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30"/>
  </p:notesMasterIdLst>
  <p:handoutMasterIdLst>
    <p:handoutMasterId r:id="rId31"/>
  </p:handoutMasterIdLst>
  <p:sldIdLst>
    <p:sldId id="472" r:id="rId2"/>
    <p:sldId id="685" r:id="rId3"/>
    <p:sldId id="650" r:id="rId4"/>
    <p:sldId id="707" r:id="rId5"/>
    <p:sldId id="689" r:id="rId6"/>
    <p:sldId id="705" r:id="rId7"/>
    <p:sldId id="690" r:id="rId8"/>
    <p:sldId id="651" r:id="rId9"/>
    <p:sldId id="691" r:id="rId10"/>
    <p:sldId id="703" r:id="rId11"/>
    <p:sldId id="726" r:id="rId12"/>
    <p:sldId id="692" r:id="rId13"/>
    <p:sldId id="708" r:id="rId14"/>
    <p:sldId id="696" r:id="rId15"/>
    <p:sldId id="710" r:id="rId16"/>
    <p:sldId id="712" r:id="rId17"/>
    <p:sldId id="713" r:id="rId18"/>
    <p:sldId id="704" r:id="rId19"/>
    <p:sldId id="700" r:id="rId20"/>
    <p:sldId id="724" r:id="rId21"/>
    <p:sldId id="698" r:id="rId22"/>
    <p:sldId id="701" r:id="rId23"/>
    <p:sldId id="725" r:id="rId24"/>
    <p:sldId id="699" r:id="rId25"/>
    <p:sldId id="702" r:id="rId26"/>
    <p:sldId id="721" r:id="rId27"/>
    <p:sldId id="706" r:id="rId28"/>
    <p:sldId id="717" r:id="rId29"/>
  </p:sldIdLst>
  <p:sldSz cx="9144000" cy="6858000" type="screen4x3"/>
  <p:notesSz cx="6797675" cy="9926638"/>
  <p:custDataLst>
    <p:tags r:id="rId32"/>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modifyVerifier cryptProviderType="rsaAES" cryptAlgorithmClass="hash" cryptAlgorithmType="typeAny" cryptAlgorithmSid="14" spinCount="100000" saltData="SS14mZTCxvCx3EIgWrmQSA==" hashData="K9aUhr+LvfY13Chvh0h8cDefX2QG8pFMA8NZ0gkKCZwV73pD+tsAbnC5gh2qXnCS85f5nAyA9RpUmcBHhJ6vg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71">
          <p15:clr>
            <a:srgbClr val="A4A3A4"/>
          </p15:clr>
        </p15:guide>
        <p15:guide id="2" pos="285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66187" autoAdjust="0"/>
  </p:normalViewPr>
  <p:slideViewPr>
    <p:cSldViewPr>
      <p:cViewPr varScale="1">
        <p:scale>
          <a:sx n="44" d="100"/>
          <a:sy n="44" d="100"/>
        </p:scale>
        <p:origin x="2064" y="30"/>
      </p:cViewPr>
      <p:guideLst>
        <p:guide orient="horz" pos="2160"/>
        <p:guide pos="2880"/>
      </p:guideLst>
    </p:cSldViewPr>
  </p:slideViewPr>
  <p:notesTextViewPr>
    <p:cViewPr>
      <p:scale>
        <a:sx n="100" d="100"/>
        <a:sy n="100" d="100"/>
      </p:scale>
      <p:origin x="0" y="0"/>
    </p:cViewPr>
  </p:notesTextViewPr>
  <p:notesViewPr>
    <p:cSldViewPr>
      <p:cViewPr>
        <p:scale>
          <a:sx n="100" d="100"/>
          <a:sy n="100" d="100"/>
        </p:scale>
        <p:origin x="-102" y="-26"/>
      </p:cViewPr>
      <p:guideLst>
        <p:guide orient="horz" pos="2171"/>
        <p:guide pos="285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245"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eaLnBrk="1" hangingPunct="1">
              <a:buSzPct val="100000"/>
              <a:defRPr sz="1200">
                <a:latin typeface="Arial" panose="020B0604020202020204" pitchFamily="34" charset="0"/>
              </a:defRPr>
            </a:lvl1pPr>
          </a:lstStyle>
          <a:p>
            <a:pPr>
              <a:defRPr/>
            </a:pPr>
            <a:endParaRPr lang="en-US" altLang="ja-JP"/>
          </a:p>
        </p:txBody>
      </p:sp>
      <p:sp>
        <p:nvSpPr>
          <p:cNvPr id="33246"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endParaRPr lang="en-US" altLang="ja-JP"/>
          </a:p>
        </p:txBody>
      </p:sp>
      <p:sp>
        <p:nvSpPr>
          <p:cNvPr id="33247"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eaLnBrk="1" hangingPunct="1">
              <a:buSzPct val="100000"/>
              <a:defRPr sz="1200">
                <a:latin typeface="Arial" panose="020B0604020202020204" pitchFamily="34" charset="0"/>
              </a:defRPr>
            </a:lvl1pPr>
          </a:lstStyle>
          <a:p>
            <a:pPr>
              <a:defRPr/>
            </a:pPr>
            <a:endParaRPr lang="en-US" altLang="ja-JP"/>
          </a:p>
        </p:txBody>
      </p:sp>
      <p:sp>
        <p:nvSpPr>
          <p:cNvPr id="33248"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fld id="{D37F29AE-67FF-47C4-89FC-A51B906ECA03}" type="slidenum">
              <a:rPr lang="en-US" altLang="ja-JP"/>
              <a:pPr>
                <a:defRPr/>
              </a:pPr>
              <a:t>‹#›</a:t>
            </a:fld>
            <a:endParaRPr lang="en-US" altLang="ja-JP"/>
          </a:p>
        </p:txBody>
      </p:sp>
    </p:spTree>
    <p:extLst>
      <p:ext uri="{BB962C8B-B14F-4D97-AF65-F5344CB8AC3E}">
        <p14:creationId xmlns:p14="http://schemas.microsoft.com/office/powerpoint/2010/main" val="2299923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13"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defTabSz="685800" eaLnBrk="1" hangingPunct="1">
              <a:buSzPct val="100000"/>
              <a:defRPr kumimoji="1" sz="1200">
                <a:latin typeface="Arial" panose="020B0604020202020204" pitchFamily="34" charset="0"/>
              </a:defRPr>
            </a:lvl1pPr>
          </a:lstStyle>
          <a:p>
            <a:pPr>
              <a:defRPr/>
            </a:pPr>
            <a:endParaRPr lang="en-US" altLang="ja-JP"/>
          </a:p>
        </p:txBody>
      </p:sp>
      <p:sp>
        <p:nvSpPr>
          <p:cNvPr id="32214"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algn="r" defTabSz="685800" eaLnBrk="1" hangingPunct="1">
              <a:buSzPct val="100000"/>
              <a:defRPr kumimoji="1" sz="1200">
                <a:latin typeface="Arial" panose="020B0604020202020204" pitchFamily="34" charset="0"/>
              </a:defRPr>
            </a:lvl1pPr>
          </a:lstStyle>
          <a:p>
            <a:pPr>
              <a:defRPr/>
            </a:pPr>
            <a:endParaRPr lang="en-US" altLang="ja-JP"/>
          </a:p>
        </p:txBody>
      </p:sp>
      <p:sp>
        <p:nvSpPr>
          <p:cNvPr id="3076" name="Rectangle 4"/>
          <p:cNvSpPr>
            <a:spLocks noGrp="1" noRot="1" noChangeAspect="1" noChangeArrowheads="1"/>
          </p:cNvSpPr>
          <p:nvPr>
            <p:ph type="sldImg" idx="2"/>
          </p:nvPr>
        </p:nvSpPr>
        <p:spPr bwMode="auto">
          <a:xfrm>
            <a:off x="919163" y="744538"/>
            <a:ext cx="4962525" cy="372268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16"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2217"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defTabSz="685800" eaLnBrk="1" hangingPunct="1">
              <a:buSzPct val="100000"/>
              <a:defRPr kumimoji="1" sz="1200">
                <a:latin typeface="Arial" panose="020B0604020202020204" pitchFamily="34" charset="0"/>
              </a:defRPr>
            </a:lvl1pPr>
          </a:lstStyle>
          <a:p>
            <a:pPr>
              <a:defRPr/>
            </a:pPr>
            <a:endParaRPr lang="en-US" altLang="ja-JP"/>
          </a:p>
        </p:txBody>
      </p:sp>
      <p:sp>
        <p:nvSpPr>
          <p:cNvPr id="32218"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algn="r" defTabSz="685800" eaLnBrk="1" hangingPunct="1">
              <a:buSzPct val="100000"/>
              <a:defRPr kumimoji="1" sz="1200">
                <a:latin typeface="Arial" panose="020B0604020202020204" pitchFamily="34" charset="0"/>
              </a:defRPr>
            </a:lvl1pPr>
          </a:lstStyle>
          <a:p>
            <a:pPr>
              <a:defRPr/>
            </a:pPr>
            <a:fld id="{1809D6CF-14E9-4DD9-BB63-9124FE7BC27D}" type="slidenum">
              <a:rPr lang="en-US" altLang="ja-JP"/>
              <a:pPr>
                <a:defRPr/>
              </a:pPr>
              <a:t>‹#›</a:t>
            </a:fld>
            <a:endParaRPr lang="en-US" altLang="ja-JP"/>
          </a:p>
        </p:txBody>
      </p:sp>
    </p:spTree>
    <p:extLst>
      <p:ext uri="{BB962C8B-B14F-4D97-AF65-F5344CB8AC3E}">
        <p14:creationId xmlns:p14="http://schemas.microsoft.com/office/powerpoint/2010/main" val="15277073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A32FCFE1-26E6-4DEC-AC22-8395796EB666}" type="slidenum">
              <a:rPr lang="en-US" altLang="ja-JP">
                <a:solidFill>
                  <a:srgbClr val="000000"/>
                </a:solidFill>
                <a:ea typeface="ＭＳ Ｐゴシック" panose="020B0600070205080204" pitchFamily="50" charset="-128"/>
              </a:rPr>
              <a:pPr algn="r" eaLnBrk="1" hangingPunct="1">
                <a:spcBef>
                  <a:spcPct val="0"/>
                </a:spcBef>
              </a:pPr>
              <a:t>1</a:t>
            </a:fld>
            <a:endParaRPr lang="en-US" altLang="ja-JP">
              <a:solidFill>
                <a:srgbClr val="000000"/>
              </a:solidFill>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noFill/>
          <a:ln cap="flat">
            <a:headEnd type="none" w="med" len="med"/>
            <a:tailEnd type="none" w="med" len="med"/>
          </a:ln>
        </p:spPr>
      </p:sp>
      <p:sp>
        <p:nvSpPr>
          <p:cNvPr id="6148"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只今から，「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のための学習評価～平成２９年告示　学習指導要領に基づく学習評価」「小学校　家庭」の説明を始めます。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なお，本説明は，国立教育政策研究所の「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のための学習評価に関する参考資料」をもとに作成しています。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スライド右上に，該当ページを示していますので，参考資料をお持ちの方は，必要に応じてラインを引くなどしながらお聞きください。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それでは，説明を始めます。</a:t>
            </a:r>
          </a:p>
        </p:txBody>
      </p:sp>
    </p:spTree>
    <p:extLst>
      <p:ext uri="{BB962C8B-B14F-4D97-AF65-F5344CB8AC3E}">
        <p14:creationId xmlns:p14="http://schemas.microsoft.com/office/powerpoint/2010/main" val="359686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457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次に，思考・判断・表現です。</a:t>
            </a:r>
            <a:endParaRPr lang="en-US" altLang="ja-JP"/>
          </a:p>
          <a:p>
            <a:r>
              <a:rPr lang="ja-JP" altLang="en-US"/>
              <a:t>　内容のまとまりごとの評価規準では，基本的には，文末を「～について問題を見いだして課題を設定し，様々な解決方法を考え，実践を評価・改善し考えたことを表現するなどして課題を解決する力を身に付けている」となります。</a:t>
            </a:r>
          </a:p>
        </p:txBody>
      </p:sp>
      <p:sp>
        <p:nvSpPr>
          <p:cNvPr id="2458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EA0933B-050C-416A-8764-FEC2B43BE2D6}"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10</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61767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662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総説編でも，説明しましたように，「主体的に学習に取り組む態度」については，知識及び技能を獲得したり，思考力，判断力，表現力等を身に付けたりすることに向けた粘り強い取組の中で，自らの学習を調整しようとしているかどうかを含めて評価します。</a:t>
            </a:r>
          </a:p>
          <a:p>
            <a:r>
              <a:rPr lang="ja-JP" altLang="en-US"/>
              <a:t>　そのため，スクリーンに示す「粘り強く学習に取り組む態度」と「自ら学習を調整しようとする態度」の二つの側面を評価することが求められます。</a:t>
            </a:r>
          </a:p>
          <a:p>
            <a:endParaRPr lang="en-US" altLang="ja-JP"/>
          </a:p>
        </p:txBody>
      </p:sp>
      <p:sp>
        <p:nvSpPr>
          <p:cNvPr id="2662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6D1018DC-8F30-40F1-86CA-A2CD019940F4}"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11</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422058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867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主体的に学習に取り組む態度については，①粘り強さ，②自らの学習の調整，③実践しようとする態度を含めることを基本とします。</a:t>
            </a:r>
            <a:endParaRPr lang="en-US" altLang="ja-JP"/>
          </a:p>
          <a:p>
            <a:r>
              <a:rPr lang="ja-JP" altLang="en-US"/>
              <a:t>　実践しようとする態度については，他の教科にはない部分です。</a:t>
            </a:r>
            <a:endParaRPr lang="en-US" altLang="ja-JP"/>
          </a:p>
          <a:p>
            <a:r>
              <a:rPr lang="ja-JP" altLang="en-US"/>
              <a:t>　文末は「～について，課題の解決に向けて主体的に取り組んだり，振り返って改善したりして，生活を工夫し，実践しようとしている」となります。</a:t>
            </a:r>
          </a:p>
        </p:txBody>
      </p:sp>
      <p:sp>
        <p:nvSpPr>
          <p:cNvPr id="2867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5F97D126-D96E-499C-93F8-88867DE34A65}"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12</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731723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1A180E9A-5B90-4A34-BC12-D171F2B70949}" type="slidenum">
              <a:rPr lang="en-US" altLang="ja-JP">
                <a:solidFill>
                  <a:srgbClr val="000000"/>
                </a:solidFill>
                <a:ea typeface="ＭＳ Ｐゴシック" panose="020B0600070205080204" pitchFamily="50" charset="-128"/>
              </a:rPr>
              <a:pPr algn="r" eaLnBrk="1" hangingPunct="1">
                <a:spcBef>
                  <a:spcPct val="0"/>
                </a:spcBef>
              </a:pPr>
              <a:t>13</a:t>
            </a:fld>
            <a:endParaRPr lang="en-US" altLang="ja-JP">
              <a:solidFill>
                <a:srgbClr val="000000"/>
              </a:solidFill>
              <a:ea typeface="ＭＳ Ｐゴシック" panose="020B0600070205080204" pitchFamily="50" charset="-128"/>
            </a:endParaRPr>
          </a:p>
        </p:txBody>
      </p:sp>
      <p:sp>
        <p:nvSpPr>
          <p:cNvPr id="30723" name="Rectangle 2"/>
          <p:cNvSpPr>
            <a:spLocks noGrp="1" noRot="1" noChangeAspect="1" noChangeArrowheads="1" noTextEdit="1"/>
          </p:cNvSpPr>
          <p:nvPr>
            <p:ph type="sldImg"/>
          </p:nvPr>
        </p:nvSpPr>
        <p:spPr>
          <a:noFill/>
          <a:ln cap="flat">
            <a:headEnd type="none" w="med" len="med"/>
            <a:tailEnd type="none" w="med" len="med"/>
          </a:ln>
        </p:spPr>
      </p:sp>
      <p:sp>
        <p:nvSpPr>
          <p:cNvPr id="30724"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★クリック★</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それでは，題材ごとの学習評価について事例をもとに説明します。</a:t>
            </a:r>
          </a:p>
          <a:p>
            <a:endParaRPr lang="ja-JP" altLang="en-US">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24571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277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題材の評価規準の作成のポイントに沿って説明します。</a:t>
            </a:r>
          </a:p>
          <a:p>
            <a:r>
              <a:rPr lang="ja-JP" altLang="en-US"/>
              <a:t>　まず，題材を検討します。ここでは，児童の発達の段階等に応じて，効果的な学習が展開できるよう，「Ａ家族・家庭生活」から「Ｃ消費生活・環境」までの各内容項目や指導事項の相互の関連を図ることが大切です。</a:t>
            </a:r>
          </a:p>
          <a:p>
            <a:r>
              <a:rPr lang="ja-JP" altLang="en-US"/>
              <a:t>　題材を設定する際には，指導する内容に関係する学校や地域の実態，児童の興味・関心や学習経験を踏まえて，より身近な題材を設定します。</a:t>
            </a:r>
          </a:p>
          <a:p>
            <a:r>
              <a:rPr lang="ja-JP" altLang="en-US"/>
              <a:t>　ここでは，「Ｂ衣食住の生活」の第５学年「おいしく作ろう　伝統的な日常食　ごはんとみそ汁」という題材を設定したとして，説明をしていきます。</a:t>
            </a:r>
          </a:p>
        </p:txBody>
      </p:sp>
      <p:sp>
        <p:nvSpPr>
          <p:cNvPr id="3277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87A66B2-FD2B-4FDB-B75F-82CA3128F07B}"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14</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800497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481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題材を設定したら，次に題材の目標を設定します。</a:t>
            </a:r>
          </a:p>
          <a:p>
            <a:r>
              <a:rPr lang="ja-JP" altLang="en-US"/>
              <a:t>　題材の目標は，学習指導要領に示された教科の目標並びに題材で指導する項目及び指導事項を踏まえて設定します。</a:t>
            </a:r>
            <a:endParaRPr lang="en-US" altLang="ja-JP"/>
          </a:p>
          <a:p>
            <a:r>
              <a:rPr lang="ja-JP" altLang="en-US"/>
              <a:t>　目標は３つの観点に沿って設定します。</a:t>
            </a:r>
          </a:p>
          <a:p>
            <a:r>
              <a:rPr lang="ja-JP" altLang="en-US"/>
              <a:t>　題材の目標を設定したら，評価規準の設定をします。</a:t>
            </a:r>
          </a:p>
          <a:p>
            <a:r>
              <a:rPr lang="ja-JP" altLang="en-US"/>
              <a:t>　題材の評価規準は，「内容のまとまりごとの評価規準（例）」から題材において指導する項目及び指導事項に関係する部分を抜き出し，評価の観点ごとに整理・統合，具現化するなどして作成します。</a:t>
            </a:r>
          </a:p>
        </p:txBody>
      </p:sp>
      <p:sp>
        <p:nvSpPr>
          <p:cNvPr id="3482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67D4F5C2-B889-4718-92BA-E74C39D113AB}"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15</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404635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686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これは，第５学年の「おいしく作ろう　伝統的な日常食　ごはんとみそ汁」の内容のまとまりごとの評価規準（例）です。</a:t>
            </a:r>
          </a:p>
          <a:p>
            <a:r>
              <a:rPr lang="ja-JP" altLang="en-US"/>
              <a:t>　下線の部分は，内容のまとまりごとの評価規準（例）と次のスライドで示す題材の評価規準の記載が異なる部分です。</a:t>
            </a:r>
            <a:endParaRPr lang="en-US" altLang="ja-JP"/>
          </a:p>
          <a:p>
            <a:r>
              <a:rPr lang="ja-JP" altLang="en-US"/>
              <a:t>　この内容の評価規準から，題材における評価規準を設定していきます。</a:t>
            </a:r>
          </a:p>
          <a:p>
            <a:endParaRPr lang="ja-JP" altLang="en-US"/>
          </a:p>
        </p:txBody>
      </p:sp>
      <p:sp>
        <p:nvSpPr>
          <p:cNvPr id="3686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FF97D160-F2E6-471B-B490-AF03B30640D7}"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16</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42843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891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こちらは題材の評価規準です。下線の部分は，前スライドの内容のまとまりごとの評価規準（例）と題材の評価規準の記載が異なる部分です。</a:t>
            </a:r>
          </a:p>
          <a:p>
            <a:endParaRPr lang="ja-JP" altLang="en-US"/>
          </a:p>
        </p:txBody>
      </p:sp>
      <p:sp>
        <p:nvSpPr>
          <p:cNvPr id="3891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46F93A2E-1666-4558-B576-28B667238473}"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17</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866550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096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題材の評価規準を設定したら，次は，学習活動に即した具体化の検討をします。</a:t>
            </a:r>
          </a:p>
          <a:p>
            <a:r>
              <a:rPr lang="ja-JP" altLang="en-US"/>
              <a:t>　まず，内容のまとまりごとの評価規準（例）の具体化を検討します。</a:t>
            </a:r>
          </a:p>
          <a:p>
            <a:r>
              <a:rPr lang="ja-JP" altLang="en-US"/>
              <a:t>　家庭科では，各内容の指導事項が２学年をまとめて示されていますので，題材の評価規準を学習活動に即して具体化する必要があります。そこで，題材の評価規準の基となっている内容のまとまりごとの評価規準（例）を次のポイントに留意して具体化します。</a:t>
            </a:r>
          </a:p>
          <a:p>
            <a:r>
              <a:rPr lang="ja-JP" altLang="en-US"/>
              <a:t>　それでは，観点別に説明します。</a:t>
            </a:r>
          </a:p>
          <a:p>
            <a:r>
              <a:rPr lang="ja-JP" altLang="en-US"/>
              <a:t>　「知識・技能」については，内容のまとまりごとの評価規準の作成と同じように，その文末を「～を（～について）理解している」，「～を（～について）理解しているとともに，適切にできる」として評価規準を作成します。　「Ａ家族・家庭生活」の（１）については，その文末を「～に気付いている」として評価規準を作成します。</a:t>
            </a:r>
          </a:p>
        </p:txBody>
      </p:sp>
      <p:sp>
        <p:nvSpPr>
          <p:cNvPr id="4096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40AB628D-93B9-40CB-BABB-3B1B82BE45AF}"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18</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050032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301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これは　「Ｂ衣食住の生活」（２）「調理の基礎」を例に内容のまとまり，内容のまとまりごとの評価規準（例），評価規準（例）を具体化した例，を１枚で示したものです。</a:t>
            </a:r>
          </a:p>
          <a:p>
            <a:r>
              <a:rPr lang="ja-JP" altLang="en-US"/>
              <a:t>　内容のまとまりでは，文末が「～すること」となっていますが，評価規準（例）では「～している」「～できる」などに変わったことがわかると思います。</a:t>
            </a:r>
          </a:p>
          <a:p>
            <a:r>
              <a:rPr lang="ja-JP" altLang="en-US"/>
              <a:t>　さらに，評価規準（例）を具体化した例では，「だしの取り方」「実の切り方」「実の入れ方」などの具体的な指導事項を記入することで，何を指導しなければならないかが明確になってきます。</a:t>
            </a:r>
          </a:p>
          <a:p>
            <a:endParaRPr lang="en-US" altLang="ja-JP"/>
          </a:p>
        </p:txBody>
      </p:sp>
      <p:sp>
        <p:nvSpPr>
          <p:cNvPr id="4301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BF67C64D-5A14-4DC7-BF04-87984BFA555B}"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19</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752024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65A103FD-CBC9-4D96-9906-3894941CB985}" type="slidenum">
              <a:rPr lang="en-US" altLang="ja-JP">
                <a:solidFill>
                  <a:srgbClr val="000000"/>
                </a:solidFill>
                <a:ea typeface="ＭＳ Ｐゴシック" panose="020B0600070205080204" pitchFamily="50" charset="-128"/>
              </a:rPr>
              <a:pPr algn="r" eaLnBrk="1" hangingPunct="1">
                <a:spcBef>
                  <a:spcPct val="0"/>
                </a:spcBef>
              </a:pPr>
              <a:t>2</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noFill/>
          <a:ln cap="flat">
            <a:headEnd type="none" w="med" len="med"/>
            <a:tailEnd type="none" w="med" len="med"/>
          </a:ln>
        </p:spPr>
      </p:sp>
      <p:sp>
        <p:nvSpPr>
          <p:cNvPr id="8196"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説明の内容は，スクリーンに示しております大きく３点です。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★クリック★</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まず，「小学校　家庭における内容のまとまり」について説明します。</a:t>
            </a:r>
          </a:p>
          <a:p>
            <a:endParaRPr lang="ja-JP" altLang="en-US">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274111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505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Ｐ明朝" panose="02020600040205080304" pitchFamily="18" charset="-128"/>
              </a:rPr>
              <a:t>　知識・技能の評価では個別の知識及び技能の習得状況について評価します。</a:t>
            </a:r>
            <a:endParaRPr lang="en-US" altLang="ja-JP">
              <a:latin typeface="ＭＳ Ｐ明朝" panose="02020600040205080304" pitchFamily="18" charset="-128"/>
            </a:endParaRPr>
          </a:p>
          <a:p>
            <a:r>
              <a:rPr lang="ja-JP" altLang="en-US">
                <a:latin typeface="ＭＳ Ｐ明朝" panose="02020600040205080304" pitchFamily="18" charset="-128"/>
              </a:rPr>
              <a:t>　また，それらを既有の知識及び技能と関連付けたり活用したりする中で，概念等を理解したり，技能を習得したりしているかについて評価します。</a:t>
            </a:r>
            <a:endParaRPr lang="en-US" altLang="ja-JP">
              <a:latin typeface="ＭＳ Ｐ明朝" panose="02020600040205080304" pitchFamily="18" charset="-128"/>
            </a:endParaRPr>
          </a:p>
          <a:p>
            <a:r>
              <a:rPr lang="ja-JP" altLang="en-US">
                <a:latin typeface="ＭＳ Ｐ明朝" panose="02020600040205080304" pitchFamily="18" charset="-128"/>
              </a:rPr>
              <a:t>　具体的な評価の方法は，スライドのとおりです。</a:t>
            </a:r>
            <a:endParaRPr lang="en-US" altLang="ja-JP">
              <a:latin typeface="ＭＳ Ｐ明朝" panose="02020600040205080304" pitchFamily="18" charset="-128"/>
            </a:endParaRPr>
          </a:p>
        </p:txBody>
      </p:sp>
      <p:sp>
        <p:nvSpPr>
          <p:cNvPr id="4506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541FB955-21E7-4FF4-9FF3-8B71E33417A0}"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20</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475586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710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「思考・判断・表現」については，教科の目標の（２）に示されている学習過程に沿って，各題材において４つの評価規準を設定し，評価することが考えられます。</a:t>
            </a:r>
            <a:endParaRPr lang="en-US" altLang="ja-JP"/>
          </a:p>
          <a:p>
            <a:r>
              <a:rPr lang="ja-JP" altLang="en-US"/>
              <a:t>　ただしこれらの評価規準は，各題材の構成に応じて適切に位置付けることに留意する必要があります。</a:t>
            </a:r>
          </a:p>
          <a:p>
            <a:r>
              <a:rPr lang="ja-JP" altLang="en-US"/>
              <a:t>　①日常生活の中から問題を見いだし，解決すべき課題を設定する力については，その文末を「～について問題を見いだして課題を設定している」</a:t>
            </a:r>
          </a:p>
          <a:p>
            <a:r>
              <a:rPr lang="ja-JP" altLang="en-US"/>
              <a:t>　②生活課題について自分の生活経験と関連付け，様々な解決方法を考える力については，その文末を「～について（実践にむけた計画を）考え，工夫している」</a:t>
            </a:r>
          </a:p>
          <a:p>
            <a:r>
              <a:rPr lang="ja-JP" altLang="en-US"/>
              <a:t>　③課題の解決に向けて実践した結果を評価・改善する力については，その文末を「～について，実践を評価したり，改善したりしている」</a:t>
            </a:r>
          </a:p>
          <a:p>
            <a:r>
              <a:rPr lang="ja-JP" altLang="en-US"/>
              <a:t>　④考えたことを分かりやすく表現する力については，その文末を「～についての課題解決に向けた一連の活動について，考えたことを分かりやすく表現している」とします。</a:t>
            </a:r>
          </a:p>
        </p:txBody>
      </p:sp>
      <p:sp>
        <p:nvSpPr>
          <p:cNvPr id="4710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C90178D4-E44A-486F-BDA9-73176E610C2F}"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21</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774997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915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思考・判断・表現では，内容のまとまりごとの評価規準（例）において，学習過程に沿って示されています。</a:t>
            </a:r>
          </a:p>
          <a:p>
            <a:r>
              <a:rPr lang="ja-JP" altLang="en-US"/>
              <a:t>　さらに，評価規準（例）を具体化した例では，内容のまとまりごとの評価規準（例）で示された学習過程ごとに評価規準を作成していること，が分かると思います。</a:t>
            </a:r>
          </a:p>
        </p:txBody>
      </p:sp>
      <p:sp>
        <p:nvSpPr>
          <p:cNvPr id="4915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4A0ABDE9-168F-40CB-9AE8-AAEFBB17B9B6}"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22</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131886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120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Ｐ明朝" panose="02020600040205080304" pitchFamily="18" charset="-128"/>
              </a:rPr>
              <a:t>　思考・判断・表現では，知識及び技能を活用して課題を解決する等の為に必要な思考力，判断力，表現力等を身に付けているかどうかを評価します。</a:t>
            </a:r>
            <a:endParaRPr lang="en-US" altLang="ja-JP">
              <a:latin typeface="ＭＳ Ｐ明朝" panose="02020600040205080304" pitchFamily="18" charset="-128"/>
            </a:endParaRPr>
          </a:p>
          <a:p>
            <a:r>
              <a:rPr lang="ja-JP" altLang="en-US">
                <a:latin typeface="ＭＳ Ｐ明朝" panose="02020600040205080304" pitchFamily="18" charset="-128"/>
              </a:rPr>
              <a:t>　具体的な評価の方法は，スライドのとおりです。</a:t>
            </a:r>
          </a:p>
        </p:txBody>
      </p:sp>
      <p:sp>
        <p:nvSpPr>
          <p:cNvPr id="5120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091C8C96-6D20-4D67-9343-1EFD30ABB24F}"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23</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730757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325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「主体的に学習に取り組む態度」については，各題材の学習過程において３つの側面から評価規準を設定し，評価することが考えられます。</a:t>
            </a:r>
            <a:endParaRPr lang="en-US" altLang="ja-JP"/>
          </a:p>
          <a:p>
            <a:r>
              <a:rPr lang="ja-JP" altLang="en-US"/>
              <a:t>　ただし，「思考・判断・表現」と同じように，各題材の構成に応じて適切に位置付けることに留意する必要があります。</a:t>
            </a:r>
          </a:p>
          <a:p>
            <a:r>
              <a:rPr lang="ja-JP" altLang="en-US"/>
              <a:t>　①粘り強さについては，その文末を「～について，課題の解決に向けて主体的に取り組もうとしている」</a:t>
            </a:r>
          </a:p>
          <a:p>
            <a:r>
              <a:rPr lang="ja-JP" altLang="en-US"/>
              <a:t>　②自らの学習の調整については，その文末を「～について，課題解決に向けた一連の活動を振り返って改善しようとしている」</a:t>
            </a:r>
          </a:p>
          <a:p>
            <a:r>
              <a:rPr lang="ja-JP" altLang="en-US"/>
              <a:t>　③実践しようとする態度については，その文末を「～について工夫し，実践しようとしている」とします。</a:t>
            </a:r>
          </a:p>
          <a:p>
            <a:r>
              <a:rPr lang="ja-JP" altLang="en-US"/>
              <a:t>　この「実践しようとする態度」については，他の教科にはない部分です。</a:t>
            </a:r>
          </a:p>
        </p:txBody>
      </p:sp>
      <p:sp>
        <p:nvSpPr>
          <p:cNvPr id="5325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A43D0D1B-70F5-480D-876B-1A247D07CE12}"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24</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575240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529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主体的に学習に取り組む態度では，文の始まりが「家族の一員として，生活をよりよくしようと，～」という書き出しになっています。この書き出しに続けて何を評価するのか，同じ言葉が入っています。　ここでは，調理の基礎について評価をしていくことが分かります。</a:t>
            </a:r>
          </a:p>
        </p:txBody>
      </p:sp>
      <p:sp>
        <p:nvSpPr>
          <p:cNvPr id="5530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D76E2BA1-56EE-4FF9-A1AC-D93E0190F54D}"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25</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713155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734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Ｐ明朝" panose="02020600040205080304" pitchFamily="18" charset="-128"/>
              </a:rPr>
              <a:t>　主体的に学習に取り組む態度では，</a:t>
            </a:r>
            <a:r>
              <a:rPr lang="ja-JP" altLang="en-US">
                <a:solidFill>
                  <a:srgbClr val="FF0000"/>
                </a:solidFill>
                <a:latin typeface="ＭＳ Ｐ明朝" panose="02020600040205080304" pitchFamily="18" charset="-128"/>
              </a:rPr>
              <a:t>知識及び技能を習得したり，思考力，判断力，表現力などを身に付けたりするために，自らの学習を調整しながら学ぼうとしているかどうかという意志的な側面を評価すること</a:t>
            </a:r>
            <a:r>
              <a:rPr lang="ja-JP" altLang="en-US">
                <a:latin typeface="ＭＳ Ｐ明朝" panose="02020600040205080304" pitchFamily="18" charset="-128"/>
              </a:rPr>
              <a:t>が重要です。</a:t>
            </a:r>
            <a:endParaRPr lang="en-US" altLang="ja-JP">
              <a:latin typeface="ＭＳ Ｐ明朝" panose="02020600040205080304" pitchFamily="18" charset="-128"/>
            </a:endParaRPr>
          </a:p>
          <a:p>
            <a:r>
              <a:rPr lang="ja-JP" altLang="en-US">
                <a:latin typeface="ＭＳ Ｐ明朝" panose="02020600040205080304" pitchFamily="18" charset="-128"/>
              </a:rPr>
              <a:t>　具体的な評価の方法は，スライドのとおりです。</a:t>
            </a:r>
            <a:endParaRPr lang="en-US" altLang="ja-JP">
              <a:latin typeface="ＭＳ Ｐ明朝" panose="02020600040205080304" pitchFamily="18" charset="-128"/>
            </a:endParaRPr>
          </a:p>
        </p:txBody>
      </p:sp>
      <p:sp>
        <p:nvSpPr>
          <p:cNvPr id="5734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564E4120-C78F-4CB4-B02A-75484713DC0E}"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26</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764612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939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　次に，題材の評価規準を学習活動に即して具体化します。</a:t>
            </a:r>
            <a:endParaRPr lang="en-US" altLang="ja-JP" dirty="0"/>
          </a:p>
          <a:p>
            <a:r>
              <a:rPr lang="ja-JP" altLang="en-US" dirty="0"/>
              <a:t>　ここでは，「内容のまとまりごとの評価規準（例）を具体化した例」を基に，学習指導要領解説における記述を参考に学習活動に即して，具体的な評価規準を設定します。</a:t>
            </a:r>
            <a:endParaRPr lang="en-US" altLang="ja-JP" dirty="0"/>
          </a:p>
          <a:p>
            <a:r>
              <a:rPr lang="ja-JP" altLang="en-US" dirty="0"/>
              <a:t>　こちらは，「おいしく作</a:t>
            </a:r>
            <a:r>
              <a:rPr lang="ja-JP" altLang="en-US" dirty="0" err="1"/>
              <a:t>ろう</a:t>
            </a:r>
            <a:r>
              <a:rPr lang="ja-JP" altLang="en-US"/>
              <a:t>伝統的な日常食ごはんとみそ汁」の事例，Ｂ（１），Ｂ（２）の一部です。具体的な評価規準を設定することにより，目標に照らして児童の学習状況を把握することができることが分かります。</a:t>
            </a:r>
          </a:p>
          <a:p>
            <a:endParaRPr lang="en-US" altLang="ja-JP" dirty="0"/>
          </a:p>
        </p:txBody>
      </p:sp>
      <p:sp>
        <p:nvSpPr>
          <p:cNvPr id="5939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6CE60BEF-1CE5-40CC-AAE6-047D474213C1}"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27</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195471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57E1249-4B8F-4341-AA68-E991D0AFE0F5}" type="slidenum">
              <a:rPr lang="en-US" altLang="ja-JP">
                <a:solidFill>
                  <a:srgbClr val="000000"/>
                </a:solidFill>
                <a:ea typeface="ＭＳ Ｐゴシック" panose="020B0600070205080204" pitchFamily="50" charset="-128"/>
              </a:rPr>
              <a:pPr algn="r" eaLnBrk="1" hangingPunct="1">
                <a:spcBef>
                  <a:spcPct val="0"/>
                </a:spcBef>
              </a:pPr>
              <a:t>28</a:t>
            </a:fld>
            <a:endParaRPr lang="en-US" altLang="ja-JP">
              <a:solidFill>
                <a:srgbClr val="000000"/>
              </a:solidFill>
              <a:ea typeface="ＭＳ Ｐゴシック" panose="020B0600070205080204" pitchFamily="50" charset="-128"/>
            </a:endParaRPr>
          </a:p>
        </p:txBody>
      </p:sp>
      <p:sp>
        <p:nvSpPr>
          <p:cNvPr id="61443" name="Rectangle 2"/>
          <p:cNvSpPr>
            <a:spLocks noGrp="1" noRot="1" noChangeAspect="1" noChangeArrowheads="1" noTextEdit="1"/>
          </p:cNvSpPr>
          <p:nvPr>
            <p:ph type="sldImg"/>
          </p:nvPr>
        </p:nvSpPr>
        <p:spPr>
          <a:noFill/>
          <a:ln cap="flat">
            <a:headEnd type="none" w="med" len="med"/>
            <a:tailEnd type="none" w="med" len="med"/>
          </a:ln>
        </p:spPr>
      </p:sp>
      <p:sp>
        <p:nvSpPr>
          <p:cNvPr id="61444"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以上で小学校家庭についての説明を終わります。</a:t>
            </a:r>
          </a:p>
        </p:txBody>
      </p:sp>
    </p:spTree>
    <p:extLst>
      <p:ext uri="{BB962C8B-B14F-4D97-AF65-F5344CB8AC3E}">
        <p14:creationId xmlns:p14="http://schemas.microsoft.com/office/powerpoint/2010/main" val="915708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024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　小学校家庭の内容のまとまりは，スクリーンのとおりです。</a:t>
            </a:r>
          </a:p>
          <a:p>
            <a:r>
              <a:rPr lang="ja-JP" altLang="en-US"/>
              <a:t>　２年間</a:t>
            </a:r>
            <a:r>
              <a:rPr lang="ja-JP" altLang="en-US" dirty="0"/>
              <a:t>でこのような内容について学習を行います。</a:t>
            </a:r>
          </a:p>
          <a:p>
            <a:r>
              <a:rPr lang="ja-JP" altLang="en-US" dirty="0"/>
              <a:t>　家庭科の学習では，ストーリー性を大切にしています。</a:t>
            </a:r>
          </a:p>
          <a:p>
            <a:r>
              <a:rPr lang="ja-JP" altLang="en-US" dirty="0"/>
              <a:t>　２年間の学習でどんなストーリーを持たせるかを考えながら，各学校の実態や地域の状況等に合わせて，題材を配列します。</a:t>
            </a:r>
          </a:p>
        </p:txBody>
      </p:sp>
      <p:sp>
        <p:nvSpPr>
          <p:cNvPr id="1024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2E49868-0AC9-4F54-A230-301498E9FCB5}"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3</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301996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7006874B-47B3-41CB-8134-B745504705CF}" type="slidenum">
              <a:rPr lang="en-US" altLang="ja-JP">
                <a:solidFill>
                  <a:srgbClr val="000000"/>
                </a:solidFill>
                <a:ea typeface="ＭＳ Ｐゴシック" panose="020B0600070205080204" pitchFamily="50" charset="-128"/>
              </a:rPr>
              <a:pPr algn="r" eaLnBrk="1" hangingPunct="1">
                <a:spcBef>
                  <a:spcPct val="0"/>
                </a:spcBef>
              </a:pPr>
              <a:t>4</a:t>
            </a:fld>
            <a:endParaRPr lang="en-US" altLang="ja-JP">
              <a:solidFill>
                <a:srgbClr val="000000"/>
              </a:solidFill>
              <a:ea typeface="ＭＳ Ｐゴシック" panose="020B0600070205080204" pitchFamily="50" charset="-128"/>
            </a:endParaRPr>
          </a:p>
        </p:txBody>
      </p:sp>
      <p:sp>
        <p:nvSpPr>
          <p:cNvPr id="12291" name="Rectangle 2"/>
          <p:cNvSpPr>
            <a:spLocks noGrp="1" noRot="1" noChangeAspect="1" noChangeArrowheads="1" noTextEdit="1"/>
          </p:cNvSpPr>
          <p:nvPr>
            <p:ph type="sldImg"/>
          </p:nvPr>
        </p:nvSpPr>
        <p:spPr>
          <a:noFill/>
          <a:ln cap="flat">
            <a:headEnd type="none" w="med" len="med"/>
            <a:tailEnd type="none" w="med" len="med"/>
          </a:ln>
        </p:spPr>
      </p:sp>
      <p:sp>
        <p:nvSpPr>
          <p:cNvPr id="12292"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★クリック★</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次に，「</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内容のまとまりごとの評価規準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作成の手順」　について説明します。</a:t>
            </a:r>
          </a:p>
          <a:p>
            <a:endParaRPr lang="ja-JP" altLang="en-US">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02806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433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　内容のまとまりごとの評価規準は，第１編に示した基本的な手順の流れを踏まえ，各教科等の特質に応じた形で作成します。</a:t>
            </a:r>
          </a:p>
          <a:p>
            <a:r>
              <a:rPr lang="ja-JP" altLang="en-US" dirty="0"/>
              <a:t>　まず，各教科における「内容のまとまり」と「評価の観点」との関係を確認します。次に，「観点ごとのポイント」を踏まえ「内容のまとまりごとの評価規準」を作成します。</a:t>
            </a:r>
          </a:p>
        </p:txBody>
      </p:sp>
      <p:sp>
        <p:nvSpPr>
          <p:cNvPr id="1434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6DD1488F-E1D1-4FE7-BC62-A5EA012D0FFB}"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5</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54503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638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ここで，定義について確認します。</a:t>
            </a:r>
          </a:p>
          <a:p>
            <a:r>
              <a:rPr lang="ja-JP" altLang="en-US"/>
              <a:t>　「内容のまとまり」とは，学習指導要領に示す各教科等の「第２　各学年の目標及び内容２　内容」の項目等をそのまとまりごとに細分化したり整理したりしたもの，です。</a:t>
            </a:r>
          </a:p>
          <a:p>
            <a:r>
              <a:rPr lang="ja-JP" altLang="en-US"/>
              <a:t>　小学校家庭の内容のまとまりは全部で１２あります。</a:t>
            </a:r>
          </a:p>
          <a:p>
            <a:r>
              <a:rPr lang="ja-JP" altLang="en-US"/>
              <a:t>　「内容のまとまりごとの評価規準」とは，学習指導要領の目標に照らして観点別学習状況の評価を行うにあたり，児童生徒が資質・能力を身に付けた状況を表すために，文末を変換したものです。</a:t>
            </a:r>
          </a:p>
          <a:p>
            <a:r>
              <a:rPr lang="ja-JP" altLang="en-US"/>
              <a:t>　小学校家庭，中学校の家庭分野については，学習指導要領の目標及び分野の目標の（２）に思考力・判断力・表現力等の育成に係る学習過程が記載されているため，これらを踏まえて「内容のまとまりごとの評価規準」を作成する必要があります。</a:t>
            </a:r>
            <a:endParaRPr lang="en-US" altLang="ja-JP"/>
          </a:p>
          <a:p>
            <a:r>
              <a:rPr lang="ja-JP" altLang="en-US"/>
              <a:t>　ほかの教科・領域とは違うところですので，気を付けてください。</a:t>
            </a:r>
          </a:p>
        </p:txBody>
      </p:sp>
      <p:sp>
        <p:nvSpPr>
          <p:cNvPr id="1638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1F741261-2C67-4814-A2CB-9CDFECEFE5ED}"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6</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570965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843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　こちらは，小学校家庭の目標と評価の観点及びその趣旨です。</a:t>
            </a:r>
          </a:p>
          <a:p>
            <a:r>
              <a:rPr lang="ja-JP" altLang="en-US" dirty="0"/>
              <a:t>　まず，学習指導要領に示された教科の目標を踏まえて，「評価の観点及びその主旨」が作成されていることを理解する必要があるため，このスライドで示させていただきました。</a:t>
            </a:r>
          </a:p>
        </p:txBody>
      </p:sp>
      <p:sp>
        <p:nvSpPr>
          <p:cNvPr id="1843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2316DEFC-264C-4042-95EC-D590A9586975}"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7</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85529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048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　それでは，内容のまとまりごとの評価規準を作成する際の基本的な手順を説明します。</a:t>
            </a:r>
          </a:p>
          <a:p>
            <a:r>
              <a:rPr lang="ja-JP" altLang="en-US" dirty="0"/>
              <a:t>　まず，各教科における「内容のまとまり」と「評価の観点」との関係を確認します。</a:t>
            </a:r>
          </a:p>
          <a:p>
            <a:r>
              <a:rPr lang="ja-JP" altLang="en-US" dirty="0"/>
              <a:t>　「Ｂ衣食住の生活」（６）快適な住まい方を例に説明します。</a:t>
            </a:r>
          </a:p>
          <a:p>
            <a:r>
              <a:rPr lang="ja-JP" altLang="en-US" dirty="0"/>
              <a:t>　ｱは，知識及び技能に関する内容，イは思考力・判断力・表現力等に関する内容になっています。</a:t>
            </a:r>
            <a:endParaRPr lang="en-US" altLang="ja-JP" dirty="0"/>
          </a:p>
          <a:p>
            <a:r>
              <a:rPr lang="ja-JP" altLang="en-US" dirty="0"/>
              <a:t>　アの中の（ア）は主に知識に関する内容（イ）は技能に関する内容となっています。　家庭科では，「Ａ家族・家庭生活」の（１）及び（４）については，指導事項アのみで構成されています。</a:t>
            </a:r>
            <a:endParaRPr lang="en-US" altLang="ja-JP" dirty="0"/>
          </a:p>
          <a:p>
            <a:r>
              <a:rPr lang="ja-JP" altLang="en-US" dirty="0"/>
              <a:t>　（１）の評価の観点については，「知識・技能」及び「主体的に学習に取り組む態度」（４）の評価の観点については，「思考・判断・表現」及び「主体的に学習に取り組む態度」ですので留意してください。</a:t>
            </a:r>
          </a:p>
        </p:txBody>
      </p:sp>
      <p:sp>
        <p:nvSpPr>
          <p:cNvPr id="2048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A6807DD-129E-4592-9812-E8D7518B8AE8}"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8</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033499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253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「内容のまとまり」と「評価の観点」を確認したら，「内容のまとまりごとの評価規準」を作成します。</a:t>
            </a:r>
          </a:p>
          <a:p>
            <a:r>
              <a:rPr lang="ja-JP" altLang="en-US"/>
              <a:t>　スライドでは，「内容のまとまり」と「内容のまとまりごとの評価規準（例）」の両方を示していますが，文末を比べていただけると違いがわかると思います。</a:t>
            </a:r>
          </a:p>
          <a:p>
            <a:r>
              <a:rPr lang="ja-JP" altLang="en-US"/>
              <a:t>　ただし，「Ａ家族・家庭生活」の（１）については，文末を「～に気付いている」として評価規準を作成します。</a:t>
            </a:r>
          </a:p>
        </p:txBody>
      </p:sp>
      <p:sp>
        <p:nvSpPr>
          <p:cNvPr id="2253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028DBF6-02CA-496C-B2A5-289EE2A12C68}"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9</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93799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rgbClr val="FFFFFF"/>
        </a:solidFill>
        <a:effectLst/>
      </p:bgPr>
    </p:bg>
    <p:spTree>
      <p:nvGrpSpPr>
        <p:cNvPr id="1" name=""/>
        <p:cNvGrpSpPr/>
        <p:nvPr/>
      </p:nvGrpSpPr>
      <p:grpSpPr>
        <a:xfrm>
          <a:off x="0" y="0"/>
          <a:ext cx="0" cy="0"/>
          <a:chOff x="0" y="0"/>
          <a:chExt cx="0" cy="0"/>
        </a:xfrm>
      </p:grpSpPr>
      <p:sp>
        <p:nvSpPr>
          <p:cNvPr id="2058" name="タイトル 1"/>
          <p:cNvSpPr>
            <a:spLocks noGrp="1" noChangeArrowheads="1"/>
          </p:cNvSpPr>
          <p:nvPr>
            <p:ph type="ctrTitle"/>
          </p:nvPr>
        </p:nvSpPr>
        <p:spPr>
          <a:xfrm>
            <a:off x="1143000" y="1122363"/>
            <a:ext cx="6858000" cy="2387600"/>
          </a:xfrm>
        </p:spPr>
        <p:txBody>
          <a:bodyPr anchor="b"/>
          <a:lstStyle>
            <a:lvl1pPr>
              <a:defRPr/>
            </a:lvl1pPr>
          </a:lstStyle>
          <a:p>
            <a:pPr lvl="0"/>
            <a:r>
              <a:rPr lang="ja-JP" altLang="en-US" noProof="0"/>
              <a:t>マスター タイトルの書式設定</a:t>
            </a:r>
          </a:p>
        </p:txBody>
      </p:sp>
      <p:sp>
        <p:nvSpPr>
          <p:cNvPr id="2059" name="サブタイトル 2"/>
          <p:cNvSpPr>
            <a:spLocks noGrp="1" noChangeArrowheads="1"/>
          </p:cNvSpPr>
          <p:nvPr>
            <p:ph type="subTitle" idx="1"/>
          </p:nvPr>
        </p:nvSpPr>
        <p:spPr>
          <a:xfrm>
            <a:off x="1143000" y="3602038"/>
            <a:ext cx="6858000" cy="1655762"/>
          </a:xfrm>
        </p:spPr>
        <p:txBody>
          <a:bodyPr/>
          <a:lstStyle>
            <a:lvl1pPr marL="0" indent="0" algn="ctr">
              <a:buFont typeface="Arial" panose="020B0604020202020204" pitchFamily="34" charset="0"/>
              <a:buNone/>
              <a:defRPr/>
            </a:lvl1pPr>
          </a:lstStyle>
          <a:p>
            <a:pPr lvl="0"/>
            <a:r>
              <a:rPr lang="ja-JP" altLang="en-US" noProof="0"/>
              <a:t>マスター サブタイトルの書式設定</a:t>
            </a:r>
          </a:p>
        </p:txBody>
      </p:sp>
      <p:sp>
        <p:nvSpPr>
          <p:cNvPr id="4" name="日付プレースホルダー 3"/>
          <p:cNvSpPr>
            <a:spLocks noGrp="1" noChangeArrowheads="1"/>
          </p:cNvSpPr>
          <p:nvPr>
            <p:ph type="dt" sz="half" idx="10"/>
          </p:nvPr>
        </p:nvSpPr>
        <p:spPr/>
        <p:txBody>
          <a:bodyPr/>
          <a:lstStyle>
            <a:lvl1pPr defTabSz="457200" eaLnBrk="0" hangingPunct="0">
              <a:defRPr kumimoji="0"/>
            </a:lvl1pPr>
          </a:lstStyle>
          <a:p>
            <a:pPr>
              <a:defRPr/>
            </a:pPr>
            <a:endParaRPr lang="en-US" altLang="ja-JP"/>
          </a:p>
        </p:txBody>
      </p:sp>
      <p:sp>
        <p:nvSpPr>
          <p:cNvPr id="5" name="フッター プレースホルダー 4"/>
          <p:cNvSpPr>
            <a:spLocks noGrp="1" noChangeArrowheads="1"/>
          </p:cNvSpPr>
          <p:nvPr>
            <p:ph type="ftr" sz="quarter" idx="11"/>
          </p:nvPr>
        </p:nvSpPr>
        <p:spPr/>
        <p:txBody>
          <a:bodyPr/>
          <a:lstStyle>
            <a:lvl1pPr defTabSz="457200" eaLnBrk="0" hangingPunct="0">
              <a:defRPr kumimoji="0"/>
            </a:lvl1pPr>
          </a:lstStyle>
          <a:p>
            <a:pPr>
              <a:defRPr/>
            </a:pPr>
            <a:endParaRPr lang="en-US" altLang="ja-JP"/>
          </a:p>
        </p:txBody>
      </p:sp>
      <p:sp>
        <p:nvSpPr>
          <p:cNvPr id="6" name="スライド番号プレースホルダー 5"/>
          <p:cNvSpPr>
            <a:spLocks noGrp="1" noChangeArrowheads="1"/>
          </p:cNvSpPr>
          <p:nvPr>
            <p:ph type="sldNum" sz="quarter" idx="12"/>
          </p:nvPr>
        </p:nvSpPr>
        <p:spPr/>
        <p:txBody>
          <a:bodyPr/>
          <a:lstStyle>
            <a:lvl1pPr defTabSz="457200" eaLnBrk="0" hangingPunct="0">
              <a:defRPr kumimoji="0"/>
            </a:lvl1pPr>
          </a:lstStyle>
          <a:p>
            <a:pPr>
              <a:defRPr/>
            </a:pPr>
            <a:fld id="{282790DE-A210-4AA0-AD0C-5F3DFBBF929F}" type="slidenum">
              <a:rPr lang="en-US" altLang="ja-JP"/>
              <a:pPr>
                <a:defRPr/>
              </a:pPr>
              <a:t>‹#›</a:t>
            </a:fld>
            <a:endParaRPr lang="en-US" altLang="ja-JP"/>
          </a:p>
        </p:txBody>
      </p:sp>
    </p:spTree>
    <p:extLst>
      <p:ext uri="{BB962C8B-B14F-4D97-AF65-F5344CB8AC3E}">
        <p14:creationId xmlns:p14="http://schemas.microsoft.com/office/powerpoint/2010/main" val="62550825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E7A567C4-A218-4F4D-B8AC-61C598B853BE}" type="slidenum">
              <a:rPr lang="en-US" altLang="ja-JP"/>
              <a:pPr>
                <a:defRPr/>
              </a:pPr>
              <a:t>‹#›</a:t>
            </a:fld>
            <a:endParaRPr lang="en-US" altLang="ja-JP"/>
          </a:p>
        </p:txBody>
      </p:sp>
    </p:spTree>
    <p:extLst>
      <p:ext uri="{BB962C8B-B14F-4D97-AF65-F5344CB8AC3E}">
        <p14:creationId xmlns:p14="http://schemas.microsoft.com/office/powerpoint/2010/main" val="382209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E99DC9D7-6E33-4423-97F8-47C41F4F62A1}" type="slidenum">
              <a:rPr lang="en-US" altLang="ja-JP"/>
              <a:pPr>
                <a:defRPr/>
              </a:pPr>
              <a:t>‹#›</a:t>
            </a:fld>
            <a:endParaRPr lang="en-US" altLang="ja-JP"/>
          </a:p>
        </p:txBody>
      </p:sp>
    </p:spTree>
    <p:extLst>
      <p:ext uri="{BB962C8B-B14F-4D97-AF65-F5344CB8AC3E}">
        <p14:creationId xmlns:p14="http://schemas.microsoft.com/office/powerpoint/2010/main" val="1194790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81C004AC-1798-4D22-AE7C-8204E6783BFE}" type="slidenum">
              <a:rPr lang="en-US" altLang="ja-JP"/>
              <a:pPr>
                <a:defRPr/>
              </a:pPr>
              <a:t>‹#›</a:t>
            </a:fld>
            <a:endParaRPr lang="en-US" altLang="ja-JP"/>
          </a:p>
        </p:txBody>
      </p:sp>
    </p:spTree>
    <p:extLst>
      <p:ext uri="{BB962C8B-B14F-4D97-AF65-F5344CB8AC3E}">
        <p14:creationId xmlns:p14="http://schemas.microsoft.com/office/powerpoint/2010/main" val="102583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9A6716EC-A465-49DF-B84F-A24E0A13FD9F}" type="slidenum">
              <a:rPr lang="en-US" altLang="ja-JP"/>
              <a:pPr>
                <a:defRPr/>
              </a:pPr>
              <a:t>‹#›</a:t>
            </a:fld>
            <a:endParaRPr lang="en-US" altLang="ja-JP"/>
          </a:p>
        </p:txBody>
      </p:sp>
    </p:spTree>
    <p:extLst>
      <p:ext uri="{BB962C8B-B14F-4D97-AF65-F5344CB8AC3E}">
        <p14:creationId xmlns:p14="http://schemas.microsoft.com/office/powerpoint/2010/main" val="864827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B571A7C9-7DDF-4DE8-98C4-BC40EF58423C}" type="slidenum">
              <a:rPr lang="en-US" altLang="ja-JP"/>
              <a:pPr>
                <a:defRPr/>
              </a:pPr>
              <a:t>‹#›</a:t>
            </a:fld>
            <a:endParaRPr lang="en-US" altLang="ja-JP"/>
          </a:p>
        </p:txBody>
      </p:sp>
    </p:spTree>
    <p:extLst>
      <p:ext uri="{BB962C8B-B14F-4D97-AF65-F5344CB8AC3E}">
        <p14:creationId xmlns:p14="http://schemas.microsoft.com/office/powerpoint/2010/main" val="222615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8"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9" name="スライド番号プレースホルダー 5"/>
          <p:cNvSpPr>
            <a:spLocks noGrp="1" noChangeArrowheads="1"/>
          </p:cNvSpPr>
          <p:nvPr>
            <p:ph type="sldNum" sz="quarter" idx="12"/>
          </p:nvPr>
        </p:nvSpPr>
        <p:spPr>
          <a:ln/>
        </p:spPr>
        <p:txBody>
          <a:bodyPr/>
          <a:lstStyle>
            <a:lvl1pPr>
              <a:defRPr/>
            </a:lvl1pPr>
          </a:lstStyle>
          <a:p>
            <a:pPr>
              <a:defRPr/>
            </a:pPr>
            <a:fld id="{FB92ADEC-021B-410B-9E9D-06D319BFA4E5}" type="slidenum">
              <a:rPr lang="en-US" altLang="ja-JP"/>
              <a:pPr>
                <a:defRPr/>
              </a:pPr>
              <a:t>‹#›</a:t>
            </a:fld>
            <a:endParaRPr lang="en-US" altLang="ja-JP"/>
          </a:p>
        </p:txBody>
      </p:sp>
    </p:spTree>
    <p:extLst>
      <p:ext uri="{BB962C8B-B14F-4D97-AF65-F5344CB8AC3E}">
        <p14:creationId xmlns:p14="http://schemas.microsoft.com/office/powerpoint/2010/main" val="107628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4"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5" name="スライド番号プレースホルダー 5"/>
          <p:cNvSpPr>
            <a:spLocks noGrp="1" noChangeArrowheads="1"/>
          </p:cNvSpPr>
          <p:nvPr>
            <p:ph type="sldNum" sz="quarter" idx="12"/>
          </p:nvPr>
        </p:nvSpPr>
        <p:spPr>
          <a:ln/>
        </p:spPr>
        <p:txBody>
          <a:bodyPr/>
          <a:lstStyle>
            <a:lvl1pPr>
              <a:defRPr/>
            </a:lvl1pPr>
          </a:lstStyle>
          <a:p>
            <a:pPr>
              <a:defRPr/>
            </a:pPr>
            <a:fld id="{EB0628B0-B400-4AF6-A13A-F518C4F111B4}" type="slidenum">
              <a:rPr lang="en-US" altLang="ja-JP"/>
              <a:pPr>
                <a:defRPr/>
              </a:pPr>
              <a:t>‹#›</a:t>
            </a:fld>
            <a:endParaRPr lang="en-US" altLang="ja-JP"/>
          </a:p>
        </p:txBody>
      </p:sp>
    </p:spTree>
    <p:extLst>
      <p:ext uri="{BB962C8B-B14F-4D97-AF65-F5344CB8AC3E}">
        <p14:creationId xmlns:p14="http://schemas.microsoft.com/office/powerpoint/2010/main" val="2053653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3"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4" name="スライド番号プレースホルダー 5"/>
          <p:cNvSpPr>
            <a:spLocks noGrp="1" noChangeArrowheads="1"/>
          </p:cNvSpPr>
          <p:nvPr>
            <p:ph type="sldNum" sz="quarter" idx="12"/>
          </p:nvPr>
        </p:nvSpPr>
        <p:spPr>
          <a:ln/>
        </p:spPr>
        <p:txBody>
          <a:bodyPr/>
          <a:lstStyle>
            <a:lvl1pPr>
              <a:defRPr/>
            </a:lvl1pPr>
          </a:lstStyle>
          <a:p>
            <a:pPr>
              <a:defRPr/>
            </a:pPr>
            <a:fld id="{909530C6-0BAC-41A2-9D3C-107FECBC34E2}" type="slidenum">
              <a:rPr lang="en-US" altLang="ja-JP"/>
              <a:pPr>
                <a:defRPr/>
              </a:pPr>
              <a:t>‹#›</a:t>
            </a:fld>
            <a:endParaRPr lang="en-US" altLang="ja-JP"/>
          </a:p>
        </p:txBody>
      </p:sp>
    </p:spTree>
    <p:extLst>
      <p:ext uri="{BB962C8B-B14F-4D97-AF65-F5344CB8AC3E}">
        <p14:creationId xmlns:p14="http://schemas.microsoft.com/office/powerpoint/2010/main" val="3711746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52C9F116-4F27-4675-8D01-22453C474665}" type="slidenum">
              <a:rPr lang="en-US" altLang="ja-JP"/>
              <a:pPr>
                <a:defRPr/>
              </a:pPr>
              <a:t>‹#›</a:t>
            </a:fld>
            <a:endParaRPr lang="en-US" altLang="ja-JP"/>
          </a:p>
        </p:txBody>
      </p:sp>
    </p:spTree>
    <p:extLst>
      <p:ext uri="{BB962C8B-B14F-4D97-AF65-F5344CB8AC3E}">
        <p14:creationId xmlns:p14="http://schemas.microsoft.com/office/powerpoint/2010/main" val="1265161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9C78C4D4-E16B-4FC7-8EEB-8536826F76F5}" type="slidenum">
              <a:rPr lang="en-US" altLang="ja-JP"/>
              <a:pPr>
                <a:defRPr/>
              </a:pPr>
              <a:t>‹#›</a:t>
            </a:fld>
            <a:endParaRPr lang="en-US" altLang="ja-JP"/>
          </a:p>
        </p:txBody>
      </p:sp>
    </p:spTree>
    <p:extLst>
      <p:ext uri="{BB962C8B-B14F-4D97-AF65-F5344CB8AC3E}">
        <p14:creationId xmlns:p14="http://schemas.microsoft.com/office/powerpoint/2010/main" val="3977898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noChangeArrowheads="1"/>
          </p:cNvSpPr>
          <p:nvPr>
            <p:ph type="title"/>
          </p:nvPr>
        </p:nvSpPr>
        <p:spPr bwMode="auto">
          <a:xfrm>
            <a:off x="628650" y="365125"/>
            <a:ext cx="7886700"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noChangeArrowheads="1"/>
          </p:cNvSpPr>
          <p:nvPr>
            <p:ph type="body" idx="1"/>
          </p:nvPr>
        </p:nvSpPr>
        <p:spPr bwMode="auto">
          <a:xfrm>
            <a:off x="628650" y="1825625"/>
            <a:ext cx="78867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9" name="日付プレースホルダー 3"/>
          <p:cNvSpPr>
            <a:spLocks noGrp="1" noChangeArrowheads="1"/>
          </p:cNvSpPr>
          <p:nvPr>
            <p:ph type="dt" sz="half" idx="2"/>
          </p:nvPr>
        </p:nvSpPr>
        <p:spPr bwMode="auto">
          <a:xfrm>
            <a:off x="6286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defTabSz="685800" eaLnBrk="1" hangingPunct="1">
              <a:buSzPct val="100000"/>
              <a:defRPr kumimoji="1" sz="900">
                <a:solidFill>
                  <a:srgbClr val="898989"/>
                </a:solidFill>
              </a:defRPr>
            </a:lvl1pPr>
          </a:lstStyle>
          <a:p>
            <a:pPr>
              <a:defRPr/>
            </a:pPr>
            <a:endParaRPr lang="en-US" altLang="ja-JP"/>
          </a:p>
        </p:txBody>
      </p:sp>
      <p:sp>
        <p:nvSpPr>
          <p:cNvPr id="1030" name="フッター プレースホルダー 4"/>
          <p:cNvSpPr>
            <a:spLocks noGrp="1" noChangeArrowheads="1"/>
          </p:cNvSpPr>
          <p:nvPr>
            <p:ph type="ftr" sz="quarter" idx="3"/>
          </p:nvPr>
        </p:nvSpPr>
        <p:spPr bwMode="auto">
          <a:xfrm>
            <a:off x="3028950" y="6356350"/>
            <a:ext cx="30861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defTabSz="685800" eaLnBrk="1" hangingPunct="1">
              <a:buSzPct val="100000"/>
              <a:defRPr kumimoji="1" sz="900">
                <a:solidFill>
                  <a:srgbClr val="898989"/>
                </a:solidFill>
              </a:defRPr>
            </a:lvl1pPr>
          </a:lstStyle>
          <a:p>
            <a:pPr>
              <a:defRPr/>
            </a:pPr>
            <a:endParaRPr lang="en-US" altLang="ja-JP"/>
          </a:p>
        </p:txBody>
      </p:sp>
      <p:sp>
        <p:nvSpPr>
          <p:cNvPr id="1031" name="スライド番号プレースホルダー 5"/>
          <p:cNvSpPr>
            <a:spLocks noGrp="1" noChangeArrowheads="1"/>
          </p:cNvSpPr>
          <p:nvPr>
            <p:ph type="sldNum" sz="quarter" idx="4"/>
          </p:nvPr>
        </p:nvSpPr>
        <p:spPr bwMode="auto">
          <a:xfrm>
            <a:off x="64579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defTabSz="685800" eaLnBrk="1" hangingPunct="1">
              <a:buSzPct val="100000"/>
              <a:defRPr kumimoji="1" sz="900">
                <a:solidFill>
                  <a:srgbClr val="898989"/>
                </a:solidFill>
              </a:defRPr>
            </a:lvl1pPr>
          </a:lstStyle>
          <a:p>
            <a:pPr>
              <a:defRPr/>
            </a:pPr>
            <a:fld id="{6AB7BB1A-93CA-4631-8203-EFE31E3582AE}"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779" r:id="rId1"/>
    <p:sldLayoutId id="2147485769" r:id="rId2"/>
    <p:sldLayoutId id="2147485770" r:id="rId3"/>
    <p:sldLayoutId id="2147485771" r:id="rId4"/>
    <p:sldLayoutId id="2147485772" r:id="rId5"/>
    <p:sldLayoutId id="2147485773" r:id="rId6"/>
    <p:sldLayoutId id="2147485774" r:id="rId7"/>
    <p:sldLayoutId id="2147485775" r:id="rId8"/>
    <p:sldLayoutId id="2147485776" r:id="rId9"/>
    <p:sldLayoutId id="2147485777" r:id="rId10"/>
    <p:sldLayoutId id="2147485778" r:id="rId11"/>
  </p:sldLayoutIdLst>
  <p:txStyles>
    <p:titleStyle>
      <a:lvl1pPr algn="l" defTabSz="685800" rtl="0" eaLnBrk="0" fontAlgn="base" hangingPunct="0">
        <a:lnSpc>
          <a:spcPct val="90000"/>
        </a:lnSpc>
        <a:spcBef>
          <a:spcPct val="0"/>
        </a:spcBef>
        <a:spcAft>
          <a:spcPct val="0"/>
        </a:spcAft>
        <a:buSzPct val="100000"/>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2pPr>
      <a:lvl3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3pPr>
      <a:lvl4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4pPr>
      <a:lvl5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5pPr>
      <a:lvl6pPr marL="4572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6pPr>
      <a:lvl7pPr marL="9144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7pPr>
      <a:lvl8pPr marL="13716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8pPr>
      <a:lvl9pPr marL="18288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SzPct val="100000"/>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テキスト ボックス 10"/>
          <p:cNvSpPr>
            <a:spLocks noChangeArrowheads="1"/>
          </p:cNvSpPr>
          <p:nvPr/>
        </p:nvSpPr>
        <p:spPr bwMode="auto">
          <a:xfrm>
            <a:off x="26988" y="6167438"/>
            <a:ext cx="914558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Tx/>
              <a:buNone/>
            </a:pPr>
            <a:r>
              <a:rPr lang="ja-JP" altLang="en-US" sz="3600" b="1">
                <a:latin typeface="HGP教科書体" panose="02020600000000000000" pitchFamily="18" charset="-128"/>
                <a:ea typeface="HGP教科書体" panose="02020600000000000000" pitchFamily="18" charset="-128"/>
              </a:rPr>
              <a:t>福岡県教育委員会</a:t>
            </a:r>
          </a:p>
        </p:txBody>
      </p:sp>
      <p:sp>
        <p:nvSpPr>
          <p:cNvPr id="5123" name="正方形/長方形 2"/>
          <p:cNvSpPr>
            <a:spLocks noChangeArrowheads="1"/>
          </p:cNvSpPr>
          <p:nvPr/>
        </p:nvSpPr>
        <p:spPr bwMode="auto">
          <a:xfrm>
            <a:off x="684213" y="2852738"/>
            <a:ext cx="7775575" cy="1296987"/>
          </a:xfrm>
          <a:prstGeom prst="rect">
            <a:avLst/>
          </a:prstGeom>
          <a:solidFill>
            <a:srgbClr val="92D05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小学校 家庭</a:t>
            </a:r>
          </a:p>
        </p:txBody>
      </p:sp>
      <p:sp>
        <p:nvSpPr>
          <p:cNvPr id="5124" name="テキスト ボックス 4"/>
          <p:cNvSpPr>
            <a:spLocks noChangeArrowheads="1"/>
          </p:cNvSpPr>
          <p:nvPr/>
        </p:nvSpPr>
        <p:spPr bwMode="auto">
          <a:xfrm>
            <a:off x="250825" y="4397375"/>
            <a:ext cx="86423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5125" name="サブタイトル 2"/>
          <p:cNvSpPr>
            <a:spLocks noGrp="1" noChangeArrowheads="1"/>
          </p:cNvSpPr>
          <p:nvPr>
            <p:ph type="subTitle" idx="4294967295"/>
          </p:nvPr>
        </p:nvSpPr>
        <p:spPr>
          <a:xfrm>
            <a:off x="7938" y="908050"/>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pic>
        <p:nvPicPr>
          <p:cNvPr id="5126" name="Picture 3"/>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422"/>
    </mc:Choice>
    <mc:Fallback xmlns="">
      <p:transition spd="slow" advTm="43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8" name="テキスト ボックス 12"/>
          <p:cNvSpPr>
            <a:spLocks noChangeArrowheads="1"/>
          </p:cNvSpPr>
          <p:nvPr/>
        </p:nvSpPr>
        <p:spPr bwMode="auto">
          <a:xfrm>
            <a:off x="0" y="1341438"/>
            <a:ext cx="9126538" cy="2555875"/>
          </a:xfrm>
          <a:prstGeom prst="rect">
            <a:avLst/>
          </a:prstGeom>
          <a:solidFill>
            <a:srgbClr val="FFFF99"/>
          </a:solidFill>
          <a:ln w="9525" cap="flat" algn="ctr">
            <a:solidFill>
              <a:srgbClr val="FFC000"/>
            </a:solidFill>
            <a:prstDash val="solid"/>
            <a:round/>
            <a:headEnd type="none" w="med" len="med"/>
            <a:tailEnd type="none" w="med" len="med"/>
          </a:ln>
        </p:spPr>
        <p:txBody>
          <a:bodyPr lIns="0" rIns="0"/>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nSpc>
                <a:spcPts val="2800"/>
              </a:lnSpc>
              <a:buSzPct val="100000"/>
              <a:defRPr/>
            </a:pPr>
            <a:r>
              <a:rPr kumimoji="1" lang="ja-JP" altLang="en-US" b="1" dirty="0">
                <a:latin typeface="ＭＳ Ｐゴシック" panose="020B0600070205080204" pitchFamily="50" charset="-128"/>
              </a:rPr>
              <a:t> </a:t>
            </a:r>
            <a:r>
              <a:rPr kumimoji="1" lang="ja-JP" altLang="en-US" sz="2000" b="1" dirty="0">
                <a:latin typeface="ＭＳ Ｐゴシック" panose="020B0600070205080204" pitchFamily="50" charset="-128"/>
              </a:rPr>
              <a:t>〇「思考・判断・表現」のポイント</a:t>
            </a:r>
          </a:p>
          <a:p>
            <a:pPr>
              <a:lnSpc>
                <a:spcPts val="2800"/>
              </a:lnSpc>
              <a:buSzPct val="100000"/>
              <a:defRPr/>
            </a:pPr>
            <a:r>
              <a:rPr kumimoji="1" lang="ja-JP" altLang="en-US" sz="2000" b="1" dirty="0">
                <a:latin typeface="+mj-ea"/>
                <a:ea typeface="+mj-ea"/>
              </a:rPr>
              <a:t>・　</a:t>
            </a:r>
            <a:r>
              <a:rPr kumimoji="1" lang="ja-JP" altLang="en-US" sz="2000" b="1" dirty="0">
                <a:solidFill>
                  <a:srgbClr val="002060"/>
                </a:solidFill>
                <a:latin typeface="+mj-ea"/>
                <a:ea typeface="+mj-ea"/>
              </a:rPr>
              <a:t>「思考・判断・表現」</a:t>
            </a:r>
            <a:r>
              <a:rPr kumimoji="1" lang="ja-JP" altLang="en-US" sz="2000" b="1" dirty="0">
                <a:latin typeface="+mj-ea"/>
                <a:ea typeface="+mj-ea"/>
              </a:rPr>
              <a:t>については，</a:t>
            </a:r>
            <a:r>
              <a:rPr kumimoji="1" lang="ja-JP" altLang="en-US" sz="2000" b="1" dirty="0">
                <a:solidFill>
                  <a:srgbClr val="002060"/>
                </a:solidFill>
                <a:latin typeface="+mj-ea"/>
                <a:ea typeface="+mj-ea"/>
              </a:rPr>
              <a:t>教科の目標の</a:t>
            </a:r>
            <a:r>
              <a:rPr kumimoji="1" lang="en-US" altLang="ja-JP" sz="2000" b="1" dirty="0">
                <a:solidFill>
                  <a:srgbClr val="002060"/>
                </a:solidFill>
                <a:latin typeface="+mj-ea"/>
                <a:ea typeface="+mj-ea"/>
              </a:rPr>
              <a:t>(2)</a:t>
            </a:r>
            <a:r>
              <a:rPr kumimoji="1" lang="ja-JP" altLang="en-US" sz="2000" b="1" dirty="0">
                <a:solidFill>
                  <a:srgbClr val="002060"/>
                </a:solidFill>
                <a:latin typeface="+mj-ea"/>
                <a:ea typeface="+mj-ea"/>
              </a:rPr>
              <a:t>に示されている学習過程に</a:t>
            </a:r>
            <a:r>
              <a:rPr kumimoji="1" lang="ja-JP" altLang="en-US" sz="2000" b="1" dirty="0" err="1">
                <a:solidFill>
                  <a:srgbClr val="002060"/>
                </a:solidFill>
                <a:latin typeface="+mj-ea"/>
                <a:ea typeface="+mj-ea"/>
              </a:rPr>
              <a:t>沿っ</a:t>
            </a:r>
            <a:endParaRPr kumimoji="1" lang="en-US" altLang="ja-JP" sz="2000" b="1" dirty="0">
              <a:solidFill>
                <a:srgbClr val="002060"/>
              </a:solidFill>
              <a:latin typeface="+mj-ea"/>
              <a:ea typeface="+mj-ea"/>
            </a:endParaRPr>
          </a:p>
          <a:p>
            <a:pPr>
              <a:lnSpc>
                <a:spcPts val="2800"/>
              </a:lnSpc>
              <a:buSzPct val="100000"/>
              <a:defRPr/>
            </a:pPr>
            <a:r>
              <a:rPr kumimoji="1" lang="ja-JP" altLang="en-US" sz="2000" b="1" dirty="0">
                <a:solidFill>
                  <a:srgbClr val="002060"/>
                </a:solidFill>
                <a:latin typeface="+mj-ea"/>
                <a:ea typeface="+mj-ea"/>
              </a:rPr>
              <a:t>　て，「課題を解決する力」が身に付いているのかを評価する</a:t>
            </a:r>
            <a:r>
              <a:rPr kumimoji="1" lang="ja-JP" altLang="en-US" sz="2000" b="1" dirty="0">
                <a:latin typeface="+mj-ea"/>
                <a:ea typeface="+mj-ea"/>
              </a:rPr>
              <a:t>ことになる。基本的には</a:t>
            </a:r>
            <a:endParaRPr kumimoji="1" lang="en-US" altLang="ja-JP" sz="2000" b="1" dirty="0">
              <a:latin typeface="+mj-ea"/>
              <a:ea typeface="+mj-ea"/>
            </a:endParaRPr>
          </a:p>
          <a:p>
            <a:pPr>
              <a:lnSpc>
                <a:spcPts val="2800"/>
              </a:lnSpc>
              <a:buSzPct val="100000"/>
              <a:defRPr/>
            </a:pPr>
            <a:r>
              <a:rPr kumimoji="1" lang="ja-JP" altLang="en-US" sz="2000" b="1" dirty="0">
                <a:latin typeface="+mj-ea"/>
                <a:ea typeface="+mj-ea"/>
              </a:rPr>
              <a:t>　当該指導項目で育成を目指す資質・能力に該当する</a:t>
            </a:r>
            <a:r>
              <a:rPr kumimoji="1" lang="ja-JP" altLang="en-US" sz="2000" b="1" dirty="0">
                <a:solidFill>
                  <a:srgbClr val="002060"/>
                </a:solidFill>
                <a:latin typeface="+mj-ea"/>
                <a:ea typeface="+mj-ea"/>
              </a:rPr>
              <a:t>指導事項イ</a:t>
            </a:r>
            <a:r>
              <a:rPr kumimoji="1" lang="ja-JP" altLang="en-US" sz="2000" b="1" dirty="0">
                <a:latin typeface="+mj-ea"/>
                <a:ea typeface="+mj-ea"/>
              </a:rPr>
              <a:t>について，その</a:t>
            </a:r>
            <a:r>
              <a:rPr kumimoji="1" lang="ja-JP" altLang="en-US" sz="2000" b="1" dirty="0">
                <a:solidFill>
                  <a:srgbClr val="002060"/>
                </a:solidFill>
                <a:latin typeface="+mj-ea"/>
                <a:ea typeface="+mj-ea"/>
              </a:rPr>
              <a:t>文</a:t>
            </a:r>
            <a:endParaRPr kumimoji="1" lang="en-US" altLang="ja-JP" sz="2000" b="1" dirty="0">
              <a:solidFill>
                <a:srgbClr val="002060"/>
              </a:solidFill>
              <a:latin typeface="+mj-ea"/>
              <a:ea typeface="+mj-ea"/>
            </a:endParaRPr>
          </a:p>
          <a:p>
            <a:pPr>
              <a:lnSpc>
                <a:spcPts val="2800"/>
              </a:lnSpc>
              <a:buSzPct val="100000"/>
              <a:defRPr/>
            </a:pPr>
            <a:r>
              <a:rPr kumimoji="1" lang="ja-JP" altLang="en-US" sz="2000" b="1" dirty="0">
                <a:solidFill>
                  <a:srgbClr val="002060"/>
                </a:solidFill>
                <a:latin typeface="+mj-ea"/>
                <a:ea typeface="+mj-ea"/>
              </a:rPr>
              <a:t>　末</a:t>
            </a:r>
            <a:r>
              <a:rPr kumimoji="1" lang="ja-JP" altLang="en-US" sz="2000" b="1" dirty="0">
                <a:latin typeface="+mj-ea"/>
                <a:ea typeface="+mj-ea"/>
              </a:rPr>
              <a:t>を教科の評価の観点及びその趣旨に基づき，</a:t>
            </a:r>
            <a:r>
              <a:rPr kumimoji="1" lang="ja-JP" altLang="en-US" sz="2000" b="1" dirty="0">
                <a:solidFill>
                  <a:srgbClr val="FF0000"/>
                </a:solidFill>
                <a:latin typeface="+mj-ea"/>
                <a:ea typeface="+mj-ea"/>
              </a:rPr>
              <a:t>「～について問題を見いだして課題　</a:t>
            </a:r>
            <a:endParaRPr kumimoji="1" lang="en-US" altLang="ja-JP" sz="2000" b="1" dirty="0">
              <a:solidFill>
                <a:srgbClr val="FF0000"/>
              </a:solidFill>
              <a:latin typeface="+mj-ea"/>
              <a:ea typeface="+mj-ea"/>
            </a:endParaRPr>
          </a:p>
          <a:p>
            <a:pPr>
              <a:lnSpc>
                <a:spcPts val="2800"/>
              </a:lnSpc>
              <a:buSzPct val="100000"/>
              <a:defRPr/>
            </a:pPr>
            <a:r>
              <a:rPr kumimoji="1" lang="ja-JP" altLang="en-US" sz="2000" b="1" dirty="0">
                <a:solidFill>
                  <a:srgbClr val="FF0000"/>
                </a:solidFill>
                <a:latin typeface="+mj-ea"/>
                <a:ea typeface="+mj-ea"/>
              </a:rPr>
              <a:t>　を設定し，様々な解決方法を考え，実践を評価・改善し，考えたことを表現するなどし</a:t>
            </a:r>
            <a:endParaRPr kumimoji="1" lang="en-US" altLang="ja-JP" sz="2000" b="1" dirty="0">
              <a:solidFill>
                <a:srgbClr val="FF0000"/>
              </a:solidFill>
              <a:latin typeface="+mj-ea"/>
              <a:ea typeface="+mj-ea"/>
            </a:endParaRPr>
          </a:p>
          <a:p>
            <a:pPr>
              <a:lnSpc>
                <a:spcPts val="2800"/>
              </a:lnSpc>
              <a:buSzPct val="100000"/>
              <a:defRPr/>
            </a:pPr>
            <a:r>
              <a:rPr kumimoji="1" lang="ja-JP" altLang="en-US" sz="2000" b="1" dirty="0">
                <a:solidFill>
                  <a:srgbClr val="FF0000"/>
                </a:solidFill>
                <a:latin typeface="+mj-ea"/>
                <a:ea typeface="+mj-ea"/>
              </a:rPr>
              <a:t>　</a:t>
            </a:r>
            <a:r>
              <a:rPr kumimoji="1" lang="ja-JP" altLang="en-US" sz="2000" b="1" dirty="0" err="1">
                <a:solidFill>
                  <a:srgbClr val="FF0000"/>
                </a:solidFill>
                <a:latin typeface="+mj-ea"/>
                <a:ea typeface="+mj-ea"/>
              </a:rPr>
              <a:t>て</a:t>
            </a:r>
            <a:r>
              <a:rPr kumimoji="1" lang="ja-JP" altLang="en-US" sz="2000" b="1" dirty="0">
                <a:solidFill>
                  <a:srgbClr val="FF0000"/>
                </a:solidFill>
                <a:latin typeface="+mj-ea"/>
                <a:ea typeface="+mj-ea"/>
              </a:rPr>
              <a:t>課題を解決する力を身に付けている」</a:t>
            </a:r>
            <a:r>
              <a:rPr kumimoji="1" lang="ja-JP" altLang="en-US" sz="2000" b="1" dirty="0">
                <a:latin typeface="+mj-ea"/>
                <a:ea typeface="+mj-ea"/>
              </a:rPr>
              <a:t>として，</a:t>
            </a:r>
            <a:r>
              <a:rPr kumimoji="1" lang="ja-JP" altLang="en-US" sz="2000" b="1" dirty="0">
                <a:solidFill>
                  <a:srgbClr val="002060"/>
                </a:solidFill>
                <a:latin typeface="+mj-ea"/>
                <a:ea typeface="+mj-ea"/>
              </a:rPr>
              <a:t>評価規準を作成</a:t>
            </a:r>
            <a:r>
              <a:rPr kumimoji="1" lang="ja-JP" altLang="en-US" sz="2000" b="1" dirty="0">
                <a:latin typeface="+mj-ea"/>
                <a:ea typeface="+mj-ea"/>
              </a:rPr>
              <a:t>する。 </a:t>
            </a:r>
          </a:p>
          <a:p>
            <a:pPr>
              <a:lnSpc>
                <a:spcPts val="2800"/>
              </a:lnSpc>
              <a:buSzPct val="100000"/>
              <a:defRPr/>
            </a:pPr>
            <a:r>
              <a:rPr kumimoji="1" lang="ja-JP" altLang="en-US" sz="2000" dirty="0">
                <a:latin typeface="ＭＳ Ｐゴシック" panose="020B0600070205080204" pitchFamily="50" charset="-128"/>
              </a:rPr>
              <a:t> </a:t>
            </a:r>
          </a:p>
          <a:p>
            <a:pPr>
              <a:buSzPct val="100000"/>
              <a:defRPr/>
            </a:pPr>
            <a:r>
              <a:rPr kumimoji="1" lang="ja-JP" altLang="en-US" sz="2000" u="sng" dirty="0">
                <a:latin typeface="ＭＳ Ｐゴシック" panose="020B0600070205080204" pitchFamily="50" charset="-128"/>
              </a:rPr>
              <a:t> </a:t>
            </a:r>
          </a:p>
          <a:p>
            <a:pPr>
              <a:buSzPct val="100000"/>
              <a:defRPr/>
            </a:pPr>
            <a:endParaRPr kumimoji="1" lang="en-US" altLang="ja-JP" sz="2800" u="sng" dirty="0">
              <a:latin typeface="ＭＳ Ｐゴシック" panose="020B0600070205080204" pitchFamily="50" charset="-128"/>
            </a:endParaRPr>
          </a:p>
        </p:txBody>
      </p:sp>
      <p:sp>
        <p:nvSpPr>
          <p:cNvPr id="23555" name="テキスト ボックス 1"/>
          <p:cNvSpPr>
            <a:spLocks noChangeArrowheads="1"/>
          </p:cNvSpPr>
          <p:nvPr/>
        </p:nvSpPr>
        <p:spPr bwMode="auto">
          <a:xfrm>
            <a:off x="90488" y="476250"/>
            <a:ext cx="8945562" cy="40005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dirty="0"/>
              <a:t>②</a:t>
            </a:r>
            <a:r>
              <a:rPr lang="en-US" altLang="ja-JP" sz="2000" b="1" dirty="0"/>
              <a:t>【</a:t>
            </a:r>
            <a:r>
              <a:rPr lang="ja-JP" altLang="en-US" sz="2000" b="1" dirty="0"/>
              <a:t>観点ごとのポイント</a:t>
            </a:r>
            <a:r>
              <a:rPr lang="en-US" altLang="ja-JP" sz="2000" b="1" dirty="0"/>
              <a:t>】</a:t>
            </a:r>
            <a:r>
              <a:rPr lang="ja-JP" altLang="en-US" sz="2000" b="1" dirty="0"/>
              <a:t>を踏まえ，「内容のまとまりごとの評価規準」を作成する。</a:t>
            </a:r>
            <a:r>
              <a:rPr lang="ja-JP" altLang="en-US" sz="2000" dirty="0"/>
              <a:t>　</a:t>
            </a:r>
          </a:p>
        </p:txBody>
      </p:sp>
      <p:sp>
        <p:nvSpPr>
          <p:cNvPr id="23556" name="角丸四角形 2"/>
          <p:cNvSpPr>
            <a:spLocks noChangeArrowheads="1"/>
          </p:cNvSpPr>
          <p:nvPr/>
        </p:nvSpPr>
        <p:spPr bwMode="auto">
          <a:xfrm>
            <a:off x="60325" y="836613"/>
            <a:ext cx="8975725" cy="468312"/>
          </a:xfrm>
          <a:prstGeom prst="roundRect">
            <a:avLst>
              <a:gd name="adj" fmla="val 16667"/>
            </a:avLst>
          </a:prstGeom>
          <a:solidFill>
            <a:srgbClr val="CCFF66"/>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200" b="1"/>
              <a:t>「内容のまとまりごとの評価規準」を作成する際の</a:t>
            </a:r>
            <a:r>
              <a:rPr lang="en-US" altLang="ja-JP" sz="2200" b="1"/>
              <a:t>【</a:t>
            </a:r>
            <a:r>
              <a:rPr lang="ja-JP" altLang="en-US" sz="2200" b="1"/>
              <a:t>観点ごとのポイント</a:t>
            </a:r>
            <a:r>
              <a:rPr lang="en-US" altLang="ja-JP" sz="2200" b="1"/>
              <a:t>】</a:t>
            </a:r>
          </a:p>
        </p:txBody>
      </p:sp>
      <p:graphicFrame>
        <p:nvGraphicFramePr>
          <p:cNvPr id="12422" name="表 6"/>
          <p:cNvGraphicFramePr>
            <a:graphicFrameLocks noGrp="1"/>
          </p:cNvGraphicFramePr>
          <p:nvPr/>
        </p:nvGraphicFramePr>
        <p:xfrm>
          <a:off x="74613" y="4037013"/>
          <a:ext cx="8975725" cy="1004905"/>
        </p:xfrm>
        <a:graphic>
          <a:graphicData uri="http://schemas.openxmlformats.org/drawingml/2006/table">
            <a:tbl>
              <a:tblPr/>
              <a:tblGrid>
                <a:gridCol w="1103312">
                  <a:extLst>
                    <a:ext uri="{9D8B030D-6E8A-4147-A177-3AD203B41FA5}">
                      <a16:colId xmlns:a16="http://schemas.microsoft.com/office/drawing/2014/main" val="20000"/>
                    </a:ext>
                  </a:extLst>
                </a:gridCol>
                <a:gridCol w="7872413">
                  <a:extLst>
                    <a:ext uri="{9D8B030D-6E8A-4147-A177-3AD203B41FA5}">
                      <a16:colId xmlns:a16="http://schemas.microsoft.com/office/drawing/2014/main" val="20001"/>
                    </a:ext>
                  </a:extLst>
                </a:gridCol>
              </a:tblGrid>
              <a:tr h="304055">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学習指導</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要領の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「２　内容」</a:t>
                      </a:r>
                    </a:p>
                  </a:txBody>
                  <a:tcPr marL="0" marR="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思考力，判断力，表現力等</a:t>
                      </a:r>
                    </a:p>
                  </a:txBody>
                  <a:tcPr marL="0" marR="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00832">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イ　季節の変化に合わせた住まい方，整理・整頓や清掃の仕方を考え，快適な住まい方を工夫すること。</a:t>
                      </a:r>
                    </a:p>
                  </a:txBody>
                  <a:tcPr marL="91439" marR="91439" marT="45625" marB="45625"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1"/>
                  </a:ext>
                </a:extLst>
              </a:tr>
            </a:tbl>
          </a:graphicData>
        </a:graphic>
      </p:graphicFrame>
      <p:graphicFrame>
        <p:nvGraphicFramePr>
          <p:cNvPr id="12432" name="表 7"/>
          <p:cNvGraphicFramePr>
            <a:graphicFrameLocks noGrp="1"/>
          </p:cNvGraphicFramePr>
          <p:nvPr/>
        </p:nvGraphicFramePr>
        <p:xfrm>
          <a:off x="65088" y="5275263"/>
          <a:ext cx="8996362" cy="1466850"/>
        </p:xfrm>
        <a:graphic>
          <a:graphicData uri="http://schemas.openxmlformats.org/drawingml/2006/table">
            <a:tbl>
              <a:tblPr/>
              <a:tblGrid>
                <a:gridCol w="1125537">
                  <a:extLst>
                    <a:ext uri="{9D8B030D-6E8A-4147-A177-3AD203B41FA5}">
                      <a16:colId xmlns:a16="http://schemas.microsoft.com/office/drawing/2014/main" val="20000"/>
                    </a:ext>
                  </a:extLst>
                </a:gridCol>
                <a:gridCol w="7870825">
                  <a:extLst>
                    <a:ext uri="{9D8B030D-6E8A-4147-A177-3AD203B41FA5}">
                      <a16:colId xmlns:a16="http://schemas.microsoft.com/office/drawing/2014/main" val="20001"/>
                    </a:ext>
                  </a:extLst>
                </a:gridCol>
              </a:tblGrid>
              <a:tr h="423735">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a:t>
                      </a:r>
                      <a:endParaRPr kumimoji="1" lang="en-US" altLang="ja-JP"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まとまり</a:t>
                      </a:r>
                      <a:endParaRPr kumimoji="1" lang="en-US" altLang="ja-JP"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ごとの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評価規準（例）</a:t>
                      </a: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41" marR="91441"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043115">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季節の変化に合わせた住まい方，整理・整頓や清掃の仕方</a:t>
                      </a:r>
                      <a:r>
                        <a:rPr kumimoji="1" lang="ja-JP" altLang="en-US" sz="20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について問題を見いだして課題を設定し，様々な解決方法を考え，実践を評価・改善し，考えたことを表現するなどして課題を解決する力を身に付けている。</a:t>
                      </a:r>
                    </a:p>
                  </a:txBody>
                  <a:tcPr marL="0" marR="0" marT="0" marB="0"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D7CD"/>
                    </a:solidFill>
                  </a:tcPr>
                </a:tc>
                <a:extLst>
                  <a:ext uri="{0D108BD9-81ED-4DB2-BD59-A6C34878D82A}">
                    <a16:rowId xmlns:a16="http://schemas.microsoft.com/office/drawing/2014/main" val="10001"/>
                  </a:ext>
                </a:extLst>
              </a:tr>
            </a:tbl>
          </a:graphicData>
        </a:graphic>
      </p:graphicFrame>
      <p:sp>
        <p:nvSpPr>
          <p:cNvPr id="23578" name="下矢印 8"/>
          <p:cNvSpPr>
            <a:spLocks noChangeArrowheads="1"/>
          </p:cNvSpPr>
          <p:nvPr/>
        </p:nvSpPr>
        <p:spPr bwMode="auto">
          <a:xfrm>
            <a:off x="3995738" y="5013325"/>
            <a:ext cx="1081087" cy="238125"/>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3579" name="下リボン 10"/>
          <p:cNvSpPr>
            <a:spLocks noChangeArrowheads="1"/>
          </p:cNvSpPr>
          <p:nvPr/>
        </p:nvSpPr>
        <p:spPr bwMode="auto">
          <a:xfrm>
            <a:off x="6405563" y="1304925"/>
            <a:ext cx="2654300"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Ｐ３０，Ｐ３１</a:t>
            </a:r>
          </a:p>
        </p:txBody>
      </p:sp>
      <p:sp>
        <p:nvSpPr>
          <p:cNvPr id="23580"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232"/>
    </mc:Choice>
    <mc:Fallback xmlns="">
      <p:transition spd="slow" advTm="31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sp>
        <p:nvSpPr>
          <p:cNvPr id="25603" name="角丸四角形 2"/>
          <p:cNvSpPr>
            <a:spLocks noChangeArrowheads="1"/>
          </p:cNvSpPr>
          <p:nvPr/>
        </p:nvSpPr>
        <p:spPr bwMode="auto">
          <a:xfrm>
            <a:off x="179388" y="1330325"/>
            <a:ext cx="8763000" cy="928688"/>
          </a:xfrm>
          <a:prstGeom prst="roundRect">
            <a:avLst>
              <a:gd name="adj" fmla="val 7759"/>
            </a:avLst>
          </a:prstGeom>
          <a:solidFill>
            <a:srgbClr val="FFFFCC">
              <a:alpha val="50195"/>
            </a:srgbClr>
          </a:solidFill>
          <a:ln w="12700" algn="ctr">
            <a:solidFill>
              <a:srgbClr val="FFC000"/>
            </a:solidFill>
            <a:round/>
            <a:headEnd/>
            <a:tailEnd/>
          </a:ln>
        </p:spPr>
        <p:txBody>
          <a:bodyPr lIns="25877" tIns="0" rIns="25877" bIns="0" anchor="ctr"/>
          <a:lstStyle>
            <a:lvl1pPr defTabSz="919163">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919163">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919163">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919163">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919163">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kumimoji="0" lang="ja-JP" altLang="en-US" sz="1800">
                <a:solidFill>
                  <a:srgbClr val="000000"/>
                </a:solid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p>
        </p:txBody>
      </p:sp>
      <p:sp>
        <p:nvSpPr>
          <p:cNvPr id="25604" name="スライド番号プレースホルダー 3"/>
          <p:cNvSpPr>
            <a:spLocks noChangeArrowheads="1"/>
          </p:cNvSpPr>
          <p:nvPr/>
        </p:nvSpPr>
        <p:spPr bwMode="auto">
          <a:xfrm>
            <a:off x="64579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r">
              <a:lnSpc>
                <a:spcPct val="100000"/>
              </a:lnSpc>
              <a:spcBef>
                <a:spcPct val="0"/>
              </a:spcBef>
              <a:buFontTx/>
              <a:buNone/>
            </a:pPr>
            <a:fld id="{44C02815-93F2-48D4-8F0B-D96C78E85C0D}" type="slidenum">
              <a:rPr kumimoji="0" lang="ja-JP" altLang="en-US" sz="900">
                <a:solidFill>
                  <a:srgbClr val="898989"/>
                </a:solidFill>
              </a:rPr>
              <a:pPr algn="r">
                <a:lnSpc>
                  <a:spcPct val="100000"/>
                </a:lnSpc>
                <a:spcBef>
                  <a:spcPct val="0"/>
                </a:spcBef>
                <a:buFontTx/>
                <a:buNone/>
              </a:pPr>
              <a:t>11</a:t>
            </a:fld>
            <a:endParaRPr kumimoji="0" lang="ja-JP" altLang="en-US" sz="900">
              <a:solidFill>
                <a:srgbClr val="898989"/>
              </a:solidFill>
            </a:endParaRPr>
          </a:p>
        </p:txBody>
      </p:sp>
      <p:grpSp>
        <p:nvGrpSpPr>
          <p:cNvPr id="25605" name="グループ化 1"/>
          <p:cNvGrpSpPr>
            <a:grpSpLocks/>
          </p:cNvGrpSpPr>
          <p:nvPr/>
        </p:nvGrpSpPr>
        <p:grpSpPr bwMode="auto">
          <a:xfrm>
            <a:off x="539751" y="2284413"/>
            <a:ext cx="7975600" cy="4373562"/>
            <a:chOff x="420688" y="1906588"/>
            <a:chExt cx="8280400" cy="4751387"/>
          </a:xfrm>
        </p:grpSpPr>
        <p:pic>
          <p:nvPicPr>
            <p:cNvPr id="25610" name="図 14"/>
            <p:cNvPicPr preferRelativeResize="0">
              <a:picLocks noChangeArrowheads="1"/>
            </p:cNvPicPr>
            <p:nvPr/>
          </p:nvPicPr>
          <p:blipFill>
            <a:blip r:embed="rId5">
              <a:extLst>
                <a:ext uri="{28A0092B-C50C-407E-A947-70E740481C1C}">
                  <a14:useLocalDpi xmlns:a14="http://schemas.microsoft.com/office/drawing/2010/main" val="0"/>
                </a:ext>
              </a:extLst>
            </a:blip>
            <a:srcRect l="19461" t="35680" r="36098" b="18956"/>
            <a:stretch>
              <a:fillRect/>
            </a:stretch>
          </p:blipFill>
          <p:spPr bwMode="auto">
            <a:xfrm>
              <a:off x="420688" y="1906588"/>
              <a:ext cx="8280400" cy="475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11" name="円/楕円 15"/>
            <p:cNvSpPr>
              <a:spLocks noChangeArrowheads="1"/>
            </p:cNvSpPr>
            <p:nvPr/>
          </p:nvSpPr>
          <p:spPr bwMode="auto">
            <a:xfrm>
              <a:off x="4621785" y="2514617"/>
              <a:ext cx="722647" cy="2992987"/>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5612" name="円/楕円 16"/>
            <p:cNvSpPr>
              <a:spLocks noChangeArrowheads="1"/>
            </p:cNvSpPr>
            <p:nvPr/>
          </p:nvSpPr>
          <p:spPr bwMode="auto">
            <a:xfrm>
              <a:off x="6018362" y="5677717"/>
              <a:ext cx="2575547" cy="518762"/>
            </a:xfrm>
            <a:prstGeom prst="ellipse">
              <a:avLst/>
            </a:prstGeom>
            <a:noFill/>
            <a:ln w="5715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grpSp>
      <p:sp>
        <p:nvSpPr>
          <p:cNvPr id="25606" name="テキスト ボックス 1"/>
          <p:cNvSpPr>
            <a:spLocks noChangeArrowheads="1"/>
          </p:cNvSpPr>
          <p:nvPr/>
        </p:nvSpPr>
        <p:spPr bwMode="auto">
          <a:xfrm>
            <a:off x="90488" y="476250"/>
            <a:ext cx="8945562" cy="3698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b="1" dirty="0"/>
              <a:t>②</a:t>
            </a:r>
            <a:r>
              <a:rPr lang="en-US" altLang="ja-JP" sz="1800" b="1" dirty="0"/>
              <a:t>【</a:t>
            </a:r>
            <a:r>
              <a:rPr lang="ja-JP" altLang="en-US" sz="1800" b="1" dirty="0"/>
              <a:t>観点ごとのポイント</a:t>
            </a:r>
            <a:r>
              <a:rPr lang="en-US" altLang="ja-JP" sz="1800" b="1" dirty="0"/>
              <a:t>】</a:t>
            </a:r>
            <a:r>
              <a:rPr lang="ja-JP" altLang="en-US" sz="1800" b="1" dirty="0"/>
              <a:t>を踏まえ，「内容のまとまりごとの評価規準」を作成する。</a:t>
            </a:r>
            <a:r>
              <a:rPr lang="ja-JP" altLang="en-US" sz="1800" dirty="0"/>
              <a:t>　</a:t>
            </a:r>
          </a:p>
        </p:txBody>
      </p:sp>
      <p:sp>
        <p:nvSpPr>
          <p:cNvPr id="25607" name="角丸四角形 13"/>
          <p:cNvSpPr>
            <a:spLocks noChangeArrowheads="1"/>
          </p:cNvSpPr>
          <p:nvPr/>
        </p:nvSpPr>
        <p:spPr bwMode="auto">
          <a:xfrm>
            <a:off x="60325" y="836613"/>
            <a:ext cx="8975725" cy="468312"/>
          </a:xfrm>
          <a:prstGeom prst="roundRect">
            <a:avLst>
              <a:gd name="adj" fmla="val 16667"/>
            </a:avLst>
          </a:prstGeom>
          <a:solidFill>
            <a:srgbClr val="CCFF66"/>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200" b="1"/>
              <a:t>「内容のまとまりごとの評価規準」を作成する際の</a:t>
            </a:r>
            <a:r>
              <a:rPr lang="en-US" altLang="ja-JP" sz="2200" b="1"/>
              <a:t>【</a:t>
            </a:r>
            <a:r>
              <a:rPr lang="ja-JP" altLang="en-US" sz="2200" b="1"/>
              <a:t>観点ごとのポイント</a:t>
            </a:r>
            <a:r>
              <a:rPr lang="en-US" altLang="ja-JP" sz="2200" b="1"/>
              <a:t>】</a:t>
            </a:r>
          </a:p>
        </p:txBody>
      </p:sp>
      <p:sp>
        <p:nvSpPr>
          <p:cNvPr id="25608" name="テキスト ボックス 12"/>
          <p:cNvSpPr>
            <a:spLocks noChangeArrowheads="1"/>
          </p:cNvSpPr>
          <p:nvPr/>
        </p:nvSpPr>
        <p:spPr bwMode="auto">
          <a:xfrm>
            <a:off x="144463" y="6537325"/>
            <a:ext cx="3960812"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defTabSz="914400" eaLnBrk="1" hangingPunct="1">
              <a:lnSpc>
                <a:spcPct val="100000"/>
              </a:lnSpc>
              <a:spcBef>
                <a:spcPct val="0"/>
              </a:spcBef>
              <a:buFontTx/>
              <a:buNone/>
            </a:pPr>
            <a:r>
              <a:rPr lang="ja-JP" altLang="en-US" sz="1600">
                <a:solidFill>
                  <a:srgbClr val="000000"/>
                </a:solidFill>
                <a:latin typeface="ＭＳ Ｐゴシック" panose="020B0600070205080204" pitchFamily="50" charset="-128"/>
              </a:rPr>
              <a:t>＜参考＞報告Ｐ．</a:t>
            </a:r>
            <a:r>
              <a:rPr lang="en-US" altLang="ja-JP" sz="1600">
                <a:solidFill>
                  <a:srgbClr val="000000"/>
                </a:solidFill>
                <a:latin typeface="ＭＳ Ｐゴシック" panose="020B0600070205080204" pitchFamily="50" charset="-128"/>
              </a:rPr>
              <a:t>12</a:t>
            </a:r>
            <a:r>
              <a:rPr lang="ja-JP" altLang="en-US" sz="1600">
                <a:solidFill>
                  <a:srgbClr val="000000"/>
                </a:solidFill>
                <a:latin typeface="ＭＳ Ｐゴシック" panose="020B0600070205080204" pitchFamily="50" charset="-128"/>
              </a:rPr>
              <a:t>　　通知２．（２）</a:t>
            </a:r>
          </a:p>
        </p:txBody>
      </p:sp>
      <p:sp>
        <p:nvSpPr>
          <p:cNvPr id="25609" name="下リボン 14"/>
          <p:cNvSpPr>
            <a:spLocks noChangeArrowheads="1"/>
          </p:cNvSpPr>
          <p:nvPr/>
        </p:nvSpPr>
        <p:spPr bwMode="auto">
          <a:xfrm>
            <a:off x="7793038" y="49213"/>
            <a:ext cx="1239837" cy="366712"/>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Ｐ１０</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92"/>
    </mc:Choice>
    <mc:Fallback xmlns="">
      <p:transition spd="slow" advTm="41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テキスト ボックス 12"/>
          <p:cNvSpPr>
            <a:spLocks noChangeArrowheads="1"/>
          </p:cNvSpPr>
          <p:nvPr/>
        </p:nvSpPr>
        <p:spPr bwMode="auto">
          <a:xfrm>
            <a:off x="90488" y="1427163"/>
            <a:ext cx="8970962" cy="2928937"/>
          </a:xfrm>
          <a:prstGeom prst="rect">
            <a:avLst/>
          </a:prstGeom>
          <a:solidFill>
            <a:srgbClr val="FFFF99"/>
          </a:solidFill>
          <a:ln w="9525" algn="ctr">
            <a:solidFill>
              <a:srgbClr val="FFC000"/>
            </a:solidFill>
            <a:round/>
            <a:headEnd/>
            <a:tailEnd/>
          </a:ln>
        </p:spPr>
        <p:txBody>
          <a:bodyPr lIns="0" tIns="0" rIns="0" bIns="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2800"/>
              </a:lnSpc>
              <a:spcBef>
                <a:spcPct val="0"/>
              </a:spcBef>
              <a:buFontTx/>
              <a:buNone/>
            </a:pPr>
            <a:r>
              <a:rPr lang="ja-JP" altLang="en-US" sz="2000" b="1">
                <a:latin typeface="ＭＳ Ｐゴシック" panose="020B0600070205080204" pitchFamily="50" charset="-128"/>
              </a:rPr>
              <a:t> 〇「主体的に学習に取り組む態度」のポイント</a:t>
            </a:r>
            <a:endParaRPr lang="en-US" altLang="ja-JP" sz="2000" b="1">
              <a:latin typeface="ＭＳ Ｐゴシック" panose="020B0600070205080204" pitchFamily="50" charset="-128"/>
            </a:endParaRPr>
          </a:p>
          <a:p>
            <a:pPr>
              <a:lnSpc>
                <a:spcPts val="2800"/>
              </a:lnSpc>
              <a:spcBef>
                <a:spcPct val="0"/>
              </a:spcBef>
              <a:buFontTx/>
              <a:buNone/>
            </a:pPr>
            <a:r>
              <a:rPr lang="ja-JP" altLang="en-US" sz="2000" b="1">
                <a:latin typeface="ＭＳ Ｐゴシック" panose="020B0600070205080204" pitchFamily="50" charset="-128"/>
              </a:rPr>
              <a:t>・</a:t>
            </a:r>
            <a:r>
              <a:rPr lang="ja-JP" altLang="en-US" sz="2000" b="1">
                <a:solidFill>
                  <a:srgbClr val="002060"/>
                </a:solidFill>
                <a:latin typeface="ＭＳ Ｐゴシック" panose="020B0600070205080204" pitchFamily="50" charset="-128"/>
              </a:rPr>
              <a:t>　「主体的に学習に取り組む態度」</a:t>
            </a:r>
            <a:r>
              <a:rPr lang="ja-JP" altLang="en-US" sz="2000" b="1">
                <a:latin typeface="ＭＳ Ｐゴシック" panose="020B0600070205080204" pitchFamily="50" charset="-128"/>
              </a:rPr>
              <a:t>については，基本的には，</a:t>
            </a:r>
            <a:r>
              <a:rPr lang="ja-JP" altLang="en-US" sz="2000" b="1">
                <a:solidFill>
                  <a:srgbClr val="002060"/>
                </a:solidFill>
                <a:latin typeface="ＭＳ Ｐゴシック" panose="020B0600070205080204" pitchFamily="50" charset="-128"/>
              </a:rPr>
              <a:t>当該指導項目で扱う</a:t>
            </a:r>
            <a:endParaRPr lang="en-US" altLang="ja-JP" sz="2000" b="1">
              <a:solidFill>
                <a:srgbClr val="002060"/>
              </a:solidFill>
              <a:latin typeface="ＭＳ Ｐゴシック" panose="020B0600070205080204" pitchFamily="50" charset="-128"/>
            </a:endParaRPr>
          </a:p>
          <a:p>
            <a:pPr>
              <a:lnSpc>
                <a:spcPts val="2800"/>
              </a:lnSpc>
              <a:spcBef>
                <a:spcPct val="0"/>
              </a:spcBef>
              <a:buFontTx/>
              <a:buNone/>
            </a:pPr>
            <a:r>
              <a:rPr lang="ja-JP" altLang="en-US" sz="2000" b="1">
                <a:solidFill>
                  <a:srgbClr val="002060"/>
                </a:solidFill>
                <a:latin typeface="ＭＳ Ｐゴシック" panose="020B0600070205080204" pitchFamily="50" charset="-128"/>
              </a:rPr>
              <a:t>　指導事項ア及びイと教科の目標，評価の観点及びその趣旨を踏まえて作成</a:t>
            </a:r>
            <a:r>
              <a:rPr lang="ja-JP" altLang="en-US" sz="2000" b="1">
                <a:latin typeface="ＭＳ Ｐゴシック" panose="020B0600070205080204" pitchFamily="50" charset="-128"/>
              </a:rPr>
              <a:t>する。</a:t>
            </a:r>
            <a:endParaRPr lang="en-US" altLang="ja-JP" sz="2000" b="1">
              <a:latin typeface="ＭＳ Ｐゴシック" panose="020B0600070205080204" pitchFamily="50" charset="-128"/>
            </a:endParaRPr>
          </a:p>
          <a:p>
            <a:pPr>
              <a:lnSpc>
                <a:spcPts val="2800"/>
              </a:lnSpc>
              <a:spcBef>
                <a:spcPct val="0"/>
              </a:spcBef>
              <a:buFontTx/>
              <a:buNone/>
            </a:pPr>
            <a:r>
              <a:rPr lang="ja-JP" altLang="en-US" sz="2000" b="1">
                <a:latin typeface="ＭＳ Ｐゴシック" panose="020B0600070205080204" pitchFamily="50" charset="-128"/>
              </a:rPr>
              <a:t>　その際，対象とする指導内容は，</a:t>
            </a:r>
            <a:r>
              <a:rPr lang="ja-JP" altLang="en-US" sz="2000" b="1">
                <a:solidFill>
                  <a:srgbClr val="002060"/>
                </a:solidFill>
                <a:latin typeface="ＭＳ Ｐゴシック" panose="020B0600070205080204" pitchFamily="50" charset="-128"/>
              </a:rPr>
              <a:t>指導項目の名称を用いて示す</a:t>
            </a:r>
            <a:r>
              <a:rPr lang="ja-JP" altLang="en-US" sz="2000" b="1">
                <a:latin typeface="ＭＳ Ｐゴシック" panose="020B0600070205080204" pitchFamily="50" charset="-128"/>
              </a:rPr>
              <a:t>こととする。</a:t>
            </a:r>
            <a:endParaRPr lang="en-US" altLang="ja-JP" sz="2000" b="1">
              <a:latin typeface="ＭＳ Ｐゴシック" panose="020B0600070205080204" pitchFamily="50" charset="-128"/>
            </a:endParaRPr>
          </a:p>
          <a:p>
            <a:pPr>
              <a:lnSpc>
                <a:spcPts val="2800"/>
              </a:lnSpc>
              <a:spcBef>
                <a:spcPct val="0"/>
              </a:spcBef>
              <a:buFontTx/>
              <a:buNone/>
            </a:pPr>
            <a:r>
              <a:rPr lang="ja-JP" altLang="en-US" sz="2000" b="1">
                <a:latin typeface="ＭＳ Ｐゴシック" panose="020B0600070205080204" pitchFamily="50" charset="-128"/>
              </a:rPr>
              <a:t>　　具体的には，</a:t>
            </a:r>
            <a:r>
              <a:rPr lang="ja-JP" altLang="en-US" sz="2000" b="1">
                <a:solidFill>
                  <a:srgbClr val="FF0000"/>
                </a:solidFill>
                <a:latin typeface="ＭＳ Ｐゴシック" panose="020B0600070205080204" pitchFamily="50" charset="-128"/>
              </a:rPr>
              <a:t>①粘り強さ，②自らの学習の調整</a:t>
            </a:r>
            <a:r>
              <a:rPr lang="ja-JP" altLang="en-US" sz="2000" b="1">
                <a:latin typeface="ＭＳ Ｐゴシック" panose="020B0600070205080204" pitchFamily="50" charset="-128"/>
              </a:rPr>
              <a:t>に加え，</a:t>
            </a:r>
            <a:r>
              <a:rPr lang="ja-JP" altLang="en-US" sz="2000" b="1">
                <a:solidFill>
                  <a:srgbClr val="FF0000"/>
                </a:solidFill>
                <a:latin typeface="ＭＳ Ｐゴシック" panose="020B0600070205080204" pitchFamily="50" charset="-128"/>
              </a:rPr>
              <a:t>③実践しようとする態度</a:t>
            </a:r>
            <a:endParaRPr lang="en-US" altLang="ja-JP" sz="2000" b="1">
              <a:solidFill>
                <a:srgbClr val="FF0000"/>
              </a:solidFill>
              <a:latin typeface="ＭＳ Ｐゴシック" panose="020B0600070205080204" pitchFamily="50" charset="-128"/>
            </a:endParaRPr>
          </a:p>
          <a:p>
            <a:pPr>
              <a:lnSpc>
                <a:spcPts val="2800"/>
              </a:lnSpc>
              <a:spcBef>
                <a:spcPct val="0"/>
              </a:spcBef>
              <a:buFontTx/>
              <a:buNone/>
            </a:pPr>
            <a:r>
              <a:rPr lang="ja-JP" altLang="en-US" sz="2000" b="1">
                <a:solidFill>
                  <a:srgbClr val="FF0000"/>
                </a:solidFill>
                <a:latin typeface="ＭＳ Ｐゴシック" panose="020B0600070205080204" pitchFamily="50" charset="-128"/>
              </a:rPr>
              <a:t>　</a:t>
            </a:r>
            <a:r>
              <a:rPr lang="ja-JP" altLang="en-US" sz="2000" b="1">
                <a:latin typeface="ＭＳ Ｐゴシック" panose="020B0600070205080204" pitchFamily="50" charset="-128"/>
              </a:rPr>
              <a:t>を含めることを基本とし，その文末を</a:t>
            </a:r>
            <a:r>
              <a:rPr lang="ja-JP" altLang="en-US" sz="2000" b="1">
                <a:solidFill>
                  <a:srgbClr val="FF0000"/>
                </a:solidFill>
                <a:latin typeface="ＭＳ Ｐゴシック" panose="020B0600070205080204" pitchFamily="50" charset="-128"/>
              </a:rPr>
              <a:t>「～について，課題の解決に向けて主体的に</a:t>
            </a:r>
            <a:endParaRPr lang="en-US" altLang="ja-JP" sz="2000" b="1">
              <a:solidFill>
                <a:srgbClr val="FF0000"/>
              </a:solidFill>
              <a:latin typeface="ＭＳ Ｐゴシック" panose="020B0600070205080204" pitchFamily="50" charset="-128"/>
            </a:endParaRPr>
          </a:p>
          <a:p>
            <a:pPr>
              <a:lnSpc>
                <a:spcPts val="2800"/>
              </a:lnSpc>
              <a:spcBef>
                <a:spcPct val="0"/>
              </a:spcBef>
              <a:buFontTx/>
              <a:buNone/>
            </a:pPr>
            <a:r>
              <a:rPr lang="ja-JP" altLang="en-US" sz="2000" b="1">
                <a:solidFill>
                  <a:srgbClr val="FF0000"/>
                </a:solidFill>
                <a:latin typeface="ＭＳ Ｐゴシック" panose="020B0600070205080204" pitchFamily="50" charset="-128"/>
              </a:rPr>
              <a:t>　取り組んだり（①），振り返って改善したり（②）して，生活を工夫し，実践しようとして</a:t>
            </a:r>
            <a:endParaRPr lang="en-US" altLang="ja-JP" sz="2000" b="1">
              <a:solidFill>
                <a:srgbClr val="FF0000"/>
              </a:solidFill>
              <a:latin typeface="ＭＳ Ｐゴシック" panose="020B0600070205080204" pitchFamily="50" charset="-128"/>
            </a:endParaRPr>
          </a:p>
          <a:p>
            <a:pPr>
              <a:lnSpc>
                <a:spcPts val="2800"/>
              </a:lnSpc>
              <a:spcBef>
                <a:spcPct val="0"/>
              </a:spcBef>
              <a:buFontTx/>
              <a:buNone/>
            </a:pPr>
            <a:r>
              <a:rPr lang="ja-JP" altLang="en-US" sz="2000" b="1">
                <a:solidFill>
                  <a:srgbClr val="FF0000"/>
                </a:solidFill>
                <a:latin typeface="ＭＳ Ｐゴシック" panose="020B0600070205080204" pitchFamily="50" charset="-128"/>
              </a:rPr>
              <a:t>　いる（③）」</a:t>
            </a:r>
            <a:r>
              <a:rPr lang="ja-JP" altLang="en-US" sz="2000" b="1">
                <a:latin typeface="ＭＳ Ｐゴシック" panose="020B0600070205080204" pitchFamily="50" charset="-128"/>
              </a:rPr>
              <a:t>として，</a:t>
            </a:r>
            <a:r>
              <a:rPr lang="ja-JP" altLang="en-US" sz="2000" b="1">
                <a:solidFill>
                  <a:srgbClr val="002060"/>
                </a:solidFill>
                <a:latin typeface="ＭＳ Ｐゴシック" panose="020B0600070205080204" pitchFamily="50" charset="-128"/>
              </a:rPr>
              <a:t>評価規準を作成</a:t>
            </a:r>
            <a:r>
              <a:rPr lang="ja-JP" altLang="en-US" sz="2000" b="1">
                <a:latin typeface="ＭＳ Ｐゴシック" panose="020B0600070205080204" pitchFamily="50" charset="-128"/>
              </a:rPr>
              <a:t>する。 </a:t>
            </a:r>
          </a:p>
          <a:p>
            <a:pPr>
              <a:lnSpc>
                <a:spcPts val="2800"/>
              </a:lnSpc>
              <a:spcBef>
                <a:spcPct val="0"/>
              </a:spcBef>
              <a:buFontTx/>
              <a:buNone/>
            </a:pPr>
            <a:r>
              <a:rPr lang="ja-JP" altLang="en-US" sz="2000" u="sng">
                <a:latin typeface="ＭＳ Ｐゴシック" panose="020B0600070205080204" pitchFamily="50" charset="-128"/>
              </a:rPr>
              <a:t> </a:t>
            </a:r>
          </a:p>
          <a:p>
            <a:pPr>
              <a:lnSpc>
                <a:spcPts val="2800"/>
              </a:lnSpc>
              <a:spcBef>
                <a:spcPct val="0"/>
              </a:spcBef>
              <a:buFontTx/>
              <a:buNone/>
            </a:pPr>
            <a:endParaRPr lang="en-US" altLang="ja-JP" sz="2000" u="sng">
              <a:latin typeface="ＭＳ Ｐゴシック" panose="020B0600070205080204" pitchFamily="50" charset="-128"/>
            </a:endParaRPr>
          </a:p>
        </p:txBody>
      </p:sp>
      <p:sp>
        <p:nvSpPr>
          <p:cNvPr id="27651" name="テキスト ボックス 1"/>
          <p:cNvSpPr>
            <a:spLocks noChangeArrowheads="1"/>
          </p:cNvSpPr>
          <p:nvPr/>
        </p:nvSpPr>
        <p:spPr bwMode="auto">
          <a:xfrm>
            <a:off x="90488" y="476250"/>
            <a:ext cx="8945562" cy="40005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dirty="0"/>
              <a:t>②</a:t>
            </a:r>
            <a:r>
              <a:rPr lang="en-US" altLang="ja-JP" sz="2000" b="1" dirty="0"/>
              <a:t>【</a:t>
            </a:r>
            <a:r>
              <a:rPr lang="ja-JP" altLang="en-US" sz="2000" b="1" dirty="0"/>
              <a:t>観点ごとのポイント</a:t>
            </a:r>
            <a:r>
              <a:rPr lang="en-US" altLang="ja-JP" sz="2000" b="1" dirty="0"/>
              <a:t>】</a:t>
            </a:r>
            <a:r>
              <a:rPr lang="ja-JP" altLang="en-US" sz="2000" b="1" dirty="0"/>
              <a:t>を踏まえ，「内容のまとまりごとの評価規準」を作成する。</a:t>
            </a:r>
            <a:r>
              <a:rPr lang="ja-JP" altLang="en-US" sz="2000" dirty="0"/>
              <a:t>　</a:t>
            </a:r>
          </a:p>
        </p:txBody>
      </p:sp>
      <p:sp>
        <p:nvSpPr>
          <p:cNvPr id="27652" name="角丸四角形 2"/>
          <p:cNvSpPr>
            <a:spLocks noChangeArrowheads="1"/>
          </p:cNvSpPr>
          <p:nvPr/>
        </p:nvSpPr>
        <p:spPr bwMode="auto">
          <a:xfrm>
            <a:off x="60325" y="836613"/>
            <a:ext cx="8975725" cy="468312"/>
          </a:xfrm>
          <a:prstGeom prst="roundRect">
            <a:avLst>
              <a:gd name="adj" fmla="val 16667"/>
            </a:avLst>
          </a:prstGeom>
          <a:solidFill>
            <a:srgbClr val="CCFF66"/>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200" b="1"/>
              <a:t>「内容のまとまりごとの評価規準」を作成する際の</a:t>
            </a:r>
            <a:r>
              <a:rPr lang="en-US" altLang="ja-JP" sz="2200" b="1"/>
              <a:t>【</a:t>
            </a:r>
            <a:r>
              <a:rPr lang="ja-JP" altLang="en-US" sz="2200" b="1"/>
              <a:t>観点ごとのポイント</a:t>
            </a:r>
            <a:r>
              <a:rPr lang="en-US" altLang="ja-JP" sz="2200" b="1"/>
              <a:t>】</a:t>
            </a:r>
          </a:p>
        </p:txBody>
      </p:sp>
      <p:graphicFrame>
        <p:nvGraphicFramePr>
          <p:cNvPr id="14513" name="表 6"/>
          <p:cNvGraphicFramePr>
            <a:graphicFrameLocks noGrp="1"/>
          </p:cNvGraphicFramePr>
          <p:nvPr/>
        </p:nvGraphicFramePr>
        <p:xfrm>
          <a:off x="74613" y="4449763"/>
          <a:ext cx="8975725" cy="974856"/>
        </p:xfrm>
        <a:graphic>
          <a:graphicData uri="http://schemas.openxmlformats.org/drawingml/2006/table">
            <a:tbl>
              <a:tblPr/>
              <a:tblGrid>
                <a:gridCol w="1103312">
                  <a:extLst>
                    <a:ext uri="{9D8B030D-6E8A-4147-A177-3AD203B41FA5}">
                      <a16:colId xmlns:a16="http://schemas.microsoft.com/office/drawing/2014/main" val="20000"/>
                    </a:ext>
                  </a:extLst>
                </a:gridCol>
                <a:gridCol w="7872413">
                  <a:extLst>
                    <a:ext uri="{9D8B030D-6E8A-4147-A177-3AD203B41FA5}">
                      <a16:colId xmlns:a16="http://schemas.microsoft.com/office/drawing/2014/main" val="20001"/>
                    </a:ext>
                  </a:extLst>
                </a:gridCol>
              </a:tblGrid>
              <a:tr h="334988">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学習指導</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要領の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「２　内容」</a:t>
                      </a:r>
                    </a:p>
                  </a:txBody>
                  <a:tcPr marL="91439" marR="91439" marT="45594" marB="45594"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学びに向かう力，人間性等</a:t>
                      </a:r>
                    </a:p>
                  </a:txBody>
                  <a:tcPr marL="91439" marR="91439" marT="45594" marB="45594"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37">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8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8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内容には，学びに向かう力，人間性等について示されていないことから，教科の目標（３）を参考にする。</a:t>
                      </a:r>
                    </a:p>
                  </a:txBody>
                  <a:tcPr marL="91439" marR="91439" marT="45594" marB="45594"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1"/>
                  </a:ext>
                </a:extLst>
              </a:tr>
            </a:tbl>
          </a:graphicData>
        </a:graphic>
      </p:graphicFrame>
      <p:graphicFrame>
        <p:nvGraphicFramePr>
          <p:cNvPr id="14523" name="表 7"/>
          <p:cNvGraphicFramePr>
            <a:graphicFrameLocks noGrp="1"/>
          </p:cNvGraphicFramePr>
          <p:nvPr/>
        </p:nvGraphicFramePr>
        <p:xfrm>
          <a:off x="65088" y="5588000"/>
          <a:ext cx="8996362" cy="1249363"/>
        </p:xfrm>
        <a:graphic>
          <a:graphicData uri="http://schemas.openxmlformats.org/drawingml/2006/table">
            <a:tbl>
              <a:tblPr/>
              <a:tblGrid>
                <a:gridCol w="1125537">
                  <a:extLst>
                    <a:ext uri="{9D8B030D-6E8A-4147-A177-3AD203B41FA5}">
                      <a16:colId xmlns:a16="http://schemas.microsoft.com/office/drawing/2014/main" val="20000"/>
                    </a:ext>
                  </a:extLst>
                </a:gridCol>
                <a:gridCol w="7870825">
                  <a:extLst>
                    <a:ext uri="{9D8B030D-6E8A-4147-A177-3AD203B41FA5}">
                      <a16:colId xmlns:a16="http://schemas.microsoft.com/office/drawing/2014/main" val="20001"/>
                    </a:ext>
                  </a:extLst>
                </a:gridCol>
              </a:tblGrid>
              <a:tr h="335109">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内容のまとまりごとの評価規準（例）</a:t>
                      </a:r>
                    </a:p>
                  </a:txBody>
                  <a:tcPr marL="91441" marR="91441" marT="45629" marB="456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41" marR="91441" marT="45629" marB="456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914254">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sng" strike="noStrike" cap="none" normalizeH="0" baseline="0" dirty="0">
                          <a:ln>
                            <a:noFill/>
                          </a:ln>
                          <a:solidFill>
                            <a:srgbClr val="002060"/>
                          </a:solidFill>
                          <a:effectLst/>
                          <a:latin typeface="Calibri" panose="020F0502020204030204" pitchFamily="34" charset="0"/>
                          <a:ea typeface="ＭＳ Ｐゴシック" panose="020B0600070205080204" pitchFamily="50" charset="-128"/>
                          <a:cs typeface="Arial" panose="020B0604020202020204" pitchFamily="34" charset="0"/>
                        </a:rPr>
                        <a:t>家族の一員として，生活をよりよくしようと</a:t>
                      </a: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，快適な住まい方</a:t>
                      </a:r>
                      <a:r>
                        <a:rPr kumimoji="1" lang="ja-JP" altLang="en-US" sz="18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について，課題の解決に向けて主体的に取り組んだり，振り返って改善したりして，生活を工夫し，実践しようとしている。</a:t>
                      </a:r>
                    </a:p>
                  </a:txBody>
                  <a:tcPr marL="91441" marR="91441" marT="45629" marB="45629"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D7CD"/>
                    </a:solidFill>
                  </a:tcPr>
                </a:tc>
                <a:extLst>
                  <a:ext uri="{0D108BD9-81ED-4DB2-BD59-A6C34878D82A}">
                    <a16:rowId xmlns:a16="http://schemas.microsoft.com/office/drawing/2014/main" val="10001"/>
                  </a:ext>
                </a:extLst>
              </a:tr>
            </a:tbl>
          </a:graphicData>
        </a:graphic>
      </p:graphicFrame>
      <p:sp>
        <p:nvSpPr>
          <p:cNvPr id="27674" name="下矢印 8"/>
          <p:cNvSpPr>
            <a:spLocks noChangeArrowheads="1"/>
          </p:cNvSpPr>
          <p:nvPr/>
        </p:nvSpPr>
        <p:spPr bwMode="auto">
          <a:xfrm>
            <a:off x="4500563" y="5373688"/>
            <a:ext cx="792162" cy="214312"/>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7675" name="下リボン 10"/>
          <p:cNvSpPr>
            <a:spLocks noChangeArrowheads="1"/>
          </p:cNvSpPr>
          <p:nvPr/>
        </p:nvSpPr>
        <p:spPr bwMode="auto">
          <a:xfrm>
            <a:off x="6443663" y="1204913"/>
            <a:ext cx="2654300"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Ｐ３０，Ｐ３１</a:t>
            </a:r>
          </a:p>
        </p:txBody>
      </p:sp>
      <p:sp>
        <p:nvSpPr>
          <p:cNvPr id="27676"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383"/>
    </mc:Choice>
    <mc:Fallback xmlns="">
      <p:transition spd="slow" advTm="39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正方形/長方形 2"/>
          <p:cNvSpPr>
            <a:spLocks noChangeArrowheads="1"/>
          </p:cNvSpPr>
          <p:nvPr/>
        </p:nvSpPr>
        <p:spPr bwMode="auto">
          <a:xfrm>
            <a:off x="684213" y="1917700"/>
            <a:ext cx="7775575" cy="1296988"/>
          </a:xfrm>
          <a:prstGeom prst="rect">
            <a:avLst/>
          </a:prstGeom>
          <a:solidFill>
            <a:srgbClr val="92D05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小学校　家庭</a:t>
            </a:r>
          </a:p>
        </p:txBody>
      </p:sp>
      <p:sp>
        <p:nvSpPr>
          <p:cNvPr id="29699"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29700" name="AutoShape 12"/>
          <p:cNvSpPr>
            <a:spLocks noChangeArrowheads="1"/>
          </p:cNvSpPr>
          <p:nvPr/>
        </p:nvSpPr>
        <p:spPr bwMode="auto">
          <a:xfrm>
            <a:off x="107950" y="3357563"/>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ja-JP" altLang="en-US" sz="2800" b="1" dirty="0">
                <a:solidFill>
                  <a:srgbClr val="000000"/>
                </a:solidFill>
                <a:latin typeface="Arial" panose="020B0604020202020204" pitchFamily="34" charset="0"/>
                <a:ea typeface="HGP教科書体" panose="02020600000000000000" pitchFamily="18" charset="-128"/>
              </a:rPr>
              <a:t>　</a:t>
            </a:r>
            <a:r>
              <a:rPr lang="en-US" altLang="ja-JP" sz="2800" b="1" dirty="0">
                <a:solidFill>
                  <a:srgbClr val="000000"/>
                </a:solidFill>
                <a:latin typeface="Arial" panose="020B0604020202020204" pitchFamily="34" charset="0"/>
                <a:ea typeface="HGP教科書体" panose="02020600000000000000" pitchFamily="18" charset="-128"/>
              </a:rPr>
              <a:t>Ⅰ</a:t>
            </a:r>
            <a:r>
              <a:rPr lang="ja-JP" altLang="en-US" sz="2800" b="1" dirty="0">
                <a:solidFill>
                  <a:srgbClr val="000000"/>
                </a:solidFill>
                <a:latin typeface="Arial" panose="020B0604020202020204" pitchFamily="34" charset="0"/>
                <a:ea typeface="HGP教科書体" panose="02020600000000000000" pitchFamily="18" charset="-128"/>
              </a:rPr>
              <a:t>　小学校　家庭における内容のまとまり</a:t>
            </a:r>
          </a:p>
          <a:p>
            <a:pPr eaLnBrk="1" hangingPunct="1">
              <a:lnSpc>
                <a:spcPts val="2000"/>
              </a:lnSpc>
              <a:spcBef>
                <a:spcPct val="50000"/>
              </a:spcBef>
              <a:buFontTx/>
              <a:buNone/>
            </a:pPr>
            <a:endParaRPr lang="en-US" altLang="ja-JP" sz="1200" b="1" dirty="0">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ja-JP" altLang="en-US" sz="2800" b="1" dirty="0">
                <a:solidFill>
                  <a:srgbClr val="000000"/>
                </a:solidFill>
                <a:latin typeface="Arial" panose="020B0604020202020204" pitchFamily="34" charset="0"/>
                <a:ea typeface="HGP教科書体" panose="02020600000000000000" pitchFamily="18" charset="-128"/>
              </a:rPr>
              <a:t>　</a:t>
            </a:r>
            <a:r>
              <a:rPr lang="en-US" altLang="ja-JP" sz="2800" b="1" dirty="0">
                <a:solidFill>
                  <a:srgbClr val="000000"/>
                </a:solidFill>
                <a:latin typeface="Arial" panose="020B0604020202020204" pitchFamily="34" charset="0"/>
                <a:ea typeface="HGP教科書体" panose="02020600000000000000" pitchFamily="18" charset="-128"/>
              </a:rPr>
              <a:t>Ⅱ</a:t>
            </a:r>
            <a:r>
              <a:rPr lang="ja-JP" altLang="en-US" sz="2800" b="1" dirty="0">
                <a:solidFill>
                  <a:srgbClr val="000000"/>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ja-JP" altLang="en-US" sz="1200" b="1" dirty="0">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ja-JP" altLang="en-US" sz="2800" b="1" dirty="0">
                <a:solidFill>
                  <a:srgbClr val="000000"/>
                </a:solidFill>
                <a:latin typeface="Arial" panose="020B0604020202020204" pitchFamily="34" charset="0"/>
                <a:ea typeface="HGP教科書体" panose="02020600000000000000" pitchFamily="18" charset="-128"/>
              </a:rPr>
              <a:t>　</a:t>
            </a:r>
            <a:r>
              <a:rPr lang="en-US" altLang="ja-JP" sz="2800" b="1" dirty="0">
                <a:solidFill>
                  <a:srgbClr val="FF0000"/>
                </a:solidFill>
                <a:latin typeface="Arial" panose="020B0604020202020204" pitchFamily="34" charset="0"/>
                <a:ea typeface="HGP教科書体" panose="02020600000000000000" pitchFamily="18" charset="-128"/>
              </a:rPr>
              <a:t>Ⅲ</a:t>
            </a:r>
            <a:r>
              <a:rPr lang="ja-JP" altLang="en-US" sz="2800" b="1" dirty="0">
                <a:solidFill>
                  <a:srgbClr val="FF0000"/>
                </a:solidFill>
                <a:latin typeface="Arial" panose="020B0604020202020204" pitchFamily="34" charset="0"/>
                <a:ea typeface="HGP教科書体" panose="02020600000000000000" pitchFamily="18" charset="-128"/>
              </a:rPr>
              <a:t>　題材ごとの学習評価について（事例）</a:t>
            </a:r>
          </a:p>
        </p:txBody>
      </p:sp>
      <p:sp>
        <p:nvSpPr>
          <p:cNvPr id="15566" name="角丸四角形 4"/>
          <p:cNvSpPr>
            <a:spLocks noChangeArrowheads="1"/>
          </p:cNvSpPr>
          <p:nvPr/>
        </p:nvSpPr>
        <p:spPr bwMode="auto">
          <a:xfrm>
            <a:off x="323850" y="5445125"/>
            <a:ext cx="6191250" cy="647700"/>
          </a:xfrm>
          <a:prstGeom prst="roundRect">
            <a:avLst>
              <a:gd name="adj" fmla="val 16667"/>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pic>
        <p:nvPicPr>
          <p:cNvPr id="2" name="オーディ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320"/>
    </mc:Choice>
    <mc:Fallback xmlns="">
      <p:transition spd="slow" advTm="11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additive="base">
                                        <p:cTn id="10" dur="1" fill="hold">
                                          <p:stCondLst>
                                            <p:cond delay="0"/>
                                          </p:stCondLst>
                                        </p:cTn>
                                        <p:tgtEl>
                                          <p:spTgt spid="15566"/>
                                        </p:tgtEl>
                                        <p:attrNameLst>
                                          <p:attrName>style.visibility</p:attrName>
                                        </p:attrNameLst>
                                      </p:cBhvr>
                                      <p:to>
                                        <p:strVal val="visible"/>
                                      </p:to>
                                    </p:set>
                                    <p:anim calcmode="lin" valueType="num">
                                      <p:cBhvr additive="base">
                                        <p:cTn id="11" dur="500" fill="hold"/>
                                        <p:tgtEl>
                                          <p:spTgt spid="15566"/>
                                        </p:tgtEl>
                                        <p:attrNameLst>
                                          <p:attrName>ppt_x</p:attrName>
                                        </p:attrNameLst>
                                      </p:cBhvr>
                                      <p:tavLst>
                                        <p:tav tm="0">
                                          <p:val>
                                            <p:strVal val="#ppt_x"/>
                                          </p:val>
                                        </p:tav>
                                        <p:tav tm="100000">
                                          <p:val>
                                            <p:strVal val="#ppt_x"/>
                                          </p:val>
                                        </p:tav>
                                      </p:tavLst>
                                    </p:anim>
                                    <p:anim calcmode="lin" valueType="num">
                                      <p:cBhvr additive="base">
                                        <p:cTn id="12" dur="500" fill="hold"/>
                                        <p:tgtEl>
                                          <p:spTgt spid="155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55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sp>
        <p:nvSpPr>
          <p:cNvPr id="31747" name="テキスト ボックス 13"/>
          <p:cNvSpPr>
            <a:spLocks noChangeArrowheads="1"/>
          </p:cNvSpPr>
          <p:nvPr/>
        </p:nvSpPr>
        <p:spPr bwMode="auto">
          <a:xfrm>
            <a:off x="60325" y="1052513"/>
            <a:ext cx="8975725" cy="565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2600"/>
              </a:lnSpc>
              <a:spcBef>
                <a:spcPct val="0"/>
              </a:spcBef>
              <a:buFontTx/>
              <a:buNone/>
            </a:pPr>
            <a:r>
              <a:rPr lang="ja-JP" altLang="en-US" sz="2400" b="1" dirty="0"/>
              <a:t>（１）題材の検討</a:t>
            </a:r>
          </a:p>
          <a:p>
            <a:pPr>
              <a:lnSpc>
                <a:spcPts val="2600"/>
              </a:lnSpc>
              <a:spcBef>
                <a:spcPct val="0"/>
              </a:spcBef>
              <a:buFontTx/>
              <a:buNone/>
            </a:pPr>
            <a:r>
              <a:rPr lang="ja-JP" altLang="en-US" sz="2400" b="1" dirty="0"/>
              <a:t>　・　学習指導要領に基づき，解説に示された配慮事項及び各内容</a:t>
            </a:r>
            <a:endParaRPr lang="en-US" altLang="ja-JP" sz="2400" b="1" dirty="0"/>
          </a:p>
          <a:p>
            <a:pPr>
              <a:lnSpc>
                <a:spcPts val="2600"/>
              </a:lnSpc>
              <a:spcBef>
                <a:spcPct val="0"/>
              </a:spcBef>
              <a:buFontTx/>
              <a:buNone/>
            </a:pPr>
            <a:r>
              <a:rPr lang="ja-JP" altLang="en-US" sz="2400" b="1" dirty="0"/>
              <a:t>　　の特質を踏まえる。</a:t>
            </a:r>
          </a:p>
          <a:p>
            <a:pPr>
              <a:lnSpc>
                <a:spcPts val="2600"/>
              </a:lnSpc>
              <a:spcBef>
                <a:spcPct val="0"/>
              </a:spcBef>
              <a:buFontTx/>
              <a:buNone/>
            </a:pPr>
            <a:r>
              <a:rPr lang="ja-JP" altLang="en-US" sz="2400" b="1" dirty="0"/>
              <a:t>　・　児童の発達の段階等に応じて，効果的な学習が展開できるよう，</a:t>
            </a:r>
            <a:endParaRPr lang="en-US" altLang="ja-JP" sz="2400" b="1" dirty="0"/>
          </a:p>
          <a:p>
            <a:pPr>
              <a:lnSpc>
                <a:spcPts val="2600"/>
              </a:lnSpc>
              <a:spcBef>
                <a:spcPct val="0"/>
              </a:spcBef>
              <a:buFontTx/>
              <a:buNone/>
            </a:pPr>
            <a:r>
              <a:rPr lang="ja-JP" altLang="en-US" sz="2400" b="1" dirty="0"/>
              <a:t>　　「Ａ家族・家庭生活」から「Ｃ消費生活・環境」までの各内容項目や　</a:t>
            </a:r>
            <a:endParaRPr lang="en-US" altLang="ja-JP" sz="2400" b="1" dirty="0"/>
          </a:p>
          <a:p>
            <a:pPr>
              <a:lnSpc>
                <a:spcPts val="2600"/>
              </a:lnSpc>
              <a:spcBef>
                <a:spcPct val="0"/>
              </a:spcBef>
              <a:buFontTx/>
              <a:buNone/>
            </a:pPr>
            <a:r>
              <a:rPr lang="ja-JP" altLang="en-US" sz="2400" b="1" dirty="0"/>
              <a:t>　　指導事項の相互の関連を図ることが大切。</a:t>
            </a:r>
          </a:p>
          <a:p>
            <a:pPr>
              <a:lnSpc>
                <a:spcPts val="2600"/>
              </a:lnSpc>
              <a:spcBef>
                <a:spcPct val="0"/>
              </a:spcBef>
              <a:buFontTx/>
              <a:buNone/>
            </a:pPr>
            <a:r>
              <a:rPr lang="ja-JP" altLang="en-US" sz="2400" b="1" dirty="0"/>
              <a:t>　・　指導する内容に関係する学校，地域の実態，児童の興味・関心</a:t>
            </a:r>
            <a:endParaRPr lang="en-US" altLang="ja-JP" sz="2400" b="1" dirty="0"/>
          </a:p>
          <a:p>
            <a:pPr>
              <a:lnSpc>
                <a:spcPts val="2600"/>
              </a:lnSpc>
              <a:spcBef>
                <a:spcPct val="0"/>
              </a:spcBef>
              <a:buFontTx/>
              <a:buNone/>
            </a:pPr>
            <a:r>
              <a:rPr lang="ja-JP" altLang="en-US" sz="2400" b="1" dirty="0"/>
              <a:t>　　や学習経験を踏まえ，より身近な題材を設定するよう配慮する。</a:t>
            </a:r>
          </a:p>
          <a:p>
            <a:pPr>
              <a:lnSpc>
                <a:spcPts val="2600"/>
              </a:lnSpc>
              <a:spcBef>
                <a:spcPct val="0"/>
              </a:spcBef>
              <a:buFontTx/>
              <a:buNone/>
            </a:pPr>
            <a:endParaRPr lang="en-US" altLang="ja-JP" sz="1000" b="1" dirty="0"/>
          </a:p>
          <a:p>
            <a:pPr>
              <a:lnSpc>
                <a:spcPts val="2600"/>
              </a:lnSpc>
              <a:spcBef>
                <a:spcPct val="0"/>
              </a:spcBef>
              <a:buFontTx/>
              <a:buNone/>
            </a:pPr>
            <a:r>
              <a:rPr lang="en-US" altLang="ja-JP" sz="2400" b="1" dirty="0"/>
              <a:t>【</a:t>
            </a:r>
            <a:r>
              <a:rPr lang="ja-JP" altLang="en-US" sz="2400" b="1" dirty="0"/>
              <a:t>題材を検討する際の配慮事項等の例</a:t>
            </a:r>
            <a:r>
              <a:rPr lang="en-US" altLang="ja-JP" sz="2400" b="1" dirty="0"/>
              <a:t>】</a:t>
            </a:r>
          </a:p>
          <a:p>
            <a:pPr>
              <a:lnSpc>
                <a:spcPts val="2600"/>
              </a:lnSpc>
              <a:spcBef>
                <a:spcPct val="0"/>
              </a:spcBef>
              <a:buFontTx/>
              <a:buNone/>
            </a:pPr>
            <a:r>
              <a:rPr lang="ja-JP" altLang="en-US" sz="2400" b="1" dirty="0"/>
              <a:t>　　参考資料Ｐ４４　　</a:t>
            </a:r>
          </a:p>
          <a:p>
            <a:pPr>
              <a:lnSpc>
                <a:spcPts val="2600"/>
              </a:lnSpc>
              <a:spcBef>
                <a:spcPct val="0"/>
              </a:spcBef>
              <a:buFontTx/>
              <a:buNone/>
            </a:pPr>
            <a:r>
              <a:rPr lang="ja-JP" altLang="en-US" sz="2400" b="1" dirty="0"/>
              <a:t>　　事例１　「Ｂ衣食住の生活」の「食生活」における（２）「調理の基礎」の２学年間を見通した題材配列と指導内容を参照</a:t>
            </a:r>
          </a:p>
          <a:p>
            <a:pPr>
              <a:lnSpc>
                <a:spcPct val="100000"/>
              </a:lnSpc>
              <a:spcBef>
                <a:spcPct val="0"/>
              </a:spcBef>
              <a:buFontTx/>
              <a:buNone/>
            </a:pPr>
            <a:endParaRPr lang="en-US" altLang="ja-JP" sz="2000" b="1" dirty="0"/>
          </a:p>
          <a:p>
            <a:pPr>
              <a:lnSpc>
                <a:spcPct val="100000"/>
              </a:lnSpc>
              <a:spcBef>
                <a:spcPct val="0"/>
              </a:spcBef>
              <a:buFontTx/>
              <a:buNone/>
            </a:pPr>
            <a:r>
              <a:rPr lang="en-US" altLang="ja-JP" sz="2000" b="1" dirty="0"/>
              <a:t>【</a:t>
            </a:r>
            <a:r>
              <a:rPr lang="ja-JP" altLang="en-US" sz="2000" b="1" dirty="0"/>
              <a:t>設定した題材の例</a:t>
            </a:r>
            <a:r>
              <a:rPr lang="en-US" altLang="ja-JP" sz="2000" b="1" dirty="0"/>
              <a:t>】</a:t>
            </a:r>
          </a:p>
          <a:p>
            <a:pPr>
              <a:lnSpc>
                <a:spcPct val="100000"/>
              </a:lnSpc>
              <a:spcBef>
                <a:spcPct val="0"/>
              </a:spcBef>
              <a:buFontTx/>
              <a:buNone/>
            </a:pPr>
            <a:endParaRPr lang="en-US" altLang="ja-JP" sz="2000" b="1" dirty="0"/>
          </a:p>
          <a:p>
            <a:pPr>
              <a:lnSpc>
                <a:spcPct val="100000"/>
              </a:lnSpc>
              <a:spcBef>
                <a:spcPct val="0"/>
              </a:spcBef>
              <a:buFontTx/>
              <a:buNone/>
            </a:pPr>
            <a:endParaRPr lang="en-US" altLang="ja-JP" sz="2000" b="1" dirty="0"/>
          </a:p>
        </p:txBody>
      </p:sp>
      <p:sp>
        <p:nvSpPr>
          <p:cNvPr id="31748" name="角丸四角形 14"/>
          <p:cNvSpPr>
            <a:spLocks noChangeArrowheads="1"/>
          </p:cNvSpPr>
          <p:nvPr/>
        </p:nvSpPr>
        <p:spPr bwMode="auto">
          <a:xfrm>
            <a:off x="60325" y="476250"/>
            <a:ext cx="8975725" cy="468313"/>
          </a:xfrm>
          <a:prstGeom prst="roundRect">
            <a:avLst>
              <a:gd name="adj" fmla="val 16667"/>
            </a:avLst>
          </a:prstGeom>
          <a:solidFill>
            <a:srgbClr val="FFCC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200" b="1"/>
              <a:t>題材の評価規準の作成のポイント</a:t>
            </a:r>
          </a:p>
        </p:txBody>
      </p:sp>
      <p:sp>
        <p:nvSpPr>
          <p:cNvPr id="31749" name="二等辺三角形 1"/>
          <p:cNvSpPr>
            <a:spLocks noChangeArrowheads="1"/>
          </p:cNvSpPr>
          <p:nvPr/>
        </p:nvSpPr>
        <p:spPr bwMode="auto">
          <a:xfrm rot="10800000">
            <a:off x="2855913" y="5445125"/>
            <a:ext cx="3384550" cy="428625"/>
          </a:xfrm>
          <a:prstGeom prst="triangle">
            <a:avLst>
              <a:gd name="adj"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1750" name="テキスト ボックス 2"/>
          <p:cNvSpPr>
            <a:spLocks noChangeArrowheads="1"/>
          </p:cNvSpPr>
          <p:nvPr/>
        </p:nvSpPr>
        <p:spPr bwMode="auto">
          <a:xfrm>
            <a:off x="33338" y="6148388"/>
            <a:ext cx="9037637"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t>題材名</a:t>
            </a:r>
            <a:r>
              <a:rPr lang="ja-JP" altLang="en-US" sz="2400" b="1"/>
              <a:t>　　おいしく作ろう　伝統的な日常食　ごはんとみそ汁（第５学年）</a:t>
            </a:r>
          </a:p>
        </p:txBody>
      </p:sp>
      <p:sp>
        <p:nvSpPr>
          <p:cNvPr id="31751" name="下リボン 7"/>
          <p:cNvSpPr>
            <a:spLocks noChangeArrowheads="1"/>
          </p:cNvSpPr>
          <p:nvPr/>
        </p:nvSpPr>
        <p:spPr bwMode="auto">
          <a:xfrm>
            <a:off x="7812088" y="36513"/>
            <a:ext cx="1285875" cy="373062"/>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Ｐ３６</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104"/>
    </mc:Choice>
    <mc:Fallback xmlns="">
      <p:transition spd="slow" advTm="59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sp>
        <p:nvSpPr>
          <p:cNvPr id="33795" name="テキスト ボックス 13"/>
          <p:cNvSpPr>
            <a:spLocks noChangeArrowheads="1"/>
          </p:cNvSpPr>
          <p:nvPr/>
        </p:nvSpPr>
        <p:spPr bwMode="auto">
          <a:xfrm>
            <a:off x="60325" y="476250"/>
            <a:ext cx="8975725" cy="6316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2700"/>
              </a:lnSpc>
              <a:spcBef>
                <a:spcPct val="0"/>
              </a:spcBef>
              <a:buFontTx/>
              <a:buNone/>
            </a:pPr>
            <a:r>
              <a:rPr lang="ja-JP" altLang="en-US" sz="2000" b="1"/>
              <a:t>（２）題材の目標の設定</a:t>
            </a:r>
          </a:p>
          <a:p>
            <a:pPr>
              <a:lnSpc>
                <a:spcPts val="2700"/>
              </a:lnSpc>
              <a:spcBef>
                <a:spcPct val="0"/>
              </a:spcBef>
              <a:buFontTx/>
              <a:buNone/>
            </a:pPr>
            <a:r>
              <a:rPr lang="ja-JP" altLang="en-US" sz="2000" b="1"/>
              <a:t>　　題材の目標は，学習指導要領に示された教科の目標並びに題材で指導する項</a:t>
            </a:r>
          </a:p>
          <a:p>
            <a:pPr>
              <a:lnSpc>
                <a:spcPts val="2700"/>
              </a:lnSpc>
              <a:spcBef>
                <a:spcPct val="0"/>
              </a:spcBef>
              <a:buFontTx/>
              <a:buNone/>
            </a:pPr>
            <a:r>
              <a:rPr lang="ja-JP" altLang="en-US" sz="2000" b="1"/>
              <a:t>　目及び指導事項を踏まえて設定する。</a:t>
            </a:r>
          </a:p>
          <a:p>
            <a:pPr algn="ctr">
              <a:lnSpc>
                <a:spcPct val="100000"/>
              </a:lnSpc>
              <a:spcBef>
                <a:spcPct val="0"/>
              </a:spcBef>
              <a:buFontTx/>
              <a:buNone/>
            </a:pPr>
            <a:r>
              <a:rPr lang="en-US" altLang="ja-JP" sz="2000" b="1"/>
              <a:t>【</a:t>
            </a:r>
            <a:r>
              <a:rPr lang="ja-JP" altLang="en-US" sz="2000" b="1"/>
              <a:t>題材　　おいしく作ろう　伝統的な日常食　ごはんとみそ汁（第５学年）</a:t>
            </a:r>
            <a:r>
              <a:rPr lang="en-US" altLang="ja-JP" sz="2000" b="1"/>
              <a:t>】</a:t>
            </a:r>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700" b="1"/>
          </a:p>
          <a:p>
            <a:pPr>
              <a:lnSpc>
                <a:spcPts val="2700"/>
              </a:lnSpc>
              <a:spcBef>
                <a:spcPct val="0"/>
              </a:spcBef>
              <a:buFontTx/>
              <a:buNone/>
            </a:pPr>
            <a:r>
              <a:rPr lang="ja-JP" altLang="en-US" sz="2000" b="1"/>
              <a:t>（３）題材の評価規準の設定</a:t>
            </a:r>
          </a:p>
          <a:p>
            <a:pPr>
              <a:lnSpc>
                <a:spcPts val="2700"/>
              </a:lnSpc>
              <a:spcBef>
                <a:spcPct val="0"/>
              </a:spcBef>
              <a:buFontTx/>
              <a:buNone/>
            </a:pPr>
            <a:r>
              <a:rPr lang="ja-JP" altLang="en-US" sz="2000" b="1"/>
              <a:t>　　題材の評価規準は，「内容のまとまりごとの評価規準（例）」から題材において</a:t>
            </a:r>
          </a:p>
          <a:p>
            <a:pPr>
              <a:lnSpc>
                <a:spcPts val="2700"/>
              </a:lnSpc>
              <a:spcBef>
                <a:spcPct val="0"/>
              </a:spcBef>
              <a:buFontTx/>
              <a:buNone/>
            </a:pPr>
            <a:r>
              <a:rPr lang="ja-JP" altLang="en-US" sz="2000" b="1"/>
              <a:t>　指導する項目及び指導事項に関係する部分を抜き出し，評価の観点ごとに整理　</a:t>
            </a:r>
          </a:p>
          <a:p>
            <a:pPr>
              <a:lnSpc>
                <a:spcPts val="2700"/>
              </a:lnSpc>
              <a:spcBef>
                <a:spcPct val="0"/>
              </a:spcBef>
              <a:buFontTx/>
              <a:buNone/>
            </a:pPr>
            <a:r>
              <a:rPr lang="ja-JP" altLang="en-US" sz="2000" b="1"/>
              <a:t>　・統合，具現化するなどして作成する。</a:t>
            </a:r>
          </a:p>
        </p:txBody>
      </p:sp>
      <p:sp>
        <p:nvSpPr>
          <p:cNvPr id="33796" name="テキスト ボックス 1"/>
          <p:cNvSpPr>
            <a:spLocks noChangeArrowheads="1"/>
          </p:cNvSpPr>
          <p:nvPr/>
        </p:nvSpPr>
        <p:spPr bwMode="auto">
          <a:xfrm>
            <a:off x="179388" y="1978025"/>
            <a:ext cx="8712200" cy="3208338"/>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2700"/>
              </a:lnSpc>
              <a:spcBef>
                <a:spcPct val="0"/>
              </a:spcBef>
              <a:buFontTx/>
              <a:buNone/>
            </a:pPr>
            <a:r>
              <a:rPr lang="ja-JP" altLang="en-US" sz="2000" b="1"/>
              <a:t>（１）　　食事の役割と食事の大切さ，我が国の伝統的な配膳，伝統的な日常食</a:t>
            </a:r>
          </a:p>
          <a:p>
            <a:pPr>
              <a:lnSpc>
                <a:spcPts val="2700"/>
              </a:lnSpc>
              <a:spcBef>
                <a:spcPct val="0"/>
              </a:spcBef>
              <a:buFontTx/>
              <a:buNone/>
            </a:pPr>
            <a:r>
              <a:rPr lang="ja-JP" altLang="en-US" sz="2000" b="1"/>
              <a:t>　　　である米飯及びみそ汁の調理の仕方について理解するとともに，それらに</a:t>
            </a:r>
          </a:p>
          <a:p>
            <a:pPr>
              <a:lnSpc>
                <a:spcPts val="2700"/>
              </a:lnSpc>
              <a:spcBef>
                <a:spcPct val="0"/>
              </a:spcBef>
              <a:buFontTx/>
              <a:buNone/>
            </a:pPr>
            <a:r>
              <a:rPr lang="ja-JP" altLang="en-US" sz="2000" b="1"/>
              <a:t>　　　係る技能を身に付ける。</a:t>
            </a:r>
          </a:p>
          <a:p>
            <a:pPr>
              <a:lnSpc>
                <a:spcPts val="2700"/>
              </a:lnSpc>
              <a:spcBef>
                <a:spcPct val="0"/>
              </a:spcBef>
              <a:buFontTx/>
              <a:buNone/>
            </a:pPr>
            <a:r>
              <a:rPr lang="ja-JP" altLang="en-US" sz="2000" b="1"/>
              <a:t>（２）　　おいしく食べるために米飯及びみそ汁の調理計画や調理の仕方につい</a:t>
            </a:r>
          </a:p>
          <a:p>
            <a:pPr>
              <a:lnSpc>
                <a:spcPts val="2700"/>
              </a:lnSpc>
              <a:spcBef>
                <a:spcPct val="0"/>
              </a:spcBef>
              <a:buFontTx/>
              <a:buNone/>
            </a:pPr>
            <a:r>
              <a:rPr lang="ja-JP" altLang="en-US" sz="2000" b="1"/>
              <a:t>　　　て問題を見いだして課題を設定し，様々な解決方法を考え，実践を評価・改</a:t>
            </a:r>
          </a:p>
          <a:p>
            <a:pPr>
              <a:lnSpc>
                <a:spcPts val="2700"/>
              </a:lnSpc>
              <a:spcBef>
                <a:spcPct val="0"/>
              </a:spcBef>
              <a:buFontTx/>
              <a:buNone/>
            </a:pPr>
            <a:r>
              <a:rPr lang="ja-JP" altLang="en-US" sz="2000" b="1"/>
              <a:t>　　　善し，考えたことを表現するなどして課題を解決する力を身に付ける。</a:t>
            </a:r>
          </a:p>
          <a:p>
            <a:pPr>
              <a:lnSpc>
                <a:spcPts val="2700"/>
              </a:lnSpc>
              <a:spcBef>
                <a:spcPct val="0"/>
              </a:spcBef>
              <a:buFontTx/>
              <a:buNone/>
            </a:pPr>
            <a:r>
              <a:rPr lang="ja-JP" altLang="en-US" sz="2000" b="1"/>
              <a:t>（３）　　家族の一員として，生活をよりよくしようと，食事の役割，伝統的な日常食</a:t>
            </a:r>
          </a:p>
          <a:p>
            <a:pPr>
              <a:lnSpc>
                <a:spcPts val="2700"/>
              </a:lnSpc>
              <a:spcBef>
                <a:spcPct val="0"/>
              </a:spcBef>
              <a:buFontTx/>
              <a:buNone/>
            </a:pPr>
            <a:r>
              <a:rPr lang="ja-JP" altLang="en-US" sz="2000" b="1"/>
              <a:t>　　　である米飯及びみそ汁の調理について，課題の解決に向けて主体的に取</a:t>
            </a:r>
          </a:p>
          <a:p>
            <a:pPr>
              <a:lnSpc>
                <a:spcPts val="2700"/>
              </a:lnSpc>
              <a:spcBef>
                <a:spcPct val="0"/>
              </a:spcBef>
              <a:buFontTx/>
              <a:buNone/>
            </a:pPr>
            <a:r>
              <a:rPr lang="ja-JP" altLang="en-US" sz="2000" b="1"/>
              <a:t>　　　り組んだり，振り返って改善したりして生活を工夫し，実践しようとする。</a:t>
            </a:r>
          </a:p>
        </p:txBody>
      </p:sp>
      <p:sp>
        <p:nvSpPr>
          <p:cNvPr id="33797" name="下リボン 5"/>
          <p:cNvSpPr>
            <a:spLocks noChangeArrowheads="1"/>
          </p:cNvSpPr>
          <p:nvPr/>
        </p:nvSpPr>
        <p:spPr bwMode="auto">
          <a:xfrm>
            <a:off x="6443663" y="22225"/>
            <a:ext cx="2654300"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Ｐ３６，Ｐ３７</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531"/>
    </mc:Choice>
    <mc:Fallback xmlns="">
      <p:transition spd="slow" advTm="50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sp>
        <p:nvSpPr>
          <p:cNvPr id="35843" name="テキスト ボックス 13"/>
          <p:cNvSpPr>
            <a:spLocks noChangeArrowheads="1"/>
          </p:cNvSpPr>
          <p:nvPr/>
        </p:nvSpPr>
        <p:spPr bwMode="auto">
          <a:xfrm>
            <a:off x="-185738" y="682625"/>
            <a:ext cx="9078913" cy="6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1800" b="1"/>
              <a:t>【</a:t>
            </a:r>
            <a:r>
              <a:rPr lang="ja-JP" altLang="en-US" sz="1800" b="1"/>
              <a:t>題材「おいしく作ろう　伝統的な日常食　ごはんとみそ汁（第５学年）</a:t>
            </a:r>
            <a:r>
              <a:rPr lang="en-US" altLang="ja-JP" sz="1800" b="1"/>
              <a:t>】</a:t>
            </a:r>
            <a:r>
              <a:rPr lang="ja-JP" altLang="en-US" sz="1800" b="1"/>
              <a:t>の評価規準の検討例</a:t>
            </a:r>
            <a:r>
              <a:rPr lang="en-US" altLang="ja-JP" sz="1800" b="1"/>
              <a:t>】</a:t>
            </a:r>
          </a:p>
        </p:txBody>
      </p:sp>
      <p:graphicFrame>
        <p:nvGraphicFramePr>
          <p:cNvPr id="18656" name="表 1"/>
          <p:cNvGraphicFramePr>
            <a:graphicFrameLocks noGrp="1"/>
          </p:cNvGraphicFramePr>
          <p:nvPr/>
        </p:nvGraphicFramePr>
        <p:xfrm>
          <a:off x="0" y="1066800"/>
          <a:ext cx="9058275" cy="5478463"/>
        </p:xfrm>
        <a:graphic>
          <a:graphicData uri="http://schemas.openxmlformats.org/drawingml/2006/table">
            <a:tbl>
              <a:tblPr/>
              <a:tblGrid>
                <a:gridCol w="467544">
                  <a:extLst>
                    <a:ext uri="{9D8B030D-6E8A-4147-A177-3AD203B41FA5}">
                      <a16:colId xmlns:a16="http://schemas.microsoft.com/office/drawing/2014/main" val="20000"/>
                    </a:ext>
                  </a:extLst>
                </a:gridCol>
                <a:gridCol w="2781096">
                  <a:extLst>
                    <a:ext uri="{9D8B030D-6E8A-4147-A177-3AD203B41FA5}">
                      <a16:colId xmlns:a16="http://schemas.microsoft.com/office/drawing/2014/main" val="20001"/>
                    </a:ext>
                  </a:extLst>
                </a:gridCol>
                <a:gridCol w="2726781">
                  <a:extLst>
                    <a:ext uri="{9D8B030D-6E8A-4147-A177-3AD203B41FA5}">
                      <a16:colId xmlns:a16="http://schemas.microsoft.com/office/drawing/2014/main" val="20002"/>
                    </a:ext>
                  </a:extLst>
                </a:gridCol>
                <a:gridCol w="3082854">
                  <a:extLst>
                    <a:ext uri="{9D8B030D-6E8A-4147-A177-3AD203B41FA5}">
                      <a16:colId xmlns:a16="http://schemas.microsoft.com/office/drawing/2014/main" val="20003"/>
                    </a:ext>
                  </a:extLst>
                </a:gridCol>
              </a:tblGrid>
              <a:tr h="365696">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46" marR="91446" marT="45688" marB="456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46" marR="91446" marT="45688" marB="456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46" marR="91446" marT="45688" marB="456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dist" defTabSz="685800" rtl="0" eaLnBrk="1" fontAlgn="base" latinLnBrk="0" hangingPunct="1">
                        <a:lnSpc>
                          <a:spcPct val="100000"/>
                        </a:lnSpc>
                        <a:spcBef>
                          <a:spcPct val="0"/>
                        </a:spcBef>
                        <a:spcAft>
                          <a:spcPct val="0"/>
                        </a:spcAft>
                        <a:buClrTx/>
                        <a:buSzPct val="100000"/>
                        <a:buFontTx/>
                        <a:buNone/>
                        <a:tabLst/>
                        <a:defRPr/>
                      </a:pPr>
                      <a:r>
                        <a:rPr kumimoji="1" lang="ja-JP" altLang="en-US" sz="1800" b="1" i="0" u="none" strike="noStrike" cap="none" normalizeH="0" baseline="0" dirty="0">
                          <a:ln>
                            <a:noFill/>
                          </a:ln>
                          <a:solidFill>
                            <a:schemeClr val="tx1"/>
                          </a:solidFill>
                          <a:effectLst/>
                          <a:latin typeface="Calibri" panose="020F0502020204030204" pitchFamily="34" charset="0"/>
                          <a:ea typeface="+mn-ea"/>
                          <a:cs typeface="Arial" panose="020B0604020202020204" pitchFamily="34" charset="0"/>
                        </a:rPr>
                        <a:t>主体的に学習に取り組む態度</a:t>
                      </a:r>
                    </a:p>
                  </a:txBody>
                  <a:tcPr marL="0" marR="0" marT="45688" marB="456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47800">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内容のまとまりごとの評価規準（例）</a:t>
                      </a:r>
                    </a:p>
                  </a:txBody>
                  <a:tcPr marL="91446" marR="91446" marT="45688" marB="45688"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Ｂ</a:t>
                      </a:r>
                      <a:r>
                        <a:rPr kumimoji="1" lang="en-US" altLang="ja-JP"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(1)</a:t>
                      </a: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ア</a:t>
                      </a:r>
                    </a:p>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食事の役割が分かり，日常の食事の大切さ</a:t>
                      </a:r>
                      <a:r>
                        <a:rPr kumimoji="1" lang="ja-JP" altLang="en-US" sz="1800" b="1" i="0" u="sng"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と食事の仕方</a:t>
                      </a: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について理解している。</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900"/>
                        </a:lnSpc>
                        <a:spcBef>
                          <a:spcPct val="0"/>
                        </a:spcBef>
                        <a:spcAft>
                          <a:spcPct val="0"/>
                        </a:spcAft>
                        <a:buClrTx/>
                        <a:buSzPct val="100000"/>
                        <a:buFontTx/>
                        <a:buNone/>
                        <a:tabLst/>
                      </a:pPr>
                      <a:endPar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w="12700" cap="flat" cmpd="sng" algn="ctr">
                      <a:solidFill>
                        <a:schemeClr val="tx1"/>
                      </a:solidFill>
                      <a:prstDash val="solid"/>
                      <a:round/>
                      <a:headEnd type="none" w="med" len="med"/>
                      <a:tailEnd type="none" w="med" len="med"/>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家族の一員として，生活をよりよくしようと，食事の役割について，課題の解決に向けて主体的に取り組んだり，振り返って改善したりして，生活を工夫し，実践しようとしている。</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64967">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Ｂ</a:t>
                      </a:r>
                      <a:r>
                        <a:rPr kumimoji="1" lang="en-US" altLang="ja-JP"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(2)</a:t>
                      </a: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ア</a:t>
                      </a:r>
                      <a:r>
                        <a:rPr kumimoji="1" lang="en-US" altLang="ja-JP"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ア</a:t>
                      </a:r>
                      <a:r>
                        <a:rPr kumimoji="1" lang="en-US" altLang="ja-JP"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p>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調理に必要な材料の分量や手順が分かり，調理計画について理解している。</a:t>
                      </a:r>
                    </a:p>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Ｂ</a:t>
                      </a:r>
                      <a:r>
                        <a:rPr kumimoji="1" lang="en-US" altLang="ja-JP"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(2)</a:t>
                      </a: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ア</a:t>
                      </a:r>
                      <a:r>
                        <a:rPr kumimoji="1" lang="en-US" altLang="ja-JP"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ウ</a:t>
                      </a:r>
                      <a:r>
                        <a:rPr kumimoji="1" lang="en-US" altLang="ja-JP"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p>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800" b="1"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材料に応じた洗い方，調理に適した切り方，味の付け方，盛り付け，配膳及び後片付けを</a:t>
                      </a: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理解しているとともに適切にできる。</a:t>
                      </a:r>
                    </a:p>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Ｂ</a:t>
                      </a:r>
                      <a:r>
                        <a:rPr kumimoji="1" lang="en-US" altLang="ja-JP"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(2)</a:t>
                      </a: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ア</a:t>
                      </a:r>
                      <a:r>
                        <a:rPr kumimoji="1" lang="en-US" altLang="ja-JP"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オ</a:t>
                      </a:r>
                      <a:r>
                        <a:rPr kumimoji="1" lang="en-US" altLang="ja-JP"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p>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伝統的な日常食である米飯及びみそ汁の調理の仕方を理解しているとともに，適切にできる。</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Ｂ</a:t>
                      </a:r>
                      <a:r>
                        <a:rPr kumimoji="1" lang="en-US" altLang="ja-JP"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(2)</a:t>
                      </a: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イ</a:t>
                      </a:r>
                    </a:p>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おいしく食べるために調理計画や調理の仕方について問題を見いだして課題を設定し，様々な解決方法を考え，実践を評価・改善し，考えたことを表現するなどして課題を解決する力を身に付けている。</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家族の一員として，生活をよりよくしようと，</a:t>
                      </a:r>
                      <a:r>
                        <a:rPr kumimoji="1" lang="ja-JP" altLang="en-US" sz="1800" b="1"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調理の基礎</a:t>
                      </a: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について，課題の解決に向けて主体的に取り組んだり，振り返って改善したりして，生活を工夫し，実践しようとしている。</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5866" name="下リボン 9"/>
          <p:cNvSpPr>
            <a:spLocks noChangeArrowheads="1"/>
          </p:cNvSpPr>
          <p:nvPr/>
        </p:nvSpPr>
        <p:spPr bwMode="auto">
          <a:xfrm>
            <a:off x="7859713" y="6350"/>
            <a:ext cx="1284287"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Ｐ３７</a:t>
            </a:r>
          </a:p>
        </p:txBody>
      </p:sp>
      <p:sp>
        <p:nvSpPr>
          <p:cNvPr id="35867" name="角丸四角形 2"/>
          <p:cNvSpPr>
            <a:spLocks noChangeArrowheads="1"/>
          </p:cNvSpPr>
          <p:nvPr/>
        </p:nvSpPr>
        <p:spPr bwMode="auto">
          <a:xfrm>
            <a:off x="3268663" y="5229225"/>
            <a:ext cx="5765800" cy="719138"/>
          </a:xfrm>
          <a:prstGeom prst="roundRect">
            <a:avLst>
              <a:gd name="adj" fmla="val 11648"/>
            </a:avLst>
          </a:prstGeom>
          <a:solidFill>
            <a:srgbClr val="FFFF99"/>
          </a:solidFill>
          <a:ln w="12700" algn="ctr">
            <a:solidFill>
              <a:srgbClr val="41719C"/>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1800" b="1"/>
              <a:t>※</a:t>
            </a:r>
            <a:r>
              <a:rPr lang="ja-JP" altLang="en-US" sz="1800" b="1"/>
              <a:t>下線の部分は「内容のまとまりごとの評価規準（例）」と「題材の評価規準」の記載が異なる部分を示す。</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967"/>
    </mc:Choice>
    <mc:Fallback xmlns="">
      <p:transition spd="slow" advTm="3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graphicFrame>
        <p:nvGraphicFramePr>
          <p:cNvPr id="19710" name="表 1"/>
          <p:cNvGraphicFramePr>
            <a:graphicFrameLocks noGrp="1"/>
          </p:cNvGraphicFramePr>
          <p:nvPr/>
        </p:nvGraphicFramePr>
        <p:xfrm>
          <a:off x="127000" y="1400175"/>
          <a:ext cx="8890000" cy="5364408"/>
        </p:xfrm>
        <a:graphic>
          <a:graphicData uri="http://schemas.openxmlformats.org/drawingml/2006/table">
            <a:tbl>
              <a:tblPr/>
              <a:tblGrid>
                <a:gridCol w="415925">
                  <a:extLst>
                    <a:ext uri="{9D8B030D-6E8A-4147-A177-3AD203B41FA5}">
                      <a16:colId xmlns:a16="http://schemas.microsoft.com/office/drawing/2014/main" val="20000"/>
                    </a:ext>
                  </a:extLst>
                </a:gridCol>
                <a:gridCol w="2563813">
                  <a:extLst>
                    <a:ext uri="{9D8B030D-6E8A-4147-A177-3AD203B41FA5}">
                      <a16:colId xmlns:a16="http://schemas.microsoft.com/office/drawing/2014/main" val="20001"/>
                    </a:ext>
                  </a:extLst>
                </a:gridCol>
                <a:gridCol w="2808287">
                  <a:extLst>
                    <a:ext uri="{9D8B030D-6E8A-4147-A177-3AD203B41FA5}">
                      <a16:colId xmlns:a16="http://schemas.microsoft.com/office/drawing/2014/main" val="20002"/>
                    </a:ext>
                  </a:extLst>
                </a:gridCol>
                <a:gridCol w="3101975">
                  <a:extLst>
                    <a:ext uri="{9D8B030D-6E8A-4147-A177-3AD203B41FA5}">
                      <a16:colId xmlns:a16="http://schemas.microsoft.com/office/drawing/2014/main" val="20003"/>
                    </a:ext>
                  </a:extLst>
                </a:gridCol>
              </a:tblGrid>
              <a:tr h="396189">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20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47" marR="91447"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47" marR="91447"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47" marR="91447"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47" marR="91447"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67974">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題材の評価規準</a:t>
                      </a:r>
                    </a:p>
                  </a:txBody>
                  <a:tcPr marL="91447" marR="91447" marT="45702" marB="45702"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・食事の役割が分かり，</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日常の食事の大切さについて理解している。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・調理に必要な材料の分量や手順が分かり，調理計画について理解している。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000" b="1"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我が国の伝統的な配膳の仕方について</a:t>
                      </a:r>
                      <a:r>
                        <a:rPr kumimoji="1" lang="ja-JP" altLang="en-US" sz="20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理解しているとともに，適切にできる。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・伝統的な日常食である米飯及びみそ汁の調理の仕方を理解しているとともに，適切にできる。</a:t>
                      </a:r>
                    </a:p>
                  </a:txBody>
                  <a:tcPr marL="91447" marR="91447"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おいしく食べるために</a:t>
                      </a:r>
                      <a:r>
                        <a:rPr kumimoji="1" lang="ja-JP" altLang="en-US" sz="2000" b="1"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米飯及びみそ汁</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の</a:t>
                      </a:r>
                      <a:r>
                        <a:rPr kumimoji="1" lang="ja-JP" altLang="en-US" sz="20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調理計画や調理の仕方について問題を見いだして課題を設定し，様々な解決方法を考え，実践を評価・改善し，考えたことを表現するなどして課題を解決する力を身に付けている。</a:t>
                      </a:r>
                    </a:p>
                  </a:txBody>
                  <a:tcPr marL="91447" marR="91447"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家族の一員として，生活をよりよくしようと，食事の役割，</a:t>
                      </a:r>
                      <a:r>
                        <a:rPr kumimoji="1" lang="ja-JP" altLang="en-US" sz="2000" b="1"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伝統的な日常食である米飯及びみそ汁の調理の仕方</a:t>
                      </a:r>
                      <a:r>
                        <a:rPr kumimoji="1" lang="ja-JP" altLang="en-US" sz="20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について，課題の解決に向けて主体的に取り組んだり，振り返って改善したりして，生活を工夫し，実践しようとしている。</a:t>
                      </a:r>
                    </a:p>
                  </a:txBody>
                  <a:tcPr marL="91447" marR="91447"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908" name="二等辺三角形 4"/>
          <p:cNvSpPr>
            <a:spLocks noChangeArrowheads="1"/>
          </p:cNvSpPr>
          <p:nvPr/>
        </p:nvSpPr>
        <p:spPr bwMode="auto">
          <a:xfrm rot="10800000">
            <a:off x="971550" y="1117600"/>
            <a:ext cx="1258888" cy="212725"/>
          </a:xfrm>
          <a:prstGeom prst="triangle">
            <a:avLst>
              <a:gd name="adj"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7909" name="二等辺三角形 5"/>
          <p:cNvSpPr>
            <a:spLocks noChangeArrowheads="1"/>
          </p:cNvSpPr>
          <p:nvPr/>
        </p:nvSpPr>
        <p:spPr bwMode="auto">
          <a:xfrm rot="10800000">
            <a:off x="3924300" y="1138238"/>
            <a:ext cx="1260475" cy="214312"/>
          </a:xfrm>
          <a:prstGeom prst="triangle">
            <a:avLst>
              <a:gd name="adj"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7910" name="二等辺三角形 6"/>
          <p:cNvSpPr>
            <a:spLocks noChangeArrowheads="1"/>
          </p:cNvSpPr>
          <p:nvPr/>
        </p:nvSpPr>
        <p:spPr bwMode="auto">
          <a:xfrm rot="10800000">
            <a:off x="6880225" y="1139825"/>
            <a:ext cx="1257300" cy="212725"/>
          </a:xfrm>
          <a:prstGeom prst="triangle">
            <a:avLst>
              <a:gd name="adj"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7911" name="角丸四角形 2"/>
          <p:cNvSpPr>
            <a:spLocks noChangeArrowheads="1"/>
          </p:cNvSpPr>
          <p:nvPr/>
        </p:nvSpPr>
        <p:spPr bwMode="auto">
          <a:xfrm>
            <a:off x="3132138" y="5661025"/>
            <a:ext cx="5765800" cy="719138"/>
          </a:xfrm>
          <a:prstGeom prst="roundRect">
            <a:avLst>
              <a:gd name="adj" fmla="val 11648"/>
            </a:avLst>
          </a:prstGeom>
          <a:solidFill>
            <a:srgbClr val="FFFF99"/>
          </a:solidFill>
          <a:ln w="12700" algn="ctr">
            <a:solidFill>
              <a:srgbClr val="41719C"/>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1800" b="1"/>
              <a:t>※</a:t>
            </a:r>
            <a:r>
              <a:rPr lang="ja-JP" altLang="en-US" sz="1800" b="1"/>
              <a:t>下線の部分は「内容のまとまりごとの評価規準（例）」と「題材の評価規準」の記載が異なる部分を示す。</a:t>
            </a:r>
          </a:p>
        </p:txBody>
      </p:sp>
      <p:sp>
        <p:nvSpPr>
          <p:cNvPr id="37912" name="テキスト ボックス 1"/>
          <p:cNvSpPr txBox="1">
            <a:spLocks noChangeArrowheads="1"/>
          </p:cNvSpPr>
          <p:nvPr/>
        </p:nvSpPr>
        <p:spPr bwMode="auto">
          <a:xfrm>
            <a:off x="400050" y="655638"/>
            <a:ext cx="806608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ja-JP" altLang="en-US" sz="2400"/>
              <a:t>内容のまとまりごとの評価規準（例）</a:t>
            </a:r>
          </a:p>
        </p:txBody>
      </p:sp>
      <p:sp>
        <p:nvSpPr>
          <p:cNvPr id="37913" name="下リボン 9"/>
          <p:cNvSpPr>
            <a:spLocks noChangeArrowheads="1"/>
          </p:cNvSpPr>
          <p:nvPr/>
        </p:nvSpPr>
        <p:spPr bwMode="auto">
          <a:xfrm>
            <a:off x="7778750" y="31750"/>
            <a:ext cx="1284288"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Ｐ３８</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72"/>
    </mc:Choice>
    <mc:Fallback xmlns="">
      <p:transition spd="slow" advTm="16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sp>
        <p:nvSpPr>
          <p:cNvPr id="39939" name="角丸四角形 9"/>
          <p:cNvSpPr>
            <a:spLocks noChangeArrowheads="1"/>
          </p:cNvSpPr>
          <p:nvPr/>
        </p:nvSpPr>
        <p:spPr bwMode="auto">
          <a:xfrm>
            <a:off x="60325" y="3863975"/>
            <a:ext cx="8983663" cy="844550"/>
          </a:xfrm>
          <a:prstGeom prst="roundRect">
            <a:avLst>
              <a:gd name="adj" fmla="val 16667"/>
            </a:avLst>
          </a:prstGeom>
          <a:solidFill>
            <a:srgbClr val="CCFF66"/>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b="1"/>
              <a:t>「</a:t>
            </a:r>
            <a:r>
              <a:rPr lang="en-US" altLang="ja-JP" sz="2200" b="1"/>
              <a:t>『</a:t>
            </a:r>
            <a:r>
              <a:rPr lang="ja-JP" altLang="en-US" sz="2200" b="1"/>
              <a:t>内容のまとまりごとの評価規準（例）</a:t>
            </a:r>
            <a:r>
              <a:rPr lang="en-US" altLang="ja-JP" sz="2200" b="1"/>
              <a:t>』</a:t>
            </a:r>
            <a:r>
              <a:rPr lang="ja-JP" altLang="en-US" sz="2200" b="1"/>
              <a:t>を具体化した例」を作成する際の観点別のポイント</a:t>
            </a:r>
          </a:p>
        </p:txBody>
      </p:sp>
      <p:sp>
        <p:nvSpPr>
          <p:cNvPr id="39940" name="テキスト ボックス 10"/>
          <p:cNvSpPr>
            <a:spLocks noChangeArrowheads="1"/>
          </p:cNvSpPr>
          <p:nvPr/>
        </p:nvSpPr>
        <p:spPr bwMode="auto">
          <a:xfrm>
            <a:off x="60325" y="4729163"/>
            <a:ext cx="9093200"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000" b="1"/>
              <a:t>【</a:t>
            </a:r>
            <a:r>
              <a:rPr lang="ja-JP" altLang="en-US" sz="2000" b="1"/>
              <a:t>知識・技能</a:t>
            </a:r>
            <a:r>
              <a:rPr lang="en-US" altLang="ja-JP" sz="2000" b="1"/>
              <a:t>】</a:t>
            </a:r>
          </a:p>
          <a:p>
            <a:pPr>
              <a:lnSpc>
                <a:spcPct val="100000"/>
              </a:lnSpc>
              <a:spcBef>
                <a:spcPct val="0"/>
              </a:spcBef>
              <a:buFontTx/>
              <a:buNone/>
            </a:pPr>
            <a:r>
              <a:rPr lang="ja-JP" altLang="en-US" sz="2000" b="1"/>
              <a:t>　・　内容のまとまりごとの評価規準の作成において述べたように，その文末を，</a:t>
            </a:r>
            <a:r>
              <a:rPr lang="ja-JP" altLang="en-US" sz="2000" b="1">
                <a:solidFill>
                  <a:srgbClr val="FF0000"/>
                </a:solidFill>
              </a:rPr>
              <a:t>「～</a:t>
            </a:r>
          </a:p>
          <a:p>
            <a:pPr>
              <a:lnSpc>
                <a:spcPct val="100000"/>
              </a:lnSpc>
              <a:spcBef>
                <a:spcPct val="0"/>
              </a:spcBef>
              <a:buFontTx/>
              <a:buNone/>
            </a:pPr>
            <a:r>
              <a:rPr lang="ja-JP" altLang="en-US" sz="2000" b="1">
                <a:solidFill>
                  <a:srgbClr val="FF0000"/>
                </a:solidFill>
              </a:rPr>
              <a:t>　　を（～について）理解している」，「～を（～について）理解しているとともに，適切</a:t>
            </a:r>
          </a:p>
          <a:p>
            <a:pPr>
              <a:lnSpc>
                <a:spcPct val="100000"/>
              </a:lnSpc>
              <a:spcBef>
                <a:spcPct val="0"/>
              </a:spcBef>
              <a:buFontTx/>
              <a:buNone/>
            </a:pPr>
            <a:r>
              <a:rPr lang="ja-JP" altLang="en-US" sz="2000" b="1">
                <a:solidFill>
                  <a:srgbClr val="FF0000"/>
                </a:solidFill>
              </a:rPr>
              <a:t>　　にできる」</a:t>
            </a:r>
            <a:r>
              <a:rPr lang="ja-JP" altLang="en-US" sz="2000" b="1"/>
              <a:t>として，</a:t>
            </a:r>
            <a:r>
              <a:rPr lang="ja-JP" altLang="en-US" sz="2000" b="1">
                <a:solidFill>
                  <a:srgbClr val="002060"/>
                </a:solidFill>
              </a:rPr>
              <a:t>評価規準を作成</a:t>
            </a:r>
            <a:r>
              <a:rPr lang="ja-JP" altLang="en-US" sz="2000" b="1"/>
              <a:t>する。 </a:t>
            </a:r>
          </a:p>
          <a:p>
            <a:pPr>
              <a:lnSpc>
                <a:spcPct val="100000"/>
              </a:lnSpc>
              <a:spcBef>
                <a:spcPct val="0"/>
              </a:spcBef>
              <a:buFontTx/>
              <a:buNone/>
            </a:pPr>
            <a:r>
              <a:rPr lang="en-US" altLang="ja-JP" sz="2000" b="1"/>
              <a:t>※</a:t>
            </a:r>
            <a:r>
              <a:rPr lang="ja-JP" altLang="en-US" sz="2000" b="1"/>
              <a:t>　</a:t>
            </a:r>
            <a:r>
              <a:rPr lang="ja-JP" altLang="en-US" sz="2000" b="1">
                <a:solidFill>
                  <a:srgbClr val="002060"/>
                </a:solidFill>
              </a:rPr>
              <a:t>「Ａ家族・家庭生活」の（１）</a:t>
            </a:r>
            <a:r>
              <a:rPr lang="ja-JP" altLang="en-US" sz="2000" b="1"/>
              <a:t>については，その</a:t>
            </a:r>
            <a:r>
              <a:rPr lang="ja-JP" altLang="en-US" sz="2000" b="1">
                <a:solidFill>
                  <a:srgbClr val="002060"/>
                </a:solidFill>
              </a:rPr>
              <a:t>文末</a:t>
            </a:r>
            <a:r>
              <a:rPr lang="ja-JP" altLang="en-US" sz="2000" b="1"/>
              <a:t>を</a:t>
            </a:r>
            <a:r>
              <a:rPr lang="ja-JP" altLang="en-US" sz="2000" b="1">
                <a:solidFill>
                  <a:srgbClr val="FF0000"/>
                </a:solidFill>
              </a:rPr>
              <a:t>「～に気付いている」</a:t>
            </a:r>
            <a:r>
              <a:rPr lang="ja-JP" altLang="en-US" sz="2000" b="1"/>
              <a:t>として，</a:t>
            </a:r>
          </a:p>
          <a:p>
            <a:pPr>
              <a:lnSpc>
                <a:spcPct val="100000"/>
              </a:lnSpc>
              <a:spcBef>
                <a:spcPct val="0"/>
              </a:spcBef>
              <a:buFontTx/>
              <a:buNone/>
            </a:pPr>
            <a:r>
              <a:rPr lang="ja-JP" altLang="en-US" sz="2000" b="1"/>
              <a:t>　　</a:t>
            </a:r>
            <a:r>
              <a:rPr lang="ja-JP" altLang="en-US" sz="2000" b="1">
                <a:solidFill>
                  <a:srgbClr val="002060"/>
                </a:solidFill>
              </a:rPr>
              <a:t>評価規準を作成</a:t>
            </a:r>
            <a:r>
              <a:rPr lang="ja-JP" altLang="en-US" sz="2000" b="1"/>
              <a:t>する。</a:t>
            </a:r>
          </a:p>
        </p:txBody>
      </p:sp>
      <p:sp>
        <p:nvSpPr>
          <p:cNvPr id="39941" name="テキスト ボックス 13"/>
          <p:cNvSpPr>
            <a:spLocks noChangeArrowheads="1"/>
          </p:cNvSpPr>
          <p:nvPr/>
        </p:nvSpPr>
        <p:spPr bwMode="auto">
          <a:xfrm>
            <a:off x="60325" y="549275"/>
            <a:ext cx="8985250" cy="314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a:t>（４）題材の評価規準の学習活動に即した具体化の検討</a:t>
            </a:r>
          </a:p>
          <a:p>
            <a:pPr>
              <a:lnSpc>
                <a:spcPct val="100000"/>
              </a:lnSpc>
              <a:spcBef>
                <a:spcPct val="0"/>
              </a:spcBef>
              <a:buFontTx/>
              <a:buNone/>
            </a:pPr>
            <a:r>
              <a:rPr lang="ja-JP" altLang="en-US" sz="2000" b="1"/>
              <a:t>    ①「内容のまとまりごとの評価規準（例）」の具体化の検討</a:t>
            </a:r>
          </a:p>
          <a:p>
            <a:pPr>
              <a:lnSpc>
                <a:spcPct val="100000"/>
              </a:lnSpc>
              <a:spcBef>
                <a:spcPct val="0"/>
              </a:spcBef>
              <a:buFontTx/>
              <a:buNone/>
            </a:pPr>
            <a:r>
              <a:rPr lang="ja-JP" altLang="en-US" sz="2000" b="1"/>
              <a:t>　　授業において評価を行う際には，学習指導要領における各内容の各項目及び　指導事項が２学年をまとめて示されていることから，「題材の評価規準」を学習活動に即して具体化する必要がある。</a:t>
            </a:r>
          </a:p>
          <a:p>
            <a:pPr>
              <a:lnSpc>
                <a:spcPct val="100000"/>
              </a:lnSpc>
              <a:spcBef>
                <a:spcPct val="0"/>
              </a:spcBef>
              <a:buFontTx/>
              <a:buNone/>
            </a:pPr>
            <a:r>
              <a:rPr lang="ja-JP" altLang="en-US" sz="2000" b="1"/>
              <a:t>　　そこで，「題材の評価規準」の基となっている「内容のまとまりごとの評価規準</a:t>
            </a:r>
          </a:p>
          <a:p>
            <a:pPr>
              <a:lnSpc>
                <a:spcPct val="100000"/>
              </a:lnSpc>
              <a:spcBef>
                <a:spcPct val="0"/>
              </a:spcBef>
              <a:buFontTx/>
              <a:buNone/>
            </a:pPr>
            <a:r>
              <a:rPr lang="en-US" altLang="ja-JP" sz="2000" b="1"/>
              <a:t> </a:t>
            </a:r>
            <a:r>
              <a:rPr lang="ja-JP" altLang="en-US" sz="2000" b="1"/>
              <a:t>（例）」を，次のポイントに留意して具体化する。</a:t>
            </a:r>
          </a:p>
          <a:p>
            <a:pPr>
              <a:lnSpc>
                <a:spcPct val="100000"/>
              </a:lnSpc>
              <a:spcBef>
                <a:spcPct val="0"/>
              </a:spcBef>
              <a:buFontTx/>
              <a:buNone/>
            </a:pPr>
            <a:r>
              <a:rPr lang="ja-JP" altLang="en-US" sz="2000" b="1"/>
              <a:t>    ②題材の評価規準を学習活動に即して具体化</a:t>
            </a:r>
          </a:p>
          <a:p>
            <a:pPr>
              <a:lnSpc>
                <a:spcPct val="100000"/>
              </a:lnSpc>
              <a:spcBef>
                <a:spcPct val="0"/>
              </a:spcBef>
              <a:buFontTx/>
              <a:buNone/>
            </a:pPr>
            <a:r>
              <a:rPr lang="ja-JP" altLang="en-US" sz="2000" b="1"/>
              <a:t>　　「</a:t>
            </a:r>
            <a:r>
              <a:rPr lang="en-US" altLang="ja-JP" sz="2000" b="1"/>
              <a:t>『</a:t>
            </a:r>
            <a:r>
              <a:rPr lang="ja-JP" altLang="en-US" sz="2000" b="1"/>
              <a:t>内容のまとまりごとの評価規準（例）</a:t>
            </a:r>
            <a:r>
              <a:rPr lang="en-US" altLang="ja-JP" sz="2000" b="1"/>
              <a:t>』</a:t>
            </a:r>
            <a:r>
              <a:rPr lang="ja-JP" altLang="en-US" sz="2000" b="1"/>
              <a:t>を具体化した例」を基に，解説における記述を参考に学習活動に即して，具体的な評価規準を設定する。</a:t>
            </a:r>
          </a:p>
        </p:txBody>
      </p:sp>
      <p:sp>
        <p:nvSpPr>
          <p:cNvPr id="39942" name="下リボン 6"/>
          <p:cNvSpPr>
            <a:spLocks noChangeArrowheads="1"/>
          </p:cNvSpPr>
          <p:nvPr/>
        </p:nvSpPr>
        <p:spPr bwMode="auto">
          <a:xfrm>
            <a:off x="6588125" y="57150"/>
            <a:ext cx="2555875"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Ｐ３８，Ｐ４０</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267"/>
    </mc:Choice>
    <mc:Fallback xmlns="">
      <p:transition spd="slow" advTm="79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790" name="表 1"/>
          <p:cNvGraphicFramePr>
            <a:graphicFrameLocks noGrp="1"/>
          </p:cNvGraphicFramePr>
          <p:nvPr/>
        </p:nvGraphicFramePr>
        <p:xfrm>
          <a:off x="84138" y="476250"/>
          <a:ext cx="8975725" cy="2103438"/>
        </p:xfrm>
        <a:graphic>
          <a:graphicData uri="http://schemas.openxmlformats.org/drawingml/2006/table">
            <a:tbl>
              <a:tblPr/>
              <a:tblGrid>
                <a:gridCol w="1103312">
                  <a:extLst>
                    <a:ext uri="{9D8B030D-6E8A-4147-A177-3AD203B41FA5}">
                      <a16:colId xmlns:a16="http://schemas.microsoft.com/office/drawing/2014/main" val="20000"/>
                    </a:ext>
                  </a:extLst>
                </a:gridCol>
                <a:gridCol w="7872413">
                  <a:extLst>
                    <a:ext uri="{9D8B030D-6E8A-4147-A177-3AD203B41FA5}">
                      <a16:colId xmlns:a16="http://schemas.microsoft.com/office/drawing/2014/main" val="20001"/>
                    </a:ext>
                  </a:extLst>
                </a:gridCol>
              </a:tblGrid>
              <a:tr h="304814">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学習指導</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要領の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「２　内容」</a:t>
                      </a:r>
                    </a:p>
                  </a:txBody>
                  <a:tcPr marL="91439" marR="91439" marT="45727" marB="4572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知識及び技能</a:t>
                      </a:r>
                    </a:p>
                  </a:txBody>
                  <a:tcPr marL="91439" marR="91439" marT="45727" marB="4572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798624">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ア　次のような知識及び技能を身に付けること。</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（ア）　調理に必要な材料の分量や手順が分かり，調理計画について理解すること。</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（イ）　調理に必要な用具や食器の安全で衛生的な取扱い及び加熱用調理器具の安全な取扱いについ</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て理解し，適切に使用できること。</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（ウ）　材料に応じた洗い方，調理に適した切り方，味の付け方，盛り付け，配膳及び後片付けを理解し，</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適切にできること。</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（エ）　材料に適したゆで方，いため方を理解し，適切にできること。</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（オ）　伝統的な日常食である米飯及びみそ汁の調理の仕方を理解し，適切にできること。 </a:t>
                      </a:r>
                    </a:p>
                  </a:txBody>
                  <a:tcPr marL="91439" marR="91439" marT="45727" marB="4572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1"/>
                  </a:ext>
                </a:extLst>
              </a:tr>
            </a:tbl>
          </a:graphicData>
        </a:graphic>
      </p:graphicFrame>
      <p:graphicFrame>
        <p:nvGraphicFramePr>
          <p:cNvPr id="21800" name="表 2"/>
          <p:cNvGraphicFramePr>
            <a:graphicFrameLocks noGrp="1"/>
          </p:cNvGraphicFramePr>
          <p:nvPr/>
        </p:nvGraphicFramePr>
        <p:xfrm>
          <a:off x="65088" y="2697163"/>
          <a:ext cx="8996362" cy="1890712"/>
        </p:xfrm>
        <a:graphic>
          <a:graphicData uri="http://schemas.openxmlformats.org/drawingml/2006/table">
            <a:tbl>
              <a:tblPr/>
              <a:tblGrid>
                <a:gridCol w="1125537">
                  <a:extLst>
                    <a:ext uri="{9D8B030D-6E8A-4147-A177-3AD203B41FA5}">
                      <a16:colId xmlns:a16="http://schemas.microsoft.com/office/drawing/2014/main" val="20000"/>
                    </a:ext>
                  </a:extLst>
                </a:gridCol>
                <a:gridCol w="7870825">
                  <a:extLst>
                    <a:ext uri="{9D8B030D-6E8A-4147-A177-3AD203B41FA5}">
                      <a16:colId xmlns:a16="http://schemas.microsoft.com/office/drawing/2014/main" val="20001"/>
                    </a:ext>
                  </a:extLst>
                </a:gridCol>
              </a:tblGrid>
              <a:tr h="304844">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まとまり</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ごとの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評価規準（例）</a:t>
                      </a:r>
                    </a:p>
                  </a:txBody>
                  <a:tcPr marL="91441" marR="91441" marT="45742" marB="4574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41" marR="91441" marT="45742" marB="4574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585868">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調理に必要な材料の分量や手順が分かり，調理計画</a:t>
                      </a: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について理解している。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調理に必要な用具や食器の安全で衛生的な取扱い及び加熱用調理器具の安全な</a:t>
                      </a: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取扱いについて</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理解しているとともに，適切に</a:t>
                      </a: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使用</a:t>
                      </a: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できる。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材料に応じた洗い方，調理に適した切り方，味の付け方，盛り付け，配膳及び後片付け</a:t>
                      </a: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を理解してい</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るとともに，適切にできる。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材料に適したゆで方，いため方</a:t>
                      </a: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を理解しているとともに，適切にできる。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伝統的な日常食である米飯及びみそ汁の調理の仕方</a:t>
                      </a: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を理解しているとともに，適切にできる。 </a:t>
                      </a:r>
                    </a:p>
                  </a:txBody>
                  <a:tcPr marL="91441" marR="91441" marT="45742" marB="45742"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D7CD"/>
                    </a:solidFill>
                  </a:tcPr>
                </a:tc>
                <a:extLst>
                  <a:ext uri="{0D108BD9-81ED-4DB2-BD59-A6C34878D82A}">
                    <a16:rowId xmlns:a16="http://schemas.microsoft.com/office/drawing/2014/main" val="10001"/>
                  </a:ext>
                </a:extLst>
              </a:tr>
            </a:tbl>
          </a:graphicData>
        </a:graphic>
      </p:graphicFrame>
      <p:graphicFrame>
        <p:nvGraphicFramePr>
          <p:cNvPr id="21812" name="表 4"/>
          <p:cNvGraphicFramePr>
            <a:graphicFrameLocks noGrp="1"/>
          </p:cNvGraphicFramePr>
          <p:nvPr/>
        </p:nvGraphicFramePr>
        <p:xfrm>
          <a:off x="68263" y="4710113"/>
          <a:ext cx="9021762" cy="2103437"/>
        </p:xfrm>
        <a:graphic>
          <a:graphicData uri="http://schemas.openxmlformats.org/drawingml/2006/table">
            <a:tbl>
              <a:tblPr/>
              <a:tblGrid>
                <a:gridCol w="1090612">
                  <a:extLst>
                    <a:ext uri="{9D8B030D-6E8A-4147-A177-3AD203B41FA5}">
                      <a16:colId xmlns:a16="http://schemas.microsoft.com/office/drawing/2014/main" val="20000"/>
                    </a:ext>
                  </a:extLst>
                </a:gridCol>
                <a:gridCol w="7931150">
                  <a:extLst>
                    <a:ext uri="{9D8B030D-6E8A-4147-A177-3AD203B41FA5}">
                      <a16:colId xmlns:a16="http://schemas.microsoft.com/office/drawing/2014/main" val="20001"/>
                    </a:ext>
                  </a:extLst>
                </a:gridCol>
              </a:tblGrid>
              <a:tr h="304814">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内容のまとまりごとの評価規準（例）を具体化した例</a:t>
                      </a:r>
                    </a:p>
                  </a:txBody>
                  <a:tcPr marL="91446" marR="9144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46" marR="9144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extLst>
                  <a:ext uri="{0D108BD9-81ED-4DB2-BD59-A6C34878D82A}">
                    <a16:rowId xmlns:a16="http://schemas.microsoft.com/office/drawing/2014/main" val="10000"/>
                  </a:ext>
                </a:extLst>
              </a:tr>
              <a:tr h="1798623">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調理に必要な材料の分量や手順が分かり，調理計画</a:t>
                      </a: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について理解している。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調理に必要な用具や食器の安全で衛生的な取扱い及び加熱用調理器具の安全な</a:t>
                      </a: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取扱いについて</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理解しているとともに，適切に</a:t>
                      </a: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使用</a:t>
                      </a: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できる。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材料に応じた洗い方，調理に適した切り方，味の付け方，盛り付け，配膳及び後片付け</a:t>
                      </a: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を理解してい</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るとともに，適切にできる。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材料に適したゆで方，いため方</a:t>
                      </a: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を理解しているとともに，適切にできる。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伝統的な日常食である米飯及びみそ汁の調理の仕方</a:t>
                      </a:r>
                      <a:r>
                        <a:rPr kumimoji="1" lang="ja-JP" altLang="en-US" sz="1400" b="1" i="0" u="sng"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を理解しているとともに，適切にできる。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　だしの取り方　　・　実の切り方　　・　実の入れ方　　・　みその扱い方</a:t>
                      </a:r>
                    </a:p>
                  </a:txBody>
                  <a:tcPr marL="91446" marR="91446" marT="45727" marB="45727"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16:rowId xmlns:a16="http://schemas.microsoft.com/office/drawing/2014/main" val="10001"/>
                  </a:ext>
                </a:extLst>
              </a:tr>
            </a:tbl>
          </a:graphicData>
        </a:graphic>
      </p:graphicFrame>
      <p:sp>
        <p:nvSpPr>
          <p:cNvPr id="42019" name="下矢印 6"/>
          <p:cNvSpPr>
            <a:spLocks noChangeArrowheads="1"/>
          </p:cNvSpPr>
          <p:nvPr/>
        </p:nvSpPr>
        <p:spPr bwMode="auto">
          <a:xfrm>
            <a:off x="1476375" y="2565400"/>
            <a:ext cx="1439863" cy="358775"/>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2020" name="下矢印 8"/>
          <p:cNvSpPr>
            <a:spLocks noChangeArrowheads="1"/>
          </p:cNvSpPr>
          <p:nvPr/>
        </p:nvSpPr>
        <p:spPr bwMode="auto">
          <a:xfrm>
            <a:off x="1490663" y="4581525"/>
            <a:ext cx="1439862" cy="360363"/>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2021" name="角丸四角形 9"/>
          <p:cNvSpPr>
            <a:spLocks noChangeArrowheads="1"/>
          </p:cNvSpPr>
          <p:nvPr/>
        </p:nvSpPr>
        <p:spPr bwMode="auto">
          <a:xfrm>
            <a:off x="0" y="0"/>
            <a:ext cx="9144000" cy="468313"/>
          </a:xfrm>
          <a:prstGeom prst="roundRect">
            <a:avLst>
              <a:gd name="adj" fmla="val 16667"/>
            </a:avLst>
          </a:prstGeom>
          <a:solidFill>
            <a:srgbClr val="FFCC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b="1"/>
              <a:t>（例）「</a:t>
            </a:r>
            <a:r>
              <a:rPr lang="en-US" altLang="ja-JP" sz="2200" b="1"/>
              <a:t>B</a:t>
            </a:r>
            <a:r>
              <a:rPr lang="ja-JP" altLang="en-US" sz="2200" b="1"/>
              <a:t>衣食住の生活」　（２）「調理の基礎」</a:t>
            </a:r>
          </a:p>
        </p:txBody>
      </p:sp>
      <p:sp>
        <p:nvSpPr>
          <p:cNvPr id="42022" name="下リボン 7"/>
          <p:cNvSpPr>
            <a:spLocks noChangeArrowheads="1"/>
          </p:cNvSpPr>
          <p:nvPr/>
        </p:nvSpPr>
        <p:spPr bwMode="auto">
          <a:xfrm>
            <a:off x="5580063" y="92075"/>
            <a:ext cx="3578225"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a:t>Ｐ３９，Ｐ４０，Ｐ８１　　</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836"/>
    </mc:Choice>
    <mc:Fallback xmlns="">
      <p:transition spd="slow" advTm="50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正方形/長方形 2"/>
          <p:cNvSpPr>
            <a:spLocks noChangeArrowheads="1"/>
          </p:cNvSpPr>
          <p:nvPr/>
        </p:nvSpPr>
        <p:spPr bwMode="auto">
          <a:xfrm>
            <a:off x="684213" y="1917700"/>
            <a:ext cx="7775575" cy="1296988"/>
          </a:xfrm>
          <a:prstGeom prst="rect">
            <a:avLst/>
          </a:prstGeom>
          <a:solidFill>
            <a:srgbClr val="92D05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小学校　家庭</a:t>
            </a:r>
          </a:p>
        </p:txBody>
      </p:sp>
      <p:sp>
        <p:nvSpPr>
          <p:cNvPr id="7171"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7172" name="AutoShape 12"/>
          <p:cNvSpPr>
            <a:spLocks noChangeArrowheads="1"/>
          </p:cNvSpPr>
          <p:nvPr/>
        </p:nvSpPr>
        <p:spPr bwMode="auto">
          <a:xfrm>
            <a:off x="107950" y="3357563"/>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ja-JP" altLang="en-US" sz="2800" b="1" dirty="0">
                <a:solidFill>
                  <a:srgbClr val="FF0000"/>
                </a:solidFill>
                <a:latin typeface="Arial" panose="020B0604020202020204" pitchFamily="34" charset="0"/>
                <a:ea typeface="HGP教科書体" panose="02020600000000000000" pitchFamily="18" charset="-128"/>
              </a:rPr>
              <a:t>　</a:t>
            </a:r>
            <a:r>
              <a:rPr lang="en-US" altLang="ja-JP" sz="2800" b="1" dirty="0">
                <a:solidFill>
                  <a:srgbClr val="FF0000"/>
                </a:solidFill>
                <a:latin typeface="Arial" panose="020B0604020202020204" pitchFamily="34" charset="0"/>
                <a:ea typeface="HGP教科書体" panose="02020600000000000000" pitchFamily="18" charset="-128"/>
              </a:rPr>
              <a:t>Ⅰ</a:t>
            </a:r>
            <a:r>
              <a:rPr lang="ja-JP" altLang="en-US" sz="2800" b="1" dirty="0">
                <a:solidFill>
                  <a:srgbClr val="FF0000"/>
                </a:solidFill>
                <a:latin typeface="Arial" panose="020B0604020202020204" pitchFamily="34" charset="0"/>
                <a:ea typeface="HGP教科書体" panose="02020600000000000000" pitchFamily="18" charset="-128"/>
              </a:rPr>
              <a:t>　小学校　家庭における内容のまとまり</a:t>
            </a:r>
          </a:p>
          <a:p>
            <a:pPr eaLnBrk="1" hangingPunct="1">
              <a:lnSpc>
                <a:spcPts val="2000"/>
              </a:lnSpc>
              <a:spcBef>
                <a:spcPct val="50000"/>
              </a:spcBef>
              <a:buFontTx/>
              <a:buNone/>
            </a:pPr>
            <a:endParaRPr lang="en-US" altLang="ja-JP" sz="1200" b="1" dirty="0">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ja-JP" altLang="en-US" sz="2800" b="1" dirty="0">
                <a:solidFill>
                  <a:srgbClr val="000000"/>
                </a:solidFill>
                <a:latin typeface="Arial" panose="020B0604020202020204" pitchFamily="34" charset="0"/>
                <a:ea typeface="HGP教科書体" panose="02020600000000000000" pitchFamily="18" charset="-128"/>
              </a:rPr>
              <a:t>　</a:t>
            </a:r>
            <a:r>
              <a:rPr lang="en-US" altLang="ja-JP" sz="2800" b="1" dirty="0">
                <a:solidFill>
                  <a:srgbClr val="000000"/>
                </a:solidFill>
                <a:latin typeface="Arial" panose="020B0604020202020204" pitchFamily="34" charset="0"/>
                <a:ea typeface="HGP教科書体" panose="02020600000000000000" pitchFamily="18" charset="-128"/>
              </a:rPr>
              <a:t>Ⅱ</a:t>
            </a:r>
            <a:r>
              <a:rPr lang="ja-JP" altLang="en-US" sz="2800" b="1" dirty="0">
                <a:solidFill>
                  <a:srgbClr val="000000"/>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ja-JP" altLang="en-US" sz="1200" b="1" dirty="0">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ja-JP" altLang="en-US" sz="2800" b="1" dirty="0">
                <a:solidFill>
                  <a:srgbClr val="000000"/>
                </a:solidFill>
                <a:latin typeface="Arial" panose="020B0604020202020204" pitchFamily="34" charset="0"/>
                <a:ea typeface="HGP教科書体" panose="02020600000000000000" pitchFamily="18" charset="-128"/>
              </a:rPr>
              <a:t>　</a:t>
            </a:r>
            <a:r>
              <a:rPr lang="en-US" altLang="ja-JP" sz="2800" b="1" dirty="0">
                <a:solidFill>
                  <a:srgbClr val="000000"/>
                </a:solidFill>
                <a:latin typeface="Arial" panose="020B0604020202020204" pitchFamily="34" charset="0"/>
                <a:ea typeface="HGP教科書体" panose="02020600000000000000" pitchFamily="18" charset="-128"/>
              </a:rPr>
              <a:t>Ⅲ</a:t>
            </a:r>
            <a:r>
              <a:rPr lang="ja-JP" altLang="en-US" sz="2800" b="1" dirty="0">
                <a:solidFill>
                  <a:srgbClr val="000000"/>
                </a:solidFill>
                <a:latin typeface="Arial" panose="020B0604020202020204" pitchFamily="34" charset="0"/>
                <a:ea typeface="HGP教科書体" panose="02020600000000000000" pitchFamily="18" charset="-128"/>
              </a:rPr>
              <a:t>　題材ごとの学習評価について（事例）</a:t>
            </a:r>
          </a:p>
        </p:txBody>
      </p:sp>
      <p:sp>
        <p:nvSpPr>
          <p:cNvPr id="4124" name="角丸四角形 1"/>
          <p:cNvSpPr>
            <a:spLocks noChangeArrowheads="1"/>
          </p:cNvSpPr>
          <p:nvPr/>
        </p:nvSpPr>
        <p:spPr bwMode="auto">
          <a:xfrm>
            <a:off x="323850" y="3789363"/>
            <a:ext cx="6191250" cy="647700"/>
          </a:xfrm>
          <a:prstGeom prst="roundRect">
            <a:avLst>
              <a:gd name="adj" fmla="val 16667"/>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279"/>
    </mc:Choice>
    <mc:Fallback xmlns="">
      <p:transition spd="slow" advTm="14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additive="base">
                                        <p:cTn id="10" dur="1" fill="hold">
                                          <p:stCondLst>
                                            <p:cond delay="0"/>
                                          </p:stCondLst>
                                        </p:cTn>
                                        <p:tgtEl>
                                          <p:spTgt spid="4124"/>
                                        </p:tgtEl>
                                        <p:attrNameLst>
                                          <p:attrName>style.visibility</p:attrName>
                                        </p:attrNameLst>
                                      </p:cBhvr>
                                      <p:to>
                                        <p:strVal val="visible"/>
                                      </p:to>
                                    </p:set>
                                    <p:anim calcmode="lin" valueType="num">
                                      <p:cBhvr additive="base">
                                        <p:cTn id="11" dur="500" fill="hold"/>
                                        <p:tgtEl>
                                          <p:spTgt spid="4124"/>
                                        </p:tgtEl>
                                        <p:attrNameLst>
                                          <p:attrName>ppt_x</p:attrName>
                                        </p:attrNameLst>
                                      </p:cBhvr>
                                      <p:tavLst>
                                        <p:tav tm="0">
                                          <p:val>
                                            <p:strVal val="#ppt_x"/>
                                          </p:val>
                                        </p:tav>
                                        <p:tav tm="100000">
                                          <p:val>
                                            <p:strVal val="#ppt_x"/>
                                          </p:val>
                                        </p:tav>
                                      </p:tavLst>
                                    </p:anim>
                                    <p:anim calcmode="lin" valueType="num">
                                      <p:cBhvr additive="base">
                                        <p:cTn id="12"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41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600" b="1">
                <a:solidFill>
                  <a:schemeClr val="bg1"/>
                </a:solidFill>
              </a:rPr>
              <a:t>　　　　　　　　　　　　　学習評価に係る留意点</a:t>
            </a:r>
          </a:p>
        </p:txBody>
      </p:sp>
      <p:sp>
        <p:nvSpPr>
          <p:cNvPr id="44035" name="角丸四角形 4"/>
          <p:cNvSpPr>
            <a:spLocks noChangeArrowheads="1"/>
          </p:cNvSpPr>
          <p:nvPr/>
        </p:nvSpPr>
        <p:spPr bwMode="auto">
          <a:xfrm>
            <a:off x="39688" y="520700"/>
            <a:ext cx="9069387" cy="6076950"/>
          </a:xfrm>
          <a:prstGeom prst="roundRect">
            <a:avLst>
              <a:gd name="adj" fmla="val 7921"/>
            </a:avLst>
          </a:prstGeom>
          <a:solidFill>
            <a:srgbClr val="CCFFFF"/>
          </a:solidFill>
          <a:ln w="12700" algn="ctr">
            <a:solidFill>
              <a:srgbClr val="41719C"/>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a:t>【</a:t>
            </a:r>
            <a:r>
              <a:rPr lang="ja-JP" altLang="en-US" sz="2800" b="1"/>
              <a:t>知識・技能</a:t>
            </a:r>
            <a:r>
              <a:rPr lang="en-US" altLang="ja-JP" sz="2800" b="1"/>
              <a:t>】</a:t>
            </a:r>
            <a:r>
              <a:rPr lang="ja-JP" altLang="en-US" sz="2800" b="1"/>
              <a:t>の評価</a:t>
            </a:r>
          </a:p>
          <a:p>
            <a:pPr>
              <a:lnSpc>
                <a:spcPct val="100000"/>
              </a:lnSpc>
              <a:spcBef>
                <a:spcPct val="0"/>
              </a:spcBef>
              <a:buFontTx/>
              <a:buNone/>
            </a:pPr>
            <a:r>
              <a:rPr lang="ja-JP" altLang="en-US" sz="2800" b="1"/>
              <a:t>○　</a:t>
            </a:r>
            <a:r>
              <a:rPr lang="ja-JP" altLang="en-US" sz="2800" b="1" u="sng">
                <a:solidFill>
                  <a:srgbClr val="FF0000"/>
                </a:solidFill>
              </a:rPr>
              <a:t>個別の知識及び技能の習得状況</a:t>
            </a:r>
            <a:r>
              <a:rPr lang="ja-JP" altLang="en-US" sz="2800" b="1"/>
              <a:t>について評価する。</a:t>
            </a:r>
          </a:p>
          <a:p>
            <a:pPr>
              <a:lnSpc>
                <a:spcPct val="100000"/>
              </a:lnSpc>
              <a:spcBef>
                <a:spcPct val="0"/>
              </a:spcBef>
              <a:buFontTx/>
              <a:buNone/>
            </a:pPr>
            <a:r>
              <a:rPr lang="ja-JP" altLang="en-US" sz="2800" b="1"/>
              <a:t>○　それらを既有の知識及び技能と関連付けたり活用し　　</a:t>
            </a:r>
            <a:endParaRPr lang="en-US" altLang="ja-JP" sz="2800" b="1"/>
          </a:p>
          <a:p>
            <a:pPr>
              <a:lnSpc>
                <a:spcPct val="100000"/>
              </a:lnSpc>
              <a:spcBef>
                <a:spcPct val="0"/>
              </a:spcBef>
              <a:buFontTx/>
              <a:buNone/>
            </a:pPr>
            <a:r>
              <a:rPr lang="ja-JP" altLang="en-US" sz="2800" b="1"/>
              <a:t>　たりする中で，</a:t>
            </a:r>
            <a:r>
              <a:rPr lang="ja-JP" altLang="en-US" sz="2800" b="1" u="sng">
                <a:solidFill>
                  <a:srgbClr val="FF0000"/>
                </a:solidFill>
              </a:rPr>
              <a:t>概念等を理解したり，技能を習得したりし</a:t>
            </a:r>
            <a:endParaRPr lang="en-US" altLang="ja-JP" sz="2800" b="1" u="sng">
              <a:solidFill>
                <a:srgbClr val="FF0000"/>
              </a:solidFill>
            </a:endParaRPr>
          </a:p>
          <a:p>
            <a:pPr>
              <a:lnSpc>
                <a:spcPct val="100000"/>
              </a:lnSpc>
              <a:spcBef>
                <a:spcPct val="0"/>
              </a:spcBef>
              <a:buFontTx/>
              <a:buNone/>
            </a:pPr>
            <a:r>
              <a:rPr lang="ja-JP" altLang="en-US" sz="2800" b="1">
                <a:solidFill>
                  <a:srgbClr val="FF0000"/>
                </a:solidFill>
              </a:rPr>
              <a:t>　</a:t>
            </a:r>
            <a:r>
              <a:rPr lang="ja-JP" altLang="en-US" sz="2800" b="1" u="sng">
                <a:solidFill>
                  <a:srgbClr val="FF0000"/>
                </a:solidFill>
              </a:rPr>
              <a:t>ているか</a:t>
            </a:r>
            <a:r>
              <a:rPr lang="ja-JP" altLang="en-US" sz="2800" b="1"/>
              <a:t>について評価する。</a:t>
            </a:r>
          </a:p>
          <a:p>
            <a:pPr>
              <a:lnSpc>
                <a:spcPct val="100000"/>
              </a:lnSpc>
              <a:spcBef>
                <a:spcPct val="0"/>
              </a:spcBef>
              <a:buFontTx/>
              <a:buNone/>
            </a:pPr>
            <a:r>
              <a:rPr lang="ja-JP" altLang="en-US" sz="2800" b="1"/>
              <a:t>＜具体的な評価の方法（例）＞</a:t>
            </a:r>
          </a:p>
          <a:p>
            <a:pPr>
              <a:lnSpc>
                <a:spcPct val="100000"/>
              </a:lnSpc>
              <a:spcBef>
                <a:spcPct val="0"/>
              </a:spcBef>
              <a:buFontTx/>
              <a:buNone/>
            </a:pPr>
            <a:r>
              <a:rPr lang="ja-JP" altLang="en-US" sz="2800" b="1"/>
              <a:t>○　ペーパーテストにおいて，事実的な知識の習得を問う</a:t>
            </a:r>
            <a:endParaRPr lang="en-US" altLang="ja-JP" sz="2800" b="1"/>
          </a:p>
          <a:p>
            <a:pPr>
              <a:lnSpc>
                <a:spcPct val="100000"/>
              </a:lnSpc>
              <a:spcBef>
                <a:spcPct val="0"/>
              </a:spcBef>
              <a:buFontTx/>
              <a:buNone/>
            </a:pPr>
            <a:r>
              <a:rPr lang="en-US" altLang="ja-JP" sz="2800" b="1"/>
              <a:t>   </a:t>
            </a:r>
            <a:r>
              <a:rPr lang="ja-JP" altLang="en-US" sz="2800" b="1"/>
              <a:t>問題と，知識の概念的な理解を問う問題とのバランスに  </a:t>
            </a:r>
            <a:endParaRPr lang="en-US" altLang="ja-JP" sz="2800" b="1"/>
          </a:p>
          <a:p>
            <a:pPr>
              <a:lnSpc>
                <a:spcPct val="100000"/>
              </a:lnSpc>
              <a:spcBef>
                <a:spcPct val="0"/>
              </a:spcBef>
              <a:buFontTx/>
              <a:buNone/>
            </a:pPr>
            <a:r>
              <a:rPr lang="en-US" altLang="ja-JP" sz="2800" b="1"/>
              <a:t>   </a:t>
            </a:r>
            <a:r>
              <a:rPr lang="ja-JP" altLang="en-US" sz="2800" b="1"/>
              <a:t>配慮する等の工夫改善を図る。</a:t>
            </a:r>
          </a:p>
          <a:p>
            <a:pPr>
              <a:lnSpc>
                <a:spcPct val="100000"/>
              </a:lnSpc>
              <a:spcBef>
                <a:spcPct val="0"/>
              </a:spcBef>
              <a:buFontTx/>
              <a:buNone/>
            </a:pPr>
            <a:r>
              <a:rPr lang="ja-JP" altLang="en-US" sz="2800" b="1"/>
              <a:t>○　実際に知識や技能を用いる場面を設ける。</a:t>
            </a:r>
          </a:p>
          <a:p>
            <a:pPr>
              <a:lnSpc>
                <a:spcPct val="100000"/>
              </a:lnSpc>
              <a:spcBef>
                <a:spcPct val="0"/>
              </a:spcBef>
              <a:buFontTx/>
              <a:buNone/>
            </a:pPr>
            <a:r>
              <a:rPr lang="ja-JP" altLang="en-US" sz="2800" b="1"/>
              <a:t>　・　児童が文章による説明を行う。</a:t>
            </a:r>
          </a:p>
          <a:p>
            <a:pPr>
              <a:lnSpc>
                <a:spcPct val="100000"/>
              </a:lnSpc>
              <a:spcBef>
                <a:spcPct val="0"/>
              </a:spcBef>
              <a:buFontTx/>
              <a:buNone/>
            </a:pPr>
            <a:r>
              <a:rPr lang="ja-JP" altLang="en-US" sz="2800" b="1"/>
              <a:t>　・　児童が観察・実験をしたり，式やグラフで表現したり</a:t>
            </a:r>
            <a:endParaRPr lang="en-US" altLang="ja-JP" sz="2800" b="1"/>
          </a:p>
          <a:p>
            <a:pPr>
              <a:lnSpc>
                <a:spcPct val="100000"/>
              </a:lnSpc>
              <a:spcBef>
                <a:spcPct val="0"/>
              </a:spcBef>
              <a:buFontTx/>
              <a:buNone/>
            </a:pPr>
            <a:r>
              <a:rPr lang="ja-JP" altLang="en-US" sz="2800" b="1"/>
              <a:t>　 する。　　　　　　　　</a:t>
            </a:r>
          </a:p>
        </p:txBody>
      </p:sp>
      <p:sp>
        <p:nvSpPr>
          <p:cNvPr id="44036" name="下リボン 8"/>
          <p:cNvSpPr>
            <a:spLocks noChangeArrowheads="1"/>
          </p:cNvSpPr>
          <p:nvPr/>
        </p:nvSpPr>
        <p:spPr bwMode="auto">
          <a:xfrm>
            <a:off x="8172450" y="28575"/>
            <a:ext cx="971550" cy="374650"/>
          </a:xfrm>
          <a:prstGeom prst="ribbon">
            <a:avLst>
              <a:gd name="adj1" fmla="val 16667"/>
              <a:gd name="adj2" fmla="val 74972"/>
            </a:avLst>
          </a:prstGeom>
          <a:solidFill>
            <a:srgbClr val="FFFFFF"/>
          </a:solidFill>
          <a:ln w="12700" algn="ctr">
            <a:solidFill>
              <a:srgbClr val="41719C"/>
            </a:solidFill>
            <a:miter lim="800000"/>
            <a:headEnd/>
            <a:tailEnd/>
          </a:ln>
        </p:spPr>
        <p:txBody>
          <a:bodyPr lIns="0" tIns="0" rIns="0" bIns="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a:t>Ｐ９　　</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656"/>
    </mc:Choice>
    <mc:Fallback xmlns="">
      <p:transition spd="slow" advTm="27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sp>
        <p:nvSpPr>
          <p:cNvPr id="46083" name="テキスト ボックス 10"/>
          <p:cNvSpPr>
            <a:spLocks noChangeArrowheads="1"/>
          </p:cNvSpPr>
          <p:nvPr/>
        </p:nvSpPr>
        <p:spPr bwMode="auto">
          <a:xfrm>
            <a:off x="60325" y="765175"/>
            <a:ext cx="8975725" cy="249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2700"/>
              </a:lnSpc>
              <a:spcBef>
                <a:spcPct val="0"/>
              </a:spcBef>
              <a:buFontTx/>
              <a:buNone/>
            </a:pPr>
            <a:r>
              <a:rPr lang="en-US" altLang="ja-JP" sz="2000" b="1"/>
              <a:t>【</a:t>
            </a:r>
            <a:r>
              <a:rPr lang="ja-JP" altLang="en-US" sz="2000" b="1"/>
              <a:t>思考・判断・表現</a:t>
            </a:r>
            <a:r>
              <a:rPr lang="en-US" altLang="ja-JP" sz="2000" b="1"/>
              <a:t>】</a:t>
            </a:r>
          </a:p>
          <a:p>
            <a:pPr>
              <a:lnSpc>
                <a:spcPts val="2700"/>
              </a:lnSpc>
              <a:spcBef>
                <a:spcPct val="0"/>
              </a:spcBef>
              <a:buFontTx/>
              <a:buNone/>
            </a:pPr>
            <a:r>
              <a:rPr lang="ja-JP" altLang="en-US" sz="2000" b="1"/>
              <a:t>　・　基本的には，内容のまとまりごとの評価規準の作成において述べたように，</a:t>
            </a:r>
            <a:r>
              <a:rPr lang="ja-JP" altLang="en-US" sz="2000" b="1">
                <a:solidFill>
                  <a:srgbClr val="002060"/>
                </a:solidFill>
              </a:rPr>
              <a:t>教</a:t>
            </a:r>
          </a:p>
          <a:p>
            <a:pPr>
              <a:lnSpc>
                <a:spcPts val="2700"/>
              </a:lnSpc>
              <a:spcBef>
                <a:spcPct val="0"/>
              </a:spcBef>
              <a:buFontTx/>
              <a:buNone/>
            </a:pPr>
            <a:r>
              <a:rPr lang="ja-JP" altLang="en-US" sz="2000" b="1">
                <a:solidFill>
                  <a:srgbClr val="002060"/>
                </a:solidFill>
              </a:rPr>
              <a:t>　　科の目標の（２）に示されている学習過程に沿って，各題材において，</a:t>
            </a:r>
            <a:r>
              <a:rPr lang="ja-JP" altLang="en-US" sz="2000" b="1"/>
              <a:t>次に示す</a:t>
            </a:r>
          </a:p>
          <a:p>
            <a:pPr>
              <a:lnSpc>
                <a:spcPts val="2700"/>
              </a:lnSpc>
              <a:spcBef>
                <a:spcPct val="0"/>
              </a:spcBef>
              <a:buFontTx/>
              <a:buNone/>
            </a:pPr>
            <a:r>
              <a:rPr lang="ja-JP" altLang="en-US" sz="2000" b="1">
                <a:solidFill>
                  <a:srgbClr val="002060"/>
                </a:solidFill>
              </a:rPr>
              <a:t>　　四つの評価規準を設定</a:t>
            </a:r>
            <a:r>
              <a:rPr lang="ja-JP" altLang="en-US" sz="2000" b="1"/>
              <a:t>し，評価することが考えられる。ただし，これらの評価規</a:t>
            </a:r>
          </a:p>
          <a:p>
            <a:pPr>
              <a:lnSpc>
                <a:spcPts val="2700"/>
              </a:lnSpc>
              <a:spcBef>
                <a:spcPct val="0"/>
              </a:spcBef>
              <a:buFontTx/>
              <a:buNone/>
            </a:pPr>
            <a:r>
              <a:rPr lang="ja-JP" altLang="en-US" sz="2000" b="1"/>
              <a:t>　　準は，</a:t>
            </a:r>
            <a:r>
              <a:rPr lang="ja-JP" altLang="en-US" sz="2000" b="1" u="sng">
                <a:solidFill>
                  <a:srgbClr val="00B050"/>
                </a:solidFill>
              </a:rPr>
              <a:t>各題材の構成に応じて適切に位置付けることに留意する</a:t>
            </a:r>
            <a:r>
              <a:rPr lang="ja-JP" altLang="en-US" sz="2000" b="1"/>
              <a:t>必要がある。</a:t>
            </a:r>
          </a:p>
          <a:p>
            <a:pPr>
              <a:lnSpc>
                <a:spcPts val="2700"/>
              </a:lnSpc>
              <a:spcBef>
                <a:spcPct val="0"/>
              </a:spcBef>
              <a:buFontTx/>
              <a:buNone/>
            </a:pPr>
            <a:endParaRPr lang="ja-JP" altLang="en-US" sz="2000" b="1"/>
          </a:p>
          <a:p>
            <a:pPr>
              <a:lnSpc>
                <a:spcPts val="2700"/>
              </a:lnSpc>
              <a:spcBef>
                <a:spcPct val="0"/>
              </a:spcBef>
              <a:buFontTx/>
              <a:buNone/>
            </a:pPr>
            <a:r>
              <a:rPr lang="ja-JP" altLang="en-US" sz="2000" b="1"/>
              <a:t>　・　具体的には，以下のように評価規準を設定することができる。</a:t>
            </a:r>
          </a:p>
        </p:txBody>
      </p:sp>
      <p:sp>
        <p:nvSpPr>
          <p:cNvPr id="46084" name="下リボン 5"/>
          <p:cNvSpPr>
            <a:spLocks noChangeArrowheads="1"/>
          </p:cNvSpPr>
          <p:nvPr/>
        </p:nvSpPr>
        <p:spPr bwMode="auto">
          <a:xfrm>
            <a:off x="6553200" y="20638"/>
            <a:ext cx="2555875"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Ｐ３８，Ｐ３９</a:t>
            </a:r>
          </a:p>
        </p:txBody>
      </p:sp>
      <p:sp>
        <p:nvSpPr>
          <p:cNvPr id="46085" name="テキスト ボックス 10"/>
          <p:cNvSpPr>
            <a:spLocks noChangeArrowheads="1"/>
          </p:cNvSpPr>
          <p:nvPr/>
        </p:nvSpPr>
        <p:spPr bwMode="auto">
          <a:xfrm>
            <a:off x="84138" y="3241675"/>
            <a:ext cx="8975725" cy="3406775"/>
          </a:xfrm>
          <a:prstGeom prst="rect">
            <a:avLst/>
          </a:prstGeom>
          <a:noFill/>
          <a:ln w="1905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2600"/>
              </a:lnSpc>
              <a:spcBef>
                <a:spcPct val="0"/>
              </a:spcBef>
              <a:buFontTx/>
              <a:buNone/>
            </a:pPr>
            <a:r>
              <a:rPr lang="ja-JP" altLang="en-US" sz="2000" b="1"/>
              <a:t>　　①　</a:t>
            </a:r>
            <a:r>
              <a:rPr lang="ja-JP" altLang="en-US" sz="2000" b="1">
                <a:solidFill>
                  <a:srgbClr val="002060"/>
                </a:solidFill>
              </a:rPr>
              <a:t>日常生活の中から問題を見いだし，解決すべき課題を設定する力</a:t>
            </a:r>
            <a:r>
              <a:rPr lang="ja-JP" altLang="en-US" sz="2000" b="1"/>
              <a:t>について</a:t>
            </a:r>
          </a:p>
          <a:p>
            <a:pPr>
              <a:lnSpc>
                <a:spcPts val="2600"/>
              </a:lnSpc>
              <a:spcBef>
                <a:spcPct val="0"/>
              </a:spcBef>
              <a:buFontTx/>
              <a:buNone/>
            </a:pPr>
            <a:r>
              <a:rPr lang="ja-JP" altLang="en-US" sz="2000" b="1"/>
              <a:t>　　　は，その</a:t>
            </a:r>
            <a:r>
              <a:rPr lang="ja-JP" altLang="en-US" sz="2000" b="1">
                <a:solidFill>
                  <a:srgbClr val="002060"/>
                </a:solidFill>
              </a:rPr>
              <a:t>文末</a:t>
            </a:r>
            <a:r>
              <a:rPr lang="ja-JP" altLang="en-US" sz="2000" b="1"/>
              <a:t>を</a:t>
            </a:r>
            <a:r>
              <a:rPr lang="ja-JP" altLang="en-US" sz="2000" b="1">
                <a:solidFill>
                  <a:srgbClr val="FF0000"/>
                </a:solidFill>
              </a:rPr>
              <a:t>「～について問題を見いだして課題を設定している」</a:t>
            </a:r>
          </a:p>
          <a:p>
            <a:pPr>
              <a:lnSpc>
                <a:spcPts val="2600"/>
              </a:lnSpc>
              <a:spcBef>
                <a:spcPct val="0"/>
              </a:spcBef>
              <a:buFontTx/>
              <a:buNone/>
            </a:pPr>
            <a:r>
              <a:rPr lang="ja-JP" altLang="en-US" sz="2000" b="1"/>
              <a:t>　　②　課題解決の見通しをもっ て計画を立てる際，</a:t>
            </a:r>
            <a:r>
              <a:rPr lang="ja-JP" altLang="en-US" sz="2000" b="1">
                <a:solidFill>
                  <a:srgbClr val="002060"/>
                </a:solidFill>
              </a:rPr>
              <a:t>生活課題について自分の生活</a:t>
            </a:r>
          </a:p>
          <a:p>
            <a:pPr>
              <a:lnSpc>
                <a:spcPts val="2600"/>
              </a:lnSpc>
              <a:spcBef>
                <a:spcPct val="0"/>
              </a:spcBef>
              <a:buFontTx/>
              <a:buNone/>
            </a:pPr>
            <a:r>
              <a:rPr lang="ja-JP" altLang="en-US" sz="2000" b="1">
                <a:solidFill>
                  <a:srgbClr val="002060"/>
                </a:solidFill>
              </a:rPr>
              <a:t>　　　経験と関連付け，様々な解決方法を考える力 </a:t>
            </a:r>
            <a:r>
              <a:rPr lang="ja-JP" altLang="en-US" sz="2000" b="1"/>
              <a:t>については，その</a:t>
            </a:r>
            <a:r>
              <a:rPr lang="ja-JP" altLang="en-US" sz="2000" b="1">
                <a:solidFill>
                  <a:srgbClr val="002060"/>
                </a:solidFill>
              </a:rPr>
              <a:t>文末</a:t>
            </a:r>
            <a:r>
              <a:rPr lang="ja-JP" altLang="en-US" sz="2000" b="1"/>
              <a:t>を</a:t>
            </a:r>
            <a:r>
              <a:rPr lang="ja-JP" altLang="en-US" sz="2000" b="1">
                <a:solidFill>
                  <a:srgbClr val="FF0000"/>
                </a:solidFill>
              </a:rPr>
              <a:t>「～に</a:t>
            </a:r>
          </a:p>
          <a:p>
            <a:pPr>
              <a:lnSpc>
                <a:spcPts val="2600"/>
              </a:lnSpc>
              <a:spcBef>
                <a:spcPct val="0"/>
              </a:spcBef>
              <a:buFontTx/>
              <a:buNone/>
            </a:pPr>
            <a:r>
              <a:rPr lang="ja-JP" altLang="en-US" sz="2000" b="1">
                <a:solidFill>
                  <a:srgbClr val="FF0000"/>
                </a:solidFill>
              </a:rPr>
              <a:t>　　　ついて（実践に向けた計画を）考え，工夫している」</a:t>
            </a:r>
          </a:p>
          <a:p>
            <a:pPr>
              <a:lnSpc>
                <a:spcPts val="2600"/>
              </a:lnSpc>
              <a:spcBef>
                <a:spcPct val="0"/>
              </a:spcBef>
              <a:buFontTx/>
              <a:buNone/>
            </a:pPr>
            <a:r>
              <a:rPr lang="ja-JP" altLang="en-US" sz="2000" b="1"/>
              <a:t>　　③　</a:t>
            </a:r>
            <a:r>
              <a:rPr lang="ja-JP" altLang="en-US" sz="2000" b="1">
                <a:solidFill>
                  <a:srgbClr val="002060"/>
                </a:solidFill>
              </a:rPr>
              <a:t>課題 の解決に向けて実践した結果を評価・改善する力</a:t>
            </a:r>
            <a:r>
              <a:rPr lang="ja-JP" altLang="en-US" sz="2000" b="1"/>
              <a:t>については，その</a:t>
            </a:r>
            <a:r>
              <a:rPr lang="ja-JP" altLang="en-US" sz="2000" b="1">
                <a:solidFill>
                  <a:srgbClr val="002060"/>
                </a:solidFill>
              </a:rPr>
              <a:t>文</a:t>
            </a:r>
          </a:p>
          <a:p>
            <a:pPr>
              <a:lnSpc>
                <a:spcPts val="2600"/>
              </a:lnSpc>
              <a:spcBef>
                <a:spcPct val="0"/>
              </a:spcBef>
              <a:buFontTx/>
              <a:buNone/>
            </a:pPr>
            <a:r>
              <a:rPr lang="ja-JP" altLang="en-US" sz="2000" b="1">
                <a:solidFill>
                  <a:srgbClr val="002060"/>
                </a:solidFill>
              </a:rPr>
              <a:t>　　　末</a:t>
            </a:r>
            <a:r>
              <a:rPr lang="ja-JP" altLang="en-US" sz="2000" b="1"/>
              <a:t>を</a:t>
            </a:r>
            <a:r>
              <a:rPr lang="ja-JP" altLang="en-US" sz="2000" b="1">
                <a:solidFill>
                  <a:srgbClr val="FF0000"/>
                </a:solidFill>
              </a:rPr>
              <a:t>「～について，実践 を評価したり，改善したりしている」</a:t>
            </a:r>
          </a:p>
          <a:p>
            <a:pPr>
              <a:lnSpc>
                <a:spcPts val="2600"/>
              </a:lnSpc>
              <a:spcBef>
                <a:spcPct val="0"/>
              </a:spcBef>
              <a:buFontTx/>
              <a:buNone/>
            </a:pPr>
            <a:r>
              <a:rPr lang="ja-JP" altLang="en-US" sz="2000" b="1"/>
              <a:t>　　④　計画や実践について評価・改善する際に，</a:t>
            </a:r>
            <a:r>
              <a:rPr lang="ja-JP" altLang="en-US" sz="2000" b="1">
                <a:solidFill>
                  <a:srgbClr val="002060"/>
                </a:solidFill>
              </a:rPr>
              <a:t>考えたこ とを分かりやすく表現す</a:t>
            </a:r>
          </a:p>
          <a:p>
            <a:pPr>
              <a:lnSpc>
                <a:spcPts val="2600"/>
              </a:lnSpc>
              <a:spcBef>
                <a:spcPct val="0"/>
              </a:spcBef>
              <a:buFontTx/>
              <a:buNone/>
            </a:pPr>
            <a:r>
              <a:rPr lang="ja-JP" altLang="en-US" sz="2000" b="1">
                <a:solidFill>
                  <a:srgbClr val="002060"/>
                </a:solidFill>
              </a:rPr>
              <a:t>　　　る力</a:t>
            </a:r>
            <a:r>
              <a:rPr lang="ja-JP" altLang="en-US" sz="2000" b="1"/>
              <a:t>については，その</a:t>
            </a:r>
            <a:r>
              <a:rPr lang="ja-JP" altLang="en-US" sz="2000" b="1">
                <a:solidFill>
                  <a:srgbClr val="002060"/>
                </a:solidFill>
              </a:rPr>
              <a:t>文末</a:t>
            </a:r>
            <a:r>
              <a:rPr lang="ja-JP" altLang="en-US" sz="2000" b="1"/>
              <a:t>を</a:t>
            </a:r>
            <a:r>
              <a:rPr lang="ja-JP" altLang="en-US" sz="2000" b="1">
                <a:solidFill>
                  <a:srgbClr val="FF0000"/>
                </a:solidFill>
              </a:rPr>
              <a:t>「～についての課題解決に向けた一連の 活動に</a:t>
            </a:r>
          </a:p>
          <a:p>
            <a:pPr>
              <a:lnSpc>
                <a:spcPts val="2600"/>
              </a:lnSpc>
              <a:spcBef>
                <a:spcPct val="0"/>
              </a:spcBef>
              <a:buFontTx/>
              <a:buNone/>
            </a:pPr>
            <a:r>
              <a:rPr lang="ja-JP" altLang="en-US" sz="2000" b="1">
                <a:solidFill>
                  <a:srgbClr val="FF0000"/>
                </a:solidFill>
              </a:rPr>
              <a:t>　　　ついて，考えたことを分かりやすく表現している」</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686"/>
    </mc:Choice>
    <mc:Fallback xmlns="">
      <p:transition spd="slow" advTm="84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913" name="表 1"/>
          <p:cNvGraphicFramePr>
            <a:graphicFrameLocks noGrp="1"/>
          </p:cNvGraphicFramePr>
          <p:nvPr/>
        </p:nvGraphicFramePr>
        <p:xfrm>
          <a:off x="84138" y="549275"/>
          <a:ext cx="8975725" cy="1219200"/>
        </p:xfrm>
        <a:graphic>
          <a:graphicData uri="http://schemas.openxmlformats.org/drawingml/2006/table">
            <a:tbl>
              <a:tblPr/>
              <a:tblGrid>
                <a:gridCol w="1103312">
                  <a:extLst>
                    <a:ext uri="{9D8B030D-6E8A-4147-A177-3AD203B41FA5}">
                      <a16:colId xmlns:a16="http://schemas.microsoft.com/office/drawing/2014/main" val="20000"/>
                    </a:ext>
                  </a:extLst>
                </a:gridCol>
                <a:gridCol w="7872413">
                  <a:extLst>
                    <a:ext uri="{9D8B030D-6E8A-4147-A177-3AD203B41FA5}">
                      <a16:colId xmlns:a16="http://schemas.microsoft.com/office/drawing/2014/main" val="20001"/>
                    </a:ext>
                  </a:extLst>
                </a:gridCol>
              </a:tblGrid>
              <a:tr h="396159">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学習指導要領の「２　内容」</a:t>
                      </a:r>
                    </a:p>
                  </a:txBody>
                  <a:tcPr marL="91439" marR="91439" marT="45621" marB="45621"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思考力・判断力・表現力等</a:t>
                      </a:r>
                    </a:p>
                  </a:txBody>
                  <a:tcPr marL="91439" marR="91439" marT="45621" marB="45621"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23041">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イ　おいしく食べるために調理計画を考え，調理の仕方を工夫すること。</a:t>
                      </a:r>
                    </a:p>
                  </a:txBody>
                  <a:tcPr marL="91439" marR="91439" marT="45621" marB="45621"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1"/>
                  </a:ext>
                </a:extLst>
              </a:tr>
            </a:tbl>
          </a:graphicData>
        </a:graphic>
      </p:graphicFrame>
      <p:graphicFrame>
        <p:nvGraphicFramePr>
          <p:cNvPr id="24923" name="表 2"/>
          <p:cNvGraphicFramePr>
            <a:graphicFrameLocks noGrp="1"/>
          </p:cNvGraphicFramePr>
          <p:nvPr>
            <p:extLst>
              <p:ext uri="{D42A27DB-BD31-4B8C-83A1-F6EECF244321}">
                <p14:modId xmlns:p14="http://schemas.microsoft.com/office/powerpoint/2010/main" val="2617199389"/>
              </p:ext>
            </p:extLst>
          </p:nvPr>
        </p:nvGraphicFramePr>
        <p:xfrm>
          <a:off x="65088" y="1773238"/>
          <a:ext cx="9009062" cy="1920875"/>
        </p:xfrm>
        <a:graphic>
          <a:graphicData uri="http://schemas.openxmlformats.org/drawingml/2006/table">
            <a:tbl>
              <a:tblPr/>
              <a:tblGrid>
                <a:gridCol w="1127126">
                  <a:extLst>
                    <a:ext uri="{9D8B030D-6E8A-4147-A177-3AD203B41FA5}">
                      <a16:colId xmlns:a16="http://schemas.microsoft.com/office/drawing/2014/main" val="20000"/>
                    </a:ext>
                  </a:extLst>
                </a:gridCol>
                <a:gridCol w="7881936">
                  <a:extLst>
                    <a:ext uri="{9D8B030D-6E8A-4147-A177-3AD203B41FA5}">
                      <a16:colId xmlns:a16="http://schemas.microsoft.com/office/drawing/2014/main" val="20001"/>
                    </a:ext>
                  </a:extLst>
                </a:gridCol>
              </a:tblGrid>
              <a:tr h="457336">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まとまり</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ごとの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評価規準（例）</a:t>
                      </a:r>
                    </a:p>
                  </a:txBody>
                  <a:tcPr marL="91446" marR="91446"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46" marR="91446"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463539">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おいしく食べるために調理計画や調理の仕方</a:t>
                      </a:r>
                      <a:r>
                        <a:rPr kumimoji="1" lang="ja-JP" altLang="en-US" sz="2400" b="0"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について問題を見いだして課題を設定し，様々な解決方法を考え，実践を評価・改善し，考えたことを表現するなどして課題を解決する力を身に付けている。</a:t>
                      </a:r>
                    </a:p>
                  </a:txBody>
                  <a:tcPr marL="0" marR="0" marT="0" marB="0"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D7CD"/>
                    </a:solidFill>
                  </a:tcPr>
                </a:tc>
                <a:extLst>
                  <a:ext uri="{0D108BD9-81ED-4DB2-BD59-A6C34878D82A}">
                    <a16:rowId xmlns:a16="http://schemas.microsoft.com/office/drawing/2014/main" val="10001"/>
                  </a:ext>
                </a:extLst>
              </a:tr>
            </a:tbl>
          </a:graphicData>
        </a:graphic>
      </p:graphicFrame>
      <p:graphicFrame>
        <p:nvGraphicFramePr>
          <p:cNvPr id="24935" name="表 4"/>
          <p:cNvGraphicFramePr>
            <a:graphicFrameLocks noGrp="1"/>
          </p:cNvGraphicFramePr>
          <p:nvPr>
            <p:extLst>
              <p:ext uri="{D42A27DB-BD31-4B8C-83A1-F6EECF244321}">
                <p14:modId xmlns:p14="http://schemas.microsoft.com/office/powerpoint/2010/main" val="3694532772"/>
              </p:ext>
            </p:extLst>
          </p:nvPr>
        </p:nvGraphicFramePr>
        <p:xfrm>
          <a:off x="68263" y="3849688"/>
          <a:ext cx="9021762" cy="2925795"/>
        </p:xfrm>
        <a:graphic>
          <a:graphicData uri="http://schemas.openxmlformats.org/drawingml/2006/table">
            <a:tbl>
              <a:tblPr/>
              <a:tblGrid>
                <a:gridCol w="1090612">
                  <a:extLst>
                    <a:ext uri="{9D8B030D-6E8A-4147-A177-3AD203B41FA5}">
                      <a16:colId xmlns:a16="http://schemas.microsoft.com/office/drawing/2014/main" val="20000"/>
                    </a:ext>
                  </a:extLst>
                </a:gridCol>
                <a:gridCol w="7931150">
                  <a:extLst>
                    <a:ext uri="{9D8B030D-6E8A-4147-A177-3AD203B41FA5}">
                      <a16:colId xmlns:a16="http://schemas.microsoft.com/office/drawing/2014/main" val="20001"/>
                    </a:ext>
                  </a:extLst>
                </a:gridCol>
              </a:tblGrid>
              <a:tr h="304767">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内容のまとまりごとの評価規準（例）を具体化した例</a:t>
                      </a: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extLst>
                  <a:ext uri="{0D108BD9-81ED-4DB2-BD59-A6C34878D82A}">
                    <a16:rowId xmlns:a16="http://schemas.microsoft.com/office/drawing/2014/main" val="10000"/>
                  </a:ext>
                </a:extLst>
              </a:tr>
              <a:tr h="2620995">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おいしく食べるために調理計画や調理の仕方</a:t>
                      </a:r>
                      <a:r>
                        <a:rPr kumimoji="1" lang="ja-JP" altLang="en-US" sz="20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について問題を見いだし</a:t>
                      </a:r>
                      <a:endParaRPr kumimoji="1" lang="en-US" altLang="ja-JP" sz="20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1" i="0" u="sng" strike="noStrike" cap="none" normalizeH="0" baseline="0" dirty="0" err="1">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て</a:t>
                      </a:r>
                      <a:r>
                        <a:rPr kumimoji="1" lang="ja-JP" altLang="en-US" sz="20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課題を設定している。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おいしく食べるために調理計画や調理の仕方</a:t>
                      </a:r>
                      <a:r>
                        <a:rPr kumimoji="1" lang="ja-JP" altLang="en-US" sz="20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について考え，工夫して</a:t>
                      </a:r>
                      <a:r>
                        <a:rPr kumimoji="1" lang="ja-JP" altLang="en-US" sz="2000" b="1" i="0" u="sng" strike="noStrike" cap="none" normalizeH="0" baseline="0" dirty="0" err="1">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い</a:t>
                      </a:r>
                      <a:endParaRPr kumimoji="1" lang="en-US" altLang="ja-JP" sz="20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おいしく食べるために調理計画や調理の仕方</a:t>
                      </a:r>
                      <a:r>
                        <a:rPr kumimoji="1" lang="ja-JP" altLang="en-US" sz="20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について，実践を評価し</a:t>
                      </a:r>
                      <a:endParaRPr kumimoji="1" lang="en-US" altLang="ja-JP" sz="20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たり，改善したりしている。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おいしく食べるために調理計画や調理の仕方</a:t>
                      </a:r>
                      <a:r>
                        <a:rPr kumimoji="1" lang="ja-JP" altLang="en-US" sz="20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についての課題解決に向</a:t>
                      </a:r>
                      <a:endParaRPr kumimoji="1" lang="en-US" altLang="ja-JP" sz="20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けた一連の活動について，考えたことをわかりやすく表現している。</a:t>
                      </a:r>
                    </a:p>
                  </a:txBody>
                  <a:tcPr marL="0" marR="0" marT="0" marB="0"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16:rowId xmlns:a16="http://schemas.microsoft.com/office/drawing/2014/main" val="10001"/>
                  </a:ext>
                </a:extLst>
              </a:tr>
            </a:tbl>
          </a:graphicData>
        </a:graphic>
      </p:graphicFrame>
      <p:sp>
        <p:nvSpPr>
          <p:cNvPr id="48163" name="角丸四角形 7"/>
          <p:cNvSpPr>
            <a:spLocks noChangeArrowheads="1"/>
          </p:cNvSpPr>
          <p:nvPr/>
        </p:nvSpPr>
        <p:spPr bwMode="auto">
          <a:xfrm>
            <a:off x="-22225" y="0"/>
            <a:ext cx="9166225" cy="468313"/>
          </a:xfrm>
          <a:prstGeom prst="roundRect">
            <a:avLst>
              <a:gd name="adj" fmla="val 16667"/>
            </a:avLst>
          </a:prstGeom>
          <a:solidFill>
            <a:srgbClr val="FFCC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b="1"/>
              <a:t>（例）「</a:t>
            </a:r>
            <a:r>
              <a:rPr lang="en-US" altLang="ja-JP" sz="2200" b="1"/>
              <a:t>B</a:t>
            </a:r>
            <a:r>
              <a:rPr lang="ja-JP" altLang="en-US" sz="2200" b="1"/>
              <a:t>衣食住の生活」　（２）「調理の基礎」</a:t>
            </a:r>
          </a:p>
        </p:txBody>
      </p:sp>
      <p:sp>
        <p:nvSpPr>
          <p:cNvPr id="48164" name="下リボン 9"/>
          <p:cNvSpPr>
            <a:spLocks noChangeArrowheads="1"/>
          </p:cNvSpPr>
          <p:nvPr/>
        </p:nvSpPr>
        <p:spPr bwMode="auto">
          <a:xfrm>
            <a:off x="6948488" y="92075"/>
            <a:ext cx="2209800"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a:t>Ｐ３７，Ｐ３９</a:t>
            </a:r>
          </a:p>
        </p:txBody>
      </p:sp>
      <p:sp>
        <p:nvSpPr>
          <p:cNvPr id="48165" name="下矢印 6"/>
          <p:cNvSpPr>
            <a:spLocks noChangeArrowheads="1"/>
          </p:cNvSpPr>
          <p:nvPr/>
        </p:nvSpPr>
        <p:spPr bwMode="auto">
          <a:xfrm>
            <a:off x="1476375" y="1790700"/>
            <a:ext cx="1439863" cy="358775"/>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8166" name="下矢印 8"/>
          <p:cNvSpPr>
            <a:spLocks noChangeArrowheads="1"/>
          </p:cNvSpPr>
          <p:nvPr/>
        </p:nvSpPr>
        <p:spPr bwMode="auto">
          <a:xfrm>
            <a:off x="1490663" y="3806825"/>
            <a:ext cx="1439862" cy="360363"/>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723"/>
    </mc:Choice>
    <mc:Fallback xmlns="">
      <p:transition spd="slow" advTm="25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600" b="1">
                <a:solidFill>
                  <a:schemeClr val="bg1"/>
                </a:solidFill>
              </a:rPr>
              <a:t>学習評価に係る留意点</a:t>
            </a:r>
          </a:p>
        </p:txBody>
      </p:sp>
      <p:sp>
        <p:nvSpPr>
          <p:cNvPr id="50179" name="下リボン 7"/>
          <p:cNvSpPr>
            <a:spLocks noChangeArrowheads="1"/>
          </p:cNvSpPr>
          <p:nvPr/>
        </p:nvSpPr>
        <p:spPr bwMode="auto">
          <a:xfrm>
            <a:off x="8101013" y="28575"/>
            <a:ext cx="1042987" cy="374650"/>
          </a:xfrm>
          <a:prstGeom prst="ribbon">
            <a:avLst>
              <a:gd name="adj1" fmla="val 16667"/>
              <a:gd name="adj2" fmla="val 74972"/>
            </a:avLst>
          </a:prstGeom>
          <a:solidFill>
            <a:srgbClr val="FFFFFF"/>
          </a:solidFill>
          <a:ln w="12700" algn="ctr">
            <a:solidFill>
              <a:srgbClr val="41719C"/>
            </a:solidFill>
            <a:miter lim="800000"/>
            <a:headEnd/>
            <a:tailEnd/>
          </a:ln>
        </p:spPr>
        <p:txBody>
          <a:bodyPr lIns="0" tIns="0" rIns="0" bIns="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a:t>Ｐ９　　</a:t>
            </a:r>
          </a:p>
        </p:txBody>
      </p:sp>
      <p:sp>
        <p:nvSpPr>
          <p:cNvPr id="25979" name="角丸四角形 8"/>
          <p:cNvSpPr>
            <a:spLocks noChangeArrowheads="1"/>
          </p:cNvSpPr>
          <p:nvPr/>
        </p:nvSpPr>
        <p:spPr bwMode="auto">
          <a:xfrm>
            <a:off x="0" y="730250"/>
            <a:ext cx="9036050" cy="5867400"/>
          </a:xfrm>
          <a:prstGeom prst="roundRect">
            <a:avLst>
              <a:gd name="adj" fmla="val 7921"/>
            </a:avLst>
          </a:prstGeom>
          <a:solidFill>
            <a:srgbClr val="CCFFFF"/>
          </a:solidFill>
          <a:ln w="12700" cap="flat" algn="ctr">
            <a:solidFill>
              <a:srgbClr val="41719C"/>
            </a:solidFill>
            <a:prstDash val="solid"/>
            <a:round/>
            <a:headEnd type="none" w="med" len="med"/>
            <a:tailEnd type="none" w="med" len="med"/>
          </a:ln>
        </p:spPr>
        <p:txBody>
          <a:bodyPr lIns="0" tIns="0" rIns="0" bIns="0"/>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buSzPct val="100000"/>
              <a:defRPr/>
            </a:pPr>
            <a:r>
              <a:rPr kumimoji="1" lang="en-US" altLang="ja-JP" sz="2800" b="1" dirty="0">
                <a:latin typeface="+mj-ea"/>
                <a:ea typeface="+mj-ea"/>
              </a:rPr>
              <a:t>【</a:t>
            </a:r>
            <a:r>
              <a:rPr kumimoji="1" lang="ja-JP" altLang="en-US" sz="2800" b="1" dirty="0">
                <a:latin typeface="+mj-ea"/>
                <a:ea typeface="+mj-ea"/>
              </a:rPr>
              <a:t>思考・判断・表現</a:t>
            </a:r>
            <a:r>
              <a:rPr kumimoji="1" lang="en-US" altLang="ja-JP" sz="2800" b="1" dirty="0">
                <a:latin typeface="+mj-ea"/>
                <a:ea typeface="+mj-ea"/>
              </a:rPr>
              <a:t>】</a:t>
            </a:r>
            <a:r>
              <a:rPr kumimoji="1" lang="ja-JP" altLang="en-US" sz="2800" b="1" dirty="0">
                <a:latin typeface="+mj-ea"/>
                <a:ea typeface="+mj-ea"/>
              </a:rPr>
              <a:t>の評価</a:t>
            </a:r>
            <a:endParaRPr kumimoji="1" lang="en-US" altLang="ja-JP" sz="2800" b="1" dirty="0">
              <a:latin typeface="+mj-ea"/>
              <a:ea typeface="+mj-ea"/>
            </a:endParaRPr>
          </a:p>
          <a:p>
            <a:pPr>
              <a:buSzPct val="100000"/>
              <a:defRPr/>
            </a:pPr>
            <a:r>
              <a:rPr kumimoji="1" lang="ja-JP" altLang="en-US" sz="2800" b="1" dirty="0">
                <a:latin typeface="+mj-ea"/>
                <a:ea typeface="+mj-ea"/>
              </a:rPr>
              <a:t>○　各教科等の</a:t>
            </a:r>
            <a:r>
              <a:rPr kumimoji="1" lang="ja-JP" altLang="en-US" sz="2800" b="1" u="sng" dirty="0">
                <a:solidFill>
                  <a:srgbClr val="FF0000"/>
                </a:solidFill>
                <a:latin typeface="+mj-ea"/>
                <a:ea typeface="+mj-ea"/>
              </a:rPr>
              <a:t>知識及び技能を活用して課題を解決する</a:t>
            </a:r>
            <a:endParaRPr kumimoji="1" lang="en-US" altLang="ja-JP" sz="2800" b="1" u="sng" dirty="0">
              <a:solidFill>
                <a:srgbClr val="FF0000"/>
              </a:solidFill>
              <a:latin typeface="+mj-ea"/>
              <a:ea typeface="+mj-ea"/>
            </a:endParaRPr>
          </a:p>
          <a:p>
            <a:pPr>
              <a:buSzPct val="100000"/>
              <a:defRPr/>
            </a:pPr>
            <a:r>
              <a:rPr kumimoji="1" lang="ja-JP" altLang="en-US" sz="2800" b="1" dirty="0">
                <a:solidFill>
                  <a:srgbClr val="FF0000"/>
                </a:solidFill>
                <a:latin typeface="+mj-ea"/>
                <a:ea typeface="+mj-ea"/>
              </a:rPr>
              <a:t>　</a:t>
            </a:r>
            <a:r>
              <a:rPr kumimoji="1" lang="ja-JP" altLang="en-US" sz="2800" b="1" u="sng" dirty="0">
                <a:solidFill>
                  <a:srgbClr val="FF0000"/>
                </a:solidFill>
                <a:latin typeface="+mj-ea"/>
                <a:ea typeface="+mj-ea"/>
              </a:rPr>
              <a:t>等のために必要な思考力，判断力，表現力等を身に付</a:t>
            </a:r>
            <a:endParaRPr kumimoji="1" lang="en-US" altLang="ja-JP" sz="2800" b="1" u="sng" dirty="0">
              <a:solidFill>
                <a:srgbClr val="FF0000"/>
              </a:solidFill>
              <a:latin typeface="+mj-ea"/>
              <a:ea typeface="+mj-ea"/>
            </a:endParaRPr>
          </a:p>
          <a:p>
            <a:pPr>
              <a:buSzPct val="100000"/>
              <a:defRPr/>
            </a:pPr>
            <a:r>
              <a:rPr kumimoji="1" lang="ja-JP" altLang="en-US" sz="2800" b="1" dirty="0">
                <a:solidFill>
                  <a:srgbClr val="FF0000"/>
                </a:solidFill>
                <a:latin typeface="+mj-ea"/>
                <a:ea typeface="+mj-ea"/>
              </a:rPr>
              <a:t>　</a:t>
            </a:r>
            <a:r>
              <a:rPr kumimoji="1" lang="ja-JP" altLang="en-US" sz="2800" b="1" u="sng" dirty="0" err="1">
                <a:solidFill>
                  <a:srgbClr val="FF0000"/>
                </a:solidFill>
                <a:latin typeface="+mj-ea"/>
                <a:ea typeface="+mj-ea"/>
              </a:rPr>
              <a:t>けて</a:t>
            </a:r>
            <a:r>
              <a:rPr kumimoji="1" lang="ja-JP" altLang="en-US" sz="2800" b="1" u="sng" dirty="0">
                <a:solidFill>
                  <a:srgbClr val="FF0000"/>
                </a:solidFill>
                <a:latin typeface="+mj-ea"/>
                <a:ea typeface="+mj-ea"/>
              </a:rPr>
              <a:t>いるか</a:t>
            </a:r>
            <a:r>
              <a:rPr kumimoji="1" lang="ja-JP" altLang="en-US" sz="2800" b="1" dirty="0">
                <a:latin typeface="+mj-ea"/>
                <a:ea typeface="+mj-ea"/>
              </a:rPr>
              <a:t>を評価する。</a:t>
            </a:r>
          </a:p>
          <a:p>
            <a:pPr>
              <a:buSzPct val="100000"/>
              <a:defRPr/>
            </a:pPr>
            <a:endParaRPr kumimoji="1" lang="en-US" altLang="ja-JP" sz="1200" b="1" dirty="0">
              <a:latin typeface="+mj-ea"/>
              <a:ea typeface="+mj-ea"/>
            </a:endParaRPr>
          </a:p>
          <a:p>
            <a:pPr>
              <a:buSzPct val="100000"/>
              <a:defRPr/>
            </a:pPr>
            <a:r>
              <a:rPr kumimoji="1" lang="en-US" altLang="ja-JP" sz="2800" b="1" dirty="0">
                <a:latin typeface="+mj-ea"/>
                <a:ea typeface="+mj-ea"/>
              </a:rPr>
              <a:t>※</a:t>
            </a:r>
            <a:r>
              <a:rPr kumimoji="1" lang="ja-JP" altLang="en-US" sz="2800" b="1" dirty="0">
                <a:latin typeface="+mj-ea"/>
                <a:ea typeface="+mj-ea"/>
              </a:rPr>
              <a:t>　教師は「主体的・対話的で深い学び」の視点から授業</a:t>
            </a:r>
            <a:endParaRPr kumimoji="1" lang="en-US" altLang="ja-JP" sz="2800" b="1" dirty="0">
              <a:latin typeface="+mj-ea"/>
              <a:ea typeface="+mj-ea"/>
            </a:endParaRPr>
          </a:p>
          <a:p>
            <a:pPr>
              <a:buSzPct val="100000"/>
              <a:defRPr/>
            </a:pPr>
            <a:r>
              <a:rPr kumimoji="1" lang="ja-JP" altLang="en-US" sz="2800" b="1" dirty="0">
                <a:latin typeface="+mj-ea"/>
                <a:ea typeface="+mj-ea"/>
              </a:rPr>
              <a:t>　改善を通じ，児童が思考・判断・表現する場面を効果的</a:t>
            </a:r>
            <a:endParaRPr kumimoji="1" lang="en-US" altLang="ja-JP" sz="2800" b="1" dirty="0">
              <a:latin typeface="+mj-ea"/>
              <a:ea typeface="+mj-ea"/>
            </a:endParaRPr>
          </a:p>
          <a:p>
            <a:pPr>
              <a:buSzPct val="100000"/>
              <a:defRPr/>
            </a:pPr>
            <a:r>
              <a:rPr kumimoji="1" lang="ja-JP" altLang="en-US" sz="2800" b="1" dirty="0">
                <a:latin typeface="+mj-ea"/>
                <a:ea typeface="+mj-ea"/>
              </a:rPr>
              <a:t>　に設定した上で，指導・評価することが求められる。</a:t>
            </a:r>
            <a:endParaRPr kumimoji="1" lang="en-US" altLang="ja-JP" sz="2800" b="1" dirty="0">
              <a:latin typeface="+mj-ea"/>
              <a:ea typeface="+mj-ea"/>
            </a:endParaRPr>
          </a:p>
          <a:p>
            <a:pPr>
              <a:buSzPct val="100000"/>
              <a:defRPr/>
            </a:pPr>
            <a:endParaRPr kumimoji="1" lang="en-US" altLang="ja-JP" sz="1000" b="1" dirty="0">
              <a:latin typeface="+mj-ea"/>
              <a:ea typeface="+mj-ea"/>
            </a:endParaRPr>
          </a:p>
          <a:p>
            <a:pPr>
              <a:buSzPct val="100000"/>
              <a:defRPr/>
            </a:pPr>
            <a:endParaRPr kumimoji="1" lang="en-US" altLang="ja-JP" sz="1000" b="1" dirty="0">
              <a:latin typeface="+mj-ea"/>
              <a:ea typeface="+mj-ea"/>
            </a:endParaRPr>
          </a:p>
          <a:p>
            <a:pPr>
              <a:buSzPct val="100000"/>
              <a:defRPr/>
            </a:pPr>
            <a:r>
              <a:rPr kumimoji="1" lang="ja-JP" altLang="en-US" sz="2800" b="1" dirty="0">
                <a:latin typeface="+mj-ea"/>
                <a:ea typeface="+mj-ea"/>
              </a:rPr>
              <a:t>＜具体的な評価の方法（例）＞</a:t>
            </a:r>
          </a:p>
          <a:p>
            <a:pPr>
              <a:buSzPct val="100000"/>
              <a:defRPr/>
            </a:pPr>
            <a:r>
              <a:rPr kumimoji="1" lang="ja-JP" altLang="en-US" sz="2800" b="1" dirty="0">
                <a:latin typeface="+mj-ea"/>
                <a:ea typeface="+mj-ea"/>
              </a:rPr>
              <a:t>○　論述やレポートの作成，発表，グループでの話合い，</a:t>
            </a:r>
            <a:endParaRPr kumimoji="1" lang="en-US" altLang="ja-JP" sz="2800" b="1" dirty="0">
              <a:latin typeface="+mj-ea"/>
              <a:ea typeface="+mj-ea"/>
            </a:endParaRPr>
          </a:p>
          <a:p>
            <a:pPr>
              <a:buSzPct val="100000"/>
              <a:defRPr/>
            </a:pPr>
            <a:r>
              <a:rPr kumimoji="1" lang="ja-JP" altLang="en-US" sz="2800" b="1" dirty="0">
                <a:latin typeface="+mj-ea"/>
                <a:ea typeface="+mj-ea"/>
              </a:rPr>
              <a:t>　作品の制作や表現等の多様な活動を取り入れる。</a:t>
            </a:r>
            <a:endParaRPr kumimoji="1" lang="en-US" altLang="ja-JP" sz="2800" b="1" dirty="0">
              <a:latin typeface="+mj-ea"/>
              <a:ea typeface="+mj-ea"/>
            </a:endParaRPr>
          </a:p>
          <a:p>
            <a:pPr>
              <a:buSzPct val="100000"/>
              <a:defRPr/>
            </a:pPr>
            <a:r>
              <a:rPr kumimoji="1" lang="ja-JP" altLang="en-US" sz="2800" b="1" dirty="0">
                <a:latin typeface="+mj-ea"/>
                <a:ea typeface="+mj-ea"/>
              </a:rPr>
              <a:t>○　ポートフォリオを活用する。</a:t>
            </a:r>
          </a:p>
          <a:p>
            <a:pPr>
              <a:buSzPct val="100000"/>
              <a:defRPr/>
            </a:pPr>
            <a:endParaRPr kumimoji="1" lang="ja-JP" altLang="en-US" sz="2800" b="1" dirty="0">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12"/>
    </mc:Choice>
    <mc:Fallback xmlns="">
      <p:transition spd="slow" advTm="21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sp>
        <p:nvSpPr>
          <p:cNvPr id="52227" name="テキスト ボックス 10"/>
          <p:cNvSpPr>
            <a:spLocks noChangeArrowheads="1"/>
          </p:cNvSpPr>
          <p:nvPr/>
        </p:nvSpPr>
        <p:spPr bwMode="auto">
          <a:xfrm>
            <a:off x="90488" y="795338"/>
            <a:ext cx="9053512" cy="314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36000">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400"/>
              </a:lnSpc>
              <a:spcBef>
                <a:spcPct val="0"/>
              </a:spcBef>
              <a:buFontTx/>
              <a:buNone/>
            </a:pPr>
            <a:r>
              <a:rPr lang="en-US" altLang="ja-JP" sz="2800" b="1"/>
              <a:t>【</a:t>
            </a:r>
            <a:r>
              <a:rPr lang="ja-JP" altLang="en-US" sz="2800" b="1"/>
              <a:t>主体的に学習に取り組む態度</a:t>
            </a:r>
            <a:r>
              <a:rPr lang="en-US" altLang="ja-JP" sz="2800" b="1"/>
              <a:t>】</a:t>
            </a:r>
          </a:p>
          <a:p>
            <a:pPr>
              <a:lnSpc>
                <a:spcPts val="3400"/>
              </a:lnSpc>
              <a:spcBef>
                <a:spcPct val="0"/>
              </a:spcBef>
              <a:buFontTx/>
              <a:buNone/>
            </a:pPr>
            <a:r>
              <a:rPr lang="ja-JP" altLang="en-US" sz="2400" b="1"/>
              <a:t>・　「思考・判断・表現」と同様に，基本的には，内容のまとまりごとの評</a:t>
            </a:r>
            <a:endParaRPr lang="en-US" altLang="ja-JP" sz="2400" b="1"/>
          </a:p>
          <a:p>
            <a:pPr>
              <a:lnSpc>
                <a:spcPts val="3400"/>
              </a:lnSpc>
              <a:spcBef>
                <a:spcPct val="0"/>
              </a:spcBef>
              <a:buFontTx/>
              <a:buNone/>
            </a:pPr>
            <a:r>
              <a:rPr lang="ja-JP" altLang="en-US" sz="2400" b="1"/>
              <a:t>　価規準（例）の作成において述べたように，各題材の学習過程にお</a:t>
            </a:r>
            <a:endParaRPr lang="en-US" altLang="ja-JP" sz="2400" b="1"/>
          </a:p>
          <a:p>
            <a:pPr>
              <a:lnSpc>
                <a:spcPts val="3400"/>
              </a:lnSpc>
              <a:spcBef>
                <a:spcPct val="0"/>
              </a:spcBef>
              <a:buFontTx/>
              <a:buNone/>
            </a:pPr>
            <a:r>
              <a:rPr lang="ja-JP" altLang="en-US" sz="2400" b="1"/>
              <a:t>　いて</a:t>
            </a:r>
            <a:r>
              <a:rPr lang="ja-JP" altLang="en-US" sz="2400" b="1">
                <a:solidFill>
                  <a:srgbClr val="002060"/>
                </a:solidFill>
              </a:rPr>
              <a:t>三つの側面から評価規準を設定</a:t>
            </a:r>
            <a:r>
              <a:rPr lang="ja-JP" altLang="en-US" sz="2400" b="1"/>
              <a:t>し，評価することが考えられる。</a:t>
            </a:r>
            <a:endParaRPr lang="en-US" altLang="ja-JP" sz="2400" b="1"/>
          </a:p>
          <a:p>
            <a:pPr>
              <a:lnSpc>
                <a:spcPts val="3400"/>
              </a:lnSpc>
              <a:spcBef>
                <a:spcPct val="0"/>
              </a:spcBef>
              <a:buFontTx/>
              <a:buNone/>
            </a:pPr>
            <a:r>
              <a:rPr lang="ja-JP" altLang="en-US" sz="2400" b="1"/>
              <a:t>　ただし，これらの評価規準は，</a:t>
            </a:r>
            <a:r>
              <a:rPr lang="ja-JP" altLang="en-US" sz="2400" b="1" u="sng">
                <a:solidFill>
                  <a:srgbClr val="00B050"/>
                </a:solidFill>
              </a:rPr>
              <a:t>各題材の構成に応じて適切に位置付</a:t>
            </a:r>
            <a:endParaRPr lang="en-US" altLang="ja-JP" sz="2400" b="1" u="sng">
              <a:solidFill>
                <a:srgbClr val="00B050"/>
              </a:solidFill>
            </a:endParaRPr>
          </a:p>
          <a:p>
            <a:pPr>
              <a:lnSpc>
                <a:spcPts val="3400"/>
              </a:lnSpc>
              <a:spcBef>
                <a:spcPct val="0"/>
              </a:spcBef>
              <a:buFontTx/>
              <a:buNone/>
            </a:pPr>
            <a:r>
              <a:rPr lang="ja-JP" altLang="en-US" sz="2400" b="1">
                <a:solidFill>
                  <a:srgbClr val="00B050"/>
                </a:solidFill>
              </a:rPr>
              <a:t>　</a:t>
            </a:r>
            <a:r>
              <a:rPr lang="ja-JP" altLang="en-US" sz="2400" b="1" u="sng">
                <a:solidFill>
                  <a:srgbClr val="00B050"/>
                </a:solidFill>
              </a:rPr>
              <a:t>けることに留意する必要</a:t>
            </a:r>
            <a:r>
              <a:rPr lang="ja-JP" altLang="en-US" sz="2400" b="1"/>
              <a:t>がある。 </a:t>
            </a:r>
          </a:p>
          <a:p>
            <a:pPr>
              <a:lnSpc>
                <a:spcPts val="3400"/>
              </a:lnSpc>
              <a:spcBef>
                <a:spcPct val="0"/>
              </a:spcBef>
              <a:buFontTx/>
              <a:buNone/>
            </a:pPr>
            <a:r>
              <a:rPr lang="ja-JP" altLang="en-US" sz="2400" b="1"/>
              <a:t>・　具体的には，以下のように評価規準を設定することができる。</a:t>
            </a:r>
          </a:p>
        </p:txBody>
      </p:sp>
      <p:sp>
        <p:nvSpPr>
          <p:cNvPr id="52228" name="下リボン 4"/>
          <p:cNvSpPr>
            <a:spLocks noChangeArrowheads="1"/>
          </p:cNvSpPr>
          <p:nvPr/>
        </p:nvSpPr>
        <p:spPr bwMode="auto">
          <a:xfrm>
            <a:off x="7656513" y="31750"/>
            <a:ext cx="1258887"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Ｐ３９</a:t>
            </a:r>
          </a:p>
        </p:txBody>
      </p:sp>
      <p:sp>
        <p:nvSpPr>
          <p:cNvPr id="52229" name="テキスト ボックス 10"/>
          <p:cNvSpPr>
            <a:spLocks noChangeArrowheads="1"/>
          </p:cNvSpPr>
          <p:nvPr/>
        </p:nvSpPr>
        <p:spPr bwMode="auto">
          <a:xfrm>
            <a:off x="90488" y="3940175"/>
            <a:ext cx="8796337" cy="2309813"/>
          </a:xfrm>
          <a:prstGeom prst="rect">
            <a:avLst/>
          </a:prstGeom>
          <a:noFill/>
          <a:ln w="1905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rIns="0">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b="1"/>
              <a:t>　①　</a:t>
            </a:r>
            <a:r>
              <a:rPr lang="ja-JP" altLang="en-US" sz="2400" b="1">
                <a:solidFill>
                  <a:srgbClr val="002060"/>
                </a:solidFill>
              </a:rPr>
              <a:t>粘り強さ</a:t>
            </a:r>
            <a:r>
              <a:rPr lang="ja-JP" altLang="en-US" sz="2400" b="1"/>
              <a:t>については，その</a:t>
            </a:r>
            <a:r>
              <a:rPr lang="ja-JP" altLang="en-US" sz="2400" b="1">
                <a:solidFill>
                  <a:srgbClr val="002060"/>
                </a:solidFill>
              </a:rPr>
              <a:t>文末</a:t>
            </a:r>
            <a:r>
              <a:rPr lang="ja-JP" altLang="en-US" sz="2400" b="1"/>
              <a:t>を</a:t>
            </a:r>
            <a:r>
              <a:rPr lang="ja-JP" altLang="en-US" sz="2400" b="1">
                <a:solidFill>
                  <a:srgbClr val="FF0000"/>
                </a:solidFill>
              </a:rPr>
              <a:t>「～について，課題の解決に</a:t>
            </a:r>
            <a:endParaRPr lang="en-US" altLang="ja-JP" sz="2400" b="1">
              <a:solidFill>
                <a:srgbClr val="FF0000"/>
              </a:solidFill>
            </a:endParaRPr>
          </a:p>
          <a:p>
            <a:pPr>
              <a:lnSpc>
                <a:spcPct val="100000"/>
              </a:lnSpc>
              <a:spcBef>
                <a:spcPct val="0"/>
              </a:spcBef>
              <a:buFontTx/>
              <a:buNone/>
            </a:pPr>
            <a:r>
              <a:rPr lang="ja-JP" altLang="en-US" sz="2400" b="1">
                <a:solidFill>
                  <a:srgbClr val="FF0000"/>
                </a:solidFill>
              </a:rPr>
              <a:t>        向けて主体的に取り組もうとしている」</a:t>
            </a:r>
          </a:p>
          <a:p>
            <a:pPr>
              <a:lnSpc>
                <a:spcPct val="100000"/>
              </a:lnSpc>
              <a:spcBef>
                <a:spcPct val="0"/>
              </a:spcBef>
              <a:buFontTx/>
              <a:buNone/>
            </a:pPr>
            <a:r>
              <a:rPr lang="ja-JP" altLang="en-US" sz="2400" b="1"/>
              <a:t>　②　</a:t>
            </a:r>
            <a:r>
              <a:rPr lang="ja-JP" altLang="en-US" sz="2400" b="1">
                <a:solidFill>
                  <a:srgbClr val="002060"/>
                </a:solidFill>
              </a:rPr>
              <a:t>自らの学習の調整</a:t>
            </a:r>
            <a:r>
              <a:rPr lang="ja-JP" altLang="en-US" sz="2400" b="1"/>
              <a:t>については，その</a:t>
            </a:r>
            <a:r>
              <a:rPr lang="ja-JP" altLang="en-US" sz="2400" b="1">
                <a:solidFill>
                  <a:srgbClr val="002060"/>
                </a:solidFill>
              </a:rPr>
              <a:t>文末</a:t>
            </a:r>
            <a:r>
              <a:rPr lang="ja-JP" altLang="en-US" sz="2400" b="1"/>
              <a:t>を</a:t>
            </a:r>
            <a:r>
              <a:rPr lang="ja-JP" altLang="en-US" sz="2400" b="1">
                <a:solidFill>
                  <a:srgbClr val="FF0000"/>
                </a:solidFill>
              </a:rPr>
              <a:t>「～について，課題</a:t>
            </a:r>
            <a:endParaRPr lang="en-US" altLang="ja-JP" sz="2400" b="1">
              <a:solidFill>
                <a:srgbClr val="FF0000"/>
              </a:solidFill>
            </a:endParaRPr>
          </a:p>
          <a:p>
            <a:pPr>
              <a:lnSpc>
                <a:spcPct val="100000"/>
              </a:lnSpc>
              <a:spcBef>
                <a:spcPct val="0"/>
              </a:spcBef>
              <a:buFontTx/>
              <a:buNone/>
            </a:pPr>
            <a:r>
              <a:rPr lang="en-US" altLang="ja-JP" sz="2400" b="1">
                <a:solidFill>
                  <a:srgbClr val="FF0000"/>
                </a:solidFill>
              </a:rPr>
              <a:t>        </a:t>
            </a:r>
            <a:r>
              <a:rPr lang="ja-JP" altLang="en-US" sz="2400" b="1">
                <a:solidFill>
                  <a:srgbClr val="FF0000"/>
                </a:solidFill>
              </a:rPr>
              <a:t>解決に向けた一連の活動を振り返って改善しようとしている」</a:t>
            </a:r>
          </a:p>
          <a:p>
            <a:pPr>
              <a:lnSpc>
                <a:spcPct val="100000"/>
              </a:lnSpc>
              <a:spcBef>
                <a:spcPct val="0"/>
              </a:spcBef>
              <a:buFontTx/>
              <a:buNone/>
            </a:pPr>
            <a:r>
              <a:rPr lang="ja-JP" altLang="en-US" sz="2400" b="1"/>
              <a:t>　③　</a:t>
            </a:r>
            <a:r>
              <a:rPr lang="ja-JP" altLang="en-US" sz="2400" b="1">
                <a:solidFill>
                  <a:srgbClr val="002060"/>
                </a:solidFill>
              </a:rPr>
              <a:t>実践しようとする態度</a:t>
            </a:r>
            <a:r>
              <a:rPr lang="ja-JP" altLang="en-US" sz="2400" b="1"/>
              <a:t>については，その</a:t>
            </a:r>
            <a:r>
              <a:rPr lang="ja-JP" altLang="en-US" sz="2400" b="1">
                <a:solidFill>
                  <a:srgbClr val="002060"/>
                </a:solidFill>
              </a:rPr>
              <a:t>文末</a:t>
            </a:r>
            <a:r>
              <a:rPr lang="ja-JP" altLang="en-US" sz="2400" b="1"/>
              <a:t>を</a:t>
            </a:r>
            <a:r>
              <a:rPr lang="ja-JP" altLang="en-US" sz="2400" b="1">
                <a:solidFill>
                  <a:srgbClr val="FF0000"/>
                </a:solidFill>
              </a:rPr>
              <a:t>「～について工夫</a:t>
            </a:r>
            <a:endParaRPr lang="en-US" altLang="ja-JP" sz="2400" b="1">
              <a:solidFill>
                <a:srgbClr val="FF0000"/>
              </a:solidFill>
            </a:endParaRPr>
          </a:p>
          <a:p>
            <a:pPr>
              <a:lnSpc>
                <a:spcPct val="100000"/>
              </a:lnSpc>
              <a:spcBef>
                <a:spcPct val="0"/>
              </a:spcBef>
              <a:buFontTx/>
              <a:buNone/>
            </a:pPr>
            <a:r>
              <a:rPr lang="en-US" altLang="ja-JP" sz="2400" b="1">
                <a:solidFill>
                  <a:srgbClr val="FF0000"/>
                </a:solidFill>
              </a:rPr>
              <a:t>         </a:t>
            </a:r>
            <a:r>
              <a:rPr lang="ja-JP" altLang="en-US" sz="2400" b="1">
                <a:solidFill>
                  <a:srgbClr val="FF0000"/>
                </a:solidFill>
              </a:rPr>
              <a:t>し，実践しようとしている」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304"/>
    </mc:Choice>
    <mc:Fallback xmlns="">
      <p:transition spd="slow" advTm="64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36" name="表 1"/>
          <p:cNvGraphicFramePr>
            <a:graphicFrameLocks noGrp="1"/>
          </p:cNvGraphicFramePr>
          <p:nvPr/>
        </p:nvGraphicFramePr>
        <p:xfrm>
          <a:off x="84138" y="576263"/>
          <a:ext cx="8975725" cy="1189037"/>
        </p:xfrm>
        <a:graphic>
          <a:graphicData uri="http://schemas.openxmlformats.org/drawingml/2006/table">
            <a:tbl>
              <a:tblPr/>
              <a:tblGrid>
                <a:gridCol w="1103312">
                  <a:extLst>
                    <a:ext uri="{9D8B030D-6E8A-4147-A177-3AD203B41FA5}">
                      <a16:colId xmlns:a16="http://schemas.microsoft.com/office/drawing/2014/main" val="20000"/>
                    </a:ext>
                  </a:extLst>
                </a:gridCol>
                <a:gridCol w="7872413">
                  <a:extLst>
                    <a:ext uri="{9D8B030D-6E8A-4147-A177-3AD203B41FA5}">
                      <a16:colId xmlns:a16="http://schemas.microsoft.com/office/drawing/2014/main" val="20001"/>
                    </a:ext>
                  </a:extLst>
                </a:gridCol>
              </a:tblGrid>
              <a:tr h="457342">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学習指導</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要領の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「２　内容」</a:t>
                      </a:r>
                    </a:p>
                  </a:txBody>
                  <a:tcPr marL="0" marR="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学びに向かう力，人間性等</a:t>
                      </a:r>
                    </a:p>
                  </a:txBody>
                  <a:tcPr marL="91439" marR="91439" marT="45747" marB="4574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695">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24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内容には，学びに向かう力，人間性等について示されていないことから，教科の目標（３）を参考にする。</a:t>
                      </a:r>
                    </a:p>
                  </a:txBody>
                  <a:tcPr marL="0" marR="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1"/>
                  </a:ext>
                </a:extLst>
              </a:tr>
            </a:tbl>
          </a:graphicData>
        </a:graphic>
      </p:graphicFrame>
      <p:graphicFrame>
        <p:nvGraphicFramePr>
          <p:cNvPr id="28046" name="表 2"/>
          <p:cNvGraphicFramePr>
            <a:graphicFrameLocks noGrp="1"/>
          </p:cNvGraphicFramePr>
          <p:nvPr/>
        </p:nvGraphicFramePr>
        <p:xfrm>
          <a:off x="65088" y="2054225"/>
          <a:ext cx="8996362" cy="1554390"/>
        </p:xfrm>
        <a:graphic>
          <a:graphicData uri="http://schemas.openxmlformats.org/drawingml/2006/table">
            <a:tbl>
              <a:tblPr/>
              <a:tblGrid>
                <a:gridCol w="1125537">
                  <a:extLst>
                    <a:ext uri="{9D8B030D-6E8A-4147-A177-3AD203B41FA5}">
                      <a16:colId xmlns:a16="http://schemas.microsoft.com/office/drawing/2014/main" val="20000"/>
                    </a:ext>
                  </a:extLst>
                </a:gridCol>
                <a:gridCol w="7870825">
                  <a:extLst>
                    <a:ext uri="{9D8B030D-6E8A-4147-A177-3AD203B41FA5}">
                      <a16:colId xmlns:a16="http://schemas.microsoft.com/office/drawing/2014/main" val="20001"/>
                    </a:ext>
                  </a:extLst>
                </a:gridCol>
              </a:tblGrid>
              <a:tr h="457053">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まとまり</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ごとの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評価規準（例）</a:t>
                      </a: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41" marR="91441"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097110">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1" i="0" u="none" strike="noStrike" cap="none" normalizeH="0" baseline="0" dirty="0">
                          <a:ln>
                            <a:noFill/>
                          </a:ln>
                          <a:solidFill>
                            <a:srgbClr val="002060"/>
                          </a:solidFill>
                          <a:effectLst/>
                          <a:latin typeface="Calibri" panose="020F0502020204030204" pitchFamily="34" charset="0"/>
                          <a:ea typeface="ＭＳ Ｐゴシック" panose="020B0600070205080204" pitchFamily="50" charset="-128"/>
                          <a:cs typeface="Arial" panose="020B0604020202020204" pitchFamily="34" charset="0"/>
                        </a:rPr>
                        <a:t>家族の一員として，生活をよりよくしようと</a:t>
                      </a:r>
                      <a:r>
                        <a:rPr kumimoji="1" lang="ja-JP" altLang="en-US" sz="24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，調理の基礎</a:t>
                      </a:r>
                      <a:r>
                        <a:rPr kumimoji="1" lang="ja-JP" altLang="en-US" sz="24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について，課題の解決に向けて主体的に取り組んだり，振り返って改善したりして，生活を工夫し，実践しようとしている。</a:t>
                      </a:r>
                    </a:p>
                  </a:txBody>
                  <a:tcPr marL="0" marR="0" marT="0" marB="0"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D7CD"/>
                    </a:solidFill>
                  </a:tcPr>
                </a:tc>
                <a:extLst>
                  <a:ext uri="{0D108BD9-81ED-4DB2-BD59-A6C34878D82A}">
                    <a16:rowId xmlns:a16="http://schemas.microsoft.com/office/drawing/2014/main" val="10001"/>
                  </a:ext>
                </a:extLst>
              </a:tr>
            </a:tbl>
          </a:graphicData>
        </a:graphic>
      </p:graphicFrame>
      <p:graphicFrame>
        <p:nvGraphicFramePr>
          <p:cNvPr id="28058" name="表 4"/>
          <p:cNvGraphicFramePr>
            <a:graphicFrameLocks noGrp="1"/>
          </p:cNvGraphicFramePr>
          <p:nvPr/>
        </p:nvGraphicFramePr>
        <p:xfrm>
          <a:off x="68263" y="3789363"/>
          <a:ext cx="9021762" cy="3017837"/>
        </p:xfrm>
        <a:graphic>
          <a:graphicData uri="http://schemas.openxmlformats.org/drawingml/2006/table">
            <a:tbl>
              <a:tblPr/>
              <a:tblGrid>
                <a:gridCol w="1090612">
                  <a:extLst>
                    <a:ext uri="{9D8B030D-6E8A-4147-A177-3AD203B41FA5}">
                      <a16:colId xmlns:a16="http://schemas.microsoft.com/office/drawing/2014/main" val="20000"/>
                    </a:ext>
                  </a:extLst>
                </a:gridCol>
                <a:gridCol w="7931150">
                  <a:extLst>
                    <a:ext uri="{9D8B030D-6E8A-4147-A177-3AD203B41FA5}">
                      <a16:colId xmlns:a16="http://schemas.microsoft.com/office/drawing/2014/main" val="20001"/>
                    </a:ext>
                  </a:extLst>
                </a:gridCol>
              </a:tblGrid>
              <a:tr h="457126">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内容のまとまりごとの評価規準（例）を具体化した例</a:t>
                      </a: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46" marR="91446" marT="45655" marB="4565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extLst>
                  <a:ext uri="{0D108BD9-81ED-4DB2-BD59-A6C34878D82A}">
                    <a16:rowId xmlns:a16="http://schemas.microsoft.com/office/drawing/2014/main" val="10000"/>
                  </a:ext>
                </a:extLst>
              </a:tr>
              <a:tr h="2560711">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1" i="0" u="none" strike="noStrike" cap="none" normalizeH="0" baseline="0" dirty="0">
                          <a:ln>
                            <a:noFill/>
                          </a:ln>
                          <a:solidFill>
                            <a:srgbClr val="002060"/>
                          </a:solidFill>
                          <a:effectLst/>
                          <a:latin typeface="Calibri" panose="020F0502020204030204" pitchFamily="34" charset="0"/>
                          <a:ea typeface="ＭＳ Ｐゴシック" panose="020B0600070205080204" pitchFamily="50" charset="-128"/>
                          <a:cs typeface="Arial" panose="020B0604020202020204" pitchFamily="34" charset="0"/>
                        </a:rPr>
                        <a:t>家族の一員として，生活をよりよくしようと</a:t>
                      </a:r>
                      <a:r>
                        <a:rPr kumimoji="1" lang="ja-JP" altLang="en-US" sz="24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，調理の基礎</a:t>
                      </a:r>
                      <a:r>
                        <a:rPr kumimoji="1" lang="ja-JP" altLang="en-US" sz="24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　</a:t>
                      </a:r>
                      <a:endParaRPr kumimoji="1" lang="en-US" altLang="ja-JP" sz="24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1"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ついて，課題の解決に向けて主体的に取り組もうとしている。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1" i="0" u="none" strike="noStrike" cap="none" normalizeH="0" baseline="0" dirty="0">
                          <a:ln>
                            <a:noFill/>
                          </a:ln>
                          <a:solidFill>
                            <a:srgbClr val="002060"/>
                          </a:solidFill>
                          <a:effectLst/>
                          <a:latin typeface="Calibri" panose="020F0502020204030204" pitchFamily="34" charset="0"/>
                          <a:ea typeface="ＭＳ Ｐゴシック" panose="020B0600070205080204" pitchFamily="50" charset="-128"/>
                          <a:cs typeface="Arial" panose="020B0604020202020204" pitchFamily="34" charset="0"/>
                        </a:rPr>
                        <a:t>家族の一員として，生活をよりよくしようと</a:t>
                      </a:r>
                      <a:r>
                        <a:rPr kumimoji="1" lang="ja-JP" altLang="en-US" sz="24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，調理の基礎</a:t>
                      </a:r>
                      <a:r>
                        <a:rPr kumimoji="1" lang="ja-JP" altLang="en-US" sz="24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a:t>
                      </a:r>
                      <a:r>
                        <a:rPr kumimoji="1" lang="ja-JP" altLang="en-US" sz="2400" b="1" i="0" u="sng" strike="noStrike" cap="none" normalizeH="0" baseline="0" dirty="0" err="1">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つ</a:t>
                      </a:r>
                      <a:endParaRPr kumimoji="1" lang="en-US" altLang="ja-JP" sz="24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1"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いて，課題解決に向けた一連の活動を振り返って改善しよう</a:t>
                      </a:r>
                      <a:endParaRPr kumimoji="1" lang="en-US" altLang="ja-JP" sz="24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1"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としている。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1" i="0" u="none" strike="noStrike" cap="none" normalizeH="0" baseline="0" dirty="0">
                          <a:ln>
                            <a:noFill/>
                          </a:ln>
                          <a:solidFill>
                            <a:srgbClr val="002060"/>
                          </a:solidFill>
                          <a:effectLst/>
                          <a:latin typeface="Calibri" panose="020F0502020204030204" pitchFamily="34" charset="0"/>
                          <a:ea typeface="ＭＳ Ｐゴシック" panose="020B0600070205080204" pitchFamily="50" charset="-128"/>
                          <a:cs typeface="Arial" panose="020B0604020202020204" pitchFamily="34" charset="0"/>
                        </a:rPr>
                        <a:t>家族の一員として，生活をよりよくしようと</a:t>
                      </a:r>
                      <a:r>
                        <a:rPr kumimoji="1" lang="ja-JP" altLang="en-US" sz="24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，調理の基礎</a:t>
                      </a:r>
                      <a:r>
                        <a:rPr kumimoji="1" lang="ja-JP" altLang="en-US" sz="24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a:t>
                      </a:r>
                      <a:r>
                        <a:rPr kumimoji="1" lang="ja-JP" altLang="en-US" sz="2400" b="1" i="0" u="sng" strike="noStrike" cap="none" normalizeH="0" baseline="0" dirty="0" err="1">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つ</a:t>
                      </a:r>
                      <a:endParaRPr kumimoji="1" lang="en-US" altLang="ja-JP" sz="24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いて工夫し，実践しようとしている。</a:t>
                      </a:r>
                    </a:p>
                  </a:txBody>
                  <a:tcPr marL="0" marR="0" marT="0" marB="0"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16:rowId xmlns:a16="http://schemas.microsoft.com/office/drawing/2014/main" val="10001"/>
                  </a:ext>
                </a:extLst>
              </a:tr>
            </a:tbl>
          </a:graphicData>
        </a:graphic>
      </p:graphicFrame>
      <p:sp>
        <p:nvSpPr>
          <p:cNvPr id="54307" name="角丸四角形 7"/>
          <p:cNvSpPr>
            <a:spLocks noChangeArrowheads="1"/>
          </p:cNvSpPr>
          <p:nvPr/>
        </p:nvSpPr>
        <p:spPr bwMode="auto">
          <a:xfrm>
            <a:off x="0" y="0"/>
            <a:ext cx="9144000" cy="468313"/>
          </a:xfrm>
          <a:prstGeom prst="roundRect">
            <a:avLst>
              <a:gd name="adj" fmla="val 16667"/>
            </a:avLst>
          </a:prstGeom>
          <a:solidFill>
            <a:srgbClr val="FFCC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b="1"/>
              <a:t>（例）「</a:t>
            </a:r>
            <a:r>
              <a:rPr lang="en-US" altLang="ja-JP" sz="2200" b="1"/>
              <a:t>B</a:t>
            </a:r>
            <a:r>
              <a:rPr lang="ja-JP" altLang="en-US" sz="2200" b="1"/>
              <a:t>衣食住の生活」　（２）「調理の基礎」</a:t>
            </a:r>
          </a:p>
        </p:txBody>
      </p:sp>
      <p:sp>
        <p:nvSpPr>
          <p:cNvPr id="54308" name="下リボン 9"/>
          <p:cNvSpPr>
            <a:spLocks noChangeArrowheads="1"/>
          </p:cNvSpPr>
          <p:nvPr/>
        </p:nvSpPr>
        <p:spPr bwMode="auto">
          <a:xfrm>
            <a:off x="6948488" y="92075"/>
            <a:ext cx="2209800"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a:t>Ｐ３７，Ｐ３９</a:t>
            </a:r>
          </a:p>
        </p:txBody>
      </p:sp>
      <p:sp>
        <p:nvSpPr>
          <p:cNvPr id="54309" name="下矢印 6"/>
          <p:cNvSpPr>
            <a:spLocks noChangeArrowheads="1"/>
          </p:cNvSpPr>
          <p:nvPr/>
        </p:nvSpPr>
        <p:spPr bwMode="auto">
          <a:xfrm>
            <a:off x="1331913" y="2025650"/>
            <a:ext cx="1439862" cy="358775"/>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54310" name="下矢印 8"/>
          <p:cNvSpPr>
            <a:spLocks noChangeArrowheads="1"/>
          </p:cNvSpPr>
          <p:nvPr/>
        </p:nvSpPr>
        <p:spPr bwMode="auto">
          <a:xfrm>
            <a:off x="1490663" y="3806825"/>
            <a:ext cx="1439862" cy="360363"/>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13"/>
    </mc:Choice>
    <mc:Fallback xmlns="">
      <p:transition spd="slow" advTm="25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600" b="1">
                <a:solidFill>
                  <a:schemeClr val="bg1"/>
                </a:solidFill>
              </a:rPr>
              <a:t>学習評価に係る留意点</a:t>
            </a:r>
          </a:p>
        </p:txBody>
      </p:sp>
      <p:sp>
        <p:nvSpPr>
          <p:cNvPr id="56323" name="下リボン 6"/>
          <p:cNvSpPr>
            <a:spLocks noChangeArrowheads="1"/>
          </p:cNvSpPr>
          <p:nvPr/>
        </p:nvSpPr>
        <p:spPr bwMode="auto">
          <a:xfrm>
            <a:off x="7019925" y="28575"/>
            <a:ext cx="2124075" cy="374650"/>
          </a:xfrm>
          <a:prstGeom prst="ribbon">
            <a:avLst>
              <a:gd name="adj1" fmla="val 16667"/>
              <a:gd name="adj2" fmla="val 74972"/>
            </a:avLst>
          </a:prstGeom>
          <a:solidFill>
            <a:srgbClr val="FFFFFF"/>
          </a:solidFill>
          <a:ln w="12700" algn="ctr">
            <a:solidFill>
              <a:srgbClr val="41719C"/>
            </a:solidFill>
            <a:miter lim="800000"/>
            <a:headEnd/>
            <a:tailEnd/>
          </a:ln>
        </p:spPr>
        <p:txBody>
          <a:bodyPr lIns="0" tIns="0" rIns="0" bIns="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a:t>Ｐ９，Ｐ１０　　</a:t>
            </a:r>
          </a:p>
        </p:txBody>
      </p:sp>
      <p:sp>
        <p:nvSpPr>
          <p:cNvPr id="56324" name="角丸四角形 4"/>
          <p:cNvSpPr>
            <a:spLocks noChangeArrowheads="1"/>
          </p:cNvSpPr>
          <p:nvPr/>
        </p:nvSpPr>
        <p:spPr bwMode="auto">
          <a:xfrm>
            <a:off x="66675" y="544513"/>
            <a:ext cx="9036050" cy="6124575"/>
          </a:xfrm>
          <a:prstGeom prst="roundRect">
            <a:avLst>
              <a:gd name="adj" fmla="val 7921"/>
            </a:avLst>
          </a:prstGeom>
          <a:solidFill>
            <a:srgbClr val="CCFFFF"/>
          </a:solidFill>
          <a:ln w="12700" algn="ctr">
            <a:solidFill>
              <a:srgbClr val="41719C"/>
            </a:solidFill>
            <a:round/>
            <a:headEnd/>
            <a:tailEnd/>
          </a:ln>
        </p:spPr>
        <p:txBody>
          <a:bodyPr lIns="0" tIns="0" rIns="0" bIns="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a:t>【</a:t>
            </a:r>
            <a:r>
              <a:rPr lang="ja-JP" altLang="en-US" sz="2800" b="1"/>
              <a:t>主体的に学習に取り組む態度</a:t>
            </a:r>
            <a:r>
              <a:rPr lang="en-US" altLang="ja-JP" sz="2800" b="1"/>
              <a:t>】</a:t>
            </a:r>
            <a:r>
              <a:rPr lang="ja-JP" altLang="en-US" sz="2800" b="1"/>
              <a:t>の評価</a:t>
            </a:r>
          </a:p>
          <a:p>
            <a:pPr>
              <a:lnSpc>
                <a:spcPct val="100000"/>
              </a:lnSpc>
              <a:spcBef>
                <a:spcPct val="0"/>
              </a:spcBef>
              <a:buFontTx/>
              <a:buNone/>
            </a:pPr>
            <a:r>
              <a:rPr lang="ja-JP" altLang="en-US" sz="2800" b="1"/>
              <a:t>○　性格や行動面の傾向を評価するということではなく，</a:t>
            </a:r>
            <a:endParaRPr lang="en-US" altLang="ja-JP" sz="2800" b="1"/>
          </a:p>
          <a:p>
            <a:pPr>
              <a:lnSpc>
                <a:spcPct val="100000"/>
              </a:lnSpc>
              <a:spcBef>
                <a:spcPct val="0"/>
              </a:spcBef>
              <a:buFontTx/>
              <a:buNone/>
            </a:pPr>
            <a:r>
              <a:rPr lang="ja-JP" altLang="en-US" sz="2800" b="1"/>
              <a:t>　各教科等の「主体的に学習に取り組む態度」に係る観点</a:t>
            </a:r>
            <a:endParaRPr lang="en-US" altLang="ja-JP" sz="2800" b="1"/>
          </a:p>
          <a:p>
            <a:pPr>
              <a:lnSpc>
                <a:spcPct val="100000"/>
              </a:lnSpc>
              <a:spcBef>
                <a:spcPct val="0"/>
              </a:spcBef>
              <a:buFontTx/>
              <a:buNone/>
            </a:pPr>
            <a:r>
              <a:rPr lang="en-US" altLang="ja-JP" sz="2800" b="1"/>
              <a:t>   </a:t>
            </a:r>
            <a:r>
              <a:rPr lang="ja-JP" altLang="en-US" sz="2800" b="1"/>
              <a:t>の趣旨に照らして，</a:t>
            </a:r>
            <a:r>
              <a:rPr lang="ja-JP" altLang="en-US" sz="2800" b="1" u="sng">
                <a:solidFill>
                  <a:srgbClr val="FF0000"/>
                </a:solidFill>
              </a:rPr>
              <a:t>知識及び技能を習得したり，思考力，</a:t>
            </a:r>
            <a:endParaRPr lang="en-US" altLang="ja-JP" sz="2800" b="1" u="sng">
              <a:solidFill>
                <a:srgbClr val="FF0000"/>
              </a:solidFill>
            </a:endParaRPr>
          </a:p>
          <a:p>
            <a:pPr>
              <a:lnSpc>
                <a:spcPct val="100000"/>
              </a:lnSpc>
              <a:spcBef>
                <a:spcPct val="0"/>
              </a:spcBef>
              <a:buFontTx/>
              <a:buNone/>
            </a:pPr>
            <a:r>
              <a:rPr lang="en-US" altLang="ja-JP" sz="2800" b="1">
                <a:solidFill>
                  <a:srgbClr val="FF0000"/>
                </a:solidFill>
              </a:rPr>
              <a:t>   </a:t>
            </a:r>
            <a:r>
              <a:rPr lang="ja-JP" altLang="en-US" sz="2800" b="1" u="sng">
                <a:solidFill>
                  <a:srgbClr val="FF0000"/>
                </a:solidFill>
              </a:rPr>
              <a:t>判断力，表現力などを身に付けたりするために，</a:t>
            </a:r>
            <a:r>
              <a:rPr lang="ja-JP" altLang="en-US" sz="2800" b="1"/>
              <a:t>自らの</a:t>
            </a:r>
            <a:endParaRPr lang="en-US" altLang="ja-JP" sz="2800" b="1"/>
          </a:p>
          <a:p>
            <a:pPr>
              <a:lnSpc>
                <a:spcPct val="100000"/>
              </a:lnSpc>
              <a:spcBef>
                <a:spcPct val="0"/>
              </a:spcBef>
              <a:buFontTx/>
              <a:buNone/>
            </a:pPr>
            <a:r>
              <a:rPr lang="ja-JP" altLang="en-US" sz="2800" b="1"/>
              <a:t>　学習状況を把握し，学習の進め方について試行錯誤す</a:t>
            </a:r>
            <a:endParaRPr lang="en-US" altLang="ja-JP" sz="2800" b="1"/>
          </a:p>
          <a:p>
            <a:pPr>
              <a:lnSpc>
                <a:spcPct val="100000"/>
              </a:lnSpc>
              <a:spcBef>
                <a:spcPct val="0"/>
              </a:spcBef>
              <a:buFontTx/>
              <a:buNone/>
            </a:pPr>
            <a:r>
              <a:rPr lang="en-US" altLang="ja-JP" sz="2800" b="1"/>
              <a:t>   </a:t>
            </a:r>
            <a:r>
              <a:rPr lang="ja-JP" altLang="en-US" sz="2800" b="1"/>
              <a:t>るなど</a:t>
            </a:r>
            <a:r>
              <a:rPr lang="ja-JP" altLang="en-US" sz="2800" b="1" u="sng">
                <a:solidFill>
                  <a:srgbClr val="FF0000"/>
                </a:solidFill>
              </a:rPr>
              <a:t>自らの学習を調整しながら学ぼうとしているかどう</a:t>
            </a:r>
            <a:endParaRPr lang="en-US" altLang="ja-JP" sz="2800" b="1" u="sng">
              <a:solidFill>
                <a:srgbClr val="FF0000"/>
              </a:solidFill>
            </a:endParaRPr>
          </a:p>
          <a:p>
            <a:pPr>
              <a:lnSpc>
                <a:spcPct val="100000"/>
              </a:lnSpc>
              <a:spcBef>
                <a:spcPct val="0"/>
              </a:spcBef>
              <a:buFontTx/>
              <a:buNone/>
            </a:pPr>
            <a:r>
              <a:rPr lang="en-US" altLang="ja-JP" sz="2800" b="1">
                <a:solidFill>
                  <a:srgbClr val="FF0000"/>
                </a:solidFill>
              </a:rPr>
              <a:t>   </a:t>
            </a:r>
            <a:r>
              <a:rPr lang="ja-JP" altLang="en-US" sz="2800" b="1" u="sng">
                <a:solidFill>
                  <a:srgbClr val="FF0000"/>
                </a:solidFill>
              </a:rPr>
              <a:t>かという意志的な側面を評価すること</a:t>
            </a:r>
            <a:r>
              <a:rPr lang="ja-JP" altLang="en-US" sz="2800" b="1"/>
              <a:t>が重要である。</a:t>
            </a:r>
            <a:endParaRPr lang="en-US" altLang="ja-JP" sz="2800" b="1"/>
          </a:p>
          <a:p>
            <a:pPr>
              <a:lnSpc>
                <a:spcPct val="100000"/>
              </a:lnSpc>
              <a:spcBef>
                <a:spcPct val="0"/>
              </a:spcBef>
              <a:buFontTx/>
              <a:buNone/>
            </a:pPr>
            <a:endParaRPr lang="ja-JP" altLang="en-US" sz="2400" b="1"/>
          </a:p>
          <a:p>
            <a:pPr>
              <a:lnSpc>
                <a:spcPct val="100000"/>
              </a:lnSpc>
              <a:spcBef>
                <a:spcPct val="0"/>
              </a:spcBef>
              <a:buFontTx/>
              <a:buNone/>
            </a:pPr>
            <a:r>
              <a:rPr lang="ja-JP" altLang="en-US" sz="2800" b="1"/>
              <a:t>＜具体的な評価の方法（例）＞</a:t>
            </a:r>
          </a:p>
          <a:p>
            <a:pPr>
              <a:lnSpc>
                <a:spcPct val="100000"/>
              </a:lnSpc>
              <a:spcBef>
                <a:spcPct val="0"/>
              </a:spcBef>
              <a:buFontTx/>
              <a:buNone/>
            </a:pPr>
            <a:r>
              <a:rPr lang="ja-JP" altLang="en-US" sz="2800" b="1"/>
              <a:t>○　ノートやレポート等における記述</a:t>
            </a:r>
          </a:p>
          <a:p>
            <a:pPr>
              <a:lnSpc>
                <a:spcPct val="100000"/>
              </a:lnSpc>
              <a:spcBef>
                <a:spcPct val="0"/>
              </a:spcBef>
              <a:buFontTx/>
              <a:buNone/>
            </a:pPr>
            <a:r>
              <a:rPr lang="ja-JP" altLang="en-US" sz="2800" b="1"/>
              <a:t>○　授業中の発言　　　　　○　教師による行動観察</a:t>
            </a:r>
          </a:p>
          <a:p>
            <a:pPr>
              <a:lnSpc>
                <a:spcPct val="100000"/>
              </a:lnSpc>
              <a:spcBef>
                <a:spcPct val="0"/>
              </a:spcBef>
              <a:buFontTx/>
              <a:buNone/>
            </a:pPr>
            <a:r>
              <a:rPr lang="ja-JP" altLang="en-US" sz="2800" b="1"/>
              <a:t>○　児童による自己評価や相互評価等の状況を，教師が</a:t>
            </a:r>
            <a:endParaRPr lang="en-US" altLang="ja-JP" sz="2800" b="1"/>
          </a:p>
          <a:p>
            <a:pPr>
              <a:lnSpc>
                <a:spcPct val="100000"/>
              </a:lnSpc>
              <a:spcBef>
                <a:spcPct val="0"/>
              </a:spcBef>
              <a:buFontTx/>
              <a:buNone/>
            </a:pPr>
            <a:r>
              <a:rPr lang="ja-JP" altLang="en-US" sz="2800" b="1"/>
              <a:t>　評価を行う際に考慮する材料の一つとして用いること</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885"/>
    </mc:Choice>
    <mc:Fallback xmlns="">
      <p:transition spd="slow" advTm="29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sp>
        <p:nvSpPr>
          <p:cNvPr id="58371" name="テキスト ボックス 13"/>
          <p:cNvSpPr>
            <a:spLocks noChangeArrowheads="1"/>
          </p:cNvSpPr>
          <p:nvPr/>
        </p:nvSpPr>
        <p:spPr bwMode="auto">
          <a:xfrm>
            <a:off x="60325" y="549275"/>
            <a:ext cx="9093200"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a:t>（４）題材の評価規準の学習活動に即した具体化の検討</a:t>
            </a:r>
          </a:p>
          <a:p>
            <a:pPr>
              <a:lnSpc>
                <a:spcPct val="100000"/>
              </a:lnSpc>
              <a:spcBef>
                <a:spcPct val="0"/>
              </a:spcBef>
              <a:buFontTx/>
              <a:buNone/>
            </a:pPr>
            <a:r>
              <a:rPr lang="ja-JP" altLang="en-US" sz="2000" b="1"/>
              <a:t>    ②題材の評価規準を学習活動に即して具体化</a:t>
            </a:r>
          </a:p>
          <a:p>
            <a:pPr>
              <a:lnSpc>
                <a:spcPct val="100000"/>
              </a:lnSpc>
              <a:spcBef>
                <a:spcPct val="0"/>
              </a:spcBef>
              <a:buFontTx/>
              <a:buNone/>
            </a:pPr>
            <a:r>
              <a:rPr lang="ja-JP" altLang="en-US" sz="2000" b="1"/>
              <a:t>　　「</a:t>
            </a:r>
            <a:r>
              <a:rPr lang="en-US" altLang="ja-JP" sz="2000" b="1"/>
              <a:t>『</a:t>
            </a:r>
            <a:r>
              <a:rPr lang="ja-JP" altLang="en-US" sz="2000" b="1"/>
              <a:t>内容のまとまりごとの評価規準（例）</a:t>
            </a:r>
            <a:r>
              <a:rPr lang="en-US" altLang="ja-JP" sz="2000" b="1"/>
              <a:t>』</a:t>
            </a:r>
            <a:r>
              <a:rPr lang="ja-JP" altLang="en-US" sz="2000" b="1"/>
              <a:t>を具体化した例」を基に，学習指導要領</a:t>
            </a:r>
          </a:p>
          <a:p>
            <a:pPr>
              <a:lnSpc>
                <a:spcPct val="100000"/>
              </a:lnSpc>
              <a:spcBef>
                <a:spcPct val="0"/>
              </a:spcBef>
              <a:buFontTx/>
              <a:buNone/>
            </a:pPr>
            <a:r>
              <a:rPr lang="ja-JP" altLang="en-US" sz="2000" b="1"/>
              <a:t>　解説における記述等を参考に学習活動に即して，</a:t>
            </a:r>
            <a:r>
              <a:rPr lang="ja-JP" altLang="en-US" sz="2000" b="1" u="sng">
                <a:solidFill>
                  <a:srgbClr val="FF0000"/>
                </a:solidFill>
              </a:rPr>
              <a:t>具体的な評価規準を設定</a:t>
            </a:r>
            <a:r>
              <a:rPr lang="ja-JP" altLang="en-US" sz="2000" b="1"/>
              <a:t>する。。</a:t>
            </a:r>
          </a:p>
        </p:txBody>
      </p:sp>
      <p:sp>
        <p:nvSpPr>
          <p:cNvPr id="58372" name="角丸四角形 6"/>
          <p:cNvSpPr>
            <a:spLocks noChangeArrowheads="1"/>
          </p:cNvSpPr>
          <p:nvPr/>
        </p:nvSpPr>
        <p:spPr bwMode="auto">
          <a:xfrm>
            <a:off x="0" y="1852613"/>
            <a:ext cx="9144000" cy="468312"/>
          </a:xfrm>
          <a:prstGeom prst="roundRect">
            <a:avLst>
              <a:gd name="adj" fmla="val 16667"/>
            </a:avLst>
          </a:prstGeom>
          <a:solidFill>
            <a:srgbClr val="FFCC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200" b="1"/>
              <a:t>事例　「おいしく作ろう　伝統的な日常食　ごはんとみそ汁（第５学年）」</a:t>
            </a:r>
          </a:p>
        </p:txBody>
      </p:sp>
      <p:sp>
        <p:nvSpPr>
          <p:cNvPr id="58373" name="下リボン 7"/>
          <p:cNvSpPr>
            <a:spLocks noChangeArrowheads="1"/>
          </p:cNvSpPr>
          <p:nvPr/>
        </p:nvSpPr>
        <p:spPr bwMode="auto">
          <a:xfrm>
            <a:off x="7854950" y="17463"/>
            <a:ext cx="1243013"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Ｐ４０</a:t>
            </a:r>
          </a:p>
        </p:txBody>
      </p:sp>
      <p:graphicFrame>
        <p:nvGraphicFramePr>
          <p:cNvPr id="30133" name="表 8"/>
          <p:cNvGraphicFramePr>
            <a:graphicFrameLocks noGrp="1"/>
          </p:cNvGraphicFramePr>
          <p:nvPr/>
        </p:nvGraphicFramePr>
        <p:xfrm>
          <a:off x="84138" y="2420938"/>
          <a:ext cx="8975725" cy="4267200"/>
        </p:xfrm>
        <a:graphic>
          <a:graphicData uri="http://schemas.openxmlformats.org/drawingml/2006/table">
            <a:tbl>
              <a:tblPr/>
              <a:tblGrid>
                <a:gridCol w="455612">
                  <a:extLst>
                    <a:ext uri="{9D8B030D-6E8A-4147-A177-3AD203B41FA5}">
                      <a16:colId xmlns:a16="http://schemas.microsoft.com/office/drawing/2014/main" val="20000"/>
                    </a:ext>
                  </a:extLst>
                </a:gridCol>
                <a:gridCol w="2840038">
                  <a:extLst>
                    <a:ext uri="{9D8B030D-6E8A-4147-A177-3AD203B41FA5}">
                      <a16:colId xmlns:a16="http://schemas.microsoft.com/office/drawing/2014/main" val="20001"/>
                    </a:ext>
                  </a:extLst>
                </a:gridCol>
                <a:gridCol w="2840037">
                  <a:extLst>
                    <a:ext uri="{9D8B030D-6E8A-4147-A177-3AD203B41FA5}">
                      <a16:colId xmlns:a16="http://schemas.microsoft.com/office/drawing/2014/main" val="20002"/>
                    </a:ext>
                  </a:extLst>
                </a:gridCol>
                <a:gridCol w="2840038">
                  <a:extLst>
                    <a:ext uri="{9D8B030D-6E8A-4147-A177-3AD203B41FA5}">
                      <a16:colId xmlns:a16="http://schemas.microsoft.com/office/drawing/2014/main" val="20003"/>
                    </a:ext>
                  </a:extLst>
                </a:gridCol>
              </a:tblGrid>
              <a:tr h="304800">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9" marR="91439"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2100"/>
                        </a:lnSpc>
                        <a:spcBef>
                          <a:spcPct val="0"/>
                        </a:spcBef>
                        <a:spcAft>
                          <a:spcPct val="0"/>
                        </a:spcAft>
                        <a:buClrTx/>
                        <a:buSzPct val="100000"/>
                        <a:buFontTx/>
                        <a:buNone/>
                        <a:tabLst/>
                      </a:pPr>
                      <a:r>
                        <a:rPr kumimoji="1" lang="ja-JP" altLang="en-US" sz="17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4400">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20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B(1)</a:t>
                      </a:r>
                    </a:p>
                  </a:txBody>
                  <a:tcPr marL="0" marR="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食事の役割が分かり，</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日常の食事の大切さに</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ついて理解している。 </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伝統的な日常食である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米飯及びみそ汁の調理</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の仕方について，課題の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解決に向けて主体的に</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取り組もうとしている。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伝統的な日常食である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米飯及びみそ汁の調理</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の仕方について，課題解</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決に向けた一連の活動</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を振り返って改善しようと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している。 </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0">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20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B(2)</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20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0" marR="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米飯の調理に必要な米</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や水の分量や計量，調</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理の仕方について理解し</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ているとともに，適切にで</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きる。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みそ汁の調理に必要な</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材料の分量や計量，調</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理の仕方について理解し</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ているとともに，適切にで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きる。 </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おいしく食べるために米</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飯及びみそ汁の調理の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仕方について問題を見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いだし課題を設定してい</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る。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おいしく食べるために米</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飯及びみそ汁の調理計</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画について考え，工夫し</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Arial" panose="020B0604020202020204" pitchFamily="34" charset="0"/>
                        </a:rPr>
                        <a:t>　ている。 </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10002"/>
                  </a:ext>
                </a:extLst>
              </a:tr>
            </a:tbl>
          </a:graphicData>
        </a:graphic>
      </p:graphicFrame>
      <p:pic>
        <p:nvPicPr>
          <p:cNvPr id="58395" name="グループ化 9"/>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63" y="6659563"/>
            <a:ext cx="8980487" cy="115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598"/>
    </mc:Choice>
    <mc:Fallback xmlns="">
      <p:transition spd="slow" advTm="46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テキスト ボックス 10"/>
          <p:cNvSpPr>
            <a:spLocks noChangeArrowheads="1"/>
          </p:cNvSpPr>
          <p:nvPr/>
        </p:nvSpPr>
        <p:spPr bwMode="auto">
          <a:xfrm>
            <a:off x="26988" y="6167438"/>
            <a:ext cx="914558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Tx/>
              <a:buNone/>
            </a:pPr>
            <a:r>
              <a:rPr lang="ja-JP" altLang="en-US" sz="3600" b="1">
                <a:latin typeface="HGP教科書体" panose="02020600000000000000" pitchFamily="18" charset="-128"/>
                <a:ea typeface="HGP教科書体" panose="02020600000000000000" pitchFamily="18" charset="-128"/>
              </a:rPr>
              <a:t>福岡県教育委員会</a:t>
            </a:r>
          </a:p>
        </p:txBody>
      </p:sp>
      <p:sp>
        <p:nvSpPr>
          <p:cNvPr id="60419" name="正方形/長方形 2"/>
          <p:cNvSpPr>
            <a:spLocks noChangeArrowheads="1"/>
          </p:cNvSpPr>
          <p:nvPr/>
        </p:nvSpPr>
        <p:spPr bwMode="auto">
          <a:xfrm>
            <a:off x="684213" y="2852738"/>
            <a:ext cx="7775575" cy="1296987"/>
          </a:xfrm>
          <a:prstGeom prst="rect">
            <a:avLst/>
          </a:prstGeom>
          <a:solidFill>
            <a:srgbClr val="92D05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小学校 家庭</a:t>
            </a:r>
          </a:p>
        </p:txBody>
      </p:sp>
      <p:sp>
        <p:nvSpPr>
          <p:cNvPr id="60420" name="テキスト ボックス 4"/>
          <p:cNvSpPr>
            <a:spLocks noChangeArrowheads="1"/>
          </p:cNvSpPr>
          <p:nvPr/>
        </p:nvSpPr>
        <p:spPr bwMode="auto">
          <a:xfrm>
            <a:off x="250825" y="4397375"/>
            <a:ext cx="86423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60421" name="サブタイトル 2"/>
          <p:cNvSpPr>
            <a:spLocks noGrp="1" noChangeArrowheads="1"/>
          </p:cNvSpPr>
          <p:nvPr>
            <p:ph type="subTitle" idx="4294967295"/>
          </p:nvPr>
        </p:nvSpPr>
        <p:spPr>
          <a:xfrm>
            <a:off x="7938" y="908050"/>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pic>
        <p:nvPicPr>
          <p:cNvPr id="60422" name="Picture 3"/>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3" name="録音されたサウンド"/>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1900" y="6532563"/>
            <a:ext cx="242888"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52"/>
    </mc:Choice>
    <mc:Fallback xmlns="">
      <p:transition spd="slow" advTm="8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ボックス 12"/>
          <p:cNvSpPr>
            <a:spLocks noChangeArrowheads="1"/>
          </p:cNvSpPr>
          <p:nvPr/>
        </p:nvSpPr>
        <p:spPr bwMode="auto">
          <a:xfrm>
            <a:off x="0" y="836613"/>
            <a:ext cx="9144000" cy="5545137"/>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500"/>
              </a:lnSpc>
              <a:spcBef>
                <a:spcPct val="0"/>
              </a:spcBef>
              <a:buFontTx/>
              <a:buNone/>
            </a:pPr>
            <a:r>
              <a:rPr lang="ja-JP" altLang="en-US" sz="2600">
                <a:latin typeface="ＭＳ Ｐゴシック" panose="020B0600070205080204" pitchFamily="50" charset="-128"/>
              </a:rPr>
              <a:t>「Ａ 家族・家庭生活」（１）自分の成長と家族・家庭生活 </a:t>
            </a:r>
          </a:p>
          <a:p>
            <a:pPr>
              <a:lnSpc>
                <a:spcPts val="3500"/>
              </a:lnSpc>
              <a:spcBef>
                <a:spcPct val="0"/>
              </a:spcBef>
              <a:buFontTx/>
              <a:buNone/>
            </a:pPr>
            <a:r>
              <a:rPr lang="ja-JP" altLang="en-US" sz="2600">
                <a:latin typeface="ＭＳ Ｐゴシック" panose="020B0600070205080204" pitchFamily="50" charset="-128"/>
              </a:rPr>
              <a:t>「Ａ 家族・家庭生活」（２）家庭生活と仕事 </a:t>
            </a:r>
          </a:p>
          <a:p>
            <a:pPr>
              <a:lnSpc>
                <a:spcPts val="3500"/>
              </a:lnSpc>
              <a:spcBef>
                <a:spcPct val="0"/>
              </a:spcBef>
              <a:buFontTx/>
              <a:buNone/>
            </a:pPr>
            <a:r>
              <a:rPr lang="ja-JP" altLang="en-US" sz="2600">
                <a:latin typeface="ＭＳ Ｐゴシック" panose="020B0600070205080204" pitchFamily="50" charset="-128"/>
              </a:rPr>
              <a:t>「Ａ 家族・家庭生活」（３）家族や地域の人々との関わり </a:t>
            </a:r>
          </a:p>
          <a:p>
            <a:pPr>
              <a:lnSpc>
                <a:spcPts val="3500"/>
              </a:lnSpc>
              <a:spcBef>
                <a:spcPct val="0"/>
              </a:spcBef>
              <a:buFontTx/>
              <a:buNone/>
            </a:pPr>
            <a:r>
              <a:rPr lang="ja-JP" altLang="en-US" sz="2600">
                <a:latin typeface="ＭＳ Ｐゴシック" panose="020B0600070205080204" pitchFamily="50" charset="-128"/>
              </a:rPr>
              <a:t>「Ａ 家族・家庭生活」（４）家族・家庭生活についての課題と実践 </a:t>
            </a:r>
          </a:p>
          <a:p>
            <a:pPr>
              <a:lnSpc>
                <a:spcPts val="3500"/>
              </a:lnSpc>
              <a:spcBef>
                <a:spcPct val="0"/>
              </a:spcBef>
              <a:buFontTx/>
              <a:buNone/>
            </a:pPr>
            <a:r>
              <a:rPr lang="ja-JP" altLang="en-US" sz="2600">
                <a:latin typeface="ＭＳ Ｐゴシック" panose="020B0600070205080204" pitchFamily="50" charset="-128"/>
              </a:rPr>
              <a:t>「Ｂ 衣食住の生活」（１）食事の役割 </a:t>
            </a:r>
          </a:p>
          <a:p>
            <a:pPr>
              <a:lnSpc>
                <a:spcPts val="3500"/>
              </a:lnSpc>
              <a:spcBef>
                <a:spcPct val="0"/>
              </a:spcBef>
              <a:buFontTx/>
              <a:buNone/>
            </a:pPr>
            <a:r>
              <a:rPr lang="ja-JP" altLang="en-US" sz="2600">
                <a:latin typeface="ＭＳ Ｐゴシック" panose="020B0600070205080204" pitchFamily="50" charset="-128"/>
              </a:rPr>
              <a:t>「Ｂ 衣食住の生活」（２）調理の基礎 </a:t>
            </a:r>
          </a:p>
          <a:p>
            <a:pPr>
              <a:lnSpc>
                <a:spcPts val="3500"/>
              </a:lnSpc>
              <a:spcBef>
                <a:spcPct val="0"/>
              </a:spcBef>
              <a:buFontTx/>
              <a:buNone/>
            </a:pPr>
            <a:r>
              <a:rPr lang="ja-JP" altLang="en-US" sz="2600">
                <a:latin typeface="ＭＳ Ｐゴシック" panose="020B0600070205080204" pitchFamily="50" charset="-128"/>
              </a:rPr>
              <a:t>「Ｂ 衣食住の生活」（３）栄養を考えた食事 </a:t>
            </a:r>
          </a:p>
          <a:p>
            <a:pPr>
              <a:lnSpc>
                <a:spcPts val="3500"/>
              </a:lnSpc>
              <a:spcBef>
                <a:spcPct val="0"/>
              </a:spcBef>
              <a:buFontTx/>
              <a:buNone/>
            </a:pPr>
            <a:r>
              <a:rPr lang="ja-JP" altLang="en-US" sz="2600">
                <a:latin typeface="ＭＳ Ｐゴシック" panose="020B0600070205080204" pitchFamily="50" charset="-128"/>
              </a:rPr>
              <a:t>「Ｂ 衣食住の生活」（４）衣服の着用と手入れ </a:t>
            </a:r>
          </a:p>
          <a:p>
            <a:pPr>
              <a:lnSpc>
                <a:spcPts val="3500"/>
              </a:lnSpc>
              <a:spcBef>
                <a:spcPct val="0"/>
              </a:spcBef>
              <a:buFontTx/>
              <a:buNone/>
            </a:pPr>
            <a:r>
              <a:rPr lang="ja-JP" altLang="en-US" sz="2600">
                <a:latin typeface="ＭＳ Ｐゴシック" panose="020B0600070205080204" pitchFamily="50" charset="-128"/>
              </a:rPr>
              <a:t>「Ｂ 衣食住の生活」（５）生活を豊かにするための布を用いた製作 </a:t>
            </a:r>
          </a:p>
          <a:p>
            <a:pPr>
              <a:lnSpc>
                <a:spcPts val="3500"/>
              </a:lnSpc>
              <a:spcBef>
                <a:spcPct val="0"/>
              </a:spcBef>
              <a:buFontTx/>
              <a:buNone/>
            </a:pPr>
            <a:r>
              <a:rPr lang="ja-JP" altLang="en-US" sz="2600">
                <a:latin typeface="ＭＳ Ｐゴシック" panose="020B0600070205080204" pitchFamily="50" charset="-128"/>
              </a:rPr>
              <a:t>「Ｂ 衣食住の生活」（６）快適な住まい方 </a:t>
            </a:r>
          </a:p>
          <a:p>
            <a:pPr>
              <a:lnSpc>
                <a:spcPts val="3500"/>
              </a:lnSpc>
              <a:spcBef>
                <a:spcPct val="0"/>
              </a:spcBef>
              <a:buFontTx/>
              <a:buNone/>
            </a:pPr>
            <a:r>
              <a:rPr lang="ja-JP" altLang="en-US" sz="2600">
                <a:latin typeface="ＭＳ Ｐゴシック" panose="020B0600070205080204" pitchFamily="50" charset="-128"/>
              </a:rPr>
              <a:t>「Ｃ 消費生活・環境」（１）物や金銭の使い方と買物 </a:t>
            </a:r>
          </a:p>
          <a:p>
            <a:pPr>
              <a:lnSpc>
                <a:spcPts val="3500"/>
              </a:lnSpc>
              <a:spcBef>
                <a:spcPct val="0"/>
              </a:spcBef>
              <a:buFontTx/>
              <a:buNone/>
            </a:pPr>
            <a:r>
              <a:rPr lang="ja-JP" altLang="en-US" sz="2600">
                <a:latin typeface="ＭＳ Ｐゴシック" panose="020B0600070205080204" pitchFamily="50" charset="-128"/>
              </a:rPr>
              <a:t>「Ｃ 消費生活・環境」（２）環境に配慮した生活</a:t>
            </a:r>
            <a:r>
              <a:rPr lang="ja-JP" altLang="en-US" sz="3200">
                <a:latin typeface="ＭＳ Ｐゴシック" panose="020B0600070205080204" pitchFamily="50" charset="-128"/>
              </a:rPr>
              <a:t> </a:t>
            </a:r>
          </a:p>
          <a:p>
            <a:pPr>
              <a:lnSpc>
                <a:spcPct val="100000"/>
              </a:lnSpc>
              <a:spcBef>
                <a:spcPct val="0"/>
              </a:spcBef>
              <a:buFontTx/>
              <a:buNone/>
            </a:pPr>
            <a:r>
              <a:rPr lang="ja-JP" altLang="en-US" sz="3200">
                <a:latin typeface="ＭＳ Ｐゴシック" panose="020B0600070205080204" pitchFamily="50" charset="-128"/>
              </a:rPr>
              <a:t> </a:t>
            </a:r>
          </a:p>
        </p:txBody>
      </p:sp>
      <p:sp>
        <p:nvSpPr>
          <p:cNvPr id="9219"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dirty="0">
                <a:solidFill>
                  <a:schemeClr val="bg1"/>
                </a:solidFill>
              </a:rPr>
              <a:t>Ⅰ</a:t>
            </a:r>
            <a:r>
              <a:rPr lang="ja-JP" altLang="en-US" sz="2600" b="1" dirty="0">
                <a:solidFill>
                  <a:schemeClr val="bg1"/>
                </a:solidFill>
              </a:rPr>
              <a:t>　小学校家庭における内容のまとまり</a:t>
            </a:r>
          </a:p>
        </p:txBody>
      </p:sp>
      <p:sp>
        <p:nvSpPr>
          <p:cNvPr id="9220" name="下リボン 5"/>
          <p:cNvSpPr>
            <a:spLocks noChangeArrowheads="1"/>
          </p:cNvSpPr>
          <p:nvPr/>
        </p:nvSpPr>
        <p:spPr bwMode="auto">
          <a:xfrm>
            <a:off x="7823200" y="53975"/>
            <a:ext cx="1274763"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Ｐ２７</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603"/>
    </mc:Choice>
    <mc:Fallback xmlns="">
      <p:transition spd="slow" advTm="31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正方形/長方形 2"/>
          <p:cNvSpPr>
            <a:spLocks noChangeArrowheads="1"/>
          </p:cNvSpPr>
          <p:nvPr/>
        </p:nvSpPr>
        <p:spPr bwMode="auto">
          <a:xfrm>
            <a:off x="684213" y="1917700"/>
            <a:ext cx="7775575" cy="1296988"/>
          </a:xfrm>
          <a:prstGeom prst="rect">
            <a:avLst/>
          </a:prstGeom>
          <a:solidFill>
            <a:srgbClr val="92D05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小学校　家庭</a:t>
            </a:r>
          </a:p>
        </p:txBody>
      </p:sp>
      <p:sp>
        <p:nvSpPr>
          <p:cNvPr id="11267"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11268" name="AutoShape 12"/>
          <p:cNvSpPr>
            <a:spLocks noChangeArrowheads="1"/>
          </p:cNvSpPr>
          <p:nvPr/>
        </p:nvSpPr>
        <p:spPr bwMode="auto">
          <a:xfrm>
            <a:off x="107950" y="3357563"/>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ja-JP" altLang="en-US" sz="2800" b="1" dirty="0">
                <a:solidFill>
                  <a:srgbClr val="000000"/>
                </a:solidFill>
                <a:latin typeface="Arial" panose="020B0604020202020204" pitchFamily="34" charset="0"/>
                <a:ea typeface="HGP教科書体" panose="02020600000000000000" pitchFamily="18" charset="-128"/>
              </a:rPr>
              <a:t>　</a:t>
            </a:r>
            <a:r>
              <a:rPr lang="en-US" altLang="ja-JP" sz="2800" b="1" dirty="0">
                <a:solidFill>
                  <a:srgbClr val="000000"/>
                </a:solidFill>
                <a:latin typeface="Arial" panose="020B0604020202020204" pitchFamily="34" charset="0"/>
                <a:ea typeface="HGP教科書体" panose="02020600000000000000" pitchFamily="18" charset="-128"/>
              </a:rPr>
              <a:t>Ⅰ</a:t>
            </a:r>
            <a:r>
              <a:rPr lang="ja-JP" altLang="en-US" sz="2800" b="1" dirty="0">
                <a:solidFill>
                  <a:srgbClr val="000000"/>
                </a:solidFill>
                <a:latin typeface="Arial" panose="020B0604020202020204" pitchFamily="34" charset="0"/>
                <a:ea typeface="HGP教科書体" panose="02020600000000000000" pitchFamily="18" charset="-128"/>
              </a:rPr>
              <a:t>　小学校　家庭における内容のまとまり</a:t>
            </a:r>
          </a:p>
          <a:p>
            <a:pPr eaLnBrk="1" hangingPunct="1">
              <a:lnSpc>
                <a:spcPts val="2000"/>
              </a:lnSpc>
              <a:spcBef>
                <a:spcPct val="50000"/>
              </a:spcBef>
              <a:buFontTx/>
              <a:buNone/>
            </a:pPr>
            <a:endParaRPr lang="en-US" altLang="ja-JP" sz="1200" b="1" dirty="0">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ja-JP" altLang="en-US" sz="2800" b="1" dirty="0">
                <a:solidFill>
                  <a:srgbClr val="000000"/>
                </a:solidFill>
                <a:latin typeface="Arial" panose="020B0604020202020204" pitchFamily="34" charset="0"/>
                <a:ea typeface="HGP教科書体" panose="02020600000000000000" pitchFamily="18" charset="-128"/>
              </a:rPr>
              <a:t>　</a:t>
            </a:r>
            <a:r>
              <a:rPr lang="en-US" altLang="ja-JP" sz="2800" b="1" dirty="0">
                <a:solidFill>
                  <a:srgbClr val="FF0000"/>
                </a:solidFill>
                <a:latin typeface="Arial" panose="020B0604020202020204" pitchFamily="34" charset="0"/>
                <a:ea typeface="HGP教科書体" panose="02020600000000000000" pitchFamily="18" charset="-128"/>
              </a:rPr>
              <a:t>Ⅱ</a:t>
            </a:r>
            <a:r>
              <a:rPr lang="ja-JP" altLang="en-US" sz="2800" b="1" dirty="0">
                <a:solidFill>
                  <a:srgbClr val="FF0000"/>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ja-JP" altLang="en-US" sz="1200" b="1" dirty="0">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ja-JP" altLang="en-US" sz="2800" b="1" dirty="0">
                <a:solidFill>
                  <a:srgbClr val="000000"/>
                </a:solidFill>
                <a:latin typeface="Arial" panose="020B0604020202020204" pitchFamily="34" charset="0"/>
                <a:ea typeface="HGP教科書体" panose="02020600000000000000" pitchFamily="18" charset="-128"/>
              </a:rPr>
              <a:t>　</a:t>
            </a:r>
            <a:r>
              <a:rPr lang="en-US" altLang="ja-JP" sz="2800" b="1" dirty="0">
                <a:solidFill>
                  <a:srgbClr val="000000"/>
                </a:solidFill>
                <a:latin typeface="Arial" panose="020B0604020202020204" pitchFamily="34" charset="0"/>
                <a:ea typeface="HGP教科書体" panose="02020600000000000000" pitchFamily="18" charset="-128"/>
              </a:rPr>
              <a:t>Ⅲ</a:t>
            </a:r>
            <a:r>
              <a:rPr lang="ja-JP" altLang="en-US" sz="2800" b="1" dirty="0">
                <a:solidFill>
                  <a:srgbClr val="000000"/>
                </a:solidFill>
                <a:latin typeface="Arial" panose="020B0604020202020204" pitchFamily="34" charset="0"/>
                <a:ea typeface="HGP教科書体" panose="02020600000000000000" pitchFamily="18" charset="-128"/>
              </a:rPr>
              <a:t>　題材ごとの学習評価について（事例）</a:t>
            </a:r>
          </a:p>
          <a:p>
            <a:pPr eaLnBrk="1" hangingPunct="1">
              <a:lnSpc>
                <a:spcPts val="2000"/>
              </a:lnSpc>
              <a:spcBef>
                <a:spcPct val="50000"/>
              </a:spcBef>
              <a:buFontTx/>
              <a:buNone/>
            </a:pPr>
            <a:endParaRPr lang="en-US" altLang="ja-JP" sz="1200" b="1" dirty="0">
              <a:solidFill>
                <a:srgbClr val="000000"/>
              </a:solidFill>
              <a:latin typeface="Arial" panose="020B0604020202020204" pitchFamily="34" charset="0"/>
              <a:ea typeface="HGP教科書体" panose="02020600000000000000" pitchFamily="18" charset="-128"/>
            </a:endParaRPr>
          </a:p>
        </p:txBody>
      </p:sp>
      <p:sp>
        <p:nvSpPr>
          <p:cNvPr id="6183" name="角丸四角形 4"/>
          <p:cNvSpPr>
            <a:spLocks noChangeArrowheads="1"/>
          </p:cNvSpPr>
          <p:nvPr/>
        </p:nvSpPr>
        <p:spPr bwMode="auto">
          <a:xfrm>
            <a:off x="323850" y="4402138"/>
            <a:ext cx="7200900" cy="647700"/>
          </a:xfrm>
          <a:prstGeom prst="roundRect">
            <a:avLst>
              <a:gd name="adj" fmla="val 16667"/>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pic>
        <p:nvPicPr>
          <p:cNvPr id="2" name="オーディ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671"/>
    </mc:Choice>
    <mc:Fallback xmlns="">
      <p:transition spd="slow" advTm="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additive="base">
                                        <p:cTn id="10" dur="1" fill="hold">
                                          <p:stCondLst>
                                            <p:cond delay="0"/>
                                          </p:stCondLst>
                                        </p:cTn>
                                        <p:tgtEl>
                                          <p:spTgt spid="6183"/>
                                        </p:tgtEl>
                                        <p:attrNameLst>
                                          <p:attrName>style.visibility</p:attrName>
                                        </p:attrNameLst>
                                      </p:cBhvr>
                                      <p:to>
                                        <p:strVal val="visible"/>
                                      </p:to>
                                    </p:set>
                                    <p:anim calcmode="lin" valueType="num">
                                      <p:cBhvr additive="base">
                                        <p:cTn id="11" dur="500" fill="hold"/>
                                        <p:tgtEl>
                                          <p:spTgt spid="6183"/>
                                        </p:tgtEl>
                                        <p:attrNameLst>
                                          <p:attrName>ppt_x</p:attrName>
                                        </p:attrNameLst>
                                      </p:cBhvr>
                                      <p:tavLst>
                                        <p:tav tm="0">
                                          <p:val>
                                            <p:strVal val="#ppt_x"/>
                                          </p:val>
                                        </p:tav>
                                        <p:tav tm="100000">
                                          <p:val>
                                            <p:strVal val="#ppt_x"/>
                                          </p:val>
                                        </p:tav>
                                      </p:tavLst>
                                    </p:anim>
                                    <p:anim calcmode="lin" valueType="num">
                                      <p:cBhvr additive="base">
                                        <p:cTn id="12" dur="500" fill="hold"/>
                                        <p:tgtEl>
                                          <p:spTgt spid="6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61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テキスト ボックス 12"/>
          <p:cNvSpPr>
            <a:spLocks noChangeArrowheads="1"/>
          </p:cNvSpPr>
          <p:nvPr/>
        </p:nvSpPr>
        <p:spPr bwMode="auto">
          <a:xfrm>
            <a:off x="90488" y="554038"/>
            <a:ext cx="8963025" cy="6115050"/>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a:latin typeface="ＭＳ Ｐゴシック" panose="020B0600070205080204" pitchFamily="50" charset="-128"/>
              </a:rPr>
              <a:t>　</a:t>
            </a:r>
          </a:p>
          <a:p>
            <a:pPr>
              <a:lnSpc>
                <a:spcPct val="100000"/>
              </a:lnSpc>
              <a:spcBef>
                <a:spcPct val="0"/>
              </a:spcBef>
              <a:buFontTx/>
              <a:buNone/>
            </a:pPr>
            <a:r>
              <a:rPr lang="ja-JP" altLang="en-US" sz="3200">
                <a:latin typeface="ＭＳ Ｐゴシック" panose="020B0600070205080204" pitchFamily="50" charset="-128"/>
              </a:rPr>
              <a:t>◎　学習指導要領に示された教科の目標を踏まえ</a:t>
            </a:r>
          </a:p>
          <a:p>
            <a:pPr>
              <a:lnSpc>
                <a:spcPct val="100000"/>
              </a:lnSpc>
              <a:spcBef>
                <a:spcPct val="0"/>
              </a:spcBef>
              <a:buFontTx/>
              <a:buNone/>
            </a:pPr>
            <a:r>
              <a:rPr lang="ja-JP" altLang="en-US" sz="3200">
                <a:latin typeface="ＭＳ Ｐゴシック" panose="020B0600070205080204" pitchFamily="50" charset="-128"/>
              </a:rPr>
              <a:t>　て，「評価の観点及びその趣旨」が作成されている</a:t>
            </a:r>
          </a:p>
          <a:p>
            <a:pPr>
              <a:lnSpc>
                <a:spcPct val="100000"/>
              </a:lnSpc>
              <a:spcBef>
                <a:spcPct val="0"/>
              </a:spcBef>
              <a:buFontTx/>
              <a:buNone/>
            </a:pPr>
            <a:r>
              <a:rPr lang="ja-JP" altLang="en-US" sz="3200">
                <a:latin typeface="ＭＳ Ｐゴシック" panose="020B0600070205080204" pitchFamily="50" charset="-128"/>
              </a:rPr>
              <a:t>　ことを理解する。</a:t>
            </a:r>
          </a:p>
        </p:txBody>
      </p:sp>
      <p:sp>
        <p:nvSpPr>
          <p:cNvPr id="13315" name="テキスト ボックス 1"/>
          <p:cNvSpPr>
            <a:spLocks noChangeArrowheads="1"/>
          </p:cNvSpPr>
          <p:nvPr/>
        </p:nvSpPr>
        <p:spPr bwMode="auto">
          <a:xfrm>
            <a:off x="179388" y="2927350"/>
            <a:ext cx="8802687" cy="1077913"/>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a:t>①　各教科における「内容のまとまり」と「評価の観</a:t>
            </a:r>
          </a:p>
          <a:p>
            <a:pPr>
              <a:lnSpc>
                <a:spcPct val="100000"/>
              </a:lnSpc>
              <a:spcBef>
                <a:spcPct val="0"/>
              </a:spcBef>
              <a:buFontTx/>
              <a:buNone/>
            </a:pPr>
            <a:r>
              <a:rPr lang="ja-JP" altLang="en-US" sz="3200"/>
              <a:t>　点」との関係を確認する。</a:t>
            </a:r>
          </a:p>
        </p:txBody>
      </p:sp>
      <p:sp>
        <p:nvSpPr>
          <p:cNvPr id="13316" name="テキスト ボックス 1"/>
          <p:cNvSpPr>
            <a:spLocks noChangeArrowheads="1"/>
          </p:cNvSpPr>
          <p:nvPr/>
        </p:nvSpPr>
        <p:spPr bwMode="auto">
          <a:xfrm>
            <a:off x="179388" y="4438650"/>
            <a:ext cx="8802687" cy="1077913"/>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a:t>②　</a:t>
            </a:r>
            <a:r>
              <a:rPr lang="en-US" altLang="ja-JP" sz="3200"/>
              <a:t>【</a:t>
            </a:r>
            <a:r>
              <a:rPr lang="ja-JP" altLang="en-US" sz="3200"/>
              <a:t>観点ごとのポイント</a:t>
            </a:r>
            <a:r>
              <a:rPr lang="en-US" altLang="ja-JP" sz="3200"/>
              <a:t>】</a:t>
            </a:r>
            <a:r>
              <a:rPr lang="ja-JP" altLang="en-US" sz="3200"/>
              <a:t>を踏まえ，「内容のまとま</a:t>
            </a:r>
          </a:p>
          <a:p>
            <a:pPr>
              <a:lnSpc>
                <a:spcPct val="100000"/>
              </a:lnSpc>
              <a:spcBef>
                <a:spcPct val="0"/>
              </a:spcBef>
              <a:buFontTx/>
              <a:buNone/>
            </a:pPr>
            <a:r>
              <a:rPr lang="ja-JP" altLang="en-US" sz="3200"/>
              <a:t>　りごとの評価規準」を作成する。</a:t>
            </a:r>
          </a:p>
        </p:txBody>
      </p:sp>
      <p:sp>
        <p:nvSpPr>
          <p:cNvPr id="13317"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sp>
        <p:nvSpPr>
          <p:cNvPr id="13318" name="下リボン 6"/>
          <p:cNvSpPr>
            <a:spLocks noChangeArrowheads="1"/>
          </p:cNvSpPr>
          <p:nvPr/>
        </p:nvSpPr>
        <p:spPr bwMode="auto">
          <a:xfrm>
            <a:off x="6319838" y="512763"/>
            <a:ext cx="2714625"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Ｐ２８～Ｐ３０</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56"/>
    </mc:Choice>
    <mc:Fallback xmlns="">
      <p:transition spd="slow" advTm="28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テキスト ボックス 12"/>
          <p:cNvSpPr>
            <a:spLocks noChangeArrowheads="1"/>
          </p:cNvSpPr>
          <p:nvPr/>
        </p:nvSpPr>
        <p:spPr bwMode="auto">
          <a:xfrm>
            <a:off x="90488" y="554038"/>
            <a:ext cx="8963025" cy="6115050"/>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latin typeface="ＭＳ Ｐゴシック" panose="020B0600070205080204" pitchFamily="50" charset="-128"/>
            </a:endParaRPr>
          </a:p>
          <a:p>
            <a:pPr>
              <a:lnSpc>
                <a:spcPct val="100000"/>
              </a:lnSpc>
              <a:spcBef>
                <a:spcPct val="0"/>
              </a:spcBef>
              <a:buFontTx/>
              <a:buNone/>
            </a:pPr>
            <a:endParaRPr lang="en-US" altLang="ja-JP" sz="3200">
              <a:latin typeface="ＭＳ Ｐゴシック" panose="020B0600070205080204" pitchFamily="50" charset="-128"/>
            </a:endParaRPr>
          </a:p>
          <a:p>
            <a:pPr>
              <a:lnSpc>
                <a:spcPct val="100000"/>
              </a:lnSpc>
              <a:spcBef>
                <a:spcPct val="0"/>
              </a:spcBef>
              <a:buFontTx/>
              <a:buNone/>
            </a:pPr>
            <a:endParaRPr lang="en-US" altLang="ja-JP" sz="3200">
              <a:latin typeface="ＭＳ Ｐゴシック" panose="020B0600070205080204" pitchFamily="50" charset="-128"/>
            </a:endParaRPr>
          </a:p>
          <a:p>
            <a:pPr>
              <a:lnSpc>
                <a:spcPct val="100000"/>
              </a:lnSpc>
              <a:spcBef>
                <a:spcPct val="0"/>
              </a:spcBef>
              <a:buFontTx/>
              <a:buNone/>
            </a:pPr>
            <a:endParaRPr lang="en-US" altLang="ja-JP" sz="3200">
              <a:latin typeface="ＭＳ Ｐゴシック" panose="020B0600070205080204" pitchFamily="50" charset="-128"/>
            </a:endParaRPr>
          </a:p>
          <a:p>
            <a:pPr>
              <a:lnSpc>
                <a:spcPct val="100000"/>
              </a:lnSpc>
              <a:spcBef>
                <a:spcPct val="0"/>
              </a:spcBef>
              <a:buFontTx/>
              <a:buNone/>
            </a:pPr>
            <a:endParaRPr lang="en-US" altLang="ja-JP" sz="3200">
              <a:latin typeface="ＭＳ Ｐゴシック" panose="020B0600070205080204" pitchFamily="50" charset="-128"/>
            </a:endParaRPr>
          </a:p>
        </p:txBody>
      </p:sp>
      <p:sp>
        <p:nvSpPr>
          <p:cNvPr id="15363" name="テキスト ボックス 1"/>
          <p:cNvSpPr>
            <a:spLocks noChangeArrowheads="1"/>
          </p:cNvSpPr>
          <p:nvPr/>
        </p:nvSpPr>
        <p:spPr bwMode="auto">
          <a:xfrm>
            <a:off x="184150" y="1049338"/>
            <a:ext cx="8802688" cy="157003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b="1"/>
              <a:t>「内容のまとまり」とは</a:t>
            </a:r>
          </a:p>
          <a:p>
            <a:pPr>
              <a:lnSpc>
                <a:spcPct val="100000"/>
              </a:lnSpc>
              <a:spcBef>
                <a:spcPct val="0"/>
              </a:spcBef>
              <a:buFontTx/>
              <a:buNone/>
            </a:pPr>
            <a:r>
              <a:rPr lang="ja-JP" altLang="en-US" sz="2400" b="1"/>
              <a:t>　　学習指導要領に示す各教科等の「第２　各学年の目標及び内容</a:t>
            </a:r>
          </a:p>
          <a:p>
            <a:pPr>
              <a:lnSpc>
                <a:spcPct val="100000"/>
              </a:lnSpc>
              <a:spcBef>
                <a:spcPct val="0"/>
              </a:spcBef>
              <a:buFontTx/>
              <a:buNone/>
            </a:pPr>
            <a:r>
              <a:rPr lang="ja-JP" altLang="en-US" sz="2400" b="1"/>
              <a:t>　２　内容」の項目等をそのまとまりごとに細分化したり整理したりし</a:t>
            </a:r>
          </a:p>
          <a:p>
            <a:pPr>
              <a:lnSpc>
                <a:spcPct val="100000"/>
              </a:lnSpc>
              <a:spcBef>
                <a:spcPct val="0"/>
              </a:spcBef>
              <a:buFontTx/>
              <a:buNone/>
            </a:pPr>
            <a:r>
              <a:rPr lang="ja-JP" altLang="en-US" sz="2400" b="1"/>
              <a:t>　たもの</a:t>
            </a:r>
          </a:p>
        </p:txBody>
      </p:sp>
      <p:sp>
        <p:nvSpPr>
          <p:cNvPr id="15364" name="テキスト ボックス 1"/>
          <p:cNvSpPr>
            <a:spLocks noChangeArrowheads="1"/>
          </p:cNvSpPr>
          <p:nvPr/>
        </p:nvSpPr>
        <p:spPr bwMode="auto">
          <a:xfrm>
            <a:off x="184150" y="2771775"/>
            <a:ext cx="8802688" cy="193992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b="1"/>
              <a:t>「内容のまとまりごとの評価規準」とは</a:t>
            </a:r>
          </a:p>
          <a:p>
            <a:pPr>
              <a:lnSpc>
                <a:spcPct val="100000"/>
              </a:lnSpc>
              <a:spcBef>
                <a:spcPct val="0"/>
              </a:spcBef>
              <a:buFontTx/>
              <a:buNone/>
            </a:pPr>
            <a:r>
              <a:rPr lang="ja-JP" altLang="en-US" sz="2400" b="1"/>
              <a:t>　　学習指導要領の目標に照らして観点別学習状況の評価を行う</a:t>
            </a:r>
          </a:p>
          <a:p>
            <a:pPr>
              <a:lnSpc>
                <a:spcPct val="100000"/>
              </a:lnSpc>
              <a:spcBef>
                <a:spcPct val="0"/>
              </a:spcBef>
              <a:buFontTx/>
              <a:buNone/>
            </a:pPr>
            <a:r>
              <a:rPr lang="ja-JP" altLang="en-US" sz="2400" b="1"/>
              <a:t>　に当たり，児童生徒が資質・能力を身に付けた状況を表すため</a:t>
            </a:r>
          </a:p>
          <a:p>
            <a:pPr>
              <a:lnSpc>
                <a:spcPct val="100000"/>
              </a:lnSpc>
              <a:spcBef>
                <a:spcPct val="0"/>
              </a:spcBef>
              <a:buFontTx/>
              <a:buNone/>
            </a:pPr>
            <a:r>
              <a:rPr lang="ja-JP" altLang="en-US" sz="2400" b="1"/>
              <a:t>　に，「２　内容」の記載事項の文末を「～すること」から「～してい</a:t>
            </a:r>
          </a:p>
          <a:p>
            <a:pPr>
              <a:lnSpc>
                <a:spcPct val="100000"/>
              </a:lnSpc>
              <a:spcBef>
                <a:spcPct val="0"/>
              </a:spcBef>
              <a:buFontTx/>
              <a:buNone/>
            </a:pPr>
            <a:r>
              <a:rPr lang="ja-JP" altLang="en-US" sz="2400" b="1"/>
              <a:t>　る」と変換したもの等</a:t>
            </a:r>
          </a:p>
        </p:txBody>
      </p:sp>
      <p:sp>
        <p:nvSpPr>
          <p:cNvPr id="15365" name="テキスト ボックス 1"/>
          <p:cNvSpPr>
            <a:spLocks noChangeArrowheads="1"/>
          </p:cNvSpPr>
          <p:nvPr/>
        </p:nvSpPr>
        <p:spPr bwMode="auto">
          <a:xfrm>
            <a:off x="184150" y="4865688"/>
            <a:ext cx="8802688" cy="157003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400" b="1">
                <a:solidFill>
                  <a:srgbClr val="FF0000"/>
                </a:solidFill>
              </a:rPr>
              <a:t>※</a:t>
            </a:r>
            <a:r>
              <a:rPr lang="ja-JP" altLang="en-US" sz="2400" b="1">
                <a:solidFill>
                  <a:srgbClr val="FF0000"/>
                </a:solidFill>
              </a:rPr>
              <a:t>　小学校家庭，中学校技術・家庭（家庭分野）については，学習</a:t>
            </a:r>
          </a:p>
          <a:p>
            <a:pPr>
              <a:lnSpc>
                <a:spcPct val="100000"/>
              </a:lnSpc>
              <a:spcBef>
                <a:spcPct val="0"/>
              </a:spcBef>
              <a:buFontTx/>
              <a:buNone/>
            </a:pPr>
            <a:r>
              <a:rPr lang="ja-JP" altLang="en-US" sz="2400" b="1">
                <a:solidFill>
                  <a:srgbClr val="FF0000"/>
                </a:solidFill>
              </a:rPr>
              <a:t>　指導要領の目標及び分野の目標の（２）に思考力・判断力・表現</a:t>
            </a:r>
          </a:p>
          <a:p>
            <a:pPr>
              <a:lnSpc>
                <a:spcPct val="100000"/>
              </a:lnSpc>
              <a:spcBef>
                <a:spcPct val="0"/>
              </a:spcBef>
              <a:buFontTx/>
              <a:buNone/>
            </a:pPr>
            <a:r>
              <a:rPr lang="ja-JP" altLang="en-US" sz="2400" b="1">
                <a:solidFill>
                  <a:srgbClr val="FF0000"/>
                </a:solidFill>
              </a:rPr>
              <a:t>　力等の育成に係る学習過程が記載されているため，これらを踏ま</a:t>
            </a:r>
          </a:p>
          <a:p>
            <a:pPr>
              <a:lnSpc>
                <a:spcPct val="100000"/>
              </a:lnSpc>
              <a:spcBef>
                <a:spcPct val="0"/>
              </a:spcBef>
              <a:buFontTx/>
              <a:buNone/>
            </a:pPr>
            <a:r>
              <a:rPr lang="ja-JP" altLang="en-US" sz="2400" b="1">
                <a:solidFill>
                  <a:srgbClr val="FF0000"/>
                </a:solidFill>
              </a:rPr>
              <a:t>　えて「内容のまとまりごとの評価規準」を作成する必要がある。</a:t>
            </a:r>
          </a:p>
        </p:txBody>
      </p:sp>
      <p:sp>
        <p:nvSpPr>
          <p:cNvPr id="15366" name="下リボン 7"/>
          <p:cNvSpPr>
            <a:spLocks noChangeArrowheads="1"/>
          </p:cNvSpPr>
          <p:nvPr/>
        </p:nvSpPr>
        <p:spPr bwMode="auto">
          <a:xfrm>
            <a:off x="6465888" y="565150"/>
            <a:ext cx="2581275"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Ｐ１４，Ｐ１５</a:t>
            </a:r>
          </a:p>
        </p:txBody>
      </p:sp>
      <p:sp>
        <p:nvSpPr>
          <p:cNvPr id="15367"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427"/>
    </mc:Choice>
    <mc:Fallback xmlns="">
      <p:transition spd="slow" advTm="77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sp>
        <p:nvSpPr>
          <p:cNvPr id="17411" name="テキスト ボックス 1"/>
          <p:cNvSpPr>
            <a:spLocks noChangeArrowheads="1"/>
          </p:cNvSpPr>
          <p:nvPr/>
        </p:nvSpPr>
        <p:spPr bwMode="auto">
          <a:xfrm>
            <a:off x="0" y="622300"/>
            <a:ext cx="9251950" cy="97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2300"/>
              </a:lnSpc>
              <a:spcBef>
                <a:spcPct val="0"/>
              </a:spcBef>
              <a:buFontTx/>
              <a:buNone/>
            </a:pPr>
            <a:r>
              <a:rPr lang="en-US" altLang="zh-TW" sz="1800" b="1">
                <a:latin typeface="ＭＳ ゴシック" panose="020B0609070205080204" pitchFamily="49" charset="-128"/>
                <a:ea typeface="ＭＳ ゴシック" panose="020B0609070205080204" pitchFamily="49" charset="-128"/>
              </a:rPr>
              <a:t>【</a:t>
            </a:r>
            <a:r>
              <a:rPr lang="zh-TW" altLang="en-US" sz="1800" b="1">
                <a:latin typeface="ＭＳ ゴシック" panose="020B0609070205080204" pitchFamily="49" charset="-128"/>
                <a:ea typeface="ＭＳ ゴシック" panose="020B0609070205080204" pitchFamily="49" charset="-128"/>
              </a:rPr>
              <a:t>小学校学習指導要領 第２章 第８節 家庭「第１ 目標」</a:t>
            </a:r>
            <a:r>
              <a:rPr lang="en-US" altLang="zh-TW" sz="1800" b="1">
                <a:latin typeface="ＭＳ ゴシック" panose="020B0609070205080204" pitchFamily="49" charset="-128"/>
                <a:ea typeface="ＭＳ ゴシック" panose="020B0609070205080204" pitchFamily="49" charset="-128"/>
              </a:rPr>
              <a:t>】</a:t>
            </a:r>
          </a:p>
          <a:p>
            <a:pPr>
              <a:lnSpc>
                <a:spcPts val="2300"/>
              </a:lnSpc>
              <a:spcBef>
                <a:spcPct val="0"/>
              </a:spcBef>
              <a:buFontTx/>
              <a:buNone/>
            </a:pPr>
            <a:r>
              <a:rPr lang="ja-JP" altLang="en-US" sz="2000" b="1">
                <a:latin typeface="ＭＳ ゴシック" panose="020B0609070205080204" pitchFamily="49" charset="-128"/>
                <a:ea typeface="ＭＳ ゴシック" panose="020B0609070205080204" pitchFamily="49" charset="-128"/>
              </a:rPr>
              <a:t>  </a:t>
            </a:r>
            <a:r>
              <a:rPr lang="ja-JP" altLang="en-US" sz="1700" b="1">
                <a:latin typeface="ＭＳ ゴシック" panose="020B0609070205080204" pitchFamily="49" charset="-128"/>
                <a:ea typeface="ＭＳ ゴシック" panose="020B0609070205080204" pitchFamily="49" charset="-128"/>
              </a:rPr>
              <a:t>生活の営みに係る見方・考え方を働かせ，衣食住などに関する実践的・体験的な活動を通して，生活をよりよくしようと工夫する資質・能力を次のとおり育成することを目指す。 </a:t>
            </a:r>
          </a:p>
        </p:txBody>
      </p:sp>
      <p:graphicFrame>
        <p:nvGraphicFramePr>
          <p:cNvPr id="9275" name="表 2"/>
          <p:cNvGraphicFramePr>
            <a:graphicFrameLocks noGrp="1"/>
          </p:cNvGraphicFramePr>
          <p:nvPr/>
        </p:nvGraphicFramePr>
        <p:xfrm>
          <a:off x="100013" y="1628775"/>
          <a:ext cx="8936037" cy="1987550"/>
        </p:xfrm>
        <a:graphic>
          <a:graphicData uri="http://schemas.openxmlformats.org/drawingml/2006/table">
            <a:tbl>
              <a:tblPr/>
              <a:tblGrid>
                <a:gridCol w="2978150">
                  <a:extLst>
                    <a:ext uri="{9D8B030D-6E8A-4147-A177-3AD203B41FA5}">
                      <a16:colId xmlns:a16="http://schemas.microsoft.com/office/drawing/2014/main" val="20000"/>
                    </a:ext>
                  </a:extLst>
                </a:gridCol>
                <a:gridCol w="2979737">
                  <a:extLst>
                    <a:ext uri="{9D8B030D-6E8A-4147-A177-3AD203B41FA5}">
                      <a16:colId xmlns:a16="http://schemas.microsoft.com/office/drawing/2014/main" val="20001"/>
                    </a:ext>
                  </a:extLst>
                </a:gridCol>
                <a:gridCol w="2978150">
                  <a:extLst>
                    <a:ext uri="{9D8B030D-6E8A-4147-A177-3AD203B41FA5}">
                      <a16:colId xmlns:a16="http://schemas.microsoft.com/office/drawing/2014/main" val="20002"/>
                    </a:ext>
                  </a:extLst>
                </a:gridCol>
              </a:tblGrid>
              <a:tr h="371983">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（１）知識及び技能</a:t>
                      </a:r>
                    </a:p>
                  </a:txBody>
                  <a:tcPr marL="91435" marR="91435"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（２）思考力，判断力，表現力等</a:t>
                      </a:r>
                    </a:p>
                  </a:txBody>
                  <a:tcPr marL="91435" marR="91435"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（３）学びに向かう力，人間性等</a:t>
                      </a:r>
                    </a:p>
                  </a:txBody>
                  <a:tcPr marL="91435" marR="91435"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15567">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4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家族や家庭，衣食住，消費や環</a:t>
                      </a:r>
                    </a:p>
                    <a:p>
                      <a:pPr marL="0" marR="0" lvl="0" indent="0" algn="l" defTabSz="685800" rtl="0" eaLnBrk="1" fontAlgn="base" latinLnBrk="0" hangingPunct="1">
                        <a:lnSpc>
                          <a:spcPts val="24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境などについて，日常生活に必</a:t>
                      </a:r>
                    </a:p>
                    <a:p>
                      <a:pPr marL="0" marR="0" lvl="0" indent="0" algn="l" defTabSz="685800" rtl="0" eaLnBrk="1" fontAlgn="base" latinLnBrk="0" hangingPunct="1">
                        <a:lnSpc>
                          <a:spcPts val="24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要な基礎的な理解を</a:t>
                      </a:r>
                      <a:r>
                        <a:rPr kumimoji="1" lang="ja-JP" altLang="en-US" sz="1600" b="1"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図るととも</a:t>
                      </a:r>
                      <a:endPar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24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に，それらに係る技能を身に付けるようにする。</a:t>
                      </a:r>
                    </a:p>
                  </a:txBody>
                  <a:tcPr marL="91435" marR="91435"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4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日常生活の中から問題を見いだして課題を設定し，様々な解決方法を考え，実践を評価・改善し，考えたことを表現するなど，課題を解決する力を養う。</a:t>
                      </a:r>
                    </a:p>
                  </a:txBody>
                  <a:tcPr marL="91435" marR="91435"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4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家庭生活を大切にする心情を育み，家族や地域の人々との関わりを考え，家族の一員として，生活をよりよくしようと工夫する実践的な態度を養う。 </a:t>
                      </a:r>
                    </a:p>
                  </a:txBody>
                  <a:tcPr marL="91435" marR="91435"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7426" name="正方形/長方形 3"/>
          <p:cNvSpPr>
            <a:spLocks noChangeArrowheads="1"/>
          </p:cNvSpPr>
          <p:nvPr/>
        </p:nvSpPr>
        <p:spPr bwMode="auto">
          <a:xfrm>
            <a:off x="0" y="4046538"/>
            <a:ext cx="9144000"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en-US" altLang="ja-JP" sz="1800" b="1"/>
              <a:t>【</a:t>
            </a:r>
            <a:r>
              <a:rPr kumimoji="0" lang="ja-JP" altLang="en-US" sz="1800" b="1"/>
              <a:t>改善等通知 別紙４ 家庭，技術・家庭（１）評価の観点及びその趣旨 ＜小学校 家庭＞</a:t>
            </a:r>
            <a:r>
              <a:rPr kumimoji="0" lang="en-US" altLang="ja-JP" sz="1800" b="1"/>
              <a:t>】 </a:t>
            </a:r>
          </a:p>
        </p:txBody>
      </p:sp>
      <p:graphicFrame>
        <p:nvGraphicFramePr>
          <p:cNvPr id="9290" name="表 4"/>
          <p:cNvGraphicFramePr>
            <a:graphicFrameLocks noGrp="1"/>
          </p:cNvGraphicFramePr>
          <p:nvPr/>
        </p:nvGraphicFramePr>
        <p:xfrm>
          <a:off x="107950" y="4448175"/>
          <a:ext cx="8928100" cy="1984460"/>
        </p:xfrm>
        <a:graphic>
          <a:graphicData uri="http://schemas.openxmlformats.org/drawingml/2006/table">
            <a:tbl>
              <a:tblPr/>
              <a:tblGrid>
                <a:gridCol w="2976563">
                  <a:extLst>
                    <a:ext uri="{9D8B030D-6E8A-4147-A177-3AD203B41FA5}">
                      <a16:colId xmlns:a16="http://schemas.microsoft.com/office/drawing/2014/main" val="20000"/>
                    </a:ext>
                  </a:extLst>
                </a:gridCol>
                <a:gridCol w="2974975">
                  <a:extLst>
                    <a:ext uri="{9D8B030D-6E8A-4147-A177-3AD203B41FA5}">
                      <a16:colId xmlns:a16="http://schemas.microsoft.com/office/drawing/2014/main" val="20001"/>
                    </a:ext>
                  </a:extLst>
                </a:gridCol>
                <a:gridCol w="2976562">
                  <a:extLst>
                    <a:ext uri="{9D8B030D-6E8A-4147-A177-3AD203B41FA5}">
                      <a16:colId xmlns:a16="http://schemas.microsoft.com/office/drawing/2014/main" val="20002"/>
                    </a:ext>
                  </a:extLst>
                </a:gridCol>
              </a:tblGrid>
              <a:tr h="36938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 </a:t>
                      </a:r>
                    </a:p>
                  </a:txBody>
                  <a:tcPr marL="91431" marR="91431" marT="45536" marB="455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 </a:t>
                      </a:r>
                    </a:p>
                  </a:txBody>
                  <a:tcPr marL="91431" marR="91431" marT="45536" marB="455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 </a:t>
                      </a:r>
                    </a:p>
                  </a:txBody>
                  <a:tcPr marL="91431" marR="91431" marT="45536" marB="455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14987">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4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日常生活に必要な家族や家庭，</a:t>
                      </a:r>
                    </a:p>
                    <a:p>
                      <a:pPr marL="0" marR="0" lvl="0" indent="0" algn="l" defTabSz="685800" rtl="0" eaLnBrk="1" fontAlgn="base" latinLnBrk="0" hangingPunct="1">
                        <a:lnSpc>
                          <a:spcPts val="24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衣食住，消費や環境などについ</a:t>
                      </a:r>
                    </a:p>
                    <a:p>
                      <a:pPr marL="0" marR="0" lvl="0" indent="0" algn="l" defTabSz="685800" rtl="0" eaLnBrk="1" fontAlgn="base" latinLnBrk="0" hangingPunct="1">
                        <a:lnSpc>
                          <a:spcPts val="24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て理解しているとともに，それらに係る技能を身に付けている。 </a:t>
                      </a:r>
                    </a:p>
                  </a:txBody>
                  <a:tcPr marL="91431" marR="91431" marT="45536" marB="455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4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日常生活の中から問題を見いだして課題を設定し，様々な解決方法を考え，実践を評価・改善し，考えたことを表現するなどして課題を解決する力を身に付けている。 </a:t>
                      </a:r>
                    </a:p>
                  </a:txBody>
                  <a:tcPr marL="36000" marR="36000" marT="45536" marB="455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4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家族の一員として，生活をよりよくしようと，課題の解決に主体的に取り組んだり，振り返って改善したりして，生活を工夫し，実践しようとしている。 </a:t>
                      </a:r>
                    </a:p>
                  </a:txBody>
                  <a:tcPr marL="91431" marR="91431" marT="45536" marB="455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7441" name="正方形/長方形 5"/>
          <p:cNvSpPr>
            <a:spLocks noChangeArrowheads="1"/>
          </p:cNvSpPr>
          <p:nvPr/>
        </p:nvSpPr>
        <p:spPr bwMode="auto">
          <a:xfrm>
            <a:off x="5934075" y="3590925"/>
            <a:ext cx="3097213"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zh-TW" altLang="en-US" sz="1800" b="1">
                <a:cs typeface="新細明體"/>
              </a:rPr>
              <a:t>（小学校学習指導要領 </a:t>
            </a:r>
            <a:r>
              <a:rPr kumimoji="0" lang="en-US" altLang="zh-TW" sz="1800" b="1">
                <a:cs typeface="新細明體"/>
              </a:rPr>
              <a:t>P.136</a:t>
            </a:r>
            <a:r>
              <a:rPr kumimoji="0" lang="zh-TW" altLang="en-US" sz="1800" b="1">
                <a:cs typeface="新細明體"/>
              </a:rPr>
              <a:t>） </a:t>
            </a:r>
          </a:p>
        </p:txBody>
      </p:sp>
      <p:sp>
        <p:nvSpPr>
          <p:cNvPr id="17442" name="正方形/長方形 6"/>
          <p:cNvSpPr>
            <a:spLocks noChangeArrowheads="1"/>
          </p:cNvSpPr>
          <p:nvPr/>
        </p:nvSpPr>
        <p:spPr bwMode="auto">
          <a:xfrm>
            <a:off x="5751513" y="6464300"/>
            <a:ext cx="3500437"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zh-TW" altLang="en-US" sz="1800" b="1">
                <a:cs typeface="新細明體"/>
              </a:rPr>
              <a:t>（改善等通知</a:t>
            </a:r>
            <a:r>
              <a:rPr kumimoji="0" lang="ja-JP" altLang="en-US" sz="1800" b="1"/>
              <a:t>　</a:t>
            </a:r>
            <a:r>
              <a:rPr kumimoji="0" lang="zh-TW" altLang="en-US" sz="1800" b="1">
                <a:cs typeface="新細明體"/>
              </a:rPr>
              <a:t> 別紙４</a:t>
            </a:r>
            <a:r>
              <a:rPr kumimoji="0" lang="ja-JP" altLang="en-US" sz="1800" b="1"/>
              <a:t>　</a:t>
            </a:r>
            <a:r>
              <a:rPr kumimoji="0" lang="zh-TW" altLang="en-US" sz="1800" b="1">
                <a:cs typeface="新細明體"/>
              </a:rPr>
              <a:t> </a:t>
            </a:r>
            <a:r>
              <a:rPr kumimoji="0" lang="en-US" altLang="zh-TW" sz="1800" b="1">
                <a:cs typeface="新細明體"/>
              </a:rPr>
              <a:t>P.18</a:t>
            </a:r>
            <a:r>
              <a:rPr kumimoji="0" lang="zh-TW" altLang="en-US" sz="1800" b="1">
                <a:cs typeface="新細明體"/>
              </a:rPr>
              <a:t>） </a:t>
            </a:r>
          </a:p>
        </p:txBody>
      </p:sp>
      <p:sp>
        <p:nvSpPr>
          <p:cNvPr id="17443" name="下リボン 8"/>
          <p:cNvSpPr>
            <a:spLocks noChangeArrowheads="1"/>
          </p:cNvSpPr>
          <p:nvPr/>
        </p:nvSpPr>
        <p:spPr bwMode="auto">
          <a:xfrm>
            <a:off x="7756525" y="25400"/>
            <a:ext cx="1274763"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Ｐ２８</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470"/>
    </mc:Choice>
    <mc:Fallback xmlns="">
      <p:transition spd="slow" advTm="25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sp>
        <p:nvSpPr>
          <p:cNvPr id="19459" name="テキスト ボックス 12"/>
          <p:cNvSpPr>
            <a:spLocks noChangeArrowheads="1"/>
          </p:cNvSpPr>
          <p:nvPr/>
        </p:nvSpPr>
        <p:spPr bwMode="auto">
          <a:xfrm>
            <a:off x="85725" y="942975"/>
            <a:ext cx="8967788" cy="5870575"/>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dirty="0">
                <a:latin typeface="ＭＳ Ｐゴシック" panose="020B0600070205080204" pitchFamily="50" charset="-128"/>
              </a:rPr>
              <a:t> （例）「</a:t>
            </a:r>
            <a:r>
              <a:rPr lang="en-US" altLang="ja-JP" sz="2000" b="1" dirty="0">
                <a:latin typeface="ＭＳ Ｐゴシック" panose="020B0600070205080204" pitchFamily="50" charset="-128"/>
              </a:rPr>
              <a:t>B</a:t>
            </a:r>
            <a:r>
              <a:rPr lang="ja-JP" altLang="en-US" sz="2000" b="1" dirty="0">
                <a:latin typeface="ＭＳ Ｐゴシック" panose="020B0600070205080204" pitchFamily="50" charset="-128"/>
              </a:rPr>
              <a:t>衣食住の生活」　　（６）快適な住まい方</a:t>
            </a:r>
          </a:p>
          <a:p>
            <a:pPr>
              <a:lnSpc>
                <a:spcPct val="100000"/>
              </a:lnSpc>
              <a:spcBef>
                <a:spcPct val="0"/>
              </a:spcBef>
              <a:buFontTx/>
              <a:buNone/>
            </a:pPr>
            <a:r>
              <a:rPr lang="ja-JP" altLang="en-US" sz="2000" b="1" dirty="0">
                <a:latin typeface="ＭＳ Ｐゴシック" panose="020B0600070205080204" pitchFamily="50" charset="-128"/>
              </a:rPr>
              <a:t>　次の（１）から（６）までの項目について，課題をもって，健康・快適・安全で豊かな食生活，衣生活，住生活に向けて考え，工夫する活動を通して，次の事項を身に付けることができるよう指導する。 </a:t>
            </a:r>
          </a:p>
          <a:p>
            <a:pPr>
              <a:lnSpc>
                <a:spcPct val="100000"/>
              </a:lnSpc>
              <a:spcBef>
                <a:spcPct val="0"/>
              </a:spcBef>
              <a:buFontTx/>
              <a:buNone/>
            </a:pPr>
            <a:r>
              <a:rPr lang="ja-JP" altLang="en-US" sz="2000" b="1" dirty="0">
                <a:latin typeface="ＭＳ Ｐゴシック" panose="020B0600070205080204" pitchFamily="50" charset="-128"/>
              </a:rPr>
              <a:t>　ア 次のような知識及び技能を身に付けること。 </a:t>
            </a:r>
          </a:p>
          <a:p>
            <a:pPr>
              <a:lnSpc>
                <a:spcPct val="100000"/>
              </a:lnSpc>
              <a:spcBef>
                <a:spcPct val="0"/>
              </a:spcBef>
              <a:buFontTx/>
              <a:buNone/>
            </a:pPr>
            <a:r>
              <a:rPr lang="ja-JP" altLang="en-US" sz="2000" b="1" dirty="0">
                <a:latin typeface="ＭＳ Ｐゴシック" panose="020B0600070205080204" pitchFamily="50" charset="-128"/>
              </a:rPr>
              <a:t>　</a:t>
            </a:r>
            <a:r>
              <a:rPr lang="ja-JP" altLang="en-US" sz="2000" b="1" dirty="0">
                <a:solidFill>
                  <a:srgbClr val="FF0000"/>
                </a:solidFill>
                <a:latin typeface="ＭＳ Ｐゴシック" panose="020B0600070205080204" pitchFamily="50" charset="-128"/>
              </a:rPr>
              <a:t>　</a:t>
            </a:r>
            <a:r>
              <a:rPr lang="en-US" altLang="ja-JP" sz="2000" b="1" dirty="0">
                <a:solidFill>
                  <a:srgbClr val="FF0000"/>
                </a:solidFill>
                <a:latin typeface="ＭＳ Ｐゴシック" panose="020B0600070205080204" pitchFamily="50" charset="-128"/>
              </a:rPr>
              <a:t>(</a:t>
            </a:r>
            <a:r>
              <a:rPr lang="ja-JP" altLang="en-US" sz="2000" b="1" dirty="0">
                <a:solidFill>
                  <a:srgbClr val="FF0000"/>
                </a:solidFill>
                <a:latin typeface="ＭＳ Ｐゴシック" panose="020B0600070205080204" pitchFamily="50" charset="-128"/>
              </a:rPr>
              <a:t>ｱ</a:t>
            </a:r>
            <a:r>
              <a:rPr lang="en-US" altLang="ja-JP" sz="2000" b="1" dirty="0">
                <a:solidFill>
                  <a:srgbClr val="FF0000"/>
                </a:solidFill>
                <a:latin typeface="ＭＳ Ｐゴシック" panose="020B0600070205080204" pitchFamily="50" charset="-128"/>
              </a:rPr>
              <a:t>) </a:t>
            </a:r>
            <a:r>
              <a:rPr lang="ja-JP" altLang="en-US" sz="2000" b="1" u="sng" dirty="0">
                <a:solidFill>
                  <a:srgbClr val="FF0000"/>
                </a:solidFill>
                <a:latin typeface="ＭＳ Ｐゴシック" panose="020B0600070205080204" pitchFamily="50" charset="-128"/>
              </a:rPr>
              <a:t>住まいの主な働きが分かり，季節の変化に合わせた生活の大切さや住</a:t>
            </a:r>
            <a:r>
              <a:rPr lang="ja-JP" altLang="en-US" sz="2000" b="1" u="sng" dirty="0" err="1">
                <a:solidFill>
                  <a:srgbClr val="FF0000"/>
                </a:solidFill>
                <a:latin typeface="ＭＳ Ｐゴシック" panose="020B0600070205080204" pitchFamily="50" charset="-128"/>
              </a:rPr>
              <a:t>ま</a:t>
            </a:r>
            <a:endParaRPr lang="ja-JP" altLang="en-US" sz="2000" b="1" u="sng" dirty="0">
              <a:solidFill>
                <a:srgbClr val="FF0000"/>
              </a:solidFill>
              <a:latin typeface="ＭＳ Ｐゴシック" panose="020B0600070205080204" pitchFamily="50" charset="-128"/>
            </a:endParaRPr>
          </a:p>
          <a:p>
            <a:pPr>
              <a:lnSpc>
                <a:spcPct val="100000"/>
              </a:lnSpc>
              <a:spcBef>
                <a:spcPct val="0"/>
              </a:spcBef>
              <a:buFontTx/>
              <a:buNone/>
            </a:pPr>
            <a:r>
              <a:rPr lang="ja-JP" altLang="en-US" sz="2000" b="1" dirty="0">
                <a:solidFill>
                  <a:srgbClr val="FF0000"/>
                </a:solidFill>
                <a:latin typeface="ＭＳ Ｐゴシック" panose="020B0600070205080204" pitchFamily="50" charset="-128"/>
              </a:rPr>
              <a:t>　　　</a:t>
            </a:r>
            <a:r>
              <a:rPr lang="ja-JP" altLang="en-US" sz="2000" b="1" u="sng" dirty="0" err="1">
                <a:solidFill>
                  <a:srgbClr val="FF0000"/>
                </a:solidFill>
                <a:latin typeface="ＭＳ Ｐゴシック" panose="020B0600070205080204" pitchFamily="50" charset="-128"/>
              </a:rPr>
              <a:t>い</a:t>
            </a:r>
            <a:r>
              <a:rPr lang="ja-JP" altLang="en-US" sz="2000" b="1" u="sng" dirty="0">
                <a:solidFill>
                  <a:srgbClr val="FF0000"/>
                </a:solidFill>
                <a:latin typeface="ＭＳ Ｐゴシック" panose="020B0600070205080204" pitchFamily="50" charset="-128"/>
              </a:rPr>
              <a:t>方について理解すること。 </a:t>
            </a:r>
          </a:p>
          <a:p>
            <a:pPr>
              <a:lnSpc>
                <a:spcPct val="100000"/>
              </a:lnSpc>
              <a:spcBef>
                <a:spcPct val="0"/>
              </a:spcBef>
              <a:buFontTx/>
              <a:buNone/>
            </a:pPr>
            <a:r>
              <a:rPr lang="ja-JP" altLang="en-US" sz="2000" b="1" dirty="0">
                <a:latin typeface="ＭＳ Ｐゴシック" panose="020B0600070205080204" pitchFamily="50" charset="-128"/>
              </a:rPr>
              <a:t>　　</a:t>
            </a:r>
            <a:r>
              <a:rPr lang="en-US" altLang="ja-JP" sz="2000" b="1" dirty="0">
                <a:solidFill>
                  <a:srgbClr val="FF0000"/>
                </a:solidFill>
                <a:latin typeface="ＭＳ Ｐゴシック" panose="020B0600070205080204" pitchFamily="50" charset="-128"/>
              </a:rPr>
              <a:t>(</a:t>
            </a:r>
            <a:r>
              <a:rPr lang="ja-JP" altLang="en-US" sz="2000" b="1" dirty="0">
                <a:solidFill>
                  <a:srgbClr val="FF0000"/>
                </a:solidFill>
                <a:latin typeface="ＭＳ Ｐゴシック" panose="020B0600070205080204" pitchFamily="50" charset="-128"/>
              </a:rPr>
              <a:t>ｲ</a:t>
            </a:r>
            <a:r>
              <a:rPr lang="en-US" altLang="ja-JP" sz="2000" b="1" dirty="0">
                <a:solidFill>
                  <a:srgbClr val="FF0000"/>
                </a:solidFill>
                <a:latin typeface="ＭＳ Ｐゴシック" panose="020B0600070205080204" pitchFamily="50" charset="-128"/>
              </a:rPr>
              <a:t>) </a:t>
            </a:r>
            <a:r>
              <a:rPr lang="ja-JP" altLang="en-US" sz="2000" b="1" u="sng" dirty="0">
                <a:solidFill>
                  <a:srgbClr val="FF0000"/>
                </a:solidFill>
                <a:latin typeface="ＭＳ Ｐゴシック" panose="020B0600070205080204" pitchFamily="50" charset="-128"/>
              </a:rPr>
              <a:t>住まいの整理・整頓や清掃の仕方を理解し，適切にできること。 </a:t>
            </a:r>
          </a:p>
          <a:p>
            <a:pPr>
              <a:lnSpc>
                <a:spcPct val="100000"/>
              </a:lnSpc>
              <a:spcBef>
                <a:spcPct val="0"/>
              </a:spcBef>
              <a:buFontTx/>
              <a:buNone/>
            </a:pPr>
            <a:r>
              <a:rPr lang="ja-JP" altLang="en-US" sz="2000" b="1" dirty="0">
                <a:latin typeface="ＭＳ Ｐゴシック" panose="020B0600070205080204" pitchFamily="50" charset="-128"/>
              </a:rPr>
              <a:t> 　</a:t>
            </a:r>
            <a:r>
              <a:rPr lang="ja-JP" altLang="en-US" sz="2000" b="1" dirty="0">
                <a:solidFill>
                  <a:srgbClr val="002060"/>
                </a:solidFill>
                <a:latin typeface="ＭＳ Ｐゴシック" panose="020B0600070205080204" pitchFamily="50" charset="-128"/>
              </a:rPr>
              <a:t>イ </a:t>
            </a:r>
            <a:r>
              <a:rPr lang="ja-JP" altLang="en-US" sz="2000" b="1" u="sng" dirty="0">
                <a:solidFill>
                  <a:srgbClr val="002060"/>
                </a:solidFill>
                <a:latin typeface="ＭＳ Ｐゴシック" panose="020B0600070205080204" pitchFamily="50" charset="-128"/>
              </a:rPr>
              <a:t>季節の変化に合わせた住まい方，整理・整頓や清掃の仕方を考え，快適な</a:t>
            </a:r>
          </a:p>
          <a:p>
            <a:pPr>
              <a:lnSpc>
                <a:spcPct val="100000"/>
              </a:lnSpc>
              <a:spcBef>
                <a:spcPct val="0"/>
              </a:spcBef>
              <a:buFontTx/>
              <a:buNone/>
            </a:pPr>
            <a:r>
              <a:rPr lang="ja-JP" altLang="en-US" sz="2000" b="1" dirty="0">
                <a:solidFill>
                  <a:srgbClr val="002060"/>
                </a:solidFill>
                <a:latin typeface="ＭＳ Ｐゴシック" panose="020B0600070205080204" pitchFamily="50" charset="-128"/>
              </a:rPr>
              <a:t>　　</a:t>
            </a:r>
            <a:r>
              <a:rPr lang="ja-JP" altLang="en-US" sz="2000" b="1" u="sng" dirty="0">
                <a:solidFill>
                  <a:srgbClr val="002060"/>
                </a:solidFill>
                <a:latin typeface="ＭＳ Ｐゴシック" panose="020B0600070205080204" pitchFamily="50" charset="-128"/>
              </a:rPr>
              <a:t>住まい方を工夫すること。 </a:t>
            </a:r>
          </a:p>
          <a:p>
            <a:pPr>
              <a:lnSpc>
                <a:spcPct val="100000"/>
              </a:lnSpc>
              <a:spcBef>
                <a:spcPct val="0"/>
              </a:spcBef>
              <a:buFontTx/>
              <a:buNone/>
            </a:pPr>
            <a:endParaRPr lang="en-US" altLang="ja-JP" sz="2000" u="sng" dirty="0">
              <a:latin typeface="ＭＳ Ｐゴシック" panose="020B0600070205080204" pitchFamily="50" charset="-128"/>
            </a:endParaRPr>
          </a:p>
          <a:p>
            <a:pPr>
              <a:lnSpc>
                <a:spcPct val="100000"/>
              </a:lnSpc>
              <a:spcBef>
                <a:spcPct val="0"/>
              </a:spcBef>
              <a:buFontTx/>
              <a:buNone/>
            </a:pPr>
            <a:endParaRPr lang="en-US" altLang="ja-JP" sz="2000" u="sng" dirty="0">
              <a:latin typeface="ＭＳ Ｐゴシック" panose="020B0600070205080204" pitchFamily="50" charset="-128"/>
            </a:endParaRPr>
          </a:p>
          <a:p>
            <a:pPr>
              <a:lnSpc>
                <a:spcPct val="100000"/>
              </a:lnSpc>
              <a:spcBef>
                <a:spcPct val="0"/>
              </a:spcBef>
              <a:buFontTx/>
              <a:buNone/>
            </a:pPr>
            <a:endParaRPr lang="en-US" altLang="ja-JP" sz="2000" u="sng" dirty="0">
              <a:latin typeface="ＭＳ Ｐゴシック" panose="020B0600070205080204" pitchFamily="50" charset="-128"/>
            </a:endParaRPr>
          </a:p>
          <a:p>
            <a:pPr>
              <a:lnSpc>
                <a:spcPct val="100000"/>
              </a:lnSpc>
              <a:spcBef>
                <a:spcPct val="0"/>
              </a:spcBef>
              <a:buFontTx/>
              <a:buNone/>
            </a:pPr>
            <a:r>
              <a:rPr lang="en-US" altLang="ja-JP" sz="2000" b="1" dirty="0">
                <a:latin typeface="ＭＳ Ｐゴシック" panose="020B0600070205080204" pitchFamily="50" charset="-128"/>
              </a:rPr>
              <a:t>※</a:t>
            </a:r>
            <a:r>
              <a:rPr lang="ja-JP" altLang="en-US" sz="2000" b="1" dirty="0">
                <a:latin typeface="ＭＳ Ｐゴシック" panose="020B0600070205080204" pitchFamily="50" charset="-128"/>
              </a:rPr>
              <a:t>　「Ａ家族・家庭生活」の（１）「自分の成長と家族・家庭生活」及び（４）「家族・家</a:t>
            </a:r>
          </a:p>
          <a:p>
            <a:pPr>
              <a:lnSpc>
                <a:spcPct val="100000"/>
              </a:lnSpc>
              <a:spcBef>
                <a:spcPct val="0"/>
              </a:spcBef>
              <a:buFontTx/>
              <a:buNone/>
            </a:pPr>
            <a:r>
              <a:rPr lang="ja-JP" altLang="en-US" sz="2000" b="1" dirty="0">
                <a:latin typeface="ＭＳ Ｐゴシック" panose="020B0600070205080204" pitchFamily="50" charset="-128"/>
              </a:rPr>
              <a:t>　庭生活についての課題と実践」については，指導事項アのみで構成されている。</a:t>
            </a:r>
          </a:p>
          <a:p>
            <a:pPr>
              <a:lnSpc>
                <a:spcPct val="100000"/>
              </a:lnSpc>
              <a:spcBef>
                <a:spcPct val="0"/>
              </a:spcBef>
              <a:buFontTx/>
              <a:buNone/>
            </a:pPr>
            <a:r>
              <a:rPr lang="ja-JP" altLang="en-US" sz="2000" b="1" dirty="0">
                <a:solidFill>
                  <a:srgbClr val="FF0000"/>
                </a:solidFill>
                <a:latin typeface="ＭＳ Ｐゴシック" panose="020B0600070205080204" pitchFamily="50" charset="-128"/>
              </a:rPr>
              <a:t>　（１）の評価の観点</a:t>
            </a:r>
            <a:r>
              <a:rPr lang="ja-JP" altLang="en-US" sz="2000" b="1" dirty="0">
                <a:latin typeface="ＭＳ Ｐゴシック" panose="020B0600070205080204" pitchFamily="50" charset="-128"/>
              </a:rPr>
              <a:t>については，</a:t>
            </a:r>
            <a:r>
              <a:rPr lang="ja-JP" altLang="en-US" sz="2000" b="1" dirty="0">
                <a:solidFill>
                  <a:srgbClr val="FF0000"/>
                </a:solidFill>
                <a:latin typeface="ＭＳ Ｐゴシック" panose="020B0600070205080204" pitchFamily="50" charset="-128"/>
              </a:rPr>
              <a:t>「知識・技能」及び「主体的に学習に取り組む態</a:t>
            </a:r>
          </a:p>
          <a:p>
            <a:pPr>
              <a:lnSpc>
                <a:spcPct val="100000"/>
              </a:lnSpc>
              <a:spcBef>
                <a:spcPct val="0"/>
              </a:spcBef>
              <a:buFontTx/>
              <a:buNone/>
            </a:pPr>
            <a:r>
              <a:rPr lang="ja-JP" altLang="en-US" sz="2000" b="1" dirty="0">
                <a:solidFill>
                  <a:srgbClr val="FF0000"/>
                </a:solidFill>
                <a:latin typeface="ＭＳ Ｐゴシック" panose="020B0600070205080204" pitchFamily="50" charset="-128"/>
              </a:rPr>
              <a:t>　度」</a:t>
            </a:r>
            <a:r>
              <a:rPr lang="ja-JP" altLang="en-US" sz="2000" b="1" dirty="0">
                <a:latin typeface="ＭＳ Ｐゴシック" panose="020B0600070205080204" pitchFamily="50" charset="-128"/>
              </a:rPr>
              <a:t>，</a:t>
            </a:r>
            <a:r>
              <a:rPr lang="ja-JP" altLang="en-US" sz="2000" b="1" dirty="0">
                <a:solidFill>
                  <a:srgbClr val="FF0000"/>
                </a:solidFill>
                <a:latin typeface="ＭＳ Ｐゴシック" panose="020B0600070205080204" pitchFamily="50" charset="-128"/>
              </a:rPr>
              <a:t>（４）の評価の観点</a:t>
            </a:r>
            <a:r>
              <a:rPr lang="ja-JP" altLang="en-US" sz="2000" b="1" dirty="0">
                <a:latin typeface="ＭＳ Ｐゴシック" panose="020B0600070205080204" pitchFamily="50" charset="-128"/>
              </a:rPr>
              <a:t>については，家庭や地域 などで実践を行い，課題を解決</a:t>
            </a:r>
          </a:p>
          <a:p>
            <a:pPr>
              <a:lnSpc>
                <a:spcPct val="100000"/>
              </a:lnSpc>
              <a:spcBef>
                <a:spcPct val="0"/>
              </a:spcBef>
              <a:buFontTx/>
              <a:buNone/>
            </a:pPr>
            <a:r>
              <a:rPr lang="ja-JP" altLang="en-US" sz="2000" b="1" dirty="0">
                <a:latin typeface="ＭＳ Ｐゴシック" panose="020B0600070205080204" pitchFamily="50" charset="-128"/>
              </a:rPr>
              <a:t>　する力を養うことから，</a:t>
            </a:r>
            <a:r>
              <a:rPr lang="ja-JP" altLang="en-US" sz="2000" b="1" dirty="0">
                <a:solidFill>
                  <a:srgbClr val="FF0000"/>
                </a:solidFill>
                <a:latin typeface="ＭＳ Ｐゴシック" panose="020B0600070205080204" pitchFamily="50" charset="-128"/>
              </a:rPr>
              <a:t>「思考・判断・　表現」　及び「主体的に学習 に取り組む態</a:t>
            </a:r>
          </a:p>
          <a:p>
            <a:pPr>
              <a:lnSpc>
                <a:spcPct val="100000"/>
              </a:lnSpc>
              <a:spcBef>
                <a:spcPct val="0"/>
              </a:spcBef>
              <a:buFontTx/>
              <a:buNone/>
            </a:pPr>
            <a:r>
              <a:rPr lang="ja-JP" altLang="en-US" sz="2000" b="1" dirty="0">
                <a:solidFill>
                  <a:srgbClr val="FF0000"/>
                </a:solidFill>
                <a:latin typeface="ＭＳ Ｐゴシック" panose="020B0600070205080204" pitchFamily="50" charset="-128"/>
              </a:rPr>
              <a:t>　度」</a:t>
            </a:r>
            <a:r>
              <a:rPr lang="ja-JP" altLang="en-US" sz="2000" b="1" dirty="0">
                <a:latin typeface="ＭＳ Ｐゴシック" panose="020B0600070205080204" pitchFamily="50" charset="-128"/>
              </a:rPr>
              <a:t>であることに留意する。 </a:t>
            </a:r>
          </a:p>
          <a:p>
            <a:pPr>
              <a:lnSpc>
                <a:spcPct val="100000"/>
              </a:lnSpc>
              <a:spcBef>
                <a:spcPct val="0"/>
              </a:spcBef>
              <a:buFontTx/>
              <a:buNone/>
            </a:pPr>
            <a:r>
              <a:rPr lang="ja-JP" altLang="en-US" sz="2000" u="sng" dirty="0">
                <a:latin typeface="ＭＳ Ｐゴシック" panose="020B0600070205080204" pitchFamily="50" charset="-128"/>
              </a:rPr>
              <a:t> </a:t>
            </a:r>
          </a:p>
          <a:p>
            <a:pPr>
              <a:lnSpc>
                <a:spcPct val="100000"/>
              </a:lnSpc>
              <a:spcBef>
                <a:spcPct val="0"/>
              </a:spcBef>
              <a:buFontTx/>
              <a:buNone/>
            </a:pPr>
            <a:r>
              <a:rPr lang="ja-JP" altLang="en-US" sz="2000" u="sng" dirty="0">
                <a:latin typeface="ＭＳ Ｐゴシック" panose="020B0600070205080204" pitchFamily="50" charset="-128"/>
              </a:rPr>
              <a:t> </a:t>
            </a:r>
          </a:p>
          <a:p>
            <a:pPr>
              <a:lnSpc>
                <a:spcPct val="100000"/>
              </a:lnSpc>
              <a:spcBef>
                <a:spcPct val="0"/>
              </a:spcBef>
              <a:buFontTx/>
              <a:buNone/>
            </a:pPr>
            <a:endParaRPr lang="en-US" altLang="ja-JP" sz="2800" u="sng" dirty="0">
              <a:latin typeface="ＭＳ Ｐゴシック" panose="020B0600070205080204" pitchFamily="50" charset="-128"/>
            </a:endParaRPr>
          </a:p>
        </p:txBody>
      </p:sp>
      <p:sp>
        <p:nvSpPr>
          <p:cNvPr id="19460" name="テキスト ボックス 1"/>
          <p:cNvSpPr>
            <a:spLocks noChangeArrowheads="1"/>
          </p:cNvSpPr>
          <p:nvPr/>
        </p:nvSpPr>
        <p:spPr bwMode="auto">
          <a:xfrm>
            <a:off x="85725" y="501650"/>
            <a:ext cx="8945563" cy="43180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b="1"/>
              <a:t>①各教科における「内容のまとまり」と「評価の観点」との関係を確認する。</a:t>
            </a:r>
            <a:r>
              <a:rPr lang="ja-JP" altLang="en-US" sz="2200"/>
              <a:t>　</a:t>
            </a:r>
          </a:p>
        </p:txBody>
      </p:sp>
      <p:sp>
        <p:nvSpPr>
          <p:cNvPr id="19461" name="テキスト ボックス 1"/>
          <p:cNvSpPr>
            <a:spLocks noChangeArrowheads="1"/>
          </p:cNvSpPr>
          <p:nvPr/>
        </p:nvSpPr>
        <p:spPr bwMode="auto">
          <a:xfrm>
            <a:off x="1331913" y="4186238"/>
            <a:ext cx="6415087" cy="64135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b="1" u="sng" dirty="0">
                <a:solidFill>
                  <a:srgbClr val="FF0000"/>
                </a:solidFill>
              </a:rPr>
              <a:t>（下線）</a:t>
            </a:r>
            <a:r>
              <a:rPr lang="ja-JP" altLang="en-US" sz="1800" b="1" dirty="0"/>
              <a:t>・・・知識及び技能に関する内容</a:t>
            </a:r>
          </a:p>
          <a:p>
            <a:pPr>
              <a:lnSpc>
                <a:spcPct val="100000"/>
              </a:lnSpc>
              <a:spcBef>
                <a:spcPct val="0"/>
              </a:spcBef>
              <a:buFontTx/>
              <a:buNone/>
            </a:pPr>
            <a:r>
              <a:rPr lang="ja-JP" altLang="en-US" sz="1800" b="1" u="sng" dirty="0">
                <a:solidFill>
                  <a:srgbClr val="002060"/>
                </a:solidFill>
              </a:rPr>
              <a:t>（下線）</a:t>
            </a:r>
            <a:r>
              <a:rPr lang="ja-JP" altLang="en-US" sz="1800" b="1" dirty="0"/>
              <a:t>・・・思考力，判断力，表現力等に関する内容</a:t>
            </a:r>
          </a:p>
        </p:txBody>
      </p:sp>
      <p:sp>
        <p:nvSpPr>
          <p:cNvPr id="19462" name="下リボン 6"/>
          <p:cNvSpPr>
            <a:spLocks noChangeArrowheads="1"/>
          </p:cNvSpPr>
          <p:nvPr/>
        </p:nvSpPr>
        <p:spPr bwMode="auto">
          <a:xfrm>
            <a:off x="7773988" y="49213"/>
            <a:ext cx="1274762"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Ｐ２９</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872"/>
    </mc:Choice>
    <mc:Fallback xmlns="">
      <p:transition spd="slow" advTm="76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sp>
        <p:nvSpPr>
          <p:cNvPr id="21507" name="テキスト ボックス 12"/>
          <p:cNvSpPr>
            <a:spLocks noChangeArrowheads="1"/>
          </p:cNvSpPr>
          <p:nvPr/>
        </p:nvSpPr>
        <p:spPr bwMode="auto">
          <a:xfrm>
            <a:off x="90488" y="1298575"/>
            <a:ext cx="8945562" cy="2230438"/>
          </a:xfrm>
          <a:prstGeom prst="rect">
            <a:avLst/>
          </a:prstGeom>
          <a:solidFill>
            <a:srgbClr val="FFFF99"/>
          </a:solidFill>
          <a:ln w="9525" algn="ctr">
            <a:solidFill>
              <a:srgbClr val="FFC000"/>
            </a:solidFill>
            <a:round/>
            <a:headEnd/>
            <a:tailEnd/>
          </a:ln>
        </p:spPr>
        <p:txBody>
          <a:bodyPr lIns="0" tIns="0" rIns="0" bIns="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b="1">
                <a:latin typeface="ＭＳ Ｐゴシック" panose="020B0600070205080204" pitchFamily="50" charset="-128"/>
              </a:rPr>
              <a:t> </a:t>
            </a:r>
            <a:r>
              <a:rPr lang="ja-JP" altLang="en-US" sz="2000" b="1">
                <a:latin typeface="ＭＳ Ｐゴシック" panose="020B0600070205080204" pitchFamily="50" charset="-128"/>
              </a:rPr>
              <a:t>〇「知識・技能」のポイント</a:t>
            </a:r>
          </a:p>
          <a:p>
            <a:pPr>
              <a:lnSpc>
                <a:spcPct val="100000"/>
              </a:lnSpc>
              <a:spcBef>
                <a:spcPct val="0"/>
              </a:spcBef>
              <a:buFontTx/>
              <a:buNone/>
            </a:pPr>
            <a:r>
              <a:rPr lang="ja-JP" altLang="en-US" sz="2400" b="1">
                <a:latin typeface="ＭＳ Ｐゴシック" panose="020B0600070205080204" pitchFamily="50" charset="-128"/>
              </a:rPr>
              <a:t>・</a:t>
            </a:r>
            <a:r>
              <a:rPr lang="ja-JP" altLang="en-US" sz="2000" b="1">
                <a:latin typeface="ＭＳ Ｐゴシック" panose="020B0600070205080204" pitchFamily="50" charset="-128"/>
              </a:rPr>
              <a:t>　</a:t>
            </a:r>
            <a:r>
              <a:rPr lang="ja-JP" altLang="en-US" sz="2000" b="1">
                <a:solidFill>
                  <a:srgbClr val="002060"/>
                </a:solidFill>
                <a:latin typeface="ＭＳ Ｐゴシック" panose="020B0600070205080204" pitchFamily="50" charset="-128"/>
              </a:rPr>
              <a:t>「知識・技能」</a:t>
            </a:r>
            <a:r>
              <a:rPr lang="ja-JP" altLang="en-US" sz="2000" b="1">
                <a:latin typeface="ＭＳ Ｐゴシック" panose="020B0600070205080204" pitchFamily="50" charset="-128"/>
              </a:rPr>
              <a:t>については，基本的には，当該指導項目で育成を目指す資質・能力</a:t>
            </a:r>
            <a:endParaRPr lang="en-US" altLang="ja-JP" sz="2000" b="1">
              <a:latin typeface="ＭＳ Ｐゴシック" panose="020B0600070205080204" pitchFamily="50" charset="-128"/>
            </a:endParaRPr>
          </a:p>
          <a:p>
            <a:pPr>
              <a:lnSpc>
                <a:spcPct val="100000"/>
              </a:lnSpc>
              <a:spcBef>
                <a:spcPct val="0"/>
              </a:spcBef>
              <a:buFontTx/>
              <a:buNone/>
            </a:pPr>
            <a:r>
              <a:rPr lang="ja-JP" altLang="en-US" sz="2000" b="1">
                <a:latin typeface="ＭＳ Ｐゴシック" panose="020B0600070205080204" pitchFamily="50" charset="-128"/>
              </a:rPr>
              <a:t>　に該当する</a:t>
            </a:r>
            <a:r>
              <a:rPr lang="ja-JP" altLang="en-US" sz="2000" b="1">
                <a:solidFill>
                  <a:srgbClr val="002060"/>
                </a:solidFill>
                <a:latin typeface="ＭＳ Ｐゴシック" panose="020B0600070205080204" pitchFamily="50" charset="-128"/>
              </a:rPr>
              <a:t>指導事項ア</a:t>
            </a:r>
            <a:r>
              <a:rPr lang="ja-JP" altLang="en-US" sz="2000" b="1">
                <a:latin typeface="ＭＳ Ｐゴシック" panose="020B0600070205080204" pitchFamily="50" charset="-128"/>
              </a:rPr>
              <a:t>について，その</a:t>
            </a:r>
            <a:r>
              <a:rPr lang="ja-JP" altLang="en-US" sz="2000" b="1">
                <a:solidFill>
                  <a:srgbClr val="002060"/>
                </a:solidFill>
                <a:latin typeface="ＭＳ Ｐゴシック" panose="020B0600070205080204" pitchFamily="50" charset="-128"/>
              </a:rPr>
              <a:t>文末</a:t>
            </a:r>
            <a:r>
              <a:rPr lang="ja-JP" altLang="en-US" sz="2000" b="1">
                <a:latin typeface="ＭＳ Ｐゴシック" panose="020B0600070205080204" pitchFamily="50" charset="-128"/>
              </a:rPr>
              <a:t>を，</a:t>
            </a:r>
            <a:r>
              <a:rPr lang="ja-JP" altLang="en-US" sz="2000" b="1">
                <a:solidFill>
                  <a:srgbClr val="FF0000"/>
                </a:solidFill>
                <a:latin typeface="ＭＳ Ｐゴシック" panose="020B0600070205080204" pitchFamily="50" charset="-128"/>
              </a:rPr>
              <a:t>「～を（～について）理解している」，</a:t>
            </a:r>
            <a:endParaRPr lang="en-US" altLang="ja-JP" sz="2000" b="1">
              <a:solidFill>
                <a:srgbClr val="FF0000"/>
              </a:solidFill>
              <a:latin typeface="ＭＳ Ｐゴシック" panose="020B0600070205080204" pitchFamily="50" charset="-128"/>
            </a:endParaRPr>
          </a:p>
          <a:p>
            <a:pPr>
              <a:lnSpc>
                <a:spcPct val="100000"/>
              </a:lnSpc>
              <a:spcBef>
                <a:spcPct val="0"/>
              </a:spcBef>
              <a:buFontTx/>
              <a:buNone/>
            </a:pPr>
            <a:r>
              <a:rPr lang="ja-JP" altLang="en-US" sz="2000" b="1">
                <a:solidFill>
                  <a:srgbClr val="FF0000"/>
                </a:solidFill>
                <a:latin typeface="ＭＳ Ｐゴシック" panose="020B0600070205080204" pitchFamily="50" charset="-128"/>
              </a:rPr>
              <a:t>　「～を（～について）理解しているとともに，適切にできる」</a:t>
            </a:r>
            <a:r>
              <a:rPr lang="ja-JP" altLang="en-US" sz="2000" b="1">
                <a:latin typeface="ＭＳ Ｐゴシック" panose="020B0600070205080204" pitchFamily="50" charset="-128"/>
              </a:rPr>
              <a:t>として，</a:t>
            </a:r>
            <a:r>
              <a:rPr lang="ja-JP" altLang="en-US" sz="2000" b="1">
                <a:solidFill>
                  <a:srgbClr val="002060"/>
                </a:solidFill>
                <a:latin typeface="ＭＳ Ｐゴシック" panose="020B0600070205080204" pitchFamily="50" charset="-128"/>
              </a:rPr>
              <a:t>評価規準を作成　</a:t>
            </a:r>
            <a:endParaRPr lang="en-US" altLang="ja-JP" sz="2000" b="1">
              <a:solidFill>
                <a:srgbClr val="002060"/>
              </a:solidFill>
              <a:latin typeface="ＭＳ Ｐゴシック" panose="020B0600070205080204" pitchFamily="50" charset="-128"/>
            </a:endParaRPr>
          </a:p>
          <a:p>
            <a:pPr>
              <a:lnSpc>
                <a:spcPct val="100000"/>
              </a:lnSpc>
              <a:spcBef>
                <a:spcPct val="0"/>
              </a:spcBef>
              <a:buFontTx/>
              <a:buNone/>
            </a:pPr>
            <a:r>
              <a:rPr lang="ja-JP" altLang="en-US" sz="2000" b="1">
                <a:solidFill>
                  <a:srgbClr val="002060"/>
                </a:solidFill>
                <a:latin typeface="ＭＳ Ｐゴシック" panose="020B0600070205080204" pitchFamily="50" charset="-128"/>
              </a:rPr>
              <a:t>　する。 </a:t>
            </a:r>
          </a:p>
          <a:p>
            <a:pPr>
              <a:lnSpc>
                <a:spcPct val="100000"/>
              </a:lnSpc>
              <a:spcBef>
                <a:spcPct val="0"/>
              </a:spcBef>
              <a:buFontTx/>
              <a:buNone/>
            </a:pPr>
            <a:r>
              <a:rPr lang="ja-JP" altLang="en-US" sz="2000" b="1">
                <a:latin typeface="ＭＳ Ｐゴシック" panose="020B0600070205080204" pitchFamily="50" charset="-128"/>
              </a:rPr>
              <a:t>　</a:t>
            </a:r>
            <a:r>
              <a:rPr lang="en-US" altLang="ja-JP" sz="2000" b="1">
                <a:latin typeface="ＭＳ Ｐゴシック" panose="020B0600070205080204" pitchFamily="50" charset="-128"/>
              </a:rPr>
              <a:t>※</a:t>
            </a:r>
            <a:r>
              <a:rPr lang="ja-JP" altLang="en-US" sz="2000" b="1">
                <a:solidFill>
                  <a:srgbClr val="002060"/>
                </a:solidFill>
                <a:latin typeface="ＭＳ Ｐゴシック" panose="020B0600070205080204" pitchFamily="50" charset="-128"/>
              </a:rPr>
              <a:t>「Ａ家族・家庭生活」の（１）</a:t>
            </a:r>
            <a:r>
              <a:rPr lang="ja-JP" altLang="en-US" sz="2000" b="1">
                <a:latin typeface="ＭＳ Ｐゴシック" panose="020B0600070205080204" pitchFamily="50" charset="-128"/>
              </a:rPr>
              <a:t>については，その文末を</a:t>
            </a:r>
            <a:r>
              <a:rPr lang="ja-JP" altLang="en-US" sz="2000" b="1">
                <a:solidFill>
                  <a:srgbClr val="FF0000"/>
                </a:solidFill>
                <a:latin typeface="ＭＳ Ｐゴシック" panose="020B0600070205080204" pitchFamily="50" charset="-128"/>
              </a:rPr>
              <a:t>「～に気付いている」</a:t>
            </a:r>
            <a:r>
              <a:rPr lang="ja-JP" altLang="en-US" sz="2000" b="1">
                <a:latin typeface="ＭＳ Ｐゴシック" panose="020B0600070205080204" pitchFamily="50" charset="-128"/>
              </a:rPr>
              <a:t>として，</a:t>
            </a:r>
          </a:p>
          <a:p>
            <a:pPr>
              <a:lnSpc>
                <a:spcPct val="100000"/>
              </a:lnSpc>
              <a:spcBef>
                <a:spcPct val="0"/>
              </a:spcBef>
              <a:buFontTx/>
              <a:buNone/>
            </a:pPr>
            <a:r>
              <a:rPr lang="ja-JP" altLang="en-US" sz="2400" b="1">
                <a:latin typeface="ＭＳ Ｐゴシック" panose="020B0600070205080204" pitchFamily="50" charset="-128"/>
              </a:rPr>
              <a:t>　　</a:t>
            </a:r>
            <a:r>
              <a:rPr lang="ja-JP" altLang="en-US" sz="2000" b="1">
                <a:solidFill>
                  <a:srgbClr val="002060"/>
                </a:solidFill>
                <a:latin typeface="ＭＳ Ｐゴシック" panose="020B0600070205080204" pitchFamily="50" charset="-128"/>
              </a:rPr>
              <a:t>評価規準を作成</a:t>
            </a:r>
            <a:r>
              <a:rPr lang="ja-JP" altLang="en-US" sz="2000" b="1">
                <a:latin typeface="ＭＳ Ｐゴシック" panose="020B0600070205080204" pitchFamily="50" charset="-128"/>
              </a:rPr>
              <a:t>する。</a:t>
            </a:r>
            <a:r>
              <a:rPr lang="ja-JP" altLang="en-US" sz="2000">
                <a:latin typeface="ＭＳ Ｐゴシック" panose="020B0600070205080204" pitchFamily="50" charset="-128"/>
              </a:rPr>
              <a:t> </a:t>
            </a:r>
          </a:p>
          <a:p>
            <a:pPr>
              <a:lnSpc>
                <a:spcPct val="100000"/>
              </a:lnSpc>
              <a:spcBef>
                <a:spcPct val="0"/>
              </a:spcBef>
              <a:buFontTx/>
              <a:buNone/>
            </a:pPr>
            <a:r>
              <a:rPr lang="ja-JP" altLang="en-US" sz="2400" u="sng">
                <a:latin typeface="ＭＳ Ｐゴシック" panose="020B0600070205080204" pitchFamily="50" charset="-128"/>
              </a:rPr>
              <a:t> </a:t>
            </a:r>
          </a:p>
          <a:p>
            <a:pPr>
              <a:lnSpc>
                <a:spcPct val="100000"/>
              </a:lnSpc>
              <a:spcBef>
                <a:spcPct val="0"/>
              </a:spcBef>
              <a:buFontTx/>
              <a:buNone/>
            </a:pPr>
            <a:endParaRPr lang="en-US" altLang="ja-JP" sz="2800" u="sng">
              <a:latin typeface="ＭＳ Ｐゴシック" panose="020B0600070205080204" pitchFamily="50" charset="-128"/>
            </a:endParaRPr>
          </a:p>
        </p:txBody>
      </p:sp>
      <p:sp>
        <p:nvSpPr>
          <p:cNvPr id="21508" name="テキスト ボックス 1"/>
          <p:cNvSpPr>
            <a:spLocks noChangeArrowheads="1"/>
          </p:cNvSpPr>
          <p:nvPr/>
        </p:nvSpPr>
        <p:spPr bwMode="auto">
          <a:xfrm>
            <a:off x="90488" y="476250"/>
            <a:ext cx="8945562" cy="40005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dirty="0"/>
              <a:t>②</a:t>
            </a:r>
            <a:r>
              <a:rPr lang="en-US" altLang="ja-JP" sz="2000" b="1" dirty="0"/>
              <a:t>【</a:t>
            </a:r>
            <a:r>
              <a:rPr lang="ja-JP" altLang="en-US" sz="2000" b="1" dirty="0"/>
              <a:t>観点ごとのポイント</a:t>
            </a:r>
            <a:r>
              <a:rPr lang="en-US" altLang="ja-JP" sz="2000" b="1" dirty="0"/>
              <a:t>】</a:t>
            </a:r>
            <a:r>
              <a:rPr lang="ja-JP" altLang="en-US" sz="2000" b="1" dirty="0"/>
              <a:t>を踏まえ，「内容のまとまりごとの評価規準」を作成する。</a:t>
            </a:r>
            <a:r>
              <a:rPr lang="ja-JP" altLang="en-US" sz="2000" dirty="0"/>
              <a:t>　</a:t>
            </a:r>
          </a:p>
        </p:txBody>
      </p:sp>
      <p:sp>
        <p:nvSpPr>
          <p:cNvPr id="21509" name="角丸四角形 2"/>
          <p:cNvSpPr>
            <a:spLocks noChangeArrowheads="1"/>
          </p:cNvSpPr>
          <p:nvPr/>
        </p:nvSpPr>
        <p:spPr bwMode="auto">
          <a:xfrm>
            <a:off x="60325" y="836613"/>
            <a:ext cx="8975725" cy="468312"/>
          </a:xfrm>
          <a:prstGeom prst="roundRect">
            <a:avLst>
              <a:gd name="adj" fmla="val 16667"/>
            </a:avLst>
          </a:prstGeom>
          <a:solidFill>
            <a:srgbClr val="CCFF66"/>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200" b="1"/>
              <a:t>「内容のまとまりごとの評価規準」を作成する際の</a:t>
            </a:r>
            <a:r>
              <a:rPr lang="en-US" altLang="ja-JP" sz="2200" b="1"/>
              <a:t>【</a:t>
            </a:r>
            <a:r>
              <a:rPr lang="ja-JP" altLang="en-US" sz="2200" b="1"/>
              <a:t>観点ごとのポイント</a:t>
            </a:r>
            <a:r>
              <a:rPr lang="en-US" altLang="ja-JP" sz="2200" b="1"/>
              <a:t>】</a:t>
            </a:r>
          </a:p>
        </p:txBody>
      </p:sp>
      <p:graphicFrame>
        <p:nvGraphicFramePr>
          <p:cNvPr id="11368" name="表 8"/>
          <p:cNvGraphicFramePr>
            <a:graphicFrameLocks noGrp="1"/>
          </p:cNvGraphicFramePr>
          <p:nvPr/>
        </p:nvGraphicFramePr>
        <p:xfrm>
          <a:off x="74613" y="3556000"/>
          <a:ext cx="8975725" cy="1687513"/>
        </p:xfrm>
        <a:graphic>
          <a:graphicData uri="http://schemas.openxmlformats.org/drawingml/2006/table">
            <a:tbl>
              <a:tblPr/>
              <a:tblGrid>
                <a:gridCol w="1103312">
                  <a:extLst>
                    <a:ext uri="{9D8B030D-6E8A-4147-A177-3AD203B41FA5}">
                      <a16:colId xmlns:a16="http://schemas.microsoft.com/office/drawing/2014/main" val="20000"/>
                    </a:ext>
                  </a:extLst>
                </a:gridCol>
                <a:gridCol w="7872413">
                  <a:extLst>
                    <a:ext uri="{9D8B030D-6E8A-4147-A177-3AD203B41FA5}">
                      <a16:colId xmlns:a16="http://schemas.microsoft.com/office/drawing/2014/main" val="20001"/>
                    </a:ext>
                  </a:extLst>
                </a:gridCol>
              </a:tblGrid>
              <a:tr h="365967">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学習指導</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要領の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「２　内容」</a:t>
                      </a:r>
                    </a:p>
                  </a:txBody>
                  <a:tcPr marL="0" marR="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知識及び技能</a:t>
                      </a:r>
                    </a:p>
                  </a:txBody>
                  <a:tcPr marL="91439" marR="91439" marT="45746" marB="45746"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321546">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600"/>
                        </a:lnSpc>
                        <a:spcBef>
                          <a:spcPct val="0"/>
                        </a:spcBef>
                        <a:spcAft>
                          <a:spcPct val="0"/>
                        </a:spcAft>
                        <a:buClrTx/>
                        <a:buSzPct val="100000"/>
                        <a:buFontTx/>
                        <a:buNone/>
                        <a:tabLst/>
                      </a:pPr>
                      <a:r>
                        <a:rPr kumimoji="1" lang="ja-JP" altLang="en-US" sz="20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ア　次のような知識及び技能を身に付けること。</a:t>
                      </a:r>
                    </a:p>
                    <a:p>
                      <a:pPr marL="0" marR="0" lvl="0" indent="0" algn="l" defTabSz="685800" rtl="0" eaLnBrk="1" fontAlgn="base" latinLnBrk="0" hangingPunct="1">
                        <a:lnSpc>
                          <a:spcPts val="2600"/>
                        </a:lnSpc>
                        <a:spcBef>
                          <a:spcPct val="0"/>
                        </a:spcBef>
                        <a:spcAft>
                          <a:spcPct val="0"/>
                        </a:spcAft>
                        <a:buClrTx/>
                        <a:buSzPct val="100000"/>
                        <a:buFontTx/>
                        <a:buNone/>
                        <a:tabLst/>
                      </a:pPr>
                      <a:r>
                        <a:rPr kumimoji="1" lang="ja-JP" altLang="en-US" sz="20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（ア）　住まいの主な働きが分かり，季節の変化に合わせた生活の大切さ</a:t>
                      </a:r>
                      <a:endParaRPr kumimoji="1" lang="en-US" altLang="ja-JP" sz="20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2600"/>
                        </a:lnSpc>
                        <a:spcBef>
                          <a:spcPct val="0"/>
                        </a:spcBef>
                        <a:spcAft>
                          <a:spcPct val="0"/>
                        </a:spcAft>
                        <a:buClrTx/>
                        <a:buSzPct val="100000"/>
                        <a:buFontTx/>
                        <a:buNone/>
                        <a:tabLst/>
                      </a:pPr>
                      <a:r>
                        <a:rPr kumimoji="1" lang="ja-JP" altLang="en-US" sz="20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や住まい方について理解すること。</a:t>
                      </a:r>
                    </a:p>
                    <a:p>
                      <a:pPr marL="0" marR="0" lvl="0" indent="0" algn="l" defTabSz="685800" rtl="0" eaLnBrk="1" fontAlgn="base" latinLnBrk="0" hangingPunct="1">
                        <a:lnSpc>
                          <a:spcPts val="2600"/>
                        </a:lnSpc>
                        <a:spcBef>
                          <a:spcPct val="0"/>
                        </a:spcBef>
                        <a:spcAft>
                          <a:spcPct val="0"/>
                        </a:spcAft>
                        <a:buClrTx/>
                        <a:buSzPct val="100000"/>
                        <a:buFontTx/>
                        <a:buNone/>
                        <a:tabLst/>
                      </a:pPr>
                      <a:r>
                        <a:rPr kumimoji="1" lang="ja-JP" altLang="en-US" sz="20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（イ）　住まいの整理・整頓や清掃の仕方を理解し，適切にできること。</a:t>
                      </a:r>
                    </a:p>
                  </a:txBody>
                  <a:tcPr marL="0" marR="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1"/>
                  </a:ext>
                </a:extLst>
              </a:tr>
            </a:tbl>
          </a:graphicData>
        </a:graphic>
      </p:graphicFrame>
      <p:graphicFrame>
        <p:nvGraphicFramePr>
          <p:cNvPr id="11378" name="表 9"/>
          <p:cNvGraphicFramePr>
            <a:graphicFrameLocks noGrp="1"/>
          </p:cNvGraphicFramePr>
          <p:nvPr/>
        </p:nvGraphicFramePr>
        <p:xfrm>
          <a:off x="65088" y="5356225"/>
          <a:ext cx="8996362" cy="1506538"/>
        </p:xfrm>
        <a:graphic>
          <a:graphicData uri="http://schemas.openxmlformats.org/drawingml/2006/table">
            <a:tbl>
              <a:tblPr/>
              <a:tblGrid>
                <a:gridCol w="1125537">
                  <a:extLst>
                    <a:ext uri="{9D8B030D-6E8A-4147-A177-3AD203B41FA5}">
                      <a16:colId xmlns:a16="http://schemas.microsoft.com/office/drawing/2014/main" val="20000"/>
                    </a:ext>
                  </a:extLst>
                </a:gridCol>
                <a:gridCol w="7870825">
                  <a:extLst>
                    <a:ext uri="{9D8B030D-6E8A-4147-A177-3AD203B41FA5}">
                      <a16:colId xmlns:a16="http://schemas.microsoft.com/office/drawing/2014/main" val="20001"/>
                    </a:ext>
                  </a:extLst>
                </a:gridCol>
              </a:tblGrid>
              <a:tr h="365929">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まとまり</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ごとの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評価規準（例）</a:t>
                      </a:r>
                    </a:p>
                  </a:txBody>
                  <a:tcPr marL="91441" marR="91441" marT="45743" marB="457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41" marR="91441" marT="45743" marB="457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140609">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6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住まいの主な働きが分かり，季節の変化に合わせた生活の大切さや住まい</a:t>
                      </a:r>
                      <a:endParaRPr kumimoji="1" lang="en-US" altLang="ja-JP"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26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方</a:t>
                      </a:r>
                      <a:r>
                        <a:rPr kumimoji="1" lang="ja-JP" altLang="en-US" sz="18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について理解している。</a:t>
                      </a:r>
                    </a:p>
                    <a:p>
                      <a:pPr marL="0" marR="0" lvl="0" indent="0" algn="l" defTabSz="685800" rtl="0" eaLnBrk="1" fontAlgn="base" latinLnBrk="0" hangingPunct="1">
                        <a:lnSpc>
                          <a:spcPts val="26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住まいの整理・整頓や清掃の仕方</a:t>
                      </a:r>
                      <a:r>
                        <a:rPr kumimoji="1" lang="ja-JP" altLang="en-US" sz="18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を理解しているとともに，適切にできる。</a:t>
                      </a:r>
                    </a:p>
                  </a:txBody>
                  <a:tcPr marL="91441" marR="91441" marT="45743" marB="45743"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D7CD"/>
                    </a:solidFill>
                  </a:tcPr>
                </a:tc>
                <a:extLst>
                  <a:ext uri="{0D108BD9-81ED-4DB2-BD59-A6C34878D82A}">
                    <a16:rowId xmlns:a16="http://schemas.microsoft.com/office/drawing/2014/main" val="10001"/>
                  </a:ext>
                </a:extLst>
              </a:tr>
            </a:tbl>
          </a:graphicData>
        </a:graphic>
      </p:graphicFrame>
      <p:sp>
        <p:nvSpPr>
          <p:cNvPr id="21531" name="下矢印 4"/>
          <p:cNvSpPr>
            <a:spLocks noChangeArrowheads="1"/>
          </p:cNvSpPr>
          <p:nvPr/>
        </p:nvSpPr>
        <p:spPr bwMode="auto">
          <a:xfrm>
            <a:off x="4643438" y="5191125"/>
            <a:ext cx="720725" cy="209550"/>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1532" name="下リボン 10"/>
          <p:cNvSpPr>
            <a:spLocks noChangeArrowheads="1"/>
          </p:cNvSpPr>
          <p:nvPr/>
        </p:nvSpPr>
        <p:spPr bwMode="auto">
          <a:xfrm>
            <a:off x="6443663" y="1271588"/>
            <a:ext cx="2654300"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Ｐ３０，Ｐ３１</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024"/>
    </mc:Choice>
    <mc:Fallback xmlns="">
      <p:transition spd="slow" advTm="39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7.10.11"/>
  <p:tag name="AS_TITLE" val="Aspose.Slides for .NET 3.5"/>
  <p:tag name="AS_VERSION" val="17.9.1"/>
</p:tagLst>
</file>

<file path=ppt/tags/tag2.xml><?xml version="1.0" encoding="utf-8"?>
<p:tagLst xmlns:a="http://schemas.openxmlformats.org/drawingml/2006/main" xmlns:r="http://schemas.openxmlformats.org/officeDocument/2006/relationships" xmlns:p="http://schemas.openxmlformats.org/presentationml/2006/main">
  <p:tag name="TIMING" val="|6.6"/>
</p:tagLst>
</file>

<file path=ppt/tags/tag3.xml><?xml version="1.0" encoding="utf-8"?>
<p:tagLst xmlns:a="http://schemas.openxmlformats.org/drawingml/2006/main" xmlns:r="http://schemas.openxmlformats.org/officeDocument/2006/relationships" xmlns:p="http://schemas.openxmlformats.org/presentationml/2006/main">
  <p:tag name="TIMING" val="|1.6"/>
</p:tagLst>
</file>

<file path=ppt/tags/tag4.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414</TotalTime>
  <Words>9351</Words>
  <Application>Microsoft Office PowerPoint</Application>
  <PresentationFormat>画面に合わせる (4:3)</PresentationFormat>
  <Paragraphs>626</Paragraphs>
  <Slides>28</Slides>
  <Notes>28</Notes>
  <HiddenSlides>0</HiddenSlides>
  <MMClips>28</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28</vt:i4>
      </vt:variant>
    </vt:vector>
  </HeadingPairs>
  <TitlesOfParts>
    <vt:vector size="38" baseType="lpstr">
      <vt:lpstr>HGP教科書体</vt:lpstr>
      <vt:lpstr>ＭＳ Ｐゴシック</vt:lpstr>
      <vt:lpstr>ＭＳ Ｐ明朝</vt:lpstr>
      <vt:lpstr>ＭＳ ゴシック</vt:lpstr>
      <vt:lpstr>ＭＳ 明朝</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cp:keywords/>
  <dc:description/>
  <cp:lastModifiedBy>森 将和</cp:lastModifiedBy>
  <cp:revision>83</cp:revision>
  <cp:lastPrinted>2020-05-01T03:56:07Z</cp:lastPrinted>
  <dcterms:created xsi:type="dcterms:W3CDTF">2009-05-16T06:50:40Z</dcterms:created>
  <dcterms:modified xsi:type="dcterms:W3CDTF">2020-05-27T13:41:50Z</dcterms:modified>
  <cp:category/>
</cp:coreProperties>
</file>