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28"/>
  </p:notesMasterIdLst>
  <p:handoutMasterIdLst>
    <p:handoutMasterId r:id="rId29"/>
  </p:handoutMasterIdLst>
  <p:sldIdLst>
    <p:sldId id="472" r:id="rId2"/>
    <p:sldId id="685" r:id="rId3"/>
    <p:sldId id="760" r:id="rId4"/>
    <p:sldId id="686" r:id="rId5"/>
    <p:sldId id="687" r:id="rId6"/>
    <p:sldId id="761" r:id="rId7"/>
    <p:sldId id="698" r:id="rId8"/>
    <p:sldId id="734" r:id="rId9"/>
    <p:sldId id="738" r:id="rId10"/>
    <p:sldId id="762" r:id="rId11"/>
    <p:sldId id="741" r:id="rId12"/>
    <p:sldId id="742" r:id="rId13"/>
    <p:sldId id="743" r:id="rId14"/>
    <p:sldId id="758" r:id="rId15"/>
    <p:sldId id="744" r:id="rId16"/>
    <p:sldId id="759" r:id="rId17"/>
    <p:sldId id="745" r:id="rId18"/>
    <p:sldId id="746" r:id="rId19"/>
    <p:sldId id="748" r:id="rId20"/>
    <p:sldId id="749" r:id="rId21"/>
    <p:sldId id="750" r:id="rId22"/>
    <p:sldId id="751" r:id="rId23"/>
    <p:sldId id="753" r:id="rId24"/>
    <p:sldId id="754" r:id="rId25"/>
    <p:sldId id="755" r:id="rId26"/>
    <p:sldId id="733" r:id="rId27"/>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y6TLfezNPftQD845y3BHJA==" hashData="krW1y1jKezE5khj6CFNYHKJtHFu6fzREmu2IXIvqNk2vYPVcadit/l36/3Zxc6icn7IyulkEnbxiNu6pNGlZ0Q=="/>
  <p:extLst>
    <p:ext uri="{EFAFB233-063F-42B5-8137-9DF3F51BA10A}">
      <p15:sldGuideLst xmlns:p15="http://schemas.microsoft.com/office/powerpoint/2012/main">
        <p15:guide id="1" orient="horz" pos="3067">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CFF"/>
    <a:srgbClr val="FFFF99"/>
    <a:srgbClr val="FFFFFF"/>
    <a:srgbClr val="CCFF66"/>
    <a:srgbClr val="CCFF99"/>
    <a:srgbClr val="8000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79856" autoAdjust="0"/>
  </p:normalViewPr>
  <p:slideViewPr>
    <p:cSldViewPr>
      <p:cViewPr varScale="1">
        <p:scale>
          <a:sx n="54" d="100"/>
          <a:sy n="54" d="100"/>
        </p:scale>
        <p:origin x="1734" y="72"/>
      </p:cViewPr>
      <p:guideLst>
        <p:guide orient="horz" pos="3067"/>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908" y="-14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C37C107C-9BFD-4B1A-8620-CE9B17F35BCD}" type="slidenum">
              <a:rPr lang="en-US" altLang="ja-JP"/>
              <a:pPr>
                <a:defRPr/>
              </a:pPr>
              <a:t>‹#›</a:t>
            </a:fld>
            <a:endParaRPr lang="en-US" altLang="ja-JP"/>
          </a:p>
        </p:txBody>
      </p:sp>
    </p:spTree>
    <p:extLst>
      <p:ext uri="{BB962C8B-B14F-4D97-AF65-F5344CB8AC3E}">
        <p14:creationId xmlns:p14="http://schemas.microsoft.com/office/powerpoint/2010/main" val="1939848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6D244DBD-16B0-48DC-B5C8-0C301508CCD2}" type="slidenum">
              <a:rPr lang="en-US" altLang="ja-JP"/>
              <a:pPr>
                <a:defRPr/>
              </a:pPr>
              <a:t>‹#›</a:t>
            </a:fld>
            <a:endParaRPr lang="en-US" altLang="ja-JP"/>
          </a:p>
        </p:txBody>
      </p:sp>
    </p:spTree>
    <p:extLst>
      <p:ext uri="{BB962C8B-B14F-4D97-AF65-F5344CB8AC3E}">
        <p14:creationId xmlns:p14="http://schemas.microsoft.com/office/powerpoint/2010/main" val="32789499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8B55282-E172-42C1-A25A-71BC3B089C8C}" type="slidenum">
              <a:rPr kumimoji="1" lang="en-US" altLang="ja-JP" smtClean="0">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r>
              <a:rPr kumimoji="1" lang="ja-JP" altLang="ja-JP" sz="1200" kern="1200" dirty="0">
                <a:solidFill>
                  <a:schemeClr val="tx1"/>
                </a:solidFill>
                <a:effectLst/>
                <a:latin typeface="Arial" charset="0"/>
                <a:ea typeface="ＭＳ Ｐ明朝" pitchFamily="18" charset="-128"/>
                <a:cs typeface="+mn-cs"/>
              </a:rPr>
              <a:t>只今から，「『指導と評価の一体化』のための学習評価～平成２９年告示　学習指導要領に基づく学習評価」「小学校　体育科」の説明を始めます。</a:t>
            </a:r>
          </a:p>
          <a:p>
            <a:pPr eaLnBrk="0" fontAlgn="base" hangingPunct="0"/>
            <a:r>
              <a:rPr kumimoji="1" lang="ja-JP" altLang="ja-JP" sz="1200" kern="1200" dirty="0">
                <a:solidFill>
                  <a:schemeClr val="tx1"/>
                </a:solidFill>
                <a:effectLst/>
                <a:latin typeface="Arial" charset="0"/>
                <a:ea typeface="ＭＳ Ｐ明朝" pitchFamily="18" charset="-128"/>
                <a:cs typeface="+mn-cs"/>
              </a:rPr>
              <a:t>本説明は、国立教育政策研究所の「『指導と評価の一体化』のための学習評価に関する参考資料」をもとに作成しています。</a:t>
            </a:r>
          </a:p>
          <a:p>
            <a:pPr eaLnBrk="0" fontAlgn="base" hangingPunct="0"/>
            <a:r>
              <a:rPr kumimoji="1" lang="ja-JP" altLang="ja-JP" sz="1200" kern="1200" dirty="0">
                <a:solidFill>
                  <a:schemeClr val="tx1"/>
                </a:solidFill>
                <a:effectLst/>
                <a:latin typeface="Arial" charset="0"/>
                <a:ea typeface="ＭＳ Ｐ明朝" pitchFamily="18" charset="-128"/>
                <a:cs typeface="+mn-cs"/>
              </a:rPr>
              <a:t>スライド右上に，該当ページ</a:t>
            </a:r>
            <a:r>
              <a:rPr kumimoji="1" lang="ja-JP" altLang="ja-JP" sz="1200" kern="1200">
                <a:solidFill>
                  <a:schemeClr val="tx1"/>
                </a:solidFill>
                <a:effectLst/>
                <a:latin typeface="Arial" charset="0"/>
                <a:ea typeface="ＭＳ Ｐ明朝" pitchFamily="18" charset="-128"/>
                <a:cs typeface="+mn-cs"/>
              </a:rPr>
              <a:t>を示して</a:t>
            </a:r>
            <a:r>
              <a:rPr kumimoji="1" lang="ja-JP" altLang="en-US" sz="1200" kern="1200">
                <a:solidFill>
                  <a:schemeClr val="tx1"/>
                </a:solidFill>
                <a:effectLst/>
                <a:latin typeface="Arial" charset="0"/>
                <a:ea typeface="ＭＳ Ｐ明朝" pitchFamily="18" charset="-128"/>
                <a:cs typeface="+mn-cs"/>
              </a:rPr>
              <a:t>います</a:t>
            </a:r>
            <a:r>
              <a:rPr kumimoji="1" lang="ja-JP" altLang="ja-JP" sz="1200" kern="1200">
                <a:solidFill>
                  <a:schemeClr val="tx1"/>
                </a:solidFill>
                <a:effectLst/>
                <a:latin typeface="Arial" charset="0"/>
                <a:ea typeface="ＭＳ Ｐ明朝" pitchFamily="18" charset="-128"/>
                <a:cs typeface="+mn-cs"/>
              </a:rPr>
              <a:t>ので</a:t>
            </a:r>
            <a:r>
              <a:rPr kumimoji="1" lang="ja-JP" altLang="ja-JP" sz="1200" kern="1200" dirty="0">
                <a:solidFill>
                  <a:schemeClr val="tx1"/>
                </a:solidFill>
                <a:effectLst/>
                <a:latin typeface="Arial" charset="0"/>
                <a:ea typeface="ＭＳ Ｐ明朝" pitchFamily="18" charset="-128"/>
                <a:cs typeface="+mn-cs"/>
              </a:rPr>
              <a:t>，</a:t>
            </a:r>
            <a:r>
              <a:rPr kumimoji="1" lang="ja-JP" altLang="en-US" sz="1200" kern="1200" dirty="0">
                <a:solidFill>
                  <a:schemeClr val="tx1"/>
                </a:solidFill>
                <a:effectLst/>
                <a:latin typeface="Arial" charset="0"/>
                <a:ea typeface="ＭＳ Ｐ明朝" pitchFamily="18" charset="-128"/>
                <a:cs typeface="+mn-cs"/>
              </a:rPr>
              <a:t>参考資料をお持ちの方は、</a:t>
            </a:r>
            <a:r>
              <a:rPr kumimoji="1" lang="ja-JP" altLang="ja-JP" sz="1200" kern="1200" dirty="0">
                <a:solidFill>
                  <a:schemeClr val="tx1"/>
                </a:solidFill>
                <a:effectLst/>
                <a:latin typeface="Arial" charset="0"/>
                <a:ea typeface="ＭＳ Ｐ明朝" pitchFamily="18" charset="-128"/>
                <a:cs typeface="+mn-cs"/>
              </a:rPr>
              <a:t>必要に応じてラインを引くなどしながらお聞きください。</a:t>
            </a:r>
          </a:p>
          <a:p>
            <a:pPr eaLnBrk="0" fontAlgn="base" hangingPunct="0"/>
            <a:r>
              <a:rPr kumimoji="1" lang="ja-JP" altLang="ja-JP" sz="1200" kern="1200" dirty="0">
                <a:solidFill>
                  <a:schemeClr val="tx1"/>
                </a:solidFill>
                <a:effectLst/>
                <a:latin typeface="Arial" charset="0"/>
                <a:ea typeface="ＭＳ Ｐ明朝" pitchFamily="18" charset="-128"/>
                <a:cs typeface="+mn-cs"/>
              </a:rPr>
              <a:t>なお、時間の都合上、全てを説明することはできませんので、ポイントを絞った説明となること御了承ください。</a:t>
            </a:r>
          </a:p>
          <a:p>
            <a:r>
              <a:rPr kumimoji="1" lang="ja-JP" altLang="ja-JP" sz="1200" kern="1200" dirty="0">
                <a:solidFill>
                  <a:schemeClr val="tx1"/>
                </a:solidFill>
                <a:effectLst/>
                <a:latin typeface="Arial" charset="0"/>
                <a:ea typeface="ＭＳ Ｐ明朝" pitchFamily="18" charset="-128"/>
                <a:cs typeface="+mn-cs"/>
              </a:rPr>
              <a:t>それでは，説明を始めます。</a:t>
            </a:r>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246501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CDC6043-944E-49AB-B62E-CA9EEB6C1643}" type="slidenum">
              <a:rPr kumimoji="1" lang="en-US" altLang="ja-JP" smtClean="0">
                <a:solidFill>
                  <a:srgbClr val="000000"/>
                </a:solidFill>
                <a:latin typeface="Arial" panose="020B0604020202020204" pitchFamily="34" charset="0"/>
              </a:rPr>
              <a:pPr/>
              <a:t>10</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Arial" panose="020B0604020202020204" pitchFamily="34" charset="0"/>
              </a:rPr>
              <a:t>続いて、「３　学習評価に関する事例」について説明します。</a:t>
            </a:r>
            <a:endParaRPr lang="en-US" altLang="ja-JP" dirty="0">
              <a:latin typeface="Arial" panose="020B0604020202020204" pitchFamily="34" charset="0"/>
            </a:endParaRPr>
          </a:p>
          <a:p>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931976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TextEdit="1"/>
          </p:cNvSpPr>
          <p:nvPr>
            <p:ph type="sldImg"/>
          </p:nvPr>
        </p:nvSpPr>
        <p:spPr>
          <a:ln/>
        </p:spPr>
      </p:sp>
      <p:sp>
        <p:nvSpPr>
          <p:cNvPr id="276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200" kern="1200" dirty="0">
                <a:solidFill>
                  <a:schemeClr val="tx1"/>
                </a:solidFill>
                <a:effectLst/>
                <a:latin typeface="Arial" charset="0"/>
                <a:ea typeface="ＭＳ Ｐ明朝" pitchFamily="18" charset="-128"/>
                <a:cs typeface="+mn-cs"/>
              </a:rPr>
              <a:t>ここからは、単元の評価規準の設定から評価の総括までとともに，評価結果を児童の学習改善や教師の指導改善に生かすまでの一連の学習評価の流れを念頭におき、観点別の学習状況について評価する時期や場面の精選等の考え方について、</a:t>
            </a:r>
            <a:r>
              <a:rPr kumimoji="1" lang="en-US" altLang="ja-JP" sz="1200" kern="1200" dirty="0">
                <a:solidFill>
                  <a:schemeClr val="tx1"/>
                </a:solidFill>
                <a:effectLst/>
                <a:latin typeface="Arial" charset="0"/>
                <a:ea typeface="ＭＳ Ｐ明朝" pitchFamily="18" charset="-128"/>
                <a:cs typeface="+mn-cs"/>
              </a:rPr>
              <a:t>9</a:t>
            </a:r>
            <a:r>
              <a:rPr kumimoji="1" lang="ja-JP" altLang="ja-JP" sz="1200" kern="1200" dirty="0" err="1">
                <a:solidFill>
                  <a:schemeClr val="tx1"/>
                </a:solidFill>
                <a:effectLst/>
                <a:latin typeface="Arial" charset="0"/>
                <a:ea typeface="ＭＳ Ｐ明朝" pitchFamily="18" charset="-128"/>
                <a:cs typeface="+mn-cs"/>
              </a:rPr>
              <a:t>つの</a:t>
            </a:r>
            <a:r>
              <a:rPr kumimoji="1" lang="ja-JP" altLang="ja-JP" sz="1200" kern="1200" dirty="0">
                <a:solidFill>
                  <a:schemeClr val="tx1"/>
                </a:solidFill>
                <a:effectLst/>
                <a:latin typeface="Arial" charset="0"/>
                <a:ea typeface="ＭＳ Ｐ明朝" pitchFamily="18" charset="-128"/>
                <a:cs typeface="+mn-cs"/>
              </a:rPr>
              <a:t>事例を基に説明していきます。</a:t>
            </a:r>
            <a:endParaRPr lang="en-US" altLang="ja-JP" dirty="0">
              <a:latin typeface="Arial" panose="020B0604020202020204" pitchFamily="34" charset="0"/>
            </a:endParaRPr>
          </a:p>
        </p:txBody>
      </p:sp>
      <p:sp>
        <p:nvSpPr>
          <p:cNvPr id="276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7360353-D502-4139-A94A-7813162E9755}" type="slidenum">
              <a:rPr lang="en-US" altLang="ja-JP" smtClean="0">
                <a:latin typeface="Arial" panose="020B0604020202020204" pitchFamily="34" charset="0"/>
              </a:rPr>
              <a:pPr/>
              <a:t>11</a:t>
            </a:fld>
            <a:endParaRPr lang="en-US" altLang="ja-JP">
              <a:latin typeface="Arial" panose="020B0604020202020204" pitchFamily="34" charset="0"/>
            </a:endParaRPr>
          </a:p>
        </p:txBody>
      </p:sp>
    </p:spTree>
    <p:extLst>
      <p:ext uri="{BB962C8B-B14F-4D97-AF65-F5344CB8AC3E}">
        <p14:creationId xmlns:p14="http://schemas.microsoft.com/office/powerpoint/2010/main" val="1260974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a:ln/>
        </p:spPr>
      </p:sp>
      <p:sp>
        <p:nvSpPr>
          <p:cNvPr id="296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まず、事例</a:t>
            </a:r>
            <a:r>
              <a:rPr lang="en-US" altLang="ja-JP" dirty="0">
                <a:latin typeface="Arial" panose="020B0604020202020204" pitchFamily="34" charset="0"/>
              </a:rPr>
              <a:t>1</a:t>
            </a:r>
            <a:r>
              <a:rPr lang="ja-JP" altLang="en-US" dirty="0">
                <a:latin typeface="Arial" panose="020B0604020202020204" pitchFamily="34" charset="0"/>
              </a:rPr>
              <a:t>　運動領域における評価の計画から評価の総括までです。</a:t>
            </a:r>
            <a:endParaRPr lang="en-US" altLang="ja-JP" dirty="0">
              <a:latin typeface="Arial" panose="020B0604020202020204" pitchFamily="34" charset="0"/>
            </a:endParaRPr>
          </a:p>
          <a:p>
            <a:r>
              <a:rPr lang="ja-JP" altLang="en-US" dirty="0">
                <a:latin typeface="Arial" panose="020B0604020202020204" pitchFamily="34" charset="0"/>
              </a:rPr>
              <a:t>本参考資料の</a:t>
            </a:r>
            <a:r>
              <a:rPr lang="en-US" altLang="ja-JP" dirty="0">
                <a:latin typeface="Arial" panose="020B0604020202020204" pitchFamily="34" charset="0"/>
              </a:rPr>
              <a:t>50</a:t>
            </a:r>
            <a:r>
              <a:rPr lang="ja-JP" altLang="en-US" dirty="0">
                <a:latin typeface="Arial" panose="020B0604020202020204" pitchFamily="34" charset="0"/>
              </a:rPr>
              <a:t>ページには、指導と評価の一体化についての基本的な考え方として、「指導する事項を明確にすること」「評価の観点と評価方法を明確にすること」「評価する機会を設定すること」が示されています。</a:t>
            </a:r>
            <a:endParaRPr lang="en-US" altLang="ja-JP" dirty="0">
              <a:latin typeface="Arial" panose="020B0604020202020204" pitchFamily="34" charset="0"/>
            </a:endParaRPr>
          </a:p>
          <a:p>
            <a:r>
              <a:rPr lang="ja-JP" altLang="en-US" dirty="0">
                <a:latin typeface="Arial" panose="020B0604020202020204" pitchFamily="34" charset="0"/>
              </a:rPr>
              <a:t>これらのことを踏まえ、スクリーン左手に示す手順で「指導と評価」を実施していきます。</a:t>
            </a:r>
            <a:endParaRPr lang="en-US" altLang="ja-JP" dirty="0">
              <a:latin typeface="Arial" panose="020B0604020202020204" pitchFamily="34" charset="0"/>
            </a:endParaRPr>
          </a:p>
          <a:p>
            <a:r>
              <a:rPr lang="ja-JP" altLang="en-US" dirty="0">
                <a:latin typeface="Arial" panose="020B0604020202020204" pitchFamily="34" charset="0"/>
              </a:rPr>
              <a:t>手順１から手順４までについては、単元ごとの学習評価の中で説明しましたので、ここでは手順５について説明します。</a:t>
            </a:r>
            <a:endParaRPr lang="en-US" altLang="ja-JP" dirty="0">
              <a:latin typeface="Arial" panose="020B0604020202020204" pitchFamily="34" charset="0"/>
            </a:endParaRPr>
          </a:p>
          <a:p>
            <a:r>
              <a:rPr lang="ja-JP" altLang="en-US" dirty="0">
                <a:latin typeface="Arial" panose="020B0604020202020204" pitchFamily="34" charset="0"/>
              </a:rPr>
              <a:t>まず、</a:t>
            </a:r>
            <a:r>
              <a:rPr kumimoji="1" lang="ja-JP" altLang="en-US" sz="1200" b="0" i="0" u="none" strike="noStrike" kern="1200" baseline="0" dirty="0">
                <a:solidFill>
                  <a:schemeClr val="tx1"/>
                </a:solidFill>
                <a:latin typeface="Arial" charset="0"/>
                <a:ea typeface="ＭＳ Ｐ明朝" pitchFamily="18" charset="-128"/>
                <a:cs typeface="+mn-cs"/>
              </a:rPr>
              <a:t>単元計画のうち，いつ，どの場面で，何をどのように見取るかの計画を立てます。</a:t>
            </a:r>
            <a:endParaRPr kumimoji="1" lang="en-US" altLang="ja-JP" sz="1200" b="0" i="0" u="none" strike="noStrike" kern="1200" baseline="0" dirty="0">
              <a:solidFill>
                <a:schemeClr val="tx1"/>
              </a:solidFill>
              <a:latin typeface="Arial" charset="0"/>
              <a:ea typeface="ＭＳ Ｐ明朝" pitchFamily="18" charset="-128"/>
              <a:cs typeface="+mn-cs"/>
            </a:endParaRPr>
          </a:p>
          <a:p>
            <a:r>
              <a:rPr kumimoji="1" lang="ja-JP" altLang="en-US" sz="1200" b="0" i="0" u="none" strike="noStrike" kern="1200" baseline="0" dirty="0">
                <a:solidFill>
                  <a:schemeClr val="tx1"/>
                </a:solidFill>
                <a:latin typeface="Arial" charset="0"/>
                <a:ea typeface="ＭＳ Ｐ明朝" pitchFamily="18" charset="-128"/>
                <a:cs typeface="+mn-cs"/>
              </a:rPr>
              <a:t>次に、指導計画の下に評価の計画を重ね合わせ，指導と評価の計画を作成します。</a:t>
            </a:r>
            <a:endParaRPr kumimoji="1" lang="en-US" altLang="ja-JP" sz="1200" b="0" i="0" u="none" strike="noStrike" kern="1200" baseline="0" dirty="0">
              <a:solidFill>
                <a:schemeClr val="tx1"/>
              </a:solidFill>
              <a:latin typeface="Arial" charset="0"/>
              <a:ea typeface="ＭＳ Ｐ明朝" pitchFamily="18" charset="-128"/>
              <a:cs typeface="+mn-cs"/>
            </a:endParaRPr>
          </a:p>
          <a:p>
            <a:r>
              <a:rPr kumimoji="1" lang="ja-JP" altLang="en-US" sz="1200" b="0" i="0" u="none" strike="noStrike" kern="1200" baseline="0" dirty="0">
                <a:solidFill>
                  <a:schemeClr val="tx1"/>
                </a:solidFill>
                <a:latin typeface="Arial" charset="0"/>
                <a:ea typeface="ＭＳ Ｐ明朝" pitchFamily="18" charset="-128"/>
                <a:cs typeface="+mn-cs"/>
              </a:rPr>
              <a:t>その際、１時間につき１～２程度の評価観点にするなど，評価をするに当たり無理のない計画を立てることが大切です。</a:t>
            </a:r>
            <a:endParaRPr kumimoji="1" lang="en-US" altLang="ja-JP" sz="1200" b="0" i="0" u="none" strike="noStrike" kern="1200" baseline="0" dirty="0">
              <a:solidFill>
                <a:schemeClr val="tx1"/>
              </a:solidFill>
              <a:latin typeface="Arial" charset="0"/>
              <a:ea typeface="ＭＳ Ｐ明朝" pitchFamily="18" charset="-128"/>
              <a:cs typeface="+mn-cs"/>
            </a:endParaRPr>
          </a:p>
          <a:p>
            <a:r>
              <a:rPr lang="ja-JP" altLang="en-US" dirty="0">
                <a:latin typeface="Arial" panose="020B0604020202020204" pitchFamily="34" charset="0"/>
              </a:rPr>
              <a:t>この他、「十分満足できる姿」の設定例や毎時間の観点別評価の進め方について、</a:t>
            </a:r>
            <a:r>
              <a:rPr lang="en-US" altLang="ja-JP" dirty="0">
                <a:latin typeface="Arial" panose="020B0604020202020204" pitchFamily="34" charset="0"/>
              </a:rPr>
              <a:t>55</a:t>
            </a:r>
            <a:r>
              <a:rPr lang="ja-JP" altLang="en-US" dirty="0">
                <a:latin typeface="Arial" panose="020B0604020202020204" pitchFamily="34" charset="0"/>
              </a:rPr>
              <a:t>ページ以降に記載されていますのでご参照ください。</a:t>
            </a:r>
            <a:endParaRPr lang="en-US" altLang="ja-JP" dirty="0">
              <a:latin typeface="Arial" panose="020B0604020202020204" pitchFamily="34" charset="0"/>
            </a:endParaRP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300B0B1-6AAD-4497-A103-C044944118B4}" type="slidenum">
              <a:rPr lang="en-US" altLang="ja-JP" smtClean="0">
                <a:latin typeface="Arial" panose="020B0604020202020204" pitchFamily="34" charset="0"/>
              </a:rPr>
              <a:pPr/>
              <a:t>12</a:t>
            </a:fld>
            <a:endParaRPr lang="en-US" altLang="ja-JP">
              <a:latin typeface="Arial" panose="020B0604020202020204" pitchFamily="34" charset="0"/>
            </a:endParaRPr>
          </a:p>
        </p:txBody>
      </p:sp>
    </p:spTree>
    <p:extLst>
      <p:ext uri="{BB962C8B-B14F-4D97-AF65-F5344CB8AC3E}">
        <p14:creationId xmlns:p14="http://schemas.microsoft.com/office/powerpoint/2010/main" val="309995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続いて、事例２「知識・技能」の評価についてです。</a:t>
            </a:r>
            <a:endParaRPr lang="en-US" altLang="ja-JP" dirty="0">
              <a:latin typeface="Arial" panose="020B0604020202020204" pitchFamily="34" charset="0"/>
            </a:endParaRPr>
          </a:p>
          <a:p>
            <a:r>
              <a:rPr lang="ja-JP" altLang="en-US" dirty="0">
                <a:latin typeface="Arial" panose="020B0604020202020204" pitchFamily="34" charset="0"/>
              </a:rPr>
              <a:t>「知識・技能」では，児童が運動の楽しさや喜びを味わうことを通して，運動の行い方についての知識を習得したり動きを身に付けたりすることができているかについて，その学習状況を評価します。</a:t>
            </a:r>
            <a:endParaRPr lang="en-US" altLang="ja-JP" dirty="0">
              <a:latin typeface="Arial" panose="020B0604020202020204" pitchFamily="34" charset="0"/>
            </a:endParaRPr>
          </a:p>
          <a:p>
            <a:r>
              <a:rPr lang="ja-JP" altLang="en-US" dirty="0">
                <a:latin typeface="Arial" panose="020B0604020202020204" pitchFamily="34" charset="0"/>
              </a:rPr>
              <a:t>知識と技能それぞれの見取り方については，低学年段階では，課題となる動きが身に付いている児童は，その運動の行い方，特に動きのこつやポイントを理解しているものとして見取ることができますが、それ以外の児童については，観察や学習カードの記述等にその気付きや理解が認められる場合に、知識に関する理解が得られているものと捉えることとします。</a:t>
            </a:r>
            <a:endParaRPr lang="en-US" altLang="ja-JP" dirty="0">
              <a:latin typeface="Arial" panose="020B0604020202020204" pitchFamily="34" charset="0"/>
            </a:endParaRPr>
          </a:p>
          <a:p>
            <a:r>
              <a:rPr lang="ja-JP" altLang="en-US" dirty="0">
                <a:latin typeface="Arial" panose="020B0604020202020204" pitchFamily="34" charset="0"/>
              </a:rPr>
              <a:t>中学年以降は，技能については観察や</a:t>
            </a:r>
            <a:r>
              <a:rPr lang="en-US" altLang="ja-JP" dirty="0">
                <a:latin typeface="Arial" panose="020B0604020202020204" pitchFamily="34" charset="0"/>
              </a:rPr>
              <a:t>ICT</a:t>
            </a:r>
            <a:r>
              <a:rPr lang="ja-JP" altLang="en-US" dirty="0">
                <a:latin typeface="Arial" panose="020B0604020202020204" pitchFamily="34" charset="0"/>
              </a:rPr>
              <a:t>を用いて見取るとともに，運動の行い方については話し合いの場面や学習カードへの記入など，その内容について「言ったり書いたり」する活動を通して，その習得状況を見取っていきます。</a:t>
            </a:r>
            <a:endParaRPr lang="en-US" altLang="ja-JP" dirty="0">
              <a:latin typeface="Arial" panose="020B0604020202020204" pitchFamily="34" charset="0"/>
            </a:endParaRP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215EA12-4862-4295-84EE-A42790641752}" type="slidenum">
              <a:rPr lang="en-US" altLang="ja-JP" smtClean="0">
                <a:latin typeface="Arial" panose="020B0604020202020204" pitchFamily="34" charset="0"/>
              </a:rPr>
              <a:pPr/>
              <a:t>13</a:t>
            </a:fld>
            <a:endParaRPr lang="en-US" altLang="ja-JP">
              <a:latin typeface="Arial" panose="020B0604020202020204" pitchFamily="34" charset="0"/>
            </a:endParaRPr>
          </a:p>
        </p:txBody>
      </p:sp>
    </p:spTree>
    <p:extLst>
      <p:ext uri="{BB962C8B-B14F-4D97-AF65-F5344CB8AC3E}">
        <p14:creationId xmlns:p14="http://schemas.microsoft.com/office/powerpoint/2010/main" val="3503522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具体的には、まず、</a:t>
            </a:r>
            <a:r>
              <a:rPr kumimoji="1" lang="ja-JP" altLang="en-US" sz="1200" b="0" i="0" u="none" strike="noStrike" kern="1200" baseline="0" dirty="0">
                <a:solidFill>
                  <a:schemeClr val="tx1"/>
                </a:solidFill>
                <a:latin typeface="Arial" charset="0"/>
                <a:ea typeface="ＭＳ Ｐ明朝" pitchFamily="18" charset="-128"/>
                <a:cs typeface="+mn-cs"/>
              </a:rPr>
              <a:t>まず活動中に児童同士が見合い教え合いをしている様子を観察することから，その実態を見取ることが想定されます。</a:t>
            </a:r>
            <a:endParaRPr kumimoji="1" lang="en-US" altLang="ja-JP" sz="1200" b="0" i="0" u="none" strike="noStrike" kern="1200" baseline="0" dirty="0">
              <a:solidFill>
                <a:schemeClr val="tx1"/>
              </a:solidFill>
              <a:latin typeface="Arial" charset="0"/>
              <a:ea typeface="ＭＳ Ｐ明朝" pitchFamily="18" charset="-128"/>
              <a:cs typeface="+mn-cs"/>
            </a:endParaRPr>
          </a:p>
          <a:p>
            <a:r>
              <a:rPr kumimoji="1" lang="ja-JP" altLang="en-US" sz="1200" b="0" i="0" u="none" strike="noStrike" kern="1200" baseline="0" dirty="0">
                <a:solidFill>
                  <a:schemeClr val="tx1"/>
                </a:solidFill>
                <a:latin typeface="Arial" charset="0"/>
                <a:ea typeface="ＭＳ Ｐ明朝" pitchFamily="18" charset="-128"/>
                <a:cs typeface="+mn-cs"/>
              </a:rPr>
              <a:t>また右の学習カードのように，活動と活動の間や活動後の場面でカードに記入された内容から，高跳びの行い方やこつ，ポイントについて，児童がどのように考え，活動したのかについて学習状況を把握することができます。</a:t>
            </a:r>
            <a:endParaRPr lang="en-US" altLang="ja-JP" dirty="0">
              <a:latin typeface="Arial" panose="020B0604020202020204" pitchFamily="34" charset="0"/>
            </a:endParaRP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215EA12-4862-4295-84EE-A42790641752}" type="slidenum">
              <a:rPr lang="en-US" altLang="ja-JP" smtClean="0">
                <a:latin typeface="Arial" panose="020B0604020202020204" pitchFamily="34" charset="0"/>
              </a:rPr>
              <a:pPr/>
              <a:t>14</a:t>
            </a:fld>
            <a:endParaRPr lang="en-US" altLang="ja-JP">
              <a:latin typeface="Arial" panose="020B0604020202020204" pitchFamily="34" charset="0"/>
            </a:endParaRPr>
          </a:p>
        </p:txBody>
      </p:sp>
    </p:spTree>
    <p:extLst>
      <p:ext uri="{BB962C8B-B14F-4D97-AF65-F5344CB8AC3E}">
        <p14:creationId xmlns:p14="http://schemas.microsoft.com/office/powerpoint/2010/main" val="20668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TextEdit="1"/>
          </p:cNvSpPr>
          <p:nvPr>
            <p:ph type="sldImg"/>
          </p:nvPr>
        </p:nvSpPr>
        <p:spPr>
          <a:ln/>
        </p:spPr>
      </p:sp>
      <p:sp>
        <p:nvSpPr>
          <p:cNvPr id="33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次に、事例３「思考・判断・表現」の評価についてです。</a:t>
            </a:r>
            <a:endParaRPr lang="en-US" altLang="ja-JP" dirty="0">
              <a:latin typeface="Arial" panose="020B0604020202020204" pitchFamily="34" charset="0"/>
            </a:endParaRPr>
          </a:p>
          <a:p>
            <a:r>
              <a:rPr lang="ja-JP" altLang="en-US" dirty="0">
                <a:latin typeface="Arial" panose="020B0604020202020204" pitchFamily="34" charset="0"/>
              </a:rPr>
              <a:t>思考・判断・表現の評価では，各領域の特性を踏まえ，児童が自己の課題を見付けること，自己の課題に応じて練習の仕方などを選ぶこと，思考し判断したことを言葉や文章及び動作などで表したり友達や教師などに理由を添えて伝えたりすることを評価します。</a:t>
            </a: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360E653-0641-45B2-A481-2E50C7751CFA}" type="slidenum">
              <a:rPr lang="en-US" altLang="ja-JP" smtClean="0">
                <a:latin typeface="Arial" panose="020B0604020202020204" pitchFamily="34" charset="0"/>
              </a:rPr>
              <a:pPr/>
              <a:t>15</a:t>
            </a:fld>
            <a:endParaRPr lang="en-US" altLang="ja-JP">
              <a:latin typeface="Arial" panose="020B0604020202020204" pitchFamily="34" charset="0"/>
            </a:endParaRPr>
          </a:p>
        </p:txBody>
      </p:sp>
    </p:spTree>
    <p:extLst>
      <p:ext uri="{BB962C8B-B14F-4D97-AF65-F5344CB8AC3E}">
        <p14:creationId xmlns:p14="http://schemas.microsoft.com/office/powerpoint/2010/main" val="301958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TextEdit="1"/>
          </p:cNvSpPr>
          <p:nvPr>
            <p:ph type="sldImg"/>
          </p:nvPr>
        </p:nvSpPr>
        <p:spPr>
          <a:ln/>
        </p:spPr>
      </p:sp>
      <p:sp>
        <p:nvSpPr>
          <p:cNvPr id="33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指導の工夫と評価の方法としては、「授業時の観察」「学習カード」「児童からの聞き取り」等を工夫していくことが考えられます。</a:t>
            </a:r>
            <a:endParaRPr lang="en-US" altLang="ja-JP" dirty="0">
              <a:latin typeface="Arial" panose="020B0604020202020204" pitchFamily="34" charset="0"/>
            </a:endParaRPr>
          </a:p>
          <a:p>
            <a:r>
              <a:rPr lang="ja-JP" altLang="en-US" dirty="0">
                <a:latin typeface="Arial" panose="020B0604020202020204" pitchFamily="34" charset="0"/>
              </a:rPr>
              <a:t>例えば、ボールを持っている人とボールを持っていない人の役割を踏まえた作戦を選ぶことをもとに、チームの作戦や役割分担を記入することができる学習カードの工夫が考えられます。</a:t>
            </a:r>
            <a:endParaRPr lang="en-US" altLang="ja-JP" dirty="0">
              <a:latin typeface="Arial" panose="020B0604020202020204" pitchFamily="34" charset="0"/>
            </a:endParaRPr>
          </a:p>
          <a:p>
            <a:r>
              <a:rPr lang="ja-JP" altLang="en-US" dirty="0">
                <a:latin typeface="Arial" panose="020B0604020202020204" pitchFamily="34" charset="0"/>
              </a:rPr>
              <a:t>また、このことを児童が自分の考えや動きを友達に伝えたりすることで，チームのよりよい課題解決に生かせるようにすることが考えられます。</a:t>
            </a: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360E653-0641-45B2-A481-2E50C7751CFA}" type="slidenum">
              <a:rPr lang="en-US" altLang="ja-JP" smtClean="0">
                <a:latin typeface="Arial" panose="020B0604020202020204" pitchFamily="34" charset="0"/>
              </a:rPr>
              <a:pPr/>
              <a:t>16</a:t>
            </a:fld>
            <a:endParaRPr lang="en-US" altLang="ja-JP">
              <a:latin typeface="Arial" panose="020B0604020202020204" pitchFamily="34" charset="0"/>
            </a:endParaRPr>
          </a:p>
        </p:txBody>
      </p:sp>
    </p:spTree>
    <p:extLst>
      <p:ext uri="{BB962C8B-B14F-4D97-AF65-F5344CB8AC3E}">
        <p14:creationId xmlns:p14="http://schemas.microsoft.com/office/powerpoint/2010/main" val="3909218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TextEdit="1"/>
          </p:cNvSpPr>
          <p:nvPr>
            <p:ph type="sldImg"/>
          </p:nvPr>
        </p:nvSpPr>
        <p:spPr>
          <a:ln/>
        </p:spPr>
      </p:sp>
      <p:sp>
        <p:nvSpPr>
          <p:cNvPr id="358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次に事例４「主体的に学習に取り組む態度」の評価についてです。</a:t>
            </a:r>
            <a:endParaRPr lang="en-US" altLang="ja-JP" dirty="0">
              <a:latin typeface="Arial" panose="020B0604020202020204" pitchFamily="34" charset="0"/>
            </a:endParaRPr>
          </a:p>
          <a:p>
            <a:r>
              <a:rPr lang="ja-JP" altLang="en-US" dirty="0">
                <a:latin typeface="Arial" panose="020B0604020202020204" pitchFamily="34" charset="0"/>
              </a:rPr>
              <a:t>主体的に学習に取り組む態度の評価では，公正に取り組む，互いに協力する，自己の役割を果たす，仲間の考えや取組を認める，安全に留意するなどの態度を授業の中で指導したことを評価します。</a:t>
            </a:r>
            <a:endParaRPr lang="en-US" altLang="ja-JP" dirty="0">
              <a:latin typeface="Arial" panose="020B0604020202020204" pitchFamily="34" charset="0"/>
            </a:endParaRPr>
          </a:p>
          <a:p>
            <a:r>
              <a:rPr lang="ja-JP" altLang="en-US" dirty="0">
                <a:latin typeface="Arial" panose="020B0604020202020204" pitchFamily="34" charset="0"/>
              </a:rPr>
              <a:t>スクリーン下段には、学習中における児童の姿の例を示していますが、教師は実際の授業の中で，これらの姿が見られるように、具体的な場面をとらえて指導していくことが重要となります。</a:t>
            </a:r>
            <a:endParaRPr lang="en-US" altLang="ja-JP" dirty="0">
              <a:latin typeface="Arial" panose="020B0604020202020204" pitchFamily="34" charset="0"/>
            </a:endParaRPr>
          </a:p>
          <a:p>
            <a:endParaRPr lang="ja-JP" altLang="en-US" dirty="0">
              <a:latin typeface="Arial" panose="020B0604020202020204" pitchFamily="34" charset="0"/>
            </a:endParaRPr>
          </a:p>
        </p:txBody>
      </p:sp>
      <p:sp>
        <p:nvSpPr>
          <p:cNvPr id="358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C83D634-F037-4A6B-A117-95837809E114}" type="slidenum">
              <a:rPr lang="en-US" altLang="ja-JP" smtClean="0">
                <a:latin typeface="Arial" panose="020B0604020202020204" pitchFamily="34" charset="0"/>
              </a:rPr>
              <a:pPr/>
              <a:t>17</a:t>
            </a:fld>
            <a:endParaRPr lang="en-US" altLang="ja-JP">
              <a:latin typeface="Arial" panose="020B0604020202020204" pitchFamily="34" charset="0"/>
            </a:endParaRPr>
          </a:p>
        </p:txBody>
      </p:sp>
    </p:spTree>
    <p:extLst>
      <p:ext uri="{BB962C8B-B14F-4D97-AF65-F5344CB8AC3E}">
        <p14:creationId xmlns:p14="http://schemas.microsoft.com/office/powerpoint/2010/main" val="2280075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ln/>
        </p:spPr>
      </p:sp>
      <p:sp>
        <p:nvSpPr>
          <p:cNvPr id="378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次に事例５「複数の単元にまたがった「主体的に学習に取り組む態度」の評価についてです。</a:t>
            </a:r>
            <a:endParaRPr lang="en-US" altLang="ja-JP" dirty="0">
              <a:latin typeface="Arial" panose="020B0604020202020204" pitchFamily="34" charset="0"/>
            </a:endParaRPr>
          </a:p>
          <a:p>
            <a:r>
              <a:rPr lang="ja-JP" altLang="en-US" dirty="0">
                <a:latin typeface="Arial" panose="020B0604020202020204" pitchFamily="34" charset="0"/>
              </a:rPr>
              <a:t>体育科（運動領域）においては，「学びに向かう力，人間性等」の指導内容の例示が示されており，「知識及び技能」，「思考力，判断力，表現力等」と同様に，例示</a:t>
            </a:r>
            <a:r>
              <a:rPr lang="ja-JP" altLang="en-US">
                <a:latin typeface="Arial" panose="020B0604020202020204" pitchFamily="34" charset="0"/>
              </a:rPr>
              <a:t>を手がかりにしながら</a:t>
            </a:r>
            <a:r>
              <a:rPr lang="ja-JP" altLang="en-US" dirty="0">
                <a:latin typeface="Arial" panose="020B0604020202020204" pitchFamily="34" charset="0"/>
              </a:rPr>
              <a:t>，各単元の目標や指導内容に対応した評価を行う必要があります。</a:t>
            </a:r>
            <a:endParaRPr lang="en-US" altLang="ja-JP" dirty="0">
              <a:latin typeface="Arial" panose="020B0604020202020204" pitchFamily="34" charset="0"/>
            </a:endParaRPr>
          </a:p>
          <a:p>
            <a:r>
              <a:rPr lang="ja-JP" altLang="en-US" dirty="0">
                <a:latin typeface="Arial" panose="020B0604020202020204" pitchFamily="34" charset="0"/>
              </a:rPr>
              <a:t>各学校では、重点化して指導し評価する内容を検討することや評価する機会をどこに設定するのかを検討することが大切です。</a:t>
            </a:r>
            <a:endParaRPr lang="en-US" altLang="ja-JP" dirty="0">
              <a:latin typeface="Arial" panose="020B0604020202020204" pitchFamily="34" charset="0"/>
            </a:endParaRPr>
          </a:p>
        </p:txBody>
      </p:sp>
      <p:sp>
        <p:nvSpPr>
          <p:cNvPr id="378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E5B37EB-8C68-4FDB-AF01-B9BBB11C4C57}" type="slidenum">
              <a:rPr lang="en-US" altLang="ja-JP" smtClean="0">
                <a:latin typeface="Arial" panose="020B0604020202020204" pitchFamily="34" charset="0"/>
              </a:rPr>
              <a:pPr/>
              <a:t>18</a:t>
            </a:fld>
            <a:endParaRPr lang="en-US" altLang="ja-JP">
              <a:latin typeface="Arial" panose="020B0604020202020204" pitchFamily="34" charset="0"/>
            </a:endParaRPr>
          </a:p>
        </p:txBody>
      </p:sp>
    </p:spTree>
    <p:extLst>
      <p:ext uri="{BB962C8B-B14F-4D97-AF65-F5344CB8AC3E}">
        <p14:creationId xmlns:p14="http://schemas.microsoft.com/office/powerpoint/2010/main" val="389003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TextEdit="1"/>
          </p:cNvSpPr>
          <p:nvPr>
            <p:ph type="sldImg"/>
          </p:nvPr>
        </p:nvSpPr>
        <p:spPr>
          <a:ln/>
        </p:spPr>
      </p:sp>
      <p:sp>
        <p:nvSpPr>
          <p:cNvPr id="399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評価規準や評価方法については、解説の例示を手がかりに，指導事項，児童の学びの姿と具体的な行動について整理することが重要です。</a:t>
            </a:r>
            <a:endParaRPr lang="en-US" altLang="ja-JP" dirty="0">
              <a:latin typeface="Arial" panose="020B0604020202020204" pitchFamily="34" charset="0"/>
            </a:endParaRPr>
          </a:p>
          <a:p>
            <a:r>
              <a:rPr lang="ja-JP" altLang="en-US" dirty="0">
                <a:latin typeface="Arial" panose="020B0604020202020204" pitchFamily="34" charset="0"/>
              </a:rPr>
              <a:t>例えば，「公正」については，「自分たちで決めた約束を守ることは，安全に安心して活動できるようにするために大切であること」を指導し，グループで練習を行う中で，自分たちで決めた約束に基づいた行動をしている児童の姿から学習の状況を見取ります。</a:t>
            </a:r>
            <a:endParaRPr lang="en-US" altLang="ja-JP" dirty="0">
              <a:latin typeface="Arial" panose="020B0604020202020204" pitchFamily="34" charset="0"/>
            </a:endParaRPr>
          </a:p>
          <a:p>
            <a:r>
              <a:rPr lang="ja-JP" altLang="en-US" dirty="0">
                <a:latin typeface="Arial" panose="020B0604020202020204" pitchFamily="34" charset="0"/>
              </a:rPr>
              <a:t>また「協力」については，「仲間と助け合って行動することは，互いの信頼感が深まること」について指導し，ペアやグループで課題解決のための練習を行う場面で，よい動きを見付けて肯定的な声かけをしたり拍手をしたりする児童の姿から学習の状況を見取ります。</a:t>
            </a:r>
            <a:endParaRPr lang="en-US" altLang="ja-JP" dirty="0">
              <a:latin typeface="Arial" panose="020B0604020202020204" pitchFamily="34" charset="0"/>
            </a:endParaRPr>
          </a:p>
        </p:txBody>
      </p:sp>
      <p:sp>
        <p:nvSpPr>
          <p:cNvPr id="399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29510B3-25B4-42F2-80B7-72CBCE2C3427}" type="slidenum">
              <a:rPr lang="en-US" altLang="ja-JP" smtClean="0">
                <a:latin typeface="Arial" panose="020B0604020202020204" pitchFamily="34" charset="0"/>
              </a:rPr>
              <a:pPr/>
              <a:t>19</a:t>
            </a:fld>
            <a:endParaRPr lang="en-US" altLang="ja-JP">
              <a:latin typeface="Arial" panose="020B0604020202020204" pitchFamily="34" charset="0"/>
            </a:endParaRPr>
          </a:p>
        </p:txBody>
      </p:sp>
    </p:spTree>
    <p:extLst>
      <p:ext uri="{BB962C8B-B14F-4D97-AF65-F5344CB8AC3E}">
        <p14:creationId xmlns:p14="http://schemas.microsoft.com/office/powerpoint/2010/main" val="246876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CDC6043-944E-49AB-B62E-CA9EEB6C1643}" type="slidenum">
              <a:rPr kumimoji="1" lang="en-US" altLang="ja-JP" smtClean="0">
                <a:solidFill>
                  <a:srgbClr val="000000"/>
                </a:solidFill>
                <a:latin typeface="Arial" panose="020B0604020202020204" pitchFamily="34" charset="0"/>
              </a:rPr>
              <a:pPr/>
              <a:t>2</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今回の説明内容は、スクリーンに示しています３点です。</a:t>
            </a:r>
          </a:p>
          <a:p>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24040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続いて、事例</a:t>
            </a:r>
            <a:r>
              <a:rPr lang="en-US" altLang="ja-JP" dirty="0">
                <a:latin typeface="Arial" panose="020B0604020202020204" pitchFamily="34" charset="0"/>
              </a:rPr>
              <a:t>6</a:t>
            </a:r>
            <a:r>
              <a:rPr lang="ja-JP" altLang="en-US" dirty="0">
                <a:latin typeface="Arial" panose="020B0604020202020204" pitchFamily="34" charset="0"/>
              </a:rPr>
              <a:t>「保健領域における指導と評価の計画から評価の総括まで」です。</a:t>
            </a:r>
            <a:endParaRPr lang="en-US" altLang="ja-JP" dirty="0">
              <a:latin typeface="Arial" panose="020B0604020202020204" pitchFamily="34" charset="0"/>
            </a:endParaRPr>
          </a:p>
          <a:p>
            <a:r>
              <a:rPr lang="ja-JP" altLang="en-US" dirty="0">
                <a:latin typeface="Arial" panose="020B0604020202020204" pitchFamily="34" charset="0"/>
              </a:rPr>
              <a:t>保健の学習の評価活動は，スクリーン上段に示す３つの局面が考えられます。</a:t>
            </a:r>
            <a:endParaRPr lang="en-US" altLang="ja-JP" dirty="0">
              <a:latin typeface="Arial" panose="020B0604020202020204" pitchFamily="34" charset="0"/>
            </a:endParaRPr>
          </a:p>
          <a:p>
            <a:r>
              <a:rPr lang="ja-JP" altLang="en-US" dirty="0">
                <a:latin typeface="Arial" panose="020B0604020202020204" pitchFamily="34" charset="0"/>
              </a:rPr>
              <a:t>この中の形成的評価は，教師の指導改善，児童の学習改善につながる評価となり、スクリーン下段に示す</a:t>
            </a:r>
            <a:r>
              <a:rPr lang="en-US" altLang="ja-JP" dirty="0">
                <a:latin typeface="Arial" panose="020B0604020202020204" pitchFamily="34" charset="0"/>
              </a:rPr>
              <a:t>6</a:t>
            </a:r>
            <a:r>
              <a:rPr lang="ja-JP" altLang="en-US" dirty="0">
                <a:latin typeface="Arial" panose="020B0604020202020204" pitchFamily="34" charset="0"/>
              </a:rPr>
              <a:t>点に留意することが大切です。</a:t>
            </a:r>
            <a:endParaRPr lang="en-US" altLang="ja-JP" dirty="0">
              <a:latin typeface="Arial" panose="020B0604020202020204" pitchFamily="34" charset="0"/>
            </a:endParaRPr>
          </a:p>
        </p:txBody>
      </p:sp>
      <p:sp>
        <p:nvSpPr>
          <p:cNvPr id="41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364FF9A-572F-4292-9D59-179479E1E55C}" type="slidenum">
              <a:rPr lang="en-US" altLang="ja-JP" smtClean="0">
                <a:latin typeface="Arial" panose="020B0604020202020204" pitchFamily="34" charset="0"/>
              </a:rPr>
              <a:pPr/>
              <a:t>20</a:t>
            </a:fld>
            <a:endParaRPr lang="en-US" altLang="ja-JP">
              <a:latin typeface="Arial" panose="020B0604020202020204" pitchFamily="34" charset="0"/>
            </a:endParaRPr>
          </a:p>
        </p:txBody>
      </p:sp>
    </p:spTree>
    <p:extLst>
      <p:ext uri="{BB962C8B-B14F-4D97-AF65-F5344CB8AC3E}">
        <p14:creationId xmlns:p14="http://schemas.microsoft.com/office/powerpoint/2010/main" val="1489309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sz="1200" b="0" i="0" u="none" strike="noStrike" kern="1200" baseline="0" dirty="0">
                <a:solidFill>
                  <a:schemeClr val="tx1"/>
                </a:solidFill>
                <a:latin typeface="Arial" panose="020B0604020202020204" pitchFamily="34" charset="0"/>
                <a:ea typeface="ＭＳ Ｐ明朝" pitchFamily="18" charset="-128"/>
                <a:cs typeface="+mn-cs"/>
              </a:rPr>
              <a:t>指導と評価の考え方は、運動領域と考え方は同じです。</a:t>
            </a:r>
            <a:endParaRPr kumimoji="1" lang="en-US" altLang="ja-JP" sz="1200" b="0" i="0" u="none" strike="noStrike" kern="1200" baseline="0" dirty="0">
              <a:solidFill>
                <a:schemeClr val="tx1"/>
              </a:solidFill>
              <a:latin typeface="Arial" panose="020B0604020202020204" pitchFamily="34" charset="0"/>
              <a:ea typeface="ＭＳ Ｐ明朝" pitchFamily="18" charset="-128"/>
              <a:cs typeface="+mn-cs"/>
            </a:endParaRPr>
          </a:p>
          <a:p>
            <a:r>
              <a:rPr lang="ja-JP" altLang="en-US" dirty="0">
                <a:latin typeface="Arial" panose="020B0604020202020204" pitchFamily="34" charset="0"/>
              </a:rPr>
              <a:t>本事例においても、効果的・効率的に進めるため，３観点の</a:t>
            </a:r>
            <a:r>
              <a:rPr lang="ja-JP" altLang="en-US">
                <a:latin typeface="Arial" panose="020B0604020202020204" pitchFamily="34" charset="0"/>
              </a:rPr>
              <a:t>評価を１時間</a:t>
            </a:r>
            <a:r>
              <a:rPr lang="ja-JP" altLang="en-US" dirty="0">
                <a:latin typeface="Arial" panose="020B0604020202020204" pitchFamily="34" charset="0"/>
              </a:rPr>
              <a:t>の評価の観点を多くとも２観点とし、「主体的に学習に取り組む態度」は，最後の時間に総括として評価することとしています。</a:t>
            </a: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7866092-933A-49D5-AB37-7FC65BDA808E}" type="slidenum">
              <a:rPr lang="en-US" altLang="ja-JP" smtClean="0">
                <a:latin typeface="Arial" panose="020B0604020202020204" pitchFamily="34" charset="0"/>
              </a:rPr>
              <a:pPr/>
              <a:t>21</a:t>
            </a:fld>
            <a:endParaRPr lang="en-US" altLang="ja-JP">
              <a:latin typeface="Arial" panose="020B0604020202020204" pitchFamily="34" charset="0"/>
            </a:endParaRPr>
          </a:p>
        </p:txBody>
      </p:sp>
    </p:spTree>
    <p:extLst>
      <p:ext uri="{BB962C8B-B14F-4D97-AF65-F5344CB8AC3E}">
        <p14:creationId xmlns:p14="http://schemas.microsoft.com/office/powerpoint/2010/main" val="245661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a:ln/>
        </p:spPr>
      </p:sp>
      <p:sp>
        <p:nvSpPr>
          <p:cNvPr id="460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次に、事例７「保健領域における知識・技能の評価についてです。</a:t>
            </a:r>
            <a:endParaRPr lang="en-US" altLang="ja-JP" dirty="0">
              <a:latin typeface="Arial" panose="020B0604020202020204" pitchFamily="34" charset="0"/>
            </a:endParaRPr>
          </a:p>
          <a:p>
            <a:r>
              <a:rPr lang="ja-JP" altLang="en-US" dirty="0">
                <a:latin typeface="Arial" panose="020B0604020202020204" pitchFamily="34" charset="0"/>
              </a:rPr>
              <a:t>保健領域の「知識」は，身近な生活における課題の解決に役立つ基礎的な事項であり，健康や安全に関する原則や概念です。</a:t>
            </a:r>
            <a:endParaRPr lang="en-US" altLang="ja-JP" dirty="0">
              <a:latin typeface="Arial" panose="020B0604020202020204" pitchFamily="34" charset="0"/>
            </a:endParaRPr>
          </a:p>
          <a:p>
            <a:r>
              <a:rPr lang="ja-JP" altLang="en-US" dirty="0">
                <a:latin typeface="Arial" panose="020B0604020202020204" pitchFamily="34" charset="0"/>
              </a:rPr>
              <a:t>そこでは，学習の過程を通した知識の習得状況や他の学習や生活場面でも活用できる程度に原則や概念を理解したかを評価します。</a:t>
            </a:r>
            <a:endParaRPr lang="en-US" altLang="ja-JP" dirty="0">
              <a:latin typeface="Arial" panose="020B0604020202020204" pitchFamily="34" charset="0"/>
            </a:endParaRPr>
          </a:p>
          <a:p>
            <a:r>
              <a:rPr lang="ja-JP" altLang="en-US" dirty="0">
                <a:latin typeface="Arial" panose="020B0604020202020204" pitchFamily="34" charset="0"/>
              </a:rPr>
              <a:t>また，保健領域の「技能」は，５年生「心の健康」，「けがの防止」に位置付いており、知識として学んだことを「～について自らできる簡単な対処（や手当）ができる」状況で評価します。</a:t>
            </a:r>
          </a:p>
        </p:txBody>
      </p:sp>
      <p:sp>
        <p:nvSpPr>
          <p:cNvPr id="460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E753F7A-9296-440F-A012-5CF10B5AF84B}" type="slidenum">
              <a:rPr lang="en-US" altLang="ja-JP" smtClean="0">
                <a:latin typeface="Arial" panose="020B0604020202020204" pitchFamily="34" charset="0"/>
              </a:rPr>
              <a:pPr/>
              <a:t>22</a:t>
            </a:fld>
            <a:endParaRPr lang="en-US" altLang="ja-JP">
              <a:latin typeface="Arial" panose="020B0604020202020204" pitchFamily="34" charset="0"/>
            </a:endParaRPr>
          </a:p>
        </p:txBody>
      </p:sp>
    </p:spTree>
    <p:extLst>
      <p:ext uri="{BB962C8B-B14F-4D97-AF65-F5344CB8AC3E}">
        <p14:creationId xmlns:p14="http://schemas.microsoft.com/office/powerpoint/2010/main" val="451637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本事例では、</a:t>
            </a:r>
            <a:r>
              <a:rPr kumimoji="1" lang="ja-JP" altLang="en-US" sz="1200" b="0" i="0" u="none" strike="noStrike" kern="1200" baseline="0" dirty="0">
                <a:solidFill>
                  <a:schemeClr val="tx1"/>
                </a:solidFill>
                <a:latin typeface="Arial" charset="0"/>
                <a:ea typeface="ＭＳ Ｐ明朝" pitchFamily="18" charset="-128"/>
                <a:cs typeface="+mn-cs"/>
              </a:rPr>
              <a:t>不安や悩みの対処として，体ほぐしの運動や深呼吸を取り入れた呼吸法などについて，理解したことを言ったり，書いたりしているとともに，それらの対処ができるかどうかを評価しますが、学習カードの記述から見取る方法として、次のようなことが考えられます。</a:t>
            </a:r>
            <a:endParaRPr kumimoji="1" lang="en-US" altLang="ja-JP" sz="1200" b="0" i="0" u="none" strike="noStrike" kern="1200" baseline="0" dirty="0">
              <a:solidFill>
                <a:schemeClr val="tx1"/>
              </a:solidFill>
              <a:latin typeface="Arial" charset="0"/>
              <a:ea typeface="ＭＳ Ｐ明朝" pitchFamily="18" charset="-128"/>
              <a:cs typeface="+mn-cs"/>
            </a:endParaRPr>
          </a:p>
          <a:p>
            <a:r>
              <a:rPr kumimoji="1" lang="ja-JP" altLang="en-US" sz="1200" b="0" i="0" u="none" strike="noStrike" kern="1200" baseline="0" dirty="0">
                <a:solidFill>
                  <a:schemeClr val="tx1"/>
                </a:solidFill>
                <a:latin typeface="Arial" charset="0"/>
                <a:ea typeface="ＭＳ Ｐ明朝" pitchFamily="18" charset="-128"/>
                <a:cs typeface="+mn-cs"/>
              </a:rPr>
              <a:t>例えば、本時学習の振り返りにおいて、不安や悩みへの対処を行う意義や方法について，「深呼吸・ストレッチ」という言葉を使って「不安や悩みがあるときは・・・」に続けて学習カードに記入させます。その際、深呼吸や体ほぐしの運動（ストレッチ）などの対処を行う意義や方法について，具体例を挙げて記入していれば「十分満足できる」状況と判断することができます。</a:t>
            </a: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59D44D4-9E2F-454D-A3C6-F5D989D558B9}" type="slidenum">
              <a:rPr lang="en-US" altLang="ja-JP" smtClean="0">
                <a:latin typeface="Arial" panose="020B0604020202020204" pitchFamily="34" charset="0"/>
              </a:rPr>
              <a:pPr/>
              <a:t>23</a:t>
            </a:fld>
            <a:endParaRPr lang="en-US" altLang="ja-JP">
              <a:latin typeface="Arial" panose="020B0604020202020204" pitchFamily="34" charset="0"/>
            </a:endParaRPr>
          </a:p>
        </p:txBody>
      </p:sp>
    </p:spTree>
    <p:extLst>
      <p:ext uri="{BB962C8B-B14F-4D97-AF65-F5344CB8AC3E}">
        <p14:creationId xmlns:p14="http://schemas.microsoft.com/office/powerpoint/2010/main" val="720621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Arial" panose="020B0604020202020204" pitchFamily="34" charset="0"/>
              </a:rPr>
              <a:t>次に、事例８「保健領域における思考・判断・表現」の評価についてです。</a:t>
            </a:r>
            <a:endParaRPr lang="en-US" altLang="ja-JP" dirty="0">
              <a:latin typeface="Arial" panose="020B0604020202020204" pitchFamily="34" charset="0"/>
            </a:endParaRPr>
          </a:p>
          <a:p>
            <a:r>
              <a:rPr lang="ja-JP" altLang="en-US" dirty="0">
                <a:latin typeface="Arial" panose="020B0604020202020204" pitchFamily="34" charset="0"/>
              </a:rPr>
              <a:t>本事例では、学習したことを活用して，予防の方法を考えたり，適切な方法を選んだりして学習カードに記入している状況を評価することとしています。</a:t>
            </a:r>
            <a:endParaRPr lang="en-US" altLang="ja-JP" dirty="0">
              <a:latin typeface="Arial" panose="020B0604020202020204" pitchFamily="34" charset="0"/>
            </a:endParaRPr>
          </a:p>
          <a:p>
            <a:r>
              <a:rPr kumimoji="1" lang="ja-JP" altLang="en-US" sz="1200" b="0" i="0" u="none" strike="noStrike" kern="1200" baseline="0" dirty="0">
                <a:solidFill>
                  <a:schemeClr val="tx1"/>
                </a:solidFill>
                <a:latin typeface="Arial" panose="020B0604020202020204" pitchFamily="34" charset="0"/>
                <a:ea typeface="ＭＳ Ｐ明朝" pitchFamily="18" charset="-128"/>
                <a:cs typeface="+mn-cs"/>
              </a:rPr>
              <a:t>ここでは、</a:t>
            </a:r>
            <a:r>
              <a:rPr kumimoji="1" lang="ja-JP" altLang="en-US" sz="1200" b="0" i="0" u="none" strike="noStrike" kern="1200" baseline="0" dirty="0">
                <a:solidFill>
                  <a:schemeClr val="tx1"/>
                </a:solidFill>
                <a:latin typeface="Arial" charset="0"/>
                <a:ea typeface="ＭＳ Ｐ明朝" pitchFamily="18" charset="-128"/>
                <a:cs typeface="+mn-cs"/>
              </a:rPr>
              <a:t>学習したことを活用して適切な予防の方法を学習カードの「具体的な行動」から選んだり，「ひみつ」から考えたりして，学習カードに記入させますが、スクリーンに示すように、学習したことを活用して，適切な方法を選んだり，考えたりして学習カードに記入している姿を見取っていくことが考えられます。</a:t>
            </a:r>
            <a:endParaRPr lang="en-US" altLang="ja-JP" dirty="0">
              <a:latin typeface="Arial" panose="020B0604020202020204" pitchFamily="34" charset="0"/>
            </a:endParaRPr>
          </a:p>
          <a:p>
            <a:r>
              <a:rPr lang="ja-JP" altLang="en-US" dirty="0">
                <a:latin typeface="Arial" panose="020B0604020202020204" pitchFamily="34" charset="0"/>
              </a:rPr>
              <a:t>また、「思考・判断・表現」における評価の留意点としては、単元の大きさにより評価規準の設定を「課題発見・表現」，「課題解決・表現」のように評価段階を組み合わせるなどして，評価場面を精選することや児童の思考の過程が見えるような学習カードを工夫することなどが挙げられます。</a:t>
            </a:r>
          </a:p>
        </p:txBody>
      </p:sp>
      <p:sp>
        <p:nvSpPr>
          <p:cNvPr id="52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1AC1EB6-7BE9-4FC6-A5CB-63B967D447DD}" type="slidenum">
              <a:rPr lang="en-US" altLang="ja-JP" smtClean="0">
                <a:latin typeface="Arial" panose="020B0604020202020204" pitchFamily="34" charset="0"/>
              </a:rPr>
              <a:pPr/>
              <a:t>24</a:t>
            </a:fld>
            <a:endParaRPr lang="en-US" altLang="ja-JP">
              <a:latin typeface="Arial" panose="020B0604020202020204" pitchFamily="34" charset="0"/>
            </a:endParaRPr>
          </a:p>
        </p:txBody>
      </p:sp>
    </p:spTree>
    <p:extLst>
      <p:ext uri="{BB962C8B-B14F-4D97-AF65-F5344CB8AC3E}">
        <p14:creationId xmlns:p14="http://schemas.microsoft.com/office/powerpoint/2010/main" val="567861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a:ln/>
        </p:spPr>
      </p:sp>
      <p:sp>
        <p:nvSpPr>
          <p:cNvPr id="542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最後に、事例９「保健領域における主体的に学習に取り組む態度の評価」についてです。</a:t>
            </a:r>
            <a:endParaRPr lang="en-US" altLang="ja-JP" dirty="0">
              <a:latin typeface="Arial" panose="020B0604020202020204" pitchFamily="34" charset="0"/>
            </a:endParaRPr>
          </a:p>
          <a:p>
            <a:r>
              <a:rPr lang="ja-JP" altLang="en-US" dirty="0">
                <a:latin typeface="Arial" panose="020B0604020202020204" pitchFamily="34" charset="0"/>
              </a:rPr>
              <a:t>「主体的に学習に取り組む態度」では，それぞれの学習場面において，知識を習得したり，思考力，判断力，表現力等を身に付けたりすることに向けた粘り強い取組を行おうとする側面を評価するとともに，その際に，教科書や資料などを見たり，自分の生活を振り返ったりすることを通し，自らの学習を調整しようとする側面も評価していく必要があります。</a:t>
            </a:r>
            <a:endParaRPr lang="en-US" altLang="ja-JP" dirty="0">
              <a:latin typeface="Arial" panose="020B0604020202020204" pitchFamily="34" charset="0"/>
            </a:endParaRPr>
          </a:p>
          <a:p>
            <a:r>
              <a:rPr lang="ja-JP" altLang="en-US" dirty="0">
                <a:latin typeface="Arial" panose="020B0604020202020204" pitchFamily="34" charset="0"/>
              </a:rPr>
              <a:t>ここでは、健康な生活における「おおむね満足できる状況」の例を示しています。</a:t>
            </a:r>
            <a:endParaRPr lang="en-US" altLang="ja-JP" dirty="0">
              <a:latin typeface="Arial" panose="020B0604020202020204" pitchFamily="34" charset="0"/>
            </a:endParaRPr>
          </a:p>
          <a:p>
            <a:r>
              <a:rPr lang="ja-JP" altLang="en-US" dirty="0">
                <a:latin typeface="Arial" panose="020B0604020202020204" pitchFamily="34" charset="0"/>
              </a:rPr>
              <a:t>これらの状況に到達していない児童がいた場合には、スクリーン下段にお示ししているような教師の支援や指導の工夫が必要となります。</a:t>
            </a:r>
            <a:endParaRPr lang="en-US" altLang="ja-JP" dirty="0">
              <a:latin typeface="Arial" panose="020B0604020202020204" pitchFamily="34" charset="0"/>
            </a:endParaRPr>
          </a:p>
        </p:txBody>
      </p:sp>
      <p:sp>
        <p:nvSpPr>
          <p:cNvPr id="54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6825521-9695-479F-82E2-79EBF01AD7CE}" type="slidenum">
              <a:rPr lang="en-US" altLang="ja-JP" smtClean="0">
                <a:latin typeface="Arial" panose="020B0604020202020204" pitchFamily="34" charset="0"/>
              </a:rPr>
              <a:pPr/>
              <a:t>25</a:t>
            </a:fld>
            <a:endParaRPr lang="en-US" altLang="ja-JP">
              <a:latin typeface="Arial" panose="020B0604020202020204" pitchFamily="34" charset="0"/>
            </a:endParaRPr>
          </a:p>
        </p:txBody>
      </p:sp>
    </p:spTree>
    <p:extLst>
      <p:ext uri="{BB962C8B-B14F-4D97-AF65-F5344CB8AC3E}">
        <p14:creationId xmlns:p14="http://schemas.microsoft.com/office/powerpoint/2010/main" val="3603173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3917BFB-3BA0-46DB-B854-F5F85862E8BE}" type="slidenum">
              <a:rPr kumimoji="1" lang="en-US" altLang="ja-JP" smtClean="0">
                <a:solidFill>
                  <a:srgbClr val="000000"/>
                </a:solidFill>
                <a:latin typeface="Arial" panose="020B0604020202020204" pitchFamily="34" charset="0"/>
              </a:rPr>
              <a:pPr/>
              <a:t>26</a:t>
            </a:fld>
            <a:endParaRPr kumimoji="1" lang="en-US" altLang="ja-JP">
              <a:solidFill>
                <a:srgbClr val="000000"/>
              </a:solidFill>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以上で、説明を終わります。</a:t>
            </a:r>
          </a:p>
        </p:txBody>
      </p:sp>
    </p:spTree>
    <p:extLst>
      <p:ext uri="{BB962C8B-B14F-4D97-AF65-F5344CB8AC3E}">
        <p14:creationId xmlns:p14="http://schemas.microsoft.com/office/powerpoint/2010/main" val="3545991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CDC6043-944E-49AB-B62E-CA9EEB6C1643}" type="slidenum">
              <a:rPr kumimoji="1" lang="en-US" altLang="ja-JP" smtClean="0">
                <a:solidFill>
                  <a:srgbClr val="000000"/>
                </a:solidFill>
                <a:latin typeface="Arial" panose="020B0604020202020204" pitchFamily="34" charset="0"/>
              </a:rPr>
              <a:pPr/>
              <a:t>3</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それでは、「１　内容のまとまりごとの評価規準」について説明します。</a:t>
            </a:r>
          </a:p>
        </p:txBody>
      </p:sp>
    </p:spTree>
    <p:extLst>
      <p:ext uri="{BB962C8B-B14F-4D97-AF65-F5344CB8AC3E}">
        <p14:creationId xmlns:p14="http://schemas.microsoft.com/office/powerpoint/2010/main" val="1506017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ChangeArrowheads="1" noTextEdit="1"/>
          </p:cNvSpPr>
          <p:nvPr>
            <p:ph type="sldImg"/>
          </p:nvPr>
        </p:nvSpPr>
        <p:spPr>
          <a:ln/>
        </p:spPr>
      </p:sp>
      <p:sp>
        <p:nvSpPr>
          <p:cNvPr id="112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200" kern="1200" dirty="0">
                <a:solidFill>
                  <a:schemeClr val="tx1"/>
                </a:solidFill>
                <a:effectLst/>
                <a:latin typeface="Arial" charset="0"/>
                <a:ea typeface="ＭＳ Ｐ明朝" pitchFamily="18" charset="-128"/>
                <a:cs typeface="+mn-cs"/>
              </a:rPr>
              <a:t>まず、はじめに、体育科の「内容のまとまり」とは、第１学年及び第２学年、第３学年及び第４学年、第５学年及び第６学年に示された領域・内容のことを言います。</a:t>
            </a:r>
            <a:endParaRPr lang="en-US" altLang="ja-JP" dirty="0">
              <a:latin typeface="Arial" panose="020B0604020202020204" pitchFamily="34" charset="0"/>
            </a:endParaRPr>
          </a:p>
        </p:txBody>
      </p:sp>
      <p:sp>
        <p:nvSpPr>
          <p:cNvPr id="112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C56417F-E28E-4228-B04C-D158EFD2DC5D}" type="slidenum">
              <a:rPr lang="ja-JP" altLang="en-US" smtClean="0">
                <a:solidFill>
                  <a:srgbClr val="000000"/>
                </a:solidFill>
                <a:latin typeface="游ゴシック" panose="020B0400000000000000" pitchFamily="50" charset="-128"/>
              </a:rPr>
              <a:pPr/>
              <a:t>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045611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ChangeArrowheads="1" noTextEdit="1"/>
          </p:cNvSpPr>
          <p:nvPr>
            <p:ph type="sldImg"/>
          </p:nvPr>
        </p:nvSpPr>
        <p:spPr>
          <a:ln/>
        </p:spPr>
      </p:sp>
      <p:sp>
        <p:nvSpPr>
          <p:cNvPr id="133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内容のまとまりごとの評価規準を作成する際には、次の①②の手順を踏むこととなります。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詳しくは、２８ページから３６ページに記載されていますが、巻末資料に「内容のまとまりごとの評価規準（例）」が示されていますので、各学校ではこちらを参考に活用してください。</a:t>
            </a:r>
            <a:endParaRPr lang="ja-JP" altLang="en-US" dirty="0">
              <a:latin typeface="Arial" panose="020B0604020202020204" pitchFamily="34" charset="0"/>
            </a:endParaRPr>
          </a:p>
        </p:txBody>
      </p:sp>
      <p:sp>
        <p:nvSpPr>
          <p:cNvPr id="133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56BEE40-FD6D-47F8-984E-A98AAD18958D}" type="slidenum">
              <a:rPr lang="ja-JP" altLang="en-US" smtClean="0">
                <a:solidFill>
                  <a:srgbClr val="000000"/>
                </a:solidFill>
                <a:latin typeface="游ゴシック" panose="020B0400000000000000" pitchFamily="50" charset="-128"/>
              </a:rPr>
              <a:pPr/>
              <a:t>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96149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CDC6043-944E-49AB-B62E-CA9EEB6C1643}" type="slidenum">
              <a:rPr kumimoji="1" lang="en-US" altLang="ja-JP" smtClean="0">
                <a:solidFill>
                  <a:srgbClr val="000000"/>
                </a:solidFill>
                <a:latin typeface="Arial" panose="020B0604020202020204" pitchFamily="34" charset="0"/>
              </a:rPr>
              <a:pPr/>
              <a:t>6</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Arial" panose="020B0604020202020204" pitchFamily="34" charset="0"/>
              </a:rPr>
              <a:t>次に「２　単元ごとの学習評価について」説明します。</a:t>
            </a:r>
          </a:p>
          <a:p>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165738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ChangeArrowheads="1" noTextEdit="1"/>
          </p:cNvSpPr>
          <p:nvPr>
            <p:ph type="sldImg"/>
          </p:nvPr>
        </p:nvSpPr>
        <p:spPr>
          <a:ln/>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まず、評価の進め方については、年間の指導と評価の計画を確認した上で、学習指導要領の目標や内容、「内容のまとまりごとの評価規準」を踏まえ、御覧の順序で進めることが考えられます。</a:t>
            </a:r>
            <a:endParaRPr lang="en-US" altLang="ja-JP" dirty="0">
              <a:latin typeface="Arial" panose="020B0604020202020204" pitchFamily="34" charset="0"/>
            </a:endParaRPr>
          </a:p>
          <a:p>
            <a:r>
              <a:rPr lang="ja-JP" altLang="en-US" dirty="0">
                <a:latin typeface="Arial" panose="020B0604020202020204" pitchFamily="34" charset="0"/>
              </a:rPr>
              <a:t>なお、複数の単元わたって評価を行う場合など、この方法によらない事例もあることに留意してください。</a:t>
            </a:r>
            <a:endParaRPr lang="en-US" altLang="ja-JP" dirty="0">
              <a:latin typeface="Arial" panose="020B0604020202020204" pitchFamily="34" charset="0"/>
            </a:endParaRP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DB749DB-984C-4169-BDE9-18D14F712F23}" type="slidenum">
              <a:rPr kumimoji="1" lang="en-US" altLang="ja-JP" smtClean="0">
                <a:latin typeface="Arial" panose="020B0604020202020204" pitchFamily="34" charset="0"/>
              </a:rPr>
              <a:pPr/>
              <a:t>7</a:t>
            </a:fld>
            <a:endParaRPr kumimoji="1" lang="en-US" altLang="ja-JP">
              <a:latin typeface="Arial" panose="020B0604020202020204" pitchFamily="34" charset="0"/>
            </a:endParaRPr>
          </a:p>
        </p:txBody>
      </p:sp>
    </p:spTree>
    <p:extLst>
      <p:ext uri="{BB962C8B-B14F-4D97-AF65-F5344CB8AC3E}">
        <p14:creationId xmlns:p14="http://schemas.microsoft.com/office/powerpoint/2010/main" val="60853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TextEdit="1"/>
          </p:cNvSpPr>
          <p:nvPr>
            <p:ph type="sldImg"/>
          </p:nvPr>
        </p:nvSpPr>
        <p:spPr>
          <a:ln/>
        </p:spPr>
      </p:sp>
      <p:sp>
        <p:nvSpPr>
          <p:cNvPr id="21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それでは、単元の評価規準の作成について、第</a:t>
            </a:r>
            <a:r>
              <a:rPr lang="en-US" altLang="ja-JP" dirty="0">
                <a:latin typeface="Arial" panose="020B0604020202020204" pitchFamily="34" charset="0"/>
              </a:rPr>
              <a:t>3</a:t>
            </a:r>
            <a:r>
              <a:rPr lang="ja-JP" altLang="en-US" dirty="0">
                <a:latin typeface="Arial" panose="020B0604020202020204" pitchFamily="34" charset="0"/>
              </a:rPr>
              <a:t>学年「跳び箱運動」を例に説明していきます。</a:t>
            </a:r>
            <a:endParaRPr lang="en-US" altLang="ja-JP" dirty="0">
              <a:latin typeface="Arial" panose="020B0604020202020204" pitchFamily="34" charset="0"/>
            </a:endParaRPr>
          </a:p>
          <a:p>
            <a:r>
              <a:rPr lang="ja-JP" altLang="en-US" dirty="0">
                <a:latin typeface="Arial" panose="020B0604020202020204" pitchFamily="34" charset="0"/>
              </a:rPr>
              <a:t>まずは、</a:t>
            </a:r>
            <a:r>
              <a:rPr lang="en-US" altLang="ja-JP" dirty="0">
                <a:latin typeface="Arial" panose="020B0604020202020204" pitchFamily="34" charset="0"/>
              </a:rPr>
              <a:t>2</a:t>
            </a:r>
            <a:r>
              <a:rPr lang="ja-JP" altLang="en-US" dirty="0">
                <a:latin typeface="Arial" panose="020B0604020202020204" pitchFamily="34" charset="0"/>
              </a:rPr>
              <a:t>学年にわたっての指導により各領域の内容が身に付いた姿を「内容のまとまりごとの評価規準」として設定します。</a:t>
            </a:r>
            <a:endParaRPr lang="en-US" altLang="ja-JP" dirty="0">
              <a:latin typeface="Arial" panose="020B0604020202020204" pitchFamily="34" charset="0"/>
            </a:endParaRPr>
          </a:p>
          <a:p>
            <a:r>
              <a:rPr lang="ja-JP" altLang="en-US" dirty="0">
                <a:latin typeface="Arial" panose="020B0604020202020204" pitchFamily="34" charset="0"/>
              </a:rPr>
              <a:t>ここでは、巻末資料</a:t>
            </a:r>
            <a:r>
              <a:rPr lang="en-US" altLang="ja-JP" dirty="0">
                <a:latin typeface="Arial" panose="020B0604020202020204" pitchFamily="34" charset="0"/>
              </a:rPr>
              <a:t>103</a:t>
            </a:r>
            <a:r>
              <a:rPr lang="ja-JP" altLang="en-US" dirty="0">
                <a:latin typeface="Arial" panose="020B0604020202020204" pitchFamily="34" charset="0"/>
              </a:rPr>
              <a:t>ページ「Ｂ器械運動」を活用します。</a:t>
            </a:r>
          </a:p>
        </p:txBody>
      </p:sp>
      <p:sp>
        <p:nvSpPr>
          <p:cNvPr id="215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1E81C34-BFF1-4AA9-A241-6A75524D51FF}" type="slidenum">
              <a:rPr lang="en-US" altLang="ja-JP" smtClean="0">
                <a:latin typeface="Arial" panose="020B0604020202020204" pitchFamily="34" charset="0"/>
              </a:rPr>
              <a:pPr/>
              <a:t>8</a:t>
            </a:fld>
            <a:endParaRPr lang="en-US" altLang="ja-JP">
              <a:latin typeface="Arial" panose="020B0604020202020204" pitchFamily="34" charset="0"/>
            </a:endParaRPr>
          </a:p>
        </p:txBody>
      </p:sp>
    </p:spTree>
    <p:extLst>
      <p:ext uri="{BB962C8B-B14F-4D97-AF65-F5344CB8AC3E}">
        <p14:creationId xmlns:p14="http://schemas.microsoft.com/office/powerpoint/2010/main" val="14978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23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次に、実際の指導計画を考慮し、児童の学びの姿としてより具体化した「単元の評価規準」を作成します。</a:t>
            </a:r>
            <a:endParaRPr lang="en-US" altLang="ja-JP" dirty="0">
              <a:latin typeface="Arial" panose="020B0604020202020204" pitchFamily="34" charset="0"/>
            </a:endParaRPr>
          </a:p>
          <a:p>
            <a:r>
              <a:rPr lang="ja-JP" altLang="en-US" dirty="0">
                <a:latin typeface="Arial" panose="020B0604020202020204" pitchFamily="34" charset="0"/>
              </a:rPr>
              <a:t>その際、「知識・技能」の「知識」、「思考・判断・表現」、「主体的に学習に取り組む態度」の安全については、文末を「</a:t>
            </a:r>
            <a:r>
              <a:rPr lang="ja-JP" altLang="en-US" dirty="0" err="1">
                <a:latin typeface="Arial" panose="020B0604020202020204" pitchFamily="34" charset="0"/>
              </a:rPr>
              <a:t>～して</a:t>
            </a:r>
            <a:r>
              <a:rPr lang="ja-JP" altLang="en-US" dirty="0">
                <a:latin typeface="Arial" panose="020B0604020202020204" pitchFamily="34" charset="0"/>
              </a:rPr>
              <a:t>いる」として作成します。</a:t>
            </a:r>
            <a:endParaRPr lang="en-US" altLang="ja-JP" dirty="0">
              <a:latin typeface="Arial" panose="020B0604020202020204" pitchFamily="34" charset="0"/>
            </a:endParaRPr>
          </a:p>
          <a:p>
            <a:r>
              <a:rPr lang="ja-JP" altLang="en-US" dirty="0">
                <a:latin typeface="Arial" panose="020B0604020202020204" pitchFamily="34" charset="0"/>
              </a:rPr>
              <a:t>また、「知識・技能」の技能については、文末を「～できる」とし、「主体的に学習に取り組む態度」の安全以外については、「</a:t>
            </a:r>
            <a:r>
              <a:rPr lang="ja-JP" altLang="en-US" dirty="0" err="1">
                <a:latin typeface="Arial" panose="020B0604020202020204" pitchFamily="34" charset="0"/>
              </a:rPr>
              <a:t>～しようと</a:t>
            </a:r>
            <a:r>
              <a:rPr lang="ja-JP" altLang="en-US" dirty="0">
                <a:latin typeface="Arial" panose="020B0604020202020204" pitchFamily="34" charset="0"/>
              </a:rPr>
              <a:t>している」として作成します。</a:t>
            </a:r>
            <a:endParaRPr lang="en-US" altLang="ja-JP" dirty="0">
              <a:latin typeface="Arial" panose="020B0604020202020204" pitchFamily="34" charset="0"/>
            </a:endParaRPr>
          </a:p>
          <a:p>
            <a:r>
              <a:rPr lang="ja-JP" altLang="en-US" dirty="0">
                <a:latin typeface="Arial" panose="020B0604020202020204" pitchFamily="34" charset="0"/>
              </a:rPr>
              <a:t>保健領域においても、作成の手順については同様です。</a:t>
            </a:r>
            <a:endParaRPr lang="en-US" altLang="ja-JP" dirty="0">
              <a:latin typeface="Arial" panose="020B0604020202020204" pitchFamily="34" charset="0"/>
            </a:endParaRPr>
          </a:p>
          <a:p>
            <a:r>
              <a:rPr lang="ja-JP" altLang="en-US" dirty="0">
                <a:latin typeface="Arial" panose="020B0604020202020204" pitchFamily="34" charset="0"/>
              </a:rPr>
              <a:t>文末表現等のちがいがありますので、作成の詳細については、</a:t>
            </a:r>
            <a:r>
              <a:rPr lang="en-US" altLang="ja-JP" dirty="0">
                <a:latin typeface="Arial" panose="020B0604020202020204" pitchFamily="34" charset="0"/>
              </a:rPr>
              <a:t>44</a:t>
            </a:r>
            <a:r>
              <a:rPr lang="ja-JP" altLang="en-US" dirty="0">
                <a:latin typeface="Arial" panose="020B0604020202020204" pitchFamily="34" charset="0"/>
              </a:rPr>
              <a:t>ページ、</a:t>
            </a:r>
            <a:r>
              <a:rPr lang="en-US" altLang="ja-JP" dirty="0">
                <a:latin typeface="Arial" panose="020B0604020202020204" pitchFamily="34" charset="0"/>
              </a:rPr>
              <a:t>45</a:t>
            </a:r>
            <a:r>
              <a:rPr lang="ja-JP" altLang="en-US" dirty="0">
                <a:latin typeface="Arial" panose="020B0604020202020204" pitchFamily="34" charset="0"/>
              </a:rPr>
              <a:t>ページを参照してください。</a:t>
            </a:r>
            <a:endParaRPr lang="en-US" altLang="ja-JP" dirty="0">
              <a:latin typeface="Arial" panose="020B0604020202020204" pitchFamily="34" charset="0"/>
            </a:endParaRP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96AFDCA-34FC-46BD-8737-2D43295F97F6}" type="slidenum">
              <a:rPr lang="en-US" altLang="ja-JP" smtClean="0">
                <a:latin typeface="Arial" panose="020B0604020202020204" pitchFamily="34" charset="0"/>
              </a:rPr>
              <a:pPr/>
              <a:t>9</a:t>
            </a:fld>
            <a:endParaRPr lang="en-US" altLang="ja-JP">
              <a:latin typeface="Arial" panose="020B0604020202020204" pitchFamily="34" charset="0"/>
            </a:endParaRPr>
          </a:p>
        </p:txBody>
      </p:sp>
    </p:spTree>
    <p:extLst>
      <p:ext uri="{BB962C8B-B14F-4D97-AF65-F5344CB8AC3E}">
        <p14:creationId xmlns:p14="http://schemas.microsoft.com/office/powerpoint/2010/main" val="3029667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AE65C64C-5905-4049-A5A2-C89C25AD9C90}" type="slidenum">
              <a:rPr lang="en-US" altLang="ja-JP"/>
              <a:pPr>
                <a:defRPr/>
              </a:pPr>
              <a:t>‹#›</a:t>
            </a:fld>
            <a:endParaRPr lang="en-US" altLang="ja-JP"/>
          </a:p>
        </p:txBody>
      </p:sp>
    </p:spTree>
    <p:extLst>
      <p:ext uri="{BB962C8B-B14F-4D97-AF65-F5344CB8AC3E}">
        <p14:creationId xmlns:p14="http://schemas.microsoft.com/office/powerpoint/2010/main" val="3592347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A547D8B4-0C3E-4E38-9D42-182F1F9B6457}" type="slidenum">
              <a:rPr lang="en-US" altLang="ja-JP"/>
              <a:pPr>
                <a:defRPr/>
              </a:pPr>
              <a:t>‹#›</a:t>
            </a:fld>
            <a:endParaRPr lang="en-US" altLang="ja-JP"/>
          </a:p>
        </p:txBody>
      </p:sp>
    </p:spTree>
    <p:extLst>
      <p:ext uri="{BB962C8B-B14F-4D97-AF65-F5344CB8AC3E}">
        <p14:creationId xmlns:p14="http://schemas.microsoft.com/office/powerpoint/2010/main" val="4250912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3A11A1A0-A18B-465C-8B17-BC287B7A7812}" type="slidenum">
              <a:rPr lang="en-US" altLang="ja-JP"/>
              <a:pPr>
                <a:defRPr/>
              </a:pPr>
              <a:t>‹#›</a:t>
            </a:fld>
            <a:endParaRPr lang="en-US" altLang="ja-JP"/>
          </a:p>
        </p:txBody>
      </p:sp>
    </p:spTree>
    <p:extLst>
      <p:ext uri="{BB962C8B-B14F-4D97-AF65-F5344CB8AC3E}">
        <p14:creationId xmlns:p14="http://schemas.microsoft.com/office/powerpoint/2010/main" val="2490873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CE95156E-374A-4682-AFDB-74AF6FE88F53}" type="slidenum">
              <a:rPr lang="en-US" altLang="ja-JP"/>
              <a:pPr>
                <a:defRPr/>
              </a:pPr>
              <a:t>‹#›</a:t>
            </a:fld>
            <a:endParaRPr lang="en-US" altLang="ja-JP"/>
          </a:p>
        </p:txBody>
      </p:sp>
    </p:spTree>
    <p:extLst>
      <p:ext uri="{BB962C8B-B14F-4D97-AF65-F5344CB8AC3E}">
        <p14:creationId xmlns:p14="http://schemas.microsoft.com/office/powerpoint/2010/main" val="2697451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EDF5224D-26DD-4612-B303-88B8E8642D35}" type="slidenum">
              <a:rPr lang="en-US" altLang="ja-JP"/>
              <a:pPr>
                <a:defRPr/>
              </a:pPr>
              <a:t>‹#›</a:t>
            </a:fld>
            <a:endParaRPr lang="en-US" altLang="ja-JP"/>
          </a:p>
        </p:txBody>
      </p:sp>
    </p:spTree>
    <p:extLst>
      <p:ext uri="{BB962C8B-B14F-4D97-AF65-F5344CB8AC3E}">
        <p14:creationId xmlns:p14="http://schemas.microsoft.com/office/powerpoint/2010/main" val="248739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594829CA-36C1-4FF1-9089-8491205B885B}" type="slidenum">
              <a:rPr lang="en-US" altLang="ja-JP"/>
              <a:pPr>
                <a:defRPr/>
              </a:pPr>
              <a:t>‹#›</a:t>
            </a:fld>
            <a:endParaRPr lang="en-US" altLang="ja-JP"/>
          </a:p>
        </p:txBody>
      </p:sp>
    </p:spTree>
    <p:extLst>
      <p:ext uri="{BB962C8B-B14F-4D97-AF65-F5344CB8AC3E}">
        <p14:creationId xmlns:p14="http://schemas.microsoft.com/office/powerpoint/2010/main" val="3148405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FD472C75-9339-4085-8D76-3B591FAB34D1}" type="slidenum">
              <a:rPr lang="en-US" altLang="ja-JP"/>
              <a:pPr>
                <a:defRPr/>
              </a:pPr>
              <a:t>‹#›</a:t>
            </a:fld>
            <a:endParaRPr lang="en-US" altLang="ja-JP"/>
          </a:p>
        </p:txBody>
      </p:sp>
    </p:spTree>
    <p:extLst>
      <p:ext uri="{BB962C8B-B14F-4D97-AF65-F5344CB8AC3E}">
        <p14:creationId xmlns:p14="http://schemas.microsoft.com/office/powerpoint/2010/main" val="430791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538388C6-9457-4851-8487-794951DC4FB1}" type="slidenum">
              <a:rPr lang="en-US" altLang="ja-JP"/>
              <a:pPr>
                <a:defRPr/>
              </a:pPr>
              <a:t>‹#›</a:t>
            </a:fld>
            <a:endParaRPr lang="en-US" altLang="ja-JP"/>
          </a:p>
        </p:txBody>
      </p:sp>
    </p:spTree>
    <p:extLst>
      <p:ext uri="{BB962C8B-B14F-4D97-AF65-F5344CB8AC3E}">
        <p14:creationId xmlns:p14="http://schemas.microsoft.com/office/powerpoint/2010/main" val="3200060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A47263B5-9E67-4387-A804-AADE49D289BB}" type="slidenum">
              <a:rPr lang="en-US" altLang="ja-JP"/>
              <a:pPr>
                <a:defRPr/>
              </a:pPr>
              <a:t>‹#›</a:t>
            </a:fld>
            <a:endParaRPr lang="en-US" altLang="ja-JP"/>
          </a:p>
        </p:txBody>
      </p:sp>
    </p:spTree>
    <p:extLst>
      <p:ext uri="{BB962C8B-B14F-4D97-AF65-F5344CB8AC3E}">
        <p14:creationId xmlns:p14="http://schemas.microsoft.com/office/powerpoint/2010/main" val="408588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8C9F6F37-9EE3-4DD3-8D1A-78352B58CC96}" type="slidenum">
              <a:rPr lang="en-US" altLang="ja-JP"/>
              <a:pPr>
                <a:defRPr/>
              </a:pPr>
              <a:t>‹#›</a:t>
            </a:fld>
            <a:endParaRPr lang="en-US" altLang="ja-JP"/>
          </a:p>
        </p:txBody>
      </p:sp>
    </p:spTree>
    <p:extLst>
      <p:ext uri="{BB962C8B-B14F-4D97-AF65-F5344CB8AC3E}">
        <p14:creationId xmlns:p14="http://schemas.microsoft.com/office/powerpoint/2010/main" val="966670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066AB4A9-B2C2-4F98-A120-DC180F65FD7F}" type="slidenum">
              <a:rPr lang="en-US" altLang="ja-JP"/>
              <a:pPr>
                <a:defRPr/>
              </a:pPr>
              <a:t>‹#›</a:t>
            </a:fld>
            <a:endParaRPr lang="en-US" altLang="ja-JP"/>
          </a:p>
        </p:txBody>
      </p:sp>
    </p:spTree>
    <p:extLst>
      <p:ext uri="{BB962C8B-B14F-4D97-AF65-F5344CB8AC3E}">
        <p14:creationId xmlns:p14="http://schemas.microsoft.com/office/powerpoint/2010/main" val="2194575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43ABA7D0-B58D-4F56-BC43-3E6AB2748FE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5949950"/>
            <a:ext cx="9136063" cy="646113"/>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体育</a:t>
            </a:r>
            <a:endParaRPr kumimoji="1" lang="ja-JP" altLang="en-US" sz="5400" dirty="0">
              <a:solidFill>
                <a:schemeClr val="tx1"/>
              </a:solidFill>
            </a:endParaRPr>
          </a:p>
        </p:txBody>
      </p:sp>
      <p:sp>
        <p:nvSpPr>
          <p:cNvPr id="4100"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0" y="908050"/>
            <a:ext cx="9151938"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10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575" y="60213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462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体育</a:t>
            </a:r>
            <a:endParaRPr kumimoji="1" lang="ja-JP" altLang="en-US" sz="5400" dirty="0">
              <a:solidFill>
                <a:schemeClr val="tx1"/>
              </a:solidFill>
            </a:endParaRPr>
          </a:p>
        </p:txBody>
      </p:sp>
      <p:sp>
        <p:nvSpPr>
          <p:cNvPr id="7" name="サブタイトル 2"/>
          <p:cNvSpPr>
            <a:spLocks noGrp="1"/>
          </p:cNvSpPr>
          <p:nvPr>
            <p:ph type="subTitle" idx="1"/>
          </p:nvPr>
        </p:nvSpPr>
        <p:spPr>
          <a:xfrm>
            <a:off x="0" y="-26988"/>
            <a:ext cx="9151938"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6" name="AutoShape 12"/>
          <p:cNvSpPr>
            <a:spLocks noChangeArrowheads="1"/>
          </p:cNvSpPr>
          <p:nvPr/>
        </p:nvSpPr>
        <p:spPr bwMode="auto">
          <a:xfrm>
            <a:off x="107950" y="3573463"/>
            <a:ext cx="8893175" cy="31686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ja-JP" altLang="en-US" b="1" dirty="0">
                <a:solidFill>
                  <a:srgbClr val="000000"/>
                </a:solidFill>
                <a:ea typeface="HGP教科書体" panose="02020600000000000000" pitchFamily="18" charset="-128"/>
              </a:rPr>
              <a:t>　</a:t>
            </a:r>
            <a:r>
              <a:rPr lang="en-US" altLang="ja-JP" b="1" dirty="0">
                <a:solidFill>
                  <a:schemeClr val="bg1">
                    <a:lumMod val="50000"/>
                  </a:schemeClr>
                </a:solidFill>
                <a:ea typeface="HGP教科書体" panose="02020600000000000000" pitchFamily="18" charset="-128"/>
              </a:rPr>
              <a:t>Ⅰ</a:t>
            </a:r>
            <a:r>
              <a:rPr lang="ja-JP" altLang="en-US" b="1" dirty="0">
                <a:solidFill>
                  <a:schemeClr val="bg1">
                    <a:lumMod val="50000"/>
                  </a:schemeClr>
                </a:solidFill>
                <a:ea typeface="HGP教科書体" panose="02020600000000000000" pitchFamily="18" charset="-128"/>
              </a:rPr>
              <a:t>　「内容のまとまりごとの評価規準」について</a:t>
            </a:r>
          </a:p>
          <a:p>
            <a:pPr eaLnBrk="1" fontAlgn="auto" hangingPunct="1">
              <a:lnSpc>
                <a:spcPts val="2000"/>
              </a:lnSpc>
              <a:spcBef>
                <a:spcPct val="50000"/>
              </a:spcBef>
              <a:spcAft>
                <a:spcPts val="0"/>
              </a:spcAft>
              <a:buFontTx/>
              <a:buNone/>
              <a:defRPr/>
            </a:pPr>
            <a:endParaRPr lang="en-US" altLang="ja-JP" b="1" dirty="0">
              <a:solidFill>
                <a:schemeClr val="bg1">
                  <a:lumMod val="50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b="1" dirty="0">
                <a:solidFill>
                  <a:schemeClr val="bg1">
                    <a:lumMod val="50000"/>
                  </a:schemeClr>
                </a:solidFill>
                <a:ea typeface="HGP教科書体" panose="02020600000000000000" pitchFamily="18" charset="-128"/>
              </a:rPr>
              <a:t>　</a:t>
            </a:r>
            <a:r>
              <a:rPr lang="en-US" altLang="ja-JP" b="1" dirty="0">
                <a:solidFill>
                  <a:schemeClr val="bg1">
                    <a:lumMod val="50000"/>
                  </a:schemeClr>
                </a:solidFill>
                <a:ea typeface="HGP教科書体" panose="02020600000000000000" pitchFamily="18" charset="-128"/>
              </a:rPr>
              <a:t>Ⅱ</a:t>
            </a:r>
            <a:r>
              <a:rPr lang="ja-JP" altLang="en-US" b="1" dirty="0">
                <a:solidFill>
                  <a:schemeClr val="bg1">
                    <a:lumMod val="50000"/>
                  </a:schemeClr>
                </a:solidFill>
                <a:ea typeface="HGP教科書体" panose="02020600000000000000" pitchFamily="18" charset="-128"/>
              </a:rPr>
              <a:t>　単元ごとの学習評価について</a:t>
            </a:r>
          </a:p>
          <a:p>
            <a:pPr eaLnBrk="1" fontAlgn="auto" hangingPunct="1">
              <a:lnSpc>
                <a:spcPts val="2000"/>
              </a:lnSpc>
              <a:spcBef>
                <a:spcPct val="50000"/>
              </a:spcBef>
              <a:spcAft>
                <a:spcPts val="0"/>
              </a:spcAft>
              <a:buFontTx/>
              <a:buNone/>
              <a:defRPr/>
            </a:pPr>
            <a:endParaRPr lang="ja-JP" altLang="en-US" b="1" dirty="0">
              <a:solidFill>
                <a:schemeClr val="bg1">
                  <a:lumMod val="50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b="1" dirty="0">
                <a:solidFill>
                  <a:srgbClr val="000000"/>
                </a:solidFill>
                <a:ea typeface="HGP教科書体" panose="02020600000000000000" pitchFamily="18" charset="-128"/>
              </a:rPr>
              <a:t>　</a:t>
            </a:r>
            <a:r>
              <a:rPr lang="en-US" altLang="ja-JP" b="1" dirty="0">
                <a:solidFill>
                  <a:srgbClr val="000000"/>
                </a:solidFill>
                <a:ea typeface="HGP教科書体" panose="02020600000000000000" pitchFamily="18" charset="-128"/>
              </a:rPr>
              <a:t>Ⅲ</a:t>
            </a:r>
            <a:r>
              <a:rPr lang="ja-JP" altLang="en-US" b="1" dirty="0">
                <a:solidFill>
                  <a:srgbClr val="000000"/>
                </a:solidFill>
                <a:ea typeface="HGP教科書体" panose="02020600000000000000" pitchFamily="18" charset="-128"/>
              </a:rPr>
              <a:t>　学習評価に関する事例について</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4654663"/>
      </p:ext>
    </p:extLst>
  </p:cSld>
  <p:clrMapOvr>
    <a:masterClrMapping/>
  </p:clrMapOvr>
  <p:transition spd="slow" advTm="81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Ⅲ</a:t>
            </a:r>
            <a:r>
              <a:rPr kumimoji="1" lang="ja-JP" altLang="en-US" sz="3200" b="1">
                <a:solidFill>
                  <a:schemeClr val="bg1"/>
                </a:solidFill>
              </a:rPr>
              <a:t>　学習評価に関する事例について</a:t>
            </a:r>
            <a:endParaRPr kumimoji="1" lang="en-US" altLang="ja-JP" sz="3200" b="1">
              <a:solidFill>
                <a:schemeClr val="bg1"/>
              </a:solidFill>
            </a:endParaRPr>
          </a:p>
        </p:txBody>
      </p:sp>
      <p:sp>
        <p:nvSpPr>
          <p:cNvPr id="26627" name="テキスト ボックス 5"/>
          <p:cNvSpPr txBox="1">
            <a:spLocks noChangeArrowheads="1"/>
          </p:cNvSpPr>
          <p:nvPr/>
        </p:nvSpPr>
        <p:spPr bwMode="auto">
          <a:xfrm>
            <a:off x="250825" y="620713"/>
            <a:ext cx="2881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a:t>【</a:t>
            </a:r>
            <a:r>
              <a:rPr kumimoji="1" lang="ja-JP" altLang="en-US" sz="2400"/>
              <a:t>事例の特徴</a:t>
            </a:r>
            <a:r>
              <a:rPr kumimoji="1" lang="en-US" altLang="ja-JP" sz="2400"/>
              <a:t>】</a:t>
            </a:r>
            <a:endParaRPr kumimoji="1" lang="ja-JP" altLang="en-US" sz="2400"/>
          </a:p>
        </p:txBody>
      </p:sp>
      <p:grpSp>
        <p:nvGrpSpPr>
          <p:cNvPr id="26628" name="グループ化 8"/>
          <p:cNvGrpSpPr>
            <a:grpSpLocks/>
          </p:cNvGrpSpPr>
          <p:nvPr/>
        </p:nvGrpSpPr>
        <p:grpSpPr bwMode="auto">
          <a:xfrm>
            <a:off x="250825" y="1052513"/>
            <a:ext cx="8642350" cy="1800225"/>
            <a:chOff x="251520" y="1052736"/>
            <a:chExt cx="8640960" cy="1800200"/>
          </a:xfrm>
        </p:grpSpPr>
        <p:sp>
          <p:nvSpPr>
            <p:cNvPr id="3" name="テキスト ボックス 2"/>
            <p:cNvSpPr txBox="1"/>
            <p:nvPr/>
          </p:nvSpPr>
          <p:spPr>
            <a:xfrm>
              <a:off x="251520" y="1052736"/>
              <a:ext cx="8640960" cy="830250"/>
            </a:xfrm>
            <a:prstGeom prst="rect">
              <a:avLst/>
            </a:prstGeom>
            <a:ln w="28575">
              <a:noFill/>
            </a:ln>
          </p:spPr>
          <p:style>
            <a:lnRef idx="2">
              <a:schemeClr val="accent5"/>
            </a:lnRef>
            <a:fillRef idx="1">
              <a:schemeClr val="lt1"/>
            </a:fillRef>
            <a:effectRef idx="0">
              <a:schemeClr val="accent5"/>
            </a:effectRef>
            <a:fontRef idx="minor">
              <a:schemeClr val="dk1"/>
            </a:fontRef>
          </p:style>
          <p:txBody>
            <a:bodyPr>
              <a:spAutoFit/>
            </a:bodyPr>
            <a:lstStyle/>
            <a:p>
              <a:pPr algn="just">
                <a:defRPr/>
              </a:pPr>
              <a:r>
                <a:rPr kumimoji="1" lang="ja-JP" altLang="en-US" sz="2400" b="1" i="1" dirty="0">
                  <a:latin typeface="ＭＳ 明朝" pitchFamily="17" charset="-128"/>
                  <a:ea typeface="ＭＳ 明朝" pitchFamily="17" charset="-128"/>
                </a:rPr>
                <a:t>○　単元に応じた</a:t>
              </a:r>
              <a:r>
                <a:rPr kumimoji="1" lang="ja-JP" altLang="en-US" sz="2400" b="1" i="1" dirty="0">
                  <a:solidFill>
                    <a:srgbClr val="FF0000"/>
                  </a:solidFill>
                  <a:latin typeface="ＭＳ 明朝" pitchFamily="17" charset="-128"/>
                  <a:ea typeface="ＭＳ 明朝" pitchFamily="17" charset="-128"/>
                </a:rPr>
                <a:t>評価規準の設定から評価の総括</a:t>
              </a:r>
              <a:r>
                <a:rPr kumimoji="1" lang="ja-JP" altLang="en-US" sz="2400" b="1" i="1" dirty="0">
                  <a:latin typeface="ＭＳ 明朝" pitchFamily="17" charset="-128"/>
                  <a:ea typeface="ＭＳ 明朝" pitchFamily="17" charset="-128"/>
                </a:rPr>
                <a:t>までと</a:t>
              </a:r>
              <a:endParaRPr kumimoji="1" lang="en-US" altLang="ja-JP" sz="2400" b="1" i="1" dirty="0">
                <a:latin typeface="ＭＳ 明朝" pitchFamily="17" charset="-128"/>
                <a:ea typeface="ＭＳ 明朝" pitchFamily="17" charset="-128"/>
              </a:endParaRPr>
            </a:p>
            <a:p>
              <a:pPr algn="just">
                <a:defRPr/>
              </a:pPr>
              <a:r>
                <a:rPr kumimoji="1" lang="ja-JP" altLang="en-US" sz="2400" b="1" i="1" dirty="0">
                  <a:latin typeface="ＭＳ 明朝" pitchFamily="17" charset="-128"/>
                  <a:ea typeface="ＭＳ 明朝" pitchFamily="17" charset="-128"/>
                </a:rPr>
                <a:t>　児童の</a:t>
              </a:r>
              <a:r>
                <a:rPr kumimoji="1" lang="ja-JP" altLang="en-US" sz="2400" b="1" i="1" dirty="0">
                  <a:solidFill>
                    <a:srgbClr val="FF0000"/>
                  </a:solidFill>
                  <a:latin typeface="ＭＳ 明朝" pitchFamily="17" charset="-128"/>
                  <a:ea typeface="ＭＳ 明朝" pitchFamily="17" charset="-128"/>
                </a:rPr>
                <a:t>学習改善</a:t>
              </a:r>
              <a:r>
                <a:rPr kumimoji="1" lang="ja-JP" altLang="en-US" sz="2400" b="1" i="1" dirty="0">
                  <a:latin typeface="ＭＳ 明朝" pitchFamily="17" charset="-128"/>
                  <a:ea typeface="ＭＳ 明朝" pitchFamily="17" charset="-128"/>
                </a:rPr>
                <a:t>及び教師の</a:t>
              </a:r>
              <a:r>
                <a:rPr kumimoji="1" lang="ja-JP" altLang="en-US" sz="2400" b="1" i="1" dirty="0">
                  <a:solidFill>
                    <a:srgbClr val="FF0000"/>
                  </a:solidFill>
                  <a:latin typeface="ＭＳ 明朝" pitchFamily="17" charset="-128"/>
                  <a:ea typeface="ＭＳ 明朝" pitchFamily="17" charset="-128"/>
                </a:rPr>
                <a:t>指導改善</a:t>
              </a:r>
              <a:r>
                <a:rPr kumimoji="1" lang="ja-JP" altLang="en-US" sz="2400" b="1" i="1" dirty="0">
                  <a:latin typeface="ＭＳ 明朝" pitchFamily="17" charset="-128"/>
                  <a:ea typeface="ＭＳ 明朝" pitchFamily="17" charset="-128"/>
                </a:rPr>
                <a:t>までの</a:t>
              </a:r>
              <a:r>
                <a:rPr kumimoji="1" lang="ja-JP" altLang="en-US" sz="2400" b="1" i="1" dirty="0">
                  <a:solidFill>
                    <a:srgbClr val="FF0000"/>
                  </a:solidFill>
                  <a:latin typeface="ＭＳ 明朝" pitchFamily="17" charset="-128"/>
                  <a:ea typeface="ＭＳ 明朝" pitchFamily="17" charset="-128"/>
                </a:rPr>
                <a:t>一連の流れ</a:t>
              </a:r>
            </a:p>
          </p:txBody>
        </p:sp>
        <p:sp>
          <p:nvSpPr>
            <p:cNvPr id="4" name="テキスト ボックス 3"/>
            <p:cNvSpPr txBox="1"/>
            <p:nvPr/>
          </p:nvSpPr>
          <p:spPr>
            <a:xfrm>
              <a:off x="251520" y="1887749"/>
              <a:ext cx="8640960" cy="460369"/>
            </a:xfrm>
            <a:prstGeom prst="rect">
              <a:avLst/>
            </a:prstGeom>
            <a:ln w="28575">
              <a:noFill/>
            </a:ln>
          </p:spPr>
          <p:style>
            <a:lnRef idx="2">
              <a:schemeClr val="accent5"/>
            </a:lnRef>
            <a:fillRef idx="1">
              <a:schemeClr val="lt1"/>
            </a:fillRef>
            <a:effectRef idx="0">
              <a:schemeClr val="accent5"/>
            </a:effectRef>
            <a:fontRef idx="minor">
              <a:schemeClr val="dk1"/>
            </a:fontRef>
          </p:style>
          <p:txBody>
            <a:bodyPr>
              <a:spAutoFit/>
            </a:bodyPr>
            <a:lstStyle/>
            <a:p>
              <a:pPr>
                <a:defRPr/>
              </a:pPr>
              <a:r>
                <a:rPr kumimoji="1" lang="ja-JP" altLang="en-US" sz="2400" b="1" i="1" dirty="0">
                  <a:latin typeface="ＭＳ 明朝" pitchFamily="17" charset="-128"/>
                  <a:ea typeface="ＭＳ 明朝" pitchFamily="17" charset="-128"/>
                </a:rPr>
                <a:t>○　観点別の学習状況について</a:t>
              </a:r>
              <a:r>
                <a:rPr kumimoji="1" lang="ja-JP" altLang="en-US" sz="2400" b="1" i="1" dirty="0">
                  <a:solidFill>
                    <a:srgbClr val="FF0000"/>
                  </a:solidFill>
                  <a:latin typeface="ＭＳ 明朝" pitchFamily="17" charset="-128"/>
                  <a:ea typeface="ＭＳ 明朝" pitchFamily="17" charset="-128"/>
                </a:rPr>
                <a:t>評価する時期</a:t>
              </a:r>
              <a:r>
                <a:rPr kumimoji="1" lang="ja-JP" altLang="en-US" sz="2400" b="1" i="1" dirty="0">
                  <a:latin typeface="ＭＳ 明朝" pitchFamily="17" charset="-128"/>
                  <a:ea typeface="ＭＳ 明朝" pitchFamily="17" charset="-128"/>
                </a:rPr>
                <a:t>や</a:t>
              </a:r>
              <a:r>
                <a:rPr kumimoji="1" lang="ja-JP" altLang="en-US" sz="2400" b="1" i="1" dirty="0">
                  <a:solidFill>
                    <a:srgbClr val="FF0000"/>
                  </a:solidFill>
                  <a:latin typeface="ＭＳ 明朝" pitchFamily="17" charset="-128"/>
                  <a:ea typeface="ＭＳ 明朝" pitchFamily="17" charset="-128"/>
                </a:rPr>
                <a:t>場面の精選</a:t>
              </a:r>
            </a:p>
          </p:txBody>
        </p:sp>
        <p:sp>
          <p:nvSpPr>
            <p:cNvPr id="5" name="テキスト ボックス 4"/>
            <p:cNvSpPr txBox="1"/>
            <p:nvPr/>
          </p:nvSpPr>
          <p:spPr>
            <a:xfrm>
              <a:off x="251520" y="2348118"/>
              <a:ext cx="8640960" cy="461956"/>
            </a:xfrm>
            <a:prstGeom prst="rect">
              <a:avLst/>
            </a:prstGeom>
            <a:ln w="28575">
              <a:noFill/>
            </a:ln>
          </p:spPr>
          <p:style>
            <a:lnRef idx="2">
              <a:schemeClr val="accent5"/>
            </a:lnRef>
            <a:fillRef idx="1">
              <a:schemeClr val="lt1"/>
            </a:fillRef>
            <a:effectRef idx="0">
              <a:schemeClr val="accent5"/>
            </a:effectRef>
            <a:fontRef idx="minor">
              <a:schemeClr val="dk1"/>
            </a:fontRef>
          </p:style>
          <p:txBody>
            <a:bodyPr>
              <a:spAutoFit/>
            </a:bodyPr>
            <a:lstStyle/>
            <a:p>
              <a:pPr>
                <a:defRPr/>
              </a:pPr>
              <a:r>
                <a:rPr kumimoji="1" lang="ja-JP" altLang="en-US" sz="2400" b="1" i="1" dirty="0">
                  <a:latin typeface="ＭＳ 明朝" pitchFamily="17" charset="-128"/>
                  <a:ea typeface="ＭＳ 明朝" pitchFamily="17" charset="-128"/>
                </a:rPr>
                <a:t>○　</a:t>
              </a:r>
              <a:r>
                <a:rPr kumimoji="1" lang="ja-JP" altLang="en-US" sz="2400" b="1" i="1" dirty="0">
                  <a:solidFill>
                    <a:srgbClr val="FF0000"/>
                  </a:solidFill>
                  <a:latin typeface="ＭＳ 明朝" pitchFamily="17" charset="-128"/>
                  <a:ea typeface="ＭＳ 明朝" pitchFamily="17" charset="-128"/>
                </a:rPr>
                <a:t>評価方法の工夫</a:t>
              </a:r>
            </a:p>
          </p:txBody>
        </p:sp>
        <p:sp>
          <p:nvSpPr>
            <p:cNvPr id="7" name="正方形/長方形 6"/>
            <p:cNvSpPr/>
            <p:nvPr/>
          </p:nvSpPr>
          <p:spPr>
            <a:xfrm>
              <a:off x="251520" y="1052736"/>
              <a:ext cx="8640960" cy="1800200"/>
            </a:xfrm>
            <a:prstGeom prst="rect">
              <a:avLst/>
            </a:prstGeom>
            <a:noFill/>
            <a:ln w="19050"/>
          </p:spPr>
          <p:style>
            <a:lnRef idx="2">
              <a:schemeClr val="accent5"/>
            </a:lnRef>
            <a:fillRef idx="1">
              <a:schemeClr val="lt1"/>
            </a:fillRef>
            <a:effectRef idx="0">
              <a:schemeClr val="accent5"/>
            </a:effectRef>
            <a:fontRef idx="minor">
              <a:schemeClr val="dk1"/>
            </a:fontRef>
          </p:style>
          <p:txBody>
            <a:bodyPr anchor="ctr"/>
            <a:lstStyle/>
            <a:p>
              <a:pPr algn="ctr">
                <a:defRPr/>
              </a:pPr>
              <a:endParaRPr kumimoji="1" lang="ja-JP" altLang="en-US" b="1" i="1"/>
            </a:p>
          </p:txBody>
        </p:sp>
      </p:grpSp>
      <p:sp>
        <p:nvSpPr>
          <p:cNvPr id="8" name="テキスト ボックス 7"/>
          <p:cNvSpPr txBox="1"/>
          <p:nvPr/>
        </p:nvSpPr>
        <p:spPr>
          <a:xfrm>
            <a:off x="250825" y="3140075"/>
            <a:ext cx="8642350" cy="3602038"/>
          </a:xfrm>
          <a:prstGeom prst="rect">
            <a:avLst/>
          </a:prstGeom>
          <a:ln w="38100"/>
        </p:spPr>
        <p:style>
          <a:lnRef idx="2">
            <a:schemeClr val="accent5"/>
          </a:lnRef>
          <a:fillRef idx="1">
            <a:schemeClr val="lt1"/>
          </a:fillRef>
          <a:effectRef idx="0">
            <a:schemeClr val="accent5"/>
          </a:effectRef>
          <a:fontRef idx="minor">
            <a:schemeClr val="dk1"/>
          </a:fontRef>
        </p:style>
        <p:txBody>
          <a:bodyPr>
            <a:spAutoFit/>
          </a:bodyPr>
          <a:lstStyle/>
          <a:p>
            <a:pPr>
              <a:defRPr/>
            </a:pPr>
            <a:r>
              <a:rPr kumimoji="1" lang="ja-JP" altLang="en-US" sz="2000" dirty="0"/>
              <a:t>　事例１　運動領域における指導と評価の計画から評価の総括まで</a:t>
            </a:r>
            <a:endParaRPr kumimoji="1" lang="en-US" altLang="ja-JP" sz="2000" dirty="0"/>
          </a:p>
          <a:p>
            <a:pPr>
              <a:defRPr/>
            </a:pPr>
            <a:endParaRPr kumimoji="1" lang="en-US" altLang="ja-JP" sz="600" dirty="0"/>
          </a:p>
          <a:p>
            <a:pPr>
              <a:defRPr/>
            </a:pPr>
            <a:r>
              <a:rPr kumimoji="1" lang="ja-JP" altLang="en-US" sz="2000" dirty="0"/>
              <a:t>　事例２　運動領域における「知識・技能」の評価</a:t>
            </a:r>
            <a:endParaRPr kumimoji="1" lang="en-US" altLang="ja-JP" sz="2000" dirty="0"/>
          </a:p>
          <a:p>
            <a:pPr>
              <a:defRPr/>
            </a:pPr>
            <a:endParaRPr kumimoji="1" lang="en-US" altLang="ja-JP" sz="600" dirty="0"/>
          </a:p>
          <a:p>
            <a:pPr>
              <a:defRPr/>
            </a:pPr>
            <a:r>
              <a:rPr kumimoji="1" lang="ja-JP" altLang="en-US" sz="2000" dirty="0"/>
              <a:t>　事例３　運動領域における「思考・判断・表現」の評価</a:t>
            </a:r>
            <a:endParaRPr kumimoji="1" lang="en-US" altLang="ja-JP" sz="2000" dirty="0"/>
          </a:p>
          <a:p>
            <a:pPr>
              <a:defRPr/>
            </a:pPr>
            <a:endParaRPr kumimoji="1" lang="en-US" altLang="ja-JP" sz="600" dirty="0"/>
          </a:p>
          <a:p>
            <a:pPr>
              <a:defRPr/>
            </a:pPr>
            <a:r>
              <a:rPr kumimoji="1" lang="ja-JP" altLang="en-US" sz="2000" dirty="0"/>
              <a:t>　事例４　運動領域における「主体的に学習に取り組む態度」の評価</a:t>
            </a:r>
            <a:endParaRPr kumimoji="1" lang="en-US" altLang="ja-JP" sz="2000" dirty="0"/>
          </a:p>
          <a:p>
            <a:pPr>
              <a:defRPr/>
            </a:pPr>
            <a:endParaRPr kumimoji="1" lang="en-US" altLang="ja-JP" sz="600" dirty="0"/>
          </a:p>
          <a:p>
            <a:pPr>
              <a:defRPr/>
            </a:pPr>
            <a:r>
              <a:rPr kumimoji="1" lang="ja-JP" altLang="en-US" sz="2000" dirty="0"/>
              <a:t>　事例５　複数の単元にまたがった「主体的に学習に取り組む態度」の評価</a:t>
            </a:r>
            <a:endParaRPr kumimoji="1" lang="en-US" altLang="ja-JP" sz="2000" dirty="0"/>
          </a:p>
          <a:p>
            <a:pPr>
              <a:defRPr/>
            </a:pPr>
            <a:endParaRPr kumimoji="1" lang="en-US" altLang="ja-JP" sz="600" dirty="0"/>
          </a:p>
          <a:p>
            <a:pPr>
              <a:defRPr/>
            </a:pPr>
            <a:r>
              <a:rPr kumimoji="1" lang="ja-JP" altLang="en-US" sz="2000" dirty="0"/>
              <a:t>　事例６　保健領域における指導と評価の計画から評価の総括まで</a:t>
            </a:r>
            <a:endParaRPr kumimoji="1" lang="en-US" altLang="ja-JP" sz="2000" dirty="0"/>
          </a:p>
          <a:p>
            <a:pPr>
              <a:defRPr/>
            </a:pPr>
            <a:endParaRPr kumimoji="1" lang="en-US" altLang="ja-JP" sz="600" dirty="0"/>
          </a:p>
          <a:p>
            <a:pPr>
              <a:defRPr/>
            </a:pPr>
            <a:r>
              <a:rPr kumimoji="1" lang="ja-JP" altLang="en-US" sz="2000" dirty="0"/>
              <a:t>　事例７　保健領域における「知識・技能」の評価</a:t>
            </a:r>
            <a:endParaRPr kumimoji="1" lang="en-US" altLang="ja-JP" sz="2000" dirty="0"/>
          </a:p>
          <a:p>
            <a:pPr>
              <a:defRPr/>
            </a:pPr>
            <a:endParaRPr kumimoji="1" lang="en-US" altLang="ja-JP" sz="600" dirty="0"/>
          </a:p>
          <a:p>
            <a:pPr>
              <a:defRPr/>
            </a:pPr>
            <a:r>
              <a:rPr kumimoji="1" lang="ja-JP" altLang="en-US" sz="2000" dirty="0"/>
              <a:t>　事例８　保健領域における「思考・判断・表現」の評価</a:t>
            </a:r>
            <a:endParaRPr kumimoji="1" lang="en-US" altLang="ja-JP" sz="2000" dirty="0"/>
          </a:p>
          <a:p>
            <a:pPr>
              <a:defRPr/>
            </a:pPr>
            <a:endParaRPr kumimoji="1" lang="en-US" altLang="ja-JP" sz="600" dirty="0"/>
          </a:p>
          <a:p>
            <a:pPr>
              <a:defRPr/>
            </a:pPr>
            <a:r>
              <a:rPr kumimoji="1" lang="ja-JP" altLang="en-US" sz="2000" dirty="0"/>
              <a:t>　事例９　保健領域における「主体的に学習に取り組む態度」の評価</a:t>
            </a:r>
            <a:endParaRPr kumimoji="1" lang="en-US" altLang="ja-JP" sz="2000" dirty="0"/>
          </a:p>
        </p:txBody>
      </p:sp>
      <p:sp>
        <p:nvSpPr>
          <p:cNvPr id="10" name="下矢印 9"/>
          <p:cNvSpPr/>
          <p:nvPr/>
        </p:nvSpPr>
        <p:spPr>
          <a:xfrm>
            <a:off x="3851275" y="2852738"/>
            <a:ext cx="1441450" cy="215900"/>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kumimoji="1" lang="ja-JP" altLang="en-US"/>
          </a:p>
        </p:txBody>
      </p:sp>
      <p:sp>
        <p:nvSpPr>
          <p:cNvPr id="11" name="下リボン 3"/>
          <p:cNvSpPr/>
          <p:nvPr/>
        </p:nvSpPr>
        <p:spPr>
          <a:xfrm>
            <a:off x="6804025" y="333375"/>
            <a:ext cx="2160588" cy="593725"/>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47</a:t>
            </a:r>
            <a:r>
              <a:rPr kumimoji="1" lang="ja-JP" altLang="en-US" sz="2400" b="1" dirty="0">
                <a:latin typeface="+mn-ea"/>
              </a:rPr>
              <a:t>～</a:t>
            </a:r>
            <a:r>
              <a:rPr kumimoji="1" lang="en-US" altLang="ja-JP" sz="2400" b="1" dirty="0">
                <a:latin typeface="+mn-ea"/>
              </a:rPr>
              <a:t>49</a:t>
            </a:r>
            <a:endParaRPr kumimoji="1" lang="ja-JP" altLang="en-US" sz="2400" b="1" dirty="0">
              <a:latin typeface="+mn-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57"/>
    </mc:Choice>
    <mc:Fallback xmlns="">
      <p:transition spd="slow" advTm="27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5"/>
          <a:srcRect l="21651" t="21986" r="24013" b="12182"/>
          <a:stretch/>
        </p:blipFill>
        <p:spPr>
          <a:xfrm>
            <a:off x="3635996" y="1988839"/>
            <a:ext cx="5400500" cy="3743623"/>
          </a:xfrm>
          <a:prstGeom prst="rect">
            <a:avLst/>
          </a:prstGeom>
        </p:spPr>
      </p:pic>
      <p:sp>
        <p:nvSpPr>
          <p:cNvPr id="46" name="角丸四角形 45"/>
          <p:cNvSpPr/>
          <p:nvPr/>
        </p:nvSpPr>
        <p:spPr>
          <a:xfrm>
            <a:off x="178767" y="1628775"/>
            <a:ext cx="3241675" cy="5113338"/>
          </a:xfrm>
          <a:prstGeom prst="roundRect">
            <a:avLst/>
          </a:prstGeom>
          <a:ln w="28575"/>
        </p:spPr>
        <p:style>
          <a:lnRef idx="2">
            <a:schemeClr val="accent1"/>
          </a:lnRef>
          <a:fillRef idx="1">
            <a:schemeClr val="lt1"/>
          </a:fillRef>
          <a:effectRef idx="0">
            <a:schemeClr val="accent1"/>
          </a:effectRef>
          <a:fontRef idx="minor">
            <a:schemeClr val="dk1"/>
          </a:fontRef>
        </p:style>
        <p:txBody>
          <a:bodyPr anchor="ctr"/>
          <a:lstStyle/>
          <a:p>
            <a:pPr algn="ctr">
              <a:defRPr/>
            </a:pPr>
            <a:endParaRPr kumimoji="1" lang="ja-JP" altLang="en-US"/>
          </a:p>
        </p:txBody>
      </p:sp>
      <p:sp>
        <p:nvSpPr>
          <p:cNvPr id="48" name="正方形/長方形 47"/>
          <p:cNvSpPr/>
          <p:nvPr/>
        </p:nvSpPr>
        <p:spPr>
          <a:xfrm>
            <a:off x="178767" y="1484313"/>
            <a:ext cx="3241675" cy="504825"/>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1" lang="ja-JP" altLang="en-US"/>
          </a:p>
        </p:txBody>
      </p:sp>
      <p:sp>
        <p:nvSpPr>
          <p:cNvPr id="28676"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Ⅲ</a:t>
            </a:r>
            <a:r>
              <a:rPr kumimoji="1" lang="ja-JP" altLang="en-US" sz="3200" b="1">
                <a:solidFill>
                  <a:schemeClr val="bg1"/>
                </a:solidFill>
              </a:rPr>
              <a:t>　学習評価に関する事例について</a:t>
            </a:r>
            <a:endParaRPr kumimoji="1" lang="en-US" altLang="ja-JP" sz="3200" b="1">
              <a:solidFill>
                <a:schemeClr val="bg1"/>
              </a:solidFill>
            </a:endParaRPr>
          </a:p>
        </p:txBody>
      </p:sp>
      <p:sp>
        <p:nvSpPr>
          <p:cNvPr id="11" name="下リボン 3"/>
          <p:cNvSpPr/>
          <p:nvPr/>
        </p:nvSpPr>
        <p:spPr>
          <a:xfrm>
            <a:off x="7524328" y="603251"/>
            <a:ext cx="1512168" cy="758824"/>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b="1" dirty="0">
                <a:latin typeface="+mn-ea"/>
              </a:rPr>
              <a:t>Ｐ</a:t>
            </a:r>
            <a:r>
              <a:rPr kumimoji="1" lang="en-US" altLang="ja-JP" b="1" dirty="0">
                <a:latin typeface="+mn-ea"/>
              </a:rPr>
              <a:t>50</a:t>
            </a:r>
            <a:r>
              <a:rPr kumimoji="1" lang="ja-JP" altLang="en-US" b="1" dirty="0">
                <a:latin typeface="+mn-ea"/>
              </a:rPr>
              <a:t>～</a:t>
            </a:r>
            <a:r>
              <a:rPr kumimoji="1" lang="en-US" altLang="ja-JP" b="1" dirty="0">
                <a:latin typeface="+mn-ea"/>
              </a:rPr>
              <a:t>57</a:t>
            </a:r>
            <a:endParaRPr kumimoji="1" lang="ja-JP" altLang="en-US" b="1" dirty="0">
              <a:latin typeface="+mn-ea"/>
            </a:endParaRPr>
          </a:p>
        </p:txBody>
      </p:sp>
      <p:sp>
        <p:nvSpPr>
          <p:cNvPr id="12" name="テキスト ボックス 1"/>
          <p:cNvSpPr txBox="1">
            <a:spLocks noChangeArrowheads="1"/>
          </p:cNvSpPr>
          <p:nvPr/>
        </p:nvSpPr>
        <p:spPr bwMode="auto">
          <a:xfrm>
            <a:off x="107504" y="620713"/>
            <a:ext cx="7272932" cy="400110"/>
          </a:xfrm>
          <a:prstGeom prst="rect">
            <a:avLst/>
          </a:prstGeom>
          <a:solidFill>
            <a:schemeClr val="accent1">
              <a:lumMod val="20000"/>
              <a:lumOff val="80000"/>
            </a:schemeClr>
          </a:solidFill>
          <a:ln w="952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000" b="1" dirty="0"/>
              <a:t>事例１　運動領域における指導と評価の計画から評価の総括まで</a:t>
            </a:r>
            <a:endParaRPr kumimoji="1" lang="en-US" altLang="ja-JP" sz="2000" b="1" dirty="0"/>
          </a:p>
        </p:txBody>
      </p:sp>
      <p:sp>
        <p:nvSpPr>
          <p:cNvPr id="13" name="テキスト ボックス 10"/>
          <p:cNvSpPr txBox="1">
            <a:spLocks noChangeArrowheads="1"/>
          </p:cNvSpPr>
          <p:nvPr/>
        </p:nvSpPr>
        <p:spPr bwMode="auto">
          <a:xfrm>
            <a:off x="107950" y="1042988"/>
            <a:ext cx="8763000" cy="369887"/>
          </a:xfrm>
          <a:prstGeom prst="rect">
            <a:avLst/>
          </a:prstGeom>
          <a:noFill/>
          <a:ln w="9525">
            <a:noFill/>
            <a:miter lim="800000"/>
            <a:headEnd/>
            <a:tailEnd/>
          </a:ln>
        </p:spPr>
        <p:txBody>
          <a:bodyPr>
            <a:spAutoFit/>
          </a:bodyPr>
          <a:lstStyle/>
          <a:p>
            <a:pPr>
              <a:defRPr/>
            </a:pPr>
            <a:r>
              <a:rPr kumimoji="1" lang="ja-JP" altLang="en-US" dirty="0">
                <a:latin typeface="+mn-ea"/>
              </a:rPr>
              <a:t>単元名　マットを使った運動遊び（第２学年）</a:t>
            </a:r>
            <a:endParaRPr kumimoji="1" lang="en-US" altLang="ja-JP" dirty="0">
              <a:latin typeface="+mn-ea"/>
            </a:endParaRPr>
          </a:p>
        </p:txBody>
      </p:sp>
      <p:sp>
        <p:nvSpPr>
          <p:cNvPr id="14" name="下矢印 13"/>
          <p:cNvSpPr/>
          <p:nvPr/>
        </p:nvSpPr>
        <p:spPr>
          <a:xfrm>
            <a:off x="1404317" y="2492375"/>
            <a:ext cx="647700" cy="215900"/>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200" b="1"/>
          </a:p>
        </p:txBody>
      </p:sp>
      <p:sp>
        <p:nvSpPr>
          <p:cNvPr id="28681" name="テキスト ボックス 1"/>
          <p:cNvSpPr txBox="1">
            <a:spLocks noChangeArrowheads="1"/>
          </p:cNvSpPr>
          <p:nvPr/>
        </p:nvSpPr>
        <p:spPr bwMode="auto">
          <a:xfrm>
            <a:off x="178767" y="2112963"/>
            <a:ext cx="3241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b="1"/>
              <a:t>　</a:t>
            </a:r>
            <a:r>
              <a:rPr kumimoji="1" lang="en-US" altLang="ja-JP" sz="1400" b="1"/>
              <a:t>【</a:t>
            </a:r>
            <a:r>
              <a:rPr kumimoji="1" lang="ja-JP" altLang="en-US" sz="1400" b="1"/>
              <a:t>手順１</a:t>
            </a:r>
            <a:r>
              <a:rPr kumimoji="1" lang="en-US" altLang="ja-JP" sz="1400" b="1"/>
              <a:t>】</a:t>
            </a:r>
            <a:r>
              <a:rPr kumimoji="1" lang="ja-JP" altLang="en-US" sz="1400" b="1"/>
              <a:t>単元の目標を設定する</a:t>
            </a:r>
          </a:p>
        </p:txBody>
      </p:sp>
      <p:sp>
        <p:nvSpPr>
          <p:cNvPr id="28682" name="テキスト ボックス 1"/>
          <p:cNvSpPr txBox="1">
            <a:spLocks noChangeArrowheads="1"/>
          </p:cNvSpPr>
          <p:nvPr/>
        </p:nvSpPr>
        <p:spPr bwMode="auto">
          <a:xfrm>
            <a:off x="178767" y="2852738"/>
            <a:ext cx="3241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b="1" dirty="0"/>
              <a:t>　</a:t>
            </a:r>
            <a:r>
              <a:rPr kumimoji="1" lang="en-US" altLang="ja-JP" sz="1400" b="1" dirty="0"/>
              <a:t>【</a:t>
            </a:r>
            <a:r>
              <a:rPr kumimoji="1" lang="ja-JP" altLang="en-US" sz="1400" b="1" dirty="0"/>
              <a:t>手順２</a:t>
            </a:r>
            <a:r>
              <a:rPr kumimoji="1" lang="en-US" altLang="ja-JP" sz="1400" b="1" dirty="0"/>
              <a:t>】</a:t>
            </a:r>
            <a:r>
              <a:rPr kumimoji="1" lang="ja-JP" altLang="en-US" sz="1400" b="1" dirty="0"/>
              <a:t>単元の目標から</a:t>
            </a:r>
            <a:endParaRPr kumimoji="1" lang="en-US" altLang="ja-JP" sz="1400" b="1" dirty="0"/>
          </a:p>
          <a:p>
            <a:r>
              <a:rPr kumimoji="1" lang="ja-JP" altLang="en-US" sz="1400" b="1" dirty="0"/>
              <a:t>　　　　　　評価の視点を整理する</a:t>
            </a:r>
          </a:p>
        </p:txBody>
      </p:sp>
      <p:sp>
        <p:nvSpPr>
          <p:cNvPr id="28683" name="テキスト ボックス 1"/>
          <p:cNvSpPr txBox="1">
            <a:spLocks noChangeArrowheads="1"/>
          </p:cNvSpPr>
          <p:nvPr/>
        </p:nvSpPr>
        <p:spPr bwMode="auto">
          <a:xfrm>
            <a:off x="178767" y="3821113"/>
            <a:ext cx="3241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b="1"/>
              <a:t>　</a:t>
            </a:r>
            <a:r>
              <a:rPr kumimoji="1" lang="en-US" altLang="ja-JP" sz="1400" b="1"/>
              <a:t>【</a:t>
            </a:r>
            <a:r>
              <a:rPr kumimoji="1" lang="ja-JP" altLang="en-US" sz="1400" b="1"/>
              <a:t>手順３</a:t>
            </a:r>
            <a:r>
              <a:rPr kumimoji="1" lang="en-US" altLang="ja-JP" sz="1400" b="1"/>
              <a:t>】</a:t>
            </a:r>
            <a:r>
              <a:rPr kumimoji="1" lang="ja-JP" altLang="en-US" sz="1400" b="1"/>
              <a:t>指導計画を立案する</a:t>
            </a:r>
          </a:p>
        </p:txBody>
      </p:sp>
      <p:sp>
        <p:nvSpPr>
          <p:cNvPr id="28684" name="テキスト ボックス 1"/>
          <p:cNvSpPr txBox="1">
            <a:spLocks noChangeArrowheads="1"/>
          </p:cNvSpPr>
          <p:nvPr/>
        </p:nvSpPr>
        <p:spPr bwMode="auto">
          <a:xfrm>
            <a:off x="178767" y="4633913"/>
            <a:ext cx="32416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b="1" dirty="0"/>
              <a:t>　</a:t>
            </a:r>
            <a:r>
              <a:rPr kumimoji="1" lang="en-US" altLang="ja-JP" sz="1400" b="1" dirty="0"/>
              <a:t>【</a:t>
            </a:r>
            <a:r>
              <a:rPr kumimoji="1" lang="ja-JP" altLang="en-US" sz="1400" b="1" dirty="0"/>
              <a:t>手順４</a:t>
            </a:r>
            <a:r>
              <a:rPr kumimoji="1" lang="en-US" altLang="ja-JP" sz="1400" b="1" dirty="0"/>
              <a:t>】</a:t>
            </a:r>
            <a:r>
              <a:rPr kumimoji="1" lang="ja-JP" altLang="en-US" sz="1400" b="1" dirty="0"/>
              <a:t>単元の評価規準を作成する</a:t>
            </a:r>
          </a:p>
        </p:txBody>
      </p:sp>
      <p:sp>
        <p:nvSpPr>
          <p:cNvPr id="28685" name="テキスト ボックス 1"/>
          <p:cNvSpPr txBox="1">
            <a:spLocks noChangeArrowheads="1"/>
          </p:cNvSpPr>
          <p:nvPr/>
        </p:nvSpPr>
        <p:spPr bwMode="auto">
          <a:xfrm>
            <a:off x="178767" y="5426075"/>
            <a:ext cx="32416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b="1" dirty="0"/>
              <a:t>　</a:t>
            </a:r>
            <a:r>
              <a:rPr kumimoji="1" lang="en-US" altLang="ja-JP" sz="1400" b="1" dirty="0"/>
              <a:t>【</a:t>
            </a:r>
            <a:r>
              <a:rPr kumimoji="1" lang="ja-JP" altLang="en-US" sz="1400" b="1" dirty="0"/>
              <a:t>手順５</a:t>
            </a:r>
            <a:r>
              <a:rPr kumimoji="1" lang="en-US" altLang="ja-JP" sz="1400" b="1" dirty="0"/>
              <a:t>】</a:t>
            </a:r>
            <a:r>
              <a:rPr kumimoji="1" lang="ja-JP" altLang="en-US" sz="1400" b="1" u="sng" dirty="0"/>
              <a:t>指導と</a:t>
            </a:r>
            <a:r>
              <a:rPr kumimoji="1" lang="ja-JP" altLang="en-US" sz="1400" b="1" u="sng" dirty="0">
                <a:solidFill>
                  <a:srgbClr val="FF0000"/>
                </a:solidFill>
              </a:rPr>
              <a:t>評価の計画</a:t>
            </a:r>
            <a:r>
              <a:rPr kumimoji="1" lang="ja-JP" altLang="en-US" sz="1400" b="1" dirty="0"/>
              <a:t>を作成する</a:t>
            </a:r>
          </a:p>
        </p:txBody>
      </p:sp>
      <p:sp>
        <p:nvSpPr>
          <p:cNvPr id="28686" name="テキスト ボックス 1"/>
          <p:cNvSpPr txBox="1">
            <a:spLocks noChangeArrowheads="1"/>
          </p:cNvSpPr>
          <p:nvPr/>
        </p:nvSpPr>
        <p:spPr bwMode="auto">
          <a:xfrm>
            <a:off x="178767" y="6218238"/>
            <a:ext cx="32416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b="1"/>
              <a:t>　</a:t>
            </a:r>
            <a:r>
              <a:rPr kumimoji="1" lang="en-US" altLang="ja-JP" sz="1400" b="1"/>
              <a:t>【</a:t>
            </a:r>
            <a:r>
              <a:rPr kumimoji="1" lang="ja-JP" altLang="en-US" sz="1400" b="1"/>
              <a:t>手順６</a:t>
            </a:r>
            <a:r>
              <a:rPr kumimoji="1" lang="en-US" altLang="ja-JP" sz="1400" b="1"/>
              <a:t>】</a:t>
            </a:r>
            <a:r>
              <a:rPr kumimoji="1" lang="ja-JP" altLang="en-US" sz="1400" b="1"/>
              <a:t>本時の展開を構想する</a:t>
            </a:r>
          </a:p>
        </p:txBody>
      </p:sp>
      <p:sp>
        <p:nvSpPr>
          <p:cNvPr id="42" name="下矢印 41"/>
          <p:cNvSpPr/>
          <p:nvPr/>
        </p:nvSpPr>
        <p:spPr>
          <a:xfrm>
            <a:off x="1404317" y="3429000"/>
            <a:ext cx="647700" cy="215900"/>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200" b="1"/>
          </a:p>
        </p:txBody>
      </p:sp>
      <p:sp>
        <p:nvSpPr>
          <p:cNvPr id="43" name="下矢印 42"/>
          <p:cNvSpPr/>
          <p:nvPr/>
        </p:nvSpPr>
        <p:spPr>
          <a:xfrm>
            <a:off x="1404317" y="4221163"/>
            <a:ext cx="647700" cy="215900"/>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200" b="1"/>
          </a:p>
        </p:txBody>
      </p:sp>
      <p:sp>
        <p:nvSpPr>
          <p:cNvPr id="44" name="下矢印 43"/>
          <p:cNvSpPr/>
          <p:nvPr/>
        </p:nvSpPr>
        <p:spPr>
          <a:xfrm>
            <a:off x="1404317" y="5013325"/>
            <a:ext cx="647700" cy="215900"/>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200" b="1"/>
          </a:p>
        </p:txBody>
      </p:sp>
      <p:sp>
        <p:nvSpPr>
          <p:cNvPr id="45" name="下矢印 44"/>
          <p:cNvSpPr/>
          <p:nvPr/>
        </p:nvSpPr>
        <p:spPr>
          <a:xfrm>
            <a:off x="1404317" y="5876925"/>
            <a:ext cx="647700" cy="215900"/>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200" b="1"/>
          </a:p>
        </p:txBody>
      </p:sp>
      <p:sp>
        <p:nvSpPr>
          <p:cNvPr id="47" name="テキスト ボックス 46"/>
          <p:cNvSpPr txBox="1"/>
          <p:nvPr/>
        </p:nvSpPr>
        <p:spPr>
          <a:xfrm>
            <a:off x="107330" y="1557338"/>
            <a:ext cx="3384550" cy="338137"/>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kumimoji="1" lang="ja-JP" altLang="en-US" sz="1600" dirty="0">
                <a:latin typeface="ＭＳ ゴシック" pitchFamily="49" charset="-128"/>
                <a:ea typeface="ＤＦ特太ゴシック体" pitchFamily="1" charset="-128"/>
              </a:rPr>
              <a:t>指導と評価のための具体的な手順</a:t>
            </a:r>
          </a:p>
        </p:txBody>
      </p:sp>
      <p:sp>
        <p:nvSpPr>
          <p:cNvPr id="65" name="正方形/長方形 64"/>
          <p:cNvSpPr/>
          <p:nvPr/>
        </p:nvSpPr>
        <p:spPr>
          <a:xfrm>
            <a:off x="3563938" y="1852612"/>
            <a:ext cx="5472558" cy="40243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cxnSp>
        <p:nvCxnSpPr>
          <p:cNvPr id="67" name="直線矢印コネクタ 66"/>
          <p:cNvCxnSpPr>
            <a:endCxn id="19" idx="1"/>
          </p:cNvCxnSpPr>
          <p:nvPr/>
        </p:nvCxnSpPr>
        <p:spPr>
          <a:xfrm flipV="1">
            <a:off x="2052017" y="5013176"/>
            <a:ext cx="1583979" cy="4364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563888" y="1506270"/>
            <a:ext cx="3888432" cy="338554"/>
          </a:xfrm>
          <a:prstGeom prst="rect">
            <a:avLst/>
          </a:prstGeom>
          <a:noFill/>
        </p:spPr>
        <p:txBody>
          <a:bodyPr wrap="square" rtlCol="0">
            <a:spAutoFit/>
          </a:bodyPr>
          <a:lstStyle/>
          <a:p>
            <a:r>
              <a:rPr kumimoji="1" lang="en-US" altLang="ja-JP" sz="1600" dirty="0">
                <a:latin typeface="ＭＳ ゴシック" panose="020B0609070205080204" pitchFamily="49" charset="-128"/>
                <a:ea typeface="ＭＳ ゴシック" panose="020B0609070205080204" pitchFamily="49" charset="-128"/>
              </a:rPr>
              <a:t>【</a:t>
            </a:r>
            <a:r>
              <a:rPr kumimoji="1" lang="ja-JP" altLang="en-US" sz="1600" dirty="0">
                <a:latin typeface="ＭＳ ゴシック" panose="020B0609070205080204" pitchFamily="49" charset="-128"/>
                <a:ea typeface="ＭＳ ゴシック" panose="020B0609070205080204" pitchFamily="49" charset="-128"/>
              </a:rPr>
              <a:t>手順５</a:t>
            </a:r>
            <a:r>
              <a:rPr kumimoji="1" lang="en-US" altLang="ja-JP" sz="1600" dirty="0">
                <a:latin typeface="ＭＳ ゴシック" panose="020B0609070205080204" pitchFamily="49" charset="-128"/>
                <a:ea typeface="ＭＳ ゴシック" panose="020B0609070205080204" pitchFamily="49" charset="-128"/>
              </a:rPr>
              <a:t>】</a:t>
            </a:r>
            <a:r>
              <a:rPr kumimoji="1" lang="ja-JP" altLang="en-US" sz="1600" dirty="0">
                <a:latin typeface="ＭＳ ゴシック" panose="020B0609070205080204" pitchFamily="49" charset="-128"/>
                <a:ea typeface="ＭＳ ゴシック" panose="020B0609070205080204" pitchFamily="49" charset="-128"/>
              </a:rPr>
              <a:t>指導と評価の計画を作成する</a:t>
            </a:r>
          </a:p>
        </p:txBody>
      </p:sp>
      <p:sp>
        <p:nvSpPr>
          <p:cNvPr id="17" name="テキスト ボックス 16"/>
          <p:cNvSpPr txBox="1"/>
          <p:nvPr/>
        </p:nvSpPr>
        <p:spPr>
          <a:xfrm>
            <a:off x="3816016" y="6048265"/>
            <a:ext cx="5040460" cy="646331"/>
          </a:xfrm>
          <a:prstGeom prst="rect">
            <a:avLst/>
          </a:prstGeom>
          <a:noFill/>
        </p:spPr>
        <p:txBody>
          <a:bodyPr wrap="square" rtlCol="0">
            <a:spAutoFit/>
          </a:bodyPr>
          <a:lstStyle/>
          <a:p>
            <a:r>
              <a:rPr kumimoji="1" lang="ja-JP" altLang="en-US" b="1" dirty="0">
                <a:latin typeface="ＭＳ ゴシック" panose="020B0609070205080204" pitchFamily="49" charset="-128"/>
                <a:ea typeface="ＭＳ ゴシック" panose="020B0609070205080204" pitchFamily="49" charset="-128"/>
              </a:rPr>
              <a:t>○「十分満足できる姿」の設定例　⇒ </a:t>
            </a:r>
            <a:r>
              <a:rPr kumimoji="1" lang="en-US" altLang="ja-JP" b="1" dirty="0">
                <a:latin typeface="ＭＳ ゴシック" panose="020B0609070205080204" pitchFamily="49" charset="-128"/>
                <a:ea typeface="ＭＳ ゴシック" panose="020B0609070205080204" pitchFamily="49" charset="-128"/>
              </a:rPr>
              <a:t>P55</a:t>
            </a:r>
          </a:p>
          <a:p>
            <a:r>
              <a:rPr kumimoji="1" lang="ja-JP" altLang="en-US" b="1" dirty="0">
                <a:latin typeface="ＭＳ ゴシック" panose="020B0609070205080204" pitchFamily="49" charset="-128"/>
                <a:ea typeface="ＭＳ ゴシック" panose="020B0609070205080204" pitchFamily="49" charset="-128"/>
              </a:rPr>
              <a:t>○毎時間の観点別評価の進め方　　⇒ </a:t>
            </a:r>
            <a:r>
              <a:rPr kumimoji="1" lang="en-US" altLang="ja-JP" b="1" dirty="0">
                <a:latin typeface="ＭＳ ゴシック" panose="020B0609070205080204" pitchFamily="49" charset="-128"/>
                <a:ea typeface="ＭＳ ゴシック" panose="020B0609070205080204" pitchFamily="49" charset="-128"/>
              </a:rPr>
              <a:t>P56</a:t>
            </a:r>
            <a:endParaRPr kumimoji="1" lang="ja-JP" altLang="en-US" b="1" dirty="0">
              <a:latin typeface="ＭＳ ゴシック" panose="020B0609070205080204" pitchFamily="49" charset="-128"/>
              <a:ea typeface="ＭＳ ゴシック" panose="020B0609070205080204" pitchFamily="49" charset="-128"/>
            </a:endParaRPr>
          </a:p>
        </p:txBody>
      </p:sp>
      <p:sp>
        <p:nvSpPr>
          <p:cNvPr id="19" name="正方形/長方形 18"/>
          <p:cNvSpPr/>
          <p:nvPr/>
        </p:nvSpPr>
        <p:spPr>
          <a:xfrm>
            <a:off x="3635996" y="4509120"/>
            <a:ext cx="5328962" cy="1008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297"/>
    </mc:Choice>
    <mc:Fallback xmlns="">
      <p:transition spd="slow" advTm="8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Ⅲ</a:t>
            </a:r>
            <a:r>
              <a:rPr kumimoji="1" lang="ja-JP" altLang="en-US" sz="3200" b="1">
                <a:solidFill>
                  <a:schemeClr val="bg1"/>
                </a:solidFill>
              </a:rPr>
              <a:t>　学習評価に関する事例について</a:t>
            </a:r>
            <a:endParaRPr kumimoji="1" lang="en-US" altLang="ja-JP" sz="3200" b="1">
              <a:solidFill>
                <a:schemeClr val="bg1"/>
              </a:solidFill>
            </a:endParaRPr>
          </a:p>
        </p:txBody>
      </p:sp>
      <p:sp>
        <p:nvSpPr>
          <p:cNvPr id="11" name="下リボン 3"/>
          <p:cNvSpPr/>
          <p:nvPr/>
        </p:nvSpPr>
        <p:spPr>
          <a:xfrm>
            <a:off x="6804025" y="674688"/>
            <a:ext cx="2160588" cy="593725"/>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58</a:t>
            </a:r>
            <a:r>
              <a:rPr kumimoji="1" lang="ja-JP" altLang="en-US" sz="2400" b="1" dirty="0">
                <a:latin typeface="+mn-ea"/>
              </a:rPr>
              <a:t>～</a:t>
            </a:r>
            <a:r>
              <a:rPr kumimoji="1" lang="en-US" altLang="ja-JP" sz="2400" b="1" dirty="0">
                <a:latin typeface="+mn-ea"/>
              </a:rPr>
              <a:t>61</a:t>
            </a:r>
            <a:endParaRPr kumimoji="1" lang="ja-JP" altLang="en-US" sz="2400" b="1" dirty="0">
              <a:latin typeface="+mn-ea"/>
            </a:endParaRPr>
          </a:p>
        </p:txBody>
      </p:sp>
      <p:sp>
        <p:nvSpPr>
          <p:cNvPr id="7" name="テキスト ボックス 1"/>
          <p:cNvSpPr txBox="1">
            <a:spLocks noChangeArrowheads="1"/>
          </p:cNvSpPr>
          <p:nvPr/>
        </p:nvSpPr>
        <p:spPr bwMode="auto">
          <a:xfrm>
            <a:off x="179388" y="620713"/>
            <a:ext cx="5472732" cy="400110"/>
          </a:xfrm>
          <a:prstGeom prst="rect">
            <a:avLst/>
          </a:prstGeom>
          <a:solidFill>
            <a:schemeClr val="accent1">
              <a:lumMod val="20000"/>
              <a:lumOff val="80000"/>
            </a:schemeClr>
          </a:solidFill>
          <a:ln w="952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000" b="1" dirty="0"/>
              <a:t>事例２　運動領域における「知識・技能」の評価</a:t>
            </a:r>
            <a:endParaRPr kumimoji="1" lang="en-US" altLang="ja-JP" sz="2000" b="1" dirty="0"/>
          </a:p>
        </p:txBody>
      </p:sp>
      <p:sp>
        <p:nvSpPr>
          <p:cNvPr id="8" name="テキスト ボックス 10"/>
          <p:cNvSpPr txBox="1">
            <a:spLocks noChangeArrowheads="1"/>
          </p:cNvSpPr>
          <p:nvPr/>
        </p:nvSpPr>
        <p:spPr bwMode="auto">
          <a:xfrm>
            <a:off x="107950" y="1042988"/>
            <a:ext cx="8763000" cy="369887"/>
          </a:xfrm>
          <a:prstGeom prst="rect">
            <a:avLst/>
          </a:prstGeom>
          <a:noFill/>
          <a:ln w="9525">
            <a:noFill/>
            <a:miter lim="800000"/>
            <a:headEnd/>
            <a:tailEnd/>
          </a:ln>
        </p:spPr>
        <p:txBody>
          <a:bodyPr>
            <a:spAutoFit/>
          </a:bodyPr>
          <a:lstStyle/>
          <a:p>
            <a:pPr>
              <a:defRPr/>
            </a:pPr>
            <a:r>
              <a:rPr kumimoji="1" lang="ja-JP" altLang="en-US" dirty="0">
                <a:latin typeface="+mn-ea"/>
              </a:rPr>
              <a:t>単元名　高跳び （第４学年）</a:t>
            </a:r>
            <a:endParaRPr kumimoji="1" lang="en-US" altLang="ja-JP" dirty="0">
              <a:latin typeface="+mn-ea"/>
            </a:endParaRPr>
          </a:p>
        </p:txBody>
      </p:sp>
      <p:sp>
        <p:nvSpPr>
          <p:cNvPr id="9" name="正方形/長方形 8"/>
          <p:cNvSpPr/>
          <p:nvPr/>
        </p:nvSpPr>
        <p:spPr>
          <a:xfrm>
            <a:off x="250825" y="1484313"/>
            <a:ext cx="5041900" cy="504825"/>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1" lang="ja-JP" altLang="en-US"/>
          </a:p>
        </p:txBody>
      </p:sp>
      <p:sp>
        <p:nvSpPr>
          <p:cNvPr id="10" name="テキスト ボックス 9"/>
          <p:cNvSpPr txBox="1"/>
          <p:nvPr/>
        </p:nvSpPr>
        <p:spPr>
          <a:xfrm>
            <a:off x="250825" y="1557338"/>
            <a:ext cx="5041900" cy="338137"/>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kumimoji="1" lang="ja-JP" altLang="en-US" sz="1600" dirty="0">
                <a:latin typeface="ＭＳ ゴシック" pitchFamily="49" charset="-128"/>
                <a:ea typeface="ＤＦ特太ゴシック体" pitchFamily="1" charset="-128"/>
              </a:rPr>
              <a:t>「知識・技能」の評価の考え方・進め方について</a:t>
            </a:r>
          </a:p>
        </p:txBody>
      </p:sp>
      <p:sp>
        <p:nvSpPr>
          <p:cNvPr id="30728" name="テキスト ボックス 11"/>
          <p:cNvSpPr txBox="1">
            <a:spLocks noChangeArrowheads="1"/>
          </p:cNvSpPr>
          <p:nvPr/>
        </p:nvSpPr>
        <p:spPr bwMode="auto">
          <a:xfrm>
            <a:off x="1073150" y="3309938"/>
            <a:ext cx="78851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dirty="0"/>
              <a:t>【</a:t>
            </a:r>
            <a:r>
              <a:rPr kumimoji="1" lang="ja-JP" altLang="en-US" sz="2000" dirty="0"/>
              <a:t>低学年</a:t>
            </a:r>
            <a:r>
              <a:rPr kumimoji="1" lang="en-US" altLang="ja-JP" sz="2000" dirty="0"/>
              <a:t>】</a:t>
            </a:r>
          </a:p>
          <a:p>
            <a:r>
              <a:rPr kumimoji="1" lang="ja-JP" altLang="en-US" sz="2000" dirty="0">
                <a:latin typeface="ＭＳ 明朝" panose="02020609040205080304" pitchFamily="17" charset="-128"/>
                <a:ea typeface="ＭＳ 明朝" panose="02020609040205080304" pitchFamily="17" charset="-128"/>
              </a:rPr>
              <a:t>・課題となる動きが身に付いている児童</a:t>
            </a:r>
            <a:endParaRPr kumimoji="1" lang="en-US" altLang="ja-JP" sz="2000" dirty="0">
              <a:latin typeface="ＭＳ 明朝" panose="02020609040205080304" pitchFamily="17" charset="-128"/>
              <a:ea typeface="ＭＳ 明朝" panose="02020609040205080304" pitchFamily="17" charset="-128"/>
            </a:endParaRPr>
          </a:p>
          <a:p>
            <a:r>
              <a:rPr kumimoji="1" lang="ja-JP" altLang="en-US" sz="2000" dirty="0">
                <a:latin typeface="ＭＳ 明朝" panose="02020609040205080304" pitchFamily="17" charset="-128"/>
                <a:ea typeface="ＭＳ 明朝" panose="02020609040205080304" pitchFamily="17" charset="-128"/>
              </a:rPr>
              <a:t>　⇒　</a:t>
            </a:r>
            <a:r>
              <a:rPr kumimoji="1" lang="ja-JP" altLang="en-US" sz="2000" dirty="0">
                <a:solidFill>
                  <a:srgbClr val="FF0000"/>
                </a:solidFill>
                <a:latin typeface="ＭＳ 明朝" panose="02020609040205080304" pitchFamily="17" charset="-128"/>
                <a:ea typeface="ＭＳ 明朝" panose="02020609040205080304" pitchFamily="17" charset="-128"/>
              </a:rPr>
              <a:t>運動の行い方，動きのこつやポイントを理解している</a:t>
            </a:r>
            <a:endParaRPr kumimoji="1" lang="en-US" altLang="ja-JP" sz="2000" dirty="0">
              <a:solidFill>
                <a:srgbClr val="FF0000"/>
              </a:solidFill>
              <a:latin typeface="ＭＳ 明朝" panose="02020609040205080304" pitchFamily="17" charset="-128"/>
              <a:ea typeface="ＭＳ 明朝" panose="02020609040205080304" pitchFamily="17" charset="-128"/>
            </a:endParaRPr>
          </a:p>
          <a:p>
            <a:r>
              <a:rPr kumimoji="1" lang="ja-JP" altLang="en-US" sz="2000" dirty="0">
                <a:latin typeface="ＭＳ 明朝" panose="02020609040205080304" pitchFamily="17" charset="-128"/>
                <a:ea typeface="ＭＳ 明朝" panose="02020609040205080304" pitchFamily="17" charset="-128"/>
              </a:rPr>
              <a:t>・それ以外の児童</a:t>
            </a:r>
            <a:endParaRPr kumimoji="1" lang="en-US" altLang="ja-JP" sz="2000" dirty="0">
              <a:latin typeface="ＭＳ 明朝" panose="02020609040205080304" pitchFamily="17" charset="-128"/>
              <a:ea typeface="ＭＳ 明朝" panose="02020609040205080304" pitchFamily="17" charset="-128"/>
            </a:endParaRPr>
          </a:p>
          <a:p>
            <a:r>
              <a:rPr kumimoji="1" lang="ja-JP" altLang="en-US" sz="2000" dirty="0">
                <a:latin typeface="ＭＳ 明朝" panose="02020609040205080304" pitchFamily="17" charset="-128"/>
                <a:ea typeface="ＭＳ 明朝" panose="02020609040205080304" pitchFamily="17" charset="-128"/>
              </a:rPr>
              <a:t>　⇒　</a:t>
            </a:r>
            <a:r>
              <a:rPr kumimoji="1" lang="ja-JP" altLang="en-US" sz="2000" dirty="0">
                <a:solidFill>
                  <a:srgbClr val="FF0000"/>
                </a:solidFill>
                <a:latin typeface="ＭＳ 明朝" panose="02020609040205080304" pitchFamily="17" charset="-128"/>
                <a:ea typeface="ＭＳ 明朝" panose="02020609040205080304" pitchFamily="17" charset="-128"/>
              </a:rPr>
              <a:t>観察や学習カードの記述等</a:t>
            </a:r>
            <a:r>
              <a:rPr kumimoji="1" lang="ja-JP" altLang="en-US" sz="2000" dirty="0">
                <a:latin typeface="ＭＳ 明朝" panose="02020609040205080304" pitchFamily="17" charset="-128"/>
                <a:ea typeface="ＭＳ 明朝" panose="02020609040205080304" pitchFamily="17" charset="-128"/>
              </a:rPr>
              <a:t>にその気付きや理解が認められる　</a:t>
            </a:r>
            <a:endParaRPr kumimoji="1" lang="en-US" altLang="ja-JP" sz="2000" dirty="0">
              <a:latin typeface="ＭＳ 明朝" panose="02020609040205080304" pitchFamily="17" charset="-128"/>
              <a:ea typeface="ＭＳ 明朝" panose="02020609040205080304" pitchFamily="17" charset="-128"/>
            </a:endParaRPr>
          </a:p>
          <a:p>
            <a:r>
              <a:rPr kumimoji="1" lang="ja-JP" altLang="en-US" sz="2000" dirty="0">
                <a:latin typeface="ＭＳ 明朝" panose="02020609040205080304" pitchFamily="17" charset="-128"/>
                <a:ea typeface="ＭＳ 明朝" panose="02020609040205080304" pitchFamily="17" charset="-128"/>
              </a:rPr>
              <a:t>　　　場合</a:t>
            </a:r>
          </a:p>
        </p:txBody>
      </p:sp>
      <p:sp>
        <p:nvSpPr>
          <p:cNvPr id="17" name="テキスト ボックス 16"/>
          <p:cNvSpPr txBox="1"/>
          <p:nvPr/>
        </p:nvSpPr>
        <p:spPr>
          <a:xfrm>
            <a:off x="293613" y="3573016"/>
            <a:ext cx="461963" cy="2663825"/>
          </a:xfrm>
          <a:prstGeom prst="rect">
            <a:avLst/>
          </a:prstGeom>
        </p:spPr>
        <p:style>
          <a:lnRef idx="1">
            <a:schemeClr val="accent6"/>
          </a:lnRef>
          <a:fillRef idx="2">
            <a:schemeClr val="accent6"/>
          </a:fillRef>
          <a:effectRef idx="1">
            <a:schemeClr val="accent6"/>
          </a:effectRef>
          <a:fontRef idx="minor">
            <a:schemeClr val="dk1"/>
          </a:fontRef>
        </p:style>
        <p:txBody>
          <a:bodyPr vert="eaVert">
            <a:spAutoFit/>
          </a:bodyPr>
          <a:lstStyle/>
          <a:p>
            <a:pPr algn="ctr">
              <a:defRPr/>
            </a:pPr>
            <a:r>
              <a:rPr kumimoji="1" lang="ja-JP" altLang="en-US" dirty="0">
                <a:ea typeface="ＤＦ特太ゴシック体" pitchFamily="1" charset="-128"/>
              </a:rPr>
              <a:t>知識と技能の見取り方</a:t>
            </a:r>
          </a:p>
        </p:txBody>
      </p:sp>
      <p:sp>
        <p:nvSpPr>
          <p:cNvPr id="30730" name="テキスト ボックス 17"/>
          <p:cNvSpPr txBox="1">
            <a:spLocks noChangeArrowheads="1"/>
          </p:cNvSpPr>
          <p:nvPr/>
        </p:nvSpPr>
        <p:spPr bwMode="auto">
          <a:xfrm>
            <a:off x="1073150" y="5229225"/>
            <a:ext cx="78851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000"/>
              <a:t>【</a:t>
            </a:r>
            <a:r>
              <a:rPr kumimoji="1" lang="ja-JP" altLang="en-US" sz="2000"/>
              <a:t>中学年以降</a:t>
            </a:r>
            <a:r>
              <a:rPr kumimoji="1" lang="en-US" altLang="ja-JP" sz="2000"/>
              <a:t>】</a:t>
            </a:r>
          </a:p>
          <a:p>
            <a:r>
              <a:rPr kumimoji="1" lang="ja-JP" altLang="en-US" sz="2000">
                <a:latin typeface="ＭＳ 明朝" panose="02020609040205080304" pitchFamily="17" charset="-128"/>
                <a:ea typeface="ＭＳ 明朝" panose="02020609040205080304" pitchFamily="17" charset="-128"/>
              </a:rPr>
              <a:t>・技能については，</a:t>
            </a:r>
            <a:r>
              <a:rPr kumimoji="1" lang="ja-JP" altLang="en-US" sz="2000">
                <a:solidFill>
                  <a:srgbClr val="FF0000"/>
                </a:solidFill>
                <a:latin typeface="ＭＳ 明朝" panose="02020609040205080304" pitchFamily="17" charset="-128"/>
                <a:ea typeface="ＭＳ 明朝" panose="02020609040205080304" pitchFamily="17" charset="-128"/>
              </a:rPr>
              <a:t>観察</a:t>
            </a:r>
            <a:r>
              <a:rPr kumimoji="1" lang="ja-JP" altLang="en-US" sz="2000">
                <a:latin typeface="ＭＳ 明朝" panose="02020609040205080304" pitchFamily="17" charset="-128"/>
                <a:ea typeface="ＭＳ 明朝" panose="02020609040205080304" pitchFamily="17" charset="-128"/>
              </a:rPr>
              <a:t>や</a:t>
            </a:r>
            <a:r>
              <a:rPr kumimoji="1" lang="ja-JP" altLang="en-US" sz="2000">
                <a:solidFill>
                  <a:srgbClr val="FF0000"/>
                </a:solidFill>
                <a:latin typeface="ＭＳ 明朝" panose="02020609040205080304" pitchFamily="17" charset="-128"/>
                <a:ea typeface="ＭＳ 明朝" panose="02020609040205080304" pitchFamily="17" charset="-128"/>
              </a:rPr>
              <a:t>ＩＣＴ</a:t>
            </a:r>
            <a:r>
              <a:rPr kumimoji="1" lang="ja-JP" altLang="en-US" sz="2000">
                <a:latin typeface="ＭＳ 明朝" panose="02020609040205080304" pitchFamily="17" charset="-128"/>
                <a:ea typeface="ＭＳ 明朝" panose="02020609040205080304" pitchFamily="17" charset="-128"/>
              </a:rPr>
              <a:t>を用いて</a:t>
            </a:r>
            <a:endParaRPr kumimoji="1" lang="en-US" altLang="ja-JP" sz="2000">
              <a:latin typeface="ＭＳ 明朝" panose="02020609040205080304" pitchFamily="17" charset="-128"/>
              <a:ea typeface="ＭＳ 明朝" panose="02020609040205080304" pitchFamily="17" charset="-128"/>
            </a:endParaRPr>
          </a:p>
          <a:p>
            <a:r>
              <a:rPr kumimoji="1" lang="ja-JP" altLang="en-US" sz="2000">
                <a:latin typeface="ＭＳ 明朝" panose="02020609040205080304" pitchFamily="17" charset="-128"/>
                <a:ea typeface="ＭＳ 明朝" panose="02020609040205080304" pitchFamily="17" charset="-128"/>
              </a:rPr>
              <a:t>・運動の行い方については，</a:t>
            </a:r>
            <a:r>
              <a:rPr kumimoji="1" lang="ja-JP" altLang="en-US" sz="2000">
                <a:solidFill>
                  <a:srgbClr val="FF0000"/>
                </a:solidFill>
                <a:latin typeface="ＭＳ 明朝" panose="02020609040205080304" pitchFamily="17" charset="-128"/>
                <a:ea typeface="ＭＳ 明朝" panose="02020609040205080304" pitchFamily="17" charset="-128"/>
              </a:rPr>
              <a:t>話し合いの場面</a:t>
            </a:r>
            <a:r>
              <a:rPr kumimoji="1" lang="ja-JP" altLang="en-US" sz="2000">
                <a:latin typeface="ＭＳ 明朝" panose="02020609040205080304" pitchFamily="17" charset="-128"/>
                <a:ea typeface="ＭＳ 明朝" panose="02020609040205080304" pitchFamily="17" charset="-128"/>
              </a:rPr>
              <a:t>や</a:t>
            </a:r>
            <a:r>
              <a:rPr kumimoji="1" lang="ja-JP" altLang="en-US" sz="2000">
                <a:solidFill>
                  <a:srgbClr val="FF0000"/>
                </a:solidFill>
                <a:latin typeface="ＭＳ 明朝" panose="02020609040205080304" pitchFamily="17" charset="-128"/>
                <a:ea typeface="ＭＳ 明朝" panose="02020609040205080304" pitchFamily="17" charset="-128"/>
              </a:rPr>
              <a:t>学習カードへの記入　</a:t>
            </a:r>
            <a:endParaRPr kumimoji="1" lang="en-US" altLang="ja-JP" sz="2000">
              <a:solidFill>
                <a:srgbClr val="FF0000"/>
              </a:solidFill>
              <a:latin typeface="ＭＳ 明朝" panose="02020609040205080304" pitchFamily="17" charset="-128"/>
              <a:ea typeface="ＭＳ 明朝" panose="02020609040205080304" pitchFamily="17" charset="-128"/>
            </a:endParaRPr>
          </a:p>
          <a:p>
            <a:r>
              <a:rPr kumimoji="1" lang="ja-JP" altLang="en-US" sz="2000">
                <a:solidFill>
                  <a:srgbClr val="FF0000"/>
                </a:solidFill>
                <a:latin typeface="ＭＳ 明朝" panose="02020609040205080304" pitchFamily="17" charset="-128"/>
                <a:ea typeface="ＭＳ 明朝" panose="02020609040205080304" pitchFamily="17" charset="-128"/>
              </a:rPr>
              <a:t>　</a:t>
            </a:r>
            <a:r>
              <a:rPr kumimoji="1" lang="ja-JP" altLang="en-US" sz="2000">
                <a:latin typeface="ＭＳ 明朝" panose="02020609040205080304" pitchFamily="17" charset="-128"/>
                <a:ea typeface="ＭＳ 明朝" panose="02020609040205080304" pitchFamily="17" charset="-128"/>
              </a:rPr>
              <a:t>など「言ったり書いたり」する活動を通して習得状況を見取る</a:t>
            </a:r>
          </a:p>
        </p:txBody>
      </p:sp>
      <p:sp>
        <p:nvSpPr>
          <p:cNvPr id="30731" name="テキスト ボックス 19"/>
          <p:cNvSpPr txBox="1">
            <a:spLocks noChangeArrowheads="1"/>
          </p:cNvSpPr>
          <p:nvPr/>
        </p:nvSpPr>
        <p:spPr bwMode="auto">
          <a:xfrm>
            <a:off x="250825" y="2144713"/>
            <a:ext cx="8642350" cy="708025"/>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b="1" i="1">
                <a:latin typeface="ＭＳ 明朝" panose="02020609040205080304" pitchFamily="17" charset="-128"/>
                <a:ea typeface="ＭＳ 明朝" panose="02020609040205080304" pitchFamily="17" charset="-128"/>
              </a:rPr>
              <a:t>　運動の楽しさや喜びを味わうことを通して，</a:t>
            </a:r>
            <a:r>
              <a:rPr kumimoji="1" lang="ja-JP" altLang="en-US" sz="2000" b="1" i="1" u="sng">
                <a:solidFill>
                  <a:srgbClr val="FF0000"/>
                </a:solidFill>
                <a:latin typeface="ＭＳ 明朝" panose="02020609040205080304" pitchFamily="17" charset="-128"/>
                <a:ea typeface="ＭＳ 明朝" panose="02020609040205080304" pitchFamily="17" charset="-128"/>
              </a:rPr>
              <a:t>運動の行い方についての知識</a:t>
            </a:r>
            <a:r>
              <a:rPr kumimoji="1" lang="ja-JP" altLang="en-US" sz="2000" b="1" i="1">
                <a:latin typeface="ＭＳ 明朝" panose="02020609040205080304" pitchFamily="17" charset="-128"/>
                <a:ea typeface="ＭＳ 明朝" panose="02020609040205080304" pitchFamily="17" charset="-128"/>
              </a:rPr>
              <a:t>を習得したり</a:t>
            </a:r>
            <a:r>
              <a:rPr kumimoji="1" lang="ja-JP" altLang="en-US" sz="2000" b="1" i="1" u="sng">
                <a:solidFill>
                  <a:srgbClr val="FF0000"/>
                </a:solidFill>
                <a:latin typeface="ＭＳ 明朝" panose="02020609040205080304" pitchFamily="17" charset="-128"/>
                <a:ea typeface="ＭＳ 明朝" panose="02020609040205080304" pitchFamily="17" charset="-128"/>
              </a:rPr>
              <a:t>動き</a:t>
            </a:r>
            <a:r>
              <a:rPr kumimoji="1" lang="ja-JP" altLang="en-US" sz="2000" b="1" i="1">
                <a:latin typeface="ＭＳ 明朝" panose="02020609040205080304" pitchFamily="17" charset="-128"/>
                <a:ea typeface="ＭＳ 明朝" panose="02020609040205080304" pitchFamily="17" charset="-128"/>
              </a:rPr>
              <a:t>を身に付けたりすることができているかを評価</a:t>
            </a:r>
          </a:p>
        </p:txBody>
      </p:sp>
      <p:sp>
        <p:nvSpPr>
          <p:cNvPr id="21" name="下矢印 20"/>
          <p:cNvSpPr/>
          <p:nvPr/>
        </p:nvSpPr>
        <p:spPr>
          <a:xfrm>
            <a:off x="4067175" y="2924175"/>
            <a:ext cx="1009650" cy="288925"/>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kumimoji="1" lang="ja-JP" altLang="en-US"/>
          </a:p>
        </p:txBody>
      </p:sp>
      <p:sp>
        <p:nvSpPr>
          <p:cNvPr id="23" name="正方形/長方形 22"/>
          <p:cNvSpPr/>
          <p:nvPr/>
        </p:nvSpPr>
        <p:spPr>
          <a:xfrm>
            <a:off x="900113" y="3284538"/>
            <a:ext cx="8021637" cy="3313112"/>
          </a:xfrm>
          <a:prstGeom prst="rect">
            <a:avLst/>
          </a:prstGeom>
          <a:noFill/>
          <a:ln w="28575"/>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629"/>
    </mc:Choice>
    <mc:Fallback xmlns="">
      <p:transition spd="slow" advTm="72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Ⅲ</a:t>
            </a:r>
            <a:r>
              <a:rPr kumimoji="1" lang="ja-JP" altLang="en-US" sz="3200" b="1">
                <a:solidFill>
                  <a:schemeClr val="bg1"/>
                </a:solidFill>
              </a:rPr>
              <a:t>　学習評価に関する事例について</a:t>
            </a:r>
            <a:endParaRPr kumimoji="1" lang="en-US" altLang="ja-JP" sz="3200" b="1">
              <a:solidFill>
                <a:schemeClr val="bg1"/>
              </a:solidFill>
            </a:endParaRPr>
          </a:p>
        </p:txBody>
      </p:sp>
      <p:sp>
        <p:nvSpPr>
          <p:cNvPr id="11" name="下リボン 3"/>
          <p:cNvSpPr/>
          <p:nvPr/>
        </p:nvSpPr>
        <p:spPr>
          <a:xfrm>
            <a:off x="6804025" y="674688"/>
            <a:ext cx="2160588" cy="593725"/>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58</a:t>
            </a:r>
            <a:r>
              <a:rPr kumimoji="1" lang="ja-JP" altLang="en-US" sz="2400" b="1" dirty="0">
                <a:latin typeface="+mn-ea"/>
              </a:rPr>
              <a:t>～</a:t>
            </a:r>
            <a:r>
              <a:rPr kumimoji="1" lang="en-US" altLang="ja-JP" sz="2400" b="1" dirty="0">
                <a:latin typeface="+mn-ea"/>
              </a:rPr>
              <a:t>61</a:t>
            </a:r>
            <a:endParaRPr kumimoji="1" lang="ja-JP" altLang="en-US" sz="2400" b="1" dirty="0">
              <a:latin typeface="+mn-ea"/>
            </a:endParaRPr>
          </a:p>
        </p:txBody>
      </p:sp>
      <p:sp>
        <p:nvSpPr>
          <p:cNvPr id="7" name="テキスト ボックス 1"/>
          <p:cNvSpPr txBox="1">
            <a:spLocks noChangeArrowheads="1"/>
          </p:cNvSpPr>
          <p:nvPr/>
        </p:nvSpPr>
        <p:spPr bwMode="auto">
          <a:xfrm>
            <a:off x="179388" y="620713"/>
            <a:ext cx="5472732" cy="400110"/>
          </a:xfrm>
          <a:prstGeom prst="rect">
            <a:avLst/>
          </a:prstGeom>
          <a:solidFill>
            <a:schemeClr val="accent1">
              <a:lumMod val="20000"/>
              <a:lumOff val="80000"/>
            </a:schemeClr>
          </a:solidFill>
          <a:ln w="952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000" b="1" dirty="0"/>
              <a:t>事例２　運動領域における「知識・技能」の評価</a:t>
            </a:r>
            <a:endParaRPr kumimoji="1" lang="en-US" altLang="ja-JP" sz="2000" b="1" dirty="0"/>
          </a:p>
        </p:txBody>
      </p:sp>
      <p:sp>
        <p:nvSpPr>
          <p:cNvPr id="8" name="テキスト ボックス 10"/>
          <p:cNvSpPr txBox="1">
            <a:spLocks noChangeArrowheads="1"/>
          </p:cNvSpPr>
          <p:nvPr/>
        </p:nvSpPr>
        <p:spPr bwMode="auto">
          <a:xfrm>
            <a:off x="107950" y="1042988"/>
            <a:ext cx="8763000" cy="369887"/>
          </a:xfrm>
          <a:prstGeom prst="rect">
            <a:avLst/>
          </a:prstGeom>
          <a:noFill/>
          <a:ln w="9525">
            <a:noFill/>
            <a:miter lim="800000"/>
            <a:headEnd/>
            <a:tailEnd/>
          </a:ln>
        </p:spPr>
        <p:txBody>
          <a:bodyPr>
            <a:spAutoFit/>
          </a:bodyPr>
          <a:lstStyle/>
          <a:p>
            <a:pPr>
              <a:defRPr/>
            </a:pPr>
            <a:r>
              <a:rPr kumimoji="1" lang="ja-JP" altLang="en-US" dirty="0">
                <a:latin typeface="+mn-ea"/>
              </a:rPr>
              <a:t>単元名　高跳び （第４学年）</a:t>
            </a:r>
            <a:endParaRPr kumimoji="1" lang="en-US" altLang="ja-JP" dirty="0">
              <a:latin typeface="+mn-ea"/>
            </a:endParaRPr>
          </a:p>
        </p:txBody>
      </p:sp>
      <p:sp>
        <p:nvSpPr>
          <p:cNvPr id="9" name="正方形/長方形 8"/>
          <p:cNvSpPr/>
          <p:nvPr/>
        </p:nvSpPr>
        <p:spPr>
          <a:xfrm>
            <a:off x="250825" y="1484313"/>
            <a:ext cx="5041900" cy="504825"/>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1" lang="ja-JP" altLang="en-US"/>
          </a:p>
        </p:txBody>
      </p:sp>
      <p:sp>
        <p:nvSpPr>
          <p:cNvPr id="10" name="テキスト ボックス 9"/>
          <p:cNvSpPr txBox="1"/>
          <p:nvPr/>
        </p:nvSpPr>
        <p:spPr>
          <a:xfrm>
            <a:off x="250825" y="1557338"/>
            <a:ext cx="5041900" cy="338137"/>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kumimoji="1" lang="ja-JP" altLang="en-US" sz="1600" dirty="0">
                <a:latin typeface="ＭＳ ゴシック" pitchFamily="49" charset="-128"/>
                <a:ea typeface="ＤＦ特太ゴシック体" pitchFamily="1" charset="-128"/>
              </a:rPr>
              <a:t>「知識・技能」の評価の考え方・進め方について</a:t>
            </a:r>
          </a:p>
        </p:txBody>
      </p:sp>
      <p:sp>
        <p:nvSpPr>
          <p:cNvPr id="30731" name="テキスト ボックス 19"/>
          <p:cNvSpPr txBox="1">
            <a:spLocks noChangeArrowheads="1"/>
          </p:cNvSpPr>
          <p:nvPr/>
        </p:nvSpPr>
        <p:spPr bwMode="auto">
          <a:xfrm>
            <a:off x="250825" y="2144713"/>
            <a:ext cx="8642350" cy="708025"/>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b="1" i="1">
                <a:latin typeface="ＭＳ 明朝" panose="02020609040205080304" pitchFamily="17" charset="-128"/>
                <a:ea typeface="ＭＳ 明朝" panose="02020609040205080304" pitchFamily="17" charset="-128"/>
              </a:rPr>
              <a:t>　運動の楽しさや喜びを味わうことを通して，</a:t>
            </a:r>
            <a:r>
              <a:rPr kumimoji="1" lang="ja-JP" altLang="en-US" sz="2000" b="1" i="1" u="sng">
                <a:solidFill>
                  <a:srgbClr val="FF0000"/>
                </a:solidFill>
                <a:latin typeface="ＭＳ 明朝" panose="02020609040205080304" pitchFamily="17" charset="-128"/>
                <a:ea typeface="ＭＳ 明朝" panose="02020609040205080304" pitchFamily="17" charset="-128"/>
              </a:rPr>
              <a:t>運動の行い方についての知識</a:t>
            </a:r>
            <a:r>
              <a:rPr kumimoji="1" lang="ja-JP" altLang="en-US" sz="2000" b="1" i="1">
                <a:latin typeface="ＭＳ 明朝" panose="02020609040205080304" pitchFamily="17" charset="-128"/>
                <a:ea typeface="ＭＳ 明朝" panose="02020609040205080304" pitchFamily="17" charset="-128"/>
              </a:rPr>
              <a:t>を習得したり</a:t>
            </a:r>
            <a:r>
              <a:rPr kumimoji="1" lang="ja-JP" altLang="en-US" sz="2000" b="1" i="1" u="sng">
                <a:solidFill>
                  <a:srgbClr val="FF0000"/>
                </a:solidFill>
                <a:latin typeface="ＭＳ 明朝" panose="02020609040205080304" pitchFamily="17" charset="-128"/>
                <a:ea typeface="ＭＳ 明朝" panose="02020609040205080304" pitchFamily="17" charset="-128"/>
              </a:rPr>
              <a:t>動き</a:t>
            </a:r>
            <a:r>
              <a:rPr kumimoji="1" lang="ja-JP" altLang="en-US" sz="2000" b="1" i="1">
                <a:latin typeface="ＭＳ 明朝" panose="02020609040205080304" pitchFamily="17" charset="-128"/>
                <a:ea typeface="ＭＳ 明朝" panose="02020609040205080304" pitchFamily="17" charset="-128"/>
              </a:rPr>
              <a:t>を身に付けたりすることができているかを評価</a:t>
            </a:r>
          </a:p>
        </p:txBody>
      </p:sp>
      <p:sp>
        <p:nvSpPr>
          <p:cNvPr id="21" name="下矢印 20"/>
          <p:cNvSpPr/>
          <p:nvPr/>
        </p:nvSpPr>
        <p:spPr>
          <a:xfrm>
            <a:off x="4067175" y="2924175"/>
            <a:ext cx="1009650" cy="288925"/>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kumimoji="1" lang="ja-JP" altLang="en-US"/>
          </a:p>
        </p:txBody>
      </p:sp>
      <p:pic>
        <p:nvPicPr>
          <p:cNvPr id="2" name="図 1"/>
          <p:cNvPicPr>
            <a:picLocks noChangeAspect="1"/>
          </p:cNvPicPr>
          <p:nvPr/>
        </p:nvPicPr>
        <p:blipFill>
          <a:blip r:embed="rId5"/>
          <a:stretch>
            <a:fillRect/>
          </a:stretch>
        </p:blipFill>
        <p:spPr>
          <a:xfrm>
            <a:off x="5076056" y="3284537"/>
            <a:ext cx="3881694" cy="3528839"/>
          </a:xfrm>
          <a:prstGeom prst="rect">
            <a:avLst/>
          </a:prstGeom>
          <a:ln w="28575">
            <a:solidFill>
              <a:srgbClr val="FF0000"/>
            </a:solidFill>
          </a:ln>
        </p:spPr>
      </p:pic>
      <p:sp>
        <p:nvSpPr>
          <p:cNvPr id="4" name="テキスト ボックス 3"/>
          <p:cNvSpPr txBox="1"/>
          <p:nvPr/>
        </p:nvSpPr>
        <p:spPr>
          <a:xfrm>
            <a:off x="1004396" y="3625887"/>
            <a:ext cx="302433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kumimoji="1" lang="ja-JP" altLang="en-US" dirty="0"/>
              <a:t>知識「行い方」の見取り（例）</a:t>
            </a:r>
          </a:p>
        </p:txBody>
      </p:sp>
      <p:sp>
        <p:nvSpPr>
          <p:cNvPr id="5" name="テキスト ボックス 4"/>
          <p:cNvSpPr txBox="1"/>
          <p:nvPr/>
        </p:nvSpPr>
        <p:spPr>
          <a:xfrm>
            <a:off x="176812" y="4238621"/>
            <a:ext cx="4755228" cy="646331"/>
          </a:xfrm>
          <a:prstGeom prst="rect">
            <a:avLst/>
          </a:prstGeom>
          <a:noFill/>
        </p:spPr>
        <p:txBody>
          <a:bodyPr wrap="square" rtlCol="0">
            <a:spAutoFit/>
          </a:bodyPr>
          <a:lstStyle/>
          <a:p>
            <a:r>
              <a:rPr kumimoji="1" lang="ja-JP" altLang="en-US" dirty="0"/>
              <a:t>○　児童同士が見合い教え合いをしている様子</a:t>
            </a:r>
            <a:endParaRPr kumimoji="1" lang="en-US" altLang="ja-JP" dirty="0"/>
          </a:p>
          <a:p>
            <a:r>
              <a:rPr kumimoji="1" lang="ja-JP" altLang="en-US" dirty="0"/>
              <a:t>　⇒　</a:t>
            </a:r>
            <a:r>
              <a:rPr kumimoji="1" lang="en-US" altLang="ja-JP" dirty="0"/>
              <a:t>【</a:t>
            </a:r>
            <a:r>
              <a:rPr kumimoji="1" lang="ja-JP" altLang="en-US" dirty="0"/>
              <a:t>観察</a:t>
            </a:r>
            <a:r>
              <a:rPr kumimoji="1" lang="en-US" altLang="ja-JP" dirty="0"/>
              <a:t>】</a:t>
            </a:r>
            <a:endParaRPr kumimoji="1" lang="ja-JP" altLang="en-US" dirty="0"/>
          </a:p>
        </p:txBody>
      </p:sp>
      <p:sp>
        <p:nvSpPr>
          <p:cNvPr id="18" name="テキスト ボックス 17"/>
          <p:cNvSpPr txBox="1"/>
          <p:nvPr/>
        </p:nvSpPr>
        <p:spPr>
          <a:xfrm>
            <a:off x="176812" y="5086925"/>
            <a:ext cx="4283968" cy="646331"/>
          </a:xfrm>
          <a:prstGeom prst="rect">
            <a:avLst/>
          </a:prstGeom>
          <a:noFill/>
        </p:spPr>
        <p:txBody>
          <a:bodyPr wrap="square" rtlCol="0">
            <a:spAutoFit/>
          </a:bodyPr>
          <a:lstStyle/>
          <a:p>
            <a:r>
              <a:rPr kumimoji="1" lang="ja-JP" altLang="en-US" dirty="0"/>
              <a:t>○　</a:t>
            </a:r>
            <a:r>
              <a:rPr kumimoji="1" lang="ja-JP" altLang="en-US" u="sng" dirty="0">
                <a:solidFill>
                  <a:srgbClr val="FF0000"/>
                </a:solidFill>
              </a:rPr>
              <a:t>学習カードに記入された内容から把握</a:t>
            </a:r>
            <a:endParaRPr kumimoji="1" lang="en-US" altLang="ja-JP" u="sng" dirty="0">
              <a:solidFill>
                <a:srgbClr val="FF0000"/>
              </a:solidFill>
            </a:endParaRPr>
          </a:p>
          <a:p>
            <a:r>
              <a:rPr kumimoji="1" lang="ja-JP" altLang="en-US" dirty="0"/>
              <a:t>　⇒　</a:t>
            </a:r>
            <a:r>
              <a:rPr kumimoji="1" lang="en-US" altLang="ja-JP" dirty="0"/>
              <a:t>【</a:t>
            </a:r>
            <a:r>
              <a:rPr kumimoji="1" lang="ja-JP" altLang="en-US" dirty="0"/>
              <a:t>学習カード</a:t>
            </a:r>
            <a:r>
              <a:rPr kumimoji="1" lang="en-US" altLang="ja-JP" dirty="0"/>
              <a:t>】</a:t>
            </a:r>
            <a:endParaRPr kumimoji="1" lang="ja-JP" altLang="en-US" dirty="0"/>
          </a:p>
        </p:txBody>
      </p:sp>
      <p:cxnSp>
        <p:nvCxnSpPr>
          <p:cNvPr id="12" name="直線矢印コネクタ 11"/>
          <p:cNvCxnSpPr/>
          <p:nvPr/>
        </p:nvCxnSpPr>
        <p:spPr>
          <a:xfrm flipV="1">
            <a:off x="4067175" y="4653136"/>
            <a:ext cx="864865" cy="4337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01764788"/>
      </p:ext>
    </p:extLst>
  </p:cSld>
  <p:clrMapOvr>
    <a:masterClrMapping/>
  </p:clrMapOvr>
  <mc:AlternateContent xmlns:mc="http://schemas.openxmlformats.org/markup-compatibility/2006" xmlns:p14="http://schemas.microsoft.com/office/powerpoint/2010/main">
    <mc:Choice Requires="p14">
      <p:transition spd="slow" p14:dur="2000" advTm="35099"/>
    </mc:Choice>
    <mc:Fallback xmlns="">
      <p:transition spd="slow" advTm="35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Ⅲ</a:t>
            </a:r>
            <a:r>
              <a:rPr kumimoji="1" lang="ja-JP" altLang="en-US" sz="3200" b="1">
                <a:solidFill>
                  <a:schemeClr val="bg1"/>
                </a:solidFill>
              </a:rPr>
              <a:t>　学習評価に関する事例について</a:t>
            </a:r>
            <a:endParaRPr kumimoji="1" lang="en-US" altLang="ja-JP" sz="3200" b="1">
              <a:solidFill>
                <a:schemeClr val="bg1"/>
              </a:solidFill>
            </a:endParaRPr>
          </a:p>
        </p:txBody>
      </p:sp>
      <p:sp>
        <p:nvSpPr>
          <p:cNvPr id="11" name="下リボン 3"/>
          <p:cNvSpPr/>
          <p:nvPr/>
        </p:nvSpPr>
        <p:spPr>
          <a:xfrm>
            <a:off x="6588125" y="701675"/>
            <a:ext cx="2305050" cy="661988"/>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62</a:t>
            </a:r>
            <a:r>
              <a:rPr kumimoji="1" lang="ja-JP" altLang="en-US" sz="2400" b="1" dirty="0">
                <a:latin typeface="+mn-ea"/>
              </a:rPr>
              <a:t>～</a:t>
            </a:r>
            <a:r>
              <a:rPr kumimoji="1" lang="en-US" altLang="ja-JP" sz="2400" b="1" dirty="0">
                <a:latin typeface="+mn-ea"/>
              </a:rPr>
              <a:t>65</a:t>
            </a:r>
            <a:endParaRPr kumimoji="1" lang="ja-JP" altLang="en-US" sz="2400" b="1" dirty="0">
              <a:latin typeface="+mn-ea"/>
            </a:endParaRPr>
          </a:p>
        </p:txBody>
      </p:sp>
      <p:sp>
        <p:nvSpPr>
          <p:cNvPr id="4" name="テキスト ボックス 1"/>
          <p:cNvSpPr txBox="1">
            <a:spLocks noChangeArrowheads="1"/>
          </p:cNvSpPr>
          <p:nvPr/>
        </p:nvSpPr>
        <p:spPr bwMode="auto">
          <a:xfrm>
            <a:off x="179388" y="620713"/>
            <a:ext cx="6120804" cy="400110"/>
          </a:xfrm>
          <a:prstGeom prst="rect">
            <a:avLst/>
          </a:prstGeom>
          <a:solidFill>
            <a:schemeClr val="accent1">
              <a:lumMod val="20000"/>
              <a:lumOff val="80000"/>
            </a:schemeClr>
          </a:solidFill>
          <a:ln w="952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000" b="1" dirty="0"/>
              <a:t>事例３ 運動領域における　「思考・判断・表現」の評価</a:t>
            </a:r>
            <a:endParaRPr kumimoji="1" lang="en-US" altLang="ja-JP" sz="2000" b="1" dirty="0"/>
          </a:p>
        </p:txBody>
      </p:sp>
      <p:sp>
        <p:nvSpPr>
          <p:cNvPr id="5" name="テキスト ボックス 10"/>
          <p:cNvSpPr txBox="1">
            <a:spLocks noChangeArrowheads="1"/>
          </p:cNvSpPr>
          <p:nvPr/>
        </p:nvSpPr>
        <p:spPr bwMode="auto">
          <a:xfrm>
            <a:off x="107950" y="1042988"/>
            <a:ext cx="8763000" cy="369887"/>
          </a:xfrm>
          <a:prstGeom prst="rect">
            <a:avLst/>
          </a:prstGeom>
          <a:noFill/>
          <a:ln w="9525">
            <a:noFill/>
            <a:miter lim="800000"/>
            <a:headEnd/>
            <a:tailEnd/>
          </a:ln>
        </p:spPr>
        <p:txBody>
          <a:bodyPr>
            <a:spAutoFit/>
          </a:bodyPr>
          <a:lstStyle/>
          <a:p>
            <a:pPr>
              <a:defRPr/>
            </a:pPr>
            <a:r>
              <a:rPr kumimoji="1" lang="ja-JP" altLang="en-US" dirty="0">
                <a:latin typeface="+mn-ea"/>
              </a:rPr>
              <a:t>単元名　ゴール型ゲーム（タグラグビー） （第３学年）</a:t>
            </a:r>
            <a:endParaRPr kumimoji="1" lang="en-US" altLang="ja-JP" dirty="0">
              <a:latin typeface="+mn-ea"/>
            </a:endParaRPr>
          </a:p>
        </p:txBody>
      </p:sp>
      <p:sp>
        <p:nvSpPr>
          <p:cNvPr id="6" name="正方形/長方形 5"/>
          <p:cNvSpPr/>
          <p:nvPr/>
        </p:nvSpPr>
        <p:spPr>
          <a:xfrm>
            <a:off x="250825" y="1484313"/>
            <a:ext cx="5761038" cy="504825"/>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1" lang="ja-JP" altLang="en-US"/>
          </a:p>
        </p:txBody>
      </p:sp>
      <p:sp>
        <p:nvSpPr>
          <p:cNvPr id="7" name="テキスト ボックス 6"/>
          <p:cNvSpPr txBox="1"/>
          <p:nvPr/>
        </p:nvSpPr>
        <p:spPr>
          <a:xfrm>
            <a:off x="250825" y="1557338"/>
            <a:ext cx="5761038" cy="338137"/>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kumimoji="1" lang="ja-JP" altLang="en-US" sz="1600" dirty="0">
                <a:latin typeface="ＭＳ ゴシック" pitchFamily="49" charset="-128"/>
                <a:ea typeface="ＤＦ特太ゴシック体" pitchFamily="1" charset="-128"/>
              </a:rPr>
              <a:t>「思考・判断・表現」の評価の考え方・進め方について</a:t>
            </a:r>
          </a:p>
        </p:txBody>
      </p:sp>
      <p:sp>
        <p:nvSpPr>
          <p:cNvPr id="32776" name="テキスト ボックス 7"/>
          <p:cNvSpPr txBox="1">
            <a:spLocks noChangeArrowheads="1"/>
          </p:cNvSpPr>
          <p:nvPr/>
        </p:nvSpPr>
        <p:spPr bwMode="auto">
          <a:xfrm>
            <a:off x="250825" y="2060575"/>
            <a:ext cx="8642350" cy="1016000"/>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b="1" i="1">
                <a:latin typeface="ＭＳ 明朝" panose="02020609040205080304" pitchFamily="17" charset="-128"/>
                <a:ea typeface="ＭＳ 明朝" panose="02020609040205080304" pitchFamily="17" charset="-128"/>
              </a:rPr>
              <a:t>　</a:t>
            </a:r>
            <a:r>
              <a:rPr kumimoji="1" lang="ja-JP" altLang="en-US" sz="2000" b="1" i="1" u="sng">
                <a:solidFill>
                  <a:srgbClr val="FF0000"/>
                </a:solidFill>
                <a:latin typeface="ＭＳ 明朝" panose="02020609040205080304" pitchFamily="17" charset="-128"/>
                <a:ea typeface="ＭＳ 明朝" panose="02020609040205080304" pitchFamily="17" charset="-128"/>
              </a:rPr>
              <a:t>自己の課題を見付ける</a:t>
            </a:r>
            <a:r>
              <a:rPr kumimoji="1" lang="ja-JP" altLang="en-US" sz="2000" b="1">
                <a:latin typeface="ＭＳ 明朝" panose="02020609040205080304" pitchFamily="17" charset="-128"/>
                <a:ea typeface="ＭＳ 明朝" panose="02020609040205080304" pitchFamily="17" charset="-128"/>
              </a:rPr>
              <a:t>こと，</a:t>
            </a:r>
            <a:r>
              <a:rPr kumimoji="1" lang="ja-JP" altLang="en-US" sz="2000" b="1" i="1" u="sng">
                <a:solidFill>
                  <a:srgbClr val="FF0000"/>
                </a:solidFill>
                <a:latin typeface="ＭＳ 明朝" panose="02020609040205080304" pitchFamily="17" charset="-128"/>
                <a:ea typeface="ＭＳ 明朝" panose="02020609040205080304" pitchFamily="17" charset="-128"/>
              </a:rPr>
              <a:t>自己の課題に応じて練習の仕方などを選ぶ</a:t>
            </a:r>
            <a:r>
              <a:rPr kumimoji="1" lang="ja-JP" altLang="en-US" sz="2000" b="1">
                <a:latin typeface="ＭＳ 明朝" panose="02020609040205080304" pitchFamily="17" charset="-128"/>
                <a:ea typeface="ＭＳ 明朝" panose="02020609040205080304" pitchFamily="17" charset="-128"/>
              </a:rPr>
              <a:t>こと，思考し判断したことを</a:t>
            </a:r>
            <a:r>
              <a:rPr kumimoji="1" lang="ja-JP" altLang="en-US" sz="2000" b="1" i="1" u="sng">
                <a:solidFill>
                  <a:srgbClr val="FF0000"/>
                </a:solidFill>
                <a:latin typeface="ＭＳ 明朝" panose="02020609040205080304" pitchFamily="17" charset="-128"/>
                <a:ea typeface="ＭＳ 明朝" panose="02020609040205080304" pitchFamily="17" charset="-128"/>
              </a:rPr>
              <a:t>言葉や文章及び動作などで表したり</a:t>
            </a:r>
            <a:r>
              <a:rPr kumimoji="1" lang="ja-JP" altLang="en-US" sz="2000" b="1">
                <a:latin typeface="ＭＳ 明朝" panose="02020609040205080304" pitchFamily="17" charset="-128"/>
                <a:ea typeface="ＭＳ 明朝" panose="02020609040205080304" pitchFamily="17" charset="-128"/>
              </a:rPr>
              <a:t>友達や教師などに理由を添えて</a:t>
            </a:r>
            <a:r>
              <a:rPr kumimoji="1" lang="ja-JP" altLang="en-US" sz="2000" b="1" i="1" u="sng">
                <a:solidFill>
                  <a:srgbClr val="FF0000"/>
                </a:solidFill>
                <a:latin typeface="ＭＳ 明朝" panose="02020609040205080304" pitchFamily="17" charset="-128"/>
                <a:ea typeface="ＭＳ 明朝" panose="02020609040205080304" pitchFamily="17" charset="-128"/>
              </a:rPr>
              <a:t>伝えたりする</a:t>
            </a:r>
            <a:r>
              <a:rPr kumimoji="1" lang="ja-JP" altLang="en-US" sz="2000" b="1">
                <a:latin typeface="ＭＳ 明朝" panose="02020609040205080304" pitchFamily="17" charset="-128"/>
                <a:ea typeface="ＭＳ 明朝" panose="02020609040205080304" pitchFamily="17" charset="-128"/>
              </a:rPr>
              <a:t>ことを評価</a:t>
            </a:r>
          </a:p>
        </p:txBody>
      </p:sp>
      <p:sp>
        <p:nvSpPr>
          <p:cNvPr id="32777" name="テキスト ボックス 12"/>
          <p:cNvSpPr txBox="1">
            <a:spLocks noChangeArrowheads="1"/>
          </p:cNvSpPr>
          <p:nvPr/>
        </p:nvSpPr>
        <p:spPr bwMode="auto">
          <a:xfrm>
            <a:off x="107950" y="4225925"/>
            <a:ext cx="9217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b="1"/>
              <a:t>（</a:t>
            </a:r>
            <a:r>
              <a:rPr kumimoji="1" lang="en-US" altLang="ja-JP" sz="1600" b="1"/>
              <a:t>1</a:t>
            </a:r>
            <a:r>
              <a:rPr kumimoji="1" lang="ja-JP" altLang="en-US" sz="1600" b="1"/>
              <a:t>）授業時の観察</a:t>
            </a:r>
            <a:endParaRPr kumimoji="1" lang="en-US" altLang="ja-JP" sz="1600" b="1"/>
          </a:p>
          <a:p>
            <a:r>
              <a:rPr kumimoji="1" lang="ja-JP" altLang="en-US" sz="1600"/>
              <a:t>　　　</a:t>
            </a:r>
            <a:r>
              <a:rPr kumimoji="1" lang="ja-JP" altLang="en-US" sz="1600">
                <a:latin typeface="ＭＳ 明朝" panose="02020609040205080304" pitchFamily="17" charset="-128"/>
                <a:ea typeface="ＭＳ 明朝" panose="02020609040205080304" pitchFamily="17" charset="-128"/>
              </a:rPr>
              <a:t>児童の</a:t>
            </a:r>
            <a:r>
              <a:rPr kumimoji="1" lang="ja-JP" altLang="en-US" sz="1600">
                <a:solidFill>
                  <a:srgbClr val="FF0000"/>
                </a:solidFill>
                <a:latin typeface="ＭＳ 明朝" panose="02020609040205080304" pitchFamily="17" charset="-128"/>
                <a:ea typeface="ＭＳ 明朝" panose="02020609040205080304" pitchFamily="17" charset="-128"/>
              </a:rPr>
              <a:t>つぶやき</a:t>
            </a:r>
            <a:r>
              <a:rPr kumimoji="1" lang="ja-JP" altLang="en-US" sz="1600">
                <a:latin typeface="ＭＳ 明朝" panose="02020609040205080304" pitchFamily="17" charset="-128"/>
                <a:ea typeface="ＭＳ 明朝" panose="02020609040205080304" pitchFamily="17" charset="-128"/>
              </a:rPr>
              <a:t>や</a:t>
            </a:r>
            <a:r>
              <a:rPr kumimoji="1" lang="ja-JP" altLang="en-US" sz="1600">
                <a:solidFill>
                  <a:srgbClr val="FF0000"/>
                </a:solidFill>
                <a:latin typeface="ＭＳ 明朝" panose="02020609040205080304" pitchFamily="17" charset="-128"/>
                <a:ea typeface="ＭＳ 明朝" panose="02020609040205080304" pitchFamily="17" charset="-128"/>
              </a:rPr>
              <a:t>チーム内での言葉</a:t>
            </a:r>
            <a:r>
              <a:rPr kumimoji="1" lang="ja-JP" altLang="en-US" sz="1600">
                <a:latin typeface="ＭＳ 明朝" panose="02020609040205080304" pitchFamily="17" charset="-128"/>
                <a:ea typeface="ＭＳ 明朝" panose="02020609040205080304" pitchFamily="17" charset="-128"/>
              </a:rPr>
              <a:t>を把握して，</a:t>
            </a:r>
            <a:r>
              <a:rPr kumimoji="1" lang="ja-JP" altLang="en-US" sz="1600">
                <a:solidFill>
                  <a:srgbClr val="FF0000"/>
                </a:solidFill>
                <a:latin typeface="ＭＳ 明朝" panose="02020609040205080304" pitchFamily="17" charset="-128"/>
                <a:ea typeface="ＭＳ 明朝" panose="02020609040205080304" pitchFamily="17" charset="-128"/>
              </a:rPr>
              <a:t>意図的に発問</a:t>
            </a:r>
            <a:r>
              <a:rPr kumimoji="1" lang="ja-JP" altLang="en-US" sz="1600">
                <a:latin typeface="ＭＳ 明朝" panose="02020609040205080304" pitchFamily="17" charset="-128"/>
                <a:ea typeface="ＭＳ 明朝" panose="02020609040205080304" pitchFamily="17" charset="-128"/>
              </a:rPr>
              <a:t>し，児童の思考等を引き出す。</a:t>
            </a:r>
          </a:p>
        </p:txBody>
      </p:sp>
      <p:sp>
        <p:nvSpPr>
          <p:cNvPr id="32778" name="テキスト ボックス 13"/>
          <p:cNvSpPr txBox="1">
            <a:spLocks noChangeArrowheads="1"/>
          </p:cNvSpPr>
          <p:nvPr/>
        </p:nvSpPr>
        <p:spPr bwMode="auto">
          <a:xfrm>
            <a:off x="107950" y="4800600"/>
            <a:ext cx="9144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b="1"/>
              <a:t>（</a:t>
            </a:r>
            <a:r>
              <a:rPr kumimoji="1" lang="en-US" altLang="ja-JP" sz="1600" b="1"/>
              <a:t>2</a:t>
            </a:r>
            <a:r>
              <a:rPr kumimoji="1" lang="ja-JP" altLang="en-US" sz="1600" b="1"/>
              <a:t>）学習カードの活用</a:t>
            </a:r>
            <a:endParaRPr kumimoji="1" lang="en-US" altLang="ja-JP" sz="1600" b="1"/>
          </a:p>
          <a:p>
            <a:r>
              <a:rPr kumimoji="1" lang="ja-JP" altLang="en-US" sz="1600"/>
              <a:t>　　・</a:t>
            </a:r>
            <a:r>
              <a:rPr kumimoji="1" lang="ja-JP" altLang="en-US" sz="1600">
                <a:latin typeface="ＭＳ 明朝" panose="02020609040205080304" pitchFamily="17" charset="-128"/>
                <a:ea typeface="ＭＳ 明朝" panose="02020609040205080304" pitchFamily="17" charset="-128"/>
              </a:rPr>
              <a:t>チームの役割を踏まえた</a:t>
            </a:r>
            <a:r>
              <a:rPr kumimoji="1" lang="ja-JP" altLang="en-US" sz="1600">
                <a:solidFill>
                  <a:srgbClr val="FF0000"/>
                </a:solidFill>
                <a:latin typeface="ＭＳ 明朝" panose="02020609040205080304" pitchFamily="17" charset="-128"/>
                <a:ea typeface="ＭＳ 明朝" panose="02020609040205080304" pitchFamily="17" charset="-128"/>
              </a:rPr>
              <a:t>作戦を選ぶ</a:t>
            </a:r>
            <a:r>
              <a:rPr kumimoji="1" lang="ja-JP" altLang="en-US" sz="1600">
                <a:latin typeface="ＭＳ 明朝" panose="02020609040205080304" pitchFamily="17" charset="-128"/>
                <a:ea typeface="ＭＳ 明朝" panose="02020609040205080304" pitchFamily="17" charset="-128"/>
              </a:rPr>
              <a:t>ことを</a:t>
            </a:r>
            <a:r>
              <a:rPr kumimoji="1" lang="ja-JP" altLang="en-US" sz="1600">
                <a:solidFill>
                  <a:srgbClr val="FF0000"/>
                </a:solidFill>
                <a:latin typeface="ＭＳ 明朝" panose="02020609040205080304" pitchFamily="17" charset="-128"/>
                <a:ea typeface="ＭＳ 明朝" panose="02020609040205080304" pitchFamily="17" charset="-128"/>
              </a:rPr>
              <a:t>記入</a:t>
            </a:r>
            <a:r>
              <a:rPr kumimoji="1" lang="ja-JP" altLang="en-US" sz="1600">
                <a:latin typeface="ＭＳ 明朝" panose="02020609040205080304" pitchFamily="17" charset="-128"/>
                <a:ea typeface="ＭＳ 明朝" panose="02020609040205080304" pitchFamily="17" charset="-128"/>
              </a:rPr>
              <a:t>できるようにする。</a:t>
            </a:r>
            <a:endParaRPr kumimoji="1" lang="en-US" altLang="ja-JP" sz="1600">
              <a:latin typeface="ＭＳ 明朝" panose="02020609040205080304" pitchFamily="17" charset="-128"/>
              <a:ea typeface="ＭＳ 明朝" panose="02020609040205080304" pitchFamily="17" charset="-128"/>
            </a:endParaRPr>
          </a:p>
          <a:p>
            <a:r>
              <a:rPr kumimoji="1" lang="ja-JP" altLang="en-US" sz="1600">
                <a:latin typeface="ＭＳ 明朝" panose="02020609040205080304" pitchFamily="17" charset="-128"/>
                <a:ea typeface="ＭＳ 明朝" panose="02020609040205080304" pitchFamily="17" charset="-128"/>
              </a:rPr>
              <a:t>　・個人の学習カードの</a:t>
            </a:r>
            <a:r>
              <a:rPr kumimoji="1" lang="ja-JP" altLang="en-US" sz="1600">
                <a:solidFill>
                  <a:srgbClr val="FF0000"/>
                </a:solidFill>
                <a:latin typeface="ＭＳ 明朝" panose="02020609040205080304" pitchFamily="17" charset="-128"/>
                <a:ea typeface="ＭＳ 明朝" panose="02020609040205080304" pitchFamily="17" charset="-128"/>
              </a:rPr>
              <a:t>記入状況を参考に</a:t>
            </a:r>
            <a:r>
              <a:rPr kumimoji="1" lang="ja-JP" altLang="en-US" sz="1600">
                <a:latin typeface="ＭＳ 明朝" panose="02020609040205080304" pitchFamily="17" charset="-128"/>
                <a:ea typeface="ＭＳ 明朝" panose="02020609040205080304" pitchFamily="17" charset="-128"/>
              </a:rPr>
              <a:t>し，評価し，よさをチームや学級に広げる。</a:t>
            </a:r>
          </a:p>
        </p:txBody>
      </p:sp>
      <p:sp>
        <p:nvSpPr>
          <p:cNvPr id="15" name="正方形/長方形 14"/>
          <p:cNvSpPr/>
          <p:nvPr/>
        </p:nvSpPr>
        <p:spPr>
          <a:xfrm>
            <a:off x="250825" y="3649663"/>
            <a:ext cx="5761038" cy="504825"/>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1" lang="ja-JP" altLang="en-US"/>
          </a:p>
        </p:txBody>
      </p:sp>
      <p:sp>
        <p:nvSpPr>
          <p:cNvPr id="16" name="テキスト ボックス 15"/>
          <p:cNvSpPr txBox="1"/>
          <p:nvPr/>
        </p:nvSpPr>
        <p:spPr>
          <a:xfrm>
            <a:off x="250825" y="3722688"/>
            <a:ext cx="5761038" cy="338137"/>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kumimoji="1" lang="ja-JP" altLang="en-US" sz="1600" dirty="0">
                <a:latin typeface="ＭＳ ゴシック" pitchFamily="49" charset="-128"/>
                <a:ea typeface="ＤＦ特太ゴシック体" pitchFamily="1" charset="-128"/>
              </a:rPr>
              <a:t>「思考・判断・表現」の指導の工夫と評価の方法</a:t>
            </a:r>
          </a:p>
        </p:txBody>
      </p:sp>
      <p:sp>
        <p:nvSpPr>
          <p:cNvPr id="32781" name="テキスト ボックス 17"/>
          <p:cNvSpPr txBox="1">
            <a:spLocks noChangeArrowheads="1"/>
          </p:cNvSpPr>
          <p:nvPr/>
        </p:nvSpPr>
        <p:spPr bwMode="auto">
          <a:xfrm>
            <a:off x="107950" y="566420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b="1" dirty="0"/>
              <a:t>（</a:t>
            </a:r>
            <a:r>
              <a:rPr kumimoji="1" lang="en-US" altLang="ja-JP" sz="1600" b="1" dirty="0"/>
              <a:t>3</a:t>
            </a:r>
            <a:r>
              <a:rPr kumimoji="1" lang="ja-JP" altLang="en-US" sz="1600" b="1" dirty="0"/>
              <a:t>）個人やチームへの聞き取り</a:t>
            </a:r>
            <a:endParaRPr kumimoji="1" lang="en-US" altLang="ja-JP" sz="1600" b="1" dirty="0"/>
          </a:p>
          <a:p>
            <a:r>
              <a:rPr kumimoji="1" lang="ja-JP" altLang="en-US" sz="1600" dirty="0">
                <a:latin typeface="ＭＳ 明朝" panose="02020609040205080304" pitchFamily="17" charset="-128"/>
                <a:ea typeface="ＭＳ 明朝" panose="02020609040205080304" pitchFamily="17" charset="-128"/>
              </a:rPr>
              <a:t>　・</a:t>
            </a:r>
            <a:r>
              <a:rPr kumimoji="1" lang="ja-JP" altLang="en-US" sz="1600" dirty="0">
                <a:solidFill>
                  <a:srgbClr val="FF0000"/>
                </a:solidFill>
                <a:latin typeface="ＭＳ 明朝" panose="02020609040205080304" pitchFamily="17" charset="-128"/>
                <a:ea typeface="ＭＳ 明朝" panose="02020609040205080304" pitchFamily="17" charset="-128"/>
              </a:rPr>
              <a:t>直接児童から</a:t>
            </a:r>
            <a:r>
              <a:rPr kumimoji="1" lang="ja-JP" altLang="en-US" sz="1600" dirty="0">
                <a:latin typeface="ＭＳ 明朝" panose="02020609040205080304" pitchFamily="17" charset="-128"/>
                <a:ea typeface="ＭＳ 明朝" panose="02020609040205080304" pitchFamily="17" charset="-128"/>
              </a:rPr>
              <a:t>チームの作戦や役割分担について</a:t>
            </a:r>
            <a:r>
              <a:rPr kumimoji="1" lang="ja-JP" altLang="en-US" sz="1600" dirty="0">
                <a:solidFill>
                  <a:srgbClr val="FF0000"/>
                </a:solidFill>
                <a:latin typeface="ＭＳ 明朝" panose="02020609040205080304" pitchFamily="17" charset="-128"/>
                <a:ea typeface="ＭＳ 明朝" panose="02020609040205080304" pitchFamily="17" charset="-128"/>
              </a:rPr>
              <a:t>聞き取る。</a:t>
            </a:r>
            <a:endParaRPr kumimoji="1" lang="en-US" altLang="ja-JP" sz="1600" dirty="0">
              <a:solidFill>
                <a:srgbClr val="FF0000"/>
              </a:solidFill>
              <a:latin typeface="ＭＳ 明朝" panose="02020609040205080304" pitchFamily="17" charset="-128"/>
              <a:ea typeface="ＭＳ 明朝" panose="02020609040205080304" pitchFamily="17" charset="-128"/>
            </a:endParaRPr>
          </a:p>
          <a:p>
            <a:r>
              <a:rPr kumimoji="1" lang="ja-JP" altLang="en-US" sz="1600" dirty="0">
                <a:latin typeface="ＭＳ 明朝" panose="02020609040205080304" pitchFamily="17" charset="-128"/>
                <a:ea typeface="ＭＳ 明朝" panose="02020609040205080304" pitchFamily="17" charset="-128"/>
              </a:rPr>
              <a:t>　・</a:t>
            </a:r>
            <a:r>
              <a:rPr kumimoji="1" lang="ja-JP" altLang="en-US" sz="1600" dirty="0">
                <a:solidFill>
                  <a:srgbClr val="FF0000"/>
                </a:solidFill>
                <a:latin typeface="ＭＳ 明朝" panose="02020609040205080304" pitchFamily="17" charset="-128"/>
                <a:ea typeface="ＭＳ 明朝" panose="02020609040205080304" pitchFamily="17" charset="-128"/>
              </a:rPr>
              <a:t>Ｃ評価の児童</a:t>
            </a:r>
            <a:r>
              <a:rPr kumimoji="1" lang="ja-JP" altLang="en-US" sz="1600" dirty="0">
                <a:latin typeface="ＭＳ 明朝" panose="02020609040205080304" pitchFamily="17" charset="-128"/>
                <a:ea typeface="ＭＳ 明朝" panose="02020609040205080304" pitchFamily="17" charset="-128"/>
              </a:rPr>
              <a:t>やＣ評価の児童が所属する</a:t>
            </a:r>
            <a:r>
              <a:rPr kumimoji="1" lang="ja-JP" altLang="en-US" sz="1600" dirty="0">
                <a:solidFill>
                  <a:srgbClr val="FF0000"/>
                </a:solidFill>
                <a:latin typeface="ＭＳ 明朝" panose="02020609040205080304" pitchFamily="17" charset="-128"/>
                <a:ea typeface="ＭＳ 明朝" panose="02020609040205080304" pitchFamily="17" charset="-128"/>
              </a:rPr>
              <a:t>チームへの助言や補助</a:t>
            </a:r>
            <a:r>
              <a:rPr kumimoji="1" lang="ja-JP" altLang="en-US" sz="1600" dirty="0">
                <a:latin typeface="ＭＳ 明朝" panose="02020609040205080304" pitchFamily="17" charset="-128"/>
                <a:ea typeface="ＭＳ 明朝" panose="02020609040205080304" pitchFamily="17" charset="-128"/>
              </a:rPr>
              <a:t>など適切な支援をする。</a:t>
            </a:r>
            <a:endParaRPr kumimoji="1" lang="en-US" altLang="ja-JP" sz="1600" dirty="0">
              <a:latin typeface="ＭＳ 明朝" panose="02020609040205080304" pitchFamily="17" charset="-128"/>
              <a:ea typeface="ＭＳ 明朝" panose="02020609040205080304" pitchFamily="17" charset="-128"/>
            </a:endParaRPr>
          </a:p>
          <a:p>
            <a:r>
              <a:rPr kumimoji="1" lang="ja-JP" altLang="en-US" sz="1600" dirty="0">
                <a:latin typeface="ＭＳ 明朝" panose="02020609040205080304" pitchFamily="17" charset="-128"/>
                <a:ea typeface="ＭＳ 明朝" panose="02020609040205080304" pitchFamily="17" charset="-128"/>
              </a:rPr>
              <a:t>　・児童が自分の考えや動きを友達に伝えることで，</a:t>
            </a:r>
            <a:r>
              <a:rPr kumimoji="1" lang="ja-JP" altLang="en-US" sz="1600" dirty="0">
                <a:solidFill>
                  <a:srgbClr val="FF0000"/>
                </a:solidFill>
                <a:latin typeface="ＭＳ 明朝" panose="02020609040205080304" pitchFamily="17" charset="-128"/>
                <a:ea typeface="ＭＳ 明朝" panose="02020609040205080304" pitchFamily="17" charset="-128"/>
              </a:rPr>
              <a:t>よりよい課題解決に生かせる</a:t>
            </a:r>
            <a:r>
              <a:rPr kumimoji="1" lang="ja-JP" altLang="en-US" sz="1600" dirty="0">
                <a:latin typeface="ＭＳ 明朝" panose="02020609040205080304" pitchFamily="17" charset="-128"/>
                <a:ea typeface="ＭＳ 明朝" panose="02020609040205080304" pitchFamily="17" charset="-128"/>
              </a:rPr>
              <a:t>ようにする。</a:t>
            </a:r>
          </a:p>
        </p:txBody>
      </p:sp>
      <p:sp>
        <p:nvSpPr>
          <p:cNvPr id="19" name="テキスト ボックス 18"/>
          <p:cNvSpPr txBox="1"/>
          <p:nvPr/>
        </p:nvSpPr>
        <p:spPr>
          <a:xfrm>
            <a:off x="250825" y="3068638"/>
            <a:ext cx="8642350" cy="338137"/>
          </a:xfrm>
          <a:prstGeom prst="rect">
            <a:avLst/>
          </a:prstGeom>
          <a:noFill/>
        </p:spPr>
        <p:txBody>
          <a:bodyPr>
            <a:spAutoFit/>
          </a:bodyPr>
          <a:lstStyle/>
          <a:p>
            <a:pPr>
              <a:defRPr/>
            </a:pPr>
            <a:r>
              <a:rPr kumimoji="1" lang="en-US" altLang="ja-JP" sz="1600" dirty="0">
                <a:latin typeface="+mn-ea"/>
              </a:rPr>
              <a:t>※</a:t>
            </a:r>
            <a:r>
              <a:rPr kumimoji="1" lang="ja-JP" altLang="en-US" sz="1600" dirty="0">
                <a:solidFill>
                  <a:srgbClr val="FF0000"/>
                </a:solidFill>
                <a:latin typeface="+mn-ea"/>
              </a:rPr>
              <a:t>伝える</a:t>
            </a:r>
            <a:r>
              <a:rPr kumimoji="1" lang="ja-JP" altLang="en-US" sz="1600" dirty="0">
                <a:latin typeface="+mn-ea"/>
              </a:rPr>
              <a:t> ⇒「学習カードに書く」「友達と話し合う」「発表や身振りでの表現」</a:t>
            </a:r>
          </a:p>
        </p:txBody>
      </p:sp>
      <p:sp>
        <p:nvSpPr>
          <p:cNvPr id="20" name="正方形/長方形 19"/>
          <p:cNvSpPr/>
          <p:nvPr/>
        </p:nvSpPr>
        <p:spPr>
          <a:xfrm>
            <a:off x="179388" y="4221163"/>
            <a:ext cx="8893175" cy="25209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48"/>
    </mc:Choice>
    <mc:Fallback xmlns="">
      <p:transition spd="slow" advTm="33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Ⅲ</a:t>
            </a:r>
            <a:r>
              <a:rPr kumimoji="1" lang="ja-JP" altLang="en-US" sz="3200" b="1">
                <a:solidFill>
                  <a:schemeClr val="bg1"/>
                </a:solidFill>
              </a:rPr>
              <a:t>　学習評価に関する事例について</a:t>
            </a:r>
            <a:endParaRPr kumimoji="1" lang="en-US" altLang="ja-JP" sz="3200" b="1">
              <a:solidFill>
                <a:schemeClr val="bg1"/>
              </a:solidFill>
            </a:endParaRPr>
          </a:p>
        </p:txBody>
      </p:sp>
      <p:sp>
        <p:nvSpPr>
          <p:cNvPr id="11" name="下リボン 3"/>
          <p:cNvSpPr/>
          <p:nvPr/>
        </p:nvSpPr>
        <p:spPr>
          <a:xfrm>
            <a:off x="6588125" y="701675"/>
            <a:ext cx="2305050" cy="661988"/>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62</a:t>
            </a:r>
            <a:r>
              <a:rPr kumimoji="1" lang="ja-JP" altLang="en-US" sz="2400" b="1" dirty="0">
                <a:latin typeface="+mn-ea"/>
              </a:rPr>
              <a:t>～</a:t>
            </a:r>
            <a:r>
              <a:rPr kumimoji="1" lang="en-US" altLang="ja-JP" sz="2400" b="1" dirty="0">
                <a:latin typeface="+mn-ea"/>
              </a:rPr>
              <a:t>65</a:t>
            </a:r>
            <a:endParaRPr kumimoji="1" lang="ja-JP" altLang="en-US" sz="2400" b="1" dirty="0">
              <a:latin typeface="+mn-ea"/>
            </a:endParaRPr>
          </a:p>
        </p:txBody>
      </p:sp>
      <p:sp>
        <p:nvSpPr>
          <p:cNvPr id="4" name="テキスト ボックス 1"/>
          <p:cNvSpPr txBox="1">
            <a:spLocks noChangeArrowheads="1"/>
          </p:cNvSpPr>
          <p:nvPr/>
        </p:nvSpPr>
        <p:spPr bwMode="auto">
          <a:xfrm>
            <a:off x="179388" y="620713"/>
            <a:ext cx="6048796" cy="400110"/>
          </a:xfrm>
          <a:prstGeom prst="rect">
            <a:avLst/>
          </a:prstGeom>
          <a:solidFill>
            <a:schemeClr val="accent1">
              <a:lumMod val="20000"/>
              <a:lumOff val="80000"/>
            </a:schemeClr>
          </a:solidFill>
          <a:ln w="952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000" b="1" dirty="0"/>
              <a:t>事例３ 運動領域における　「思考・判断・表現」の評価</a:t>
            </a:r>
            <a:endParaRPr kumimoji="1" lang="en-US" altLang="ja-JP" sz="2000" b="1" dirty="0"/>
          </a:p>
        </p:txBody>
      </p:sp>
      <p:sp>
        <p:nvSpPr>
          <p:cNvPr id="5" name="テキスト ボックス 10"/>
          <p:cNvSpPr txBox="1">
            <a:spLocks noChangeArrowheads="1"/>
          </p:cNvSpPr>
          <p:nvPr/>
        </p:nvSpPr>
        <p:spPr bwMode="auto">
          <a:xfrm>
            <a:off x="107950" y="1042988"/>
            <a:ext cx="8763000" cy="369887"/>
          </a:xfrm>
          <a:prstGeom prst="rect">
            <a:avLst/>
          </a:prstGeom>
          <a:noFill/>
          <a:ln w="9525">
            <a:noFill/>
            <a:miter lim="800000"/>
            <a:headEnd/>
            <a:tailEnd/>
          </a:ln>
        </p:spPr>
        <p:txBody>
          <a:bodyPr>
            <a:spAutoFit/>
          </a:bodyPr>
          <a:lstStyle/>
          <a:p>
            <a:pPr>
              <a:defRPr/>
            </a:pPr>
            <a:r>
              <a:rPr kumimoji="1" lang="ja-JP" altLang="en-US" dirty="0">
                <a:latin typeface="+mn-ea"/>
              </a:rPr>
              <a:t>単元名　ゴール型ゲーム（タグラグビー） （第３学年）</a:t>
            </a:r>
            <a:endParaRPr kumimoji="1" lang="en-US" altLang="ja-JP" dirty="0">
              <a:latin typeface="+mn-ea"/>
            </a:endParaRPr>
          </a:p>
        </p:txBody>
      </p:sp>
      <p:sp>
        <p:nvSpPr>
          <p:cNvPr id="6" name="正方形/長方形 5"/>
          <p:cNvSpPr/>
          <p:nvPr/>
        </p:nvSpPr>
        <p:spPr>
          <a:xfrm>
            <a:off x="250825" y="1484313"/>
            <a:ext cx="5761038" cy="504825"/>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1" lang="ja-JP" altLang="en-US"/>
          </a:p>
        </p:txBody>
      </p:sp>
      <p:sp>
        <p:nvSpPr>
          <p:cNvPr id="7" name="テキスト ボックス 6"/>
          <p:cNvSpPr txBox="1"/>
          <p:nvPr/>
        </p:nvSpPr>
        <p:spPr>
          <a:xfrm>
            <a:off x="250825" y="1557338"/>
            <a:ext cx="5761038" cy="338137"/>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kumimoji="1" lang="ja-JP" altLang="en-US" sz="1600" dirty="0">
                <a:latin typeface="ＭＳ ゴシック" pitchFamily="49" charset="-128"/>
                <a:ea typeface="ＤＦ特太ゴシック体" pitchFamily="1" charset="-128"/>
              </a:rPr>
              <a:t>「思考・判断・表現」の評価の考え方・進め方について</a:t>
            </a:r>
          </a:p>
        </p:txBody>
      </p:sp>
      <p:sp>
        <p:nvSpPr>
          <p:cNvPr id="32776" name="テキスト ボックス 7"/>
          <p:cNvSpPr txBox="1">
            <a:spLocks noChangeArrowheads="1"/>
          </p:cNvSpPr>
          <p:nvPr/>
        </p:nvSpPr>
        <p:spPr bwMode="auto">
          <a:xfrm>
            <a:off x="250825" y="2060575"/>
            <a:ext cx="8642350" cy="1016000"/>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b="1" i="1">
                <a:latin typeface="ＭＳ 明朝" panose="02020609040205080304" pitchFamily="17" charset="-128"/>
                <a:ea typeface="ＭＳ 明朝" panose="02020609040205080304" pitchFamily="17" charset="-128"/>
              </a:rPr>
              <a:t>　</a:t>
            </a:r>
            <a:r>
              <a:rPr kumimoji="1" lang="ja-JP" altLang="en-US" sz="2000" b="1" i="1" u="sng">
                <a:solidFill>
                  <a:srgbClr val="FF0000"/>
                </a:solidFill>
                <a:latin typeface="ＭＳ 明朝" panose="02020609040205080304" pitchFamily="17" charset="-128"/>
                <a:ea typeface="ＭＳ 明朝" panose="02020609040205080304" pitchFamily="17" charset="-128"/>
              </a:rPr>
              <a:t>自己の課題を見付ける</a:t>
            </a:r>
            <a:r>
              <a:rPr kumimoji="1" lang="ja-JP" altLang="en-US" sz="2000" b="1">
                <a:latin typeface="ＭＳ 明朝" panose="02020609040205080304" pitchFamily="17" charset="-128"/>
                <a:ea typeface="ＭＳ 明朝" panose="02020609040205080304" pitchFamily="17" charset="-128"/>
              </a:rPr>
              <a:t>こと，</a:t>
            </a:r>
            <a:r>
              <a:rPr kumimoji="1" lang="ja-JP" altLang="en-US" sz="2000" b="1" i="1" u="sng">
                <a:solidFill>
                  <a:srgbClr val="FF0000"/>
                </a:solidFill>
                <a:latin typeface="ＭＳ 明朝" panose="02020609040205080304" pitchFamily="17" charset="-128"/>
                <a:ea typeface="ＭＳ 明朝" panose="02020609040205080304" pitchFamily="17" charset="-128"/>
              </a:rPr>
              <a:t>自己の課題に応じて練習の仕方などを選ぶ</a:t>
            </a:r>
            <a:r>
              <a:rPr kumimoji="1" lang="ja-JP" altLang="en-US" sz="2000" b="1">
                <a:latin typeface="ＭＳ 明朝" panose="02020609040205080304" pitchFamily="17" charset="-128"/>
                <a:ea typeface="ＭＳ 明朝" panose="02020609040205080304" pitchFamily="17" charset="-128"/>
              </a:rPr>
              <a:t>こと，思考し判断したことを</a:t>
            </a:r>
            <a:r>
              <a:rPr kumimoji="1" lang="ja-JP" altLang="en-US" sz="2000" b="1" i="1" u="sng">
                <a:solidFill>
                  <a:srgbClr val="FF0000"/>
                </a:solidFill>
                <a:latin typeface="ＭＳ 明朝" panose="02020609040205080304" pitchFamily="17" charset="-128"/>
                <a:ea typeface="ＭＳ 明朝" panose="02020609040205080304" pitchFamily="17" charset="-128"/>
              </a:rPr>
              <a:t>言葉や文章及び動作などで表したり</a:t>
            </a:r>
            <a:r>
              <a:rPr kumimoji="1" lang="ja-JP" altLang="en-US" sz="2000" b="1">
                <a:latin typeface="ＭＳ 明朝" panose="02020609040205080304" pitchFamily="17" charset="-128"/>
                <a:ea typeface="ＭＳ 明朝" panose="02020609040205080304" pitchFamily="17" charset="-128"/>
              </a:rPr>
              <a:t>友達や教師などに理由を添えて</a:t>
            </a:r>
            <a:r>
              <a:rPr kumimoji="1" lang="ja-JP" altLang="en-US" sz="2000" b="1" i="1" u="sng">
                <a:solidFill>
                  <a:srgbClr val="FF0000"/>
                </a:solidFill>
                <a:latin typeface="ＭＳ 明朝" panose="02020609040205080304" pitchFamily="17" charset="-128"/>
                <a:ea typeface="ＭＳ 明朝" panose="02020609040205080304" pitchFamily="17" charset="-128"/>
              </a:rPr>
              <a:t>伝えたりする</a:t>
            </a:r>
            <a:r>
              <a:rPr kumimoji="1" lang="ja-JP" altLang="en-US" sz="2000" b="1">
                <a:latin typeface="ＭＳ 明朝" panose="02020609040205080304" pitchFamily="17" charset="-128"/>
                <a:ea typeface="ＭＳ 明朝" panose="02020609040205080304" pitchFamily="17" charset="-128"/>
              </a:rPr>
              <a:t>ことを評価</a:t>
            </a:r>
          </a:p>
        </p:txBody>
      </p:sp>
      <p:sp>
        <p:nvSpPr>
          <p:cNvPr id="17" name="下矢印 16"/>
          <p:cNvSpPr/>
          <p:nvPr/>
        </p:nvSpPr>
        <p:spPr>
          <a:xfrm>
            <a:off x="3984625" y="3137234"/>
            <a:ext cx="1009650" cy="288925"/>
          </a:xfrm>
          <a:prstGeom prst="downArrow">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kumimoji="1" lang="ja-JP" altLang="en-US"/>
          </a:p>
        </p:txBody>
      </p:sp>
      <p:pic>
        <p:nvPicPr>
          <p:cNvPr id="2" name="図 1"/>
          <p:cNvPicPr>
            <a:picLocks noChangeAspect="1"/>
          </p:cNvPicPr>
          <p:nvPr/>
        </p:nvPicPr>
        <p:blipFill rotWithShape="1">
          <a:blip r:embed="rId5"/>
          <a:srcRect l="21651" t="35012" r="26375" b="19185"/>
          <a:stretch/>
        </p:blipFill>
        <p:spPr>
          <a:xfrm>
            <a:off x="35496" y="4004345"/>
            <a:ext cx="4607942" cy="2304975"/>
          </a:xfrm>
          <a:prstGeom prst="rect">
            <a:avLst/>
          </a:prstGeom>
          <a:ln>
            <a:solidFill>
              <a:schemeClr val="tx1"/>
            </a:solidFill>
          </a:ln>
        </p:spPr>
      </p:pic>
      <p:pic>
        <p:nvPicPr>
          <p:cNvPr id="3" name="図 2"/>
          <p:cNvPicPr>
            <a:picLocks noChangeAspect="1"/>
          </p:cNvPicPr>
          <p:nvPr/>
        </p:nvPicPr>
        <p:blipFill rotWithShape="1">
          <a:blip r:embed="rId6"/>
          <a:srcRect l="20863" t="31792" r="23225" b="52801"/>
          <a:stretch/>
        </p:blipFill>
        <p:spPr>
          <a:xfrm>
            <a:off x="4860032" y="3990874"/>
            <a:ext cx="4248472" cy="734270"/>
          </a:xfrm>
          <a:prstGeom prst="rect">
            <a:avLst/>
          </a:prstGeom>
          <a:ln>
            <a:solidFill>
              <a:schemeClr val="tx1"/>
            </a:solidFill>
          </a:ln>
        </p:spPr>
      </p:pic>
      <p:sp>
        <p:nvSpPr>
          <p:cNvPr id="21" name="テキスト ボックス 20"/>
          <p:cNvSpPr txBox="1"/>
          <p:nvPr/>
        </p:nvSpPr>
        <p:spPr>
          <a:xfrm>
            <a:off x="2359867" y="3511416"/>
            <a:ext cx="4219425" cy="367135"/>
          </a:xfrm>
          <a:prstGeom prst="rect">
            <a:avLst/>
          </a:prstGeom>
          <a:noFill/>
        </p:spPr>
        <p:txBody>
          <a:bodyPr wrap="square" rtlCol="0">
            <a:spAutoFit/>
          </a:bodyPr>
          <a:lstStyle/>
          <a:p>
            <a:pPr algn="ctr"/>
            <a:r>
              <a:rPr kumimoji="1" lang="ja-JP" altLang="en-US" dirty="0"/>
              <a:t>指導の工夫と評価の方法（例）</a:t>
            </a: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4847363"/>
      </p:ext>
    </p:extLst>
  </p:cSld>
  <p:clrMapOvr>
    <a:masterClrMapping/>
  </p:clrMapOvr>
  <mc:AlternateContent xmlns:mc="http://schemas.openxmlformats.org/markup-compatibility/2006" xmlns:p14="http://schemas.microsoft.com/office/powerpoint/2010/main">
    <mc:Choice Requires="p14">
      <p:transition spd="slow" p14:dur="2000" advTm="39607"/>
    </mc:Choice>
    <mc:Fallback xmlns="">
      <p:transition spd="slow" advTm="3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Ⅲ</a:t>
            </a:r>
            <a:r>
              <a:rPr kumimoji="1" lang="ja-JP" altLang="en-US" sz="3200" b="1">
                <a:solidFill>
                  <a:schemeClr val="bg1"/>
                </a:solidFill>
              </a:rPr>
              <a:t>　学習評価に関する事例について</a:t>
            </a:r>
            <a:endParaRPr kumimoji="1" lang="en-US" altLang="ja-JP" sz="3200" b="1">
              <a:solidFill>
                <a:schemeClr val="bg1"/>
              </a:solidFill>
            </a:endParaRPr>
          </a:p>
        </p:txBody>
      </p:sp>
      <p:sp>
        <p:nvSpPr>
          <p:cNvPr id="11" name="下リボン 3"/>
          <p:cNvSpPr/>
          <p:nvPr/>
        </p:nvSpPr>
        <p:spPr>
          <a:xfrm>
            <a:off x="6911976" y="1163801"/>
            <a:ext cx="2160587" cy="593725"/>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66</a:t>
            </a:r>
            <a:r>
              <a:rPr kumimoji="1" lang="ja-JP" altLang="en-US" sz="2400" b="1" dirty="0">
                <a:latin typeface="+mn-ea"/>
              </a:rPr>
              <a:t>～</a:t>
            </a:r>
            <a:r>
              <a:rPr kumimoji="1" lang="en-US" altLang="ja-JP" sz="2400" b="1" dirty="0">
                <a:latin typeface="+mn-ea"/>
              </a:rPr>
              <a:t>70</a:t>
            </a:r>
            <a:endParaRPr kumimoji="1" lang="ja-JP" altLang="en-US" sz="2400" b="1" dirty="0">
              <a:latin typeface="+mn-ea"/>
            </a:endParaRPr>
          </a:p>
        </p:txBody>
      </p:sp>
      <p:sp>
        <p:nvSpPr>
          <p:cNvPr id="4" name="テキスト ボックス 1"/>
          <p:cNvSpPr txBox="1">
            <a:spLocks noChangeArrowheads="1"/>
          </p:cNvSpPr>
          <p:nvPr/>
        </p:nvSpPr>
        <p:spPr bwMode="auto">
          <a:xfrm>
            <a:off x="107950" y="572420"/>
            <a:ext cx="7363316" cy="400110"/>
          </a:xfrm>
          <a:prstGeom prst="rect">
            <a:avLst/>
          </a:prstGeom>
          <a:solidFill>
            <a:schemeClr val="accent1">
              <a:lumMod val="20000"/>
              <a:lumOff val="80000"/>
            </a:schemeClr>
          </a:solidFill>
          <a:ln w="952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000" b="1" dirty="0"/>
              <a:t>事例４ 運動領域における　「主体的に学習に取り組む態度」の評価</a:t>
            </a:r>
            <a:endParaRPr kumimoji="1" lang="en-US" altLang="ja-JP" sz="2000" b="1" dirty="0"/>
          </a:p>
        </p:txBody>
      </p:sp>
      <p:sp>
        <p:nvSpPr>
          <p:cNvPr id="5" name="テキスト ボックス 10"/>
          <p:cNvSpPr txBox="1">
            <a:spLocks noChangeArrowheads="1"/>
          </p:cNvSpPr>
          <p:nvPr/>
        </p:nvSpPr>
        <p:spPr bwMode="auto">
          <a:xfrm>
            <a:off x="107950" y="1042988"/>
            <a:ext cx="8763000" cy="369887"/>
          </a:xfrm>
          <a:prstGeom prst="rect">
            <a:avLst/>
          </a:prstGeom>
          <a:noFill/>
          <a:ln w="9525">
            <a:noFill/>
            <a:miter lim="800000"/>
            <a:headEnd/>
            <a:tailEnd/>
          </a:ln>
        </p:spPr>
        <p:txBody>
          <a:bodyPr>
            <a:spAutoFit/>
          </a:bodyPr>
          <a:lstStyle/>
          <a:p>
            <a:pPr>
              <a:defRPr/>
            </a:pPr>
            <a:r>
              <a:rPr kumimoji="1" lang="ja-JP" altLang="en-US" dirty="0">
                <a:latin typeface="+mn-ea"/>
              </a:rPr>
              <a:t>単元名　表現（激しい感じの題材で） （第５学年）</a:t>
            </a:r>
            <a:endParaRPr kumimoji="1" lang="en-US" altLang="ja-JP" dirty="0">
              <a:latin typeface="+mn-ea"/>
            </a:endParaRPr>
          </a:p>
        </p:txBody>
      </p:sp>
      <p:sp>
        <p:nvSpPr>
          <p:cNvPr id="6" name="正方形/長方形 5"/>
          <p:cNvSpPr/>
          <p:nvPr/>
        </p:nvSpPr>
        <p:spPr>
          <a:xfrm>
            <a:off x="250825" y="1484313"/>
            <a:ext cx="6481763" cy="504825"/>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1" lang="ja-JP" altLang="en-US"/>
          </a:p>
        </p:txBody>
      </p:sp>
      <p:sp>
        <p:nvSpPr>
          <p:cNvPr id="34823" name="テキスト ボックス 6"/>
          <p:cNvSpPr txBox="1">
            <a:spLocks noChangeArrowheads="1"/>
          </p:cNvSpPr>
          <p:nvPr/>
        </p:nvSpPr>
        <p:spPr bwMode="auto">
          <a:xfrm>
            <a:off x="250825" y="2060575"/>
            <a:ext cx="8642350" cy="1016000"/>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b="1" i="1">
                <a:latin typeface="ＭＳ 明朝" panose="02020609040205080304" pitchFamily="17" charset="-128"/>
                <a:ea typeface="ＭＳ 明朝" panose="02020609040205080304" pitchFamily="17" charset="-128"/>
              </a:rPr>
              <a:t>　</a:t>
            </a:r>
            <a:r>
              <a:rPr kumimoji="1" lang="ja-JP" altLang="en-US" sz="2000" b="1">
                <a:latin typeface="ＭＳ 明朝" panose="02020609040205080304" pitchFamily="17" charset="-128"/>
                <a:ea typeface="ＭＳ 明朝" panose="02020609040205080304" pitchFamily="17" charset="-128"/>
              </a:rPr>
              <a:t>それぞれの運動が有する特性や魅力に応じて，その楽しさや喜びを味わうとともに，</a:t>
            </a:r>
            <a:r>
              <a:rPr kumimoji="1" lang="ja-JP" altLang="en-US" sz="2000" b="1" i="1" u="sng">
                <a:solidFill>
                  <a:srgbClr val="FF0000"/>
                </a:solidFill>
                <a:latin typeface="ＭＳ 明朝" panose="02020609040205080304" pitchFamily="17" charset="-128"/>
                <a:ea typeface="ＭＳ 明朝" panose="02020609040205080304" pitchFamily="17" charset="-128"/>
              </a:rPr>
              <a:t>公正に取り組む</a:t>
            </a:r>
            <a:r>
              <a:rPr kumimoji="1" lang="ja-JP" altLang="en-US" sz="2000" b="1" i="1">
                <a:latin typeface="ＭＳ 明朝" panose="02020609040205080304" pitchFamily="17" charset="-128"/>
                <a:ea typeface="ＭＳ 明朝" panose="02020609040205080304" pitchFamily="17" charset="-128"/>
              </a:rPr>
              <a:t>，</a:t>
            </a:r>
            <a:r>
              <a:rPr kumimoji="1" lang="ja-JP" altLang="en-US" sz="2000" b="1" i="1" u="sng">
                <a:solidFill>
                  <a:srgbClr val="FF0000"/>
                </a:solidFill>
                <a:latin typeface="ＭＳ 明朝" panose="02020609040205080304" pitchFamily="17" charset="-128"/>
                <a:ea typeface="ＭＳ 明朝" panose="02020609040205080304" pitchFamily="17" charset="-128"/>
              </a:rPr>
              <a:t>互いに協力する</a:t>
            </a:r>
            <a:r>
              <a:rPr kumimoji="1" lang="ja-JP" altLang="en-US" sz="2000" b="1" i="1">
                <a:latin typeface="ＭＳ 明朝" panose="02020609040205080304" pitchFamily="17" charset="-128"/>
                <a:ea typeface="ＭＳ 明朝" panose="02020609040205080304" pitchFamily="17" charset="-128"/>
              </a:rPr>
              <a:t>，</a:t>
            </a:r>
            <a:r>
              <a:rPr kumimoji="1" lang="ja-JP" altLang="en-US" sz="2000" b="1" i="1" u="sng">
                <a:solidFill>
                  <a:srgbClr val="FF0000"/>
                </a:solidFill>
                <a:latin typeface="ＭＳ 明朝" panose="02020609040205080304" pitchFamily="17" charset="-128"/>
                <a:ea typeface="ＭＳ 明朝" panose="02020609040205080304" pitchFamily="17" charset="-128"/>
              </a:rPr>
              <a:t>自己の役割を果たす</a:t>
            </a:r>
            <a:r>
              <a:rPr kumimoji="1" lang="ja-JP" altLang="en-US" sz="2000" b="1" i="1">
                <a:latin typeface="ＭＳ 明朝" panose="02020609040205080304" pitchFamily="17" charset="-128"/>
                <a:ea typeface="ＭＳ 明朝" panose="02020609040205080304" pitchFamily="17" charset="-128"/>
              </a:rPr>
              <a:t>，</a:t>
            </a:r>
            <a:r>
              <a:rPr kumimoji="1" lang="ja-JP" altLang="en-US" sz="2000" b="1" i="1" u="sng">
                <a:solidFill>
                  <a:srgbClr val="FF0000"/>
                </a:solidFill>
                <a:latin typeface="ＭＳ 明朝" panose="02020609040205080304" pitchFamily="17" charset="-128"/>
                <a:ea typeface="ＭＳ 明朝" panose="02020609040205080304" pitchFamily="17" charset="-128"/>
              </a:rPr>
              <a:t>仲間の考えや取組を認める</a:t>
            </a:r>
            <a:r>
              <a:rPr kumimoji="1" lang="ja-JP" altLang="en-US" sz="2000" b="1" i="1">
                <a:latin typeface="ＭＳ 明朝" panose="02020609040205080304" pitchFamily="17" charset="-128"/>
                <a:ea typeface="ＭＳ 明朝" panose="02020609040205080304" pitchFamily="17" charset="-128"/>
              </a:rPr>
              <a:t>，</a:t>
            </a:r>
            <a:r>
              <a:rPr kumimoji="1" lang="ja-JP" altLang="en-US" sz="2000" b="1" i="1" u="sng">
                <a:solidFill>
                  <a:srgbClr val="FF0000"/>
                </a:solidFill>
                <a:latin typeface="ＭＳ 明朝" panose="02020609040205080304" pitchFamily="17" charset="-128"/>
                <a:ea typeface="ＭＳ 明朝" panose="02020609040205080304" pitchFamily="17" charset="-128"/>
              </a:rPr>
              <a:t>安全に留意する</a:t>
            </a:r>
            <a:r>
              <a:rPr kumimoji="1" lang="ja-JP" altLang="en-US" sz="2000" b="1">
                <a:latin typeface="ＭＳ 明朝" panose="02020609040205080304" pitchFamily="17" charset="-128"/>
                <a:ea typeface="ＭＳ 明朝" panose="02020609040205080304" pitchFamily="17" charset="-128"/>
              </a:rPr>
              <a:t>などの</a:t>
            </a:r>
            <a:r>
              <a:rPr kumimoji="1" lang="ja-JP" altLang="en-US" sz="2000" b="1" i="1">
                <a:latin typeface="ＭＳ 明朝" panose="02020609040205080304" pitchFamily="17" charset="-128"/>
                <a:ea typeface="ＭＳ 明朝" panose="02020609040205080304" pitchFamily="17" charset="-128"/>
              </a:rPr>
              <a:t>態度</a:t>
            </a:r>
            <a:r>
              <a:rPr kumimoji="1" lang="ja-JP" altLang="en-US" sz="2000" b="1">
                <a:latin typeface="ＭＳ 明朝" panose="02020609040205080304" pitchFamily="17" charset="-128"/>
                <a:ea typeface="ＭＳ 明朝" panose="02020609040205080304" pitchFamily="17" charset="-128"/>
              </a:rPr>
              <a:t>を評価</a:t>
            </a:r>
          </a:p>
        </p:txBody>
      </p:sp>
      <p:sp>
        <p:nvSpPr>
          <p:cNvPr id="8" name="テキスト ボックス 7"/>
          <p:cNvSpPr txBox="1"/>
          <p:nvPr/>
        </p:nvSpPr>
        <p:spPr>
          <a:xfrm>
            <a:off x="250825" y="1557338"/>
            <a:ext cx="6481763" cy="338137"/>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kumimoji="1" lang="ja-JP" altLang="en-US" sz="1600" dirty="0">
                <a:latin typeface="ＭＳ ゴシック" pitchFamily="49" charset="-128"/>
                <a:ea typeface="ＤＦ特太ゴシック体" pitchFamily="1" charset="-128"/>
              </a:rPr>
              <a:t>「主体的に学習に取り組む態度」の評価の考え方・進め方について</a:t>
            </a:r>
          </a:p>
        </p:txBody>
      </p:sp>
      <p:sp>
        <p:nvSpPr>
          <p:cNvPr id="9" name="正方形/長方形 8"/>
          <p:cNvSpPr/>
          <p:nvPr/>
        </p:nvSpPr>
        <p:spPr>
          <a:xfrm>
            <a:off x="250825" y="3213100"/>
            <a:ext cx="6481763" cy="503238"/>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1" lang="ja-JP" altLang="en-US"/>
          </a:p>
        </p:txBody>
      </p:sp>
      <p:sp>
        <p:nvSpPr>
          <p:cNvPr id="10" name="テキスト ボックス 9"/>
          <p:cNvSpPr txBox="1"/>
          <p:nvPr/>
        </p:nvSpPr>
        <p:spPr>
          <a:xfrm>
            <a:off x="250825" y="3284538"/>
            <a:ext cx="6481763" cy="339725"/>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kumimoji="1" lang="ja-JP" altLang="en-US" sz="1600" dirty="0">
                <a:latin typeface="ＭＳ ゴシック" pitchFamily="49" charset="-128"/>
                <a:ea typeface="ＤＦ特太ゴシック体" pitchFamily="1" charset="-128"/>
              </a:rPr>
              <a:t>「主体的に学習に取り組む態度」の指導の工夫と評価の方法</a:t>
            </a:r>
          </a:p>
        </p:txBody>
      </p:sp>
      <p:sp>
        <p:nvSpPr>
          <p:cNvPr id="34827" name="テキスト ボックス 11"/>
          <p:cNvSpPr txBox="1">
            <a:spLocks noChangeArrowheads="1"/>
          </p:cNvSpPr>
          <p:nvPr/>
        </p:nvSpPr>
        <p:spPr bwMode="auto">
          <a:xfrm>
            <a:off x="179388" y="4149725"/>
            <a:ext cx="8893175" cy="25545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b="1" i="1" dirty="0">
                <a:latin typeface="ＭＳ 明朝" panose="02020609040205080304" pitchFamily="17" charset="-128"/>
                <a:ea typeface="ＭＳ 明朝" panose="02020609040205080304" pitchFamily="17" charset="-128"/>
              </a:rPr>
              <a:t>①</a:t>
            </a:r>
            <a:r>
              <a:rPr kumimoji="1" lang="ja-JP" altLang="en-US" sz="1600" b="1" i="1" dirty="0">
                <a:solidFill>
                  <a:srgbClr val="FF0000"/>
                </a:solidFill>
                <a:latin typeface="ＭＳ 明朝" panose="02020609040205080304" pitchFamily="17" charset="-128"/>
                <a:ea typeface="ＭＳ 明朝" panose="02020609040205080304" pitchFamily="17" charset="-128"/>
              </a:rPr>
              <a:t>　</a:t>
            </a:r>
            <a:r>
              <a:rPr kumimoji="1" lang="ja-JP" altLang="en-US" sz="1600" b="1" i="1" u="sng" dirty="0">
                <a:solidFill>
                  <a:srgbClr val="FF0000"/>
                </a:solidFill>
                <a:latin typeface="ＭＳ 明朝" panose="02020609040205080304" pitchFamily="17" charset="-128"/>
                <a:ea typeface="ＭＳ 明朝" panose="02020609040205080304" pitchFamily="17" charset="-128"/>
              </a:rPr>
              <a:t>積極的に取り組もうとしている</a:t>
            </a:r>
            <a:r>
              <a:rPr kumimoji="1" lang="ja-JP" altLang="en-US" sz="1600" b="1" i="1" dirty="0">
                <a:latin typeface="ＭＳ 明朝" panose="02020609040205080304" pitchFamily="17" charset="-128"/>
                <a:ea typeface="ＭＳ 明朝" panose="02020609040205080304" pitchFamily="17" charset="-128"/>
              </a:rPr>
              <a:t>児童の姿</a:t>
            </a:r>
            <a:endParaRPr kumimoji="1" lang="en-US" altLang="ja-JP" sz="1600" b="1" i="1" dirty="0">
              <a:latin typeface="ＭＳ 明朝" panose="02020609040205080304" pitchFamily="17" charset="-128"/>
              <a:ea typeface="ＭＳ 明朝" panose="02020609040205080304" pitchFamily="17" charset="-128"/>
            </a:endParaRPr>
          </a:p>
          <a:p>
            <a:r>
              <a:rPr kumimoji="1" lang="ja-JP" altLang="en-US" sz="1600" dirty="0">
                <a:latin typeface="ＭＳ 明朝" panose="02020609040205080304" pitchFamily="17" charset="-128"/>
                <a:ea typeface="ＭＳ 明朝" panose="02020609040205080304" pitchFamily="17" charset="-128"/>
              </a:rPr>
              <a:t>　・</a:t>
            </a:r>
            <a:r>
              <a:rPr lang="ja-JP" altLang="en-US" sz="1600" dirty="0">
                <a:latin typeface="ＭＳ 明朝" panose="02020609040205080304" pitchFamily="17" charset="-128"/>
                <a:ea typeface="ＭＳ 明朝" panose="02020609040205080304" pitchFamily="17" charset="-128"/>
              </a:rPr>
              <a:t>「激しい！」からイメージされることをたくさん見付け，発言したり書いたりしている。</a:t>
            </a:r>
            <a:endParaRPr lang="en-US" altLang="ja-JP" sz="1600" dirty="0">
              <a:latin typeface="ＭＳ 明朝" panose="02020609040205080304" pitchFamily="17" charset="-128"/>
              <a:ea typeface="ＭＳ 明朝" panose="02020609040205080304" pitchFamily="17" charset="-128"/>
            </a:endParaRPr>
          </a:p>
          <a:p>
            <a:r>
              <a:rPr lang="ja-JP" altLang="en-US" sz="1600" dirty="0">
                <a:latin typeface="ＭＳ 明朝" panose="02020609040205080304" pitchFamily="17" charset="-128"/>
                <a:ea typeface="ＭＳ 明朝" panose="02020609040205080304" pitchFamily="17" charset="-128"/>
              </a:rPr>
              <a:t>　・思いついた「激しい！」動きを次々試している。</a:t>
            </a:r>
            <a:endParaRPr lang="en-US" altLang="ja-JP" sz="1600" dirty="0">
              <a:latin typeface="ＭＳ 明朝" panose="02020609040205080304" pitchFamily="17" charset="-128"/>
              <a:ea typeface="ＭＳ 明朝" panose="02020609040205080304" pitchFamily="17" charset="-128"/>
            </a:endParaRPr>
          </a:p>
          <a:p>
            <a:r>
              <a:rPr lang="ja-JP" altLang="en-US" sz="1600" b="1" i="1" dirty="0">
                <a:latin typeface="ＭＳ 明朝" panose="02020609040205080304" pitchFamily="17" charset="-128"/>
                <a:ea typeface="ＭＳ 明朝" panose="02020609040205080304" pitchFamily="17" charset="-128"/>
              </a:rPr>
              <a:t>②　</a:t>
            </a:r>
            <a:r>
              <a:rPr lang="ja-JP" altLang="en-US" sz="1600" b="1" i="1" u="sng" dirty="0">
                <a:solidFill>
                  <a:srgbClr val="FF0000"/>
                </a:solidFill>
                <a:latin typeface="ＭＳ 明朝" panose="02020609040205080304" pitchFamily="17" charset="-128"/>
                <a:ea typeface="ＭＳ 明朝" panose="02020609040205080304" pitchFamily="17" charset="-128"/>
              </a:rPr>
              <a:t>互いの動きや考えのよさを認め合おうとしている</a:t>
            </a:r>
            <a:r>
              <a:rPr lang="ja-JP" altLang="en-US" sz="1600" b="1" i="1" dirty="0">
                <a:latin typeface="ＭＳ 明朝" panose="02020609040205080304" pitchFamily="17" charset="-128"/>
                <a:ea typeface="ＭＳ 明朝" panose="02020609040205080304" pitchFamily="17" charset="-128"/>
              </a:rPr>
              <a:t>児童の姿</a:t>
            </a:r>
            <a:endParaRPr lang="en-US" altLang="ja-JP" sz="1600" b="1" i="1" dirty="0">
              <a:latin typeface="ＭＳ 明朝" panose="02020609040205080304" pitchFamily="17" charset="-128"/>
              <a:ea typeface="ＭＳ 明朝" panose="02020609040205080304" pitchFamily="17" charset="-128"/>
            </a:endParaRPr>
          </a:p>
          <a:p>
            <a:r>
              <a:rPr lang="ja-JP" altLang="en-US" sz="1600" dirty="0">
                <a:latin typeface="ＭＳ 明朝" panose="02020609040205080304" pitchFamily="17" charset="-128"/>
                <a:ea typeface="ＭＳ 明朝" panose="02020609040205080304" pitchFamily="17" charset="-128"/>
              </a:rPr>
              <a:t>　・仲間の意見をよく聞いて，互いに考えた動きを取り入れ踊っている。</a:t>
            </a:r>
          </a:p>
          <a:p>
            <a:r>
              <a:rPr lang="ja-JP" altLang="en-US" sz="1600" dirty="0">
                <a:latin typeface="ＭＳ 明朝" panose="02020609040205080304" pitchFamily="17" charset="-128"/>
                <a:ea typeface="ＭＳ 明朝" panose="02020609040205080304" pitchFamily="17" charset="-128"/>
              </a:rPr>
              <a:t>　・仲間の動きを積極的に真似をしている。</a:t>
            </a:r>
          </a:p>
          <a:p>
            <a:r>
              <a:rPr lang="ja-JP" altLang="en-US" sz="1600" dirty="0">
                <a:latin typeface="ＭＳ 明朝" panose="02020609040205080304" pitchFamily="17" charset="-128"/>
                <a:ea typeface="ＭＳ 明朝" panose="02020609040205080304" pitchFamily="17" charset="-128"/>
              </a:rPr>
              <a:t>　・仲間の意見を否定しないで受け入れている。</a:t>
            </a:r>
            <a:endParaRPr lang="en-US" altLang="ja-JP" sz="1600" dirty="0">
              <a:latin typeface="ＭＳ 明朝" panose="02020609040205080304" pitchFamily="17" charset="-128"/>
              <a:ea typeface="ＭＳ 明朝" panose="02020609040205080304" pitchFamily="17" charset="-128"/>
            </a:endParaRPr>
          </a:p>
          <a:p>
            <a:r>
              <a:rPr lang="ja-JP" altLang="en-US" sz="1600" b="1" i="1" dirty="0">
                <a:latin typeface="ＭＳ 明朝" panose="02020609040205080304" pitchFamily="17" charset="-128"/>
                <a:ea typeface="ＭＳ 明朝" panose="02020609040205080304" pitchFamily="17" charset="-128"/>
              </a:rPr>
              <a:t>③　</a:t>
            </a:r>
            <a:r>
              <a:rPr lang="ja-JP" altLang="en-US" sz="1600" b="1" i="1" u="sng" dirty="0">
                <a:solidFill>
                  <a:srgbClr val="FF0000"/>
                </a:solidFill>
                <a:latin typeface="ＭＳ 明朝" panose="02020609040205080304" pitchFamily="17" charset="-128"/>
                <a:ea typeface="ＭＳ 明朝" panose="02020609040205080304" pitchFamily="17" charset="-128"/>
              </a:rPr>
              <a:t>グループで取り組む際に，仲間と助け合おうとしている</a:t>
            </a:r>
            <a:r>
              <a:rPr lang="ja-JP" altLang="en-US" sz="1600" b="1" i="1" dirty="0">
                <a:latin typeface="ＭＳ 明朝" panose="02020609040205080304" pitchFamily="17" charset="-128"/>
                <a:ea typeface="ＭＳ 明朝" panose="02020609040205080304" pitchFamily="17" charset="-128"/>
              </a:rPr>
              <a:t>児童の姿</a:t>
            </a:r>
            <a:endParaRPr lang="en-US" altLang="ja-JP" sz="1600" b="1" i="1" dirty="0">
              <a:latin typeface="ＭＳ 明朝" panose="02020609040205080304" pitchFamily="17" charset="-128"/>
              <a:ea typeface="ＭＳ 明朝" panose="02020609040205080304" pitchFamily="17" charset="-128"/>
            </a:endParaRPr>
          </a:p>
          <a:p>
            <a:r>
              <a:rPr lang="ja-JP" altLang="en-US" sz="1600" dirty="0">
                <a:latin typeface="ＭＳ 明朝" panose="02020609040205080304" pitchFamily="17" charset="-128"/>
                <a:ea typeface="ＭＳ 明朝" panose="02020609040205080304" pitchFamily="17" charset="-128"/>
              </a:rPr>
              <a:t>　・誰とでも仲よく活動している。</a:t>
            </a:r>
          </a:p>
          <a:p>
            <a:r>
              <a:rPr lang="ja-JP" altLang="en-US" sz="1600" dirty="0">
                <a:latin typeface="ＭＳ 明朝" panose="02020609040205080304" pitchFamily="17" charset="-128"/>
                <a:ea typeface="ＭＳ 明朝" panose="02020609040205080304" pitchFamily="17" charset="-128"/>
              </a:rPr>
              <a:t>　・同じ仲間だけではなく，いろいろな人とペアを組んだりグループになったりしている。</a:t>
            </a:r>
            <a:endParaRPr lang="en-US" altLang="ja-JP" sz="1600" b="1" i="1" dirty="0">
              <a:latin typeface="ＭＳ 明朝" panose="02020609040205080304" pitchFamily="17" charset="-128"/>
              <a:ea typeface="ＭＳ 明朝" panose="02020609040205080304" pitchFamily="17" charset="-128"/>
            </a:endParaRPr>
          </a:p>
        </p:txBody>
      </p:sp>
      <p:sp>
        <p:nvSpPr>
          <p:cNvPr id="34828" name="テキスト ボックス 12"/>
          <p:cNvSpPr txBox="1">
            <a:spLocks noChangeArrowheads="1"/>
          </p:cNvSpPr>
          <p:nvPr/>
        </p:nvSpPr>
        <p:spPr bwMode="auto">
          <a:xfrm>
            <a:off x="179388" y="3779838"/>
            <a:ext cx="56167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dirty="0"/>
              <a:t>○「おおむね満足できる」の児童の具体的な姿の例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570"/>
    </mc:Choice>
    <mc:Fallback xmlns="">
      <p:transition spd="slow" advTm="40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Ⅲ</a:t>
            </a:r>
            <a:r>
              <a:rPr kumimoji="1" lang="ja-JP" altLang="en-US" sz="3200" b="1">
                <a:solidFill>
                  <a:schemeClr val="bg1"/>
                </a:solidFill>
              </a:rPr>
              <a:t>　学習評価に関する事例について</a:t>
            </a:r>
            <a:endParaRPr kumimoji="1" lang="en-US" altLang="ja-JP" sz="3200" b="1">
              <a:solidFill>
                <a:schemeClr val="bg1"/>
              </a:solidFill>
            </a:endParaRPr>
          </a:p>
        </p:txBody>
      </p:sp>
      <p:sp>
        <p:nvSpPr>
          <p:cNvPr id="4" name="下リボン 3"/>
          <p:cNvSpPr/>
          <p:nvPr/>
        </p:nvSpPr>
        <p:spPr>
          <a:xfrm>
            <a:off x="6588125" y="1106488"/>
            <a:ext cx="2305050" cy="593725"/>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71</a:t>
            </a:r>
            <a:r>
              <a:rPr kumimoji="1" lang="ja-JP" altLang="en-US" sz="2400" b="1" dirty="0">
                <a:latin typeface="+mn-ea"/>
              </a:rPr>
              <a:t>～</a:t>
            </a:r>
            <a:r>
              <a:rPr kumimoji="1" lang="en-US" altLang="ja-JP" sz="2400" b="1" dirty="0">
                <a:latin typeface="+mn-ea"/>
              </a:rPr>
              <a:t>72</a:t>
            </a:r>
            <a:endParaRPr kumimoji="1" lang="ja-JP" altLang="en-US" sz="2400" b="1" dirty="0">
              <a:latin typeface="+mn-ea"/>
            </a:endParaRPr>
          </a:p>
        </p:txBody>
      </p:sp>
      <p:sp>
        <p:nvSpPr>
          <p:cNvPr id="5" name="テキスト ボックス 1"/>
          <p:cNvSpPr txBox="1">
            <a:spLocks noChangeArrowheads="1"/>
          </p:cNvSpPr>
          <p:nvPr/>
        </p:nvSpPr>
        <p:spPr bwMode="auto">
          <a:xfrm>
            <a:off x="179388" y="620713"/>
            <a:ext cx="7993062" cy="400050"/>
          </a:xfrm>
          <a:prstGeom prst="rect">
            <a:avLst/>
          </a:prstGeom>
          <a:solidFill>
            <a:schemeClr val="accent1">
              <a:lumMod val="20000"/>
              <a:lumOff val="80000"/>
            </a:schemeClr>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000" b="1" dirty="0"/>
              <a:t>事例５　複数の単元にまたがった「主体的に学習に取り組む態度」の評価</a:t>
            </a:r>
            <a:endParaRPr kumimoji="1" lang="en-US" altLang="ja-JP" sz="2000" b="1" dirty="0"/>
          </a:p>
        </p:txBody>
      </p:sp>
      <p:sp>
        <p:nvSpPr>
          <p:cNvPr id="7" name="正方形/長方形 6"/>
          <p:cNvSpPr/>
          <p:nvPr/>
        </p:nvSpPr>
        <p:spPr>
          <a:xfrm>
            <a:off x="179388" y="1125538"/>
            <a:ext cx="2232025" cy="503237"/>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1" lang="ja-JP" altLang="en-US" dirty="0"/>
              <a:t>進め方</a:t>
            </a:r>
          </a:p>
        </p:txBody>
      </p:sp>
      <p:sp>
        <p:nvSpPr>
          <p:cNvPr id="36871" name="テキスト ボックス 11"/>
          <p:cNvSpPr txBox="1">
            <a:spLocks noChangeArrowheads="1"/>
          </p:cNvSpPr>
          <p:nvPr/>
        </p:nvSpPr>
        <p:spPr bwMode="auto">
          <a:xfrm>
            <a:off x="250825" y="1773238"/>
            <a:ext cx="8713662" cy="922337"/>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dirty="0">
                <a:latin typeface="ＭＳ 明朝" panose="02020609040205080304" pitchFamily="17" charset="-128"/>
                <a:ea typeface="ＭＳ 明朝" panose="02020609040205080304" pitchFamily="17" charset="-128"/>
              </a:rPr>
              <a:t>①　カリキュラム・マネジメントの視点から，学年全体の「内容のまとまり」の　</a:t>
            </a:r>
            <a:endParaRPr kumimoji="1" lang="en-US" altLang="ja-JP" b="1" dirty="0">
              <a:latin typeface="ＭＳ 明朝" panose="02020609040205080304" pitchFamily="17" charset="-128"/>
              <a:ea typeface="ＭＳ 明朝" panose="02020609040205080304" pitchFamily="17" charset="-128"/>
            </a:endParaRPr>
          </a:p>
          <a:p>
            <a:r>
              <a:rPr kumimoji="1" lang="ja-JP" altLang="en-US" b="1" dirty="0">
                <a:latin typeface="ＭＳ 明朝" panose="02020609040205080304" pitchFamily="17" charset="-128"/>
                <a:ea typeface="ＭＳ 明朝" panose="02020609040205080304" pitchFamily="17" charset="-128"/>
              </a:rPr>
              <a:t>　指導内容を俯瞰しつつ，</a:t>
            </a:r>
            <a:r>
              <a:rPr kumimoji="1" lang="ja-JP" altLang="en-US" b="1" i="1" u="sng" dirty="0">
                <a:solidFill>
                  <a:srgbClr val="FF0000"/>
                </a:solidFill>
                <a:latin typeface="ＭＳ 明朝" panose="02020609040205080304" pitchFamily="17" charset="-128"/>
                <a:ea typeface="ＭＳ 明朝" panose="02020609040205080304" pitchFamily="17" charset="-128"/>
              </a:rPr>
              <a:t>どの内容を重点化</a:t>
            </a:r>
            <a:r>
              <a:rPr kumimoji="1" lang="ja-JP" altLang="en-US" b="1" dirty="0">
                <a:latin typeface="ＭＳ 明朝" panose="02020609040205080304" pitchFamily="17" charset="-128"/>
                <a:ea typeface="ＭＳ 明朝" panose="02020609040205080304" pitchFamily="17" charset="-128"/>
              </a:rPr>
              <a:t>するか，</a:t>
            </a:r>
            <a:r>
              <a:rPr kumimoji="1" lang="ja-JP" altLang="en-US" b="1" i="1" u="sng" dirty="0">
                <a:solidFill>
                  <a:srgbClr val="FF0000"/>
                </a:solidFill>
                <a:latin typeface="ＭＳ 明朝" panose="02020609040205080304" pitchFamily="17" charset="-128"/>
                <a:ea typeface="ＭＳ 明朝" panose="02020609040205080304" pitchFamily="17" charset="-128"/>
              </a:rPr>
              <a:t>配当時期をいつにするか</a:t>
            </a:r>
            <a:r>
              <a:rPr kumimoji="1" lang="ja-JP" altLang="en-US" b="1" dirty="0">
                <a:latin typeface="ＭＳ 明朝" panose="02020609040205080304" pitchFamily="17" charset="-128"/>
                <a:ea typeface="ＭＳ 明朝" panose="02020609040205080304" pitchFamily="17" charset="-128"/>
              </a:rPr>
              <a:t>検</a:t>
            </a:r>
            <a:endParaRPr kumimoji="1" lang="en-US" altLang="ja-JP" b="1" dirty="0">
              <a:latin typeface="ＭＳ 明朝" panose="02020609040205080304" pitchFamily="17" charset="-128"/>
              <a:ea typeface="ＭＳ 明朝" panose="02020609040205080304" pitchFamily="17" charset="-128"/>
            </a:endParaRPr>
          </a:p>
          <a:p>
            <a:r>
              <a:rPr kumimoji="1" lang="ja-JP" altLang="en-US" b="1" dirty="0">
                <a:latin typeface="ＭＳ 明朝" panose="02020609040205080304" pitchFamily="17" charset="-128"/>
                <a:ea typeface="ＭＳ 明朝" panose="02020609040205080304" pitchFamily="17" charset="-128"/>
              </a:rPr>
              <a:t>　</a:t>
            </a:r>
            <a:r>
              <a:rPr kumimoji="1" lang="ja-JP" altLang="en-US" b="1" dirty="0" err="1">
                <a:latin typeface="ＭＳ 明朝" panose="02020609040205080304" pitchFamily="17" charset="-128"/>
                <a:ea typeface="ＭＳ 明朝" panose="02020609040205080304" pitchFamily="17" charset="-128"/>
              </a:rPr>
              <a:t>討する</a:t>
            </a:r>
            <a:r>
              <a:rPr kumimoji="1" lang="ja-JP" altLang="en-US" b="1" dirty="0">
                <a:latin typeface="ＭＳ 明朝" panose="02020609040205080304" pitchFamily="17" charset="-128"/>
                <a:ea typeface="ＭＳ 明朝" panose="02020609040205080304" pitchFamily="17" charset="-128"/>
              </a:rPr>
              <a:t>。</a:t>
            </a:r>
            <a:endParaRPr kumimoji="1" lang="en-US" altLang="ja-JP" b="1" dirty="0">
              <a:latin typeface="ＭＳ 明朝" panose="02020609040205080304" pitchFamily="17" charset="-128"/>
              <a:ea typeface="ＭＳ 明朝" panose="02020609040205080304" pitchFamily="17" charset="-128"/>
            </a:endParaRPr>
          </a:p>
        </p:txBody>
      </p:sp>
      <p:sp>
        <p:nvSpPr>
          <p:cNvPr id="36872" name="テキスト ボックス 12"/>
          <p:cNvSpPr txBox="1">
            <a:spLocks noChangeArrowheads="1"/>
          </p:cNvSpPr>
          <p:nvPr/>
        </p:nvSpPr>
        <p:spPr bwMode="auto">
          <a:xfrm>
            <a:off x="250824" y="2781300"/>
            <a:ext cx="8713663" cy="646331"/>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b="1" dirty="0">
                <a:latin typeface="ＭＳ 明朝" panose="02020609040205080304" pitchFamily="17" charset="-128"/>
                <a:ea typeface="ＭＳ 明朝" panose="02020609040205080304" pitchFamily="17" charset="-128"/>
              </a:rPr>
              <a:t>② 「主体的に学習に取り組む態度」に関する指導内容について，年間計画を見通</a:t>
            </a:r>
            <a:endParaRPr lang="en-US" altLang="ja-JP" b="1" dirty="0">
              <a:latin typeface="ＭＳ 明朝" panose="02020609040205080304" pitchFamily="17" charset="-128"/>
              <a:ea typeface="ＭＳ 明朝" panose="02020609040205080304" pitchFamily="17" charset="-128"/>
            </a:endParaRPr>
          </a:p>
          <a:p>
            <a:r>
              <a:rPr lang="ja-JP" altLang="en-US" b="1" dirty="0">
                <a:latin typeface="ＭＳ 明朝" panose="02020609040205080304" pitchFamily="17" charset="-128"/>
                <a:ea typeface="ＭＳ 明朝" panose="02020609040205080304" pitchFamily="17" charset="-128"/>
              </a:rPr>
              <a:t>　し，</a:t>
            </a:r>
            <a:r>
              <a:rPr lang="ja-JP" altLang="en-US" b="1" i="1" u="sng" dirty="0">
                <a:solidFill>
                  <a:srgbClr val="FF0000"/>
                </a:solidFill>
                <a:latin typeface="ＭＳ 明朝" panose="02020609040205080304" pitchFamily="17" charset="-128"/>
                <a:ea typeface="ＭＳ 明朝" panose="02020609040205080304" pitchFamily="17" charset="-128"/>
              </a:rPr>
              <a:t>どの単元に位置付け</a:t>
            </a:r>
            <a:r>
              <a:rPr lang="ja-JP" altLang="en-US" b="1" dirty="0">
                <a:latin typeface="ＭＳ 明朝" panose="02020609040205080304" pitchFamily="17" charset="-128"/>
                <a:ea typeface="ＭＳ 明朝" panose="02020609040205080304" pitchFamily="17" charset="-128"/>
              </a:rPr>
              <a:t>，重点化した評価機会を</a:t>
            </a:r>
            <a:r>
              <a:rPr lang="ja-JP" altLang="en-US" b="1" i="1" u="sng" dirty="0">
                <a:solidFill>
                  <a:srgbClr val="FF0000"/>
                </a:solidFill>
                <a:latin typeface="ＭＳ 明朝" panose="02020609040205080304" pitchFamily="17" charset="-128"/>
                <a:ea typeface="ＭＳ 明朝" panose="02020609040205080304" pitchFamily="17" charset="-128"/>
              </a:rPr>
              <a:t>どこに設定するのか</a:t>
            </a:r>
            <a:r>
              <a:rPr lang="ja-JP" altLang="en-US" b="1" dirty="0">
                <a:latin typeface="ＭＳ 明朝" panose="02020609040205080304" pitchFamily="17" charset="-128"/>
                <a:ea typeface="ＭＳ 明朝" panose="02020609040205080304" pitchFamily="17" charset="-128"/>
              </a:rPr>
              <a:t>検討する。</a:t>
            </a:r>
            <a:endParaRPr kumimoji="1" lang="en-US" altLang="ja-JP" b="1" dirty="0">
              <a:latin typeface="ＭＳ 明朝" panose="02020609040205080304" pitchFamily="17" charset="-128"/>
              <a:ea typeface="ＭＳ 明朝" panose="02020609040205080304" pitchFamily="17" charset="-128"/>
            </a:endParaRPr>
          </a:p>
        </p:txBody>
      </p:sp>
      <p:pic>
        <p:nvPicPr>
          <p:cNvPr id="68610" name="Picture 2"/>
          <p:cNvPicPr>
            <a:picLocks noChangeAspect="1" noChangeArrowheads="1"/>
          </p:cNvPicPr>
          <p:nvPr/>
        </p:nvPicPr>
        <p:blipFill>
          <a:blip r:embed="rId5"/>
          <a:srcRect l="25000" t="19334" r="26176" b="16967"/>
          <a:stretch>
            <a:fillRect/>
          </a:stretch>
        </p:blipFill>
        <p:spPr bwMode="auto">
          <a:xfrm>
            <a:off x="1187450" y="3500438"/>
            <a:ext cx="7488238" cy="3241675"/>
          </a:xfrm>
          <a:prstGeom prst="rect">
            <a:avLst/>
          </a:prstGeom>
          <a:ln w="28575">
            <a:headEnd/>
            <a:tailEnd/>
          </a:ln>
        </p:spPr>
        <p:style>
          <a:lnRef idx="2">
            <a:schemeClr val="accent2"/>
          </a:lnRef>
          <a:fillRef idx="1">
            <a:schemeClr val="lt1"/>
          </a:fillRef>
          <a:effectRef idx="0">
            <a:schemeClr val="accent2"/>
          </a:effectRef>
          <a:fontRef idx="minor">
            <a:schemeClr val="dk1"/>
          </a:fontRef>
        </p:style>
      </p:pic>
      <p:sp>
        <p:nvSpPr>
          <p:cNvPr id="14" name="テキスト ボックス 13"/>
          <p:cNvSpPr txBox="1"/>
          <p:nvPr/>
        </p:nvSpPr>
        <p:spPr>
          <a:xfrm>
            <a:off x="509588" y="3644900"/>
            <a:ext cx="461962" cy="2952750"/>
          </a:xfrm>
          <a:prstGeom prst="rect">
            <a:avLst/>
          </a:prstGeom>
        </p:spPr>
        <p:style>
          <a:lnRef idx="1">
            <a:schemeClr val="accent2"/>
          </a:lnRef>
          <a:fillRef idx="2">
            <a:schemeClr val="accent2"/>
          </a:fillRef>
          <a:effectRef idx="1">
            <a:schemeClr val="accent2"/>
          </a:effectRef>
          <a:fontRef idx="minor">
            <a:schemeClr val="dk1"/>
          </a:fontRef>
        </p:style>
        <p:txBody>
          <a:bodyPr vert="eaVert">
            <a:spAutoFit/>
          </a:bodyPr>
          <a:lstStyle/>
          <a:p>
            <a:pPr>
              <a:defRPr/>
            </a:pPr>
            <a:r>
              <a:rPr kumimoji="1" lang="ja-JP" altLang="en-US" dirty="0"/>
              <a:t>「公正・協力」を重点化した例</a:t>
            </a:r>
          </a:p>
        </p:txBody>
      </p:sp>
      <p:sp>
        <p:nvSpPr>
          <p:cNvPr id="11" name="テキスト ボックス 10"/>
          <p:cNvSpPr txBox="1">
            <a:spLocks noChangeArrowheads="1"/>
          </p:cNvSpPr>
          <p:nvPr/>
        </p:nvSpPr>
        <p:spPr bwMode="auto">
          <a:xfrm>
            <a:off x="2397839" y="1197300"/>
            <a:ext cx="1861344" cy="369332"/>
          </a:xfrm>
          <a:prstGeom prst="rect">
            <a:avLst/>
          </a:prstGeom>
          <a:noFill/>
          <a:ln w="9525">
            <a:noFill/>
            <a:miter lim="800000"/>
            <a:headEnd/>
            <a:tailEnd/>
          </a:ln>
        </p:spPr>
        <p:txBody>
          <a:bodyPr wrap="square">
            <a:spAutoFit/>
          </a:bodyPr>
          <a:lstStyle/>
          <a:p>
            <a:pPr algn="ctr">
              <a:defRPr/>
            </a:pPr>
            <a:r>
              <a:rPr kumimoji="1" lang="ja-JP" altLang="en-US" dirty="0">
                <a:latin typeface="+mn-ea"/>
              </a:rPr>
              <a:t>例 （第６学年）</a:t>
            </a:r>
            <a:endParaRPr kumimoji="1" lang="en-US" altLang="ja-JP" dirty="0">
              <a:latin typeface="+mn-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730"/>
    </mc:Choice>
    <mc:Fallback xmlns="">
      <p:transition spd="slow" advTm="40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Ⅲ</a:t>
            </a:r>
            <a:r>
              <a:rPr kumimoji="1" lang="ja-JP" altLang="en-US" sz="3200" b="1">
                <a:solidFill>
                  <a:schemeClr val="bg1"/>
                </a:solidFill>
              </a:rPr>
              <a:t>　学習評価に関する事例について</a:t>
            </a:r>
            <a:endParaRPr kumimoji="1" lang="en-US" altLang="ja-JP" sz="3200" b="1">
              <a:solidFill>
                <a:schemeClr val="bg1"/>
              </a:solidFill>
            </a:endParaRPr>
          </a:p>
        </p:txBody>
      </p:sp>
      <p:sp>
        <p:nvSpPr>
          <p:cNvPr id="4" name="下リボン 3"/>
          <p:cNvSpPr/>
          <p:nvPr/>
        </p:nvSpPr>
        <p:spPr>
          <a:xfrm>
            <a:off x="6732588" y="1106488"/>
            <a:ext cx="2160587" cy="593725"/>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72</a:t>
            </a:r>
            <a:r>
              <a:rPr kumimoji="1" lang="ja-JP" altLang="en-US" sz="2400" b="1" dirty="0">
                <a:latin typeface="+mn-ea"/>
              </a:rPr>
              <a:t>～</a:t>
            </a:r>
            <a:r>
              <a:rPr kumimoji="1" lang="en-US" altLang="ja-JP" sz="2400" b="1" dirty="0">
                <a:latin typeface="+mn-ea"/>
              </a:rPr>
              <a:t>73</a:t>
            </a:r>
            <a:endParaRPr kumimoji="1" lang="ja-JP" altLang="en-US" sz="2400" b="1" dirty="0">
              <a:latin typeface="+mn-ea"/>
            </a:endParaRPr>
          </a:p>
        </p:txBody>
      </p:sp>
      <p:sp>
        <p:nvSpPr>
          <p:cNvPr id="5" name="テキスト ボックス 1"/>
          <p:cNvSpPr txBox="1">
            <a:spLocks noChangeArrowheads="1"/>
          </p:cNvSpPr>
          <p:nvPr/>
        </p:nvSpPr>
        <p:spPr bwMode="auto">
          <a:xfrm>
            <a:off x="179388" y="620713"/>
            <a:ext cx="7993062" cy="400050"/>
          </a:xfrm>
          <a:prstGeom prst="rect">
            <a:avLst/>
          </a:prstGeom>
          <a:solidFill>
            <a:schemeClr val="accent1">
              <a:lumMod val="20000"/>
              <a:lumOff val="80000"/>
            </a:schemeClr>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000" b="1" dirty="0"/>
              <a:t>事例５　複数の単元にまたがった「主体的に学習に取り組む態度」の評価</a:t>
            </a:r>
            <a:endParaRPr kumimoji="1" lang="en-US" altLang="ja-JP" sz="2000" b="1" dirty="0"/>
          </a:p>
        </p:txBody>
      </p:sp>
      <p:sp>
        <p:nvSpPr>
          <p:cNvPr id="7" name="正方形/長方形 6"/>
          <p:cNvSpPr/>
          <p:nvPr/>
        </p:nvSpPr>
        <p:spPr>
          <a:xfrm>
            <a:off x="179388" y="1125538"/>
            <a:ext cx="2232025" cy="503237"/>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1" lang="ja-JP" altLang="en-US"/>
          </a:p>
        </p:txBody>
      </p:sp>
      <p:sp>
        <p:nvSpPr>
          <p:cNvPr id="8" name="テキスト ボックス 7"/>
          <p:cNvSpPr txBox="1"/>
          <p:nvPr/>
        </p:nvSpPr>
        <p:spPr>
          <a:xfrm>
            <a:off x="179388" y="1196975"/>
            <a:ext cx="2232025" cy="338138"/>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kumimoji="1" lang="ja-JP" altLang="en-US" sz="1600" dirty="0">
                <a:latin typeface="ＭＳ ゴシック" pitchFamily="49" charset="-128"/>
                <a:ea typeface="ＤＦ特太ゴシック体" pitchFamily="1" charset="-128"/>
              </a:rPr>
              <a:t>進め方</a:t>
            </a:r>
          </a:p>
        </p:txBody>
      </p:sp>
      <p:sp>
        <p:nvSpPr>
          <p:cNvPr id="38919" name="テキスト ボックス 11"/>
          <p:cNvSpPr txBox="1">
            <a:spLocks noChangeArrowheads="1"/>
          </p:cNvSpPr>
          <p:nvPr/>
        </p:nvSpPr>
        <p:spPr bwMode="auto">
          <a:xfrm>
            <a:off x="250825" y="1773238"/>
            <a:ext cx="8642350" cy="646112"/>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b="1" dirty="0">
                <a:latin typeface="ＭＳ 明朝" panose="02020609040205080304" pitchFamily="17" charset="-128"/>
                <a:ea typeface="ＭＳ 明朝" panose="02020609040205080304" pitchFamily="17" charset="-128"/>
              </a:rPr>
              <a:t>③　該当する</a:t>
            </a:r>
            <a:r>
              <a:rPr lang="ja-JP" altLang="en-US" b="1" i="1" u="sng" dirty="0">
                <a:solidFill>
                  <a:srgbClr val="FF0000"/>
                </a:solidFill>
                <a:latin typeface="ＭＳ 明朝" panose="02020609040205080304" pitchFamily="17" charset="-128"/>
                <a:ea typeface="ＭＳ 明朝" panose="02020609040205080304" pitchFamily="17" charset="-128"/>
              </a:rPr>
              <a:t>単元の指導事項</a:t>
            </a:r>
            <a:r>
              <a:rPr lang="ja-JP" altLang="en-US" b="1" dirty="0">
                <a:latin typeface="ＭＳ 明朝" panose="02020609040205080304" pitchFamily="17" charset="-128"/>
                <a:ea typeface="ＭＳ 明朝" panose="02020609040205080304" pitchFamily="17" charset="-128"/>
              </a:rPr>
              <a:t>や</a:t>
            </a:r>
            <a:r>
              <a:rPr lang="ja-JP" altLang="en-US" b="1" i="1" u="sng" dirty="0">
                <a:solidFill>
                  <a:srgbClr val="FF0000"/>
                </a:solidFill>
                <a:latin typeface="ＭＳ 明朝" panose="02020609040205080304" pitchFamily="17" charset="-128"/>
                <a:ea typeface="ＭＳ 明朝" panose="02020609040205080304" pitchFamily="17" charset="-128"/>
              </a:rPr>
              <a:t>めざす児童の学びの姿</a:t>
            </a:r>
            <a:r>
              <a:rPr lang="ja-JP" altLang="en-US" b="1" dirty="0">
                <a:latin typeface="ＭＳ 明朝" panose="02020609040205080304" pitchFamily="17" charset="-128"/>
                <a:ea typeface="ＭＳ 明朝" panose="02020609040205080304" pitchFamily="17" charset="-128"/>
              </a:rPr>
              <a:t>，</a:t>
            </a:r>
            <a:r>
              <a:rPr lang="ja-JP" altLang="en-US" b="1" i="1" u="sng" dirty="0">
                <a:solidFill>
                  <a:srgbClr val="FF0000"/>
                </a:solidFill>
                <a:latin typeface="ＭＳ 明朝" panose="02020609040205080304" pitchFamily="17" charset="-128"/>
                <a:ea typeface="ＭＳ 明朝" panose="02020609040205080304" pitchFamily="17" charset="-128"/>
              </a:rPr>
              <a:t>具体的な行動を整理し</a:t>
            </a:r>
            <a:r>
              <a:rPr lang="ja-JP" altLang="en-US" b="1" dirty="0">
                <a:latin typeface="ＭＳ 明朝" panose="02020609040205080304" pitchFamily="17" charset="-128"/>
                <a:ea typeface="ＭＳ 明朝" panose="02020609040205080304" pitchFamily="17" charset="-128"/>
              </a:rPr>
              <a:t>，</a:t>
            </a:r>
            <a:endParaRPr lang="en-US" altLang="ja-JP" b="1" dirty="0">
              <a:latin typeface="ＭＳ 明朝" panose="02020609040205080304" pitchFamily="17" charset="-128"/>
              <a:ea typeface="ＭＳ 明朝" panose="02020609040205080304" pitchFamily="17" charset="-128"/>
            </a:endParaRPr>
          </a:p>
          <a:p>
            <a:r>
              <a:rPr lang="ja-JP" altLang="en-US" b="1">
                <a:latin typeface="ＭＳ 明朝" panose="02020609040205080304" pitchFamily="17" charset="-128"/>
                <a:ea typeface="ＭＳ 明朝" panose="02020609040205080304" pitchFamily="17" charset="-128"/>
              </a:rPr>
              <a:t>　評価規準や評価方法について検討する。 </a:t>
            </a:r>
            <a:endParaRPr kumimoji="1" lang="en-US" altLang="ja-JP" b="1" dirty="0">
              <a:latin typeface="ＭＳ 明朝" panose="02020609040205080304" pitchFamily="17" charset="-128"/>
              <a:ea typeface="ＭＳ 明朝" panose="02020609040205080304" pitchFamily="17" charset="-128"/>
            </a:endParaRPr>
          </a:p>
        </p:txBody>
      </p:sp>
      <p:pic>
        <p:nvPicPr>
          <p:cNvPr id="38920" name="Picture 2"/>
          <p:cNvPicPr>
            <a:picLocks noChangeAspect="1" noChangeArrowheads="1"/>
          </p:cNvPicPr>
          <p:nvPr/>
        </p:nvPicPr>
        <p:blipFill>
          <a:blip r:embed="rId5">
            <a:extLst>
              <a:ext uri="{28A0092B-C50C-407E-A947-70E740481C1C}">
                <a14:useLocalDpi xmlns:a14="http://schemas.microsoft.com/office/drawing/2010/main" val="0"/>
              </a:ext>
            </a:extLst>
          </a:blip>
          <a:srcRect l="25000" t="17233" r="25781" b="20467"/>
          <a:stretch>
            <a:fillRect/>
          </a:stretch>
        </p:blipFill>
        <p:spPr bwMode="auto">
          <a:xfrm>
            <a:off x="3006725" y="2492375"/>
            <a:ext cx="6029325" cy="4294188"/>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71438" y="2968625"/>
            <a:ext cx="2771775" cy="58578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kumimoji="1" lang="ja-JP" altLang="en-US" sz="1600" b="1" dirty="0">
                <a:latin typeface="ＭＳ 明朝" panose="02020609040205080304" pitchFamily="17" charset="-128"/>
                <a:ea typeface="ＭＳ 明朝" panose="02020609040205080304" pitchFamily="17" charset="-128"/>
              </a:rPr>
              <a:t>○指導事項</a:t>
            </a:r>
            <a:endParaRPr kumimoji="1" lang="en-US" altLang="ja-JP" sz="1600" b="1" dirty="0">
              <a:latin typeface="ＭＳ 明朝" panose="02020609040205080304" pitchFamily="17" charset="-128"/>
              <a:ea typeface="ＭＳ 明朝" panose="02020609040205080304" pitchFamily="17" charset="-128"/>
            </a:endParaRPr>
          </a:p>
          <a:p>
            <a:pPr>
              <a:defRPr/>
            </a:pPr>
            <a:r>
              <a:rPr kumimoji="1" lang="ja-JP" altLang="en-US" sz="1600" b="1" dirty="0">
                <a:latin typeface="ＭＳ 明朝" panose="02020609040205080304" pitchFamily="17" charset="-128"/>
                <a:ea typeface="ＭＳ 明朝" panose="02020609040205080304" pitchFamily="17" charset="-128"/>
              </a:rPr>
              <a:t>○学びの姿と具体的な行動</a:t>
            </a:r>
            <a:endParaRPr kumimoji="1" lang="en-US" altLang="ja-JP" sz="1600" b="1" dirty="0">
              <a:latin typeface="ＭＳ 明朝" panose="02020609040205080304" pitchFamily="17" charset="-128"/>
              <a:ea typeface="ＭＳ 明朝" panose="02020609040205080304" pitchFamily="17" charset="-128"/>
            </a:endParaRPr>
          </a:p>
        </p:txBody>
      </p:sp>
      <p:sp>
        <p:nvSpPr>
          <p:cNvPr id="3" name="下矢印 2"/>
          <p:cNvSpPr/>
          <p:nvPr/>
        </p:nvSpPr>
        <p:spPr>
          <a:xfrm>
            <a:off x="1169988" y="3603625"/>
            <a:ext cx="576262" cy="350838"/>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kumimoji="1" lang="ja-JP" altLang="en-US"/>
          </a:p>
        </p:txBody>
      </p:sp>
      <p:sp>
        <p:nvSpPr>
          <p:cNvPr id="11" name="テキスト ボックス 10"/>
          <p:cNvSpPr txBox="1"/>
          <p:nvPr/>
        </p:nvSpPr>
        <p:spPr>
          <a:xfrm>
            <a:off x="144463" y="4038600"/>
            <a:ext cx="2627312" cy="1200150"/>
          </a:xfrm>
          <a:prstGeom prst="rect">
            <a:avLst/>
          </a:prstGeom>
          <a:ln w="28575"/>
        </p:spPr>
        <p:style>
          <a:lnRef idx="2">
            <a:schemeClr val="accent2"/>
          </a:lnRef>
          <a:fillRef idx="1">
            <a:schemeClr val="lt1"/>
          </a:fillRef>
          <a:effectRef idx="0">
            <a:schemeClr val="accent2"/>
          </a:effectRef>
          <a:fontRef idx="minor">
            <a:schemeClr val="dk1"/>
          </a:fontRef>
        </p:style>
        <p:txBody>
          <a:bodyPr>
            <a:spAutoFit/>
          </a:bodyPr>
          <a:lstStyle/>
          <a:p>
            <a:pPr algn="ctr">
              <a:defRPr/>
            </a:pPr>
            <a:r>
              <a:rPr kumimoji="1" lang="ja-JP" altLang="en-US" sz="2400" dirty="0">
                <a:latin typeface="ＭＳ ゴシック" panose="020B0609070205080204" pitchFamily="49" charset="-128"/>
                <a:ea typeface="ＭＳ ゴシック" panose="020B0609070205080204" pitchFamily="49" charset="-128"/>
              </a:rPr>
              <a:t>○評価規準</a:t>
            </a:r>
            <a:endParaRPr kumimoji="1" lang="en-US" altLang="ja-JP" sz="2400" dirty="0">
              <a:latin typeface="ＭＳ ゴシック" panose="020B0609070205080204" pitchFamily="49" charset="-128"/>
              <a:ea typeface="ＭＳ ゴシック" panose="020B0609070205080204" pitchFamily="49" charset="-128"/>
            </a:endParaRPr>
          </a:p>
          <a:p>
            <a:pPr algn="ctr">
              <a:defRPr/>
            </a:pPr>
            <a:r>
              <a:rPr kumimoji="1" lang="ja-JP" altLang="en-US" sz="2400" dirty="0">
                <a:latin typeface="ＭＳ ゴシック" panose="020B0609070205080204" pitchFamily="49" charset="-128"/>
                <a:ea typeface="ＭＳ ゴシック" panose="020B0609070205080204" pitchFamily="49" charset="-128"/>
              </a:rPr>
              <a:t>○評価機会</a:t>
            </a:r>
            <a:endParaRPr kumimoji="1" lang="en-US" altLang="ja-JP" sz="2400" dirty="0">
              <a:latin typeface="ＭＳ ゴシック" panose="020B0609070205080204" pitchFamily="49" charset="-128"/>
              <a:ea typeface="ＭＳ ゴシック" panose="020B0609070205080204" pitchFamily="49" charset="-128"/>
            </a:endParaRPr>
          </a:p>
          <a:p>
            <a:pPr algn="ctr">
              <a:defRPr/>
            </a:pPr>
            <a:r>
              <a:rPr kumimoji="1" lang="ja-JP" altLang="en-US" sz="2400" dirty="0">
                <a:latin typeface="ＭＳ ゴシック" panose="020B0609070205080204" pitchFamily="49" charset="-128"/>
                <a:ea typeface="ＭＳ ゴシック" panose="020B0609070205080204" pitchFamily="49" charset="-128"/>
              </a:rPr>
              <a:t>○評価方法</a:t>
            </a:r>
            <a:endParaRPr kumimoji="1" lang="en-US" altLang="ja-JP" sz="2400" dirty="0">
              <a:latin typeface="ＭＳ ゴシック" panose="020B0609070205080204" pitchFamily="49" charset="-128"/>
              <a:ea typeface="ＭＳ ゴシック" panose="020B0609070205080204" pitchFamily="49" charset="-128"/>
            </a:endParaRPr>
          </a:p>
        </p:txBody>
      </p:sp>
      <p:sp>
        <p:nvSpPr>
          <p:cNvPr id="12" name="テキスト ボックス 11"/>
          <p:cNvSpPr txBox="1">
            <a:spLocks noChangeArrowheads="1"/>
          </p:cNvSpPr>
          <p:nvPr/>
        </p:nvSpPr>
        <p:spPr bwMode="auto">
          <a:xfrm>
            <a:off x="2397839" y="1197300"/>
            <a:ext cx="1861344" cy="369332"/>
          </a:xfrm>
          <a:prstGeom prst="rect">
            <a:avLst/>
          </a:prstGeom>
          <a:noFill/>
          <a:ln w="9525">
            <a:noFill/>
            <a:miter lim="800000"/>
            <a:headEnd/>
            <a:tailEnd/>
          </a:ln>
        </p:spPr>
        <p:txBody>
          <a:bodyPr wrap="square">
            <a:spAutoFit/>
          </a:bodyPr>
          <a:lstStyle/>
          <a:p>
            <a:pPr algn="ctr">
              <a:defRPr/>
            </a:pPr>
            <a:r>
              <a:rPr kumimoji="1" lang="ja-JP" altLang="en-US" dirty="0">
                <a:latin typeface="+mn-ea"/>
              </a:rPr>
              <a:t>例 （第６学年）</a:t>
            </a:r>
            <a:endParaRPr kumimoji="1" lang="en-US" altLang="ja-JP" dirty="0">
              <a:latin typeface="+mn-ea"/>
            </a:endParaRPr>
          </a:p>
        </p:txBody>
      </p:sp>
      <p:sp>
        <p:nvSpPr>
          <p:cNvPr id="6" name="正方形/長方形 5"/>
          <p:cNvSpPr/>
          <p:nvPr/>
        </p:nvSpPr>
        <p:spPr>
          <a:xfrm>
            <a:off x="3923928" y="3284984"/>
            <a:ext cx="2088232" cy="8640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8033045" y="3140968"/>
            <a:ext cx="953876" cy="576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6084168" y="3212976"/>
            <a:ext cx="12961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stCxn id="6" idx="3"/>
          </p:cNvCxnSpPr>
          <p:nvPr/>
        </p:nvCxnSpPr>
        <p:spPr>
          <a:xfrm flipV="1">
            <a:off x="6012160" y="3261519"/>
            <a:ext cx="720080" cy="455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7092280" y="3261519"/>
            <a:ext cx="940765" cy="1674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862"/>
    </mc:Choice>
    <mc:Fallback xmlns="">
      <p:transition spd="slow" advTm="55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体育</a:t>
            </a:r>
            <a:endParaRPr kumimoji="1" lang="ja-JP" altLang="en-US" sz="5400" dirty="0">
              <a:solidFill>
                <a:schemeClr val="tx1"/>
              </a:solidFill>
            </a:endParaRPr>
          </a:p>
        </p:txBody>
      </p:sp>
      <p:sp>
        <p:nvSpPr>
          <p:cNvPr id="7" name="サブタイトル 2"/>
          <p:cNvSpPr>
            <a:spLocks noGrp="1"/>
          </p:cNvSpPr>
          <p:nvPr>
            <p:ph type="subTitle" idx="1"/>
          </p:nvPr>
        </p:nvSpPr>
        <p:spPr>
          <a:xfrm>
            <a:off x="0" y="-26988"/>
            <a:ext cx="9151938"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6" name="AutoShape 12"/>
          <p:cNvSpPr>
            <a:spLocks noChangeArrowheads="1"/>
          </p:cNvSpPr>
          <p:nvPr/>
        </p:nvSpPr>
        <p:spPr bwMode="auto">
          <a:xfrm>
            <a:off x="107950" y="3573463"/>
            <a:ext cx="8893175" cy="31686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ja-JP" altLang="en-US" b="1" dirty="0">
                <a:solidFill>
                  <a:srgbClr val="000000"/>
                </a:solidFill>
                <a:ea typeface="HGP教科書体" panose="02020600000000000000" pitchFamily="18" charset="-128"/>
              </a:rPr>
              <a:t>　</a:t>
            </a:r>
            <a:r>
              <a:rPr lang="en-US" altLang="ja-JP" b="1" dirty="0">
                <a:solidFill>
                  <a:srgbClr val="000000"/>
                </a:solidFill>
                <a:ea typeface="HGP教科書体" panose="02020600000000000000" pitchFamily="18" charset="-128"/>
              </a:rPr>
              <a:t>Ⅰ</a:t>
            </a:r>
            <a:r>
              <a:rPr lang="ja-JP" altLang="en-US" b="1" dirty="0">
                <a:solidFill>
                  <a:srgbClr val="000000"/>
                </a:solidFill>
                <a:ea typeface="HGP教科書体" panose="02020600000000000000" pitchFamily="18" charset="-128"/>
              </a:rPr>
              <a:t>　「内容のまとまりごとの評価規準」について</a:t>
            </a:r>
          </a:p>
          <a:p>
            <a:pPr eaLnBrk="1" fontAlgn="auto" hangingPunct="1">
              <a:lnSpc>
                <a:spcPts val="2000"/>
              </a:lnSpc>
              <a:spcBef>
                <a:spcPct val="50000"/>
              </a:spcBef>
              <a:spcAft>
                <a:spcPts val="0"/>
              </a:spcAft>
              <a:buFontTx/>
              <a:buNone/>
              <a:defRPr/>
            </a:pPr>
            <a:endParaRPr lang="en-US" altLang="ja-JP"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b="1" dirty="0">
                <a:solidFill>
                  <a:srgbClr val="000000"/>
                </a:solidFill>
                <a:ea typeface="HGP教科書体" panose="02020600000000000000" pitchFamily="18" charset="-128"/>
              </a:rPr>
              <a:t>　</a:t>
            </a:r>
            <a:r>
              <a:rPr lang="en-US" altLang="ja-JP" b="1" dirty="0">
                <a:solidFill>
                  <a:srgbClr val="000000"/>
                </a:solidFill>
                <a:ea typeface="HGP教科書体" panose="02020600000000000000" pitchFamily="18" charset="-128"/>
              </a:rPr>
              <a:t>Ⅱ</a:t>
            </a:r>
            <a:r>
              <a:rPr lang="ja-JP" altLang="en-US" b="1" dirty="0">
                <a:solidFill>
                  <a:srgbClr val="000000"/>
                </a:solidFill>
                <a:ea typeface="HGP教科書体" panose="02020600000000000000" pitchFamily="18" charset="-128"/>
              </a:rPr>
              <a:t>　単元ごとの学習評価について</a:t>
            </a:r>
          </a:p>
          <a:p>
            <a:pPr eaLnBrk="1" fontAlgn="auto" hangingPunct="1">
              <a:lnSpc>
                <a:spcPts val="2000"/>
              </a:lnSpc>
              <a:spcBef>
                <a:spcPct val="50000"/>
              </a:spcBef>
              <a:spcAft>
                <a:spcPts val="0"/>
              </a:spcAft>
              <a:buFontTx/>
              <a:buNone/>
              <a:defRPr/>
            </a:pPr>
            <a:endParaRPr lang="ja-JP" altLang="en-US"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b="1" dirty="0">
                <a:solidFill>
                  <a:srgbClr val="000000"/>
                </a:solidFill>
                <a:ea typeface="HGP教科書体" panose="02020600000000000000" pitchFamily="18" charset="-128"/>
              </a:rPr>
              <a:t>　</a:t>
            </a:r>
            <a:r>
              <a:rPr lang="en-US" altLang="ja-JP" b="1" dirty="0">
                <a:solidFill>
                  <a:srgbClr val="000000"/>
                </a:solidFill>
                <a:ea typeface="HGP教科書体" panose="02020600000000000000" pitchFamily="18" charset="-128"/>
              </a:rPr>
              <a:t>Ⅲ</a:t>
            </a:r>
            <a:r>
              <a:rPr lang="ja-JP" altLang="en-US" b="1" dirty="0">
                <a:solidFill>
                  <a:srgbClr val="000000"/>
                </a:solidFill>
                <a:ea typeface="HGP教科書体" panose="02020600000000000000" pitchFamily="18" charset="-128"/>
              </a:rPr>
              <a:t>　学習評価に関する事例について</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81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Ⅲ</a:t>
            </a:r>
            <a:r>
              <a:rPr kumimoji="1" lang="ja-JP" altLang="en-US" sz="3200" b="1">
                <a:solidFill>
                  <a:schemeClr val="bg1"/>
                </a:solidFill>
              </a:rPr>
              <a:t>　学習評価に関する事例について</a:t>
            </a:r>
            <a:endParaRPr kumimoji="1" lang="en-US" altLang="ja-JP" sz="3200" b="1">
              <a:solidFill>
                <a:schemeClr val="bg1"/>
              </a:solidFill>
            </a:endParaRPr>
          </a:p>
        </p:txBody>
      </p:sp>
      <p:sp>
        <p:nvSpPr>
          <p:cNvPr id="3" name="下リボン 2"/>
          <p:cNvSpPr/>
          <p:nvPr/>
        </p:nvSpPr>
        <p:spPr>
          <a:xfrm>
            <a:off x="6831013" y="1187450"/>
            <a:ext cx="2197100" cy="593725"/>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76</a:t>
            </a:r>
            <a:r>
              <a:rPr kumimoji="1" lang="ja-JP" altLang="en-US" sz="2400" b="1" dirty="0">
                <a:latin typeface="+mn-ea"/>
              </a:rPr>
              <a:t>～</a:t>
            </a:r>
            <a:r>
              <a:rPr kumimoji="1" lang="en-US" altLang="ja-JP" sz="2400" b="1" dirty="0">
                <a:latin typeface="+mn-ea"/>
              </a:rPr>
              <a:t>78</a:t>
            </a:r>
            <a:endParaRPr kumimoji="1" lang="ja-JP" altLang="en-US" sz="2400" b="1" dirty="0">
              <a:latin typeface="+mn-ea"/>
            </a:endParaRPr>
          </a:p>
        </p:txBody>
      </p:sp>
      <p:sp>
        <p:nvSpPr>
          <p:cNvPr id="4" name="テキスト ボックス 1"/>
          <p:cNvSpPr txBox="1">
            <a:spLocks noChangeArrowheads="1"/>
          </p:cNvSpPr>
          <p:nvPr/>
        </p:nvSpPr>
        <p:spPr bwMode="auto">
          <a:xfrm>
            <a:off x="107950" y="620713"/>
            <a:ext cx="7416378" cy="400110"/>
          </a:xfrm>
          <a:prstGeom prst="rect">
            <a:avLst/>
          </a:prstGeom>
          <a:solidFill>
            <a:schemeClr val="accent1">
              <a:lumMod val="20000"/>
              <a:lumOff val="80000"/>
            </a:schemeClr>
          </a:solidFill>
          <a:ln w="952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000" b="1" dirty="0"/>
              <a:t>事例６　保健領域における指導と評価の計画から評価の総括まで</a:t>
            </a:r>
            <a:endParaRPr kumimoji="1" lang="en-US" altLang="ja-JP" sz="2000" b="1" dirty="0"/>
          </a:p>
        </p:txBody>
      </p:sp>
      <p:sp>
        <p:nvSpPr>
          <p:cNvPr id="5" name="テキスト ボックス 10"/>
          <p:cNvSpPr txBox="1">
            <a:spLocks noChangeArrowheads="1"/>
          </p:cNvSpPr>
          <p:nvPr/>
        </p:nvSpPr>
        <p:spPr bwMode="auto">
          <a:xfrm>
            <a:off x="179388" y="1069975"/>
            <a:ext cx="2951162" cy="369888"/>
          </a:xfrm>
          <a:prstGeom prst="rect">
            <a:avLst/>
          </a:prstGeom>
          <a:noFill/>
          <a:ln w="9525">
            <a:noFill/>
            <a:miter lim="800000"/>
            <a:headEnd/>
            <a:tailEnd/>
          </a:ln>
        </p:spPr>
        <p:txBody>
          <a:bodyPr>
            <a:spAutoFit/>
          </a:bodyPr>
          <a:lstStyle/>
          <a:p>
            <a:pPr>
              <a:defRPr/>
            </a:pPr>
            <a:r>
              <a:rPr kumimoji="1" lang="ja-JP" altLang="en-US" dirty="0">
                <a:latin typeface="+mn-ea"/>
              </a:rPr>
              <a:t>単元名　体の発育・発達</a:t>
            </a:r>
            <a:endParaRPr kumimoji="1" lang="en-US" altLang="ja-JP" dirty="0">
              <a:latin typeface="+mn-ea"/>
            </a:endParaRPr>
          </a:p>
        </p:txBody>
      </p:sp>
      <p:sp>
        <p:nvSpPr>
          <p:cNvPr id="6" name="テキスト ボックス 5"/>
          <p:cNvSpPr txBox="1"/>
          <p:nvPr/>
        </p:nvSpPr>
        <p:spPr>
          <a:xfrm>
            <a:off x="106363" y="1484313"/>
            <a:ext cx="3744912" cy="369887"/>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kumimoji="1" lang="en-US" altLang="ja-JP" dirty="0">
                <a:latin typeface="HGPｺﾞｼｯｸE" panose="020B0900000000000000" pitchFamily="50" charset="-128"/>
                <a:ea typeface="HGPｺﾞｼｯｸE" panose="020B0900000000000000" pitchFamily="50" charset="-128"/>
              </a:rPr>
              <a:t>【</a:t>
            </a:r>
            <a:r>
              <a:rPr kumimoji="1" lang="ja-JP" altLang="en-US" dirty="0">
                <a:latin typeface="HGPｺﾞｼｯｸE" panose="020B0900000000000000" pitchFamily="50" charset="-128"/>
                <a:ea typeface="HGPｺﾞｼｯｸE" panose="020B0900000000000000" pitchFamily="50" charset="-128"/>
              </a:rPr>
              <a:t>保健の学習の評価活動</a:t>
            </a:r>
            <a:r>
              <a:rPr kumimoji="1" lang="en-US" altLang="ja-JP" dirty="0">
                <a:latin typeface="HGPｺﾞｼｯｸE" panose="020B0900000000000000" pitchFamily="50" charset="-128"/>
                <a:ea typeface="HGPｺﾞｼｯｸE" panose="020B0900000000000000" pitchFamily="50" charset="-128"/>
              </a:rPr>
              <a:t>】</a:t>
            </a:r>
            <a:r>
              <a:rPr kumimoji="1" lang="ja-JP" altLang="en-US" dirty="0">
                <a:latin typeface="HGPｺﾞｼｯｸE" panose="020B0900000000000000" pitchFamily="50" charset="-128"/>
                <a:ea typeface="HGPｺﾞｼｯｸE" panose="020B0900000000000000" pitchFamily="50" charset="-128"/>
              </a:rPr>
              <a:t>３つの局面</a:t>
            </a:r>
          </a:p>
        </p:txBody>
      </p:sp>
      <p:sp>
        <p:nvSpPr>
          <p:cNvPr id="7" name="テキスト ボックス 6"/>
          <p:cNvSpPr txBox="1"/>
          <p:nvPr/>
        </p:nvSpPr>
        <p:spPr>
          <a:xfrm>
            <a:off x="115888" y="1895475"/>
            <a:ext cx="8912225" cy="18478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kumimoji="1" lang="ja-JP" altLang="en-US" sz="1600" dirty="0">
                <a:latin typeface="ＭＳ 明朝" panose="02020609040205080304" pitchFamily="17" charset="-128"/>
                <a:ea typeface="ＭＳ 明朝" panose="02020609040205080304" pitchFamily="17" charset="-128"/>
              </a:rPr>
              <a:t>①</a:t>
            </a:r>
            <a:r>
              <a:rPr lang="ja-JP" altLang="en-US" sz="1600" dirty="0">
                <a:latin typeface="ＭＳ 明朝" panose="02020609040205080304" pitchFamily="17" charset="-128"/>
                <a:ea typeface="ＭＳ 明朝" panose="02020609040205080304" pitchFamily="17" charset="-128"/>
              </a:rPr>
              <a:t>児童が，保健に関する知識や関心をどの程度もっているのかを見取るとともに，児童の発達</a:t>
            </a:r>
            <a:endParaRPr lang="en-US" altLang="ja-JP" sz="1600" dirty="0">
              <a:latin typeface="ＭＳ 明朝" panose="02020609040205080304" pitchFamily="17" charset="-128"/>
              <a:ea typeface="ＭＳ 明朝" panose="02020609040205080304" pitchFamily="17" charset="-128"/>
            </a:endParaRPr>
          </a:p>
          <a:p>
            <a:pPr>
              <a:defRPr/>
            </a:pPr>
            <a:r>
              <a:rPr lang="ja-JP" altLang="en-US" sz="1600" dirty="0">
                <a:latin typeface="ＭＳ 明朝" panose="02020609040205080304" pitchFamily="17" charset="-128"/>
                <a:ea typeface="ＭＳ 明朝" panose="02020609040205080304" pitchFamily="17" charset="-128"/>
              </a:rPr>
              <a:t>　の段階や態度，発言，行動などから，学習内容の重点等を鑑み，授業の計画を立てる局面</a:t>
            </a:r>
            <a:endParaRPr lang="en-US" altLang="ja-JP" sz="1600" dirty="0">
              <a:latin typeface="ＭＳ 明朝" panose="02020609040205080304" pitchFamily="17" charset="-128"/>
              <a:ea typeface="ＭＳ 明朝" panose="02020609040205080304" pitchFamily="17" charset="-128"/>
            </a:endParaRPr>
          </a:p>
          <a:p>
            <a:pPr>
              <a:defRPr/>
            </a:pPr>
            <a:r>
              <a:rPr lang="ja-JP" altLang="en-US" sz="1600" dirty="0">
                <a:solidFill>
                  <a:srgbClr val="FF0000"/>
                </a:solidFill>
                <a:latin typeface="ＭＳ 明朝" panose="02020609040205080304" pitchFamily="17" charset="-128"/>
                <a:ea typeface="ＭＳ 明朝" panose="02020609040205080304" pitchFamily="17" charset="-128"/>
              </a:rPr>
              <a:t>　（診断的評価）</a:t>
            </a:r>
            <a:r>
              <a:rPr lang="ja-JP" altLang="en-US" sz="1600" dirty="0">
                <a:latin typeface="ＭＳ 明朝" panose="02020609040205080304" pitchFamily="17" charset="-128"/>
                <a:ea typeface="ＭＳ 明朝" panose="02020609040205080304" pitchFamily="17" charset="-128"/>
              </a:rPr>
              <a:t>。</a:t>
            </a:r>
          </a:p>
          <a:p>
            <a:pPr>
              <a:defRPr/>
            </a:pPr>
            <a:r>
              <a:rPr lang="ja-JP" altLang="en-US" sz="1600" dirty="0">
                <a:latin typeface="ＭＳ 明朝" panose="02020609040205080304" pitchFamily="17" charset="-128"/>
                <a:ea typeface="ＭＳ 明朝" panose="02020609040205080304" pitchFamily="17" charset="-128"/>
              </a:rPr>
              <a:t>②単元の保健の学習の中で，児童がどのように変容しつつあるのかを見取り，次なる課題を提　</a:t>
            </a:r>
            <a:endParaRPr lang="en-US" altLang="ja-JP" sz="1600" dirty="0">
              <a:latin typeface="ＭＳ 明朝" panose="02020609040205080304" pitchFamily="17" charset="-128"/>
              <a:ea typeface="ＭＳ 明朝" panose="02020609040205080304" pitchFamily="17" charset="-128"/>
            </a:endParaRPr>
          </a:p>
          <a:p>
            <a:pPr>
              <a:defRPr/>
            </a:pPr>
            <a:r>
              <a:rPr lang="ja-JP" altLang="en-US" sz="1600" dirty="0">
                <a:latin typeface="ＭＳ 明朝" panose="02020609040205080304" pitchFamily="17" charset="-128"/>
                <a:ea typeface="ＭＳ 明朝" panose="02020609040205080304" pitchFamily="17" charset="-128"/>
              </a:rPr>
              <a:t>　示したり，指導の在り方の修正を考えたりする局面</a:t>
            </a:r>
            <a:r>
              <a:rPr lang="ja-JP" altLang="en-US" sz="1600" dirty="0">
                <a:solidFill>
                  <a:srgbClr val="FF0000"/>
                </a:solidFill>
                <a:latin typeface="ＭＳ 明朝" panose="02020609040205080304" pitchFamily="17" charset="-128"/>
                <a:ea typeface="ＭＳ 明朝" panose="02020609040205080304" pitchFamily="17" charset="-128"/>
              </a:rPr>
              <a:t>（形成的評価）</a:t>
            </a:r>
            <a:r>
              <a:rPr lang="ja-JP" altLang="en-US" sz="1600" dirty="0">
                <a:latin typeface="ＭＳ 明朝" panose="02020609040205080304" pitchFamily="17" charset="-128"/>
                <a:ea typeface="ＭＳ 明朝" panose="02020609040205080304" pitchFamily="17" charset="-128"/>
              </a:rPr>
              <a:t>。</a:t>
            </a:r>
          </a:p>
          <a:p>
            <a:pPr>
              <a:defRPr/>
            </a:pPr>
            <a:r>
              <a:rPr lang="ja-JP" altLang="en-US" sz="1600" dirty="0">
                <a:latin typeface="ＭＳ 明朝" panose="02020609040205080304" pitchFamily="17" charset="-128"/>
                <a:ea typeface="ＭＳ 明朝" panose="02020609040205080304" pitchFamily="17" charset="-128"/>
              </a:rPr>
              <a:t>③保健の学習が目標に対してどの程度まで達成できたのかを，児童の学習状況から見取る局面　　</a:t>
            </a:r>
            <a:endParaRPr lang="en-US" altLang="ja-JP" sz="1600" dirty="0">
              <a:latin typeface="ＭＳ 明朝" panose="02020609040205080304" pitchFamily="17" charset="-128"/>
              <a:ea typeface="ＭＳ 明朝" panose="02020609040205080304" pitchFamily="17" charset="-128"/>
            </a:endParaRPr>
          </a:p>
          <a:p>
            <a:pPr>
              <a:defRPr/>
            </a:pPr>
            <a:r>
              <a:rPr lang="ja-JP" altLang="en-US" sz="1600" dirty="0">
                <a:solidFill>
                  <a:srgbClr val="FF0000"/>
                </a:solidFill>
                <a:latin typeface="ＭＳ 明朝" panose="02020609040205080304" pitchFamily="17" charset="-128"/>
                <a:ea typeface="ＭＳ 明朝" panose="02020609040205080304" pitchFamily="17" charset="-128"/>
              </a:rPr>
              <a:t>　</a:t>
            </a:r>
            <a:r>
              <a:rPr lang="zh-TW" altLang="en-US" sz="1600" dirty="0">
                <a:solidFill>
                  <a:srgbClr val="FF0000"/>
                </a:solidFill>
                <a:latin typeface="ＭＳ 明朝" panose="02020609040205080304" pitchFamily="17" charset="-128"/>
                <a:ea typeface="ＭＳ 明朝" panose="02020609040205080304" pitchFamily="17" charset="-128"/>
              </a:rPr>
              <a:t>（総括的評価）</a:t>
            </a:r>
            <a:r>
              <a:rPr lang="zh-TW" altLang="en-US" sz="1600" dirty="0">
                <a:latin typeface="ＭＳ 明朝" panose="02020609040205080304" pitchFamily="17" charset="-128"/>
                <a:ea typeface="ＭＳ 明朝" panose="02020609040205080304" pitchFamily="17" charset="-128"/>
              </a:rPr>
              <a:t>。</a:t>
            </a:r>
            <a:endParaRPr kumimoji="1" lang="ja-JP" altLang="en-US" sz="1600" dirty="0">
              <a:latin typeface="ＭＳ 明朝" panose="02020609040205080304" pitchFamily="17" charset="-128"/>
              <a:ea typeface="ＭＳ 明朝" panose="02020609040205080304" pitchFamily="17" charset="-128"/>
            </a:endParaRPr>
          </a:p>
        </p:txBody>
      </p:sp>
      <p:sp>
        <p:nvSpPr>
          <p:cNvPr id="8" name="テキスト ボックス 7"/>
          <p:cNvSpPr txBox="1"/>
          <p:nvPr/>
        </p:nvSpPr>
        <p:spPr>
          <a:xfrm>
            <a:off x="133350" y="3924300"/>
            <a:ext cx="3717925" cy="36830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kumimoji="1" lang="ja-JP" altLang="en-US" dirty="0">
                <a:latin typeface="HGPｺﾞｼｯｸE" panose="020B0900000000000000" pitchFamily="50" charset="-128"/>
                <a:ea typeface="HGPｺﾞｼｯｸE" panose="020B0900000000000000" pitchFamily="50" charset="-128"/>
              </a:rPr>
              <a:t>「形成的評価」実施上の留意点</a:t>
            </a:r>
          </a:p>
        </p:txBody>
      </p:sp>
      <p:sp>
        <p:nvSpPr>
          <p:cNvPr id="9" name="正方形/長方形 8"/>
          <p:cNvSpPr/>
          <p:nvPr/>
        </p:nvSpPr>
        <p:spPr>
          <a:xfrm>
            <a:off x="104775" y="4319588"/>
            <a:ext cx="8910638" cy="206216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ja-JP" altLang="en-US" sz="1600" dirty="0">
                <a:latin typeface="ＭＳ 明朝" panose="02020609040205080304" pitchFamily="17" charset="-128"/>
                <a:ea typeface="ＭＳ 明朝" panose="02020609040205080304" pitchFamily="17" charset="-128"/>
              </a:rPr>
              <a:t>・本時のねらいを明確に示し，学習の見通しをもたせること</a:t>
            </a:r>
          </a:p>
          <a:p>
            <a:pPr>
              <a:defRPr/>
            </a:pPr>
            <a:r>
              <a:rPr lang="ja-JP" altLang="en-US" sz="1600" dirty="0">
                <a:latin typeface="ＭＳ 明朝" panose="02020609040205080304" pitchFamily="17" charset="-128"/>
                <a:ea typeface="ＭＳ 明朝" panose="02020609040205080304" pitchFamily="17" charset="-128"/>
              </a:rPr>
              <a:t>・観点ごとの評価場面を意図的・計画的に設定すること</a:t>
            </a:r>
          </a:p>
          <a:p>
            <a:pPr>
              <a:defRPr/>
            </a:pPr>
            <a:r>
              <a:rPr lang="ja-JP" altLang="en-US" sz="1600" dirty="0">
                <a:latin typeface="ＭＳ 明朝" panose="02020609040205080304" pitchFamily="17" charset="-128"/>
                <a:ea typeface="ＭＳ 明朝" panose="02020609040205080304" pitchFamily="17" charset="-128"/>
              </a:rPr>
              <a:t>・多様な評価方法を用いること</a:t>
            </a:r>
          </a:p>
          <a:p>
            <a:pPr>
              <a:defRPr/>
            </a:pPr>
            <a:r>
              <a:rPr lang="ja-JP" altLang="en-US" sz="1600" dirty="0">
                <a:latin typeface="ＭＳ 明朝" panose="02020609040205080304" pitchFamily="17" charset="-128"/>
                <a:ea typeface="ＭＳ 明朝" panose="02020609040205080304" pitchFamily="17" charset="-128"/>
              </a:rPr>
              <a:t>・教師によって評価の方針が変わることがないように，指導と評価の一体化をより一層</a:t>
            </a:r>
            <a:r>
              <a:rPr lang="ja-JP" altLang="en-US" sz="1600" dirty="0" err="1">
                <a:latin typeface="ＭＳ 明朝" panose="02020609040205080304" pitchFamily="17" charset="-128"/>
                <a:ea typeface="ＭＳ 明朝" panose="02020609040205080304" pitchFamily="17" charset="-128"/>
              </a:rPr>
              <a:t>推進す</a:t>
            </a:r>
            <a:endParaRPr lang="ja-JP" altLang="en-US" sz="1600" dirty="0">
              <a:latin typeface="ＭＳ 明朝" panose="02020609040205080304" pitchFamily="17" charset="-128"/>
              <a:ea typeface="ＭＳ 明朝" panose="02020609040205080304" pitchFamily="17" charset="-128"/>
            </a:endParaRPr>
          </a:p>
          <a:p>
            <a:pPr>
              <a:defRPr/>
            </a:pPr>
            <a:r>
              <a:rPr lang="ja-JP" altLang="en-US" sz="1600" dirty="0">
                <a:latin typeface="ＭＳ 明朝" panose="02020609040205080304" pitchFamily="17" charset="-128"/>
                <a:ea typeface="ＭＳ 明朝" panose="02020609040205080304" pitchFamily="17" charset="-128"/>
              </a:rPr>
              <a:t>　ること</a:t>
            </a:r>
          </a:p>
          <a:p>
            <a:pPr>
              <a:defRPr/>
            </a:pPr>
            <a:r>
              <a:rPr lang="ja-JP" altLang="en-US" sz="1600" dirty="0">
                <a:latin typeface="ＭＳ 明朝" panose="02020609040205080304" pitchFamily="17" charset="-128"/>
                <a:ea typeface="ＭＳ 明朝" panose="02020609040205080304" pitchFamily="17" charset="-128"/>
              </a:rPr>
              <a:t>・評価の必要性・妥当性に配慮し学校全体で共有していくこと</a:t>
            </a:r>
          </a:p>
          <a:p>
            <a:pPr>
              <a:defRPr/>
            </a:pPr>
            <a:r>
              <a:rPr lang="ja-JP" altLang="en-US" sz="1600" dirty="0">
                <a:latin typeface="ＭＳ 明朝" panose="02020609040205080304" pitchFamily="17" charset="-128"/>
                <a:ea typeface="ＭＳ 明朝" panose="02020609040205080304" pitchFamily="17" charset="-128"/>
              </a:rPr>
              <a:t>・記録を集めることに終始して，学期末や学年末になるまで必要な指導や支援を行わないまま</a:t>
            </a:r>
          </a:p>
          <a:p>
            <a:pPr>
              <a:defRPr/>
            </a:pPr>
            <a:r>
              <a:rPr lang="ja-JP" altLang="en-US" sz="1600" dirty="0">
                <a:latin typeface="ＭＳ 明朝" panose="02020609040205080304" pitchFamily="17" charset="-128"/>
                <a:ea typeface="ＭＳ 明朝" panose="02020609040205080304" pitchFamily="17" charset="-128"/>
              </a:rPr>
              <a:t>　一方的に評価をするようなことがないようにすること</a:t>
            </a: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37"/>
    </mc:Choice>
    <mc:Fallback xmlns="">
      <p:transition spd="slow" advTm="28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Ⅲ</a:t>
            </a:r>
            <a:r>
              <a:rPr kumimoji="1" lang="ja-JP" altLang="en-US" sz="3200" b="1">
                <a:solidFill>
                  <a:schemeClr val="bg1"/>
                </a:solidFill>
              </a:rPr>
              <a:t>　学習評価に関する事例について</a:t>
            </a:r>
            <a:endParaRPr kumimoji="1" lang="en-US" altLang="ja-JP" sz="3200" b="1">
              <a:solidFill>
                <a:schemeClr val="bg1"/>
              </a:solidFill>
            </a:endParaRPr>
          </a:p>
        </p:txBody>
      </p:sp>
      <p:sp>
        <p:nvSpPr>
          <p:cNvPr id="3" name="下リボン 2"/>
          <p:cNvSpPr/>
          <p:nvPr/>
        </p:nvSpPr>
        <p:spPr>
          <a:xfrm>
            <a:off x="6997700" y="1124744"/>
            <a:ext cx="2000250" cy="593725"/>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79</a:t>
            </a:r>
            <a:r>
              <a:rPr kumimoji="1" lang="ja-JP" altLang="en-US" sz="2400" b="1" dirty="0">
                <a:latin typeface="+mn-ea"/>
              </a:rPr>
              <a:t>～</a:t>
            </a:r>
            <a:r>
              <a:rPr kumimoji="1" lang="en-US" altLang="ja-JP" sz="2400" b="1" dirty="0">
                <a:latin typeface="+mn-ea"/>
              </a:rPr>
              <a:t>80</a:t>
            </a:r>
            <a:endParaRPr kumimoji="1" lang="ja-JP" altLang="en-US" sz="2400" b="1" dirty="0">
              <a:latin typeface="+mn-ea"/>
            </a:endParaRPr>
          </a:p>
        </p:txBody>
      </p:sp>
      <p:sp>
        <p:nvSpPr>
          <p:cNvPr id="4" name="テキスト ボックス 1"/>
          <p:cNvSpPr txBox="1">
            <a:spLocks noChangeArrowheads="1"/>
          </p:cNvSpPr>
          <p:nvPr/>
        </p:nvSpPr>
        <p:spPr bwMode="auto">
          <a:xfrm>
            <a:off x="107950" y="620713"/>
            <a:ext cx="7848426" cy="400050"/>
          </a:xfrm>
          <a:prstGeom prst="rect">
            <a:avLst/>
          </a:prstGeom>
          <a:solidFill>
            <a:schemeClr val="accent1">
              <a:lumMod val="20000"/>
              <a:lumOff val="80000"/>
            </a:schemeClr>
          </a:solidFill>
          <a:ln w="9525">
            <a:solidFill>
              <a:schemeClr val="tx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000" b="1" dirty="0"/>
              <a:t>事例６　保健領域における指導と評価の計画から評価の総括まで</a:t>
            </a:r>
            <a:endParaRPr kumimoji="1" lang="en-US" altLang="ja-JP" sz="2000" b="1" dirty="0"/>
          </a:p>
        </p:txBody>
      </p:sp>
      <p:sp>
        <p:nvSpPr>
          <p:cNvPr id="5" name="テキスト ボックス 10"/>
          <p:cNvSpPr txBox="1">
            <a:spLocks noChangeArrowheads="1"/>
          </p:cNvSpPr>
          <p:nvPr/>
        </p:nvSpPr>
        <p:spPr bwMode="auto">
          <a:xfrm>
            <a:off x="179388" y="1069975"/>
            <a:ext cx="2951162" cy="369888"/>
          </a:xfrm>
          <a:prstGeom prst="rect">
            <a:avLst/>
          </a:prstGeom>
          <a:noFill/>
          <a:ln w="9525">
            <a:noFill/>
            <a:miter lim="800000"/>
            <a:headEnd/>
            <a:tailEnd/>
          </a:ln>
        </p:spPr>
        <p:txBody>
          <a:bodyPr>
            <a:spAutoFit/>
          </a:bodyPr>
          <a:lstStyle/>
          <a:p>
            <a:pPr>
              <a:defRPr/>
            </a:pPr>
            <a:r>
              <a:rPr kumimoji="1" lang="ja-JP" altLang="en-US" dirty="0">
                <a:latin typeface="+mn-ea"/>
              </a:rPr>
              <a:t>単元名　体の発育・発達</a:t>
            </a:r>
            <a:endParaRPr kumimoji="1" lang="en-US" altLang="ja-JP" dirty="0">
              <a:latin typeface="+mn-ea"/>
            </a:endParaRPr>
          </a:p>
        </p:txBody>
      </p:sp>
      <p:pic>
        <p:nvPicPr>
          <p:cNvPr id="2" name="図 1"/>
          <p:cNvPicPr>
            <a:picLocks noChangeAspect="1"/>
          </p:cNvPicPr>
          <p:nvPr/>
        </p:nvPicPr>
        <p:blipFill rotWithShape="1">
          <a:blip r:embed="rId5"/>
          <a:srcRect l="28763" t="20463" r="29990" b="36820"/>
          <a:stretch/>
        </p:blipFill>
        <p:spPr>
          <a:xfrm>
            <a:off x="179388" y="1439864"/>
            <a:ext cx="4968676" cy="2917320"/>
          </a:xfrm>
          <a:prstGeom prst="rect">
            <a:avLst/>
          </a:prstGeom>
          <a:ln w="28575"/>
        </p:spPr>
        <p:style>
          <a:lnRef idx="2">
            <a:schemeClr val="accent1"/>
          </a:lnRef>
          <a:fillRef idx="1">
            <a:schemeClr val="lt1"/>
          </a:fillRef>
          <a:effectRef idx="0">
            <a:schemeClr val="accent1"/>
          </a:effectRef>
          <a:fontRef idx="minor">
            <a:schemeClr val="dk1"/>
          </a:fontRef>
        </p:style>
      </p:pic>
      <p:sp>
        <p:nvSpPr>
          <p:cNvPr id="13" name="テキスト ボックス 12"/>
          <p:cNvSpPr txBox="1"/>
          <p:nvPr/>
        </p:nvSpPr>
        <p:spPr>
          <a:xfrm>
            <a:off x="5527191" y="2483025"/>
            <a:ext cx="2941017"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ja-JP" altLang="en-US" sz="2400" dirty="0"/>
              <a:t>「知識・技能」</a:t>
            </a:r>
            <a:endParaRPr kumimoji="1" lang="en-US" altLang="ja-JP" sz="2400" dirty="0"/>
          </a:p>
          <a:p>
            <a:r>
              <a:rPr kumimoji="1" lang="ja-JP" altLang="en-US" sz="2400" dirty="0"/>
              <a:t>　</a:t>
            </a:r>
            <a:r>
              <a:rPr kumimoji="1" lang="ja-JP" altLang="en-US" sz="2400" dirty="0">
                <a:solidFill>
                  <a:srgbClr val="FF0000"/>
                </a:solidFill>
              </a:rPr>
              <a:t>⇒　毎時間評価</a:t>
            </a:r>
          </a:p>
        </p:txBody>
      </p:sp>
      <p:pic>
        <p:nvPicPr>
          <p:cNvPr id="14" name="図 13"/>
          <p:cNvPicPr>
            <a:picLocks noChangeAspect="1"/>
          </p:cNvPicPr>
          <p:nvPr/>
        </p:nvPicPr>
        <p:blipFill rotWithShape="1">
          <a:blip r:embed="rId6"/>
          <a:srcRect l="28738" t="28990" r="30312" b="37394"/>
          <a:stretch/>
        </p:blipFill>
        <p:spPr>
          <a:xfrm>
            <a:off x="179388" y="4483183"/>
            <a:ext cx="4968676" cy="2342025"/>
          </a:xfrm>
          <a:prstGeom prst="rect">
            <a:avLst/>
          </a:prstGeom>
          <a:ln w="28575"/>
        </p:spPr>
        <p:style>
          <a:lnRef idx="2">
            <a:schemeClr val="accent6"/>
          </a:lnRef>
          <a:fillRef idx="1">
            <a:schemeClr val="lt1"/>
          </a:fillRef>
          <a:effectRef idx="0">
            <a:schemeClr val="accent6"/>
          </a:effectRef>
          <a:fontRef idx="minor">
            <a:schemeClr val="dk1"/>
          </a:fontRef>
        </p:style>
      </p:pic>
      <p:sp>
        <p:nvSpPr>
          <p:cNvPr id="16" name="テキスト ボックス 15"/>
          <p:cNvSpPr txBox="1"/>
          <p:nvPr/>
        </p:nvSpPr>
        <p:spPr>
          <a:xfrm>
            <a:off x="5527191" y="5054030"/>
            <a:ext cx="3217503"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2400" dirty="0"/>
              <a:t>「主体的に学習に</a:t>
            </a:r>
            <a:endParaRPr kumimoji="1" lang="en-US" altLang="ja-JP" sz="2400" dirty="0"/>
          </a:p>
          <a:p>
            <a:r>
              <a:rPr kumimoji="1" lang="ja-JP" altLang="en-US" sz="2400" dirty="0"/>
              <a:t>　取り組む態度」</a:t>
            </a:r>
            <a:endParaRPr kumimoji="1" lang="en-US" altLang="ja-JP" sz="2400" dirty="0"/>
          </a:p>
          <a:p>
            <a:r>
              <a:rPr kumimoji="1" lang="ja-JP" altLang="en-US" sz="2400" dirty="0"/>
              <a:t>　</a:t>
            </a:r>
            <a:r>
              <a:rPr kumimoji="1" lang="ja-JP" altLang="en-US" sz="2400" dirty="0">
                <a:solidFill>
                  <a:srgbClr val="FF0000"/>
                </a:solidFill>
              </a:rPr>
              <a:t>⇒　単元全体で評価</a:t>
            </a:r>
          </a:p>
        </p:txBody>
      </p:sp>
      <p:sp>
        <p:nvSpPr>
          <p:cNvPr id="15" name="正方形/長方形 14"/>
          <p:cNvSpPr/>
          <p:nvPr/>
        </p:nvSpPr>
        <p:spPr>
          <a:xfrm>
            <a:off x="2987824" y="1565862"/>
            <a:ext cx="288032" cy="27913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p:cNvCxnSpPr>
            <a:stCxn id="15" idx="3"/>
            <a:endCxn id="13" idx="1"/>
          </p:cNvCxnSpPr>
          <p:nvPr/>
        </p:nvCxnSpPr>
        <p:spPr>
          <a:xfrm flipV="1">
            <a:off x="3275856" y="2898524"/>
            <a:ext cx="2251335" cy="62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3419872" y="4483183"/>
            <a:ext cx="216024" cy="19701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矢印コネクタ 20"/>
          <p:cNvCxnSpPr>
            <a:stCxn id="19" idx="3"/>
            <a:endCxn id="16" idx="1"/>
          </p:cNvCxnSpPr>
          <p:nvPr/>
        </p:nvCxnSpPr>
        <p:spPr>
          <a:xfrm>
            <a:off x="3635896" y="5468260"/>
            <a:ext cx="1891295" cy="1859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422"/>
    </mc:Choice>
    <mc:Fallback xmlns="">
      <p:transition spd="slow" advTm="25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Ⅲ</a:t>
            </a:r>
            <a:r>
              <a:rPr kumimoji="1" lang="ja-JP" altLang="en-US" sz="3200" b="1">
                <a:solidFill>
                  <a:schemeClr val="bg1"/>
                </a:solidFill>
              </a:rPr>
              <a:t>　学習評価に関する事例について</a:t>
            </a:r>
            <a:endParaRPr kumimoji="1" lang="en-US" altLang="ja-JP" sz="3200" b="1">
              <a:solidFill>
                <a:schemeClr val="bg1"/>
              </a:solidFill>
            </a:endParaRPr>
          </a:p>
        </p:txBody>
      </p:sp>
      <p:sp>
        <p:nvSpPr>
          <p:cNvPr id="3" name="下リボン 2"/>
          <p:cNvSpPr/>
          <p:nvPr/>
        </p:nvSpPr>
        <p:spPr>
          <a:xfrm>
            <a:off x="6659563" y="288925"/>
            <a:ext cx="2360612" cy="593725"/>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84</a:t>
            </a:r>
            <a:r>
              <a:rPr kumimoji="1" lang="ja-JP" altLang="en-US" sz="2400" b="1" dirty="0">
                <a:latin typeface="+mn-ea"/>
              </a:rPr>
              <a:t>～</a:t>
            </a:r>
            <a:r>
              <a:rPr kumimoji="1" lang="en-US" altLang="ja-JP" sz="2400" b="1" dirty="0">
                <a:latin typeface="+mn-ea"/>
              </a:rPr>
              <a:t>87</a:t>
            </a:r>
            <a:endParaRPr kumimoji="1" lang="ja-JP" altLang="en-US" sz="2400" b="1" dirty="0">
              <a:latin typeface="+mn-ea"/>
            </a:endParaRPr>
          </a:p>
        </p:txBody>
      </p:sp>
      <p:sp>
        <p:nvSpPr>
          <p:cNvPr id="4" name="テキスト ボックス 1"/>
          <p:cNvSpPr txBox="1">
            <a:spLocks noChangeArrowheads="1"/>
          </p:cNvSpPr>
          <p:nvPr/>
        </p:nvSpPr>
        <p:spPr bwMode="auto">
          <a:xfrm>
            <a:off x="107950" y="620713"/>
            <a:ext cx="5472113" cy="400050"/>
          </a:xfrm>
          <a:prstGeom prst="rect">
            <a:avLst/>
          </a:prstGeom>
          <a:solidFill>
            <a:schemeClr val="accent1">
              <a:lumMod val="20000"/>
              <a:lumOff val="80000"/>
            </a:schemeClr>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000" b="1" dirty="0"/>
              <a:t>事例７　保健領域における「知識・技能」の評価</a:t>
            </a:r>
            <a:endParaRPr kumimoji="1" lang="en-US" altLang="ja-JP" sz="2000" b="1" dirty="0"/>
          </a:p>
        </p:txBody>
      </p:sp>
      <p:sp>
        <p:nvSpPr>
          <p:cNvPr id="5" name="テキスト ボックス 10"/>
          <p:cNvSpPr txBox="1">
            <a:spLocks noChangeArrowheads="1"/>
          </p:cNvSpPr>
          <p:nvPr/>
        </p:nvSpPr>
        <p:spPr bwMode="auto">
          <a:xfrm>
            <a:off x="142875" y="1066800"/>
            <a:ext cx="2951163" cy="400050"/>
          </a:xfrm>
          <a:prstGeom prst="rect">
            <a:avLst/>
          </a:prstGeom>
          <a:noFill/>
          <a:ln w="9525">
            <a:noFill/>
            <a:miter lim="800000"/>
            <a:headEnd/>
            <a:tailEnd/>
          </a:ln>
        </p:spPr>
        <p:txBody>
          <a:bodyPr>
            <a:spAutoFit/>
          </a:bodyPr>
          <a:lstStyle/>
          <a:p>
            <a:pPr>
              <a:defRPr/>
            </a:pPr>
            <a:r>
              <a:rPr kumimoji="1" lang="ja-JP" altLang="en-US" sz="2000" dirty="0">
                <a:latin typeface="+mn-ea"/>
              </a:rPr>
              <a:t>単元名　心の健康</a:t>
            </a:r>
            <a:endParaRPr kumimoji="1" lang="en-US" altLang="ja-JP" sz="2000" dirty="0">
              <a:latin typeface="+mn-ea"/>
            </a:endParaRPr>
          </a:p>
        </p:txBody>
      </p:sp>
      <p:sp>
        <p:nvSpPr>
          <p:cNvPr id="6" name="テキスト ボックス 5"/>
          <p:cNvSpPr txBox="1"/>
          <p:nvPr/>
        </p:nvSpPr>
        <p:spPr>
          <a:xfrm>
            <a:off x="106363" y="1538288"/>
            <a:ext cx="3024187" cy="369887"/>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kumimoji="1" lang="ja-JP" altLang="en-US" dirty="0">
                <a:latin typeface="HGPｺﾞｼｯｸE" panose="020B0900000000000000" pitchFamily="50" charset="-128"/>
                <a:ea typeface="HGPｺﾞｼｯｸE" panose="020B0900000000000000" pitchFamily="50" charset="-128"/>
              </a:rPr>
              <a:t>「知識・技能」の評価の考え方</a:t>
            </a:r>
          </a:p>
        </p:txBody>
      </p:sp>
      <p:sp>
        <p:nvSpPr>
          <p:cNvPr id="7" name="正方形/長方形 6"/>
          <p:cNvSpPr/>
          <p:nvPr/>
        </p:nvSpPr>
        <p:spPr>
          <a:xfrm>
            <a:off x="106363" y="1908175"/>
            <a:ext cx="8913812" cy="48323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ja-JP" altLang="en-US" sz="2000" b="1" dirty="0">
                <a:solidFill>
                  <a:srgbClr val="000000"/>
                </a:solidFill>
                <a:latin typeface="MS-Mincho"/>
              </a:rPr>
              <a:t>○　</a:t>
            </a:r>
            <a:r>
              <a:rPr lang="ja-JP" altLang="en-US" sz="2000" b="1" u="sng" dirty="0">
                <a:solidFill>
                  <a:srgbClr val="000000"/>
                </a:solidFill>
                <a:latin typeface="MS-Mincho"/>
              </a:rPr>
              <a:t>保健領域の「知識」</a:t>
            </a:r>
            <a:endParaRPr lang="en-US" altLang="ja-JP" sz="2000" b="1" u="sng" dirty="0">
              <a:solidFill>
                <a:srgbClr val="000000"/>
              </a:solidFill>
              <a:latin typeface="MS-Mincho"/>
            </a:endParaRPr>
          </a:p>
          <a:p>
            <a:pPr>
              <a:defRPr/>
            </a:pPr>
            <a:r>
              <a:rPr lang="ja-JP" altLang="en-US" sz="2000" dirty="0">
                <a:solidFill>
                  <a:srgbClr val="000000"/>
                </a:solidFill>
                <a:latin typeface="ＭＳ 明朝" panose="02020609040205080304" pitchFamily="17" charset="-128"/>
                <a:ea typeface="ＭＳ 明朝" panose="02020609040205080304" pitchFamily="17" charset="-128"/>
              </a:rPr>
              <a:t>　</a:t>
            </a:r>
            <a:r>
              <a:rPr lang="ja-JP" altLang="en-US" dirty="0">
                <a:solidFill>
                  <a:srgbClr val="000000"/>
                </a:solidFill>
                <a:latin typeface="ＭＳ 明朝" panose="02020609040205080304" pitchFamily="17" charset="-128"/>
                <a:ea typeface="ＭＳ 明朝" panose="02020609040205080304" pitchFamily="17" charset="-128"/>
              </a:rPr>
              <a:t>⇒ 身近な生活における課題の解決に役立つ基礎的な事項健康や安全に関する原則</a:t>
            </a:r>
            <a:endParaRPr lang="en-US" altLang="ja-JP" dirty="0">
              <a:solidFill>
                <a:srgbClr val="000000"/>
              </a:solidFill>
              <a:latin typeface="ＭＳ 明朝" panose="02020609040205080304" pitchFamily="17" charset="-128"/>
              <a:ea typeface="ＭＳ 明朝" panose="02020609040205080304" pitchFamily="17" charset="-128"/>
            </a:endParaRPr>
          </a:p>
          <a:p>
            <a:pPr>
              <a:defRPr/>
            </a:pPr>
            <a:r>
              <a:rPr lang="en-US" altLang="ja-JP" dirty="0">
                <a:solidFill>
                  <a:srgbClr val="000000"/>
                </a:solidFill>
                <a:latin typeface="ＭＳ 明朝" panose="02020609040205080304" pitchFamily="17" charset="-128"/>
                <a:ea typeface="ＭＳ 明朝" panose="02020609040205080304" pitchFamily="17" charset="-128"/>
              </a:rPr>
              <a:t>    </a:t>
            </a:r>
            <a:r>
              <a:rPr lang="ja-JP" altLang="en-US" dirty="0">
                <a:solidFill>
                  <a:srgbClr val="000000"/>
                </a:solidFill>
                <a:latin typeface="ＭＳ 明朝" panose="02020609040205080304" pitchFamily="17" charset="-128"/>
                <a:ea typeface="ＭＳ 明朝" panose="02020609040205080304" pitchFamily="17" charset="-128"/>
              </a:rPr>
              <a:t>や概念</a:t>
            </a:r>
            <a:endParaRPr lang="en-US" altLang="ja-JP" dirty="0">
              <a:solidFill>
                <a:srgbClr val="000000"/>
              </a:solidFill>
              <a:latin typeface="ＭＳ 明朝" panose="02020609040205080304" pitchFamily="17" charset="-128"/>
              <a:ea typeface="ＭＳ 明朝" panose="02020609040205080304" pitchFamily="17" charset="-128"/>
            </a:endParaRPr>
          </a:p>
          <a:p>
            <a:pPr>
              <a:defRPr/>
            </a:pPr>
            <a:endParaRPr lang="en-US" altLang="ja-JP" sz="1000" dirty="0">
              <a:solidFill>
                <a:srgbClr val="000000"/>
              </a:solidFill>
              <a:latin typeface="MS-Mincho"/>
            </a:endParaRPr>
          </a:p>
          <a:p>
            <a:pPr>
              <a:defRPr/>
            </a:pPr>
            <a:r>
              <a:rPr lang="ja-JP" altLang="en-US" sz="2000" dirty="0">
                <a:solidFill>
                  <a:srgbClr val="000000"/>
                </a:solidFill>
                <a:latin typeface="MS-Mincho"/>
              </a:rPr>
              <a:t>　</a:t>
            </a:r>
            <a:r>
              <a:rPr lang="en-US" altLang="ja-JP" sz="2000" b="1" dirty="0">
                <a:solidFill>
                  <a:srgbClr val="000000"/>
                </a:solidFill>
                <a:latin typeface="MS-Mincho"/>
              </a:rPr>
              <a:t>〈 </a:t>
            </a:r>
            <a:r>
              <a:rPr lang="ja-JP" altLang="en-US" sz="2000" b="1" u="sng" dirty="0">
                <a:solidFill>
                  <a:srgbClr val="000000"/>
                </a:solidFill>
                <a:latin typeface="MS-Mincho"/>
              </a:rPr>
              <a:t>評価の内容</a:t>
            </a:r>
            <a:r>
              <a:rPr lang="ja-JP" altLang="en-US" sz="2000" b="1" dirty="0">
                <a:solidFill>
                  <a:srgbClr val="000000"/>
                </a:solidFill>
                <a:latin typeface="MS-Mincho"/>
              </a:rPr>
              <a:t> </a:t>
            </a:r>
            <a:r>
              <a:rPr lang="en-US" altLang="ja-JP" sz="2000" b="1" dirty="0">
                <a:solidFill>
                  <a:srgbClr val="000000"/>
                </a:solidFill>
                <a:latin typeface="MS-Mincho"/>
              </a:rPr>
              <a:t>〉</a:t>
            </a:r>
          </a:p>
          <a:p>
            <a:pPr>
              <a:defRPr/>
            </a:pPr>
            <a:r>
              <a:rPr lang="ja-JP" altLang="en-US" sz="2000" dirty="0">
                <a:solidFill>
                  <a:srgbClr val="000000"/>
                </a:solidFill>
                <a:latin typeface="ＭＳ 明朝" panose="02020609040205080304" pitchFamily="17" charset="-128"/>
                <a:ea typeface="ＭＳ 明朝" panose="02020609040205080304" pitchFamily="17" charset="-128"/>
              </a:rPr>
              <a:t>   </a:t>
            </a:r>
            <a:r>
              <a:rPr lang="ja-JP" altLang="en-US" dirty="0">
                <a:solidFill>
                  <a:srgbClr val="000000"/>
                </a:solidFill>
                <a:latin typeface="ＭＳ 明朝" panose="02020609040205080304" pitchFamily="17" charset="-128"/>
                <a:ea typeface="ＭＳ 明朝" panose="02020609040205080304" pitchFamily="17" charset="-128"/>
              </a:rPr>
              <a:t>・学習の過程を通した</a:t>
            </a:r>
            <a:r>
              <a:rPr lang="ja-JP" altLang="en-US" dirty="0">
                <a:solidFill>
                  <a:srgbClr val="FF0000"/>
                </a:solidFill>
                <a:latin typeface="ＭＳ 明朝" panose="02020609040205080304" pitchFamily="17" charset="-128"/>
                <a:ea typeface="ＭＳ 明朝" panose="02020609040205080304" pitchFamily="17" charset="-128"/>
              </a:rPr>
              <a:t>知識の習得状況</a:t>
            </a:r>
            <a:r>
              <a:rPr lang="ja-JP" altLang="en-US" dirty="0">
                <a:solidFill>
                  <a:srgbClr val="000000"/>
                </a:solidFill>
                <a:latin typeface="ＭＳ 明朝" panose="02020609040205080304" pitchFamily="17" charset="-128"/>
                <a:ea typeface="ＭＳ 明朝" panose="02020609040205080304" pitchFamily="17" charset="-128"/>
              </a:rPr>
              <a:t>について評価</a:t>
            </a:r>
            <a:endParaRPr lang="en-US" altLang="ja-JP" dirty="0">
              <a:solidFill>
                <a:srgbClr val="000000"/>
              </a:solidFill>
              <a:latin typeface="ＭＳ 明朝" panose="02020609040205080304" pitchFamily="17" charset="-128"/>
              <a:ea typeface="ＭＳ 明朝" panose="02020609040205080304" pitchFamily="17" charset="-128"/>
            </a:endParaRPr>
          </a:p>
          <a:p>
            <a:pPr>
              <a:defRPr/>
            </a:pPr>
            <a:r>
              <a:rPr lang="ja-JP" altLang="en-US" dirty="0">
                <a:solidFill>
                  <a:srgbClr val="000000"/>
                </a:solidFill>
                <a:latin typeface="ＭＳ 明朝" panose="02020609040205080304" pitchFamily="17" charset="-128"/>
                <a:ea typeface="ＭＳ 明朝" panose="02020609040205080304" pitchFamily="17" charset="-128"/>
              </a:rPr>
              <a:t>   ・</a:t>
            </a:r>
            <a:r>
              <a:rPr lang="ja-JP" altLang="en-US" dirty="0">
                <a:solidFill>
                  <a:srgbClr val="FF0000"/>
                </a:solidFill>
                <a:latin typeface="ＭＳ 明朝" panose="02020609040205080304" pitchFamily="17" charset="-128"/>
                <a:ea typeface="ＭＳ 明朝" panose="02020609040205080304" pitchFamily="17" charset="-128"/>
              </a:rPr>
              <a:t>他の学習や生活場面でも活用できる程度</a:t>
            </a:r>
            <a:r>
              <a:rPr lang="ja-JP" altLang="en-US" dirty="0">
                <a:solidFill>
                  <a:srgbClr val="000000"/>
                </a:solidFill>
                <a:latin typeface="ＭＳ 明朝" panose="02020609040205080304" pitchFamily="17" charset="-128"/>
                <a:ea typeface="ＭＳ 明朝" panose="02020609040205080304" pitchFamily="17" charset="-128"/>
              </a:rPr>
              <a:t>に原則や概念を理解したかを評価</a:t>
            </a:r>
            <a:endParaRPr lang="en-US" altLang="ja-JP" dirty="0">
              <a:solidFill>
                <a:srgbClr val="000000"/>
              </a:solidFill>
              <a:latin typeface="ＭＳ 明朝" panose="02020609040205080304" pitchFamily="17" charset="-128"/>
              <a:ea typeface="ＭＳ 明朝" panose="02020609040205080304" pitchFamily="17" charset="-128"/>
            </a:endParaRPr>
          </a:p>
          <a:p>
            <a:pPr>
              <a:defRPr/>
            </a:pPr>
            <a:endParaRPr lang="ja-JP" altLang="en-US" sz="2000" dirty="0">
              <a:solidFill>
                <a:srgbClr val="000000"/>
              </a:solidFill>
              <a:latin typeface="MS-Mincho"/>
            </a:endParaRPr>
          </a:p>
          <a:p>
            <a:pPr>
              <a:defRPr/>
            </a:pPr>
            <a:r>
              <a:rPr lang="ja-JP" altLang="en-US" sz="2000" b="1" dirty="0">
                <a:solidFill>
                  <a:srgbClr val="000000"/>
                </a:solidFill>
                <a:latin typeface="MS-Mincho"/>
              </a:rPr>
              <a:t>○　</a:t>
            </a:r>
            <a:r>
              <a:rPr lang="ja-JP" altLang="en-US" sz="2000" b="1" u="sng" dirty="0">
                <a:solidFill>
                  <a:srgbClr val="000000"/>
                </a:solidFill>
                <a:latin typeface="MS-Mincho"/>
              </a:rPr>
              <a:t>保健領域の「技能」</a:t>
            </a:r>
            <a:endParaRPr lang="en-US" altLang="ja-JP" sz="2000" b="1" u="sng" dirty="0">
              <a:solidFill>
                <a:srgbClr val="000000"/>
              </a:solidFill>
              <a:latin typeface="MS-Mincho"/>
            </a:endParaRPr>
          </a:p>
          <a:p>
            <a:pPr>
              <a:defRPr/>
            </a:pPr>
            <a:r>
              <a:rPr lang="ja-JP" altLang="en-US" sz="2000" dirty="0">
                <a:solidFill>
                  <a:srgbClr val="000000"/>
                </a:solidFill>
                <a:latin typeface="MS-Mincho"/>
              </a:rPr>
              <a:t>　　</a:t>
            </a:r>
            <a:r>
              <a:rPr lang="ja-JP" altLang="en-US" dirty="0">
                <a:solidFill>
                  <a:srgbClr val="000000"/>
                </a:solidFill>
                <a:latin typeface="ＭＳ 明朝" panose="02020609040205080304" pitchFamily="17" charset="-128"/>
                <a:ea typeface="ＭＳ 明朝" panose="02020609040205080304" pitchFamily="17" charset="-128"/>
              </a:rPr>
              <a:t>⇒　５年生「心の健康」，「けがの防止」に位置付け</a:t>
            </a:r>
            <a:endParaRPr lang="ja-JP" altLang="en-US" sz="2000" dirty="0">
              <a:solidFill>
                <a:srgbClr val="000000"/>
              </a:solidFill>
              <a:latin typeface="ＭＳ 明朝" panose="02020609040205080304" pitchFamily="17" charset="-128"/>
              <a:ea typeface="ＭＳ 明朝" panose="02020609040205080304" pitchFamily="17" charset="-128"/>
            </a:endParaRPr>
          </a:p>
          <a:p>
            <a:pPr>
              <a:defRPr/>
            </a:pPr>
            <a:endParaRPr lang="en-US" altLang="ja-JP" sz="1000" dirty="0">
              <a:solidFill>
                <a:srgbClr val="000000"/>
              </a:solidFill>
              <a:latin typeface="MS-Mincho"/>
            </a:endParaRPr>
          </a:p>
          <a:p>
            <a:pPr>
              <a:defRPr/>
            </a:pPr>
            <a:r>
              <a:rPr lang="ja-JP" altLang="en-US" sz="2000" dirty="0">
                <a:solidFill>
                  <a:srgbClr val="000000"/>
                </a:solidFill>
                <a:latin typeface="MS-Mincho"/>
              </a:rPr>
              <a:t>　</a:t>
            </a:r>
            <a:r>
              <a:rPr lang="en-US" altLang="ja-JP" sz="2000" b="1" dirty="0">
                <a:solidFill>
                  <a:srgbClr val="000000"/>
                </a:solidFill>
                <a:latin typeface="MS-Mincho"/>
              </a:rPr>
              <a:t>〈 </a:t>
            </a:r>
            <a:r>
              <a:rPr lang="ja-JP" altLang="en-US" sz="2000" b="1" u="sng" dirty="0">
                <a:solidFill>
                  <a:srgbClr val="000000"/>
                </a:solidFill>
                <a:latin typeface="MS-Mincho"/>
              </a:rPr>
              <a:t>評価の内容</a:t>
            </a:r>
            <a:r>
              <a:rPr lang="ja-JP" altLang="en-US" sz="2000" b="1" dirty="0">
                <a:solidFill>
                  <a:srgbClr val="000000"/>
                </a:solidFill>
                <a:latin typeface="MS-Mincho"/>
              </a:rPr>
              <a:t> </a:t>
            </a:r>
            <a:r>
              <a:rPr lang="en-US" altLang="ja-JP" sz="2000" b="1" dirty="0">
                <a:solidFill>
                  <a:srgbClr val="000000"/>
                </a:solidFill>
                <a:latin typeface="MS-Mincho"/>
              </a:rPr>
              <a:t>〉</a:t>
            </a:r>
          </a:p>
          <a:p>
            <a:pPr>
              <a:defRPr/>
            </a:pPr>
            <a:r>
              <a:rPr lang="ja-JP" altLang="en-US" sz="2000" dirty="0">
                <a:solidFill>
                  <a:srgbClr val="000000"/>
                </a:solidFill>
                <a:latin typeface="MS-Mincho"/>
              </a:rPr>
              <a:t>　　</a:t>
            </a:r>
            <a:r>
              <a:rPr lang="ja-JP" altLang="en-US" dirty="0">
                <a:solidFill>
                  <a:srgbClr val="000000"/>
                </a:solidFill>
                <a:latin typeface="ＭＳ 明朝" panose="02020609040205080304" pitchFamily="17" charset="-128"/>
                <a:ea typeface="ＭＳ 明朝" panose="02020609040205080304" pitchFamily="17" charset="-128"/>
              </a:rPr>
              <a:t>・知識として学んだことを「～について自らできる簡単な対処（や手当）</a:t>
            </a:r>
            <a:r>
              <a:rPr lang="ja-JP" altLang="en-US" dirty="0">
                <a:solidFill>
                  <a:srgbClr val="0D0D0D"/>
                </a:solidFill>
                <a:latin typeface="ＭＳ 明朝" panose="02020609040205080304" pitchFamily="17" charset="-128"/>
                <a:ea typeface="ＭＳ 明朝" panose="02020609040205080304" pitchFamily="17" charset="-128"/>
              </a:rPr>
              <a:t>が</a:t>
            </a:r>
            <a:endParaRPr lang="en-US" altLang="ja-JP" dirty="0">
              <a:solidFill>
                <a:srgbClr val="0D0D0D"/>
              </a:solidFill>
              <a:latin typeface="ＭＳ 明朝" panose="02020609040205080304" pitchFamily="17" charset="-128"/>
              <a:ea typeface="ＭＳ 明朝" panose="02020609040205080304" pitchFamily="17" charset="-128"/>
            </a:endParaRPr>
          </a:p>
          <a:p>
            <a:pPr>
              <a:defRPr/>
            </a:pPr>
            <a:r>
              <a:rPr lang="en-US" altLang="ja-JP" dirty="0">
                <a:solidFill>
                  <a:srgbClr val="0D0D0D"/>
                </a:solidFill>
                <a:latin typeface="ＭＳ 明朝" panose="02020609040205080304" pitchFamily="17" charset="-128"/>
                <a:ea typeface="ＭＳ 明朝" panose="02020609040205080304" pitchFamily="17" charset="-128"/>
              </a:rPr>
              <a:t>    </a:t>
            </a:r>
            <a:r>
              <a:rPr lang="ja-JP" altLang="en-US" dirty="0">
                <a:solidFill>
                  <a:srgbClr val="0D0D0D"/>
                </a:solidFill>
                <a:latin typeface="ＭＳ 明朝" panose="02020609040205080304" pitchFamily="17" charset="-128"/>
                <a:ea typeface="ＭＳ 明朝" panose="02020609040205080304" pitchFamily="17" charset="-128"/>
              </a:rPr>
              <a:t>できる</a:t>
            </a:r>
            <a:r>
              <a:rPr lang="ja-JP" altLang="en-US" dirty="0">
                <a:solidFill>
                  <a:srgbClr val="000000"/>
                </a:solidFill>
                <a:latin typeface="ＭＳ 明朝" panose="02020609040205080304" pitchFamily="17" charset="-128"/>
                <a:ea typeface="ＭＳ 明朝" panose="02020609040205080304" pitchFamily="17" charset="-128"/>
              </a:rPr>
              <a:t>」状況で評価</a:t>
            </a:r>
            <a:endParaRPr lang="en-US" altLang="ja-JP" dirty="0">
              <a:solidFill>
                <a:srgbClr val="000000"/>
              </a:solidFill>
              <a:latin typeface="ＭＳ 明朝" panose="02020609040205080304" pitchFamily="17" charset="-128"/>
              <a:ea typeface="ＭＳ 明朝" panose="02020609040205080304" pitchFamily="17" charset="-128"/>
            </a:endParaRPr>
          </a:p>
          <a:p>
            <a:pPr>
              <a:defRPr/>
            </a:pPr>
            <a:r>
              <a:rPr lang="ja-JP" altLang="en-US" dirty="0">
                <a:solidFill>
                  <a:srgbClr val="000000"/>
                </a:solidFill>
                <a:latin typeface="ＭＳ 明朝" panose="02020609040205080304" pitchFamily="17" charset="-128"/>
                <a:ea typeface="ＭＳ 明朝" panose="02020609040205080304" pitchFamily="17" charset="-128"/>
              </a:rPr>
              <a:t>　 </a:t>
            </a:r>
            <a:r>
              <a:rPr lang="en-US" altLang="ja-JP" dirty="0">
                <a:solidFill>
                  <a:srgbClr val="FF0000"/>
                </a:solidFill>
                <a:latin typeface="ＭＳ 明朝" panose="02020609040205080304" pitchFamily="17" charset="-128"/>
                <a:ea typeface="ＭＳ 明朝" panose="02020609040205080304" pitchFamily="17" charset="-128"/>
              </a:rPr>
              <a:t>※</a:t>
            </a:r>
            <a:r>
              <a:rPr lang="ja-JP" altLang="en-US" dirty="0">
                <a:solidFill>
                  <a:srgbClr val="FF0000"/>
                </a:solidFill>
                <a:latin typeface="ＭＳ 明朝" panose="02020609040205080304" pitchFamily="17" charset="-128"/>
                <a:ea typeface="ＭＳ 明朝" panose="02020609040205080304" pitchFamily="17" charset="-128"/>
              </a:rPr>
              <a:t>「技能」は，実習を通して理解したことができているかを評価</a:t>
            </a:r>
            <a:endParaRPr lang="en-US" altLang="ja-JP" dirty="0">
              <a:solidFill>
                <a:srgbClr val="FF0000"/>
              </a:solidFill>
              <a:latin typeface="ＭＳ 明朝" panose="02020609040205080304" pitchFamily="17" charset="-128"/>
              <a:ea typeface="ＭＳ 明朝" panose="02020609040205080304" pitchFamily="17" charset="-128"/>
            </a:endParaRPr>
          </a:p>
          <a:p>
            <a:pPr>
              <a:defRPr/>
            </a:pPr>
            <a:r>
              <a:rPr lang="en-US" altLang="ja-JP" dirty="0">
                <a:solidFill>
                  <a:srgbClr val="FF0000"/>
                </a:solidFill>
                <a:latin typeface="ＭＳ 明朝" panose="02020609040205080304" pitchFamily="17" charset="-128"/>
                <a:ea typeface="ＭＳ 明朝" panose="02020609040205080304" pitchFamily="17" charset="-128"/>
              </a:rPr>
              <a:t>   ※</a:t>
            </a:r>
            <a:r>
              <a:rPr lang="ja-JP" altLang="en-US" dirty="0">
                <a:solidFill>
                  <a:srgbClr val="FF0000"/>
                </a:solidFill>
                <a:latin typeface="ＭＳ 明朝" panose="02020609040205080304" pitchFamily="17" charset="-128"/>
                <a:ea typeface="ＭＳ 明朝" panose="02020609040205080304" pitchFamily="17" charset="-128"/>
              </a:rPr>
              <a:t>「技能」が位置付いている単元の「知識・技能」の評価は，知識と技能を一体</a:t>
            </a:r>
            <a:endParaRPr lang="en-US" altLang="ja-JP" dirty="0">
              <a:solidFill>
                <a:srgbClr val="FF0000"/>
              </a:solidFill>
              <a:latin typeface="ＭＳ 明朝" panose="02020609040205080304" pitchFamily="17" charset="-128"/>
              <a:ea typeface="ＭＳ 明朝" panose="02020609040205080304" pitchFamily="17" charset="-128"/>
            </a:endParaRPr>
          </a:p>
          <a:p>
            <a:pPr>
              <a:defRPr/>
            </a:pPr>
            <a:r>
              <a:rPr lang="ja-JP" altLang="en-US" dirty="0">
                <a:solidFill>
                  <a:srgbClr val="FF0000"/>
                </a:solidFill>
                <a:latin typeface="ＭＳ 明朝" panose="02020609040205080304" pitchFamily="17" charset="-128"/>
                <a:ea typeface="ＭＳ 明朝" panose="02020609040205080304" pitchFamily="17" charset="-128"/>
              </a:rPr>
              <a:t>　　　とするための評価基準を設ける</a:t>
            </a: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876"/>
    </mc:Choice>
    <mc:Fallback xmlns="">
      <p:transition spd="slow" advTm="48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Ⅲ</a:t>
            </a:r>
            <a:r>
              <a:rPr kumimoji="1" lang="ja-JP" altLang="en-US" sz="3200" b="1">
                <a:solidFill>
                  <a:schemeClr val="bg1"/>
                </a:solidFill>
              </a:rPr>
              <a:t>　学習評価に関する事例について</a:t>
            </a:r>
            <a:endParaRPr kumimoji="1" lang="en-US" altLang="ja-JP" sz="3200" b="1">
              <a:solidFill>
                <a:schemeClr val="bg1"/>
              </a:solidFill>
            </a:endParaRPr>
          </a:p>
        </p:txBody>
      </p:sp>
      <p:sp>
        <p:nvSpPr>
          <p:cNvPr id="3" name="下リボン 2"/>
          <p:cNvSpPr/>
          <p:nvPr/>
        </p:nvSpPr>
        <p:spPr>
          <a:xfrm>
            <a:off x="6659563" y="288925"/>
            <a:ext cx="2360612" cy="593725"/>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84</a:t>
            </a:r>
            <a:r>
              <a:rPr kumimoji="1" lang="ja-JP" altLang="en-US" sz="2400" b="1" dirty="0">
                <a:latin typeface="+mn-ea"/>
              </a:rPr>
              <a:t>～</a:t>
            </a:r>
            <a:r>
              <a:rPr kumimoji="1" lang="en-US" altLang="ja-JP" sz="2400" b="1" dirty="0">
                <a:latin typeface="+mn-ea"/>
              </a:rPr>
              <a:t>87</a:t>
            </a:r>
            <a:endParaRPr kumimoji="1" lang="ja-JP" altLang="en-US" sz="2400" b="1" dirty="0">
              <a:latin typeface="+mn-ea"/>
            </a:endParaRPr>
          </a:p>
        </p:txBody>
      </p:sp>
      <p:sp>
        <p:nvSpPr>
          <p:cNvPr id="4" name="テキスト ボックス 1"/>
          <p:cNvSpPr txBox="1">
            <a:spLocks noChangeArrowheads="1"/>
          </p:cNvSpPr>
          <p:nvPr/>
        </p:nvSpPr>
        <p:spPr bwMode="auto">
          <a:xfrm>
            <a:off x="107950" y="620713"/>
            <a:ext cx="5472113" cy="400050"/>
          </a:xfrm>
          <a:prstGeom prst="rect">
            <a:avLst/>
          </a:prstGeom>
          <a:solidFill>
            <a:schemeClr val="accent1">
              <a:lumMod val="20000"/>
              <a:lumOff val="80000"/>
            </a:schemeClr>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000" b="1" dirty="0"/>
              <a:t>事例７　保健領域における「知識・技能」の評価</a:t>
            </a:r>
            <a:endParaRPr kumimoji="1" lang="en-US" altLang="ja-JP" sz="2000" b="1" dirty="0"/>
          </a:p>
        </p:txBody>
      </p:sp>
      <p:sp>
        <p:nvSpPr>
          <p:cNvPr id="5" name="テキスト ボックス 10"/>
          <p:cNvSpPr txBox="1">
            <a:spLocks noChangeArrowheads="1"/>
          </p:cNvSpPr>
          <p:nvPr/>
        </p:nvSpPr>
        <p:spPr bwMode="auto">
          <a:xfrm>
            <a:off x="142875" y="1066800"/>
            <a:ext cx="2951163" cy="400050"/>
          </a:xfrm>
          <a:prstGeom prst="rect">
            <a:avLst/>
          </a:prstGeom>
          <a:noFill/>
          <a:ln w="9525">
            <a:noFill/>
            <a:miter lim="800000"/>
            <a:headEnd/>
            <a:tailEnd/>
          </a:ln>
        </p:spPr>
        <p:txBody>
          <a:bodyPr>
            <a:spAutoFit/>
          </a:bodyPr>
          <a:lstStyle/>
          <a:p>
            <a:pPr>
              <a:defRPr/>
            </a:pPr>
            <a:r>
              <a:rPr kumimoji="1" lang="ja-JP" altLang="en-US" sz="2000" dirty="0">
                <a:latin typeface="+mn-ea"/>
              </a:rPr>
              <a:t>単元名　心の健康</a:t>
            </a:r>
            <a:endParaRPr kumimoji="1" lang="en-US" altLang="ja-JP" sz="2000" dirty="0">
              <a:latin typeface="+mn-ea"/>
            </a:endParaRPr>
          </a:p>
        </p:txBody>
      </p:sp>
      <p:pic>
        <p:nvPicPr>
          <p:cNvPr id="2" name="図 1"/>
          <p:cNvPicPr>
            <a:picLocks noChangeAspect="1"/>
          </p:cNvPicPr>
          <p:nvPr/>
        </p:nvPicPr>
        <p:blipFill rotWithShape="1">
          <a:blip r:embed="rId5"/>
          <a:srcRect l="39763" t="33192" r="24013" b="24788"/>
          <a:stretch/>
        </p:blipFill>
        <p:spPr>
          <a:xfrm>
            <a:off x="107950" y="2960582"/>
            <a:ext cx="5644394" cy="3852794"/>
          </a:xfrm>
          <a:prstGeom prst="rect">
            <a:avLst/>
          </a:prstGeom>
        </p:spPr>
      </p:pic>
      <p:sp>
        <p:nvSpPr>
          <p:cNvPr id="6" name="正方形/長方形 5"/>
          <p:cNvSpPr/>
          <p:nvPr/>
        </p:nvSpPr>
        <p:spPr>
          <a:xfrm>
            <a:off x="172370" y="1521590"/>
            <a:ext cx="8847805" cy="1015663"/>
          </a:xfrm>
          <a:prstGeom prst="rect">
            <a:avLst/>
          </a:prstGeom>
          <a:ln>
            <a:solidFill>
              <a:srgbClr val="0070C0"/>
            </a:solidFill>
          </a:ln>
        </p:spPr>
        <p:txBody>
          <a:bodyPr wrap="square">
            <a:spAutoFit/>
          </a:bodyPr>
          <a:lstStyle/>
          <a:p>
            <a:r>
              <a:rPr lang="ja-JP" altLang="en-US" sz="2000" b="1" i="1" dirty="0">
                <a:latin typeface="ＭＳ 明朝" panose="02020609040205080304" pitchFamily="17" charset="-128"/>
                <a:ea typeface="ＭＳ 明朝" panose="02020609040205080304" pitchFamily="17" charset="-128"/>
              </a:rPr>
              <a:t>　不安や悩みの対処として，体ほぐしの運動や深呼吸を取り入れた呼吸法などについて，</a:t>
            </a:r>
            <a:r>
              <a:rPr lang="ja-JP" altLang="en-US" sz="2000" b="1" i="1" dirty="0">
                <a:solidFill>
                  <a:srgbClr val="FF0000"/>
                </a:solidFill>
                <a:latin typeface="ＭＳ 明朝" panose="02020609040205080304" pitchFamily="17" charset="-128"/>
                <a:ea typeface="ＭＳ 明朝" panose="02020609040205080304" pitchFamily="17" charset="-128"/>
              </a:rPr>
              <a:t>理解したことを言ったり，書いたりしている</a:t>
            </a:r>
            <a:r>
              <a:rPr lang="ja-JP" altLang="en-US" sz="2000" b="1" i="1" dirty="0">
                <a:latin typeface="ＭＳ 明朝" panose="02020609040205080304" pitchFamily="17" charset="-128"/>
                <a:ea typeface="ＭＳ 明朝" panose="02020609040205080304" pitchFamily="17" charset="-128"/>
              </a:rPr>
              <a:t>とともに，</a:t>
            </a:r>
            <a:r>
              <a:rPr lang="ja-JP" altLang="en-US" sz="2000" b="1" i="1" dirty="0">
                <a:solidFill>
                  <a:srgbClr val="FF0000"/>
                </a:solidFill>
                <a:latin typeface="ＭＳ 明朝" panose="02020609040205080304" pitchFamily="17" charset="-128"/>
                <a:ea typeface="ＭＳ 明朝" panose="02020609040205080304" pitchFamily="17" charset="-128"/>
              </a:rPr>
              <a:t>それらの対処ができるか</a:t>
            </a:r>
            <a:r>
              <a:rPr lang="ja-JP" altLang="en-US" sz="2000" b="1" i="1" dirty="0">
                <a:latin typeface="ＭＳ 明朝" panose="02020609040205080304" pitchFamily="17" charset="-128"/>
                <a:ea typeface="ＭＳ 明朝" panose="02020609040205080304" pitchFamily="17" charset="-128"/>
              </a:rPr>
              <a:t>どうかを評価</a:t>
            </a:r>
          </a:p>
        </p:txBody>
      </p:sp>
      <p:sp>
        <p:nvSpPr>
          <p:cNvPr id="10" name="正方形/長方形 9"/>
          <p:cNvSpPr/>
          <p:nvPr/>
        </p:nvSpPr>
        <p:spPr>
          <a:xfrm>
            <a:off x="323528" y="5552870"/>
            <a:ext cx="5184526" cy="1008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323528" y="3427855"/>
            <a:ext cx="5184526" cy="7568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228184" y="3853830"/>
            <a:ext cx="2448272" cy="369332"/>
          </a:xfrm>
          <a:prstGeom prst="rect">
            <a:avLst/>
          </a:prstGeom>
          <a:noFill/>
        </p:spPr>
        <p:txBody>
          <a:bodyPr wrap="square" rtlCol="0">
            <a:spAutoFit/>
          </a:bodyPr>
          <a:lstStyle/>
          <a:p>
            <a:pPr algn="ctr"/>
            <a:r>
              <a:rPr kumimoji="1" lang="ja-JP" altLang="en-US" dirty="0"/>
              <a:t>不安や悩みへの対処</a:t>
            </a:r>
            <a:endParaRPr kumimoji="1" lang="en-US" altLang="ja-JP" dirty="0"/>
          </a:p>
        </p:txBody>
      </p:sp>
      <p:sp>
        <p:nvSpPr>
          <p:cNvPr id="21" name="テキスト ボックス 20"/>
          <p:cNvSpPr txBox="1"/>
          <p:nvPr/>
        </p:nvSpPr>
        <p:spPr>
          <a:xfrm>
            <a:off x="6731623" y="4583741"/>
            <a:ext cx="144139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kumimoji="1" lang="ja-JP" altLang="en-US" dirty="0"/>
              <a:t>意義</a:t>
            </a:r>
            <a:endParaRPr kumimoji="1" lang="en-US" altLang="ja-JP" dirty="0"/>
          </a:p>
        </p:txBody>
      </p:sp>
      <p:sp>
        <p:nvSpPr>
          <p:cNvPr id="22" name="テキスト ボックス 21"/>
          <p:cNvSpPr txBox="1"/>
          <p:nvPr/>
        </p:nvSpPr>
        <p:spPr>
          <a:xfrm>
            <a:off x="6731623" y="5183538"/>
            <a:ext cx="144139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kumimoji="1" lang="ja-JP" altLang="en-US" dirty="0"/>
              <a:t>方法</a:t>
            </a:r>
            <a:endParaRPr kumimoji="1" lang="en-US" altLang="ja-JP" dirty="0"/>
          </a:p>
        </p:txBody>
      </p:sp>
      <p:cxnSp>
        <p:nvCxnSpPr>
          <p:cNvPr id="18" name="直線矢印コネクタ 17"/>
          <p:cNvCxnSpPr>
            <a:stCxn id="21" idx="1"/>
          </p:cNvCxnSpPr>
          <p:nvPr/>
        </p:nvCxnSpPr>
        <p:spPr>
          <a:xfrm flipH="1" flipV="1">
            <a:off x="5508055" y="3806287"/>
            <a:ext cx="1223568" cy="9621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stCxn id="22" idx="1"/>
          </p:cNvCxnSpPr>
          <p:nvPr/>
        </p:nvCxnSpPr>
        <p:spPr>
          <a:xfrm flipH="1">
            <a:off x="5508054" y="5368204"/>
            <a:ext cx="1223569" cy="5447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下矢印 24"/>
          <p:cNvSpPr/>
          <p:nvPr/>
        </p:nvSpPr>
        <p:spPr>
          <a:xfrm>
            <a:off x="4200228" y="2569104"/>
            <a:ext cx="792088" cy="315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341"/>
    </mc:Choice>
    <mc:Fallback xmlns="">
      <p:transition spd="slow" advTm="5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Ⅲ</a:t>
            </a:r>
            <a:r>
              <a:rPr kumimoji="1" lang="ja-JP" altLang="en-US" sz="3200" b="1">
                <a:solidFill>
                  <a:schemeClr val="bg1"/>
                </a:solidFill>
              </a:rPr>
              <a:t>　学習評価に関する事例について</a:t>
            </a:r>
            <a:endParaRPr kumimoji="1" lang="en-US" altLang="ja-JP" sz="3200" b="1">
              <a:solidFill>
                <a:schemeClr val="bg1"/>
              </a:solidFill>
            </a:endParaRPr>
          </a:p>
        </p:txBody>
      </p:sp>
      <p:sp>
        <p:nvSpPr>
          <p:cNvPr id="3" name="下リボン 2"/>
          <p:cNvSpPr/>
          <p:nvPr/>
        </p:nvSpPr>
        <p:spPr>
          <a:xfrm>
            <a:off x="6732588" y="288925"/>
            <a:ext cx="2287587" cy="593725"/>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90</a:t>
            </a:r>
            <a:r>
              <a:rPr kumimoji="1" lang="ja-JP" altLang="en-US" sz="2400" b="1" dirty="0">
                <a:latin typeface="+mn-ea"/>
              </a:rPr>
              <a:t>～</a:t>
            </a:r>
            <a:r>
              <a:rPr kumimoji="1" lang="en-US" altLang="ja-JP" sz="2400" b="1" dirty="0">
                <a:latin typeface="+mn-ea"/>
              </a:rPr>
              <a:t>91</a:t>
            </a:r>
            <a:endParaRPr kumimoji="1" lang="ja-JP" altLang="en-US" sz="2400" b="1" dirty="0">
              <a:latin typeface="+mn-ea"/>
            </a:endParaRPr>
          </a:p>
        </p:txBody>
      </p:sp>
      <p:sp>
        <p:nvSpPr>
          <p:cNvPr id="4" name="テキスト ボックス 1"/>
          <p:cNvSpPr txBox="1">
            <a:spLocks noChangeArrowheads="1"/>
          </p:cNvSpPr>
          <p:nvPr/>
        </p:nvSpPr>
        <p:spPr bwMode="auto">
          <a:xfrm>
            <a:off x="107950" y="620713"/>
            <a:ext cx="5976938" cy="400050"/>
          </a:xfrm>
          <a:prstGeom prst="rect">
            <a:avLst/>
          </a:prstGeom>
          <a:solidFill>
            <a:schemeClr val="accent1">
              <a:lumMod val="20000"/>
              <a:lumOff val="80000"/>
            </a:schemeClr>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000" b="1" dirty="0"/>
              <a:t>事例８　保健領域における「思考・判断・表現」の評価</a:t>
            </a:r>
            <a:endParaRPr kumimoji="1" lang="en-US" altLang="ja-JP" sz="2000" b="1" dirty="0"/>
          </a:p>
        </p:txBody>
      </p:sp>
      <p:sp>
        <p:nvSpPr>
          <p:cNvPr id="5" name="テキスト ボックス 10"/>
          <p:cNvSpPr txBox="1">
            <a:spLocks noChangeArrowheads="1"/>
          </p:cNvSpPr>
          <p:nvPr/>
        </p:nvSpPr>
        <p:spPr bwMode="auto">
          <a:xfrm>
            <a:off x="142875" y="1066800"/>
            <a:ext cx="2951163" cy="400050"/>
          </a:xfrm>
          <a:prstGeom prst="rect">
            <a:avLst/>
          </a:prstGeom>
          <a:noFill/>
          <a:ln w="9525">
            <a:noFill/>
            <a:miter lim="800000"/>
            <a:headEnd/>
            <a:tailEnd/>
          </a:ln>
        </p:spPr>
        <p:txBody>
          <a:bodyPr>
            <a:spAutoFit/>
          </a:bodyPr>
          <a:lstStyle/>
          <a:p>
            <a:pPr>
              <a:defRPr/>
            </a:pPr>
            <a:r>
              <a:rPr kumimoji="1" lang="ja-JP" altLang="en-US" sz="2000" dirty="0">
                <a:latin typeface="+mn-ea"/>
              </a:rPr>
              <a:t>単元名　病気の予防</a:t>
            </a:r>
            <a:endParaRPr kumimoji="1" lang="en-US" altLang="ja-JP" sz="2000" dirty="0">
              <a:latin typeface="+mn-ea"/>
            </a:endParaRPr>
          </a:p>
        </p:txBody>
      </p:sp>
      <p:sp>
        <p:nvSpPr>
          <p:cNvPr id="7" name="テキスト ボックス 6"/>
          <p:cNvSpPr txBox="1"/>
          <p:nvPr/>
        </p:nvSpPr>
        <p:spPr>
          <a:xfrm>
            <a:off x="146050" y="4505325"/>
            <a:ext cx="4354513" cy="36830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kumimoji="1" lang="ja-JP" altLang="en-US" dirty="0">
                <a:latin typeface="HGPｺﾞｼｯｸE" panose="020B0900000000000000" pitchFamily="50" charset="-128"/>
                <a:ea typeface="HGPｺﾞｼｯｸE" panose="020B0900000000000000" pitchFamily="50" charset="-128"/>
              </a:rPr>
              <a:t>「思考・判断・表現」における評価の留意点</a:t>
            </a:r>
          </a:p>
        </p:txBody>
      </p:sp>
      <p:sp>
        <p:nvSpPr>
          <p:cNvPr id="51208" name="正方形/長方形 11"/>
          <p:cNvSpPr>
            <a:spLocks noChangeArrowheads="1"/>
          </p:cNvSpPr>
          <p:nvPr/>
        </p:nvSpPr>
        <p:spPr bwMode="auto">
          <a:xfrm>
            <a:off x="142875" y="4873625"/>
            <a:ext cx="8877300" cy="1939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dirty="0">
                <a:latin typeface="ＭＳ 明朝" panose="02020609040205080304" pitchFamily="17" charset="-128"/>
                <a:ea typeface="ＭＳ 明朝" panose="02020609040205080304" pitchFamily="17" charset="-128"/>
              </a:rPr>
              <a:t>　・単元の大きさにより評価規準の設定を「課題発見・表現」「課題解決・表現」の</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ように評価段階を組み合わせるなどし，</a:t>
            </a:r>
            <a:r>
              <a:rPr lang="ja-JP" altLang="en-US" u="sng" dirty="0">
                <a:solidFill>
                  <a:srgbClr val="FF0000"/>
                </a:solidFill>
                <a:latin typeface="ＭＳ 明朝" panose="02020609040205080304" pitchFamily="17" charset="-128"/>
                <a:ea typeface="ＭＳ 明朝" panose="02020609040205080304" pitchFamily="17" charset="-128"/>
              </a:rPr>
              <a:t>評価場面を精選</a:t>
            </a:r>
            <a:r>
              <a:rPr lang="ja-JP" altLang="en-US" dirty="0">
                <a:latin typeface="ＭＳ 明朝" panose="02020609040205080304" pitchFamily="17" charset="-128"/>
                <a:ea typeface="ＭＳ 明朝" panose="02020609040205080304" pitchFamily="17" charset="-128"/>
              </a:rPr>
              <a:t>することも考えられる。</a:t>
            </a:r>
          </a:p>
          <a:p>
            <a:r>
              <a:rPr lang="ja-JP" altLang="en-US" sz="900" dirty="0">
                <a:latin typeface="ＭＳ 明朝" panose="02020609040205080304" pitchFamily="17" charset="-128"/>
                <a:ea typeface="ＭＳ 明朝" panose="02020609040205080304" pitchFamily="17" charset="-128"/>
              </a:rPr>
              <a:t>　</a:t>
            </a:r>
            <a:endParaRPr lang="en-US" altLang="ja-JP" sz="400"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a:t>
            </a:r>
            <a:r>
              <a:rPr lang="ja-JP" altLang="en-US" u="sng" dirty="0">
                <a:solidFill>
                  <a:srgbClr val="FF0000"/>
                </a:solidFill>
                <a:latin typeface="ＭＳ 明朝" panose="02020609040205080304" pitchFamily="17" charset="-128"/>
                <a:ea typeface="ＭＳ 明朝" panose="02020609040205080304" pitchFamily="17" charset="-128"/>
              </a:rPr>
              <a:t>児童の思考の過程が見えるような学習カードの作成</a:t>
            </a:r>
            <a:r>
              <a:rPr lang="ja-JP" altLang="en-US" dirty="0">
                <a:latin typeface="ＭＳ 明朝" panose="02020609040205080304" pitchFamily="17" charset="-128"/>
                <a:ea typeface="ＭＳ 明朝" panose="02020609040205080304" pitchFamily="17" charset="-128"/>
              </a:rPr>
              <a:t>が必要。</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（例）自分の生活のことを記入できる欄を設け，両者を比較して気付いたことや　</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関連について記入できるようにしたり，事例を設定し学習したことを基に</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アドバイスを書けるようにしたりすることなど</a:t>
            </a:r>
          </a:p>
        </p:txBody>
      </p:sp>
      <p:sp>
        <p:nvSpPr>
          <p:cNvPr id="2" name="正方形/長方形 1"/>
          <p:cNvSpPr/>
          <p:nvPr/>
        </p:nvSpPr>
        <p:spPr>
          <a:xfrm>
            <a:off x="133350" y="1484784"/>
            <a:ext cx="8877300" cy="707886"/>
          </a:xfrm>
          <a:prstGeom prst="rect">
            <a:avLst/>
          </a:prstGeom>
          <a:ln>
            <a:solidFill>
              <a:srgbClr val="0070C0"/>
            </a:solidFill>
          </a:ln>
        </p:spPr>
        <p:txBody>
          <a:bodyPr wrap="square">
            <a:spAutoFit/>
          </a:bodyPr>
          <a:lstStyle/>
          <a:p>
            <a:r>
              <a:rPr lang="ja-JP" altLang="en-US" sz="2000" b="1" i="1" dirty="0">
                <a:latin typeface="ＭＳ 明朝" panose="02020609040205080304" pitchFamily="17" charset="-128"/>
                <a:ea typeface="ＭＳ 明朝" panose="02020609040205080304" pitchFamily="17" charset="-128"/>
              </a:rPr>
              <a:t>　病原体が主な原因となって起こる病気の予防について，学習したことを活用して，</a:t>
            </a:r>
            <a:r>
              <a:rPr lang="ja-JP" altLang="en-US" sz="2000" b="1" i="1" u="sng" dirty="0">
                <a:solidFill>
                  <a:srgbClr val="FF0000"/>
                </a:solidFill>
                <a:latin typeface="ＭＳ 明朝" panose="02020609040205080304" pitchFamily="17" charset="-128"/>
                <a:ea typeface="ＭＳ 明朝" panose="02020609040205080304" pitchFamily="17" charset="-128"/>
              </a:rPr>
              <a:t>予防の方法を考えたり</a:t>
            </a:r>
            <a:r>
              <a:rPr lang="ja-JP" altLang="en-US" sz="2000" b="1" i="1" dirty="0">
                <a:latin typeface="ＭＳ 明朝" panose="02020609040205080304" pitchFamily="17" charset="-128"/>
                <a:ea typeface="ＭＳ 明朝" panose="02020609040205080304" pitchFamily="17" charset="-128"/>
              </a:rPr>
              <a:t>，</a:t>
            </a:r>
            <a:r>
              <a:rPr lang="ja-JP" altLang="en-US" sz="2000" b="1" i="1" u="sng" dirty="0">
                <a:solidFill>
                  <a:srgbClr val="FF0000"/>
                </a:solidFill>
                <a:latin typeface="ＭＳ 明朝" panose="02020609040205080304" pitchFamily="17" charset="-128"/>
                <a:ea typeface="ＭＳ 明朝" panose="02020609040205080304" pitchFamily="17" charset="-128"/>
              </a:rPr>
              <a:t>適切な方法を選んだり</a:t>
            </a:r>
            <a:r>
              <a:rPr lang="ja-JP" altLang="en-US" sz="2000" b="1" i="1" dirty="0">
                <a:latin typeface="ＭＳ 明朝" panose="02020609040205080304" pitchFamily="17" charset="-128"/>
                <a:ea typeface="ＭＳ 明朝" panose="02020609040205080304" pitchFamily="17" charset="-128"/>
              </a:rPr>
              <a:t>しているかを評価</a:t>
            </a:r>
          </a:p>
        </p:txBody>
      </p:sp>
      <p:sp>
        <p:nvSpPr>
          <p:cNvPr id="10" name="下矢印 9"/>
          <p:cNvSpPr/>
          <p:nvPr/>
        </p:nvSpPr>
        <p:spPr>
          <a:xfrm>
            <a:off x="4185481" y="2245287"/>
            <a:ext cx="792088" cy="315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rotWithShape="1">
          <a:blip r:embed="rId5"/>
          <a:srcRect l="32884" t="55285" r="51063" b="20586"/>
          <a:stretch/>
        </p:blipFill>
        <p:spPr>
          <a:xfrm>
            <a:off x="646931" y="2293086"/>
            <a:ext cx="3421013" cy="2160697"/>
          </a:xfrm>
          <a:prstGeom prst="rect">
            <a:avLst/>
          </a:prstGeom>
          <a:ln>
            <a:solidFill>
              <a:schemeClr val="tx1"/>
            </a:solidFill>
          </a:ln>
        </p:spPr>
      </p:pic>
      <p:cxnSp>
        <p:nvCxnSpPr>
          <p:cNvPr id="9" name="直線コネクタ 8"/>
          <p:cNvCxnSpPr/>
          <p:nvPr/>
        </p:nvCxnSpPr>
        <p:spPr>
          <a:xfrm flipV="1">
            <a:off x="827584" y="2560970"/>
            <a:ext cx="2592288" cy="39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2916340" y="3160665"/>
            <a:ext cx="935580" cy="39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827584" y="3319706"/>
            <a:ext cx="720080" cy="13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2122512" y="3645024"/>
            <a:ext cx="17294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899592" y="3789040"/>
            <a:ext cx="720080" cy="137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5266234" y="3635732"/>
            <a:ext cx="1799629" cy="369332"/>
          </a:xfrm>
          <a:prstGeom prst="rect">
            <a:avLst/>
          </a:prstGeom>
          <a:noFill/>
        </p:spPr>
        <p:txBody>
          <a:bodyPr wrap="square" rtlCol="0">
            <a:spAutoFit/>
          </a:bodyPr>
          <a:lstStyle/>
          <a:p>
            <a:r>
              <a:rPr kumimoji="1" lang="ja-JP" altLang="en-US" dirty="0"/>
              <a:t>○考えている</a:t>
            </a:r>
            <a:endParaRPr kumimoji="1" lang="en-US" altLang="ja-JP" dirty="0"/>
          </a:p>
        </p:txBody>
      </p:sp>
      <p:sp>
        <p:nvSpPr>
          <p:cNvPr id="29" name="テキスト ボックス 28"/>
          <p:cNvSpPr txBox="1"/>
          <p:nvPr/>
        </p:nvSpPr>
        <p:spPr>
          <a:xfrm>
            <a:off x="5266234" y="2780429"/>
            <a:ext cx="2304256" cy="369332"/>
          </a:xfrm>
          <a:prstGeom prst="rect">
            <a:avLst/>
          </a:prstGeom>
          <a:noFill/>
        </p:spPr>
        <p:txBody>
          <a:bodyPr wrap="square" rtlCol="0">
            <a:spAutoFit/>
          </a:bodyPr>
          <a:lstStyle/>
          <a:p>
            <a:r>
              <a:rPr kumimoji="1" lang="ja-JP" altLang="en-US" dirty="0"/>
              <a:t>◎なぜそれが適切か</a:t>
            </a:r>
          </a:p>
        </p:txBody>
      </p:sp>
      <p:sp>
        <p:nvSpPr>
          <p:cNvPr id="30" name="テキスト ボックス 29"/>
          <p:cNvSpPr txBox="1"/>
          <p:nvPr/>
        </p:nvSpPr>
        <p:spPr>
          <a:xfrm>
            <a:off x="5266234" y="3204296"/>
            <a:ext cx="2330102" cy="373750"/>
          </a:xfrm>
          <a:prstGeom prst="rect">
            <a:avLst/>
          </a:prstGeom>
          <a:noFill/>
        </p:spPr>
        <p:txBody>
          <a:bodyPr wrap="square" rtlCol="0">
            <a:spAutoFit/>
          </a:bodyPr>
          <a:lstStyle/>
          <a:p>
            <a:r>
              <a:rPr kumimoji="1" lang="ja-JP" altLang="en-US" dirty="0"/>
              <a:t>○適切な方法を選ぶ</a:t>
            </a:r>
            <a:endParaRPr kumimoji="1" lang="en-US" altLang="ja-JP" dirty="0"/>
          </a:p>
        </p:txBody>
      </p:sp>
      <p:cxnSp>
        <p:nvCxnSpPr>
          <p:cNvPr id="27" name="直線矢印コネクタ 26"/>
          <p:cNvCxnSpPr>
            <a:stCxn id="29" idx="1"/>
          </p:cNvCxnSpPr>
          <p:nvPr/>
        </p:nvCxnSpPr>
        <p:spPr>
          <a:xfrm flipH="1" flipV="1">
            <a:off x="3384130" y="2560970"/>
            <a:ext cx="1882104" cy="40412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30" idx="1"/>
          </p:cNvCxnSpPr>
          <p:nvPr/>
        </p:nvCxnSpPr>
        <p:spPr>
          <a:xfrm flipH="1" flipV="1">
            <a:off x="3851920" y="3160665"/>
            <a:ext cx="1414314" cy="23050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201" name="直線矢印コネクタ 51200"/>
          <p:cNvCxnSpPr>
            <a:stCxn id="24" idx="1"/>
          </p:cNvCxnSpPr>
          <p:nvPr/>
        </p:nvCxnSpPr>
        <p:spPr>
          <a:xfrm flipH="1" flipV="1">
            <a:off x="3851920" y="3645024"/>
            <a:ext cx="1414314" cy="17537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オーディオ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169"/>
    </mc:Choice>
    <mc:Fallback xmlns="">
      <p:transition spd="slow" advTm="78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Ⅲ</a:t>
            </a:r>
            <a:r>
              <a:rPr kumimoji="1" lang="ja-JP" altLang="en-US" sz="3200" b="1">
                <a:solidFill>
                  <a:schemeClr val="bg1"/>
                </a:solidFill>
              </a:rPr>
              <a:t>　学習評価に関する事例について</a:t>
            </a:r>
            <a:endParaRPr kumimoji="1" lang="en-US" altLang="ja-JP" sz="3200" b="1">
              <a:solidFill>
                <a:schemeClr val="bg1"/>
              </a:solidFill>
            </a:endParaRPr>
          </a:p>
        </p:txBody>
      </p:sp>
      <p:sp>
        <p:nvSpPr>
          <p:cNvPr id="3" name="下リボン 2"/>
          <p:cNvSpPr/>
          <p:nvPr/>
        </p:nvSpPr>
        <p:spPr>
          <a:xfrm>
            <a:off x="6732588" y="1124744"/>
            <a:ext cx="2287587" cy="593725"/>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92</a:t>
            </a:r>
            <a:r>
              <a:rPr kumimoji="1" lang="ja-JP" altLang="en-US" sz="2400" b="1" dirty="0">
                <a:latin typeface="+mn-ea"/>
              </a:rPr>
              <a:t>～</a:t>
            </a:r>
            <a:r>
              <a:rPr kumimoji="1" lang="en-US" altLang="ja-JP" sz="2400" b="1" dirty="0">
                <a:latin typeface="+mn-ea"/>
              </a:rPr>
              <a:t>95</a:t>
            </a:r>
            <a:endParaRPr kumimoji="1" lang="ja-JP" altLang="en-US" sz="2400" b="1" dirty="0">
              <a:latin typeface="+mn-ea"/>
            </a:endParaRPr>
          </a:p>
        </p:txBody>
      </p:sp>
      <p:sp>
        <p:nvSpPr>
          <p:cNvPr id="4" name="テキスト ボックス 1"/>
          <p:cNvSpPr txBox="1">
            <a:spLocks noChangeArrowheads="1"/>
          </p:cNvSpPr>
          <p:nvPr/>
        </p:nvSpPr>
        <p:spPr bwMode="auto">
          <a:xfrm>
            <a:off x="107950" y="620713"/>
            <a:ext cx="7343775" cy="400050"/>
          </a:xfrm>
          <a:prstGeom prst="rect">
            <a:avLst/>
          </a:prstGeom>
          <a:solidFill>
            <a:schemeClr val="accent1">
              <a:lumMod val="20000"/>
              <a:lumOff val="80000"/>
            </a:schemeClr>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000" b="1" dirty="0"/>
              <a:t>事例９　保健領域における「主体的に学習に取り組む態度」の評価</a:t>
            </a:r>
            <a:endParaRPr kumimoji="1" lang="en-US" altLang="ja-JP" sz="2000" b="1" dirty="0"/>
          </a:p>
        </p:txBody>
      </p:sp>
      <p:sp>
        <p:nvSpPr>
          <p:cNvPr id="5" name="テキスト ボックス 10"/>
          <p:cNvSpPr txBox="1">
            <a:spLocks noChangeArrowheads="1"/>
          </p:cNvSpPr>
          <p:nvPr/>
        </p:nvSpPr>
        <p:spPr bwMode="auto">
          <a:xfrm>
            <a:off x="142875" y="1066800"/>
            <a:ext cx="2951163" cy="400050"/>
          </a:xfrm>
          <a:prstGeom prst="rect">
            <a:avLst/>
          </a:prstGeom>
          <a:noFill/>
          <a:ln w="9525">
            <a:noFill/>
            <a:miter lim="800000"/>
            <a:headEnd/>
            <a:tailEnd/>
          </a:ln>
        </p:spPr>
        <p:txBody>
          <a:bodyPr>
            <a:spAutoFit/>
          </a:bodyPr>
          <a:lstStyle/>
          <a:p>
            <a:pPr>
              <a:defRPr/>
            </a:pPr>
            <a:r>
              <a:rPr kumimoji="1" lang="ja-JP" altLang="en-US" sz="2000" dirty="0">
                <a:latin typeface="+mn-ea"/>
              </a:rPr>
              <a:t>単元名　健康な生活</a:t>
            </a:r>
            <a:endParaRPr kumimoji="1" lang="en-US" altLang="ja-JP" sz="2000" dirty="0">
              <a:latin typeface="+mn-ea"/>
            </a:endParaRPr>
          </a:p>
        </p:txBody>
      </p:sp>
      <p:sp>
        <p:nvSpPr>
          <p:cNvPr id="7" name="テキスト ボックス 6"/>
          <p:cNvSpPr txBox="1"/>
          <p:nvPr/>
        </p:nvSpPr>
        <p:spPr>
          <a:xfrm>
            <a:off x="249944" y="1475492"/>
            <a:ext cx="5978239"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kumimoji="1" lang="ja-JP" altLang="en-US" dirty="0">
                <a:latin typeface="HGPｺﾞｼｯｸE" panose="020B0900000000000000" pitchFamily="50" charset="-128"/>
                <a:ea typeface="HGPｺﾞｼｯｸE" panose="020B0900000000000000" pitchFamily="50" charset="-128"/>
              </a:rPr>
              <a:t>「主体的に学習に取り組む態度」の評価についての考え方</a:t>
            </a:r>
          </a:p>
        </p:txBody>
      </p:sp>
      <p:sp>
        <p:nvSpPr>
          <p:cNvPr id="6" name="正方形/長方形 5"/>
          <p:cNvSpPr/>
          <p:nvPr/>
        </p:nvSpPr>
        <p:spPr>
          <a:xfrm>
            <a:off x="142874" y="3501008"/>
            <a:ext cx="8877301" cy="1477328"/>
          </a:xfrm>
          <a:prstGeom prst="rect">
            <a:avLst/>
          </a:prstGeom>
          <a:ln>
            <a:solidFill>
              <a:schemeClr val="tx1"/>
            </a:solidFill>
          </a:ln>
        </p:spPr>
        <p:txBody>
          <a:bodyPr wrap="square">
            <a:spAutoFit/>
          </a:bodyPr>
          <a:lstStyle/>
          <a:p>
            <a:r>
              <a:rPr lang="ja-JP" altLang="en-US" b="1" dirty="0">
                <a:latin typeface="Meiryo-Bold"/>
              </a:rPr>
              <a:t>「おおむね満足できる状況」（例）</a:t>
            </a:r>
            <a:endParaRPr lang="en-US" altLang="ja-JP" b="1" dirty="0">
              <a:latin typeface="Meiryo-Bold"/>
            </a:endParaRPr>
          </a:p>
          <a:p>
            <a:r>
              <a:rPr lang="ja-JP" altLang="en-US" dirty="0">
                <a:latin typeface="ＭＳ 明朝" panose="02020609040205080304" pitchFamily="17" charset="-128"/>
                <a:ea typeface="ＭＳ 明朝" panose="02020609040205080304" pitchFamily="17" charset="-128"/>
              </a:rPr>
              <a:t>・自分の生活を振り返っての課題やその課題の解決策，学習を通して分かった解決策</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の根拠について，キャンディーチャートにまとめようとしている。</a:t>
            </a:r>
          </a:p>
          <a:p>
            <a:r>
              <a:rPr lang="ja-JP" altLang="en-US" dirty="0">
                <a:latin typeface="ＭＳ 明朝" panose="02020609040205080304" pitchFamily="17" charset="-128"/>
                <a:ea typeface="ＭＳ 明朝" panose="02020609040205080304" pitchFamily="17" charset="-128"/>
              </a:rPr>
              <a:t>・友達のキャンディーチャートの説明を受け，自分のキャンディーチャートの解決策</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やその根拠をより明確にしたり，修正したりしようとしている。</a:t>
            </a:r>
          </a:p>
        </p:txBody>
      </p:sp>
      <p:sp>
        <p:nvSpPr>
          <p:cNvPr id="9" name="下矢印 8"/>
          <p:cNvSpPr/>
          <p:nvPr/>
        </p:nvSpPr>
        <p:spPr>
          <a:xfrm>
            <a:off x="4113474" y="3212976"/>
            <a:ext cx="936104" cy="2516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rotWithShape="1">
          <a:blip r:embed="rId5"/>
          <a:srcRect l="16926" t="38794" r="9838" b="30391"/>
          <a:stretch/>
        </p:blipFill>
        <p:spPr>
          <a:xfrm>
            <a:off x="899592" y="5039409"/>
            <a:ext cx="7363664" cy="1741942"/>
          </a:xfrm>
          <a:prstGeom prst="rect">
            <a:avLst/>
          </a:prstGeom>
        </p:spPr>
      </p:pic>
      <p:sp>
        <p:nvSpPr>
          <p:cNvPr id="10" name="正方形/長方形 9"/>
          <p:cNvSpPr/>
          <p:nvPr/>
        </p:nvSpPr>
        <p:spPr>
          <a:xfrm>
            <a:off x="142876" y="1921579"/>
            <a:ext cx="8877300"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ja-JP" altLang="en-US" sz="2000" i="1" dirty="0">
                <a:latin typeface="ＭＳ 明朝" panose="02020609040205080304" pitchFamily="17" charset="-128"/>
                <a:ea typeface="ＭＳ 明朝" panose="02020609040205080304" pitchFamily="17" charset="-128"/>
              </a:rPr>
              <a:t>　知識を習得したり，思考力，判断力，表現力等を身に付けたりすることに向けた</a:t>
            </a:r>
            <a:r>
              <a:rPr lang="ja-JP" altLang="en-US" sz="2000" i="1" dirty="0">
                <a:solidFill>
                  <a:srgbClr val="FF0000"/>
                </a:solidFill>
                <a:latin typeface="ＭＳ 明朝" panose="02020609040205080304" pitchFamily="17" charset="-128"/>
                <a:ea typeface="ＭＳ 明朝" panose="02020609040205080304" pitchFamily="17" charset="-128"/>
              </a:rPr>
              <a:t>粘り強い取組を行おうとする側面</a:t>
            </a:r>
            <a:endParaRPr lang="en-US" altLang="ja-JP" sz="2000" i="1" dirty="0">
              <a:solidFill>
                <a:srgbClr val="FF0000"/>
              </a:solidFill>
              <a:latin typeface="ＭＳ 明朝" panose="02020609040205080304" pitchFamily="17" charset="-128"/>
              <a:ea typeface="ＭＳ 明朝" panose="02020609040205080304" pitchFamily="17" charset="-128"/>
            </a:endParaRPr>
          </a:p>
          <a:p>
            <a:pPr>
              <a:defRPr/>
            </a:pPr>
            <a:r>
              <a:rPr lang="ja-JP" altLang="en-US" sz="2000" i="1" dirty="0">
                <a:solidFill>
                  <a:srgbClr val="000000"/>
                </a:solidFill>
                <a:latin typeface="ＭＳ 明朝" panose="02020609040205080304" pitchFamily="17" charset="-128"/>
                <a:ea typeface="ＭＳ 明朝" panose="02020609040205080304" pitchFamily="17" charset="-128"/>
              </a:rPr>
              <a:t>　</a:t>
            </a:r>
            <a:r>
              <a:rPr lang="ja-JP" altLang="en-US" sz="2000" i="1" dirty="0">
                <a:latin typeface="ＭＳ 明朝" panose="02020609040205080304" pitchFamily="17" charset="-128"/>
                <a:ea typeface="ＭＳ 明朝" panose="02020609040205080304" pitchFamily="17" charset="-128"/>
              </a:rPr>
              <a:t>教科書や資料などを見たり，自分の生活を振り返ったりすることを通し，</a:t>
            </a:r>
            <a:r>
              <a:rPr lang="ja-JP" altLang="en-US" sz="2000" i="1" dirty="0">
                <a:solidFill>
                  <a:srgbClr val="FF0000"/>
                </a:solidFill>
                <a:latin typeface="ＭＳ 明朝" panose="02020609040205080304" pitchFamily="17" charset="-128"/>
                <a:ea typeface="ＭＳ 明朝" panose="02020609040205080304" pitchFamily="17" charset="-128"/>
              </a:rPr>
              <a:t>自らの学習を調整しようとする側面</a:t>
            </a:r>
            <a:r>
              <a:rPr lang="ja-JP" altLang="en-US" sz="2000" i="1" dirty="0">
                <a:solidFill>
                  <a:srgbClr val="000000"/>
                </a:solidFill>
                <a:latin typeface="ＭＳ 明朝" panose="02020609040205080304" pitchFamily="17" charset="-128"/>
                <a:ea typeface="ＭＳ 明朝" panose="02020609040205080304" pitchFamily="17" charset="-128"/>
              </a:rPr>
              <a:t>　</a:t>
            </a:r>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23"/>
    </mc:Choice>
    <mc:Fallback xmlns="">
      <p:transition spd="slow" advTm="57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a:solidFill>
                  <a:schemeClr val="tx1"/>
                </a:solidFill>
                <a:latin typeface="HGP教科書体" panose="02020600000000000000" pitchFamily="18" charset="-128"/>
                <a:ea typeface="HGP教科書体" panose="02020600000000000000" pitchFamily="18" charset="-128"/>
              </a:rPr>
              <a:t>小学校 体育</a:t>
            </a:r>
            <a:endParaRPr kumimoji="1" lang="ja-JP" altLang="en-US" sz="5400" dirty="0">
              <a:solidFill>
                <a:schemeClr val="tx1"/>
              </a:solidFill>
            </a:endParaRPr>
          </a:p>
        </p:txBody>
      </p:sp>
      <p:sp>
        <p:nvSpPr>
          <p:cNvPr id="57348"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5735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録音されたサウンド">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51900" y="6532563"/>
            <a:ext cx="242888"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slow" advTm="87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体育</a:t>
            </a:r>
            <a:endParaRPr kumimoji="1" lang="ja-JP" altLang="en-US" sz="5400" dirty="0">
              <a:solidFill>
                <a:schemeClr val="tx1"/>
              </a:solidFill>
            </a:endParaRPr>
          </a:p>
        </p:txBody>
      </p:sp>
      <p:sp>
        <p:nvSpPr>
          <p:cNvPr id="7" name="サブタイトル 2"/>
          <p:cNvSpPr>
            <a:spLocks noGrp="1"/>
          </p:cNvSpPr>
          <p:nvPr>
            <p:ph type="subTitle" idx="1"/>
          </p:nvPr>
        </p:nvSpPr>
        <p:spPr>
          <a:xfrm>
            <a:off x="0" y="-26988"/>
            <a:ext cx="9151938"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6" name="AutoShape 12"/>
          <p:cNvSpPr>
            <a:spLocks noChangeArrowheads="1"/>
          </p:cNvSpPr>
          <p:nvPr/>
        </p:nvSpPr>
        <p:spPr bwMode="auto">
          <a:xfrm>
            <a:off x="107950" y="3573463"/>
            <a:ext cx="8893175" cy="31686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ja-JP" altLang="en-US" b="1" dirty="0">
                <a:solidFill>
                  <a:srgbClr val="000000"/>
                </a:solidFill>
                <a:ea typeface="HGP教科書体" panose="02020600000000000000" pitchFamily="18" charset="-128"/>
              </a:rPr>
              <a:t>　</a:t>
            </a:r>
            <a:r>
              <a:rPr lang="en-US" altLang="ja-JP" b="1" dirty="0">
                <a:solidFill>
                  <a:srgbClr val="000000"/>
                </a:solidFill>
                <a:ea typeface="HGP教科書体" panose="02020600000000000000" pitchFamily="18" charset="-128"/>
              </a:rPr>
              <a:t>Ⅰ</a:t>
            </a:r>
            <a:r>
              <a:rPr lang="ja-JP" altLang="en-US" b="1" dirty="0">
                <a:solidFill>
                  <a:srgbClr val="000000"/>
                </a:solidFill>
                <a:ea typeface="HGP教科書体" panose="02020600000000000000" pitchFamily="18" charset="-128"/>
              </a:rPr>
              <a:t>　「内容のまとまりごとの評価規準」について</a:t>
            </a:r>
          </a:p>
          <a:p>
            <a:pPr eaLnBrk="1" fontAlgn="auto" hangingPunct="1">
              <a:lnSpc>
                <a:spcPts val="2000"/>
              </a:lnSpc>
              <a:spcBef>
                <a:spcPct val="50000"/>
              </a:spcBef>
              <a:spcAft>
                <a:spcPts val="0"/>
              </a:spcAft>
              <a:buFontTx/>
              <a:buNone/>
              <a:defRPr/>
            </a:pPr>
            <a:endParaRPr lang="en-US" altLang="ja-JP"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b="1" dirty="0">
                <a:solidFill>
                  <a:srgbClr val="000000"/>
                </a:solidFill>
                <a:ea typeface="HGP教科書体" panose="02020600000000000000" pitchFamily="18" charset="-128"/>
              </a:rPr>
              <a:t>　</a:t>
            </a:r>
            <a:r>
              <a:rPr lang="en-US" altLang="ja-JP" b="1" dirty="0">
                <a:solidFill>
                  <a:schemeClr val="bg1">
                    <a:lumMod val="50000"/>
                  </a:schemeClr>
                </a:solidFill>
                <a:ea typeface="HGP教科書体" panose="02020600000000000000" pitchFamily="18" charset="-128"/>
              </a:rPr>
              <a:t>Ⅱ</a:t>
            </a:r>
            <a:r>
              <a:rPr lang="ja-JP" altLang="en-US" b="1" dirty="0">
                <a:solidFill>
                  <a:schemeClr val="bg1">
                    <a:lumMod val="50000"/>
                  </a:schemeClr>
                </a:solidFill>
                <a:ea typeface="HGP教科書体" panose="02020600000000000000" pitchFamily="18" charset="-128"/>
              </a:rPr>
              <a:t>　単元ごとの学習評価について</a:t>
            </a:r>
          </a:p>
          <a:p>
            <a:pPr eaLnBrk="1" fontAlgn="auto" hangingPunct="1">
              <a:lnSpc>
                <a:spcPts val="2000"/>
              </a:lnSpc>
              <a:spcBef>
                <a:spcPct val="50000"/>
              </a:spcBef>
              <a:spcAft>
                <a:spcPts val="0"/>
              </a:spcAft>
              <a:buFontTx/>
              <a:buNone/>
              <a:defRPr/>
            </a:pPr>
            <a:endParaRPr lang="ja-JP" altLang="en-US" b="1" dirty="0">
              <a:solidFill>
                <a:schemeClr val="bg1">
                  <a:lumMod val="50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b="1" dirty="0">
                <a:solidFill>
                  <a:schemeClr val="bg1">
                    <a:lumMod val="50000"/>
                  </a:schemeClr>
                </a:solidFill>
                <a:ea typeface="HGP教科書体" panose="02020600000000000000" pitchFamily="18" charset="-128"/>
              </a:rPr>
              <a:t>　</a:t>
            </a:r>
            <a:r>
              <a:rPr lang="en-US" altLang="ja-JP" b="1" dirty="0">
                <a:solidFill>
                  <a:schemeClr val="bg1">
                    <a:lumMod val="50000"/>
                  </a:schemeClr>
                </a:solidFill>
                <a:ea typeface="HGP教科書体" panose="02020600000000000000" pitchFamily="18" charset="-128"/>
              </a:rPr>
              <a:t>Ⅲ</a:t>
            </a:r>
            <a:r>
              <a:rPr lang="ja-JP" altLang="en-US" b="1" dirty="0">
                <a:solidFill>
                  <a:schemeClr val="bg1">
                    <a:lumMod val="50000"/>
                  </a:schemeClr>
                </a:solidFill>
                <a:ea typeface="HGP教科書体" panose="02020600000000000000" pitchFamily="18" charset="-128"/>
              </a:rPr>
              <a:t>　学習評価に関する事例について</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5094015"/>
      </p:ext>
    </p:extLst>
  </p:cSld>
  <p:clrMapOvr>
    <a:masterClrMapping/>
  </p:clrMapOvr>
  <p:transition spd="slow" advTm="81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395288" y="1628775"/>
            <a:ext cx="8064500" cy="5184775"/>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grpSp>
        <p:nvGrpSpPr>
          <p:cNvPr id="10243" name="グループ化 1"/>
          <p:cNvGrpSpPr>
            <a:grpSpLocks/>
          </p:cNvGrpSpPr>
          <p:nvPr/>
        </p:nvGrpSpPr>
        <p:grpSpPr bwMode="auto">
          <a:xfrm>
            <a:off x="684213" y="1771650"/>
            <a:ext cx="7559675" cy="4970463"/>
            <a:chOff x="611559" y="3662363"/>
            <a:chExt cx="7560841" cy="4248472"/>
          </a:xfrm>
        </p:grpSpPr>
        <p:sp>
          <p:nvSpPr>
            <p:cNvPr id="7" name="AutoShape 9"/>
            <p:cNvSpPr>
              <a:spLocks noChangeArrowheads="1"/>
            </p:cNvSpPr>
            <p:nvPr/>
          </p:nvSpPr>
          <p:spPr bwMode="auto">
            <a:xfrm>
              <a:off x="611559" y="3662363"/>
              <a:ext cx="7560841" cy="4248472"/>
            </a:xfrm>
            <a:prstGeom prst="roundRect">
              <a:avLst>
                <a:gd name="adj" fmla="val 0"/>
              </a:avLst>
            </a:prstGeom>
            <a:solidFill>
              <a:schemeClr val="bg1"/>
            </a:solidFill>
            <a:ln w="57150">
              <a:solidFill>
                <a:srgbClr val="00B050"/>
              </a:solidFill>
              <a:round/>
              <a:headEnd/>
              <a:tailEnd/>
            </a:ln>
          </p:spPr>
          <p:txBody>
            <a:bodyPr lIns="74295" tIns="8890" rIns="74295" bIns="8890"/>
            <a:lstStyle/>
            <a:p>
              <a:pPr>
                <a:defRPr/>
              </a:pPr>
              <a:endParaRPr lang="en-US" altLang="ja-JP" dirty="0">
                <a:latin typeface="+mj-ea"/>
                <a:ea typeface="+mj-ea"/>
              </a:endParaRPr>
            </a:p>
          </p:txBody>
        </p:sp>
        <p:sp>
          <p:nvSpPr>
            <p:cNvPr id="8" name="テキスト ボックス 7"/>
            <p:cNvSpPr txBox="1"/>
            <p:nvPr/>
          </p:nvSpPr>
          <p:spPr>
            <a:xfrm>
              <a:off x="781447" y="3724781"/>
              <a:ext cx="3718498" cy="1762621"/>
            </a:xfrm>
            <a:prstGeom prst="rect">
              <a:avLst/>
            </a:prstGeom>
            <a:noFill/>
          </p:spPr>
          <p:txBody>
            <a:bodyPr>
              <a:spAutoFit/>
            </a:bodyPr>
            <a:lstStyle/>
            <a:p>
              <a:pPr>
                <a:defRPr/>
              </a:pPr>
              <a:r>
                <a:rPr kumimoji="1" lang="en-US" altLang="ja-JP" sz="2000" b="1" dirty="0"/>
                <a:t>【</a:t>
              </a:r>
              <a:r>
                <a:rPr lang="ja-JP" altLang="en-US" sz="2000" b="1" dirty="0">
                  <a:latin typeface="+mj-ea"/>
                </a:rPr>
                <a:t>第１学年及び第２学年</a:t>
              </a:r>
              <a:r>
                <a:rPr lang="en-US" altLang="ja-JP" sz="2000" b="1" dirty="0">
                  <a:latin typeface="+mj-ea"/>
                </a:rPr>
                <a:t>】</a:t>
              </a:r>
              <a:r>
                <a:rPr lang="ja-JP" altLang="en-US" b="1" dirty="0">
                  <a:latin typeface="+mj-ea"/>
                </a:rPr>
                <a:t>　</a:t>
              </a:r>
              <a:endParaRPr lang="en-US" altLang="ja-JP" b="1" dirty="0">
                <a:latin typeface="+mj-ea"/>
              </a:endParaRPr>
            </a:p>
            <a:p>
              <a:pPr>
                <a:defRPr/>
              </a:pPr>
              <a:r>
                <a:rPr lang="ja-JP" altLang="en-US" b="1" dirty="0">
                  <a:latin typeface="+mj-ea"/>
                </a:rPr>
                <a:t>　Ａ　体つくりの運動遊び</a:t>
              </a:r>
              <a:endParaRPr lang="en-US" altLang="ja-JP" b="1" dirty="0">
                <a:latin typeface="+mj-ea"/>
              </a:endParaRPr>
            </a:p>
            <a:p>
              <a:pPr>
                <a:defRPr/>
              </a:pPr>
              <a:r>
                <a:rPr lang="ja-JP" altLang="en-US" b="1" dirty="0">
                  <a:latin typeface="+mj-ea"/>
                </a:rPr>
                <a:t>　Ｂ　器械・器具を使っての運動遊び</a:t>
              </a:r>
              <a:endParaRPr lang="en-US" altLang="ja-JP" b="1" dirty="0">
                <a:latin typeface="+mj-ea"/>
              </a:endParaRPr>
            </a:p>
            <a:p>
              <a:pPr>
                <a:defRPr/>
              </a:pPr>
              <a:r>
                <a:rPr lang="ja-JP" altLang="en-US" b="1" dirty="0">
                  <a:latin typeface="+mj-ea"/>
                </a:rPr>
                <a:t>　Ｃ　走・跳の運動遊び</a:t>
              </a:r>
              <a:endParaRPr lang="en-US" altLang="ja-JP" b="1" dirty="0">
                <a:latin typeface="+mj-ea"/>
              </a:endParaRPr>
            </a:p>
            <a:p>
              <a:pPr>
                <a:defRPr/>
              </a:pPr>
              <a:r>
                <a:rPr lang="ja-JP" altLang="en-US" b="1" dirty="0">
                  <a:latin typeface="+mj-ea"/>
                </a:rPr>
                <a:t>　Ｄ　水遊び</a:t>
              </a:r>
              <a:endParaRPr lang="en-US" altLang="ja-JP" b="1" dirty="0">
                <a:latin typeface="+mj-ea"/>
              </a:endParaRPr>
            </a:p>
            <a:p>
              <a:pPr>
                <a:defRPr/>
              </a:pPr>
              <a:r>
                <a:rPr lang="ja-JP" altLang="en-US" b="1" dirty="0">
                  <a:latin typeface="+mj-ea"/>
                </a:rPr>
                <a:t>　Ｅ　ゲーム</a:t>
              </a:r>
              <a:endParaRPr lang="en-US" altLang="ja-JP" b="1" dirty="0">
                <a:latin typeface="+mj-ea"/>
              </a:endParaRPr>
            </a:p>
            <a:p>
              <a:pPr>
                <a:defRPr/>
              </a:pPr>
              <a:r>
                <a:rPr lang="ja-JP" altLang="en-US" b="1" dirty="0">
                  <a:latin typeface="+mj-ea"/>
                </a:rPr>
                <a:t>　Ｆ　表現リズム遊び</a:t>
              </a:r>
              <a:endParaRPr kumimoji="1" lang="ja-JP" altLang="en-US" b="1" dirty="0"/>
            </a:p>
          </p:txBody>
        </p:sp>
        <p:sp>
          <p:nvSpPr>
            <p:cNvPr id="9" name="テキスト ボックス 8"/>
            <p:cNvSpPr txBox="1"/>
            <p:nvPr/>
          </p:nvSpPr>
          <p:spPr>
            <a:xfrm>
              <a:off x="756043" y="5612237"/>
              <a:ext cx="3715323" cy="2237537"/>
            </a:xfrm>
            <a:prstGeom prst="rect">
              <a:avLst/>
            </a:prstGeom>
            <a:noFill/>
          </p:spPr>
          <p:txBody>
            <a:bodyPr>
              <a:spAutoFit/>
            </a:bodyPr>
            <a:lstStyle/>
            <a:p>
              <a:pPr>
                <a:defRPr/>
              </a:pPr>
              <a:r>
                <a:rPr kumimoji="1" lang="en-US" altLang="ja-JP" sz="2000" b="1" dirty="0"/>
                <a:t>【</a:t>
              </a:r>
              <a:r>
                <a:rPr lang="ja-JP" altLang="en-US" sz="2000" b="1" dirty="0">
                  <a:latin typeface="+mj-ea"/>
                </a:rPr>
                <a:t>第３学年及び第４学年</a:t>
              </a:r>
              <a:r>
                <a:rPr lang="en-US" altLang="ja-JP" sz="2000" b="1" dirty="0">
                  <a:latin typeface="+mj-ea"/>
                </a:rPr>
                <a:t>】</a:t>
              </a:r>
              <a:r>
                <a:rPr lang="ja-JP" altLang="en-US" sz="2000" b="1" dirty="0">
                  <a:latin typeface="+mj-ea"/>
                </a:rPr>
                <a:t>　</a:t>
              </a:r>
              <a:endParaRPr lang="en-US" altLang="ja-JP" sz="2000" b="1" dirty="0">
                <a:latin typeface="+mj-ea"/>
              </a:endParaRPr>
            </a:p>
            <a:p>
              <a:pPr>
                <a:defRPr/>
              </a:pPr>
              <a:r>
                <a:rPr lang="ja-JP" altLang="en-US" b="1" dirty="0">
                  <a:latin typeface="+mj-ea"/>
                </a:rPr>
                <a:t>　Ａ　体つくり運動</a:t>
              </a:r>
              <a:endParaRPr lang="en-US" altLang="ja-JP" b="1" dirty="0">
                <a:latin typeface="+mj-ea"/>
              </a:endParaRPr>
            </a:p>
            <a:p>
              <a:pPr>
                <a:defRPr/>
              </a:pPr>
              <a:r>
                <a:rPr lang="ja-JP" altLang="en-US" b="1" dirty="0">
                  <a:latin typeface="+mj-ea"/>
                </a:rPr>
                <a:t>　Ｂ　器械運動</a:t>
              </a:r>
              <a:endParaRPr lang="en-US" altLang="ja-JP" b="1" dirty="0">
                <a:latin typeface="+mj-ea"/>
              </a:endParaRPr>
            </a:p>
            <a:p>
              <a:pPr>
                <a:defRPr/>
              </a:pPr>
              <a:r>
                <a:rPr lang="ja-JP" altLang="en-US" b="1" dirty="0">
                  <a:latin typeface="+mj-ea"/>
                </a:rPr>
                <a:t>　Ｃ　走・跳の運動</a:t>
              </a:r>
              <a:endParaRPr lang="en-US" altLang="ja-JP" b="1" dirty="0">
                <a:latin typeface="+mj-ea"/>
              </a:endParaRPr>
            </a:p>
            <a:p>
              <a:pPr>
                <a:defRPr/>
              </a:pPr>
              <a:r>
                <a:rPr lang="ja-JP" altLang="en-US" b="1" dirty="0">
                  <a:latin typeface="+mj-ea"/>
                </a:rPr>
                <a:t>　Ｄ　水泳運動</a:t>
              </a:r>
              <a:endParaRPr lang="en-US" altLang="ja-JP" b="1" dirty="0">
                <a:latin typeface="+mj-ea"/>
              </a:endParaRPr>
            </a:p>
            <a:p>
              <a:pPr>
                <a:defRPr/>
              </a:pPr>
              <a:r>
                <a:rPr lang="ja-JP" altLang="en-US" b="1" dirty="0">
                  <a:latin typeface="+mj-ea"/>
                </a:rPr>
                <a:t>　Ｅ　ゲーム</a:t>
              </a:r>
              <a:endParaRPr lang="en-US" altLang="ja-JP" b="1" dirty="0">
                <a:latin typeface="+mj-ea"/>
              </a:endParaRPr>
            </a:p>
            <a:p>
              <a:pPr>
                <a:defRPr/>
              </a:pPr>
              <a:r>
                <a:rPr lang="ja-JP" altLang="en-US" b="1" dirty="0">
                  <a:latin typeface="+mj-ea"/>
                </a:rPr>
                <a:t>　Ｆ　表現運動</a:t>
              </a:r>
              <a:endParaRPr lang="en-US" altLang="ja-JP" b="1" dirty="0">
                <a:latin typeface="+mj-ea"/>
              </a:endParaRPr>
            </a:p>
            <a:p>
              <a:pPr>
                <a:defRPr/>
              </a:pPr>
              <a:r>
                <a:rPr lang="ja-JP" altLang="en-US" b="1" dirty="0">
                  <a:latin typeface="+mj-ea"/>
                </a:rPr>
                <a:t>　Ｇ　保健（１）健康な生活</a:t>
              </a:r>
              <a:endParaRPr lang="en-US" altLang="ja-JP" b="1" dirty="0">
                <a:latin typeface="+mj-ea"/>
              </a:endParaRPr>
            </a:p>
            <a:p>
              <a:pPr>
                <a:defRPr/>
              </a:pPr>
              <a:r>
                <a:rPr lang="ja-JP" altLang="en-US" b="1" dirty="0">
                  <a:latin typeface="+mj-ea"/>
                </a:rPr>
                <a:t>　Ｇ　保健（２）体の発育・発達</a:t>
              </a:r>
              <a:endParaRPr kumimoji="1" lang="ja-JP" altLang="en-US" b="1" dirty="0"/>
            </a:p>
          </p:txBody>
        </p:sp>
        <p:sp>
          <p:nvSpPr>
            <p:cNvPr id="11" name="テキスト ボックス 10"/>
            <p:cNvSpPr txBox="1"/>
            <p:nvPr/>
          </p:nvSpPr>
          <p:spPr>
            <a:xfrm>
              <a:off x="4787328" y="3724781"/>
              <a:ext cx="2881756" cy="2473639"/>
            </a:xfrm>
            <a:prstGeom prst="rect">
              <a:avLst/>
            </a:prstGeom>
            <a:noFill/>
          </p:spPr>
          <p:txBody>
            <a:bodyPr>
              <a:spAutoFit/>
            </a:bodyPr>
            <a:lstStyle/>
            <a:p>
              <a:pPr>
                <a:defRPr/>
              </a:pPr>
              <a:r>
                <a:rPr kumimoji="1" lang="en-US" altLang="ja-JP" sz="2000" b="1" dirty="0"/>
                <a:t>【</a:t>
              </a:r>
              <a:r>
                <a:rPr lang="ja-JP" altLang="en-US" sz="2000" b="1" dirty="0">
                  <a:latin typeface="+mj-ea"/>
                </a:rPr>
                <a:t>第５学年及び第６学年</a:t>
              </a:r>
              <a:r>
                <a:rPr lang="en-US" altLang="ja-JP" sz="2000" b="1" dirty="0">
                  <a:latin typeface="+mj-ea"/>
                </a:rPr>
                <a:t>】</a:t>
              </a:r>
              <a:r>
                <a:rPr lang="ja-JP" altLang="en-US" b="1" dirty="0">
                  <a:latin typeface="+mj-ea"/>
                </a:rPr>
                <a:t>　</a:t>
              </a:r>
              <a:endParaRPr lang="en-US" altLang="ja-JP" b="1" dirty="0">
                <a:latin typeface="+mj-ea"/>
              </a:endParaRPr>
            </a:p>
            <a:p>
              <a:pPr>
                <a:defRPr/>
              </a:pPr>
              <a:r>
                <a:rPr lang="ja-JP" altLang="en-US" b="1" dirty="0">
                  <a:latin typeface="+mj-ea"/>
                </a:rPr>
                <a:t>　Ａ　体つくり運動</a:t>
              </a:r>
              <a:endParaRPr lang="en-US" altLang="ja-JP" b="1" dirty="0">
                <a:latin typeface="+mj-ea"/>
              </a:endParaRPr>
            </a:p>
            <a:p>
              <a:pPr>
                <a:defRPr/>
              </a:pPr>
              <a:r>
                <a:rPr lang="ja-JP" altLang="en-US" b="1" dirty="0">
                  <a:latin typeface="+mj-ea"/>
                </a:rPr>
                <a:t>　Ｂ　器械運動</a:t>
              </a:r>
              <a:endParaRPr lang="en-US" altLang="ja-JP" b="1" dirty="0">
                <a:latin typeface="+mj-ea"/>
              </a:endParaRPr>
            </a:p>
            <a:p>
              <a:pPr>
                <a:defRPr/>
              </a:pPr>
              <a:r>
                <a:rPr lang="ja-JP" altLang="en-US" b="1" dirty="0">
                  <a:latin typeface="+mj-ea"/>
                </a:rPr>
                <a:t>　Ｃ　陸上運動</a:t>
              </a:r>
              <a:endParaRPr lang="en-US" altLang="ja-JP" b="1" dirty="0">
                <a:latin typeface="+mj-ea"/>
              </a:endParaRPr>
            </a:p>
            <a:p>
              <a:pPr>
                <a:defRPr/>
              </a:pPr>
              <a:r>
                <a:rPr lang="ja-JP" altLang="en-US" b="1" dirty="0">
                  <a:latin typeface="+mj-ea"/>
                </a:rPr>
                <a:t>　Ｄ　水泳運動</a:t>
              </a:r>
              <a:endParaRPr lang="en-US" altLang="ja-JP" b="1" dirty="0">
                <a:latin typeface="+mj-ea"/>
              </a:endParaRPr>
            </a:p>
            <a:p>
              <a:pPr>
                <a:defRPr/>
              </a:pPr>
              <a:r>
                <a:rPr lang="ja-JP" altLang="en-US" b="1" dirty="0">
                  <a:latin typeface="+mj-ea"/>
                </a:rPr>
                <a:t>　Ｅ　ボール運動</a:t>
              </a:r>
              <a:endParaRPr lang="en-US" altLang="ja-JP" b="1" dirty="0">
                <a:latin typeface="+mj-ea"/>
              </a:endParaRPr>
            </a:p>
            <a:p>
              <a:pPr>
                <a:defRPr/>
              </a:pPr>
              <a:r>
                <a:rPr lang="ja-JP" altLang="en-US" b="1" dirty="0">
                  <a:latin typeface="+mj-ea"/>
                </a:rPr>
                <a:t>　Ｆ　表現運動</a:t>
              </a:r>
              <a:endParaRPr lang="en-US" altLang="ja-JP" b="1" dirty="0">
                <a:latin typeface="+mj-ea"/>
              </a:endParaRPr>
            </a:p>
            <a:p>
              <a:pPr>
                <a:defRPr/>
              </a:pPr>
              <a:r>
                <a:rPr lang="ja-JP" altLang="en-US" b="1" dirty="0">
                  <a:latin typeface="+mj-ea"/>
                </a:rPr>
                <a:t>　Ｇ　保健（１）心の健康</a:t>
              </a:r>
              <a:endParaRPr lang="en-US" altLang="ja-JP" b="1" dirty="0">
                <a:latin typeface="+mj-ea"/>
              </a:endParaRPr>
            </a:p>
            <a:p>
              <a:pPr>
                <a:defRPr/>
              </a:pPr>
              <a:r>
                <a:rPr lang="ja-JP" altLang="en-US" b="1" dirty="0">
                  <a:latin typeface="+mj-ea"/>
                </a:rPr>
                <a:t>　Ｇ　保健（２）けがの防止</a:t>
              </a:r>
              <a:endParaRPr lang="en-US" altLang="ja-JP" b="1" dirty="0">
                <a:latin typeface="+mj-ea"/>
              </a:endParaRPr>
            </a:p>
            <a:p>
              <a:pPr>
                <a:defRPr/>
              </a:pPr>
              <a:r>
                <a:rPr lang="ja-JP" altLang="en-US" b="1" dirty="0">
                  <a:latin typeface="+mj-ea"/>
                </a:rPr>
                <a:t>　Ｇ　保健（３）病気の予防</a:t>
              </a:r>
              <a:endParaRPr kumimoji="1" lang="ja-JP" altLang="en-US" b="1" dirty="0"/>
            </a:p>
          </p:txBody>
        </p:sp>
      </p:grpSp>
      <p:sp>
        <p:nvSpPr>
          <p:cNvPr id="10244" name="テキスト ボックス 1"/>
          <p:cNvSpPr txBox="1">
            <a:spLocks noChangeArrowheads="1"/>
          </p:cNvSpPr>
          <p:nvPr/>
        </p:nvSpPr>
        <p:spPr bwMode="auto">
          <a:xfrm>
            <a:off x="161925" y="1044575"/>
            <a:ext cx="8802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a:t>【</a:t>
            </a:r>
            <a:r>
              <a:rPr kumimoji="1" lang="ja-JP" altLang="en-US" sz="3200"/>
              <a:t>小学校体育科の内容のまとまり</a:t>
            </a:r>
            <a:r>
              <a:rPr kumimoji="1" lang="en-US" altLang="ja-JP" sz="3200"/>
              <a:t>】</a:t>
            </a:r>
            <a:endParaRPr kumimoji="1" lang="ja-JP" altLang="en-US" sz="3200"/>
          </a:p>
        </p:txBody>
      </p:sp>
      <p:sp>
        <p:nvSpPr>
          <p:cNvPr id="10245" name="テキスト ボックス 1"/>
          <p:cNvSpPr txBox="1">
            <a:spLocks noChangeArrowheads="1"/>
          </p:cNvSpPr>
          <p:nvPr/>
        </p:nvSpPr>
        <p:spPr bwMode="auto">
          <a:xfrm>
            <a:off x="0" y="0"/>
            <a:ext cx="9144000" cy="8159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Ⅰ</a:t>
            </a:r>
            <a:r>
              <a:rPr kumimoji="1" lang="ja-JP" altLang="en-US" sz="3200" b="1">
                <a:solidFill>
                  <a:schemeClr val="bg1"/>
                </a:solidFill>
              </a:rPr>
              <a:t>　「内容のまとまりごとの評価規準」について</a:t>
            </a:r>
          </a:p>
        </p:txBody>
      </p:sp>
      <p:sp>
        <p:nvSpPr>
          <p:cNvPr id="12" name="下リボン 11"/>
          <p:cNvSpPr/>
          <p:nvPr/>
        </p:nvSpPr>
        <p:spPr>
          <a:xfrm>
            <a:off x="7189788" y="962025"/>
            <a:ext cx="1846262" cy="595313"/>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t>Ｐ２７</a:t>
            </a:r>
            <a:endParaRPr kumimoji="1" lang="en-US" altLang="ja-JP" sz="2400" b="1"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844"/>
    </mc:Choice>
    <mc:Fallback xmlns="">
      <p:transition spd="slow" advTm="19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03188" y="1628775"/>
            <a:ext cx="8963025" cy="5013325"/>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10243" name="テキスト ボックス 1"/>
          <p:cNvSpPr txBox="1">
            <a:spLocks noChangeArrowheads="1"/>
          </p:cNvSpPr>
          <p:nvPr/>
        </p:nvSpPr>
        <p:spPr bwMode="auto">
          <a:xfrm>
            <a:off x="169863" y="1773238"/>
            <a:ext cx="8802687" cy="1200150"/>
          </a:xfrm>
          <a:prstGeom prst="rect">
            <a:avLst/>
          </a:prstGeom>
          <a:solidFill>
            <a:schemeClr val="accent1">
              <a:lumMod val="20000"/>
              <a:lumOff val="80000"/>
            </a:schemeClr>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3600" dirty="0"/>
              <a:t>①　「内容のまとまり」と「評価の観点」との</a:t>
            </a:r>
            <a:endParaRPr kumimoji="1" lang="en-US" altLang="ja-JP" sz="3600" dirty="0"/>
          </a:p>
          <a:p>
            <a:pPr>
              <a:defRPr/>
            </a:pPr>
            <a:r>
              <a:rPr kumimoji="1" lang="ja-JP" altLang="en-US" sz="3600" dirty="0"/>
              <a:t>　関係を確認する。</a:t>
            </a:r>
            <a:endParaRPr kumimoji="1" lang="en-US" altLang="ja-JP" sz="3600" dirty="0"/>
          </a:p>
        </p:txBody>
      </p:sp>
      <p:sp>
        <p:nvSpPr>
          <p:cNvPr id="10244" name="テキスト ボックス 1"/>
          <p:cNvSpPr txBox="1">
            <a:spLocks noChangeArrowheads="1"/>
          </p:cNvSpPr>
          <p:nvPr/>
        </p:nvSpPr>
        <p:spPr bwMode="auto">
          <a:xfrm>
            <a:off x="169863" y="3141663"/>
            <a:ext cx="8802687" cy="1200150"/>
          </a:xfrm>
          <a:prstGeom prst="rect">
            <a:avLst/>
          </a:prstGeom>
          <a:solidFill>
            <a:schemeClr val="accent1">
              <a:lumMod val="20000"/>
              <a:lumOff val="80000"/>
            </a:schemeClr>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3600" dirty="0"/>
              <a:t>②　</a:t>
            </a:r>
            <a:r>
              <a:rPr kumimoji="1" lang="en-US" altLang="ja-JP" sz="3600" dirty="0"/>
              <a:t>【</a:t>
            </a:r>
            <a:r>
              <a:rPr kumimoji="1" lang="ja-JP" altLang="en-US" sz="3600" dirty="0"/>
              <a:t>観点ごとのポイント</a:t>
            </a:r>
            <a:r>
              <a:rPr kumimoji="1" lang="en-US" altLang="ja-JP" sz="3600" dirty="0"/>
              <a:t>】</a:t>
            </a:r>
            <a:r>
              <a:rPr kumimoji="1" lang="ja-JP" altLang="en-US" sz="3600" dirty="0"/>
              <a:t>を踏まえ，「内容の</a:t>
            </a:r>
            <a:endParaRPr kumimoji="1" lang="en-US" altLang="ja-JP" sz="3600" dirty="0"/>
          </a:p>
          <a:p>
            <a:pPr>
              <a:defRPr/>
            </a:pPr>
            <a:r>
              <a:rPr kumimoji="1" lang="ja-JP" altLang="en-US" sz="3600" dirty="0"/>
              <a:t>　まとまりごとの評価規準」を作成する。</a:t>
            </a:r>
            <a:endParaRPr kumimoji="1" lang="en-US" altLang="ja-JP" sz="3600" dirty="0"/>
          </a:p>
        </p:txBody>
      </p:sp>
      <p:sp>
        <p:nvSpPr>
          <p:cNvPr id="8" name="下リボン 7"/>
          <p:cNvSpPr/>
          <p:nvPr/>
        </p:nvSpPr>
        <p:spPr>
          <a:xfrm>
            <a:off x="5807075" y="836613"/>
            <a:ext cx="3238500" cy="595312"/>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t>Ｐ２８～Ｐ３６</a:t>
            </a:r>
          </a:p>
        </p:txBody>
      </p:sp>
      <p:sp>
        <p:nvSpPr>
          <p:cNvPr id="12294" name="テキスト ボックス 1"/>
          <p:cNvSpPr txBox="1">
            <a:spLocks noChangeArrowheads="1"/>
          </p:cNvSpPr>
          <p:nvPr/>
        </p:nvSpPr>
        <p:spPr bwMode="auto">
          <a:xfrm>
            <a:off x="0" y="0"/>
            <a:ext cx="9144000" cy="7223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Ⅰ</a:t>
            </a:r>
            <a:r>
              <a:rPr kumimoji="1" lang="ja-JP" altLang="en-US" sz="3200" b="1">
                <a:solidFill>
                  <a:schemeClr val="bg1"/>
                </a:solidFill>
              </a:rPr>
              <a:t>　「内容のまとまりごとの評価規準」について</a:t>
            </a:r>
          </a:p>
        </p:txBody>
      </p:sp>
      <p:sp>
        <p:nvSpPr>
          <p:cNvPr id="2" name="テキスト ボックス 1"/>
          <p:cNvSpPr txBox="1"/>
          <p:nvPr/>
        </p:nvSpPr>
        <p:spPr>
          <a:xfrm>
            <a:off x="14288" y="4821238"/>
            <a:ext cx="9140825" cy="1423987"/>
          </a:xfrm>
          <a:prstGeom prst="rect">
            <a:avLst/>
          </a:prstGeom>
          <a:noFill/>
        </p:spPr>
        <p:txBody>
          <a:bodyPr>
            <a:spAutoFit/>
          </a:bodyPr>
          <a:lstStyle/>
          <a:p>
            <a:pPr algn="ctr">
              <a:defRPr/>
            </a:pPr>
            <a:r>
              <a:rPr kumimoji="1" lang="ja-JP" altLang="en-US" sz="3600" dirty="0">
                <a:solidFill>
                  <a:srgbClr val="FF0000"/>
                </a:solidFill>
                <a:latin typeface="+mn-ea"/>
              </a:rPr>
              <a:t>「内容のまとまりごとの評価規準」</a:t>
            </a:r>
            <a:endParaRPr kumimoji="1" lang="en-US" altLang="ja-JP" sz="3600" dirty="0">
              <a:solidFill>
                <a:srgbClr val="FF0000"/>
              </a:solidFill>
              <a:latin typeface="+mn-ea"/>
            </a:endParaRPr>
          </a:p>
          <a:p>
            <a:pPr algn="ctr">
              <a:defRPr/>
            </a:pPr>
            <a:endParaRPr kumimoji="1" lang="en-US" altLang="ja-JP" sz="1050" dirty="0">
              <a:solidFill>
                <a:srgbClr val="FF0000"/>
              </a:solidFill>
              <a:latin typeface="+mn-ea"/>
            </a:endParaRPr>
          </a:p>
          <a:p>
            <a:pPr algn="ctr">
              <a:defRPr/>
            </a:pPr>
            <a:r>
              <a:rPr kumimoji="1" lang="ja-JP" altLang="en-US" sz="4000" dirty="0">
                <a:solidFill>
                  <a:srgbClr val="FF0000"/>
                </a:solidFill>
                <a:latin typeface="+mn-ea"/>
              </a:rPr>
              <a:t>⇒ </a:t>
            </a:r>
            <a:r>
              <a:rPr kumimoji="1" lang="ja-JP" altLang="en-US" sz="4000" u="sng" dirty="0">
                <a:solidFill>
                  <a:srgbClr val="FF0000"/>
                </a:solidFill>
                <a:latin typeface="+mn-ea"/>
              </a:rPr>
              <a:t>巻末資料Ｐ９９以降に掲載</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460"/>
    </mc:Choice>
    <mc:Fallback xmlns="">
      <p:transition spd="slow" advTm="26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体育</a:t>
            </a:r>
            <a:endParaRPr kumimoji="1" lang="ja-JP" altLang="en-US" sz="5400" dirty="0">
              <a:solidFill>
                <a:schemeClr val="tx1"/>
              </a:solidFill>
            </a:endParaRPr>
          </a:p>
        </p:txBody>
      </p:sp>
      <p:sp>
        <p:nvSpPr>
          <p:cNvPr id="7" name="サブタイトル 2"/>
          <p:cNvSpPr>
            <a:spLocks noGrp="1"/>
          </p:cNvSpPr>
          <p:nvPr>
            <p:ph type="subTitle" idx="1"/>
          </p:nvPr>
        </p:nvSpPr>
        <p:spPr>
          <a:xfrm>
            <a:off x="0" y="-26988"/>
            <a:ext cx="9151938"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6" name="AutoShape 12"/>
          <p:cNvSpPr>
            <a:spLocks noChangeArrowheads="1"/>
          </p:cNvSpPr>
          <p:nvPr/>
        </p:nvSpPr>
        <p:spPr bwMode="auto">
          <a:xfrm>
            <a:off x="107950" y="3573463"/>
            <a:ext cx="8893175" cy="31686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ja-JP" altLang="en-US" b="1" dirty="0">
                <a:solidFill>
                  <a:srgbClr val="000000"/>
                </a:solidFill>
                <a:ea typeface="HGP教科書体" panose="02020600000000000000" pitchFamily="18" charset="-128"/>
              </a:rPr>
              <a:t>　</a:t>
            </a:r>
            <a:r>
              <a:rPr lang="en-US" altLang="ja-JP" b="1" dirty="0">
                <a:solidFill>
                  <a:schemeClr val="bg1">
                    <a:lumMod val="50000"/>
                  </a:schemeClr>
                </a:solidFill>
                <a:ea typeface="HGP教科書体" panose="02020600000000000000" pitchFamily="18" charset="-128"/>
              </a:rPr>
              <a:t>Ⅰ</a:t>
            </a:r>
            <a:r>
              <a:rPr lang="ja-JP" altLang="en-US" b="1" dirty="0">
                <a:solidFill>
                  <a:schemeClr val="bg1">
                    <a:lumMod val="50000"/>
                  </a:schemeClr>
                </a:solidFill>
                <a:ea typeface="HGP教科書体" panose="02020600000000000000" pitchFamily="18" charset="-128"/>
              </a:rPr>
              <a:t>　「内容のまとまりごとの評価規準」について</a:t>
            </a:r>
          </a:p>
          <a:p>
            <a:pPr eaLnBrk="1" fontAlgn="auto" hangingPunct="1">
              <a:lnSpc>
                <a:spcPts val="2000"/>
              </a:lnSpc>
              <a:spcBef>
                <a:spcPct val="50000"/>
              </a:spcBef>
              <a:spcAft>
                <a:spcPts val="0"/>
              </a:spcAft>
              <a:buFontTx/>
              <a:buNone/>
              <a:defRPr/>
            </a:pPr>
            <a:endParaRPr lang="en-US" altLang="ja-JP" b="1" dirty="0">
              <a:solidFill>
                <a:schemeClr val="bg1">
                  <a:lumMod val="50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b="1" dirty="0">
                <a:solidFill>
                  <a:srgbClr val="000000"/>
                </a:solidFill>
                <a:ea typeface="HGP教科書体" panose="02020600000000000000" pitchFamily="18" charset="-128"/>
              </a:rPr>
              <a:t>　</a:t>
            </a:r>
            <a:r>
              <a:rPr lang="en-US" altLang="ja-JP" b="1" dirty="0">
                <a:solidFill>
                  <a:srgbClr val="000000"/>
                </a:solidFill>
                <a:ea typeface="HGP教科書体" panose="02020600000000000000" pitchFamily="18" charset="-128"/>
              </a:rPr>
              <a:t>Ⅱ</a:t>
            </a:r>
            <a:r>
              <a:rPr lang="ja-JP" altLang="en-US" b="1" dirty="0">
                <a:solidFill>
                  <a:srgbClr val="000000"/>
                </a:solidFill>
                <a:ea typeface="HGP教科書体" panose="02020600000000000000" pitchFamily="18" charset="-128"/>
              </a:rPr>
              <a:t>　単元ごとの学習評価について</a:t>
            </a:r>
          </a:p>
          <a:p>
            <a:pPr eaLnBrk="1" fontAlgn="auto" hangingPunct="1">
              <a:lnSpc>
                <a:spcPts val="2000"/>
              </a:lnSpc>
              <a:spcBef>
                <a:spcPct val="50000"/>
              </a:spcBef>
              <a:spcAft>
                <a:spcPts val="0"/>
              </a:spcAft>
              <a:buFontTx/>
              <a:buNone/>
              <a:defRPr/>
            </a:pPr>
            <a:endParaRPr lang="ja-JP" altLang="en-US"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b="1" dirty="0">
                <a:solidFill>
                  <a:srgbClr val="000000"/>
                </a:solidFill>
                <a:ea typeface="HGP教科書体" panose="02020600000000000000" pitchFamily="18" charset="-128"/>
              </a:rPr>
              <a:t>　</a:t>
            </a:r>
            <a:r>
              <a:rPr lang="en-US" altLang="ja-JP" b="1" dirty="0">
                <a:solidFill>
                  <a:schemeClr val="bg1">
                    <a:lumMod val="50000"/>
                  </a:schemeClr>
                </a:solidFill>
                <a:ea typeface="HGP教科書体" panose="02020600000000000000" pitchFamily="18" charset="-128"/>
              </a:rPr>
              <a:t>Ⅲ</a:t>
            </a:r>
            <a:r>
              <a:rPr lang="ja-JP" altLang="en-US" b="1" dirty="0">
                <a:solidFill>
                  <a:schemeClr val="bg1">
                    <a:lumMod val="50000"/>
                  </a:schemeClr>
                </a:solidFill>
                <a:ea typeface="HGP教科書体" panose="02020600000000000000" pitchFamily="18" charset="-128"/>
              </a:rPr>
              <a:t>　学習評価に関する事例について</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3830577"/>
      </p:ext>
    </p:extLst>
  </p:cSld>
  <p:clrMapOvr>
    <a:masterClrMapping/>
  </p:clrMapOvr>
  <p:transition spd="slow" advTm="77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129339" y="1408113"/>
            <a:ext cx="4154630" cy="782637"/>
          </a:xfrm>
          <a:prstGeom prst="roundRect">
            <a:avLst/>
          </a:prstGeom>
          <a:ln>
            <a:headEnd/>
            <a:tailEnd/>
          </a:ln>
        </p:spPr>
        <p:style>
          <a:lnRef idx="1">
            <a:schemeClr val="accent6"/>
          </a:lnRef>
          <a:fillRef idx="2">
            <a:schemeClr val="accent6"/>
          </a:fillRef>
          <a:effectRef idx="1">
            <a:schemeClr val="accent6"/>
          </a:effectRef>
          <a:fontRef idx="minor">
            <a:schemeClr val="dk1"/>
          </a:fontRef>
        </p:style>
        <p:txBody>
          <a:bodyPr lIns="74295" tIns="8890" rIns="74295" bIns="8890" anchor="ctr"/>
          <a:lstStyle/>
          <a:p>
            <a:pPr>
              <a:defRPr/>
            </a:pPr>
            <a:r>
              <a:rPr kumimoji="1" lang="ja-JP" altLang="en-US" sz="2000" dirty="0"/>
              <a:t>　１　単元の目標を作成する</a:t>
            </a:r>
          </a:p>
        </p:txBody>
      </p:sp>
      <p:sp>
        <p:nvSpPr>
          <p:cNvPr id="18" name="AutoShape 9"/>
          <p:cNvSpPr>
            <a:spLocks noChangeArrowheads="1"/>
          </p:cNvSpPr>
          <p:nvPr/>
        </p:nvSpPr>
        <p:spPr bwMode="auto">
          <a:xfrm>
            <a:off x="113464" y="2568575"/>
            <a:ext cx="4154630" cy="784225"/>
          </a:xfrm>
          <a:prstGeom prst="roundRect">
            <a:avLst/>
          </a:prstGeom>
          <a:ln>
            <a:headEnd/>
            <a:tailEnd/>
          </a:ln>
        </p:spPr>
        <p:style>
          <a:lnRef idx="1">
            <a:schemeClr val="accent6"/>
          </a:lnRef>
          <a:fillRef idx="2">
            <a:schemeClr val="accent6"/>
          </a:fillRef>
          <a:effectRef idx="1">
            <a:schemeClr val="accent6"/>
          </a:effectRef>
          <a:fontRef idx="minor">
            <a:schemeClr val="dk1"/>
          </a:fontRef>
        </p:style>
        <p:txBody>
          <a:bodyPr lIns="74295" tIns="8890" rIns="74295" bIns="8890" anchor="ctr"/>
          <a:lstStyle/>
          <a:p>
            <a:pPr>
              <a:defRPr/>
            </a:pPr>
            <a:r>
              <a:rPr kumimoji="1" lang="ja-JP" altLang="en-US" sz="2000" dirty="0"/>
              <a:t>　２　単元の評価規準を作成する</a:t>
            </a:r>
          </a:p>
        </p:txBody>
      </p:sp>
      <p:sp>
        <p:nvSpPr>
          <p:cNvPr id="19" name="AutoShape 9"/>
          <p:cNvSpPr>
            <a:spLocks noChangeArrowheads="1"/>
          </p:cNvSpPr>
          <p:nvPr/>
        </p:nvSpPr>
        <p:spPr bwMode="auto">
          <a:xfrm>
            <a:off x="113464" y="3713163"/>
            <a:ext cx="4154630" cy="782637"/>
          </a:xfrm>
          <a:prstGeom prst="roundRect">
            <a:avLst/>
          </a:prstGeom>
          <a:ln>
            <a:headEnd/>
            <a:tailEnd/>
          </a:ln>
        </p:spPr>
        <p:style>
          <a:lnRef idx="1">
            <a:schemeClr val="accent6"/>
          </a:lnRef>
          <a:fillRef idx="2">
            <a:schemeClr val="accent6"/>
          </a:fillRef>
          <a:effectRef idx="1">
            <a:schemeClr val="accent6"/>
          </a:effectRef>
          <a:fontRef idx="minor">
            <a:schemeClr val="dk1"/>
          </a:fontRef>
        </p:style>
        <p:txBody>
          <a:bodyPr lIns="74295" tIns="8890" rIns="74295" bIns="8890" anchor="ctr"/>
          <a:lstStyle/>
          <a:p>
            <a:pPr>
              <a:defRPr/>
            </a:pPr>
            <a:r>
              <a:rPr kumimoji="1" lang="ja-JP" altLang="en-US" sz="2000" dirty="0"/>
              <a:t>　３　「指導と評価の計画」を作成する</a:t>
            </a:r>
          </a:p>
        </p:txBody>
      </p:sp>
      <p:sp>
        <p:nvSpPr>
          <p:cNvPr id="20" name="AutoShape 9"/>
          <p:cNvSpPr>
            <a:spLocks noChangeArrowheads="1"/>
          </p:cNvSpPr>
          <p:nvPr/>
        </p:nvSpPr>
        <p:spPr bwMode="auto">
          <a:xfrm>
            <a:off x="107505" y="5708770"/>
            <a:ext cx="4154630" cy="782637"/>
          </a:xfrm>
          <a:prstGeom prst="roundRect">
            <a:avLst/>
          </a:prstGeom>
          <a:ln>
            <a:headEnd/>
            <a:tailEnd/>
          </a:ln>
        </p:spPr>
        <p:style>
          <a:lnRef idx="1">
            <a:schemeClr val="accent6"/>
          </a:lnRef>
          <a:fillRef idx="2">
            <a:schemeClr val="accent6"/>
          </a:fillRef>
          <a:effectRef idx="1">
            <a:schemeClr val="accent6"/>
          </a:effectRef>
          <a:fontRef idx="minor">
            <a:schemeClr val="dk1"/>
          </a:fontRef>
        </p:style>
        <p:txBody>
          <a:bodyPr lIns="74295" tIns="8890" rIns="74295" bIns="8890" anchor="ctr"/>
          <a:lstStyle/>
          <a:p>
            <a:pPr>
              <a:defRPr/>
            </a:pPr>
            <a:r>
              <a:rPr kumimoji="1" lang="ja-JP" altLang="en-US" sz="2000" dirty="0"/>
              <a:t>　４　観点ごとに総括する</a:t>
            </a:r>
          </a:p>
        </p:txBody>
      </p:sp>
      <p:sp>
        <p:nvSpPr>
          <p:cNvPr id="16390"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単元ごとの学習評価について</a:t>
            </a:r>
            <a:endParaRPr kumimoji="1" lang="en-US" altLang="ja-JP" sz="3200" b="1">
              <a:solidFill>
                <a:schemeClr val="bg1"/>
              </a:solidFill>
            </a:endParaRPr>
          </a:p>
        </p:txBody>
      </p:sp>
      <p:sp>
        <p:nvSpPr>
          <p:cNvPr id="15" name="下矢印 14"/>
          <p:cNvSpPr/>
          <p:nvPr/>
        </p:nvSpPr>
        <p:spPr>
          <a:xfrm>
            <a:off x="1690378" y="5308660"/>
            <a:ext cx="945107" cy="381000"/>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p>
        </p:txBody>
      </p:sp>
      <p:sp>
        <p:nvSpPr>
          <p:cNvPr id="13" name="下矢印 12"/>
          <p:cNvSpPr/>
          <p:nvPr/>
        </p:nvSpPr>
        <p:spPr>
          <a:xfrm>
            <a:off x="1691680" y="4510088"/>
            <a:ext cx="943805" cy="371475"/>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p>
        </p:txBody>
      </p:sp>
      <p:sp>
        <p:nvSpPr>
          <p:cNvPr id="17" name="下矢印 16"/>
          <p:cNvSpPr/>
          <p:nvPr/>
        </p:nvSpPr>
        <p:spPr>
          <a:xfrm>
            <a:off x="1691680" y="3357833"/>
            <a:ext cx="943805" cy="334963"/>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p>
        </p:txBody>
      </p:sp>
      <p:sp>
        <p:nvSpPr>
          <p:cNvPr id="21" name="下矢印 20"/>
          <p:cNvSpPr/>
          <p:nvPr/>
        </p:nvSpPr>
        <p:spPr>
          <a:xfrm>
            <a:off x="1691680" y="2217737"/>
            <a:ext cx="943805" cy="350838"/>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p>
        </p:txBody>
      </p:sp>
      <p:sp>
        <p:nvSpPr>
          <p:cNvPr id="16" name="下リボン 15"/>
          <p:cNvSpPr/>
          <p:nvPr/>
        </p:nvSpPr>
        <p:spPr>
          <a:xfrm>
            <a:off x="7189788" y="601663"/>
            <a:ext cx="1846262" cy="595312"/>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t>Ｐ３９</a:t>
            </a:r>
            <a:endParaRPr kumimoji="1" lang="en-US" altLang="ja-JP" sz="2400" b="1" dirty="0"/>
          </a:p>
        </p:txBody>
      </p:sp>
      <p:sp>
        <p:nvSpPr>
          <p:cNvPr id="16396" name="テキスト ボックス 1"/>
          <p:cNvSpPr txBox="1">
            <a:spLocks noChangeArrowheads="1"/>
          </p:cNvSpPr>
          <p:nvPr/>
        </p:nvSpPr>
        <p:spPr bwMode="auto">
          <a:xfrm>
            <a:off x="129339" y="4908550"/>
            <a:ext cx="4136690" cy="400110"/>
          </a:xfrm>
          <a:prstGeom prst="rect">
            <a:avLst/>
          </a:prstGeom>
          <a:solidFill>
            <a:schemeClr val="bg1"/>
          </a:solidFill>
          <a:ln w="28575">
            <a:solidFill>
              <a:srgbClr val="FF00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a:t>授業を行う</a:t>
            </a:r>
          </a:p>
        </p:txBody>
      </p:sp>
      <p:sp>
        <p:nvSpPr>
          <p:cNvPr id="14" name="テキスト ボックス 1"/>
          <p:cNvSpPr txBox="1">
            <a:spLocks noChangeArrowheads="1"/>
          </p:cNvSpPr>
          <p:nvPr/>
        </p:nvSpPr>
        <p:spPr bwMode="auto">
          <a:xfrm>
            <a:off x="107505" y="636076"/>
            <a:ext cx="4699000" cy="461962"/>
          </a:xfrm>
          <a:prstGeom prst="rect">
            <a:avLst/>
          </a:prstGeom>
          <a:solidFill>
            <a:schemeClr val="accent1">
              <a:lumMod val="20000"/>
              <a:lumOff val="80000"/>
            </a:schemeClr>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400" b="1" dirty="0"/>
              <a:t>学習評価の進め方</a:t>
            </a:r>
            <a:endParaRPr kumimoji="1" lang="en-US" altLang="ja-JP" sz="2400" b="1"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2203" y="1445786"/>
            <a:ext cx="4131590" cy="5045621"/>
          </a:xfrm>
          <a:prstGeom prst="rect">
            <a:avLst/>
          </a:prstGeom>
        </p:spPr>
      </p:pic>
    </p:spTree>
  </p:cSld>
  <p:clrMapOvr>
    <a:masterClrMapping/>
  </p:clrMapOvr>
  <p:transition spd="slow" advTm="259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250825" y="1989138"/>
            <a:ext cx="8642350" cy="584200"/>
          </a:xfrm>
          <a:prstGeom prst="rect">
            <a:avLst/>
          </a:prstGeom>
          <a:ln w="19050"/>
        </p:spPr>
        <p:style>
          <a:lnRef idx="2">
            <a:schemeClr val="accent2"/>
          </a:lnRef>
          <a:fillRef idx="1">
            <a:schemeClr val="lt1"/>
          </a:fillRef>
          <a:effectRef idx="0">
            <a:schemeClr val="accent2"/>
          </a:effectRef>
          <a:fontRef idx="minor">
            <a:schemeClr val="dk1"/>
          </a:fontRef>
        </p:style>
        <p:txBody>
          <a:bodyPr>
            <a:spAutoFit/>
          </a:bodyPr>
          <a:lstStyle/>
          <a:p>
            <a:pPr>
              <a:defRPr/>
            </a:pPr>
            <a:r>
              <a:rPr kumimoji="1" lang="ja-JP" altLang="en-US" sz="1600" dirty="0"/>
              <a:t>カリキュラムマネジメントの視点から，低・中・高学年の各領域の全体像を俯瞰し，２学年にわたっての指導によって，各領域の内容が身に付いた姿を「内容のまとまりごとの評価規準」として設定</a:t>
            </a:r>
          </a:p>
        </p:txBody>
      </p:sp>
      <p:sp>
        <p:nvSpPr>
          <p:cNvPr id="20483"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単元ごとの学習評価について</a:t>
            </a:r>
            <a:endParaRPr kumimoji="1" lang="en-US" altLang="ja-JP" sz="3200" b="1">
              <a:solidFill>
                <a:schemeClr val="bg1"/>
              </a:solidFill>
            </a:endParaRPr>
          </a:p>
        </p:txBody>
      </p:sp>
      <p:sp>
        <p:nvSpPr>
          <p:cNvPr id="3" name="テキスト ボックス 1"/>
          <p:cNvSpPr txBox="1">
            <a:spLocks noChangeArrowheads="1"/>
          </p:cNvSpPr>
          <p:nvPr/>
        </p:nvSpPr>
        <p:spPr bwMode="auto">
          <a:xfrm>
            <a:off x="179388" y="620713"/>
            <a:ext cx="4699000" cy="461962"/>
          </a:xfrm>
          <a:prstGeom prst="rect">
            <a:avLst/>
          </a:prstGeom>
          <a:solidFill>
            <a:schemeClr val="accent1">
              <a:lumMod val="20000"/>
              <a:lumOff val="80000"/>
            </a:schemeClr>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400" b="1" dirty="0"/>
              <a:t>単元の評価規準の作成のポイント</a:t>
            </a:r>
            <a:endParaRPr kumimoji="1" lang="en-US" altLang="ja-JP" sz="2400" b="1" dirty="0"/>
          </a:p>
        </p:txBody>
      </p:sp>
      <p:sp>
        <p:nvSpPr>
          <p:cNvPr id="20485" name="テキスト ボックス 3"/>
          <p:cNvSpPr txBox="1">
            <a:spLocks noChangeArrowheads="1"/>
          </p:cNvSpPr>
          <p:nvPr/>
        </p:nvSpPr>
        <p:spPr bwMode="auto">
          <a:xfrm>
            <a:off x="179388" y="1196975"/>
            <a:ext cx="1970087" cy="401638"/>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a:t>１　運動領域</a:t>
            </a:r>
          </a:p>
        </p:txBody>
      </p:sp>
      <p:sp>
        <p:nvSpPr>
          <p:cNvPr id="20486" name="テキスト ボックス 4"/>
          <p:cNvSpPr txBox="1">
            <a:spLocks noChangeArrowheads="1"/>
          </p:cNvSpPr>
          <p:nvPr/>
        </p:nvSpPr>
        <p:spPr bwMode="auto">
          <a:xfrm>
            <a:off x="0" y="118745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a:t>（例）第３学年「跳び箱運動」</a:t>
            </a:r>
          </a:p>
        </p:txBody>
      </p:sp>
      <p:sp>
        <p:nvSpPr>
          <p:cNvPr id="8" name="二等辺三角形 7"/>
          <p:cNvSpPr/>
          <p:nvPr/>
        </p:nvSpPr>
        <p:spPr>
          <a:xfrm rot="10800000">
            <a:off x="755650" y="5661025"/>
            <a:ext cx="1871663" cy="2159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二等辺三角形 8"/>
          <p:cNvSpPr/>
          <p:nvPr/>
        </p:nvSpPr>
        <p:spPr>
          <a:xfrm rot="10800000">
            <a:off x="3635375" y="5589588"/>
            <a:ext cx="1871663" cy="2159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0" name="二等辺三角形 9"/>
          <p:cNvSpPr/>
          <p:nvPr/>
        </p:nvSpPr>
        <p:spPr>
          <a:xfrm rot="10800000">
            <a:off x="6443663" y="5589588"/>
            <a:ext cx="1871662" cy="2159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aphicFrame>
        <p:nvGraphicFramePr>
          <p:cNvPr id="13" name="表 12"/>
          <p:cNvGraphicFramePr>
            <a:graphicFrameLocks noGrp="1"/>
          </p:cNvGraphicFramePr>
          <p:nvPr/>
        </p:nvGraphicFramePr>
        <p:xfrm>
          <a:off x="250825" y="2708275"/>
          <a:ext cx="8642349" cy="2274888"/>
        </p:xfrm>
        <a:graphic>
          <a:graphicData uri="http://schemas.openxmlformats.org/drawingml/2006/table">
            <a:tbl>
              <a:tblPr/>
              <a:tblGrid>
                <a:gridCol w="2880783">
                  <a:extLst>
                    <a:ext uri="{9D8B030D-6E8A-4147-A177-3AD203B41FA5}">
                      <a16:colId xmlns:a16="http://schemas.microsoft.com/office/drawing/2014/main" val="20000"/>
                    </a:ext>
                  </a:extLst>
                </a:gridCol>
                <a:gridCol w="2880783">
                  <a:extLst>
                    <a:ext uri="{9D8B030D-6E8A-4147-A177-3AD203B41FA5}">
                      <a16:colId xmlns:a16="http://schemas.microsoft.com/office/drawing/2014/main" val="20001"/>
                    </a:ext>
                  </a:extLst>
                </a:gridCol>
                <a:gridCol w="2880783">
                  <a:extLst>
                    <a:ext uri="{9D8B030D-6E8A-4147-A177-3AD203B41FA5}">
                      <a16:colId xmlns:a16="http://schemas.microsoft.com/office/drawing/2014/main" val="20002"/>
                    </a:ext>
                  </a:extLst>
                </a:gridCol>
              </a:tblGrid>
              <a:tr h="436306">
                <a:tc>
                  <a:txBody>
                    <a:bodyPr/>
                    <a:lstStyle/>
                    <a:p>
                      <a:pPr algn="ctr" fontAlgn="ctr"/>
                      <a:r>
                        <a:rPr lang="ja-JP" altLang="en-US" sz="1400" b="0" i="0" u="none" strike="noStrike" dirty="0">
                          <a:solidFill>
                            <a:srgbClr val="000000"/>
                          </a:solidFill>
                          <a:latin typeface="ＭＳ ゴシック" pitchFamily="49" charset="-128"/>
                          <a:ea typeface="ＭＳ ゴシック" pitchFamily="49" charset="-128"/>
                        </a:rPr>
                        <a:t>知識・技能</a:t>
                      </a:r>
                    </a:p>
                  </a:txBody>
                  <a:tcPr marL="9527" marR="9527"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latin typeface="ＭＳ ゴシック" pitchFamily="49" charset="-128"/>
                          <a:ea typeface="ＭＳ ゴシック" pitchFamily="49" charset="-128"/>
                        </a:rPr>
                        <a:t>思考・判断・表現</a:t>
                      </a:r>
                    </a:p>
                  </a:txBody>
                  <a:tcPr marL="9527" marR="9527"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latin typeface="ＭＳ ゴシック" pitchFamily="49" charset="-128"/>
                          <a:ea typeface="ＭＳ ゴシック" pitchFamily="49" charset="-128"/>
                        </a:rPr>
                        <a:t>主体的に学習に取り組む</a:t>
                      </a:r>
                      <a:br>
                        <a:rPr lang="ja-JP" altLang="en-US" sz="1400" b="0" i="0" u="none" strike="noStrike" dirty="0">
                          <a:solidFill>
                            <a:srgbClr val="000000"/>
                          </a:solidFill>
                          <a:latin typeface="ＭＳ ゴシック" pitchFamily="49" charset="-128"/>
                          <a:ea typeface="ＭＳ ゴシック" pitchFamily="49" charset="-128"/>
                        </a:rPr>
                      </a:br>
                      <a:r>
                        <a:rPr lang="ja-JP" altLang="en-US" sz="1400" b="0" i="0" u="none" strike="noStrike" dirty="0">
                          <a:solidFill>
                            <a:srgbClr val="000000"/>
                          </a:solidFill>
                          <a:latin typeface="ＭＳ ゴシック" pitchFamily="49" charset="-128"/>
                          <a:ea typeface="ＭＳ ゴシック" pitchFamily="49" charset="-128"/>
                        </a:rPr>
                        <a:t>態度</a:t>
                      </a:r>
                    </a:p>
                  </a:txBody>
                  <a:tcPr marL="9527" marR="9527"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38582">
                <a:tc>
                  <a:txBody>
                    <a:bodyPr/>
                    <a:lstStyle/>
                    <a:p>
                      <a:pPr algn="l" fontAlgn="t"/>
                      <a:r>
                        <a:rPr lang="ja-JP" altLang="en-US" sz="1400" b="0" i="0" u="none" strike="noStrike" dirty="0">
                          <a:solidFill>
                            <a:srgbClr val="000000"/>
                          </a:solidFill>
                          <a:latin typeface="ＭＳ 明朝" pitchFamily="17" charset="-128"/>
                          <a:ea typeface="ＭＳ 明朝" pitchFamily="17" charset="-128"/>
                        </a:rPr>
                        <a:t>次の運動の行い方を知っているとともに，その技を身に</a:t>
                      </a:r>
                      <a:r>
                        <a:rPr lang="ja-JP" altLang="en-US" sz="1400" b="0" i="0" u="none" strike="noStrike" dirty="0">
                          <a:solidFill>
                            <a:schemeClr val="tx1"/>
                          </a:solidFill>
                          <a:latin typeface="ＭＳ 明朝" pitchFamily="17" charset="-128"/>
                          <a:ea typeface="ＭＳ 明朝" pitchFamily="17" charset="-128"/>
                        </a:rPr>
                        <a:t>付け</a:t>
                      </a:r>
                      <a:r>
                        <a:rPr lang="ja-JP" altLang="en-US" sz="1400" b="1" i="0" u="none" strike="noStrike" dirty="0">
                          <a:solidFill>
                            <a:srgbClr val="FF0000"/>
                          </a:solidFill>
                          <a:latin typeface="ＭＳ 明朝" pitchFamily="17" charset="-128"/>
                          <a:ea typeface="ＭＳ 明朝" pitchFamily="17" charset="-128"/>
                        </a:rPr>
                        <a:t>ている。</a:t>
                      </a:r>
                      <a:endParaRPr lang="en-US" altLang="ja-JP" sz="1400" b="1" i="0" u="none" strike="noStrike" dirty="0">
                        <a:solidFill>
                          <a:srgbClr val="FF0000"/>
                        </a:solidFill>
                        <a:latin typeface="ＭＳ 明朝" pitchFamily="17" charset="-128"/>
                        <a:ea typeface="ＭＳ 明朝" pitchFamily="17" charset="-128"/>
                      </a:endParaRPr>
                    </a:p>
                    <a:p>
                      <a:pPr algn="l" fontAlgn="t"/>
                      <a:br>
                        <a:rPr lang="ja-JP" altLang="en-US" sz="600" b="0" i="0" u="none" strike="noStrike" dirty="0">
                          <a:solidFill>
                            <a:srgbClr val="000000"/>
                          </a:solidFill>
                          <a:latin typeface="ＭＳ 明朝" pitchFamily="17" charset="-128"/>
                          <a:ea typeface="ＭＳ 明朝" pitchFamily="17" charset="-128"/>
                        </a:rPr>
                      </a:br>
                      <a:r>
                        <a:rPr lang="ja-JP" altLang="en-US" sz="1400" b="0" i="0" u="none" strike="noStrike" dirty="0">
                          <a:solidFill>
                            <a:srgbClr val="000000"/>
                          </a:solidFill>
                          <a:latin typeface="ＭＳ 明朝" pitchFamily="17" charset="-128"/>
                          <a:ea typeface="ＭＳ 明朝" pitchFamily="17" charset="-128"/>
                        </a:rPr>
                        <a:t>・跳び箱運動では，切り返し系や回転系の基本的な技を</a:t>
                      </a:r>
                      <a:r>
                        <a:rPr lang="ja-JP" altLang="en-US" sz="1400" b="1" i="0" u="none" strike="noStrike" dirty="0">
                          <a:solidFill>
                            <a:srgbClr val="FF0000"/>
                          </a:solidFill>
                          <a:latin typeface="ＭＳ 明朝" pitchFamily="17" charset="-128"/>
                          <a:ea typeface="ＭＳ 明朝" pitchFamily="17" charset="-128"/>
                        </a:rPr>
                        <a:t>している。</a:t>
                      </a:r>
                      <a:endParaRPr lang="en-US" altLang="ja-JP" sz="1400" b="1" i="0" u="none" strike="noStrike" dirty="0">
                        <a:solidFill>
                          <a:srgbClr val="FF0000"/>
                        </a:solidFill>
                        <a:latin typeface="ＭＳ 明朝" pitchFamily="17" charset="-128"/>
                        <a:ea typeface="ＭＳ 明朝" pitchFamily="17" charset="-128"/>
                      </a:endParaRPr>
                    </a:p>
                    <a:p>
                      <a:pPr algn="l" fontAlgn="t"/>
                      <a:br>
                        <a:rPr lang="ja-JP" altLang="en-US" sz="700" b="0" i="0" u="none" strike="noStrike" dirty="0">
                          <a:solidFill>
                            <a:srgbClr val="000000"/>
                          </a:solidFill>
                          <a:latin typeface="ＭＳ 明朝" pitchFamily="17" charset="-128"/>
                          <a:ea typeface="ＭＳ 明朝" pitchFamily="17" charset="-128"/>
                        </a:rPr>
                      </a:br>
                      <a:r>
                        <a:rPr lang="ja-JP" altLang="en-US" sz="1400" b="0" i="0" u="none" strike="noStrike" dirty="0">
                          <a:solidFill>
                            <a:srgbClr val="000000"/>
                          </a:solidFill>
                          <a:latin typeface="ＭＳ 明朝" pitchFamily="17" charset="-128"/>
                          <a:ea typeface="ＭＳ 明朝" pitchFamily="17" charset="-128"/>
                        </a:rPr>
                        <a:t>ア，イに関する内容は省略</a:t>
                      </a:r>
                    </a:p>
                  </a:txBody>
                  <a:tcPr marL="9527" marR="9527"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400" b="0" i="0" u="none" strike="noStrike" dirty="0">
                          <a:solidFill>
                            <a:srgbClr val="000000"/>
                          </a:solidFill>
                          <a:latin typeface="ＭＳ 明朝" pitchFamily="17" charset="-128"/>
                          <a:ea typeface="ＭＳ 明朝" pitchFamily="17" charset="-128"/>
                        </a:rPr>
                        <a:t>自己の能力に適した課題を見付け，技ができるようになるための活動を工夫しているとともに，考えたことを友達に</a:t>
                      </a:r>
                      <a:r>
                        <a:rPr lang="ja-JP" altLang="en-US" sz="1400" b="0" i="0" u="none" strike="noStrike" dirty="0">
                          <a:solidFill>
                            <a:schemeClr val="tx1"/>
                          </a:solidFill>
                          <a:latin typeface="ＭＳ 明朝" pitchFamily="17" charset="-128"/>
                          <a:ea typeface="ＭＳ 明朝" pitchFamily="17" charset="-128"/>
                        </a:rPr>
                        <a:t>伝え</a:t>
                      </a:r>
                      <a:r>
                        <a:rPr lang="ja-JP" altLang="en-US" sz="1400" b="1" i="0" u="none" strike="noStrike" dirty="0">
                          <a:solidFill>
                            <a:srgbClr val="FF0000"/>
                          </a:solidFill>
                          <a:latin typeface="ＭＳ 明朝" pitchFamily="17" charset="-128"/>
                          <a:ea typeface="ＭＳ 明朝" pitchFamily="17" charset="-128"/>
                        </a:rPr>
                        <a:t>ている。</a:t>
                      </a:r>
                    </a:p>
                  </a:txBody>
                  <a:tcPr marL="9527" marR="9527"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400" b="0" i="0" u="none" strike="noStrike" dirty="0">
                          <a:solidFill>
                            <a:srgbClr val="000000"/>
                          </a:solidFill>
                          <a:latin typeface="ＭＳ 明朝" pitchFamily="17" charset="-128"/>
                          <a:ea typeface="ＭＳ 明朝" pitchFamily="17" charset="-128"/>
                        </a:rPr>
                        <a:t>運動に進んで取り組もうとし，きまりを守り誰とでも仲よく運動をしようとしていたり，友達の考えを認めようとしていたり，場や器械・器具の安全に気を付けたり</a:t>
                      </a:r>
                      <a:r>
                        <a:rPr lang="ja-JP" altLang="en-US" sz="1400" b="1" i="0" u="none" strike="noStrike" dirty="0">
                          <a:solidFill>
                            <a:srgbClr val="FF0000"/>
                          </a:solidFill>
                          <a:latin typeface="ＭＳ 明朝" pitchFamily="17" charset="-128"/>
                          <a:ea typeface="ＭＳ 明朝" pitchFamily="17" charset="-128"/>
                        </a:rPr>
                        <a:t>している。</a:t>
                      </a:r>
                    </a:p>
                  </a:txBody>
                  <a:tcPr marL="9527" marR="9527"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 name="テキスト ボックス 13"/>
          <p:cNvSpPr txBox="1"/>
          <p:nvPr/>
        </p:nvSpPr>
        <p:spPr>
          <a:xfrm>
            <a:off x="2411413" y="1628775"/>
            <a:ext cx="4321175" cy="369888"/>
          </a:xfrm>
          <a:prstGeom prst="rect">
            <a:avLst/>
          </a:prstGeom>
          <a:ln w="19050"/>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kumimoji="1" lang="ja-JP" altLang="en-US" b="1" dirty="0"/>
              <a:t>内容のまとまりごとの評価規準</a:t>
            </a:r>
          </a:p>
        </p:txBody>
      </p:sp>
      <p:sp>
        <p:nvSpPr>
          <p:cNvPr id="20505" name="テキスト ボックス 14"/>
          <p:cNvSpPr txBox="1">
            <a:spLocks noChangeArrowheads="1"/>
          </p:cNvSpPr>
          <p:nvPr/>
        </p:nvSpPr>
        <p:spPr bwMode="auto">
          <a:xfrm>
            <a:off x="971550" y="5013325"/>
            <a:ext cx="720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a:t>※</a:t>
            </a:r>
            <a:r>
              <a:rPr kumimoji="1" lang="ja-JP" altLang="en-US"/>
              <a:t>　</a:t>
            </a:r>
            <a:r>
              <a:rPr kumimoji="1" lang="ja-JP" altLang="en-US" u="sng"/>
              <a:t>巻末資料１０３ページ「Ｂ　器械運動」を活用</a:t>
            </a:r>
          </a:p>
        </p:txBody>
      </p:sp>
      <p:sp>
        <p:nvSpPr>
          <p:cNvPr id="20506" name="テキスト ボックス 16"/>
          <p:cNvSpPr txBox="1">
            <a:spLocks noChangeArrowheads="1"/>
          </p:cNvSpPr>
          <p:nvPr/>
        </p:nvSpPr>
        <p:spPr bwMode="auto">
          <a:xfrm>
            <a:off x="971550" y="5949950"/>
            <a:ext cx="7200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400" u="sng"/>
              <a:t>単元の評価規準作成へ！</a:t>
            </a:r>
          </a:p>
        </p:txBody>
      </p:sp>
      <p:sp>
        <p:nvSpPr>
          <p:cNvPr id="18" name="下リボン 3"/>
          <p:cNvSpPr/>
          <p:nvPr/>
        </p:nvSpPr>
        <p:spPr>
          <a:xfrm>
            <a:off x="6804025" y="603250"/>
            <a:ext cx="2160588" cy="593725"/>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41</a:t>
            </a:r>
            <a:r>
              <a:rPr kumimoji="1" lang="ja-JP" altLang="en-US" sz="2400" b="1" dirty="0">
                <a:latin typeface="+mn-ea"/>
              </a:rPr>
              <a:t>～</a:t>
            </a:r>
            <a:r>
              <a:rPr kumimoji="1" lang="en-US" altLang="ja-JP" sz="2400" b="1" dirty="0">
                <a:latin typeface="+mn-ea"/>
              </a:rPr>
              <a:t>42</a:t>
            </a:r>
            <a:endParaRPr kumimoji="1" lang="ja-JP" altLang="en-US" sz="2400" b="1" dirty="0">
              <a:latin typeface="+mn-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590"/>
    </mc:Choice>
    <mc:Fallback xmlns="">
      <p:transition spd="slow" advTm="28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テキスト ボックス 1"/>
          <p:cNvSpPr txBox="1">
            <a:spLocks noChangeArrowheads="1"/>
          </p:cNvSpPr>
          <p:nvPr/>
        </p:nvSpPr>
        <p:spPr bwMode="auto">
          <a:xfrm>
            <a:off x="0" y="0"/>
            <a:ext cx="9144000" cy="5492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単元ごとの学習評価について</a:t>
            </a:r>
            <a:endParaRPr kumimoji="1" lang="en-US" altLang="ja-JP" sz="3200" b="1">
              <a:solidFill>
                <a:schemeClr val="bg1"/>
              </a:solidFill>
            </a:endParaRPr>
          </a:p>
        </p:txBody>
      </p:sp>
      <p:sp>
        <p:nvSpPr>
          <p:cNvPr id="3" name="テキスト ボックス 1"/>
          <p:cNvSpPr txBox="1">
            <a:spLocks noChangeArrowheads="1"/>
          </p:cNvSpPr>
          <p:nvPr/>
        </p:nvSpPr>
        <p:spPr bwMode="auto">
          <a:xfrm>
            <a:off x="179388" y="620713"/>
            <a:ext cx="4699000" cy="461962"/>
          </a:xfrm>
          <a:prstGeom prst="rect">
            <a:avLst/>
          </a:prstGeom>
          <a:solidFill>
            <a:schemeClr val="accent1">
              <a:lumMod val="20000"/>
              <a:lumOff val="80000"/>
            </a:schemeClr>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400" b="1" dirty="0"/>
              <a:t>単元の評価規準の作成のポイント</a:t>
            </a:r>
            <a:endParaRPr kumimoji="1" lang="en-US" altLang="ja-JP" sz="2400" b="1" dirty="0"/>
          </a:p>
        </p:txBody>
      </p:sp>
      <p:sp>
        <p:nvSpPr>
          <p:cNvPr id="22532" name="テキスト ボックス 3"/>
          <p:cNvSpPr txBox="1">
            <a:spLocks noChangeArrowheads="1"/>
          </p:cNvSpPr>
          <p:nvPr/>
        </p:nvSpPr>
        <p:spPr bwMode="auto">
          <a:xfrm>
            <a:off x="179388" y="1196975"/>
            <a:ext cx="1970087" cy="401638"/>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a:t>１　運動領域</a:t>
            </a:r>
          </a:p>
        </p:txBody>
      </p:sp>
      <p:graphicFrame>
        <p:nvGraphicFramePr>
          <p:cNvPr id="11" name="表 10"/>
          <p:cNvGraphicFramePr>
            <a:graphicFrameLocks noGrp="1"/>
          </p:cNvGraphicFramePr>
          <p:nvPr>
            <p:extLst>
              <p:ext uri="{D42A27DB-BD31-4B8C-83A1-F6EECF244321}">
                <p14:modId xmlns:p14="http://schemas.microsoft.com/office/powerpoint/2010/main" val="611272957"/>
              </p:ext>
            </p:extLst>
          </p:nvPr>
        </p:nvGraphicFramePr>
        <p:xfrm>
          <a:off x="179388" y="2276474"/>
          <a:ext cx="8857108" cy="4464893"/>
        </p:xfrm>
        <a:graphic>
          <a:graphicData uri="http://schemas.openxmlformats.org/drawingml/2006/table">
            <a:tbl>
              <a:tblPr/>
              <a:tblGrid>
                <a:gridCol w="504180">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2809138">
                  <a:extLst>
                    <a:ext uri="{9D8B030D-6E8A-4147-A177-3AD203B41FA5}">
                      <a16:colId xmlns:a16="http://schemas.microsoft.com/office/drawing/2014/main" val="20002"/>
                    </a:ext>
                  </a:extLst>
                </a:gridCol>
                <a:gridCol w="2735478">
                  <a:extLst>
                    <a:ext uri="{9D8B030D-6E8A-4147-A177-3AD203B41FA5}">
                      <a16:colId xmlns:a16="http://schemas.microsoft.com/office/drawing/2014/main" val="20003"/>
                    </a:ext>
                  </a:extLst>
                </a:gridCol>
              </a:tblGrid>
              <a:tr h="582503">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6" marR="9526"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1" i="0" u="none" strike="noStrike" dirty="0">
                          <a:solidFill>
                            <a:srgbClr val="000000"/>
                          </a:solidFill>
                          <a:effectLst/>
                          <a:latin typeface="BIZ UDP明朝 Medium" panose="02020500000000000000" pitchFamily="18" charset="-128"/>
                          <a:ea typeface="BIZ UDP明朝 Medium" panose="02020500000000000000" pitchFamily="18" charset="-128"/>
                        </a:rPr>
                        <a:t>知識・技能</a:t>
                      </a:r>
                    </a:p>
                  </a:txBody>
                  <a:tcPr marL="9526" marR="9526"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1" i="0" u="none" strike="noStrike" dirty="0">
                          <a:solidFill>
                            <a:srgbClr val="000000"/>
                          </a:solidFill>
                          <a:effectLst/>
                          <a:latin typeface="BIZ UDP明朝 Medium" panose="02020500000000000000" pitchFamily="18" charset="-128"/>
                          <a:ea typeface="BIZ UDP明朝 Medium" panose="02020500000000000000" pitchFamily="18" charset="-128"/>
                        </a:rPr>
                        <a:t>思考・判断・表現</a:t>
                      </a:r>
                    </a:p>
                  </a:txBody>
                  <a:tcPr marL="9526" marR="9526"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1" i="0" u="none" strike="noStrike" dirty="0">
                          <a:solidFill>
                            <a:srgbClr val="000000"/>
                          </a:solidFill>
                          <a:effectLst/>
                          <a:latin typeface="BIZ UDP明朝 Medium" panose="02020500000000000000" pitchFamily="18" charset="-128"/>
                          <a:ea typeface="BIZ UDP明朝 Medium" panose="02020500000000000000" pitchFamily="18" charset="-128"/>
                        </a:rPr>
                        <a:t>主体的に学習に取り組む</a:t>
                      </a:r>
                      <a:br>
                        <a:rPr lang="ja-JP" altLang="en-US" sz="1400" b="1" i="0" u="none" strike="noStrike" dirty="0">
                          <a:solidFill>
                            <a:srgbClr val="000000"/>
                          </a:solidFill>
                          <a:effectLst/>
                          <a:latin typeface="BIZ UDP明朝 Medium" panose="02020500000000000000" pitchFamily="18" charset="-128"/>
                          <a:ea typeface="BIZ UDP明朝 Medium" panose="02020500000000000000" pitchFamily="18" charset="-128"/>
                        </a:rPr>
                      </a:br>
                      <a:r>
                        <a:rPr lang="ja-JP" altLang="en-US" sz="1400" b="1" i="0" u="none" strike="noStrike" dirty="0">
                          <a:solidFill>
                            <a:srgbClr val="000000"/>
                          </a:solidFill>
                          <a:effectLst/>
                          <a:latin typeface="BIZ UDP明朝 Medium" panose="02020500000000000000" pitchFamily="18" charset="-128"/>
                          <a:ea typeface="BIZ UDP明朝 Medium" panose="02020500000000000000" pitchFamily="18" charset="-128"/>
                        </a:rPr>
                        <a:t>態度</a:t>
                      </a:r>
                    </a:p>
                  </a:txBody>
                  <a:tcPr marL="9526" marR="9526" marT="95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882390">
                <a:tc>
                  <a:txBody>
                    <a:bodyPr/>
                    <a:lstStyle/>
                    <a:p>
                      <a:pPr algn="ctr" fontAlgn="ctr"/>
                      <a:r>
                        <a:rPr lang="ja-JP" altLang="en-US" sz="1600" b="1" i="0" u="none" strike="noStrike" dirty="0">
                          <a:solidFill>
                            <a:srgbClr val="000000"/>
                          </a:solidFill>
                          <a:effectLst/>
                          <a:latin typeface="BIZ UDP明朝 Medium" panose="02020500000000000000" pitchFamily="18" charset="-128"/>
                          <a:ea typeface="BIZ UDP明朝 Medium" panose="02020500000000000000" pitchFamily="18" charset="-128"/>
                        </a:rPr>
                        <a:t>単元の評価規準　例</a:t>
                      </a:r>
                    </a:p>
                  </a:txBody>
                  <a:tcPr marL="9526" marR="9526" marT="952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400" b="0" i="0" u="none" strike="noStrike" dirty="0">
                          <a:solidFill>
                            <a:srgbClr val="000000"/>
                          </a:solidFill>
                          <a:effectLst/>
                          <a:latin typeface="BIZ UDP明朝 Medium" panose="02020500000000000000" pitchFamily="18" charset="-128"/>
                          <a:ea typeface="BIZ UDP明朝 Medium" panose="02020500000000000000" pitchFamily="18" charset="-128"/>
                        </a:rPr>
                        <a:t>①跳び箱運動の行い方について，言ったり書いたり</a:t>
                      </a:r>
                      <a:r>
                        <a:rPr lang="ja-JP" altLang="en-US" sz="1400" b="1" i="0" u="none" strike="noStrike" dirty="0">
                          <a:solidFill>
                            <a:srgbClr val="FF0000"/>
                          </a:solidFill>
                          <a:effectLst/>
                          <a:latin typeface="BIZ UDP明朝 Medium" panose="02020500000000000000" pitchFamily="18" charset="-128"/>
                          <a:ea typeface="BIZ UDP明朝 Medium" panose="02020500000000000000" pitchFamily="18" charset="-128"/>
                        </a:rPr>
                        <a:t>している。</a:t>
                      </a:r>
                      <a:endParaRPr lang="en-US" altLang="ja-JP" sz="600" b="1" i="0" u="none" strike="noStrike" dirty="0">
                        <a:solidFill>
                          <a:srgbClr val="FF0000"/>
                        </a:solidFill>
                        <a:effectLst/>
                        <a:latin typeface="BIZ UDP明朝 Medium" panose="02020500000000000000" pitchFamily="18" charset="-128"/>
                        <a:ea typeface="BIZ UDP明朝 Medium" panose="02020500000000000000" pitchFamily="18" charset="-128"/>
                      </a:endParaRPr>
                    </a:p>
                    <a:p>
                      <a:pPr algn="l" fontAlgn="t"/>
                      <a:br>
                        <a:rPr lang="ja-JP" altLang="en-US" sz="600" b="0" i="0" u="none" strike="noStrike" dirty="0">
                          <a:solidFill>
                            <a:srgbClr val="FF0000"/>
                          </a:solidFill>
                          <a:effectLst/>
                          <a:latin typeface="BIZ UDP明朝 Medium" panose="02020500000000000000" pitchFamily="18" charset="-128"/>
                          <a:ea typeface="BIZ UDP明朝 Medium" panose="02020500000000000000" pitchFamily="18" charset="-128"/>
                        </a:rPr>
                      </a:br>
                      <a:r>
                        <a:rPr lang="ja-JP" altLang="en-US" sz="1400" b="0" i="0" u="none" strike="noStrike" dirty="0">
                          <a:solidFill>
                            <a:srgbClr val="000000"/>
                          </a:solidFill>
                          <a:effectLst/>
                          <a:latin typeface="BIZ UDP明朝 Medium" panose="02020500000000000000" pitchFamily="18" charset="-128"/>
                          <a:ea typeface="BIZ UDP明朝 Medium" panose="02020500000000000000" pitchFamily="18" charset="-128"/>
                        </a:rPr>
                        <a:t>②助走から両足で踏み切り，足を左右に開いて着手し，跳び越えて着地することが</a:t>
                      </a:r>
                      <a:r>
                        <a:rPr lang="ja-JP" altLang="en-US" sz="1400" b="1" i="0" u="none" strike="noStrike" dirty="0">
                          <a:solidFill>
                            <a:srgbClr val="FF0000"/>
                          </a:solidFill>
                          <a:effectLst/>
                          <a:latin typeface="BIZ UDP明朝 Medium" panose="02020500000000000000" pitchFamily="18" charset="-128"/>
                          <a:ea typeface="BIZ UDP明朝 Medium" panose="02020500000000000000" pitchFamily="18" charset="-128"/>
                        </a:rPr>
                        <a:t>できる。</a:t>
                      </a:r>
                      <a:endParaRPr lang="en-US" altLang="ja-JP" sz="600" b="1" i="0" u="none" strike="noStrike" dirty="0">
                        <a:solidFill>
                          <a:srgbClr val="FF0000"/>
                        </a:solidFill>
                        <a:effectLst/>
                        <a:latin typeface="BIZ UDP明朝 Medium" panose="02020500000000000000" pitchFamily="18" charset="-128"/>
                        <a:ea typeface="BIZ UDP明朝 Medium" panose="02020500000000000000" pitchFamily="18" charset="-128"/>
                      </a:endParaRPr>
                    </a:p>
                    <a:p>
                      <a:pPr algn="l" fontAlgn="t"/>
                      <a:br>
                        <a:rPr lang="ja-JP" altLang="en-US" sz="600" b="0" i="0" u="none" strike="noStrike" dirty="0">
                          <a:solidFill>
                            <a:srgbClr val="FF0000"/>
                          </a:solidFill>
                          <a:effectLst/>
                          <a:latin typeface="BIZ UDP明朝 Medium" panose="02020500000000000000" pitchFamily="18" charset="-128"/>
                          <a:ea typeface="BIZ UDP明朝 Medium" panose="02020500000000000000" pitchFamily="18" charset="-128"/>
                        </a:rPr>
                      </a:br>
                      <a:r>
                        <a:rPr lang="ja-JP" altLang="en-US" sz="1400" b="0" i="0" u="none" strike="noStrike" dirty="0">
                          <a:solidFill>
                            <a:srgbClr val="000000"/>
                          </a:solidFill>
                          <a:effectLst/>
                          <a:latin typeface="BIZ UDP明朝 Medium" panose="02020500000000000000" pitchFamily="18" charset="-128"/>
                          <a:ea typeface="BIZ UDP明朝 Medium" panose="02020500000000000000" pitchFamily="18" charset="-128"/>
                        </a:rPr>
                        <a:t>③助走から両足で踏み切り，腰の位置を高く保って着手し，前方に回転して着地することが</a:t>
                      </a:r>
                      <a:r>
                        <a:rPr lang="ja-JP" altLang="en-US" sz="1400" b="1" i="0" u="none" strike="noStrike" dirty="0">
                          <a:solidFill>
                            <a:srgbClr val="FF0000"/>
                          </a:solidFill>
                          <a:effectLst/>
                          <a:latin typeface="BIZ UDP明朝 Medium" panose="02020500000000000000" pitchFamily="18" charset="-128"/>
                          <a:ea typeface="BIZ UDP明朝 Medium" panose="02020500000000000000" pitchFamily="18" charset="-128"/>
                        </a:rPr>
                        <a:t>できる。</a:t>
                      </a:r>
                    </a:p>
                  </a:txBody>
                  <a:tcPr marL="9526" marR="9526" marT="9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400" b="0" i="0" u="none" strike="noStrike" dirty="0">
                          <a:solidFill>
                            <a:srgbClr val="000000"/>
                          </a:solidFill>
                          <a:effectLst/>
                          <a:latin typeface="BIZ UDP明朝 Medium" panose="02020500000000000000" pitchFamily="18" charset="-128"/>
                          <a:ea typeface="BIZ UDP明朝 Medium" panose="02020500000000000000" pitchFamily="18" charset="-128"/>
                        </a:rPr>
                        <a:t>①上手くできたところやできなかったところを，学習カードや掲示物などの連続図に目印や色をつけたり，シールを貼ったりして，自己の能力に適した課題を</a:t>
                      </a:r>
                      <a:r>
                        <a:rPr lang="ja-JP" altLang="en-US" sz="1400" b="0" i="0" u="none" strike="noStrike" dirty="0">
                          <a:solidFill>
                            <a:schemeClr val="tx1"/>
                          </a:solidFill>
                          <a:effectLst/>
                          <a:latin typeface="BIZ UDP明朝 Medium" panose="02020500000000000000" pitchFamily="18" charset="-128"/>
                          <a:ea typeface="BIZ UDP明朝 Medium" panose="02020500000000000000" pitchFamily="18" charset="-128"/>
                        </a:rPr>
                        <a:t>見付け</a:t>
                      </a:r>
                      <a:r>
                        <a:rPr lang="ja-JP" altLang="en-US" sz="1400" b="1" i="0" u="none" strike="noStrike" dirty="0">
                          <a:solidFill>
                            <a:srgbClr val="FF0000"/>
                          </a:solidFill>
                          <a:effectLst/>
                          <a:latin typeface="BIZ UDP明朝 Medium" panose="02020500000000000000" pitchFamily="18" charset="-128"/>
                          <a:ea typeface="BIZ UDP明朝 Medium" panose="02020500000000000000" pitchFamily="18" charset="-128"/>
                        </a:rPr>
                        <a:t>ている。</a:t>
                      </a:r>
                      <a:endParaRPr lang="en-US" altLang="ja-JP" sz="1400" b="1" i="0" u="none" strike="noStrike" dirty="0">
                        <a:solidFill>
                          <a:srgbClr val="FF0000"/>
                        </a:solidFill>
                        <a:effectLst/>
                        <a:latin typeface="BIZ UDP明朝 Medium" panose="02020500000000000000" pitchFamily="18" charset="-128"/>
                        <a:ea typeface="BIZ UDP明朝 Medium" panose="02020500000000000000" pitchFamily="18" charset="-128"/>
                      </a:endParaRPr>
                    </a:p>
                    <a:p>
                      <a:pPr algn="l" fontAlgn="t"/>
                      <a:br>
                        <a:rPr lang="ja-JP" altLang="en-US" sz="600" b="0" i="0" u="none" strike="noStrike" dirty="0">
                          <a:solidFill>
                            <a:srgbClr val="FF0000"/>
                          </a:solidFill>
                          <a:effectLst/>
                          <a:latin typeface="BIZ UDP明朝 Medium" panose="02020500000000000000" pitchFamily="18" charset="-128"/>
                          <a:ea typeface="BIZ UDP明朝 Medium" panose="02020500000000000000" pitchFamily="18" charset="-128"/>
                        </a:rPr>
                      </a:br>
                      <a:r>
                        <a:rPr lang="ja-JP" altLang="en-US" sz="1400" b="0" i="0" u="none" strike="noStrike" dirty="0">
                          <a:solidFill>
                            <a:srgbClr val="000000"/>
                          </a:solidFill>
                          <a:effectLst/>
                          <a:latin typeface="BIZ UDP明朝 Medium" panose="02020500000000000000" pitchFamily="18" charset="-128"/>
                          <a:ea typeface="BIZ UDP明朝 Medium" panose="02020500000000000000" pitchFamily="18" charset="-128"/>
                        </a:rPr>
                        <a:t>②手の付く位置や着手する位置，目線が向く場所などに目印をして，技のでき</a:t>
                      </a:r>
                      <a:r>
                        <a:rPr lang="ja-JP" altLang="en-US" sz="1400" b="0" i="0" u="none" strike="noStrike" dirty="0" err="1">
                          <a:solidFill>
                            <a:srgbClr val="000000"/>
                          </a:solidFill>
                          <a:effectLst/>
                          <a:latin typeface="BIZ UDP明朝 Medium" panose="02020500000000000000" pitchFamily="18" charset="-128"/>
                          <a:ea typeface="BIZ UDP明朝 Medium" panose="02020500000000000000" pitchFamily="18" charset="-128"/>
                        </a:rPr>
                        <a:t>ばえを</a:t>
                      </a:r>
                      <a:r>
                        <a:rPr lang="ja-JP" altLang="en-US" sz="1400" b="0" i="0" u="none" strike="noStrike" dirty="0">
                          <a:solidFill>
                            <a:srgbClr val="000000"/>
                          </a:solidFill>
                          <a:effectLst/>
                          <a:latin typeface="BIZ UDP明朝 Medium" panose="02020500000000000000" pitchFamily="18" charset="-128"/>
                          <a:ea typeface="BIZ UDP明朝 Medium" panose="02020500000000000000" pitchFamily="18" charset="-128"/>
                        </a:rPr>
                        <a:t>振り返り，自己の能力に適した課題を解決しやすい練習の場を</a:t>
                      </a:r>
                      <a:r>
                        <a:rPr lang="ja-JP" altLang="en-US" sz="1400" b="0" i="0" u="none" strike="noStrike" dirty="0">
                          <a:solidFill>
                            <a:schemeClr val="tx1"/>
                          </a:solidFill>
                          <a:effectLst/>
                          <a:latin typeface="BIZ UDP明朝 Medium" panose="02020500000000000000" pitchFamily="18" charset="-128"/>
                          <a:ea typeface="BIZ UDP明朝 Medium" panose="02020500000000000000" pitchFamily="18" charset="-128"/>
                        </a:rPr>
                        <a:t>選ん</a:t>
                      </a:r>
                      <a:r>
                        <a:rPr lang="ja-JP" altLang="en-US" sz="1400" b="1" i="0" u="none" strike="noStrike" dirty="0">
                          <a:solidFill>
                            <a:srgbClr val="FF0000"/>
                          </a:solidFill>
                          <a:effectLst/>
                          <a:latin typeface="BIZ UDP明朝 Medium" panose="02020500000000000000" pitchFamily="18" charset="-128"/>
                          <a:ea typeface="BIZ UDP明朝 Medium" panose="02020500000000000000" pitchFamily="18" charset="-128"/>
                        </a:rPr>
                        <a:t>でいる。</a:t>
                      </a:r>
                      <a:endParaRPr lang="en-US" altLang="ja-JP" sz="1400" b="1" i="0" u="none" strike="noStrike" dirty="0">
                        <a:solidFill>
                          <a:srgbClr val="FF0000"/>
                        </a:solidFill>
                        <a:effectLst/>
                        <a:latin typeface="BIZ UDP明朝 Medium" panose="02020500000000000000" pitchFamily="18" charset="-128"/>
                        <a:ea typeface="BIZ UDP明朝 Medium" panose="02020500000000000000" pitchFamily="18" charset="-128"/>
                      </a:endParaRPr>
                    </a:p>
                    <a:p>
                      <a:pPr algn="l" fontAlgn="t"/>
                      <a:br>
                        <a:rPr lang="ja-JP" altLang="en-US" sz="600" b="0" i="0" u="none" strike="noStrike" dirty="0">
                          <a:solidFill>
                            <a:srgbClr val="FF0000"/>
                          </a:solidFill>
                          <a:effectLst/>
                          <a:latin typeface="BIZ UDP明朝 Medium" panose="02020500000000000000" pitchFamily="18" charset="-128"/>
                          <a:ea typeface="BIZ UDP明朝 Medium" panose="02020500000000000000" pitchFamily="18" charset="-128"/>
                        </a:rPr>
                      </a:br>
                      <a:r>
                        <a:rPr lang="ja-JP" altLang="en-US" sz="1400" b="0" i="0" u="none" strike="noStrike" dirty="0">
                          <a:solidFill>
                            <a:srgbClr val="000000"/>
                          </a:solidFill>
                          <a:effectLst/>
                          <a:latin typeface="BIZ UDP明朝 Medium" panose="02020500000000000000" pitchFamily="18" charset="-128"/>
                          <a:ea typeface="BIZ UDP明朝 Medium" panose="02020500000000000000" pitchFamily="18" charset="-128"/>
                        </a:rPr>
                        <a:t>③友達の手の付く位置や着地する位置，目線が向く場所に目印を置いて，動きのできばえを友達に伝えたり書いたり</a:t>
                      </a:r>
                      <a:r>
                        <a:rPr lang="ja-JP" altLang="en-US" sz="1400" b="1" i="0" u="none" strike="noStrike" dirty="0">
                          <a:solidFill>
                            <a:srgbClr val="FF0000"/>
                          </a:solidFill>
                          <a:effectLst/>
                          <a:latin typeface="BIZ UDP明朝 Medium" panose="02020500000000000000" pitchFamily="18" charset="-128"/>
                          <a:ea typeface="BIZ UDP明朝 Medium" panose="02020500000000000000" pitchFamily="18" charset="-128"/>
                        </a:rPr>
                        <a:t>している。</a:t>
                      </a:r>
                    </a:p>
                  </a:txBody>
                  <a:tcPr marL="9526" marR="9526" marT="9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400" b="0" i="0" u="none" strike="noStrike" dirty="0">
                          <a:solidFill>
                            <a:srgbClr val="000000"/>
                          </a:solidFill>
                          <a:effectLst/>
                          <a:latin typeface="BIZ UDP明朝 Medium" panose="02020500000000000000" pitchFamily="18" charset="-128"/>
                          <a:ea typeface="BIZ UDP明朝 Medium" panose="02020500000000000000" pitchFamily="18" charset="-128"/>
                        </a:rPr>
                        <a:t>①回転したり，支持したりするなどの跳び箱運動の基本的な技に進んで</a:t>
                      </a:r>
                      <a:r>
                        <a:rPr lang="ja-JP" altLang="en-US" sz="1400" b="0" i="0" u="none" strike="noStrike" dirty="0">
                          <a:solidFill>
                            <a:schemeClr val="tx1"/>
                          </a:solidFill>
                          <a:effectLst/>
                          <a:latin typeface="BIZ UDP明朝 Medium" panose="02020500000000000000" pitchFamily="18" charset="-128"/>
                          <a:ea typeface="BIZ UDP明朝 Medium" panose="02020500000000000000" pitchFamily="18" charset="-128"/>
                        </a:rPr>
                        <a:t>取り組もうと</a:t>
                      </a:r>
                      <a:r>
                        <a:rPr lang="ja-JP" altLang="en-US" sz="1400" b="1" i="0" u="none" strike="noStrike" dirty="0">
                          <a:solidFill>
                            <a:srgbClr val="FF0000"/>
                          </a:solidFill>
                          <a:effectLst/>
                          <a:latin typeface="BIZ UDP明朝 Medium" panose="02020500000000000000" pitchFamily="18" charset="-128"/>
                          <a:ea typeface="BIZ UDP明朝 Medium" panose="02020500000000000000" pitchFamily="18" charset="-128"/>
                        </a:rPr>
                        <a:t>している。</a:t>
                      </a:r>
                      <a:endParaRPr lang="en-US" altLang="ja-JP" sz="1400" b="1" i="0" u="none" strike="noStrike" dirty="0">
                        <a:solidFill>
                          <a:srgbClr val="FF0000"/>
                        </a:solidFill>
                        <a:effectLst/>
                        <a:latin typeface="BIZ UDP明朝 Medium" panose="02020500000000000000" pitchFamily="18" charset="-128"/>
                        <a:ea typeface="BIZ UDP明朝 Medium" panose="02020500000000000000" pitchFamily="18" charset="-128"/>
                      </a:endParaRPr>
                    </a:p>
                    <a:p>
                      <a:pPr algn="l" fontAlgn="t"/>
                      <a:br>
                        <a:rPr lang="ja-JP" altLang="en-US" sz="600" b="0" i="0" u="none" strike="noStrike" dirty="0">
                          <a:solidFill>
                            <a:srgbClr val="000000"/>
                          </a:solidFill>
                          <a:effectLst/>
                          <a:latin typeface="BIZ UDP明朝 Medium" panose="02020500000000000000" pitchFamily="18" charset="-128"/>
                          <a:ea typeface="BIZ UDP明朝 Medium" panose="02020500000000000000" pitchFamily="18" charset="-128"/>
                        </a:rPr>
                      </a:br>
                      <a:r>
                        <a:rPr lang="ja-JP" altLang="en-US" sz="1400" b="0" i="0" u="none" strike="noStrike" dirty="0">
                          <a:solidFill>
                            <a:srgbClr val="000000"/>
                          </a:solidFill>
                          <a:effectLst/>
                          <a:latin typeface="BIZ UDP明朝 Medium" panose="02020500000000000000" pitchFamily="18" charset="-128"/>
                          <a:ea typeface="BIZ UDP明朝 Medium" panose="02020500000000000000" pitchFamily="18" charset="-128"/>
                        </a:rPr>
                        <a:t>②場の正しい使い方や試技をする前の待ち方，技を観察するときなどのきまりを守り，誰とでも仲よく</a:t>
                      </a:r>
                      <a:r>
                        <a:rPr lang="ja-JP" altLang="en-US" sz="1400" b="0" i="0" u="none" strike="noStrike" dirty="0">
                          <a:solidFill>
                            <a:schemeClr val="tx1"/>
                          </a:solidFill>
                          <a:effectLst/>
                          <a:latin typeface="BIZ UDP明朝 Medium" panose="02020500000000000000" pitchFamily="18" charset="-128"/>
                          <a:ea typeface="BIZ UDP明朝 Medium" panose="02020500000000000000" pitchFamily="18" charset="-128"/>
                        </a:rPr>
                        <a:t>励まし合おうと</a:t>
                      </a:r>
                      <a:r>
                        <a:rPr lang="ja-JP" altLang="en-US" sz="1400" b="1" i="0" u="none" strike="noStrike" dirty="0">
                          <a:solidFill>
                            <a:srgbClr val="FF0000"/>
                          </a:solidFill>
                          <a:effectLst/>
                          <a:latin typeface="BIZ UDP明朝 Medium" panose="02020500000000000000" pitchFamily="18" charset="-128"/>
                          <a:ea typeface="BIZ UDP明朝 Medium" panose="02020500000000000000" pitchFamily="18" charset="-128"/>
                        </a:rPr>
                        <a:t>している。</a:t>
                      </a:r>
                      <a:br>
                        <a:rPr lang="ja-JP" altLang="en-US" sz="1400" b="0" i="0" u="none" strike="noStrike" dirty="0">
                          <a:solidFill>
                            <a:srgbClr val="000000"/>
                          </a:solidFill>
                          <a:effectLst/>
                          <a:latin typeface="BIZ UDP明朝 Medium" panose="02020500000000000000" pitchFamily="18" charset="-128"/>
                          <a:ea typeface="BIZ UDP明朝 Medium" panose="02020500000000000000" pitchFamily="18" charset="-128"/>
                        </a:rPr>
                      </a:br>
                      <a:endParaRPr lang="en-US" altLang="ja-JP" sz="600" b="0" i="0" u="none" strike="noStrike" dirty="0">
                        <a:solidFill>
                          <a:srgbClr val="000000"/>
                        </a:solidFill>
                        <a:effectLst/>
                        <a:latin typeface="BIZ UDP明朝 Medium" panose="02020500000000000000" pitchFamily="18" charset="-128"/>
                        <a:ea typeface="BIZ UDP明朝 Medium" panose="02020500000000000000" pitchFamily="18" charset="-128"/>
                      </a:endParaRPr>
                    </a:p>
                    <a:p>
                      <a:pPr algn="l" fontAlgn="t"/>
                      <a:r>
                        <a:rPr lang="ja-JP" altLang="en-US" sz="1400" b="0" i="0" u="none" strike="noStrike" dirty="0">
                          <a:solidFill>
                            <a:srgbClr val="000000"/>
                          </a:solidFill>
                          <a:effectLst/>
                          <a:latin typeface="BIZ UDP明朝 Medium" panose="02020500000000000000" pitchFamily="18" charset="-128"/>
                          <a:ea typeface="BIZ UDP明朝 Medium" panose="02020500000000000000" pitchFamily="18" charset="-128"/>
                        </a:rPr>
                        <a:t>③場の準備や片付けを，友達と一緒にしようと</a:t>
                      </a:r>
                      <a:r>
                        <a:rPr lang="ja-JP" altLang="en-US" sz="1400" b="0" i="0" u="none" strike="noStrike" dirty="0">
                          <a:solidFill>
                            <a:srgbClr val="FF0000"/>
                          </a:solidFill>
                          <a:effectLst/>
                          <a:latin typeface="BIZ UDP明朝 Medium" panose="02020500000000000000" pitchFamily="18" charset="-128"/>
                          <a:ea typeface="BIZ UDP明朝 Medium" panose="02020500000000000000" pitchFamily="18" charset="-128"/>
                        </a:rPr>
                        <a:t>している。</a:t>
                      </a:r>
                      <a:endParaRPr lang="en-US" altLang="ja-JP" sz="1400" b="0" i="0" u="none" strike="noStrike" dirty="0">
                        <a:solidFill>
                          <a:srgbClr val="FF0000"/>
                        </a:solidFill>
                        <a:effectLst/>
                        <a:latin typeface="BIZ UDP明朝 Medium" panose="02020500000000000000" pitchFamily="18" charset="-128"/>
                        <a:ea typeface="BIZ UDP明朝 Medium" panose="02020500000000000000" pitchFamily="18" charset="-128"/>
                      </a:endParaRPr>
                    </a:p>
                    <a:p>
                      <a:pPr algn="l" fontAlgn="t"/>
                      <a:endParaRPr lang="en-US" altLang="ja-JP" sz="600" b="0" i="0" u="none" strike="noStrike" dirty="0">
                        <a:solidFill>
                          <a:srgbClr val="FF0000"/>
                        </a:solidFill>
                        <a:effectLst/>
                        <a:latin typeface="BIZ UDP明朝 Medium" panose="02020500000000000000" pitchFamily="18" charset="-128"/>
                        <a:ea typeface="BIZ UDP明朝 Medium" panose="02020500000000000000" pitchFamily="18" charset="-128"/>
                      </a:endParaRPr>
                    </a:p>
                    <a:p>
                      <a:pPr algn="l" fontAlgn="t"/>
                      <a:r>
                        <a:rPr lang="ja-JP" altLang="en-US" sz="1400" b="0" i="0" u="none" strike="noStrike" dirty="0">
                          <a:solidFill>
                            <a:srgbClr val="000000"/>
                          </a:solidFill>
                          <a:effectLst/>
                          <a:latin typeface="BIZ UDP明朝 Medium" panose="02020500000000000000" pitchFamily="18" charset="-128"/>
                          <a:ea typeface="BIZ UDP明朝 Medium" panose="02020500000000000000" pitchFamily="18" charset="-128"/>
                        </a:rPr>
                        <a:t>④動きや気付いたことを伝え合う際に，友達の考えを</a:t>
                      </a:r>
                      <a:r>
                        <a:rPr lang="ja-JP" altLang="en-US" sz="1400" b="0" i="0" u="none" strike="noStrike" dirty="0">
                          <a:solidFill>
                            <a:schemeClr val="tx1"/>
                          </a:solidFill>
                          <a:effectLst/>
                          <a:latin typeface="BIZ UDP明朝 Medium" panose="02020500000000000000" pitchFamily="18" charset="-128"/>
                          <a:ea typeface="BIZ UDP明朝 Medium" panose="02020500000000000000" pitchFamily="18" charset="-128"/>
                        </a:rPr>
                        <a:t>認めようと</a:t>
                      </a:r>
                      <a:r>
                        <a:rPr lang="ja-JP" altLang="en-US" sz="1400" b="1" i="0" u="none" strike="noStrike" dirty="0">
                          <a:solidFill>
                            <a:srgbClr val="FF0000"/>
                          </a:solidFill>
                          <a:effectLst/>
                          <a:latin typeface="BIZ UDP明朝 Medium" panose="02020500000000000000" pitchFamily="18" charset="-128"/>
                          <a:ea typeface="BIZ UDP明朝 Medium" panose="02020500000000000000" pitchFamily="18" charset="-128"/>
                        </a:rPr>
                        <a:t>している</a:t>
                      </a:r>
                      <a:r>
                        <a:rPr lang="ja-JP" altLang="en-US" sz="1400" b="0" i="0" u="none" strike="noStrike" dirty="0">
                          <a:solidFill>
                            <a:srgbClr val="FF0000"/>
                          </a:solidFill>
                          <a:effectLst/>
                          <a:latin typeface="BIZ UDP明朝 Medium" panose="02020500000000000000" pitchFamily="18" charset="-128"/>
                          <a:ea typeface="BIZ UDP明朝 Medium" panose="02020500000000000000" pitchFamily="18" charset="-128"/>
                        </a:rPr>
                        <a:t>。</a:t>
                      </a:r>
                      <a:endParaRPr lang="en-US" altLang="ja-JP" sz="1400" b="0" i="0" u="none" strike="noStrike" dirty="0">
                        <a:solidFill>
                          <a:srgbClr val="FF0000"/>
                        </a:solidFill>
                        <a:effectLst/>
                        <a:latin typeface="BIZ UDP明朝 Medium" panose="02020500000000000000" pitchFamily="18" charset="-128"/>
                        <a:ea typeface="BIZ UDP明朝 Medium" panose="02020500000000000000" pitchFamily="18" charset="-128"/>
                      </a:endParaRPr>
                    </a:p>
                    <a:p>
                      <a:pPr algn="l" fontAlgn="t"/>
                      <a:br>
                        <a:rPr lang="ja-JP" altLang="en-US" sz="600" b="0" i="0" u="none" strike="noStrike" dirty="0">
                          <a:solidFill>
                            <a:srgbClr val="000000"/>
                          </a:solidFill>
                          <a:effectLst/>
                          <a:latin typeface="BIZ UDP明朝 Medium" panose="02020500000000000000" pitchFamily="18" charset="-128"/>
                          <a:ea typeface="BIZ UDP明朝 Medium" panose="02020500000000000000" pitchFamily="18" charset="-128"/>
                        </a:rPr>
                      </a:br>
                      <a:r>
                        <a:rPr lang="ja-JP" altLang="en-US" sz="1400" b="0" i="0" u="none" strike="noStrike" dirty="0">
                          <a:solidFill>
                            <a:srgbClr val="000000"/>
                          </a:solidFill>
                          <a:effectLst/>
                          <a:latin typeface="BIZ UDP明朝 Medium" panose="02020500000000000000" pitchFamily="18" charset="-128"/>
                          <a:ea typeface="BIZ UDP明朝 Medium" panose="02020500000000000000" pitchFamily="18" charset="-128"/>
                        </a:rPr>
                        <a:t>⑤場の安全に気を</a:t>
                      </a:r>
                      <a:r>
                        <a:rPr lang="ja-JP" altLang="en-US" sz="1400" b="0" i="0" u="none" strike="noStrike" dirty="0">
                          <a:solidFill>
                            <a:schemeClr val="tx1"/>
                          </a:solidFill>
                          <a:effectLst/>
                          <a:latin typeface="BIZ UDP明朝 Medium" panose="02020500000000000000" pitchFamily="18" charset="-128"/>
                          <a:ea typeface="BIZ UDP明朝 Medium" panose="02020500000000000000" pitchFamily="18" charset="-128"/>
                        </a:rPr>
                        <a:t>付け</a:t>
                      </a:r>
                      <a:r>
                        <a:rPr lang="ja-JP" altLang="en-US" sz="1400" b="1" i="0" u="none" strike="noStrike" dirty="0">
                          <a:solidFill>
                            <a:srgbClr val="FF0000"/>
                          </a:solidFill>
                          <a:effectLst/>
                          <a:latin typeface="BIZ UDP明朝 Medium" panose="02020500000000000000" pitchFamily="18" charset="-128"/>
                          <a:ea typeface="BIZ UDP明朝 Medium" panose="02020500000000000000" pitchFamily="18" charset="-128"/>
                        </a:rPr>
                        <a:t>ている。</a:t>
                      </a:r>
                    </a:p>
                  </a:txBody>
                  <a:tcPr marL="9526" marR="9526" marT="95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2550" name="テキスト ボックス 4"/>
          <p:cNvSpPr txBox="1">
            <a:spLocks noChangeArrowheads="1"/>
          </p:cNvSpPr>
          <p:nvPr/>
        </p:nvSpPr>
        <p:spPr bwMode="auto">
          <a:xfrm>
            <a:off x="0" y="112553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a:t>（例）第３学年「跳び箱運動」</a:t>
            </a:r>
          </a:p>
        </p:txBody>
      </p:sp>
      <p:sp>
        <p:nvSpPr>
          <p:cNvPr id="13" name="テキスト ボックス 12"/>
          <p:cNvSpPr txBox="1"/>
          <p:nvPr/>
        </p:nvSpPr>
        <p:spPr>
          <a:xfrm>
            <a:off x="2411413" y="1484313"/>
            <a:ext cx="4321175" cy="369887"/>
          </a:xfrm>
          <a:prstGeom prst="rect">
            <a:avLst/>
          </a:prstGeom>
          <a:solidFill>
            <a:srgbClr val="FFCCFF"/>
          </a:solidFill>
          <a:ln w="19050">
            <a:solidFill>
              <a:srgbClr val="7030A0"/>
            </a:solidFill>
          </a:ln>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kumimoji="1" lang="ja-JP" altLang="en-US" b="1" dirty="0"/>
              <a:t>単元の評価規準</a:t>
            </a:r>
          </a:p>
        </p:txBody>
      </p:sp>
      <p:sp>
        <p:nvSpPr>
          <p:cNvPr id="14" name="テキスト ボックス 13"/>
          <p:cNvSpPr txBox="1"/>
          <p:nvPr/>
        </p:nvSpPr>
        <p:spPr>
          <a:xfrm>
            <a:off x="250825" y="1844675"/>
            <a:ext cx="8642350" cy="338138"/>
          </a:xfrm>
          <a:prstGeom prst="rect">
            <a:avLst/>
          </a:prstGeom>
          <a:ln w="19050">
            <a:solidFill>
              <a:srgbClr val="7030A0"/>
            </a:solid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kumimoji="1" lang="ja-JP" altLang="en-US" sz="1600" dirty="0"/>
              <a:t>実際の指導計画を考慮し，</a:t>
            </a:r>
            <a:r>
              <a:rPr kumimoji="1" lang="ja-JP" altLang="en-US" sz="1600" u="sng" dirty="0">
                <a:solidFill>
                  <a:srgbClr val="FF0000"/>
                </a:solidFill>
              </a:rPr>
              <a:t>児童の学びの姿としてより具体化</a:t>
            </a:r>
            <a:r>
              <a:rPr kumimoji="1" lang="ja-JP" altLang="en-US" sz="1600" dirty="0"/>
              <a:t>した「単元の評価規準」を作成</a:t>
            </a:r>
          </a:p>
        </p:txBody>
      </p:sp>
      <p:sp>
        <p:nvSpPr>
          <p:cNvPr id="22553" name="テキスト ボックス 14"/>
          <p:cNvSpPr txBox="1">
            <a:spLocks noChangeArrowheads="1"/>
          </p:cNvSpPr>
          <p:nvPr/>
        </p:nvSpPr>
        <p:spPr bwMode="auto">
          <a:xfrm>
            <a:off x="827584" y="4941168"/>
            <a:ext cx="2447925" cy="739775"/>
          </a:xfrm>
          <a:prstGeom prst="rect">
            <a:avLst/>
          </a:prstGeom>
          <a:solidFill>
            <a:schemeClr val="bg1"/>
          </a:solidFill>
          <a:ln w="28575">
            <a:solidFill>
              <a:srgbClr val="7030A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1400"/>
              <a:t>文末を</a:t>
            </a:r>
            <a:endParaRPr kumimoji="1" lang="en-US" altLang="ja-JP" sz="1400"/>
          </a:p>
          <a:p>
            <a:r>
              <a:rPr kumimoji="1" lang="ja-JP" altLang="en-US" sz="1400"/>
              <a:t>　　　「知識」⇒「～している」</a:t>
            </a:r>
            <a:endParaRPr kumimoji="1" lang="en-US" altLang="ja-JP" sz="1400"/>
          </a:p>
          <a:p>
            <a:r>
              <a:rPr kumimoji="1" lang="ja-JP" altLang="en-US" sz="1400"/>
              <a:t>　　　「技能」⇒「～できる」</a:t>
            </a:r>
          </a:p>
        </p:txBody>
      </p:sp>
      <p:sp>
        <p:nvSpPr>
          <p:cNvPr id="22554" name="テキスト ボックス 15"/>
          <p:cNvSpPr txBox="1">
            <a:spLocks noChangeArrowheads="1"/>
          </p:cNvSpPr>
          <p:nvPr/>
        </p:nvSpPr>
        <p:spPr bwMode="auto">
          <a:xfrm>
            <a:off x="3635375" y="6092825"/>
            <a:ext cx="2449513" cy="307975"/>
          </a:xfrm>
          <a:prstGeom prst="rect">
            <a:avLst/>
          </a:prstGeom>
          <a:solidFill>
            <a:schemeClr val="bg1"/>
          </a:solidFill>
          <a:ln w="28575">
            <a:solidFill>
              <a:srgbClr val="7030A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1400"/>
              <a:t>文末を「～している」</a:t>
            </a:r>
            <a:endParaRPr kumimoji="1" lang="en-US" altLang="ja-JP" sz="1400"/>
          </a:p>
        </p:txBody>
      </p:sp>
      <p:sp>
        <p:nvSpPr>
          <p:cNvPr id="22555" name="テキスト ボックス 16"/>
          <p:cNvSpPr txBox="1">
            <a:spLocks noChangeArrowheads="1"/>
          </p:cNvSpPr>
          <p:nvPr/>
        </p:nvSpPr>
        <p:spPr bwMode="auto">
          <a:xfrm>
            <a:off x="6428992" y="5908258"/>
            <a:ext cx="2464183" cy="677108"/>
          </a:xfrm>
          <a:prstGeom prst="rect">
            <a:avLst/>
          </a:prstGeom>
          <a:solidFill>
            <a:schemeClr val="bg1"/>
          </a:solidFill>
          <a:ln w="28575">
            <a:solidFill>
              <a:srgbClr val="7030A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1400" dirty="0"/>
              <a:t>文末を</a:t>
            </a:r>
            <a:endParaRPr kumimoji="1" lang="en-US" altLang="ja-JP" sz="1400" dirty="0"/>
          </a:p>
          <a:p>
            <a:r>
              <a:rPr kumimoji="1" lang="ja-JP" altLang="en-US" sz="1200" dirty="0"/>
              <a:t>「安全」⇒「</a:t>
            </a:r>
            <a:r>
              <a:rPr kumimoji="1" lang="ja-JP" altLang="en-US" sz="1200" dirty="0" err="1"/>
              <a:t>～して</a:t>
            </a:r>
            <a:r>
              <a:rPr kumimoji="1" lang="ja-JP" altLang="en-US" sz="1200" dirty="0"/>
              <a:t>いる」</a:t>
            </a:r>
            <a:endParaRPr kumimoji="1" lang="en-US" altLang="ja-JP" sz="1200" dirty="0"/>
          </a:p>
          <a:p>
            <a:r>
              <a:rPr kumimoji="1" lang="ja-JP" altLang="en-US" sz="1200" dirty="0"/>
              <a:t>「安全以外」⇒「</a:t>
            </a:r>
            <a:r>
              <a:rPr kumimoji="1" lang="ja-JP" altLang="en-US" sz="1200" dirty="0" err="1"/>
              <a:t>～しようと</a:t>
            </a:r>
            <a:r>
              <a:rPr kumimoji="1" lang="ja-JP" altLang="en-US" sz="1200" dirty="0"/>
              <a:t>している」</a:t>
            </a:r>
          </a:p>
        </p:txBody>
      </p:sp>
      <p:sp>
        <p:nvSpPr>
          <p:cNvPr id="18" name="下リボン 3"/>
          <p:cNvSpPr/>
          <p:nvPr/>
        </p:nvSpPr>
        <p:spPr>
          <a:xfrm>
            <a:off x="6804025" y="603250"/>
            <a:ext cx="2160588" cy="593725"/>
          </a:xfrm>
          <a:prstGeom prst="ribbon">
            <a:avLst>
              <a:gd name="adj1" fmla="val 16667"/>
              <a:gd name="adj2" fmla="val 66515"/>
            </a:avLst>
          </a:prstGeom>
          <a:solidFill>
            <a:srgbClr val="FFCCFF"/>
          </a:solidFill>
        </p:spPr>
        <p:style>
          <a:lnRef idx="2">
            <a:schemeClr val="dk1"/>
          </a:lnRef>
          <a:fillRef idx="1">
            <a:schemeClr val="lt1"/>
          </a:fillRef>
          <a:effectRef idx="0">
            <a:schemeClr val="dk1"/>
          </a:effectRef>
          <a:fontRef idx="minor">
            <a:schemeClr val="dk1"/>
          </a:fontRef>
        </p:style>
        <p:txBody>
          <a:bodyPr anchor="ctr"/>
          <a:lstStyle/>
          <a:p>
            <a:pPr algn="ctr">
              <a:defRPr/>
            </a:pPr>
            <a:r>
              <a:rPr kumimoji="1" lang="ja-JP" altLang="en-US" sz="2400" b="1" dirty="0">
                <a:latin typeface="+mn-ea"/>
              </a:rPr>
              <a:t>Ｐ</a:t>
            </a:r>
            <a:r>
              <a:rPr kumimoji="1" lang="en-US" altLang="ja-JP" sz="2400" b="1" dirty="0">
                <a:latin typeface="+mn-ea"/>
              </a:rPr>
              <a:t>42</a:t>
            </a:r>
            <a:r>
              <a:rPr kumimoji="1" lang="ja-JP" altLang="en-US" sz="2400" b="1" dirty="0">
                <a:latin typeface="+mn-ea"/>
              </a:rPr>
              <a:t>～</a:t>
            </a:r>
            <a:r>
              <a:rPr kumimoji="1" lang="en-US" altLang="ja-JP" sz="2400" b="1" dirty="0">
                <a:latin typeface="+mn-ea"/>
              </a:rPr>
              <a:t>43</a:t>
            </a:r>
            <a:endParaRPr kumimoji="1" lang="ja-JP" altLang="en-US" sz="2400" b="1" dirty="0">
              <a:latin typeface="+mn-ea"/>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294"/>
    </mc:Choice>
    <mc:Fallback xmlns="">
      <p:transition spd="slow" advTm="52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21798</TotalTime>
  <Words>6605</Words>
  <Application>Microsoft Office PowerPoint</Application>
  <PresentationFormat>画面に合わせる (4:3)</PresentationFormat>
  <Paragraphs>453</Paragraphs>
  <Slides>26</Slides>
  <Notes>26</Notes>
  <HiddenSlides>0</HiddenSlides>
  <MMClips>26</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26</vt:i4>
      </vt:variant>
    </vt:vector>
  </HeadingPairs>
  <TitlesOfParts>
    <vt:vector size="40" baseType="lpstr">
      <vt:lpstr>BIZ UDP明朝 Medium</vt:lpstr>
      <vt:lpstr>HGPｺﾞｼｯｸE</vt:lpstr>
      <vt:lpstr>HGP教科書体</vt:lpstr>
      <vt:lpstr>Meiryo-Bold</vt:lpstr>
      <vt:lpstr>ＭＳ Ｐゴシック</vt:lpstr>
      <vt:lpstr>ＭＳ Ｐ明朝</vt:lpstr>
      <vt:lpstr>ＭＳ ゴシック</vt:lpstr>
      <vt:lpstr>ＭＳ 明朝</vt:lpstr>
      <vt:lpstr>MS-Mincho</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福岡県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平成２１年度  新教育課程説明会  小学校算数編</dc:title>
  <cp:lastModifiedBy>森 将和</cp:lastModifiedBy>
  <cp:revision>1114</cp:revision>
  <cp:lastPrinted>2020-05-01T03:58:00Z</cp:lastPrinted>
  <dcterms:created xsi:type="dcterms:W3CDTF">2009-05-16T06:50:40Z</dcterms:created>
  <dcterms:modified xsi:type="dcterms:W3CDTF">2020-05-27T13:46:31Z</dcterms:modified>
</cp:coreProperties>
</file>