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Lst>
  <p:notesMasterIdLst>
    <p:notesMasterId r:id="rId31"/>
  </p:notesMasterIdLst>
  <p:handoutMasterIdLst>
    <p:handoutMasterId r:id="rId32"/>
  </p:handoutMasterIdLst>
  <p:sldIdLst>
    <p:sldId id="472" r:id="rId2"/>
    <p:sldId id="685" r:id="rId3"/>
    <p:sldId id="738" r:id="rId4"/>
    <p:sldId id="650" r:id="rId5"/>
    <p:sldId id="725" r:id="rId6"/>
    <p:sldId id="652" r:id="rId7"/>
    <p:sldId id="656" r:id="rId8"/>
    <p:sldId id="689" r:id="rId9"/>
    <p:sldId id="730" r:id="rId10"/>
    <p:sldId id="691" r:id="rId11"/>
    <p:sldId id="731" r:id="rId12"/>
    <p:sldId id="692" r:id="rId13"/>
    <p:sldId id="732" r:id="rId14"/>
    <p:sldId id="693" r:id="rId15"/>
    <p:sldId id="733" r:id="rId16"/>
    <p:sldId id="694" r:id="rId17"/>
    <p:sldId id="734" r:id="rId18"/>
    <p:sldId id="723" r:id="rId19"/>
    <p:sldId id="704" r:id="rId20"/>
    <p:sldId id="735" r:id="rId21"/>
    <p:sldId id="720" r:id="rId22"/>
    <p:sldId id="705" r:id="rId23"/>
    <p:sldId id="727" r:id="rId24"/>
    <p:sldId id="721" r:id="rId25"/>
    <p:sldId id="708" r:id="rId26"/>
    <p:sldId id="698" r:id="rId27"/>
    <p:sldId id="699" r:id="rId28"/>
    <p:sldId id="690" r:id="rId29"/>
    <p:sldId id="710" r:id="rId30"/>
  </p:sldIdLst>
  <p:sldSz cx="9144000" cy="6858000" type="screen4x3"/>
  <p:notesSz cx="6797675" cy="9926638"/>
  <p:custDataLst>
    <p:tags r:id="rId3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modifyVerifier cryptProviderType="rsaAES" cryptAlgorithmClass="hash" cryptAlgorithmType="typeAny" cryptAlgorithmSid="14" spinCount="100000" saltData="4qgNfnfgtK5IRgrYssLJOA==" hashData="6EtD0opdWNdo73UOwL6mzsxyTVDb7dUJbjWJyTduKiz8wv4Oevi3pT1+SvgQm/tCM0dWPzTVHMxPrBAQPKVoS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F1A1"/>
    <a:srgbClr val="A2E971"/>
    <a:srgbClr val="FFE7F7"/>
    <a:srgbClr val="EE6EBA"/>
    <a:srgbClr val="FEC6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55216" autoAdjust="0"/>
  </p:normalViewPr>
  <p:slideViewPr>
    <p:cSldViewPr>
      <p:cViewPr varScale="1">
        <p:scale>
          <a:sx n="36" d="100"/>
          <a:sy n="36" d="100"/>
        </p:scale>
        <p:origin x="2346" y="30"/>
      </p:cViewPr>
      <p:guideLst>
        <p:guide orient="horz" pos="2160"/>
        <p:guide pos="2880"/>
      </p:guideLst>
    </p:cSldViewPr>
  </p:slideViewPr>
  <p:notesTextViewPr>
    <p:cViewPr>
      <p:scale>
        <a:sx n="100" d="100"/>
        <a:sy n="100" d="100"/>
      </p:scale>
      <p:origin x="0" y="0"/>
    </p:cViewPr>
  </p:notesTextViewPr>
  <p:notesViewPr>
    <p:cSldViewPr>
      <p:cViewPr>
        <p:scale>
          <a:sx n="100" d="100"/>
          <a:sy n="100" d="100"/>
        </p:scale>
        <p:origin x="-102" y="-2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74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eaLnBrk="1" hangingPunct="1">
              <a:buSzPct val="100000"/>
              <a:defRPr sz="1200">
                <a:latin typeface="Arial" panose="020B0604020202020204" pitchFamily="34" charset="0"/>
              </a:defRPr>
            </a:lvl1pPr>
          </a:lstStyle>
          <a:p>
            <a:pPr>
              <a:defRPr/>
            </a:pPr>
            <a:endParaRPr lang="en-US" altLang="ja-JP"/>
          </a:p>
        </p:txBody>
      </p:sp>
      <p:sp>
        <p:nvSpPr>
          <p:cNvPr id="38749"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algn="r" eaLnBrk="1" hangingPunct="1">
              <a:buSzPct val="100000"/>
              <a:defRPr sz="1200">
                <a:latin typeface="Arial" panose="020B0604020202020204" pitchFamily="34" charset="0"/>
              </a:defRPr>
            </a:lvl1pPr>
          </a:lstStyle>
          <a:p>
            <a:pPr>
              <a:defRPr/>
            </a:pPr>
            <a:endParaRPr lang="en-US" altLang="ja-JP"/>
          </a:p>
        </p:txBody>
      </p:sp>
      <p:sp>
        <p:nvSpPr>
          <p:cNvPr id="38750"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eaLnBrk="1" hangingPunct="1">
              <a:buSzPct val="100000"/>
              <a:defRPr sz="1200">
                <a:latin typeface="Arial" panose="020B0604020202020204" pitchFamily="34" charset="0"/>
              </a:defRPr>
            </a:lvl1pPr>
          </a:lstStyle>
          <a:p>
            <a:pPr>
              <a:defRPr/>
            </a:pPr>
            <a:endParaRPr lang="en-US" altLang="ja-JP"/>
          </a:p>
        </p:txBody>
      </p:sp>
      <p:sp>
        <p:nvSpPr>
          <p:cNvPr id="38751"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algn="r" eaLnBrk="1" hangingPunct="1">
              <a:buSzPct val="100000"/>
              <a:defRPr sz="1200">
                <a:latin typeface="Arial" panose="020B0604020202020204" pitchFamily="34" charset="0"/>
              </a:defRPr>
            </a:lvl1pPr>
          </a:lstStyle>
          <a:p>
            <a:pPr>
              <a:defRPr/>
            </a:pPr>
            <a:fld id="{589C40CC-E0B5-4E5F-989B-46B90756FB21}" type="slidenum">
              <a:rPr lang="en-US" altLang="ja-JP"/>
              <a:pPr>
                <a:defRPr/>
              </a:pPr>
              <a:t>‹#›</a:t>
            </a:fld>
            <a:endParaRPr lang="en-US" altLang="ja-JP"/>
          </a:p>
        </p:txBody>
      </p:sp>
    </p:spTree>
    <p:extLst>
      <p:ext uri="{BB962C8B-B14F-4D97-AF65-F5344CB8AC3E}">
        <p14:creationId xmlns:p14="http://schemas.microsoft.com/office/powerpoint/2010/main" val="2363735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71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defTabSz="685800" eaLnBrk="1" hangingPunct="1">
              <a:buSzPct val="100000"/>
              <a:defRPr kumimoji="1" sz="1200">
                <a:latin typeface="Arial" panose="020B0604020202020204" pitchFamily="34" charset="0"/>
              </a:defRPr>
            </a:lvl1pPr>
          </a:lstStyle>
          <a:p>
            <a:pPr>
              <a:defRPr/>
            </a:pPr>
            <a:endParaRPr lang="en-US" altLang="ja-JP"/>
          </a:p>
        </p:txBody>
      </p:sp>
      <p:sp>
        <p:nvSpPr>
          <p:cNvPr id="37717"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lvl1pPr algn="r" defTabSz="685800" eaLnBrk="1" hangingPunct="1">
              <a:buSzPct val="100000"/>
              <a:defRPr kumimoji="1" sz="1200">
                <a:latin typeface="Arial" panose="020B0604020202020204" pitchFamily="34" charset="0"/>
              </a:defRPr>
            </a:lvl1pPr>
          </a:lstStyle>
          <a:p>
            <a:pPr>
              <a:defRPr/>
            </a:pPr>
            <a:endParaRPr lang="en-US" altLang="ja-JP"/>
          </a:p>
        </p:txBody>
      </p:sp>
      <p:sp>
        <p:nvSpPr>
          <p:cNvPr id="3076" name="Rectangle 4"/>
          <p:cNvSpPr>
            <a:spLocks noGrp="1" noRot="1" noChangeAspect="1" noChangeArrowheads="1"/>
          </p:cNvSpPr>
          <p:nvPr>
            <p:ph type="sldImg" idx="2"/>
          </p:nvPr>
        </p:nvSpPr>
        <p:spPr bwMode="auto">
          <a:xfrm>
            <a:off x="919163" y="744538"/>
            <a:ext cx="4962525" cy="3722687"/>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19"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7720"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defTabSz="685800" eaLnBrk="1" hangingPunct="1">
              <a:buSzPct val="100000"/>
              <a:defRPr kumimoji="1" sz="1200">
                <a:latin typeface="Arial" panose="020B0604020202020204" pitchFamily="34" charset="0"/>
              </a:defRPr>
            </a:lvl1pPr>
          </a:lstStyle>
          <a:p>
            <a:pPr>
              <a:defRPr/>
            </a:pPr>
            <a:endParaRPr lang="en-US" altLang="ja-JP"/>
          </a:p>
        </p:txBody>
      </p:sp>
      <p:sp>
        <p:nvSpPr>
          <p:cNvPr id="37721"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91" tIns="46047" rIns="92091" bIns="46047" numCol="1" anchor="b" anchorCtr="0" compatLnSpc="1">
            <a:prstTxWarp prst="textNoShape">
              <a:avLst/>
            </a:prstTxWarp>
          </a:bodyPr>
          <a:lstStyle>
            <a:lvl1pPr algn="r" defTabSz="685800" eaLnBrk="1" hangingPunct="1">
              <a:buSzPct val="100000"/>
              <a:defRPr kumimoji="1" sz="1200">
                <a:latin typeface="Arial" panose="020B0604020202020204" pitchFamily="34" charset="0"/>
              </a:defRPr>
            </a:lvl1pPr>
          </a:lstStyle>
          <a:p>
            <a:pPr>
              <a:defRPr/>
            </a:pPr>
            <a:fld id="{78B9D8EB-564C-46C8-A0ED-C8D4A2A03C2D}" type="slidenum">
              <a:rPr lang="en-US" altLang="ja-JP"/>
              <a:pPr>
                <a:defRPr/>
              </a:pPr>
              <a:t>‹#›</a:t>
            </a:fld>
            <a:endParaRPr lang="en-US" altLang="ja-JP"/>
          </a:p>
        </p:txBody>
      </p:sp>
    </p:spTree>
    <p:extLst>
      <p:ext uri="{BB962C8B-B14F-4D97-AF65-F5344CB8AC3E}">
        <p14:creationId xmlns:p14="http://schemas.microsoft.com/office/powerpoint/2010/main" val="20134297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A7186BE0-A744-428D-AF8C-0310486527C8}" type="slidenum">
              <a:rPr lang="en-US" altLang="ja-JP">
                <a:solidFill>
                  <a:srgbClr val="000000"/>
                </a:solidFill>
                <a:ea typeface="ＭＳ Ｐゴシック" panose="020B0600070205080204" pitchFamily="50" charset="-128"/>
              </a:rPr>
              <a:pPr algn="r" eaLnBrk="1" hangingPunct="1">
                <a:spcBef>
                  <a:spcPct val="0"/>
                </a:spcBef>
              </a:pPr>
              <a:t>1</a:t>
            </a:fld>
            <a:endParaRPr lang="en-US" altLang="ja-JP">
              <a:solidFill>
                <a:srgbClr val="000000"/>
              </a:solidFill>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noFill/>
          <a:ln cap="flat">
            <a:headEnd type="none" w="med" len="med"/>
            <a:tailEnd type="none" w="med" len="med"/>
          </a:ln>
        </p:spPr>
      </p:sp>
      <p:sp>
        <p:nvSpPr>
          <p:cNvPr id="6148"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只今から，「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　小学校外国語・外国語活動　～平成</a:t>
            </a:r>
            <a:r>
              <a:rPr lang="en-US" altLang="ja-JP">
                <a:latin typeface="ＭＳ 明朝" panose="02020609040205080304" pitchFamily="17" charset="-128"/>
                <a:ea typeface="ＭＳ 明朝" panose="02020609040205080304" pitchFamily="17" charset="-128"/>
              </a:rPr>
              <a:t>29</a:t>
            </a:r>
            <a:r>
              <a:rPr lang="ja-JP" altLang="en-US">
                <a:latin typeface="ＭＳ 明朝" panose="02020609040205080304" pitchFamily="17" charset="-128"/>
                <a:ea typeface="ＭＳ 明朝" panose="02020609040205080304" pitchFamily="17" charset="-128"/>
              </a:rPr>
              <a:t>年告示　学習指導要領に基づく学習評価について～」の説明を始めます。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なお，本説明は，国立教育政策研究所の「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のための学習評価に関する参考資料　小学校　外国語・外国語活動」をもとに作成しています。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スライド右上に，該当ページを示していますので，参考資料をお持ちの方は，必要に応じてラインを引くなどしながらお聞きください。</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p>
        </p:txBody>
      </p:sp>
    </p:spTree>
    <p:extLst>
      <p:ext uri="{BB962C8B-B14F-4D97-AF65-F5344CB8AC3E}">
        <p14:creationId xmlns:p14="http://schemas.microsoft.com/office/powerpoint/2010/main" val="1917114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457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「読むこと」についてです。</a:t>
            </a:r>
            <a:endParaRPr lang="en-US" altLang="ja-JP"/>
          </a:p>
          <a:p>
            <a:r>
              <a:rPr lang="ja-JP" altLang="en-US"/>
              <a:t>　「知識」については，「聞くこと」と同様です。</a:t>
            </a:r>
            <a:endParaRPr lang="en-US" altLang="ja-JP"/>
          </a:p>
          <a:p>
            <a:r>
              <a:rPr lang="ja-JP" altLang="en-US"/>
              <a:t>　「技能」は，実際のコミュニケーションにおいて活字体で書かれた文字を識別し，その読み方（名称）を発音する技能を身に付けている状況や，音声で十分に慣れ親しんだ簡単な語句や基本的な表現を読んで意味が分かっている状況を評価します。</a:t>
            </a:r>
            <a:endParaRPr lang="en-US" altLang="ja-JP"/>
          </a:p>
          <a:p>
            <a:r>
              <a:rPr lang="ja-JP" altLang="en-US"/>
              <a:t>　　</a:t>
            </a:r>
          </a:p>
          <a:p>
            <a:endParaRPr lang="ja-JP" altLang="en-US"/>
          </a:p>
          <a:p>
            <a:endParaRPr lang="ja-JP" altLang="en-US"/>
          </a:p>
        </p:txBody>
      </p:sp>
      <p:sp>
        <p:nvSpPr>
          <p:cNvPr id="2458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3DCF4F94-B4BF-4080-A8D0-7E421E29DE14}" type="slidenum">
              <a:rPr lang="en-US" altLang="ja-JP">
                <a:ea typeface="ＭＳ Ｐゴシック" panose="020B0600070205080204" pitchFamily="50" charset="-128"/>
              </a:rPr>
              <a:pPr algn="r" eaLnBrk="1" hangingPunct="1">
                <a:spcBef>
                  <a:spcPct val="0"/>
                </a:spcBef>
              </a:pPr>
              <a:t>10</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529146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662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　</a:t>
            </a:r>
            <a:r>
              <a:rPr lang="ja-JP" altLang="en-US" dirty="0">
                <a:latin typeface="ＭＳ 明朝" panose="02020609040205080304" pitchFamily="17" charset="-128"/>
                <a:ea typeface="ＭＳ 明朝" panose="02020609040205080304" pitchFamily="17" charset="-128"/>
              </a:rPr>
              <a:t>　「思考・判断・表現」は，コミュニケーションを行う目的や場面，状況などに応じて，それらを識別している，発音している，読んで意味が分かっている状況を評価します。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「主体的に学習に取り組む態度」は，それらを識別しようとしている，発音しようとしている，読んで意味を分かろうとしている状況を評価します。（スライドの青文字は，他の領域と共通の留意点です。）</a:t>
            </a:r>
            <a:endParaRPr lang="en-US" altLang="ja-JP" dirty="0">
              <a:solidFill>
                <a:srgbClr val="FF0000"/>
              </a:solidFill>
              <a:latin typeface="ＭＳ 明朝" panose="02020609040205080304" pitchFamily="17" charset="-128"/>
              <a:ea typeface="ＭＳ 明朝" panose="02020609040205080304" pitchFamily="17" charset="-128"/>
            </a:endParaRPr>
          </a:p>
          <a:p>
            <a:endParaRPr lang="ja-JP" altLang="en-US" dirty="0"/>
          </a:p>
          <a:p>
            <a:endParaRPr lang="ja-JP" altLang="en-US" dirty="0"/>
          </a:p>
          <a:p>
            <a:endParaRPr lang="ja-JP" altLang="en-US" dirty="0"/>
          </a:p>
        </p:txBody>
      </p:sp>
      <p:sp>
        <p:nvSpPr>
          <p:cNvPr id="2662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5303ABCE-3B05-40E4-821A-62EBD0AFAD93}" type="slidenum">
              <a:rPr lang="en-US" altLang="ja-JP">
                <a:ea typeface="ＭＳ Ｐゴシック" panose="020B0600070205080204" pitchFamily="50" charset="-128"/>
              </a:rPr>
              <a:pPr algn="r" eaLnBrk="1" hangingPunct="1">
                <a:spcBef>
                  <a:spcPct val="0"/>
                </a:spcBef>
              </a:pPr>
              <a:t>11</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403189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867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「話すこと</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やりとり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「知識」は，これまでと同様です。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「技能」は，</a:t>
            </a:r>
            <a:r>
              <a:rPr lang="ja-JP" altLang="en-US" sz="1400">
                <a:latin typeface="ＭＳ 明朝" panose="02020609040205080304" pitchFamily="17" charset="-128"/>
                <a:ea typeface="ＭＳ 明朝" panose="02020609040205080304" pitchFamily="17" charset="-128"/>
              </a:rPr>
              <a:t> </a:t>
            </a:r>
            <a:r>
              <a:rPr lang="ja-JP" altLang="en-US">
                <a:latin typeface="ＭＳ 明朝" panose="02020609040205080304" pitchFamily="17" charset="-128"/>
                <a:ea typeface="ＭＳ 明朝" panose="02020609040205080304" pitchFamily="17" charset="-128"/>
              </a:rPr>
              <a:t>実際のコミュニケーションにおいて，指示，依頼をしたりそれらに応じたりする技能を身に付けている状況や，日常生活に関する身近で簡単な事柄についての自分の考えや気持ちなどを伝え合う技能や，自分や相手のこと及び身の回りの物に関する事柄について，その場で質問をしたり質問に答えたりして，伝え合う技能を身に付けている状況を評価します。使用する言語材料の提示がない状況において，それらを用いて自分の考えや気持ちなどを伝え合ったり話たりする技能を身に付けている状況か否かについて評価します。</a:t>
            </a:r>
            <a:endParaRPr lang="en-US" altLang="ja-JP">
              <a:latin typeface="ＭＳ 明朝" panose="02020609040205080304" pitchFamily="17" charset="-128"/>
              <a:ea typeface="ＭＳ 明朝" panose="02020609040205080304" pitchFamily="17" charset="-128"/>
            </a:endParaRPr>
          </a:p>
          <a:p>
            <a:endParaRPr lang="en-US" altLang="ja-JP"/>
          </a:p>
        </p:txBody>
      </p:sp>
      <p:sp>
        <p:nvSpPr>
          <p:cNvPr id="2867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6FAFEF2F-4434-45C7-B9CC-F2F9A082EF2F}" type="slidenum">
              <a:rPr lang="en-US" altLang="ja-JP">
                <a:ea typeface="ＭＳ Ｐゴシック" panose="020B0600070205080204" pitchFamily="50" charset="-128"/>
              </a:rPr>
              <a:pPr algn="r" eaLnBrk="1" hangingPunct="1">
                <a:spcBef>
                  <a:spcPct val="0"/>
                </a:spcBef>
              </a:pPr>
              <a:t>12</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634508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072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「話すこと</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やりとり</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「思考・判断・表現」は，コミュニケーションを行う目的や場面，状況などに応じて，指示，依頼をしたり，それらに応じている状況や，自分の考えや気持ちなどを伝え合っている状況を評価します。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「主体的に学習に取り組む態度」は，自分の考えや気持ちなどを伝え合おうとしている状況やその場で質問をしたり答えたりして伝え合おうとしている状況を評価します。</a:t>
            </a:r>
          </a:p>
          <a:p>
            <a:endParaRPr lang="ja-JP" altLang="en-US"/>
          </a:p>
        </p:txBody>
      </p:sp>
      <p:sp>
        <p:nvSpPr>
          <p:cNvPr id="3072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CEBE0EAA-D3AE-44CB-AD09-99A71A74B81B}" type="slidenum">
              <a:rPr lang="en-US" altLang="ja-JP">
                <a:ea typeface="ＭＳ Ｐゴシック" panose="020B0600070205080204" pitchFamily="50" charset="-128"/>
              </a:rPr>
              <a:pPr algn="r" eaLnBrk="1" hangingPunct="1">
                <a:spcBef>
                  <a:spcPct val="0"/>
                </a:spcBef>
              </a:pPr>
              <a:t>13</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091974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277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「話すこと</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発表</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「知識」は，これまでと同様です。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「技能」は， 実際のコミュニケーションにおいて，日常生活に関する身近で簡単な事柄や自分のことについて話す技能を身に付けている状況や，身近で簡単な事柄についての自分の考えや気持ちなどを話す技能を身に付けている状況を評価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青色の文字は，「話すこと</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やり取り］」と同様です。また，</a:t>
            </a:r>
            <a:r>
              <a:rPr lang="en-US" altLang="ja-JP">
                <a:latin typeface="ＭＳ 明朝" panose="02020609040205080304" pitchFamily="17" charset="-128"/>
                <a:ea typeface="ＭＳ 明朝" panose="02020609040205080304" pitchFamily="17" charset="-128"/>
              </a:rPr>
              <a:t>P.30</a:t>
            </a:r>
            <a:r>
              <a:rPr lang="ja-JP" altLang="en-US">
                <a:latin typeface="ＭＳ 明朝" panose="02020609040205080304" pitchFamily="17" charset="-128"/>
                <a:ea typeface="ＭＳ 明朝" panose="02020609040205080304" pitchFamily="17" charset="-128"/>
              </a:rPr>
              <a:t>に，自分の考えや気持ちを伝え合ったり話したりすることや「音声」の特徴を捉えて話すことについて，補足が記載されているので御確認ください。</a:t>
            </a:r>
            <a:endParaRPr lang="en-US" altLang="ja-JP">
              <a:latin typeface="ＭＳ 明朝" panose="02020609040205080304" pitchFamily="17" charset="-128"/>
              <a:ea typeface="ＭＳ 明朝" panose="02020609040205080304" pitchFamily="17" charset="-128"/>
            </a:endParaRPr>
          </a:p>
          <a:p>
            <a:endParaRPr lang="en-US" altLang="ja-JP"/>
          </a:p>
          <a:p>
            <a:endParaRPr lang="ja-JP" altLang="en-US"/>
          </a:p>
        </p:txBody>
      </p:sp>
      <p:sp>
        <p:nvSpPr>
          <p:cNvPr id="3277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58FE7148-E214-4D74-8619-F406CB282B24}" type="slidenum">
              <a:rPr lang="en-US" altLang="ja-JP">
                <a:ea typeface="ＭＳ Ｐゴシック" panose="020B0600070205080204" pitchFamily="50" charset="-128"/>
              </a:rPr>
              <a:pPr algn="r" eaLnBrk="1" hangingPunct="1">
                <a:spcBef>
                  <a:spcPct val="0"/>
                </a:spcBef>
              </a:pPr>
              <a:t>14</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512321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481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a:t>
            </a:r>
            <a:r>
              <a:rPr lang="ja-JP" altLang="en-US" dirty="0">
                <a:latin typeface="ＭＳ 明朝" panose="02020609040205080304" pitchFamily="17" charset="-128"/>
                <a:ea typeface="ＭＳ 明朝" panose="02020609040205080304" pitchFamily="17" charset="-128"/>
              </a:rPr>
              <a:t>　「思考・判断・表現」は，</a:t>
            </a:r>
            <a:r>
              <a:rPr lang="ja-JP" altLang="en-US" dirty="0">
                <a:solidFill>
                  <a:srgbClr val="FF0000"/>
                </a:solidFill>
                <a:latin typeface="ＭＳ 明朝" panose="02020609040205080304" pitchFamily="17" charset="-128"/>
                <a:ea typeface="ＭＳ 明朝" panose="02020609040205080304" pitchFamily="17" charset="-128"/>
              </a:rPr>
              <a:t> </a:t>
            </a:r>
            <a:r>
              <a:rPr lang="ja-JP" altLang="en-US" dirty="0">
                <a:latin typeface="ＭＳ 明朝" panose="02020609040205080304" pitchFamily="17" charset="-128"/>
                <a:ea typeface="ＭＳ 明朝" panose="02020609040205080304" pitchFamily="17" charset="-128"/>
              </a:rPr>
              <a:t>コミュニケーションを行う目的や場面，状況などに応じて，身近で簡単な事柄や自分のこと，自分の考えや気持ちなどを話している状況を評価します。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「主体的に学習に取り組む態度」は，身近で簡単な事柄や自分のこと，自分の考えや気持ちなどを話そうとしている状況を評価します。</a:t>
            </a:r>
          </a:p>
        </p:txBody>
      </p:sp>
      <p:sp>
        <p:nvSpPr>
          <p:cNvPr id="3482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697CEDD-6FAC-43DF-9EB5-B71D2C4DA392}" type="slidenum">
              <a:rPr lang="en-US" altLang="ja-JP">
                <a:ea typeface="ＭＳ Ｐゴシック" panose="020B0600070205080204" pitchFamily="50" charset="-128"/>
              </a:rPr>
              <a:pPr algn="r" eaLnBrk="1" hangingPunct="1">
                <a:spcBef>
                  <a:spcPct val="0"/>
                </a:spcBef>
              </a:pPr>
              <a:t>15</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302819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686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「書くこと」についてです。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「知識」は，「聞くこと」と同様です。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技能」は，実際のコミュニケーションにおいて大文字，小文字を活字体で書く技能を身に付けている状況や，音声で十分に慣れ親しんだ簡単な語句や基本的な表現を書き写したり，自分のことや身近で簡単な事柄について，音声で十分に慣れ親しんだ簡単な語句や基本的な表現を用いて書いたりする技能を身に付けている状況を評価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a:t>
            </a:r>
            <a:r>
              <a:rPr lang="ja-JP" altLang="en-US" sz="2400">
                <a:latin typeface="ＭＳ 明朝" panose="02020609040205080304" pitchFamily="17" charset="-128"/>
                <a:ea typeface="ＭＳ 明朝" panose="02020609040205080304" pitchFamily="17" charset="-128"/>
              </a:rPr>
              <a:t>　</a:t>
            </a:r>
            <a:endParaRPr lang="en-US" altLang="ja-JP" sz="2400">
              <a:latin typeface="ＭＳ 明朝" panose="02020609040205080304" pitchFamily="17" charset="-128"/>
              <a:ea typeface="ＭＳ 明朝" panose="02020609040205080304" pitchFamily="17" charset="-128"/>
            </a:endParaRPr>
          </a:p>
          <a:p>
            <a:r>
              <a:rPr lang="ja-JP" altLang="en-US" sz="2400"/>
              <a:t>　</a:t>
            </a:r>
            <a:endParaRPr lang="en-US" altLang="ja-JP" sz="2400"/>
          </a:p>
        </p:txBody>
      </p:sp>
      <p:sp>
        <p:nvSpPr>
          <p:cNvPr id="3686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2951E82C-2B01-44D4-A05B-42FDD3F32DF8}" type="slidenum">
              <a:rPr lang="en-US" altLang="ja-JP">
                <a:ea typeface="ＭＳ Ｐゴシック" panose="020B0600070205080204" pitchFamily="50" charset="-128"/>
              </a:rPr>
              <a:pPr algn="r" eaLnBrk="1" hangingPunct="1">
                <a:spcBef>
                  <a:spcPct val="0"/>
                </a:spcBef>
              </a:pPr>
              <a:t>16</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503654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3891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a:t>
            </a:r>
            <a:r>
              <a:rPr lang="ja-JP" altLang="en-US">
                <a:latin typeface="ＭＳ 明朝" panose="02020609040205080304" pitchFamily="17" charset="-128"/>
                <a:ea typeface="ＭＳ 明朝" panose="02020609040205080304" pitchFamily="17" charset="-128"/>
              </a:rPr>
              <a:t>「思考・判断・表現」は，</a:t>
            </a:r>
            <a:r>
              <a:rPr lang="ja-JP" altLang="en-US">
                <a:solidFill>
                  <a:srgbClr val="000000"/>
                </a:solidFill>
                <a:latin typeface="ＭＳ 明朝" panose="02020609040205080304" pitchFamily="17" charset="-128"/>
                <a:ea typeface="ＭＳ 明朝" panose="02020609040205080304" pitchFamily="17" charset="-128"/>
              </a:rPr>
              <a:t>コミュニケーションを行う目的や場面，状況などに応じて，活字体の大文字，小文字，音声で十分に慣れ親しんだ簡単な語句や基本的な表現を書き写したり書いたりしている状況を評価します。</a:t>
            </a:r>
            <a:endParaRPr lang="en-US" altLang="ja-JP">
              <a:solidFill>
                <a:srgbClr val="000000"/>
              </a:solidFill>
              <a:latin typeface="ＭＳ 明朝" panose="02020609040205080304" pitchFamily="17" charset="-128"/>
              <a:ea typeface="ＭＳ 明朝" panose="02020609040205080304" pitchFamily="17" charset="-128"/>
            </a:endParaRPr>
          </a:p>
          <a:p>
            <a:r>
              <a:rPr lang="ja-JP" altLang="en-US">
                <a:solidFill>
                  <a:srgbClr val="000000"/>
                </a:solidFill>
                <a:latin typeface="ＭＳ 明朝" panose="02020609040205080304" pitchFamily="17" charset="-128"/>
                <a:ea typeface="ＭＳ 明朝" panose="02020609040205080304" pitchFamily="17" charset="-128"/>
              </a:rPr>
              <a:t>　</a:t>
            </a:r>
            <a:r>
              <a:rPr lang="ja-JP" altLang="en-US">
                <a:latin typeface="ＭＳ 明朝" panose="02020609040205080304" pitchFamily="17" charset="-128"/>
                <a:ea typeface="ＭＳ 明朝" panose="02020609040205080304" pitchFamily="17" charset="-128"/>
              </a:rPr>
              <a:t>「主体的に学習に取り組む態度」は</a:t>
            </a:r>
            <a:r>
              <a:rPr lang="en-US" altLang="ja-JP">
                <a:latin typeface="ＭＳ 明朝" panose="02020609040205080304" pitchFamily="17" charset="-128"/>
                <a:ea typeface="ＭＳ 明朝" panose="02020609040205080304" pitchFamily="17" charset="-128"/>
              </a:rPr>
              <a:t>, </a:t>
            </a:r>
            <a:r>
              <a:rPr lang="ja-JP" altLang="en-US">
                <a:latin typeface="ＭＳ 明朝" panose="02020609040205080304" pitchFamily="17" charset="-128"/>
                <a:ea typeface="ＭＳ 明朝" panose="02020609040205080304" pitchFamily="17" charset="-128"/>
              </a:rPr>
              <a:t>それら</a:t>
            </a:r>
            <a:r>
              <a:rPr lang="ja-JP" altLang="en-US">
                <a:solidFill>
                  <a:srgbClr val="000000"/>
                </a:solidFill>
                <a:latin typeface="ＭＳ 明朝" panose="02020609040205080304" pitchFamily="17" charset="-128"/>
                <a:ea typeface="ＭＳ 明朝" panose="02020609040205080304" pitchFamily="17" charset="-128"/>
              </a:rPr>
              <a:t>を書き写そうとしたり書こうとしたりしている状況を評価します。</a:t>
            </a:r>
            <a:endParaRPr lang="en-US" altLang="ja-JP">
              <a:latin typeface="ＭＳ 明朝" panose="02020609040205080304" pitchFamily="17" charset="-128"/>
              <a:ea typeface="ＭＳ 明朝" panose="02020609040205080304" pitchFamily="17" charset="-128"/>
            </a:endParaRPr>
          </a:p>
          <a:p>
            <a:r>
              <a:rPr lang="ja-JP" altLang="en-US"/>
              <a:t>　　</a:t>
            </a:r>
            <a:endParaRPr lang="en-US" altLang="ja-JP"/>
          </a:p>
          <a:p>
            <a:r>
              <a:rPr lang="ja-JP" altLang="en-US" sz="2400"/>
              <a:t>　</a:t>
            </a:r>
            <a:endParaRPr lang="en-US" altLang="ja-JP" sz="2400"/>
          </a:p>
        </p:txBody>
      </p:sp>
      <p:sp>
        <p:nvSpPr>
          <p:cNvPr id="3891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8A11AF1F-8E6A-4354-9241-33A2BC3CE495}" type="slidenum">
              <a:rPr lang="en-US" altLang="ja-JP">
                <a:ea typeface="ＭＳ Ｐゴシック" panose="020B0600070205080204" pitchFamily="50" charset="-128"/>
              </a:rPr>
              <a:pPr algn="r" eaLnBrk="1" hangingPunct="1">
                <a:spcBef>
                  <a:spcPct val="0"/>
                </a:spcBef>
              </a:pPr>
              <a:t>17</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114788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096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a:t>
            </a:r>
            <a:r>
              <a:rPr lang="ja-JP" altLang="en-US">
                <a:latin typeface="ＭＳ 明朝" panose="02020609040205080304" pitchFamily="17" charset="-128"/>
                <a:ea typeface="ＭＳ 明朝" panose="02020609040205080304" pitchFamily="17" charset="-128"/>
              </a:rPr>
              <a:t>また，「主体的に学習に取り組む態度」の評価は，スクリーンの枠内の①粘り強く学習に取り組む態度と②自ら学習を調整しようとする態度の２つの側面について評価することが求められています。</a:t>
            </a:r>
          </a:p>
        </p:txBody>
      </p:sp>
      <p:sp>
        <p:nvSpPr>
          <p:cNvPr id="4096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88B441FC-E8BE-44E1-8ACD-152EE56D2567}"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18</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390256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301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a:t>
            </a:r>
            <a:r>
              <a:rPr lang="ja-JP" altLang="en-US">
                <a:latin typeface="ＭＳ 明朝" panose="02020609040205080304" pitchFamily="17" charset="-128"/>
                <a:ea typeface="ＭＳ 明朝" panose="02020609040205080304" pitchFamily="17" charset="-128"/>
              </a:rPr>
              <a:t>ここからは，</a:t>
            </a:r>
            <a:r>
              <a:rPr lang="en-US" altLang="ja-JP">
                <a:latin typeface="ＭＳ 明朝" panose="02020609040205080304" pitchFamily="17" charset="-128"/>
                <a:ea typeface="ＭＳ 明朝" panose="02020609040205080304" pitchFamily="17" charset="-128"/>
              </a:rPr>
              <a:t>Ⅳ</a:t>
            </a:r>
            <a:r>
              <a:rPr lang="ja-JP" altLang="en-US">
                <a:latin typeface="ＭＳ 明朝" panose="02020609040205080304" pitchFamily="17" charset="-128"/>
                <a:ea typeface="ＭＳ 明朝" panose="02020609040205080304" pitchFamily="17" charset="-128"/>
              </a:rPr>
              <a:t>　単元の目標及び単元の評価規準の作成について説明します。</a:t>
            </a:r>
          </a:p>
          <a:p>
            <a:r>
              <a:rPr lang="ja-JP" altLang="en-US">
                <a:latin typeface="ＭＳ 明朝" panose="02020609040205080304" pitchFamily="17" charset="-128"/>
                <a:ea typeface="ＭＳ 明朝" panose="02020609040205080304" pitchFamily="17" charset="-128"/>
              </a:rPr>
              <a:t>　評価の進め方と留意点はスクリーンに示しているとおりです。</a:t>
            </a:r>
          </a:p>
          <a:p>
            <a:r>
              <a:rPr lang="ja-JP" altLang="en-US">
                <a:latin typeface="ＭＳ 明朝" panose="02020609040205080304" pitchFamily="17" charset="-128"/>
                <a:ea typeface="ＭＳ 明朝" panose="02020609040205080304" pitchFamily="17" charset="-128"/>
              </a:rPr>
              <a:t>　</a:t>
            </a:r>
          </a:p>
          <a:p>
            <a:endParaRPr lang="en-US" altLang="ja-JP"/>
          </a:p>
        </p:txBody>
      </p:sp>
      <p:sp>
        <p:nvSpPr>
          <p:cNvPr id="4301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B40FE1D5-3CF9-4DED-9B79-0BE91541D27B}" type="slidenum">
              <a:rPr lang="en-US" altLang="ja-JP">
                <a:ea typeface="ＭＳ Ｐゴシック" panose="020B0600070205080204" pitchFamily="50" charset="-128"/>
              </a:rPr>
              <a:pPr algn="r" eaLnBrk="1" hangingPunct="1">
                <a:spcBef>
                  <a:spcPct val="0"/>
                </a:spcBef>
              </a:pPr>
              <a:t>19</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401331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7D27371-F2C1-4851-A54A-65015D256E53}" type="slidenum">
              <a:rPr lang="en-US" altLang="ja-JP">
                <a:solidFill>
                  <a:srgbClr val="000000"/>
                </a:solidFill>
                <a:ea typeface="ＭＳ Ｐゴシック" panose="020B0600070205080204" pitchFamily="50" charset="-128"/>
              </a:rPr>
              <a:pPr algn="r" eaLnBrk="1" hangingPunct="1">
                <a:spcBef>
                  <a:spcPct val="0"/>
                </a:spcBef>
              </a:pPr>
              <a:t>2</a:t>
            </a:fld>
            <a:endParaRPr lang="en-US" altLang="ja-JP">
              <a:solidFill>
                <a:srgbClr val="000000"/>
              </a:solidFill>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noFill/>
          <a:ln cap="flat">
            <a:headEnd type="none" w="med" len="med"/>
            <a:tailEnd type="none" w="med" len="med"/>
          </a:ln>
        </p:spPr>
      </p:sp>
      <p:sp>
        <p:nvSpPr>
          <p:cNvPr id="8196"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この後の説明は，「外国語科」を中心にこれら４点について述べます。外国語活動の学習評価については，数値評価は行いません。考え方や手順については，この後の説明を参考に，単元における学習評価の具体については参考資料</a:t>
            </a:r>
            <a:r>
              <a:rPr lang="en-US" altLang="ja-JP">
                <a:latin typeface="ＭＳ 明朝" panose="02020609040205080304" pitchFamily="17" charset="-128"/>
                <a:ea typeface="ＭＳ 明朝" panose="02020609040205080304" pitchFamily="17" charset="-128"/>
              </a:rPr>
              <a:t>p.88</a:t>
            </a:r>
            <a:r>
              <a:rPr lang="ja-JP" altLang="en-US">
                <a:latin typeface="ＭＳ 明朝" panose="02020609040205080304" pitchFamily="17" charset="-128"/>
                <a:ea typeface="ＭＳ 明朝" panose="02020609040205080304" pitchFamily="17" charset="-128"/>
              </a:rPr>
              <a:t>～</a:t>
            </a:r>
            <a:r>
              <a:rPr lang="en-US" altLang="ja-JP">
                <a:latin typeface="ＭＳ 明朝" panose="02020609040205080304" pitchFamily="17" charset="-128"/>
                <a:ea typeface="ＭＳ 明朝" panose="02020609040205080304" pitchFamily="17" charset="-128"/>
              </a:rPr>
              <a:t>p.95</a:t>
            </a:r>
            <a:r>
              <a:rPr lang="ja-JP" altLang="en-US">
                <a:latin typeface="ＭＳ 明朝" panose="02020609040205080304" pitchFamily="17" charset="-128"/>
                <a:ea typeface="ＭＳ 明朝" panose="02020609040205080304" pitchFamily="17" charset="-128"/>
              </a:rPr>
              <a:t>の事例５・６を御覧ください。</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15701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505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五つの領域ごとの評価規準から単元ごとの評価規準を作成する際の考え方についてです。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各学校においては，児童の発達段階と実情を踏まえ，「学年ごとの目標」「五つの領域別の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学年ごとの目標</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」を定めます。　</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この五つの領域別の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学年ごとの目標</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」は，</a:t>
            </a:r>
            <a:r>
              <a:rPr lang="en-US" altLang="ja-JP">
                <a:latin typeface="ＭＳ 明朝" panose="02020609040205080304" pitchFamily="17" charset="-128"/>
                <a:ea typeface="ＭＳ 明朝" panose="02020609040205080304" pitchFamily="17" charset="-128"/>
              </a:rPr>
              <a:t>CAN-DO</a:t>
            </a:r>
            <a:r>
              <a:rPr lang="ja-JP" altLang="en-US">
                <a:latin typeface="ＭＳ 明朝" panose="02020609040205080304" pitchFamily="17" charset="-128"/>
                <a:ea typeface="ＭＳ 明朝" panose="02020609040205080304" pitchFamily="17" charset="-128"/>
              </a:rPr>
              <a:t>形式による学習到達目標に当たります。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「学年ごとの評価規準」は，「五つの領域別の学年ごとの目標」に対応しており，「内容のまとまり（五つの領域）ごとの評価規準」を踏まえて</a:t>
            </a:r>
            <a:r>
              <a:rPr lang="en-US" altLang="ja-JP">
                <a:latin typeface="ＭＳ 明朝" panose="02020609040205080304" pitchFamily="17" charset="-128"/>
                <a:ea typeface="ＭＳ 明朝" panose="02020609040205080304" pitchFamily="17" charset="-128"/>
              </a:rPr>
              <a:t>3</a:t>
            </a:r>
            <a:r>
              <a:rPr lang="ja-JP" altLang="en-US">
                <a:latin typeface="ＭＳ 明朝" panose="02020609040205080304" pitchFamily="17" charset="-128"/>
                <a:ea typeface="ＭＳ 明朝" panose="02020609040205080304" pitchFamily="17" charset="-128"/>
              </a:rPr>
              <a:t>観点で記述することになります。五つの領域別の「学年ごとの目標」から「学年の評価規準」を作成する手順は，</a:t>
            </a:r>
            <a:r>
              <a:rPr lang="en-US" altLang="ja-JP">
                <a:latin typeface="ＭＳ 明朝" panose="02020609040205080304" pitchFamily="17" charset="-128"/>
                <a:ea typeface="ＭＳ 明朝" panose="02020609040205080304" pitchFamily="17" charset="-128"/>
              </a:rPr>
              <a:t>28</a:t>
            </a:r>
            <a:r>
              <a:rPr lang="ja-JP" altLang="en-US">
                <a:latin typeface="ＭＳ 明朝" panose="02020609040205080304" pitchFamily="17" charset="-128"/>
                <a:ea typeface="ＭＳ 明朝" panose="02020609040205080304" pitchFamily="17" charset="-128"/>
              </a:rPr>
              <a:t>ページの「内容のまとまり（五つの領域）ごとの評価規準」の場合と基本的に同じです。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また，「単元ごとの目標」は，「五つの領域別の学年ごとの目標」を踏まえて設定します。「単元ごとの評価規準」は，「単元ごとの目標」を踏まえて設定します。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単元ごとの目標」及び「単元ごとの評価規準」は，各単元で取り扱う事柄や言語の特徴や決まりに関する事項（言語材料），当該単元の中心となる言語活動において設定するコミュニケーションを行う目的や場面，状況，取り扱う話題などに即して設定します。</a:t>
            </a:r>
          </a:p>
          <a:p>
            <a:endParaRPr lang="ja-JP" altLang="en-US"/>
          </a:p>
          <a:p>
            <a:r>
              <a:rPr lang="ja-JP" altLang="en-US"/>
              <a:t>　</a:t>
            </a:r>
          </a:p>
        </p:txBody>
      </p:sp>
      <p:sp>
        <p:nvSpPr>
          <p:cNvPr id="4506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9A40F357-3909-447E-81A7-A10D0A9BD4F6}" type="slidenum">
              <a:rPr lang="en-US" altLang="ja-JP">
                <a:ea typeface="ＭＳ Ｐゴシック" panose="020B0600070205080204" pitchFamily="50" charset="-128"/>
              </a:rPr>
              <a:pPr algn="r" eaLnBrk="1" hangingPunct="1">
                <a:spcBef>
                  <a:spcPct val="0"/>
                </a:spcBef>
              </a:pPr>
              <a:t>20</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687638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710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a:t>
            </a:r>
            <a:r>
              <a:rPr lang="ja-JP" altLang="en-US">
                <a:latin typeface="ＭＳ 明朝" panose="02020609040205080304" pitchFamily="17" charset="-128"/>
                <a:ea typeface="ＭＳ 明朝" panose="02020609040205080304" pitchFamily="17" charset="-128"/>
              </a:rPr>
              <a:t>ここでは，資料集</a:t>
            </a:r>
            <a:r>
              <a:rPr lang="en-US" altLang="ja-JP">
                <a:latin typeface="ＭＳ 明朝" panose="02020609040205080304" pitchFamily="17" charset="-128"/>
                <a:ea typeface="ＭＳ 明朝" panose="02020609040205080304" pitchFamily="17" charset="-128"/>
              </a:rPr>
              <a:t>P.39</a:t>
            </a:r>
            <a:r>
              <a:rPr lang="ja-JP" altLang="en-US">
                <a:latin typeface="ＭＳ 明朝" panose="02020609040205080304" pitchFamily="17" charset="-128"/>
                <a:ea typeface="ＭＳ 明朝" panose="02020609040205080304" pitchFamily="17" charset="-128"/>
              </a:rPr>
              <a:t>～</a:t>
            </a:r>
            <a:r>
              <a:rPr lang="en-US" altLang="ja-JP">
                <a:latin typeface="ＭＳ 明朝" panose="02020609040205080304" pitchFamily="17" charset="-128"/>
                <a:ea typeface="ＭＳ 明朝" panose="02020609040205080304" pitchFamily="17" charset="-128"/>
              </a:rPr>
              <a:t>42</a:t>
            </a:r>
            <a:r>
              <a:rPr lang="ja-JP" altLang="en-US">
                <a:latin typeface="ＭＳ 明朝" panose="02020609040205080304" pitchFamily="17" charset="-128"/>
                <a:ea typeface="ＭＳ 明朝" panose="02020609040205080304" pitchFamily="17" charset="-128"/>
              </a:rPr>
              <a:t>に沿って，「読むこと」と「話すこと［やり取り］」について，単元における評価規準の設定のポイントを説明します。　</a:t>
            </a:r>
          </a:p>
          <a:p>
            <a:r>
              <a:rPr lang="ja-JP" altLang="en-US">
                <a:latin typeface="ＭＳ 明朝" panose="02020609040205080304" pitchFamily="17" charset="-128"/>
                <a:ea typeface="ＭＳ 明朝" panose="02020609040205080304" pitchFamily="17" charset="-128"/>
              </a:rPr>
              <a:t>　まず，「読むこと」についてです。</a:t>
            </a:r>
          </a:p>
          <a:p>
            <a:r>
              <a:rPr lang="ja-JP" altLang="en-US">
                <a:latin typeface="ＭＳ 明朝" panose="02020609040205080304" pitchFamily="17" charset="-128"/>
                <a:ea typeface="ＭＳ 明朝" panose="02020609040205080304" pitchFamily="17" charset="-128"/>
              </a:rPr>
              <a:t>　「単元ごとの評価規準」の設定は，スライドのような基本的な形を参考に行います。</a:t>
            </a:r>
          </a:p>
          <a:p>
            <a:r>
              <a:rPr lang="ja-JP" altLang="en-US">
                <a:latin typeface="ＭＳ 明朝" panose="02020609040205080304" pitchFamily="17" charset="-128"/>
                <a:ea typeface="ＭＳ 明朝" panose="02020609040205080304" pitchFamily="17" charset="-128"/>
              </a:rPr>
              <a:t>　これらを参考にしてつくられた「読むこと」の例を見てみましょう。　</a:t>
            </a:r>
          </a:p>
        </p:txBody>
      </p:sp>
      <p:sp>
        <p:nvSpPr>
          <p:cNvPr id="4710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776FB39A-F352-43D3-8B92-7B2DBD2760E5}" type="slidenum">
              <a:rPr lang="en-US" altLang="ja-JP">
                <a:ea typeface="ＭＳ Ｐゴシック" panose="020B0600070205080204" pitchFamily="50" charset="-128"/>
              </a:rPr>
              <a:pPr algn="r" eaLnBrk="1" hangingPunct="1">
                <a:spcBef>
                  <a:spcPct val="0"/>
                </a:spcBef>
              </a:pPr>
              <a:t>21</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154265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4915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　</a:t>
            </a:r>
            <a:r>
              <a:rPr lang="ja-JP" altLang="en-US" dirty="0">
                <a:latin typeface="ＭＳ 明朝" panose="02020609040205080304" pitchFamily="17" charset="-128"/>
                <a:ea typeface="ＭＳ 明朝" panose="02020609040205080304" pitchFamily="17" charset="-128"/>
              </a:rPr>
              <a:t>これは，「読むこと」の評価規準の設定例です。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「知識・技能」では，言語材料を，「思考・判断・表現」及び「主体的に学習に取り組む態度」では，目的や事柄・話題を示しています。</a:t>
            </a:r>
          </a:p>
          <a:p>
            <a:r>
              <a:rPr lang="ja-JP" altLang="en-US" dirty="0">
                <a:latin typeface="ＭＳ 明朝" panose="02020609040205080304" pitchFamily="17" charset="-128"/>
                <a:ea typeface="ＭＳ 明朝" panose="02020609040205080304" pitchFamily="17" charset="-128"/>
              </a:rPr>
              <a:t>　目標に照らして，観点別の評価を行う上で，必要な要素が盛り込まれていれば，語順や記載の仕方等は必ずしもこの通りである必要はありません。</a:t>
            </a:r>
          </a:p>
        </p:txBody>
      </p:sp>
      <p:sp>
        <p:nvSpPr>
          <p:cNvPr id="4915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233A345A-04C7-453E-8DA1-E0FDA56A0E5B}" type="slidenum">
              <a:rPr lang="en-US" altLang="ja-JP">
                <a:ea typeface="ＭＳ Ｐゴシック" panose="020B0600070205080204" pitchFamily="50" charset="-128"/>
              </a:rPr>
              <a:pPr algn="r" eaLnBrk="1" hangingPunct="1">
                <a:spcBef>
                  <a:spcPct val="0"/>
                </a:spcBef>
              </a:pPr>
              <a:t>22</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177380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120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a:t>
            </a:r>
            <a:r>
              <a:rPr lang="ja-JP" altLang="en-US">
                <a:latin typeface="ＭＳ 明朝" panose="02020609040205080304" pitchFamily="17" charset="-128"/>
                <a:ea typeface="ＭＳ 明朝" panose="02020609040205080304" pitchFamily="17" charset="-128"/>
              </a:rPr>
              <a:t>これは，「話すこと［やり取り］」の単元における評価規準の設定のポイントです。</a:t>
            </a:r>
          </a:p>
          <a:p>
            <a:r>
              <a:rPr lang="ja-JP" altLang="en-US">
                <a:latin typeface="ＭＳ 明朝" panose="02020609040205080304" pitchFamily="17" charset="-128"/>
                <a:ea typeface="ＭＳ 明朝" panose="02020609040205080304" pitchFamily="17" charset="-128"/>
              </a:rPr>
              <a:t>　スライド青文字の補足の説明についても，確認ください。　</a:t>
            </a:r>
          </a:p>
          <a:p>
            <a:r>
              <a:rPr lang="ja-JP" altLang="en-US">
                <a:latin typeface="ＭＳ 明朝" panose="02020609040205080304" pitchFamily="17" charset="-128"/>
                <a:ea typeface="ＭＳ 明朝" panose="02020609040205080304" pitchFamily="17" charset="-128"/>
              </a:rPr>
              <a:t>　</a:t>
            </a:r>
          </a:p>
        </p:txBody>
      </p:sp>
      <p:sp>
        <p:nvSpPr>
          <p:cNvPr id="5120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4E2605EF-E287-40D6-9042-DADD04C84765}" type="slidenum">
              <a:rPr lang="en-US" altLang="ja-JP">
                <a:ea typeface="ＭＳ Ｐゴシック" panose="020B0600070205080204" pitchFamily="50" charset="-128"/>
              </a:rPr>
              <a:pPr algn="r" eaLnBrk="1" hangingPunct="1">
                <a:spcBef>
                  <a:spcPct val="0"/>
                </a:spcBef>
              </a:pPr>
              <a:t>23</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913144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325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「話すこと［やり取り］」の評価規準の設定例です。</a:t>
            </a:r>
          </a:p>
          <a:p>
            <a:r>
              <a:rPr lang="ja-JP" altLang="en-US" dirty="0">
                <a:latin typeface="ＭＳ 明朝" panose="02020609040205080304" pitchFamily="17" charset="-128"/>
                <a:ea typeface="ＭＳ 明朝" panose="02020609040205080304" pitchFamily="17" charset="-128"/>
              </a:rPr>
              <a:t>「知識」では言語材料を，「技能」では言語材料に加えて事柄・話題を示しています。</a:t>
            </a:r>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「思考・判断・表現」及び「主体的に学習に取り組む態度」では，目的や事柄，話題，内容を示しています。</a:t>
            </a:r>
            <a:endParaRPr lang="en-US" altLang="ja-JP" dirty="0">
              <a:latin typeface="ＭＳ 明朝" panose="02020609040205080304" pitchFamily="17" charset="-128"/>
              <a:ea typeface="ＭＳ 明朝" panose="02020609040205080304" pitchFamily="17" charset="-128"/>
            </a:endParaRPr>
          </a:p>
          <a:p>
            <a:endParaRPr lang="ja-JP" altLang="en-US" dirty="0"/>
          </a:p>
        </p:txBody>
      </p:sp>
      <p:sp>
        <p:nvSpPr>
          <p:cNvPr id="5325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DB8D0FD3-5D1D-44B3-8362-9A8CB600ADBC}" type="slidenum">
              <a:rPr lang="en-US" altLang="ja-JP">
                <a:ea typeface="ＭＳ Ｐゴシック" panose="020B0600070205080204" pitchFamily="50" charset="-128"/>
              </a:rPr>
              <a:pPr algn="r" eaLnBrk="1" hangingPunct="1">
                <a:spcBef>
                  <a:spcPct val="0"/>
                </a:spcBef>
              </a:pPr>
              <a:t>24</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413539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529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a:t>
            </a:r>
            <a:r>
              <a:rPr lang="ja-JP" altLang="en-US">
                <a:latin typeface="ＭＳ 明朝" panose="02020609040205080304" pitchFamily="17" charset="-128"/>
                <a:ea typeface="ＭＳ 明朝" panose="02020609040205080304" pitchFamily="17" charset="-128"/>
              </a:rPr>
              <a:t>最後に，文部科学省作成の第５学年教材「</a:t>
            </a:r>
            <a:r>
              <a:rPr lang="en-US" altLang="ja-JP">
                <a:latin typeface="ＭＳ 明朝" panose="02020609040205080304" pitchFamily="17" charset="-128"/>
                <a:ea typeface="ＭＳ 明朝" panose="02020609040205080304" pitchFamily="17" charset="-128"/>
              </a:rPr>
              <a:t>We Can!</a:t>
            </a:r>
            <a:r>
              <a:rPr lang="ja-JP" altLang="en-US">
                <a:latin typeface="ＭＳ 明朝" panose="02020609040205080304" pitchFamily="17" charset="-128"/>
                <a:ea typeface="ＭＳ 明朝" panose="02020609040205080304" pitchFamily="17" charset="-128"/>
              </a:rPr>
              <a:t>１」</a:t>
            </a:r>
            <a:r>
              <a:rPr lang="en-US" altLang="ja-JP">
                <a:latin typeface="ＭＳ 明朝" panose="02020609040205080304" pitchFamily="17" charset="-128"/>
                <a:ea typeface="ＭＳ 明朝" panose="02020609040205080304" pitchFamily="17" charset="-128"/>
              </a:rPr>
              <a:t>Unit2</a:t>
            </a:r>
            <a:r>
              <a:rPr lang="ja-JP" altLang="en-US">
                <a:latin typeface="ＭＳ 明朝" panose="02020609040205080304" pitchFamily="17" charset="-128"/>
                <a:ea typeface="ＭＳ 明朝" panose="02020609040205080304" pitchFamily="17" charset="-128"/>
              </a:rPr>
              <a:t>　「</a:t>
            </a:r>
            <a:r>
              <a:rPr lang="en-US" altLang="ja-JP">
                <a:latin typeface="ＭＳ 明朝" panose="02020609040205080304" pitchFamily="17" charset="-128"/>
                <a:ea typeface="ＭＳ 明朝" panose="02020609040205080304" pitchFamily="17" charset="-128"/>
              </a:rPr>
              <a:t>When is your birthday?</a:t>
            </a:r>
            <a:r>
              <a:rPr lang="ja-JP" altLang="en-US">
                <a:latin typeface="ＭＳ 明朝" panose="02020609040205080304" pitchFamily="17" charset="-128"/>
                <a:ea typeface="ＭＳ 明朝" panose="02020609040205080304" pitchFamily="17" charset="-128"/>
              </a:rPr>
              <a:t>」における評価規準と評価計画について説明します。</a:t>
            </a:r>
          </a:p>
          <a:p>
            <a:r>
              <a:rPr lang="ja-JP" altLang="en-US">
                <a:latin typeface="ＭＳ 明朝" panose="02020609040205080304" pitchFamily="17" charset="-128"/>
                <a:ea typeface="ＭＳ 明朝" panose="02020609040205080304" pitchFamily="17" charset="-128"/>
              </a:rPr>
              <a:t>　関係する領域と領域別目標を確認し，赤枠内のように単元の目標を設定しています。　</a:t>
            </a:r>
          </a:p>
          <a:p>
            <a:r>
              <a:rPr lang="ja-JP" altLang="en-US">
                <a:latin typeface="ＭＳ 明朝" panose="02020609040205080304" pitchFamily="17" charset="-128"/>
                <a:ea typeface="ＭＳ 明朝" panose="02020609040205080304" pitchFamily="17" charset="-128"/>
              </a:rPr>
              <a:t>　次に，年間の指導と評価の計画を確認し，単元の評価規準を設定します。ここでは，年間の評価の計画に基づき，「書くこと」については，目標に向けて指導は行うが，単元の総括評価につながる記録に残す評価は行わないこととしています。</a:t>
            </a:r>
          </a:p>
        </p:txBody>
      </p:sp>
      <p:sp>
        <p:nvSpPr>
          <p:cNvPr id="5530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C48C3A4A-5E6D-442C-ABF4-96F75D9CDCC8}" type="slidenum">
              <a:rPr lang="en-US" altLang="ja-JP">
                <a:ea typeface="ＭＳ Ｐゴシック" panose="020B0600070205080204" pitchFamily="50" charset="-128"/>
              </a:rPr>
              <a:pPr algn="r" eaLnBrk="1" hangingPunct="1">
                <a:spcBef>
                  <a:spcPct val="0"/>
                </a:spcBef>
              </a:pPr>
              <a:t>25</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857870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734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a:t>
            </a:r>
            <a:r>
              <a:rPr lang="ja-JP" altLang="en-US">
                <a:latin typeface="ＭＳ 明朝" panose="02020609040205080304" pitchFamily="17" charset="-128"/>
                <a:ea typeface="ＭＳ 明朝" panose="02020609040205080304" pitchFamily="17" charset="-128"/>
              </a:rPr>
              <a:t>該当単元における評価規準の具体的設定等については，時間の都合上，「聞くこと」に絞って説明します。</a:t>
            </a:r>
          </a:p>
          <a:p>
            <a:r>
              <a:rPr lang="ja-JP" altLang="en-US">
                <a:latin typeface="ＭＳ 明朝" panose="02020609040205080304" pitchFamily="17" charset="-128"/>
                <a:ea typeface="ＭＳ 明朝" panose="02020609040205080304" pitchFamily="17" charset="-128"/>
              </a:rPr>
              <a:t>　評価規準は，前スライドの目標に照らして観点別評価を行う上で必要な要素を落とさないように設定されています。また，単元の第</a:t>
            </a:r>
            <a:r>
              <a:rPr lang="en-US" altLang="ja-JP">
                <a:latin typeface="ＭＳ 明朝" panose="02020609040205080304" pitchFamily="17" charset="-128"/>
                <a:ea typeface="ＭＳ 明朝" panose="02020609040205080304" pitchFamily="17" charset="-128"/>
              </a:rPr>
              <a:t>4</a:t>
            </a:r>
            <a:r>
              <a:rPr lang="ja-JP" altLang="en-US">
                <a:latin typeface="ＭＳ 明朝" panose="02020609040205080304" pitchFamily="17" charset="-128"/>
                <a:ea typeface="ＭＳ 明朝" panose="02020609040205080304" pitchFamily="17" charset="-128"/>
              </a:rPr>
              <a:t>時と第</a:t>
            </a:r>
            <a:r>
              <a:rPr lang="en-US" altLang="ja-JP">
                <a:latin typeface="ＭＳ 明朝" panose="02020609040205080304" pitchFamily="17" charset="-128"/>
                <a:ea typeface="ＭＳ 明朝" panose="02020609040205080304" pitchFamily="17" charset="-128"/>
              </a:rPr>
              <a:t>5</a:t>
            </a:r>
            <a:r>
              <a:rPr lang="ja-JP" altLang="en-US">
                <a:latin typeface="ＭＳ 明朝" panose="02020609040205080304" pitchFamily="17" charset="-128"/>
                <a:ea typeface="ＭＳ 明朝" panose="02020609040205080304" pitchFamily="17" charset="-128"/>
              </a:rPr>
              <a:t>時に「聞くこと」の評価場面が設定されています。単元の</a:t>
            </a:r>
            <a:r>
              <a:rPr lang="en-US" altLang="ja-JP">
                <a:latin typeface="ＭＳ 明朝" panose="02020609040205080304" pitchFamily="17" charset="-128"/>
                <a:ea typeface="ＭＳ 明朝" panose="02020609040205080304" pitchFamily="17" charset="-128"/>
              </a:rPr>
              <a:t>3</a:t>
            </a:r>
            <a:r>
              <a:rPr lang="ja-JP" altLang="en-US">
                <a:latin typeface="ＭＳ 明朝" panose="02020609040205080304" pitchFamily="17" charset="-128"/>
                <a:ea typeface="ＭＳ 明朝" panose="02020609040205080304" pitchFamily="17" charset="-128"/>
              </a:rPr>
              <a:t>時間目程度までは，記録に残す評価を行っていません。これは，どの領域の評価についても，同様です。単元の初めから総括評価につながる記録に残す評価は行いませんが，児童の学習状況を確認し，指導改善及び学習改善を図っていくことに留意します。また，記録には残さない時間の確認結果を，単元や学期末の評価を総括する際の参考にすることもできます。</a:t>
            </a:r>
          </a:p>
          <a:p>
            <a:r>
              <a:rPr lang="ja-JP" altLang="en-US">
                <a:latin typeface="ＭＳ 明朝" panose="02020609040205080304" pitchFamily="17" charset="-128"/>
                <a:ea typeface="ＭＳ 明朝" panose="02020609040205080304" pitchFamily="17" charset="-128"/>
              </a:rPr>
              <a:t>　では，評価の場面に基づき，第</a:t>
            </a:r>
            <a:r>
              <a:rPr lang="en-US" altLang="ja-JP">
                <a:latin typeface="ＭＳ 明朝" panose="02020609040205080304" pitchFamily="17" charset="-128"/>
                <a:ea typeface="ＭＳ 明朝" panose="02020609040205080304" pitchFamily="17" charset="-128"/>
              </a:rPr>
              <a:t>4</a:t>
            </a:r>
            <a:r>
              <a:rPr lang="ja-JP" altLang="en-US">
                <a:latin typeface="ＭＳ 明朝" panose="02020609040205080304" pitchFamily="17" charset="-128"/>
                <a:ea typeface="ＭＳ 明朝" panose="02020609040205080304" pitchFamily="17" charset="-128"/>
              </a:rPr>
              <a:t>時「聞くこと」知識・技能の「記録に残す評価」について説明します。</a:t>
            </a:r>
          </a:p>
        </p:txBody>
      </p:sp>
      <p:sp>
        <p:nvSpPr>
          <p:cNvPr id="5734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93EC6FA8-BBE7-4FE4-87AF-F5B0F173558F}" type="slidenum">
              <a:rPr lang="en-US" altLang="ja-JP">
                <a:ea typeface="ＭＳ Ｐゴシック" panose="020B0600070205080204" pitchFamily="50" charset="-128"/>
              </a:rPr>
              <a:pPr algn="r" eaLnBrk="1" hangingPunct="1">
                <a:spcBef>
                  <a:spcPct val="0"/>
                </a:spcBef>
              </a:pPr>
              <a:t>26</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602682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5939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第</a:t>
            </a:r>
            <a:r>
              <a:rPr lang="en-US" altLang="ja-JP"/>
              <a:t>4</a:t>
            </a:r>
            <a:r>
              <a:rPr lang="ja-JP" altLang="en-US"/>
              <a:t>時の目標に対応した評価規準は，「指導者の誕生日や好きなもの，欲しいものを聞き取っている」です。</a:t>
            </a:r>
            <a:endParaRPr lang="en-US" altLang="ja-JP"/>
          </a:p>
          <a:p>
            <a:r>
              <a:rPr lang="ja-JP" altLang="en-US"/>
              <a:t>　指導者の誕生日についての話を聞く場面の行動観察やワークシート記述分析で評価をします。</a:t>
            </a:r>
            <a:endParaRPr lang="en-US" altLang="ja-JP"/>
          </a:p>
          <a:p>
            <a:r>
              <a:rPr lang="ja-JP" altLang="en-US"/>
              <a:t>　スライドの右下の指導者の話の内容をどのように聞き取れば「概ね満足できる」状況（</a:t>
            </a:r>
            <a:r>
              <a:rPr lang="en-US" altLang="ja-JP"/>
              <a:t>b</a:t>
            </a:r>
            <a:r>
              <a:rPr lang="ja-JP" altLang="en-US"/>
              <a:t>）」とするのか，基準を設定することが必要です。</a:t>
            </a:r>
          </a:p>
          <a:p>
            <a:endParaRPr lang="ja-JP" altLang="en-US"/>
          </a:p>
          <a:p>
            <a:endParaRPr lang="ja-JP" altLang="en-US"/>
          </a:p>
          <a:p>
            <a:r>
              <a:rPr lang="ja-JP" altLang="en-US"/>
              <a:t>　</a:t>
            </a:r>
          </a:p>
        </p:txBody>
      </p:sp>
      <p:sp>
        <p:nvSpPr>
          <p:cNvPr id="5939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96781356-E9AE-4147-B2C4-0707EE1FCB68}" type="slidenum">
              <a:rPr lang="en-US" altLang="ja-JP">
                <a:ea typeface="ＭＳ Ｐゴシック" panose="020B0600070205080204" pitchFamily="50" charset="-128"/>
              </a:rPr>
              <a:pPr algn="r" eaLnBrk="1" hangingPunct="1">
                <a:spcBef>
                  <a:spcPct val="0"/>
                </a:spcBef>
              </a:pPr>
              <a:t>27</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864297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6144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　評価の具体と評価の総括についてです。</a:t>
            </a:r>
            <a:endParaRPr lang="en-US" altLang="ja-JP" dirty="0"/>
          </a:p>
          <a:p>
            <a:r>
              <a:rPr lang="ja-JP" altLang="en-US" dirty="0"/>
              <a:t>　児童１は，誕生日と好きな色，欲しいものの大体を聞き取り，欲しいものについては部分的な聞き取りにとどまっているため，</a:t>
            </a:r>
            <a:r>
              <a:rPr lang="ja-JP" altLang="en-US" dirty="0" err="1"/>
              <a:t>ｂ</a:t>
            </a:r>
            <a:r>
              <a:rPr lang="ja-JP" altLang="en-US" dirty="0"/>
              <a:t>と評価しています。</a:t>
            </a:r>
          </a:p>
          <a:p>
            <a:r>
              <a:rPr lang="ja-JP" altLang="en-US" dirty="0"/>
              <a:t>　児童２は，誕生日と欲しいものについてうまく聞き取られていなかったので（</a:t>
            </a:r>
            <a:r>
              <a:rPr lang="en-US" altLang="ja-JP" dirty="0"/>
              <a:t>C</a:t>
            </a:r>
            <a:r>
              <a:rPr lang="ja-JP" altLang="en-US" dirty="0"/>
              <a:t>）と評価しています。この（</a:t>
            </a:r>
            <a:r>
              <a:rPr lang="en-US" altLang="ja-JP" dirty="0"/>
              <a:t>C)</a:t>
            </a:r>
            <a:r>
              <a:rPr lang="ja-JP" altLang="en-US" dirty="0"/>
              <a:t>の児童２については，事後指導を行った上で，</a:t>
            </a:r>
            <a:r>
              <a:rPr lang="en-US" altLang="ja-JP" dirty="0"/>
              <a:t>Let’s Watch and think</a:t>
            </a:r>
            <a:r>
              <a:rPr lang="ja-JP" altLang="en-US" dirty="0"/>
              <a:t>５で再度学習状況を見取り，改善が見られたため（ｂ）と評価されています。その際の事後指導例についても，資料</a:t>
            </a:r>
            <a:r>
              <a:rPr lang="en-US" altLang="ja-JP" dirty="0"/>
              <a:t>53</a:t>
            </a:r>
            <a:r>
              <a:rPr lang="ja-JP" altLang="en-US" dirty="0"/>
              <a:t>ページに記載されています。資料</a:t>
            </a:r>
            <a:r>
              <a:rPr lang="en-US" altLang="ja-JP" dirty="0"/>
              <a:t>46</a:t>
            </a:r>
            <a:r>
              <a:rPr lang="ja-JP" altLang="en-US" dirty="0"/>
              <a:t>ページ～</a:t>
            </a:r>
            <a:r>
              <a:rPr lang="en-US" altLang="ja-JP" dirty="0"/>
              <a:t>49</a:t>
            </a:r>
            <a:r>
              <a:rPr lang="ja-JP" altLang="en-US" dirty="0"/>
              <a:t>ページの「単元の指導と評価の計画」には，児童の学習改善のポイント例や教師の指導改善のポイント例が示されています。このように計画時から学習改善や指導改善のポイントを十分に考え，児童の状況から事後指導を行うことを大事にして，指導と評価の一体化を図ることが求められています。</a:t>
            </a:r>
          </a:p>
          <a:p>
            <a:r>
              <a:rPr lang="ja-JP" altLang="en-US" dirty="0"/>
              <a:t>　事後指導を踏まえ，本事例では，本単元における「聞くこと」の評価の総括をスライドのように行っています。　</a:t>
            </a:r>
          </a:p>
          <a:p>
            <a:r>
              <a:rPr lang="ja-JP" altLang="en-US" dirty="0"/>
              <a:t>　なお，全ての事例を紹介できないため，</a:t>
            </a:r>
            <a:r>
              <a:rPr lang="en-US" altLang="ja-JP" dirty="0"/>
              <a:t>43</a:t>
            </a:r>
            <a:r>
              <a:rPr lang="ja-JP" altLang="en-US" dirty="0"/>
              <a:t>ページ～</a:t>
            </a:r>
            <a:r>
              <a:rPr lang="en-US" altLang="ja-JP" dirty="0"/>
              <a:t>95</a:t>
            </a:r>
            <a:r>
              <a:rPr lang="ja-JP" altLang="en-US" dirty="0"/>
              <a:t>ページの事例をもとに評価方法の具体を深めていただきたいと考えます。</a:t>
            </a:r>
          </a:p>
          <a:p>
            <a:endParaRPr lang="ja-JP" altLang="en-US" dirty="0"/>
          </a:p>
          <a:p>
            <a:r>
              <a:rPr lang="ja-JP" altLang="en-US" dirty="0"/>
              <a:t>　　</a:t>
            </a:r>
          </a:p>
        </p:txBody>
      </p:sp>
      <p:sp>
        <p:nvSpPr>
          <p:cNvPr id="6144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1AE149A9-CE6F-4E47-96D0-6A20D21344C4}" type="slidenum">
              <a:rPr lang="en-US" altLang="ja-JP">
                <a:ea typeface="ＭＳ Ｐゴシック" panose="020B0600070205080204" pitchFamily="50" charset="-128"/>
              </a:rPr>
              <a:pPr algn="r" eaLnBrk="1" hangingPunct="1">
                <a:spcBef>
                  <a:spcPct val="0"/>
                </a:spcBef>
              </a:pPr>
              <a:t>28</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772320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934288F7-4627-44C2-BA3D-4FAF43D0253F}" type="slidenum">
              <a:rPr lang="en-US" altLang="ja-JP">
                <a:solidFill>
                  <a:srgbClr val="000000"/>
                </a:solidFill>
                <a:ea typeface="ＭＳ Ｐゴシック" panose="020B0600070205080204" pitchFamily="50" charset="-128"/>
              </a:rPr>
              <a:pPr algn="r" eaLnBrk="1" hangingPunct="1">
                <a:spcBef>
                  <a:spcPct val="0"/>
                </a:spcBef>
              </a:pPr>
              <a:t>29</a:t>
            </a:fld>
            <a:endParaRPr lang="en-US" altLang="ja-JP">
              <a:solidFill>
                <a:srgbClr val="000000"/>
              </a:solidFill>
              <a:ea typeface="ＭＳ Ｐゴシック" panose="020B0600070205080204" pitchFamily="50" charset="-128"/>
            </a:endParaRPr>
          </a:p>
        </p:txBody>
      </p:sp>
      <p:sp>
        <p:nvSpPr>
          <p:cNvPr id="63491" name="Rectangle 2"/>
          <p:cNvSpPr>
            <a:spLocks noGrp="1" noRot="1" noChangeAspect="1" noChangeArrowheads="1" noTextEdit="1"/>
          </p:cNvSpPr>
          <p:nvPr>
            <p:ph type="sldImg"/>
          </p:nvPr>
        </p:nvSpPr>
        <p:spPr>
          <a:noFill/>
          <a:ln cap="flat">
            <a:headEnd type="none" w="med" len="med"/>
            <a:tailEnd type="none" w="med" len="med"/>
          </a:ln>
        </p:spPr>
      </p:sp>
      <p:sp>
        <p:nvSpPr>
          <p:cNvPr id="63492"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以上で，「指導と評価の一体化」のための学習評価について　小学校　外国語・外国語活動」の説明を終わります。</a:t>
            </a:r>
          </a:p>
        </p:txBody>
      </p:sp>
    </p:spTree>
    <p:extLst>
      <p:ext uri="{BB962C8B-B14F-4D97-AF65-F5344CB8AC3E}">
        <p14:creationId xmlns:p14="http://schemas.microsoft.com/office/powerpoint/2010/main" val="3929762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024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　</a:t>
            </a:r>
            <a:r>
              <a:rPr lang="en-US" altLang="ja-JP">
                <a:latin typeface="ＭＳ 明朝" panose="02020609040205080304" pitchFamily="17" charset="-128"/>
                <a:ea typeface="ＭＳ 明朝" panose="02020609040205080304" pitchFamily="17" charset="-128"/>
              </a:rPr>
              <a:t>Ⅰ</a:t>
            </a:r>
            <a:r>
              <a:rPr lang="ja-JP" altLang="en-US">
                <a:latin typeface="ＭＳ 明朝" panose="02020609040205080304" pitchFamily="17" charset="-128"/>
                <a:ea typeface="ＭＳ 明朝" panose="02020609040205080304" pitchFamily="17" charset="-128"/>
              </a:rPr>
              <a:t>　学年の目標と評価規準の作成についてです。</a:t>
            </a:r>
          </a:p>
          <a:p>
            <a:r>
              <a:rPr lang="ja-JP" altLang="en-US">
                <a:latin typeface="ＭＳ 明朝" panose="02020609040205080304" pitchFamily="17" charset="-128"/>
                <a:ea typeface="ＭＳ 明朝" panose="02020609040205080304" pitchFamily="17" charset="-128"/>
              </a:rPr>
              <a:t>　これは，文部科学省が作成した小学校外国語の学習評価に係る説明資料です。</a:t>
            </a:r>
          </a:p>
          <a:p>
            <a:r>
              <a:rPr lang="ja-JP" altLang="en-US">
                <a:latin typeface="ＭＳ 明朝" panose="02020609040205080304" pitchFamily="17" charset="-128"/>
                <a:ea typeface="ＭＳ 明朝" panose="02020609040205080304" pitchFamily="17" charset="-128"/>
              </a:rPr>
              <a:t>　各学校では，スライドの赤枠の「学年の目標」「五つの領域別の学年ごとの目標」，「学年ごとの評価規準」の作成が必要です。</a:t>
            </a:r>
          </a:p>
        </p:txBody>
      </p:sp>
      <p:sp>
        <p:nvSpPr>
          <p:cNvPr id="1024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7E5F5C28-E818-4AC4-8DBA-5D9C810C08CC}" type="slidenum">
              <a:rPr lang="en-US" altLang="ja-JP">
                <a:ea typeface="ＭＳ Ｐゴシック" panose="020B0600070205080204" pitchFamily="50" charset="-128"/>
              </a:rPr>
              <a:pPr algn="r" eaLnBrk="1" hangingPunct="1">
                <a:spcBef>
                  <a:spcPct val="0"/>
                </a:spcBef>
              </a:pPr>
              <a:t>3</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988634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229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a:t>
            </a:r>
            <a:r>
              <a:rPr lang="en-US" altLang="ja-JP"/>
              <a:t>Ⅱ</a:t>
            </a:r>
            <a:r>
              <a:rPr lang="ja-JP" altLang="en-US"/>
              <a:t>　「評価の観点」とその趣旨，並びに「内容のまとまり（五つの領域）ごとの評価規準」作成の基本的な手順はスクリーンのとおりです。</a:t>
            </a:r>
          </a:p>
          <a:p>
            <a:r>
              <a:rPr lang="ja-JP" altLang="en-US"/>
              <a:t>　　ここで言う「内容のまとまり」とは，「聞くこと」，「読むこと」，「話すこと</a:t>
            </a:r>
            <a:r>
              <a:rPr lang="en-US" altLang="ja-JP"/>
              <a:t>〔</a:t>
            </a:r>
            <a:r>
              <a:rPr lang="ja-JP" altLang="en-US"/>
              <a:t>やり取り</a:t>
            </a:r>
            <a:r>
              <a:rPr lang="en-US" altLang="ja-JP"/>
              <a:t>〕</a:t>
            </a:r>
            <a:r>
              <a:rPr lang="ja-JP" altLang="en-US"/>
              <a:t>」，「話すこと</a:t>
            </a:r>
            <a:r>
              <a:rPr lang="en-US" altLang="ja-JP"/>
              <a:t>〔</a:t>
            </a:r>
            <a:r>
              <a:rPr lang="ja-JP" altLang="en-US"/>
              <a:t>発表</a:t>
            </a:r>
            <a:r>
              <a:rPr lang="en-US" altLang="ja-JP"/>
              <a:t>〕</a:t>
            </a:r>
            <a:r>
              <a:rPr lang="ja-JP" altLang="en-US"/>
              <a:t>」，「書くこと」の五つの領域のことです。</a:t>
            </a:r>
          </a:p>
        </p:txBody>
      </p:sp>
      <p:sp>
        <p:nvSpPr>
          <p:cNvPr id="1229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9A215948-779A-4191-A3F2-4EEE6E70B841}"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4</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799747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4339"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評価の観点とその趣旨は，スライドのとおりです。（５秒）</a:t>
            </a:r>
          </a:p>
        </p:txBody>
      </p:sp>
      <p:sp>
        <p:nvSpPr>
          <p:cNvPr id="14340"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A1546634-25E7-4B0D-A23E-941DB3FC6CFF}"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5</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3889356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6387"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t>　次に，内容のまとまりである五つの領域の目標を確認します。五つの領域の目標は，一文ずつの能力記述文で示されているため，観点ごとにどのように整理されているかを確認します。</a:t>
            </a:r>
          </a:p>
        </p:txBody>
      </p:sp>
      <p:sp>
        <p:nvSpPr>
          <p:cNvPr id="16388"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408B1C0A-6FC9-4E9E-A15E-241EC0AFA47F}"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6</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2955733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18435"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latin typeface="ＭＳ 明朝" panose="02020609040205080304" pitchFamily="17" charset="-128"/>
                <a:ea typeface="ＭＳ 明朝" panose="02020609040205080304" pitchFamily="17" charset="-128"/>
              </a:rPr>
              <a:t>次に，観点ごとの留意点を確認し，「内容のまとまりごとの評価規準」を作成していきます。</a:t>
            </a:r>
          </a:p>
          <a:p>
            <a:r>
              <a:rPr lang="ja-JP" altLang="en-US">
                <a:latin typeface="ＭＳ 明朝" panose="02020609040205080304" pitchFamily="17" charset="-128"/>
                <a:ea typeface="ＭＳ 明朝" panose="02020609040205080304" pitchFamily="17" charset="-128"/>
              </a:rPr>
              <a:t>では，内容のまとまり（五つの領域）における観点ごとの留意点について，スライドの順番で確認しましょう。</a:t>
            </a:r>
          </a:p>
        </p:txBody>
      </p:sp>
      <p:sp>
        <p:nvSpPr>
          <p:cNvPr id="18436"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EBA5D246-305B-4FF1-AED7-4C3BAC91E3FF}" type="slidenum">
              <a:rPr lang="ja-JP" altLang="en-US">
                <a:solidFill>
                  <a:srgbClr val="000000"/>
                </a:solidFill>
                <a:latin typeface="游ゴシック" panose="020B0400000000000000" pitchFamily="50" charset="-128"/>
                <a:ea typeface="ＭＳ Ｐゴシック" panose="020B0600070205080204" pitchFamily="50" charset="-128"/>
              </a:rPr>
              <a:pPr algn="r" eaLnBrk="1" hangingPunct="1">
                <a:spcBef>
                  <a:spcPct val="0"/>
                </a:spcBef>
              </a:pPr>
              <a:t>7</a:t>
            </a:fld>
            <a:endParaRPr lang="ja-JP" altLang="en-US">
              <a:solidFill>
                <a:srgbClr val="000000"/>
              </a:solidFill>
              <a:latin typeface="游ゴシック" panose="020B0400000000000000" pitchFamily="50" charset="-128"/>
              <a:ea typeface="ＭＳ Ｐゴシック" panose="020B0600070205080204" pitchFamily="50" charset="-128"/>
            </a:endParaRPr>
          </a:p>
        </p:txBody>
      </p:sp>
    </p:spTree>
    <p:extLst>
      <p:ext uri="{BB962C8B-B14F-4D97-AF65-F5344CB8AC3E}">
        <p14:creationId xmlns:p14="http://schemas.microsoft.com/office/powerpoint/2010/main" val="1443319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0483"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a:t>
            </a:r>
            <a:r>
              <a:rPr lang="ja-JP" altLang="en-US">
                <a:latin typeface="ＭＳ 明朝" panose="02020609040205080304" pitchFamily="17" charset="-128"/>
                <a:ea typeface="ＭＳ 明朝" panose="02020609040205080304" pitchFamily="17" charset="-128"/>
              </a:rPr>
              <a:t>全ての領域において，「知識・技能」は，知識と技能に分けて評価規準を作成します。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「聞くこと」についてです。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「知識」は，小学校学習指導要領「２内容［第</a:t>
            </a:r>
            <a:r>
              <a:rPr lang="en-US" altLang="ja-JP">
                <a:latin typeface="ＭＳ 明朝" panose="02020609040205080304" pitchFamily="17" charset="-128"/>
                <a:ea typeface="ＭＳ 明朝" panose="02020609040205080304" pitchFamily="17" charset="-128"/>
              </a:rPr>
              <a:t>5</a:t>
            </a:r>
            <a:r>
              <a:rPr lang="ja-JP" altLang="en-US">
                <a:latin typeface="ＭＳ 明朝" panose="02020609040205080304" pitchFamily="17" charset="-128"/>
                <a:ea typeface="ＭＳ 明朝" panose="02020609040205080304" pitchFamily="17" charset="-128"/>
              </a:rPr>
              <a:t>学年及び第</a:t>
            </a:r>
            <a:r>
              <a:rPr lang="en-US" altLang="ja-JP">
                <a:latin typeface="ＭＳ 明朝" panose="02020609040205080304" pitchFamily="17" charset="-128"/>
                <a:ea typeface="ＭＳ 明朝" panose="02020609040205080304" pitchFamily="17" charset="-128"/>
              </a:rPr>
              <a:t>6</a:t>
            </a:r>
            <a:r>
              <a:rPr lang="ja-JP" altLang="en-US">
                <a:latin typeface="ＭＳ 明朝" panose="02020609040205080304" pitchFamily="17" charset="-128"/>
                <a:ea typeface="ＭＳ 明朝" panose="02020609040205080304" pitchFamily="17" charset="-128"/>
              </a:rPr>
              <a:t>学年］の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知識及び技能</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における「（</a:t>
            </a:r>
            <a:r>
              <a:rPr lang="en-US" altLang="ja-JP">
                <a:latin typeface="ＭＳ 明朝" panose="02020609040205080304" pitchFamily="17" charset="-128"/>
                <a:ea typeface="ＭＳ 明朝" panose="02020609040205080304" pitchFamily="17" charset="-128"/>
              </a:rPr>
              <a:t>1</a:t>
            </a:r>
            <a:r>
              <a:rPr lang="ja-JP" altLang="en-US">
                <a:latin typeface="ＭＳ 明朝" panose="02020609040205080304" pitchFamily="17" charset="-128"/>
                <a:ea typeface="ＭＳ 明朝" panose="02020609040205080304" pitchFamily="17" charset="-128"/>
              </a:rPr>
              <a:t>）英語の特徴やきまりに関する事項」に記されていることを指しており，それらの事項を理解している状況を評価します。これは，他の領域においても同様です。</a:t>
            </a:r>
            <a:endParaRPr lang="en-US" altLang="ja-JP">
              <a:latin typeface="ＭＳ 明朝" panose="02020609040205080304" pitchFamily="17" charset="-128"/>
              <a:ea typeface="ＭＳ 明朝" panose="02020609040205080304" pitchFamily="17" charset="-128"/>
            </a:endParaRPr>
          </a:p>
          <a:p>
            <a:r>
              <a:rPr lang="ja-JP" altLang="en-US">
                <a:latin typeface="ＭＳ 明朝" panose="02020609040205080304" pitchFamily="17" charset="-128"/>
                <a:ea typeface="ＭＳ 明朝" panose="02020609040205080304" pitchFamily="17" charset="-128"/>
              </a:rPr>
              <a:t>　「技能」は，</a:t>
            </a:r>
            <a:r>
              <a:rPr lang="ja-JP" altLang="en-US" sz="900">
                <a:latin typeface="ＭＳ 明朝" panose="02020609040205080304" pitchFamily="17" charset="-128"/>
                <a:ea typeface="ＭＳ 明朝" panose="02020609040205080304" pitchFamily="17" charset="-128"/>
              </a:rPr>
              <a:t>　</a:t>
            </a:r>
            <a:r>
              <a:rPr lang="ja-JP" altLang="en-US">
                <a:latin typeface="ＭＳ 明朝" panose="02020609040205080304" pitchFamily="17" charset="-128"/>
                <a:ea typeface="ＭＳ 明朝" panose="02020609040205080304" pitchFamily="17" charset="-128"/>
              </a:rPr>
              <a:t>実際のコミュニケーションにおいて，自分のことや身近で簡単な事柄についての簡単な語句や基本的な表現，日常生活に関する身近で簡単な事柄についての短い話の概要を捉えたりする技能を身に付けている状況を評価します。</a:t>
            </a:r>
            <a:endParaRPr lang="en-US" altLang="ja-JP">
              <a:latin typeface="ＭＳ 明朝" panose="02020609040205080304" pitchFamily="17" charset="-128"/>
              <a:ea typeface="ＭＳ 明朝" panose="02020609040205080304" pitchFamily="17" charset="-128"/>
            </a:endParaRPr>
          </a:p>
        </p:txBody>
      </p:sp>
      <p:sp>
        <p:nvSpPr>
          <p:cNvPr id="20484"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971FC76D-DF82-4AB5-9299-DFD1485216DA}" type="slidenum">
              <a:rPr lang="en-US" altLang="ja-JP">
                <a:ea typeface="ＭＳ Ｐゴシック" panose="020B0600070205080204" pitchFamily="50" charset="-128"/>
              </a:rPr>
              <a:pPr algn="r" eaLnBrk="1" hangingPunct="1">
                <a:spcBef>
                  <a:spcPct val="0"/>
                </a:spcBef>
              </a:pPr>
              <a:t>8</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962820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ChangeArrowheads="1" noTextEdit="1"/>
          </p:cNvSpPr>
          <p:nvPr>
            <p:ph type="sldImg"/>
          </p:nvPr>
        </p:nvSpPr>
        <p:spPr>
          <a:noFill/>
          <a:ln cap="flat">
            <a:headEnd type="none" w="med" len="med"/>
            <a:tailEnd type="none" w="med" len="med"/>
          </a:ln>
        </p:spPr>
      </p:sp>
      <p:sp>
        <p:nvSpPr>
          <p:cNvPr id="22531" name="ノート プレースホルダー 2"/>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a:t>　　「思考・判断・表現」は，コミュニケーションを行う目的や場面，状況に応じて，具体的な情報を聞き取ったり，短い話の概要を捉えたりしている状況を評価します。　「主体的に学習に取り組む態度」は，外国語の背景にある文化に対する理解を深め他者に配慮しながら，主体的に外国語を用いてコミュニケーションを図ろうとしている状況を評価します。自分のことや身近で簡単な事柄についての簡単な語句や基本的な表現，日常生活に関する身近で簡単な事柄についての具体的な情報を聞き取ったり，短い話の概要を捉えたりしようとしている状況を評価します。また，言語活動への取組に関して見通しを立てたり振り返ったりして自らの学習を自覚的に捉えている状況についても，特定の領域単元だけではなく，年間を通して評価します。スライドの青文字の部分については，他の領域についても同様です。</a:t>
            </a:r>
            <a:endParaRPr lang="en-US" altLang="ja-JP"/>
          </a:p>
          <a:p>
            <a:endParaRPr lang="en-US" altLang="ja-JP"/>
          </a:p>
        </p:txBody>
      </p:sp>
      <p:sp>
        <p:nvSpPr>
          <p:cNvPr id="22532" name="スライド番号プレースホルダー 3"/>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91" tIns="46047" rIns="92091" bIns="4604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29C595E6-7720-40D8-8ECB-030C9DF5B202}" type="slidenum">
              <a:rPr lang="en-US" altLang="ja-JP">
                <a:ea typeface="ＭＳ Ｐゴシック" panose="020B0600070205080204" pitchFamily="50" charset="-128"/>
              </a:rPr>
              <a:pPr algn="r" eaLnBrk="1" hangingPunct="1">
                <a:spcBef>
                  <a:spcPct val="0"/>
                </a:spcBef>
              </a:pPr>
              <a:t>9</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305177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rgbClr val="FFFFFF"/>
        </a:solidFill>
        <a:effectLst/>
      </p:bgPr>
    </p:bg>
    <p:spTree>
      <p:nvGrpSpPr>
        <p:cNvPr id="1" name=""/>
        <p:cNvGrpSpPr/>
        <p:nvPr/>
      </p:nvGrpSpPr>
      <p:grpSpPr>
        <a:xfrm>
          <a:off x="0" y="0"/>
          <a:ext cx="0" cy="0"/>
          <a:chOff x="0" y="0"/>
          <a:chExt cx="0" cy="0"/>
        </a:xfrm>
      </p:grpSpPr>
      <p:sp>
        <p:nvSpPr>
          <p:cNvPr id="2058" name="タイトル 1"/>
          <p:cNvSpPr>
            <a:spLocks noGrp="1" noChangeArrowheads="1"/>
          </p:cNvSpPr>
          <p:nvPr>
            <p:ph type="ctrTitle"/>
          </p:nvPr>
        </p:nvSpPr>
        <p:spPr>
          <a:xfrm>
            <a:off x="1143000" y="1122363"/>
            <a:ext cx="6858000" cy="2387600"/>
          </a:xfrm>
        </p:spPr>
        <p:txBody>
          <a:bodyPr anchor="b"/>
          <a:lstStyle>
            <a:lvl1pPr>
              <a:defRPr/>
            </a:lvl1pPr>
          </a:lstStyle>
          <a:p>
            <a:pPr lvl="0"/>
            <a:r>
              <a:rPr lang="ja-JP" altLang="en-US" noProof="0"/>
              <a:t>マスター タイトルの書式設定</a:t>
            </a:r>
          </a:p>
        </p:txBody>
      </p:sp>
      <p:sp>
        <p:nvSpPr>
          <p:cNvPr id="2059" name="サブタイトル 2"/>
          <p:cNvSpPr>
            <a:spLocks noGrp="1" noChangeArrowheads="1"/>
          </p:cNvSpPr>
          <p:nvPr>
            <p:ph type="subTitle" idx="1"/>
          </p:nvPr>
        </p:nvSpPr>
        <p:spPr>
          <a:xfrm>
            <a:off x="1143000" y="3602038"/>
            <a:ext cx="6858000" cy="1655762"/>
          </a:xfrm>
        </p:spPr>
        <p:txBody>
          <a:bodyPr/>
          <a:lstStyle>
            <a:lvl1pPr marL="0" indent="0" algn="ctr">
              <a:buFont typeface="Arial" panose="020B0604020202020204" pitchFamily="34" charset="0"/>
              <a:buNone/>
              <a:defRPr/>
            </a:lvl1pPr>
          </a:lstStyle>
          <a:p>
            <a:pPr lvl="0"/>
            <a:r>
              <a:rPr lang="ja-JP" altLang="en-US" noProof="0"/>
              <a:t>マスター サブタイトルの書式設定</a:t>
            </a:r>
          </a:p>
        </p:txBody>
      </p:sp>
      <p:sp>
        <p:nvSpPr>
          <p:cNvPr id="4" name="日付プレースホルダー 3"/>
          <p:cNvSpPr>
            <a:spLocks noGrp="1" noChangeArrowheads="1"/>
          </p:cNvSpPr>
          <p:nvPr>
            <p:ph type="dt" sz="half" idx="10"/>
          </p:nvPr>
        </p:nvSpPr>
        <p:spPr/>
        <p:txBody>
          <a:bodyPr/>
          <a:lstStyle>
            <a:lvl1pPr defTabSz="457200" eaLnBrk="0" hangingPunct="0">
              <a:defRPr kumimoji="0"/>
            </a:lvl1pPr>
          </a:lstStyle>
          <a:p>
            <a:pPr>
              <a:defRPr/>
            </a:pPr>
            <a:endParaRPr lang="en-US" altLang="ja-JP"/>
          </a:p>
        </p:txBody>
      </p:sp>
      <p:sp>
        <p:nvSpPr>
          <p:cNvPr id="5" name="フッター プレースホルダー 4"/>
          <p:cNvSpPr>
            <a:spLocks noGrp="1" noChangeArrowheads="1"/>
          </p:cNvSpPr>
          <p:nvPr>
            <p:ph type="ftr" sz="quarter" idx="11"/>
          </p:nvPr>
        </p:nvSpPr>
        <p:spPr/>
        <p:txBody>
          <a:bodyPr/>
          <a:lstStyle>
            <a:lvl1pPr defTabSz="457200" eaLnBrk="0" hangingPunct="0">
              <a:defRPr kumimoji="0"/>
            </a:lvl1pPr>
          </a:lstStyle>
          <a:p>
            <a:pPr>
              <a:defRPr/>
            </a:pPr>
            <a:endParaRPr lang="en-US" altLang="ja-JP"/>
          </a:p>
        </p:txBody>
      </p:sp>
      <p:sp>
        <p:nvSpPr>
          <p:cNvPr id="6" name="スライド番号プレースホルダー 5"/>
          <p:cNvSpPr>
            <a:spLocks noGrp="1" noChangeArrowheads="1"/>
          </p:cNvSpPr>
          <p:nvPr>
            <p:ph type="sldNum" sz="quarter" idx="12"/>
          </p:nvPr>
        </p:nvSpPr>
        <p:spPr/>
        <p:txBody>
          <a:bodyPr/>
          <a:lstStyle>
            <a:lvl1pPr defTabSz="457200" eaLnBrk="0" hangingPunct="0">
              <a:defRPr kumimoji="0"/>
            </a:lvl1pPr>
          </a:lstStyle>
          <a:p>
            <a:pPr>
              <a:defRPr/>
            </a:pPr>
            <a:fld id="{B73D970E-6F56-4474-894D-7BA2C031A8B0}" type="slidenum">
              <a:rPr lang="en-US" altLang="ja-JP"/>
              <a:pPr>
                <a:defRPr/>
              </a:pPr>
              <a:t>‹#›</a:t>
            </a:fld>
            <a:endParaRPr lang="en-US" altLang="ja-JP"/>
          </a:p>
        </p:txBody>
      </p:sp>
    </p:spTree>
    <p:extLst>
      <p:ext uri="{BB962C8B-B14F-4D97-AF65-F5344CB8AC3E}">
        <p14:creationId xmlns:p14="http://schemas.microsoft.com/office/powerpoint/2010/main" val="207187250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CCE242C7-1C4D-4909-9DCB-91B8388E0514}" type="slidenum">
              <a:rPr lang="en-US" altLang="ja-JP"/>
              <a:pPr>
                <a:defRPr/>
              </a:pPr>
              <a:t>‹#›</a:t>
            </a:fld>
            <a:endParaRPr lang="en-US" altLang="ja-JP"/>
          </a:p>
        </p:txBody>
      </p:sp>
    </p:spTree>
    <p:extLst>
      <p:ext uri="{BB962C8B-B14F-4D97-AF65-F5344CB8AC3E}">
        <p14:creationId xmlns:p14="http://schemas.microsoft.com/office/powerpoint/2010/main" val="2033323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963EAD73-8BEC-4A1F-847F-E972E58BEDE6}" type="slidenum">
              <a:rPr lang="en-US" altLang="ja-JP"/>
              <a:pPr>
                <a:defRPr/>
              </a:pPr>
              <a:t>‹#›</a:t>
            </a:fld>
            <a:endParaRPr lang="en-US" altLang="ja-JP"/>
          </a:p>
        </p:txBody>
      </p:sp>
    </p:spTree>
    <p:extLst>
      <p:ext uri="{BB962C8B-B14F-4D97-AF65-F5344CB8AC3E}">
        <p14:creationId xmlns:p14="http://schemas.microsoft.com/office/powerpoint/2010/main" val="1018994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B60FB75C-8D08-4C35-ADAC-A6828D75B57C}" type="slidenum">
              <a:rPr lang="en-US" altLang="ja-JP"/>
              <a:pPr>
                <a:defRPr/>
              </a:pPr>
              <a:t>‹#›</a:t>
            </a:fld>
            <a:endParaRPr lang="en-US" altLang="ja-JP"/>
          </a:p>
        </p:txBody>
      </p:sp>
    </p:spTree>
    <p:extLst>
      <p:ext uri="{BB962C8B-B14F-4D97-AF65-F5344CB8AC3E}">
        <p14:creationId xmlns:p14="http://schemas.microsoft.com/office/powerpoint/2010/main" val="48586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1AA8BB74-3C12-4336-9A3E-E79E3AAC3321}" type="slidenum">
              <a:rPr lang="en-US" altLang="ja-JP"/>
              <a:pPr>
                <a:defRPr/>
              </a:pPr>
              <a:t>‹#›</a:t>
            </a:fld>
            <a:endParaRPr lang="en-US" altLang="ja-JP"/>
          </a:p>
        </p:txBody>
      </p:sp>
    </p:spTree>
    <p:extLst>
      <p:ext uri="{BB962C8B-B14F-4D97-AF65-F5344CB8AC3E}">
        <p14:creationId xmlns:p14="http://schemas.microsoft.com/office/powerpoint/2010/main" val="2237504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BA6D5C90-BA78-497D-8D02-A858BC8E5BF6}" type="slidenum">
              <a:rPr lang="en-US" altLang="ja-JP"/>
              <a:pPr>
                <a:defRPr/>
              </a:pPr>
              <a:t>‹#›</a:t>
            </a:fld>
            <a:endParaRPr lang="en-US" altLang="ja-JP"/>
          </a:p>
        </p:txBody>
      </p:sp>
    </p:spTree>
    <p:extLst>
      <p:ext uri="{BB962C8B-B14F-4D97-AF65-F5344CB8AC3E}">
        <p14:creationId xmlns:p14="http://schemas.microsoft.com/office/powerpoint/2010/main" val="3450452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8"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9" name="スライド番号プレースホルダー 5"/>
          <p:cNvSpPr>
            <a:spLocks noGrp="1" noChangeArrowheads="1"/>
          </p:cNvSpPr>
          <p:nvPr>
            <p:ph type="sldNum" sz="quarter" idx="12"/>
          </p:nvPr>
        </p:nvSpPr>
        <p:spPr>
          <a:ln/>
        </p:spPr>
        <p:txBody>
          <a:bodyPr/>
          <a:lstStyle>
            <a:lvl1pPr>
              <a:defRPr/>
            </a:lvl1pPr>
          </a:lstStyle>
          <a:p>
            <a:pPr>
              <a:defRPr/>
            </a:pPr>
            <a:fld id="{B621C2E8-C432-4B7A-BF57-BC0F2F812FDC}" type="slidenum">
              <a:rPr lang="en-US" altLang="ja-JP"/>
              <a:pPr>
                <a:defRPr/>
              </a:pPr>
              <a:t>‹#›</a:t>
            </a:fld>
            <a:endParaRPr lang="en-US" altLang="ja-JP"/>
          </a:p>
        </p:txBody>
      </p:sp>
    </p:spTree>
    <p:extLst>
      <p:ext uri="{BB962C8B-B14F-4D97-AF65-F5344CB8AC3E}">
        <p14:creationId xmlns:p14="http://schemas.microsoft.com/office/powerpoint/2010/main" val="2082008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4"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5" name="スライド番号プレースホルダー 5"/>
          <p:cNvSpPr>
            <a:spLocks noGrp="1" noChangeArrowheads="1"/>
          </p:cNvSpPr>
          <p:nvPr>
            <p:ph type="sldNum" sz="quarter" idx="12"/>
          </p:nvPr>
        </p:nvSpPr>
        <p:spPr>
          <a:ln/>
        </p:spPr>
        <p:txBody>
          <a:bodyPr/>
          <a:lstStyle>
            <a:lvl1pPr>
              <a:defRPr/>
            </a:lvl1pPr>
          </a:lstStyle>
          <a:p>
            <a:pPr>
              <a:defRPr/>
            </a:pPr>
            <a:fld id="{137958C7-A5A5-4E6A-8B6D-D6376CD35082}" type="slidenum">
              <a:rPr lang="en-US" altLang="ja-JP"/>
              <a:pPr>
                <a:defRPr/>
              </a:pPr>
              <a:t>‹#›</a:t>
            </a:fld>
            <a:endParaRPr lang="en-US" altLang="ja-JP"/>
          </a:p>
        </p:txBody>
      </p:sp>
    </p:spTree>
    <p:extLst>
      <p:ext uri="{BB962C8B-B14F-4D97-AF65-F5344CB8AC3E}">
        <p14:creationId xmlns:p14="http://schemas.microsoft.com/office/powerpoint/2010/main" val="3970842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3"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4" name="スライド番号プレースホルダー 5"/>
          <p:cNvSpPr>
            <a:spLocks noGrp="1" noChangeArrowheads="1"/>
          </p:cNvSpPr>
          <p:nvPr>
            <p:ph type="sldNum" sz="quarter" idx="12"/>
          </p:nvPr>
        </p:nvSpPr>
        <p:spPr>
          <a:ln/>
        </p:spPr>
        <p:txBody>
          <a:bodyPr/>
          <a:lstStyle>
            <a:lvl1pPr>
              <a:defRPr/>
            </a:lvl1pPr>
          </a:lstStyle>
          <a:p>
            <a:pPr>
              <a:defRPr/>
            </a:pPr>
            <a:fld id="{F87F4115-BBD6-4F1D-9342-996438EE7254}" type="slidenum">
              <a:rPr lang="en-US" altLang="ja-JP"/>
              <a:pPr>
                <a:defRPr/>
              </a:pPr>
              <a:t>‹#›</a:t>
            </a:fld>
            <a:endParaRPr lang="en-US" altLang="ja-JP"/>
          </a:p>
        </p:txBody>
      </p:sp>
    </p:spTree>
    <p:extLst>
      <p:ext uri="{BB962C8B-B14F-4D97-AF65-F5344CB8AC3E}">
        <p14:creationId xmlns:p14="http://schemas.microsoft.com/office/powerpoint/2010/main" val="2426932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DC4D8375-8D06-4F3B-9A1E-C44EB0B35324}" type="slidenum">
              <a:rPr lang="en-US" altLang="ja-JP"/>
              <a:pPr>
                <a:defRPr/>
              </a:pPr>
              <a:t>‹#›</a:t>
            </a:fld>
            <a:endParaRPr lang="en-US" altLang="ja-JP"/>
          </a:p>
        </p:txBody>
      </p:sp>
    </p:spTree>
    <p:extLst>
      <p:ext uri="{BB962C8B-B14F-4D97-AF65-F5344CB8AC3E}">
        <p14:creationId xmlns:p14="http://schemas.microsoft.com/office/powerpoint/2010/main" val="3926441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21D3009C-B7B9-478D-9AA8-A87477BE3F70}" type="slidenum">
              <a:rPr lang="en-US" altLang="ja-JP"/>
              <a:pPr>
                <a:defRPr/>
              </a:pPr>
              <a:t>‹#›</a:t>
            </a:fld>
            <a:endParaRPr lang="en-US" altLang="ja-JP"/>
          </a:p>
        </p:txBody>
      </p:sp>
    </p:spTree>
    <p:extLst>
      <p:ext uri="{BB962C8B-B14F-4D97-AF65-F5344CB8AC3E}">
        <p14:creationId xmlns:p14="http://schemas.microsoft.com/office/powerpoint/2010/main" val="913243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noChangeArrowheads="1"/>
          </p:cNvSpPr>
          <p:nvPr>
            <p:ph type="title"/>
          </p:nvPr>
        </p:nvSpPr>
        <p:spPr bwMode="auto">
          <a:xfrm>
            <a:off x="628650" y="365125"/>
            <a:ext cx="7886700"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noChangeArrowheads="1"/>
          </p:cNvSpPr>
          <p:nvPr>
            <p:ph type="body" idx="1"/>
          </p:nvPr>
        </p:nvSpPr>
        <p:spPr bwMode="auto">
          <a:xfrm>
            <a:off x="628650" y="1825625"/>
            <a:ext cx="78867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9" name="日付プレースホルダー 3"/>
          <p:cNvSpPr>
            <a:spLocks noGrp="1" noChangeArrowheads="1"/>
          </p:cNvSpPr>
          <p:nvPr>
            <p:ph type="dt" sz="half" idx="2"/>
          </p:nvPr>
        </p:nvSpPr>
        <p:spPr bwMode="auto">
          <a:xfrm>
            <a:off x="6286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defTabSz="685800" eaLnBrk="1" hangingPunct="1">
              <a:buSzPct val="100000"/>
              <a:defRPr kumimoji="1" sz="900">
                <a:solidFill>
                  <a:srgbClr val="898989"/>
                </a:solidFill>
              </a:defRPr>
            </a:lvl1pPr>
          </a:lstStyle>
          <a:p>
            <a:pPr>
              <a:defRPr/>
            </a:pPr>
            <a:endParaRPr lang="en-US" altLang="ja-JP"/>
          </a:p>
        </p:txBody>
      </p:sp>
      <p:sp>
        <p:nvSpPr>
          <p:cNvPr id="1030" name="フッター プレースホルダー 4"/>
          <p:cNvSpPr>
            <a:spLocks noGrp="1" noChangeArrowheads="1"/>
          </p:cNvSpPr>
          <p:nvPr>
            <p:ph type="ftr" sz="quarter" idx="3"/>
          </p:nvPr>
        </p:nvSpPr>
        <p:spPr bwMode="auto">
          <a:xfrm>
            <a:off x="3028950" y="6356350"/>
            <a:ext cx="30861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defTabSz="685800" eaLnBrk="1" hangingPunct="1">
              <a:buSzPct val="100000"/>
              <a:defRPr kumimoji="1" sz="900">
                <a:solidFill>
                  <a:srgbClr val="898989"/>
                </a:solidFill>
              </a:defRPr>
            </a:lvl1pPr>
          </a:lstStyle>
          <a:p>
            <a:pPr>
              <a:defRPr/>
            </a:pPr>
            <a:endParaRPr lang="en-US" altLang="ja-JP"/>
          </a:p>
        </p:txBody>
      </p:sp>
      <p:sp>
        <p:nvSpPr>
          <p:cNvPr id="1031" name="スライド番号プレースホルダー 5"/>
          <p:cNvSpPr>
            <a:spLocks noGrp="1" noChangeArrowheads="1"/>
          </p:cNvSpPr>
          <p:nvPr>
            <p:ph type="sldNum" sz="quarter" idx="4"/>
          </p:nvPr>
        </p:nvSpPr>
        <p:spPr bwMode="auto">
          <a:xfrm>
            <a:off x="64579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defTabSz="685800" eaLnBrk="1" hangingPunct="1">
              <a:buSzPct val="100000"/>
              <a:defRPr kumimoji="1" sz="900">
                <a:solidFill>
                  <a:srgbClr val="898989"/>
                </a:solidFill>
              </a:defRPr>
            </a:lvl1pPr>
          </a:lstStyle>
          <a:p>
            <a:pPr>
              <a:defRPr/>
            </a:pPr>
            <a:fld id="{042B0939-3656-48DB-BBEC-5749C0E1331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767" r:id="rId1"/>
    <p:sldLayoutId id="2147485757" r:id="rId2"/>
    <p:sldLayoutId id="2147485758" r:id="rId3"/>
    <p:sldLayoutId id="2147485759" r:id="rId4"/>
    <p:sldLayoutId id="2147485760" r:id="rId5"/>
    <p:sldLayoutId id="2147485761" r:id="rId6"/>
    <p:sldLayoutId id="2147485762" r:id="rId7"/>
    <p:sldLayoutId id="2147485763" r:id="rId8"/>
    <p:sldLayoutId id="2147485764" r:id="rId9"/>
    <p:sldLayoutId id="2147485765" r:id="rId10"/>
    <p:sldLayoutId id="2147485766" r:id="rId11"/>
  </p:sldLayoutIdLst>
  <p:txStyles>
    <p:titleStyle>
      <a:lvl1pPr algn="l" defTabSz="685800" rtl="0" eaLnBrk="0" fontAlgn="base" hangingPunct="0">
        <a:lnSpc>
          <a:spcPct val="90000"/>
        </a:lnSpc>
        <a:spcBef>
          <a:spcPct val="0"/>
        </a:spcBef>
        <a:spcAft>
          <a:spcPct val="0"/>
        </a:spcAft>
        <a:buSzPct val="100000"/>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2pPr>
      <a:lvl3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3pPr>
      <a:lvl4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4pPr>
      <a:lvl5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5pPr>
      <a:lvl6pPr marL="4572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6pPr>
      <a:lvl7pPr marL="9144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7pPr>
      <a:lvl8pPr marL="13716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8pPr>
      <a:lvl9pPr marL="18288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SzPct val="100000"/>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テキスト ボックス 10"/>
          <p:cNvSpPr>
            <a:spLocks noChangeArrowheads="1"/>
          </p:cNvSpPr>
          <p:nvPr/>
        </p:nvSpPr>
        <p:spPr bwMode="auto">
          <a:xfrm>
            <a:off x="26988" y="6167438"/>
            <a:ext cx="914558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Tx/>
              <a:buNone/>
            </a:pPr>
            <a:r>
              <a:rPr lang="ja-JP" altLang="en-US" sz="3600" b="1">
                <a:latin typeface="HGP教科書体" panose="02020600000000000000" pitchFamily="18" charset="-128"/>
                <a:ea typeface="HGP教科書体" panose="02020600000000000000" pitchFamily="18" charset="-128"/>
              </a:rPr>
              <a:t>福岡県教育委員会</a:t>
            </a:r>
          </a:p>
        </p:txBody>
      </p:sp>
      <p:sp>
        <p:nvSpPr>
          <p:cNvPr id="5123" name="正方形/長方形 2"/>
          <p:cNvSpPr>
            <a:spLocks noChangeArrowheads="1"/>
          </p:cNvSpPr>
          <p:nvPr/>
        </p:nvSpPr>
        <p:spPr bwMode="auto">
          <a:xfrm>
            <a:off x="179388" y="2852738"/>
            <a:ext cx="8785225" cy="1296987"/>
          </a:xfrm>
          <a:prstGeom prst="rect">
            <a:avLst/>
          </a:prstGeom>
          <a:solidFill>
            <a:srgbClr val="92D05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小学校 外国語・外国語活動</a:t>
            </a:r>
          </a:p>
        </p:txBody>
      </p:sp>
      <p:sp>
        <p:nvSpPr>
          <p:cNvPr id="5124" name="テキスト ボックス 4"/>
          <p:cNvSpPr>
            <a:spLocks noChangeArrowheads="1"/>
          </p:cNvSpPr>
          <p:nvPr/>
        </p:nvSpPr>
        <p:spPr bwMode="auto">
          <a:xfrm>
            <a:off x="250825" y="4397375"/>
            <a:ext cx="864235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5125" name="サブタイトル 2"/>
          <p:cNvSpPr>
            <a:spLocks noGrp="1" noChangeArrowheads="1"/>
          </p:cNvSpPr>
          <p:nvPr>
            <p:ph type="subTitle" idx="4294967295"/>
          </p:nvPr>
        </p:nvSpPr>
        <p:spPr>
          <a:xfrm>
            <a:off x="7938" y="908050"/>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pic>
        <p:nvPicPr>
          <p:cNvPr id="5126" name="Picture 3"/>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録音されたサウンド"/>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1900" y="6532563"/>
            <a:ext cx="242888"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926"/>
    </mc:Choice>
    <mc:Fallback xmlns="">
      <p:transition spd="slow" advTm="44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テキスト ボックス 1"/>
          <p:cNvSpPr>
            <a:spLocks noChangeArrowheads="1"/>
          </p:cNvSpPr>
          <p:nvPr/>
        </p:nvSpPr>
        <p:spPr bwMode="auto">
          <a:xfrm>
            <a:off x="0" y="-3175"/>
            <a:ext cx="9144000" cy="481013"/>
          </a:xfrm>
          <a:prstGeom prst="rect">
            <a:avLst/>
          </a:prstGeom>
          <a:solidFill>
            <a:srgbClr val="9DC3E6"/>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b="1">
                <a:solidFill>
                  <a:schemeClr val="bg1"/>
                </a:solidFill>
              </a:rPr>
              <a:t>　</a:t>
            </a:r>
            <a:r>
              <a:rPr lang="ja-JP" altLang="en-US" sz="2400"/>
              <a:t>まとまり（五つの領域）ごとの評価規準作成の留意点</a:t>
            </a:r>
            <a:r>
              <a:rPr lang="ja-JP" altLang="en-US" sz="2400" b="1"/>
              <a:t>「読むこと」</a:t>
            </a:r>
          </a:p>
        </p:txBody>
      </p:sp>
      <p:graphicFrame>
        <p:nvGraphicFramePr>
          <p:cNvPr id="14597" name="表 6"/>
          <p:cNvGraphicFramePr>
            <a:graphicFrameLocks noGrp="1"/>
          </p:cNvGraphicFramePr>
          <p:nvPr/>
        </p:nvGraphicFramePr>
        <p:xfrm>
          <a:off x="144463" y="1484313"/>
          <a:ext cx="8891587" cy="3832225"/>
        </p:xfrm>
        <a:graphic>
          <a:graphicData uri="http://schemas.openxmlformats.org/drawingml/2006/table">
            <a:tbl>
              <a:tblPr/>
              <a:tblGrid>
                <a:gridCol w="1008063">
                  <a:extLst>
                    <a:ext uri="{9D8B030D-6E8A-4147-A177-3AD203B41FA5}">
                      <a16:colId xmlns:a16="http://schemas.microsoft.com/office/drawing/2014/main" val="20000"/>
                    </a:ext>
                  </a:extLst>
                </a:gridCol>
                <a:gridCol w="1133475">
                  <a:extLst>
                    <a:ext uri="{9D8B030D-6E8A-4147-A177-3AD203B41FA5}">
                      <a16:colId xmlns:a16="http://schemas.microsoft.com/office/drawing/2014/main" val="20001"/>
                    </a:ext>
                  </a:extLst>
                </a:gridCol>
                <a:gridCol w="6750049">
                  <a:extLst>
                    <a:ext uri="{9D8B030D-6E8A-4147-A177-3AD203B41FA5}">
                      <a16:colId xmlns:a16="http://schemas.microsoft.com/office/drawing/2014/main" val="20002"/>
                    </a:ext>
                  </a:extLst>
                </a:gridCol>
              </a:tblGrid>
              <a:tr h="1789707">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技能</a:t>
                      </a: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ja-JP" altLang="en-US" sz="10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1" marR="91431" marT="45719" marB="457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a:t>
                      </a:r>
                    </a:p>
                  </a:txBody>
                  <a:tcPr marL="91431" marR="91431"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小学校学習指導要領「２　内容</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第５学年及び第</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６学年</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の</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知識及び技能</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における「（</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1</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）英語の特</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徴や決まりに関する事項」に記されている事項を</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理解している状況</a:t>
                      </a:r>
                    </a:p>
                  </a:txBody>
                  <a:tcPr marL="91431" marR="91431"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042518">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技能</a:t>
                      </a:r>
                    </a:p>
                  </a:txBody>
                  <a:tcPr marL="91431" marR="91431"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実際のコミュニケーションにおいて，活字体で書</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かれた文字を識別し，その読み方（名称）を発音　</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する技能を身に付けている状況</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音声で十分に慣れ親しんだ簡単な語句や基本</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的な表現を読んで意味が分かっている状況</a:t>
                      </a:r>
                    </a:p>
                  </a:txBody>
                  <a:tcPr marL="91431" marR="91431"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3568" name="リボン: 上に曲がる 3"/>
          <p:cNvSpPr>
            <a:spLocks noChangeArrowheads="1"/>
          </p:cNvSpPr>
          <p:nvPr/>
        </p:nvSpPr>
        <p:spPr bwMode="auto">
          <a:xfrm>
            <a:off x="6905625" y="731838"/>
            <a:ext cx="2130425" cy="498475"/>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400"/>
              <a:t>P.30</a:t>
            </a:r>
            <a:r>
              <a:rPr lang="ja-JP" altLang="en-US" sz="2400"/>
              <a:t>～</a:t>
            </a:r>
            <a:r>
              <a:rPr lang="en-US" altLang="ja-JP" sz="2400"/>
              <a:t>32</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379"/>
    </mc:Choice>
    <mc:Fallback xmlns="">
      <p:transition spd="slow" advTm="27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テキスト ボックス 1"/>
          <p:cNvSpPr>
            <a:spLocks noChangeArrowheads="1"/>
          </p:cNvSpPr>
          <p:nvPr/>
        </p:nvSpPr>
        <p:spPr bwMode="auto">
          <a:xfrm>
            <a:off x="0" y="-3175"/>
            <a:ext cx="9144000" cy="623888"/>
          </a:xfrm>
          <a:prstGeom prst="rect">
            <a:avLst/>
          </a:prstGeom>
          <a:solidFill>
            <a:srgbClr val="9DC3E6"/>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b="1">
                <a:solidFill>
                  <a:schemeClr val="bg1"/>
                </a:solidFill>
              </a:rPr>
              <a:t>　</a:t>
            </a:r>
            <a:r>
              <a:rPr lang="ja-JP" altLang="en-US" sz="2400"/>
              <a:t>まとまり（五つの領域）ごとの評価規準作成の留意点</a:t>
            </a:r>
            <a:r>
              <a:rPr lang="ja-JP" altLang="en-US" sz="2400" b="1"/>
              <a:t>「読むこと」</a:t>
            </a:r>
          </a:p>
        </p:txBody>
      </p:sp>
      <p:graphicFrame>
        <p:nvGraphicFramePr>
          <p:cNvPr id="14597" name="表 6"/>
          <p:cNvGraphicFramePr>
            <a:graphicFrameLocks noGrp="1"/>
          </p:cNvGraphicFramePr>
          <p:nvPr/>
        </p:nvGraphicFramePr>
        <p:xfrm>
          <a:off x="144463" y="1104900"/>
          <a:ext cx="8891587" cy="5669220"/>
        </p:xfrm>
        <a:graphic>
          <a:graphicData uri="http://schemas.openxmlformats.org/drawingml/2006/table">
            <a:tbl>
              <a:tblPr/>
              <a:tblGrid>
                <a:gridCol w="2303463">
                  <a:extLst>
                    <a:ext uri="{9D8B030D-6E8A-4147-A177-3AD203B41FA5}">
                      <a16:colId xmlns:a16="http://schemas.microsoft.com/office/drawing/2014/main" val="20000"/>
                    </a:ext>
                  </a:extLst>
                </a:gridCol>
                <a:gridCol w="6588124">
                  <a:extLst>
                    <a:ext uri="{9D8B030D-6E8A-4147-A177-3AD203B41FA5}">
                      <a16:colId xmlns:a16="http://schemas.microsoft.com/office/drawing/2014/main" val="20001"/>
                    </a:ext>
                  </a:extLst>
                </a:gridCol>
              </a:tblGrid>
              <a:tr h="1615338">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思考・判断・</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表現</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1" marR="91431"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0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コミュニケーションを行う目的や場面，状況などに応じて，</a:t>
                      </a:r>
                      <a:endParaRPr kumimoji="1" lang="en-US" altLang="ja-JP" sz="20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活字体で書かれた文字を識別し，その読み方（名称）を発</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音して</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いる状況</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音声で十分に慣れ親しんだ簡単な語句や基本的な表現</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を読んで意味が分かっている状況</a:t>
                      </a:r>
                    </a:p>
                  </a:txBody>
                  <a:tcPr marL="91431" marR="91431"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05362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1" marR="91431"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1A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0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■「主体的に学習に取り組む態度」は，外国語の背景にある　</a:t>
                      </a:r>
                      <a:endParaRPr kumimoji="1" lang="en-US" altLang="ja-JP" sz="20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0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文化に対する理解を深め，他者に配慮しながら，主体的に</a:t>
                      </a:r>
                      <a:endParaRPr kumimoji="1" lang="en-US" altLang="ja-JP" sz="20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0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外国語を用いてコミュニケーションを図ろうとしている状況</a:t>
                      </a:r>
                      <a:endParaRPr kumimoji="1" lang="en-US" altLang="ja-JP" sz="20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0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を評価する。</a:t>
                      </a:r>
                      <a:endParaRPr kumimoji="1" lang="en-US" altLang="ja-JP" sz="20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■コミュニケーションを行う目的や場面，状況などに応じて，</a:t>
                      </a:r>
                      <a:endParaRPr kumimoji="1" lang="en-US" altLang="ja-JP" sz="20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活字体で書かれた文字を識別し，その読み方（名称）を発</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音しようと</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している状況</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音声で十分に慣れ親しんだ簡単な語句や基本的な表現</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を読んで意味を分かろうとしている状況</a:t>
                      </a:r>
                      <a:r>
                        <a:rPr kumimoji="1" lang="ja-JP" altLang="en-US" sz="2000" b="0" i="0" u="none" strike="noStrike" cap="none" normalizeH="0" baseline="0" dirty="0">
                          <a:ln>
                            <a:noFill/>
                          </a:ln>
                          <a:solidFill>
                            <a:schemeClr val="tx1"/>
                          </a:solidFill>
                          <a:effectLst/>
                          <a:latin typeface="Calibri" panose="020F0502020204030204" pitchFamily="34" charset="0"/>
                          <a:ea typeface="+mn-ea"/>
                          <a:cs typeface="Arial" panose="020B0604020202020204" pitchFamily="34" charset="0"/>
                        </a:rPr>
                        <a:t>　  </a:t>
                      </a:r>
                      <a:endParaRPr kumimoji="1" lang="en-US" altLang="ja-JP" sz="2000" b="0" i="0" u="none" strike="noStrike" cap="none" normalizeH="0" baseline="0" dirty="0">
                        <a:ln>
                          <a:noFill/>
                        </a:ln>
                        <a:solidFill>
                          <a:schemeClr val="tx1"/>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■言語活動への取組に関して見通しを立てたり振り返ったり</a:t>
                      </a:r>
                      <a:endParaRPr kumimoji="1" lang="en-US" altLang="ja-JP" sz="20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して自らの学習を自覚的に捉えている状況についても，特</a:t>
                      </a:r>
                      <a:endParaRPr kumimoji="1" lang="en-US" altLang="ja-JP" sz="20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定の領域単元だけではなく，年間を通して評価する。</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20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1" marR="91431"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5614" name="リボン: 上に曲がる 3"/>
          <p:cNvSpPr>
            <a:spLocks noChangeArrowheads="1"/>
          </p:cNvSpPr>
          <p:nvPr/>
        </p:nvSpPr>
        <p:spPr bwMode="auto">
          <a:xfrm>
            <a:off x="7019925" y="620713"/>
            <a:ext cx="2089150" cy="336550"/>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400"/>
              <a:t>P.30</a:t>
            </a:r>
            <a:r>
              <a:rPr lang="ja-JP" altLang="en-US" sz="2400"/>
              <a:t>～</a:t>
            </a:r>
            <a:r>
              <a:rPr lang="en-US" altLang="ja-JP" sz="2400"/>
              <a:t>32</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33"/>
    </mc:Choice>
    <mc:Fallback xmlns="">
      <p:transition spd="slow" advTm="30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テキスト ボックス 1"/>
          <p:cNvSpPr>
            <a:spLocks noChangeArrowheads="1"/>
          </p:cNvSpPr>
          <p:nvPr/>
        </p:nvSpPr>
        <p:spPr bwMode="auto">
          <a:xfrm>
            <a:off x="0" y="-3175"/>
            <a:ext cx="9144000" cy="549275"/>
          </a:xfrm>
          <a:prstGeom prst="rect">
            <a:avLst/>
          </a:prstGeom>
          <a:solidFill>
            <a:srgbClr val="9DC3E6"/>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a:solidFill>
                  <a:schemeClr val="bg1"/>
                </a:solidFill>
              </a:rPr>
              <a:t>　</a:t>
            </a:r>
            <a:r>
              <a:rPr lang="ja-JP" altLang="en-US" sz="2000"/>
              <a:t>まとまり（五つの領域）ごとの評価規準作成の留意点　</a:t>
            </a:r>
            <a:r>
              <a:rPr lang="ja-JP" altLang="en-US" sz="2000" b="1"/>
              <a:t>「話すこと</a:t>
            </a:r>
            <a:r>
              <a:rPr lang="en-US" altLang="ja-JP" sz="2000" b="1"/>
              <a:t>〔</a:t>
            </a:r>
            <a:r>
              <a:rPr lang="ja-JP" altLang="en-US" sz="2000" b="1"/>
              <a:t>やり取り</a:t>
            </a:r>
            <a:r>
              <a:rPr lang="en-US" altLang="ja-JP" sz="2000" b="1"/>
              <a:t>〕</a:t>
            </a:r>
            <a:r>
              <a:rPr lang="ja-JP" altLang="en-US" sz="2000" b="1"/>
              <a:t>」</a:t>
            </a:r>
          </a:p>
        </p:txBody>
      </p:sp>
      <p:graphicFrame>
        <p:nvGraphicFramePr>
          <p:cNvPr id="15644" name="表 5"/>
          <p:cNvGraphicFramePr>
            <a:graphicFrameLocks noGrp="1"/>
          </p:cNvGraphicFramePr>
          <p:nvPr/>
        </p:nvGraphicFramePr>
        <p:xfrm>
          <a:off x="90488" y="681038"/>
          <a:ext cx="8963025" cy="6157912"/>
        </p:xfrm>
        <a:graphic>
          <a:graphicData uri="http://schemas.openxmlformats.org/drawingml/2006/table">
            <a:tbl>
              <a:tblPr/>
              <a:tblGrid>
                <a:gridCol w="971550">
                  <a:extLst>
                    <a:ext uri="{9D8B030D-6E8A-4147-A177-3AD203B41FA5}">
                      <a16:colId xmlns:a16="http://schemas.microsoft.com/office/drawing/2014/main" val="20000"/>
                    </a:ext>
                  </a:extLst>
                </a:gridCol>
                <a:gridCol w="1062037">
                  <a:extLst>
                    <a:ext uri="{9D8B030D-6E8A-4147-A177-3AD203B41FA5}">
                      <a16:colId xmlns:a16="http://schemas.microsoft.com/office/drawing/2014/main" val="20001"/>
                    </a:ext>
                  </a:extLst>
                </a:gridCol>
                <a:gridCol w="6929438">
                  <a:extLst>
                    <a:ext uri="{9D8B030D-6E8A-4147-A177-3AD203B41FA5}">
                      <a16:colId xmlns:a16="http://schemas.microsoft.com/office/drawing/2014/main" val="20002"/>
                    </a:ext>
                  </a:extLst>
                </a:gridCol>
              </a:tblGrid>
              <a:tr h="1615704">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技能</a:t>
                      </a: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ja-JP" altLang="en-US" sz="24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18" marR="91418"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a:t>
                      </a:r>
                    </a:p>
                  </a:txBody>
                  <a:tcPr marL="91418" marR="91418" marT="45742" marB="4574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小学校学習指導要領「２　内容</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第５学年及び第６</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学年</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の</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知識及び技能</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における「（</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1</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）英語の特徴</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や決まりに関する事項」に記されている事項を理解</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している状況</a:t>
                      </a:r>
                    </a:p>
                  </a:txBody>
                  <a:tcPr marL="91418" marR="91418"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542208">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技能</a:t>
                      </a:r>
                    </a:p>
                  </a:txBody>
                  <a:tcPr marL="91418" marR="91418"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実際のコミュニケーションにおいて，指示，依頼を</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したり，それらに応じたりする技能を身に付けて</a:t>
                      </a:r>
                      <a:r>
                        <a:rPr kumimoji="1" lang="ja-JP" altLang="en-US" sz="24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い</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4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る</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状況</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日常生活に関する身近で簡単な事柄について</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の自分の考えや気持ちなどを伝え合う技能や，自</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分や相手のこと及び身の回りの物に関する事柄に</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ついて，その場で質問をしたり質問に答えたりして，</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伝え合う技能を身に付けている状況</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400" b="0" i="0" u="none" strike="noStrike" cap="none" normalizeH="0" baseline="0" dirty="0">
                          <a:ln>
                            <a:noFill/>
                          </a:ln>
                          <a:solidFill>
                            <a:schemeClr val="accent1"/>
                          </a:solidFill>
                          <a:effectLst/>
                          <a:latin typeface="Calibri" panose="020F0502020204030204" pitchFamily="34" charset="0"/>
                          <a:ea typeface="ＭＳ Ｐゴシック" panose="020B0600070205080204" pitchFamily="50" charset="-128"/>
                          <a:cs typeface="Arial" panose="020B0604020202020204" pitchFamily="34" charset="0"/>
                        </a:rPr>
                        <a:t>■</a:t>
                      </a:r>
                      <a:r>
                        <a:rPr lang="ja-JP" altLang="en-US" sz="2400" u="sng" dirty="0">
                          <a:solidFill>
                            <a:schemeClr val="accent1"/>
                          </a:solidFill>
                        </a:rPr>
                        <a:t>使用する言語材料の提示がない状況において</a:t>
                      </a:r>
                      <a:r>
                        <a:rPr lang="ja-JP" altLang="en-US" sz="2400" u="none" dirty="0">
                          <a:solidFill>
                            <a:schemeClr val="accent1"/>
                          </a:solidFill>
                        </a:rPr>
                        <a:t>，</a:t>
                      </a:r>
                      <a:r>
                        <a:rPr lang="ja-JP" altLang="en-US" sz="2400" dirty="0">
                          <a:solidFill>
                            <a:schemeClr val="accent1"/>
                          </a:solidFill>
                        </a:rPr>
                        <a:t>そ　</a:t>
                      </a:r>
                      <a:endParaRPr lang="en-US" altLang="ja-JP" sz="2400" dirty="0">
                        <a:solidFill>
                          <a:schemeClr val="accent1"/>
                        </a:solidFill>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lang="ja-JP" altLang="en-US" sz="2400" dirty="0">
                          <a:solidFill>
                            <a:schemeClr val="accent1"/>
                          </a:solidFill>
                        </a:rPr>
                        <a:t>　</a:t>
                      </a:r>
                      <a:r>
                        <a:rPr lang="ja-JP" altLang="en-US" sz="2400" dirty="0" err="1">
                          <a:solidFill>
                            <a:schemeClr val="accent1"/>
                          </a:solidFill>
                        </a:rPr>
                        <a:t>れらを</a:t>
                      </a:r>
                      <a:r>
                        <a:rPr lang="ja-JP" altLang="en-US" sz="2400" dirty="0">
                          <a:solidFill>
                            <a:schemeClr val="accent1"/>
                          </a:solidFill>
                        </a:rPr>
                        <a:t>用いて自分の考えや気持ちなどを伝え合っ　　</a:t>
                      </a:r>
                      <a:endParaRPr lang="en-US" altLang="ja-JP" sz="2400" dirty="0">
                        <a:solidFill>
                          <a:schemeClr val="accent1"/>
                        </a:solidFill>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lang="ja-JP" altLang="en-US" sz="2400" dirty="0">
                          <a:solidFill>
                            <a:schemeClr val="accent1"/>
                          </a:solidFill>
                        </a:rPr>
                        <a:t>　たり話たりする技能を身に付けている状況か否か</a:t>
                      </a:r>
                      <a:endParaRPr lang="en-US" altLang="ja-JP" sz="2400" dirty="0">
                        <a:solidFill>
                          <a:schemeClr val="accent1"/>
                        </a:solidFill>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lang="ja-JP" altLang="en-US" sz="2400" dirty="0">
                          <a:solidFill>
                            <a:schemeClr val="accent1"/>
                          </a:solidFill>
                        </a:rPr>
                        <a:t>　について評価する。</a:t>
                      </a:r>
                      <a:endParaRPr kumimoji="1" lang="ja-JP" altLang="en-US" sz="2400" b="0" i="0" u="none" strike="noStrike" cap="none" normalizeH="0" baseline="0" dirty="0">
                        <a:ln>
                          <a:noFill/>
                        </a:ln>
                        <a:solidFill>
                          <a:schemeClr val="accent1"/>
                        </a:solidFill>
                        <a:effectLst/>
                        <a:latin typeface="Calibri" panose="020F0502020204030204" pitchFamily="34" charset="0"/>
                        <a:ea typeface="+mn-ea"/>
                        <a:cs typeface="Arial" panose="020B0604020202020204" pitchFamily="34" charset="0"/>
                      </a:endParaRPr>
                    </a:p>
                  </a:txBody>
                  <a:tcPr marL="91418" marR="91418" marT="45742" marB="4574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7664" name="リボン: 上に曲がる 6"/>
          <p:cNvSpPr>
            <a:spLocks noChangeArrowheads="1"/>
          </p:cNvSpPr>
          <p:nvPr/>
        </p:nvSpPr>
        <p:spPr bwMode="auto">
          <a:xfrm>
            <a:off x="7056438" y="404813"/>
            <a:ext cx="2089150" cy="323850"/>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400"/>
              <a:t>P.30</a:t>
            </a:r>
            <a:r>
              <a:rPr lang="ja-JP" altLang="en-US" sz="2400"/>
              <a:t>～</a:t>
            </a:r>
            <a:r>
              <a:rPr lang="en-US" altLang="ja-JP" sz="2400"/>
              <a:t>32</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152"/>
    </mc:Choice>
    <mc:Fallback xmlns="">
      <p:transition spd="slow" advTm="51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1"/>
          <p:cNvSpPr>
            <a:spLocks noChangeArrowheads="1"/>
          </p:cNvSpPr>
          <p:nvPr/>
        </p:nvSpPr>
        <p:spPr bwMode="auto">
          <a:xfrm>
            <a:off x="0" y="-3175"/>
            <a:ext cx="9144000" cy="412750"/>
          </a:xfrm>
          <a:prstGeom prst="rect">
            <a:avLst/>
          </a:prstGeom>
          <a:solidFill>
            <a:srgbClr val="9DC3E6"/>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a:solidFill>
                  <a:schemeClr val="bg1"/>
                </a:solidFill>
              </a:rPr>
              <a:t>　</a:t>
            </a:r>
            <a:r>
              <a:rPr lang="ja-JP" altLang="en-US" sz="2000"/>
              <a:t>まとまり（五つの領域）ごとの評価規準作成の留意点　</a:t>
            </a:r>
            <a:r>
              <a:rPr lang="ja-JP" altLang="en-US" sz="2000" b="1"/>
              <a:t>「話すこと</a:t>
            </a:r>
            <a:r>
              <a:rPr lang="en-US" altLang="ja-JP" sz="2000" b="1"/>
              <a:t>〔</a:t>
            </a:r>
            <a:r>
              <a:rPr lang="ja-JP" altLang="en-US" sz="2000" b="1"/>
              <a:t>やり取り</a:t>
            </a:r>
            <a:r>
              <a:rPr lang="en-US" altLang="ja-JP" sz="2000" b="1"/>
              <a:t>〕</a:t>
            </a:r>
            <a:r>
              <a:rPr lang="ja-JP" altLang="en-US" sz="2000" b="1"/>
              <a:t>」</a:t>
            </a:r>
          </a:p>
        </p:txBody>
      </p:sp>
      <p:graphicFrame>
        <p:nvGraphicFramePr>
          <p:cNvPr id="15644" name="表 5"/>
          <p:cNvGraphicFramePr>
            <a:graphicFrameLocks noGrp="1"/>
          </p:cNvGraphicFramePr>
          <p:nvPr/>
        </p:nvGraphicFramePr>
        <p:xfrm>
          <a:off x="34925" y="620713"/>
          <a:ext cx="9015413" cy="6132526"/>
        </p:xfrm>
        <a:graphic>
          <a:graphicData uri="http://schemas.openxmlformats.org/drawingml/2006/table">
            <a:tbl>
              <a:tblPr/>
              <a:tblGrid>
                <a:gridCol w="2341613">
                  <a:extLst>
                    <a:ext uri="{9D8B030D-6E8A-4147-A177-3AD203B41FA5}">
                      <a16:colId xmlns:a16="http://schemas.microsoft.com/office/drawing/2014/main" val="20000"/>
                    </a:ext>
                  </a:extLst>
                </a:gridCol>
                <a:gridCol w="6673800">
                  <a:extLst>
                    <a:ext uri="{9D8B030D-6E8A-4147-A177-3AD203B41FA5}">
                      <a16:colId xmlns:a16="http://schemas.microsoft.com/office/drawing/2014/main" val="20001"/>
                    </a:ext>
                  </a:extLst>
                </a:gridCol>
              </a:tblGrid>
              <a:tr h="2225026">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思考・判断・</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表現</a:t>
                      </a: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25" marR="914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●コミュニケーションを行う目的や場面，状況などに応じて</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指示，依頼をしたり，それらに応じている状況</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日常生活に関する身近で簡単な事柄についての自分の</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考えや気持ちなどを伝え合っている状況</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自分や相手のこと及び身の回りの物に関する事柄につい</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て，その場で質問をしたり質問に答えたりして，伝え合って</a:t>
                      </a:r>
                      <a:r>
                        <a:rPr kumimoji="1" lang="ja-JP" altLang="en-US" sz="20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い</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る状況</a:t>
                      </a:r>
                    </a:p>
                  </a:txBody>
                  <a:tcPr marL="91425" marR="914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907486">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dist"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dist"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dist"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dist"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dist"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dist"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dist"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25" marR="914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■「主体的に学習に取り組む態度」は，外国語の背景にある　文化</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に対する理解を深め，他者に配慮しながら，主体的に外国語を用</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いてコミュニケーションを図ろうとしている状況を評価する。</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0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コミュニケーションを行う目的や場面，状況などに応じて</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指示，依頼をしたり，それらに応じたりしようとしている状況</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日常生活に関する身近で簡単な事柄についての自分の考   </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えや</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気持ちなどを伝え合おうとしている状況</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自分や相手のこと及び身の回りの物に関する事柄につい</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て，その場で質問をしたり答えたりして，伝え合おうとして</a:t>
                      </a:r>
                      <a:r>
                        <a:rPr kumimoji="1" lang="ja-JP" altLang="en-US" sz="20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い</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る状況</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1800" b="0" i="0" u="none" strike="noStrike" cap="none" normalizeH="0" baseline="0" dirty="0">
                          <a:ln>
                            <a:noFill/>
                          </a:ln>
                          <a:solidFill>
                            <a:srgbClr val="0070C0"/>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800" b="0" i="0" u="none" strike="noStrike" cap="none" normalizeH="0" baseline="0" dirty="0">
                          <a:ln>
                            <a:noFill/>
                          </a:ln>
                          <a:solidFill>
                            <a:srgbClr val="0070C0"/>
                          </a:solidFill>
                          <a:effectLst/>
                          <a:latin typeface="Calibri" panose="020F0502020204030204" pitchFamily="34" charset="0"/>
                          <a:ea typeface="+mn-ea"/>
                          <a:cs typeface="Arial" panose="020B0604020202020204" pitchFamily="34" charset="0"/>
                        </a:rPr>
                        <a:t> </a:t>
                      </a: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言語活動への取組に関して見通しを立てたり振り返ったりして自</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らの学習を自覚的に捉えている状況についても，特定の領域単　</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元だけではなく，年間を通して評価する。</a:t>
                      </a:r>
                    </a:p>
                  </a:txBody>
                  <a:tcPr marL="91425" marR="914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9710" name="リボン: 上に曲がる 6"/>
          <p:cNvSpPr>
            <a:spLocks noChangeArrowheads="1"/>
          </p:cNvSpPr>
          <p:nvPr/>
        </p:nvSpPr>
        <p:spPr bwMode="auto">
          <a:xfrm>
            <a:off x="7054850" y="300038"/>
            <a:ext cx="2089150" cy="320675"/>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000"/>
              <a:t>P.30</a:t>
            </a:r>
            <a:r>
              <a:rPr lang="ja-JP" altLang="en-US" sz="2000"/>
              <a:t>～</a:t>
            </a:r>
            <a:r>
              <a:rPr lang="en-US" altLang="ja-JP" sz="2000"/>
              <a:t>32</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880"/>
    </mc:Choice>
    <mc:Fallback xmlns="">
      <p:transition spd="slow" advTm="32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テキスト ボックス 1"/>
          <p:cNvSpPr>
            <a:spLocks noChangeArrowheads="1"/>
          </p:cNvSpPr>
          <p:nvPr/>
        </p:nvSpPr>
        <p:spPr bwMode="auto">
          <a:xfrm>
            <a:off x="0" y="-26988"/>
            <a:ext cx="9144000" cy="431801"/>
          </a:xfrm>
          <a:prstGeom prst="rect">
            <a:avLst/>
          </a:prstGeom>
          <a:solidFill>
            <a:srgbClr val="9DC3E6"/>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a:t>まとまり（五つの領域）ごとの評価規準作成の留意点　</a:t>
            </a:r>
            <a:r>
              <a:rPr lang="ja-JP" altLang="en-US" sz="2000" b="1"/>
              <a:t>「話すこと</a:t>
            </a:r>
            <a:r>
              <a:rPr lang="en-US" altLang="ja-JP" sz="2000" b="1"/>
              <a:t>〔</a:t>
            </a:r>
            <a:r>
              <a:rPr lang="ja-JP" altLang="en-US" sz="2000" b="1"/>
              <a:t>発表</a:t>
            </a:r>
            <a:r>
              <a:rPr lang="en-US" altLang="ja-JP" sz="2000" b="1"/>
              <a:t>〕</a:t>
            </a:r>
            <a:r>
              <a:rPr lang="ja-JP" altLang="en-US" sz="2000" b="1"/>
              <a:t>」</a:t>
            </a:r>
          </a:p>
        </p:txBody>
      </p:sp>
      <p:graphicFrame>
        <p:nvGraphicFramePr>
          <p:cNvPr id="16691" name="表 5"/>
          <p:cNvGraphicFramePr>
            <a:graphicFrameLocks noGrp="1"/>
          </p:cNvGraphicFramePr>
          <p:nvPr>
            <p:extLst>
              <p:ext uri="{D42A27DB-BD31-4B8C-83A1-F6EECF244321}">
                <p14:modId xmlns:p14="http://schemas.microsoft.com/office/powerpoint/2010/main" val="1513662951"/>
              </p:ext>
            </p:extLst>
          </p:nvPr>
        </p:nvGraphicFramePr>
        <p:xfrm>
          <a:off x="107950" y="573088"/>
          <a:ext cx="8928100" cy="6096001"/>
        </p:xfrm>
        <a:graphic>
          <a:graphicData uri="http://schemas.openxmlformats.org/drawingml/2006/table">
            <a:tbl>
              <a:tblPr/>
              <a:tblGrid>
                <a:gridCol w="1063625">
                  <a:extLst>
                    <a:ext uri="{9D8B030D-6E8A-4147-A177-3AD203B41FA5}">
                      <a16:colId xmlns:a16="http://schemas.microsoft.com/office/drawing/2014/main" val="20000"/>
                    </a:ext>
                  </a:extLst>
                </a:gridCol>
                <a:gridCol w="936625">
                  <a:extLst>
                    <a:ext uri="{9D8B030D-6E8A-4147-A177-3AD203B41FA5}">
                      <a16:colId xmlns:a16="http://schemas.microsoft.com/office/drawing/2014/main" val="20001"/>
                    </a:ext>
                  </a:extLst>
                </a:gridCol>
                <a:gridCol w="6927850">
                  <a:extLst>
                    <a:ext uri="{9D8B030D-6E8A-4147-A177-3AD203B41FA5}">
                      <a16:colId xmlns:a16="http://schemas.microsoft.com/office/drawing/2014/main" val="20002"/>
                    </a:ext>
                  </a:extLst>
                </a:gridCol>
              </a:tblGrid>
              <a:tr h="1615475">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技能</a:t>
                      </a: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ja-JP" altLang="en-US" sz="10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26" marR="91426"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a:t>
                      </a:r>
                    </a:p>
                  </a:txBody>
                  <a:tcPr marL="91426" marR="91426" marT="45738" marB="457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小学校学習指導要領「２　内容</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第５学年及び第６</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学年</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の</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知識及び技能</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における「（</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1</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）英語の特徴</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や決まりに関する事項」に</a:t>
                      </a:r>
                      <a:r>
                        <a:rPr kumimoji="1" lang="ja-JP" altLang="en-US" sz="2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記されている事項を理解</a:t>
                      </a:r>
                      <a:endParaRPr kumimoji="1" lang="en-US" altLang="ja-JP" sz="2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して</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いる状況</a:t>
                      </a:r>
                    </a:p>
                  </a:txBody>
                  <a:tcPr marL="91426" marR="91426"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80525">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技能</a:t>
                      </a:r>
                    </a:p>
                  </a:txBody>
                  <a:tcPr marL="91426" marR="91426" marT="45738" marB="457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sng"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実際のコミュニケーションにおいて</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日常生活に関する身近で簡単な事柄や自分の</a:t>
                      </a:r>
                      <a:r>
                        <a:rPr kumimoji="1" lang="ja-JP" altLang="en-US" sz="24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こ</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とについて話す技能を身に付けている状況</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身近で簡単な事柄についての自分の考えや気持</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ちなどを話す技能を身に付けている状況</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endParaRPr lang="en-US" altLang="ja-JP" sz="2400" dirty="0">
                        <a:solidFill>
                          <a:srgbClr val="0070C0"/>
                        </a:solidFill>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lang="ja-JP" altLang="en-US" sz="2400" dirty="0">
                          <a:solidFill>
                            <a:srgbClr val="0070C0"/>
                          </a:solidFill>
                        </a:rPr>
                        <a:t>■使用する言語材料</a:t>
                      </a:r>
                      <a:r>
                        <a:rPr lang="en-US" altLang="ja-JP" sz="2400" dirty="0">
                          <a:solidFill>
                            <a:srgbClr val="0070C0"/>
                          </a:solidFill>
                        </a:rPr>
                        <a:t> </a:t>
                      </a:r>
                      <a:r>
                        <a:rPr lang="ja-JP" altLang="en-US" sz="2400" dirty="0">
                          <a:solidFill>
                            <a:srgbClr val="0070C0"/>
                          </a:solidFill>
                        </a:rPr>
                        <a:t>の提示がない状況において，</a:t>
                      </a:r>
                      <a:endParaRPr lang="en-US" altLang="ja-JP" sz="2400" dirty="0">
                        <a:solidFill>
                          <a:srgbClr val="0070C0"/>
                        </a:solidFill>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lang="ja-JP" altLang="en-US" sz="2400" dirty="0">
                          <a:solidFill>
                            <a:srgbClr val="0070C0"/>
                          </a:solidFill>
                        </a:rPr>
                        <a:t>　</a:t>
                      </a:r>
                      <a:r>
                        <a:rPr lang="ja-JP" altLang="en-US" sz="2400" baseline="0" dirty="0">
                          <a:solidFill>
                            <a:srgbClr val="0070C0"/>
                          </a:solidFill>
                        </a:rPr>
                        <a:t>  </a:t>
                      </a:r>
                      <a:r>
                        <a:rPr lang="ja-JP" altLang="en-US" sz="2400" dirty="0">
                          <a:solidFill>
                            <a:srgbClr val="0070C0"/>
                          </a:solidFill>
                        </a:rPr>
                        <a:t>それらを用いて自分の考えや気持ちなどを伝え</a:t>
                      </a:r>
                      <a:endParaRPr lang="en-US" altLang="ja-JP" sz="2400" dirty="0">
                        <a:solidFill>
                          <a:srgbClr val="0070C0"/>
                        </a:solidFill>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lang="ja-JP" altLang="en-US" sz="2400" dirty="0">
                          <a:solidFill>
                            <a:srgbClr val="0070C0"/>
                          </a:solidFill>
                        </a:rPr>
                        <a:t>　</a:t>
                      </a:r>
                      <a:r>
                        <a:rPr lang="ja-JP" altLang="en-US" sz="2400" baseline="0" dirty="0">
                          <a:solidFill>
                            <a:srgbClr val="0070C0"/>
                          </a:solidFill>
                        </a:rPr>
                        <a:t>  </a:t>
                      </a:r>
                      <a:r>
                        <a:rPr lang="ja-JP" altLang="en-US" sz="2400" dirty="0">
                          <a:solidFill>
                            <a:srgbClr val="0070C0"/>
                          </a:solidFill>
                        </a:rPr>
                        <a:t>合ったり話したりする技能を身に付けている状況　　</a:t>
                      </a:r>
                      <a:endParaRPr lang="en-US" altLang="ja-JP" sz="2400" dirty="0">
                        <a:solidFill>
                          <a:srgbClr val="0070C0"/>
                        </a:solidFill>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lang="ja-JP" altLang="en-US" sz="2400" dirty="0">
                          <a:solidFill>
                            <a:srgbClr val="0070C0"/>
                          </a:solidFill>
                        </a:rPr>
                        <a:t>　</a:t>
                      </a:r>
                      <a:r>
                        <a:rPr lang="ja-JP" altLang="en-US" sz="2400" baseline="0" dirty="0">
                          <a:solidFill>
                            <a:srgbClr val="0070C0"/>
                          </a:solidFill>
                        </a:rPr>
                        <a:t>  </a:t>
                      </a:r>
                      <a:r>
                        <a:rPr lang="ja-JP" altLang="en-US" sz="2400">
                          <a:solidFill>
                            <a:srgbClr val="0070C0"/>
                          </a:solidFill>
                        </a:rPr>
                        <a:t>か否</a:t>
                      </a:r>
                      <a:r>
                        <a:rPr lang="ja-JP" altLang="en-US" sz="2400" dirty="0">
                          <a:solidFill>
                            <a:srgbClr val="0070C0"/>
                          </a:solidFill>
                        </a:rPr>
                        <a:t>かについて評価する。</a:t>
                      </a:r>
                      <a:endParaRPr kumimoji="1" lang="ja-JP" altLang="en-US" sz="2400" b="0" i="0" u="none" strike="noStrike" cap="none" normalizeH="0" baseline="0" dirty="0">
                        <a:ln>
                          <a:noFill/>
                        </a:ln>
                        <a:solidFill>
                          <a:srgbClr val="0070C0"/>
                        </a:solidFill>
                        <a:effectLst/>
                        <a:latin typeface="Calibri" panose="020F0502020204030204" pitchFamily="34" charset="0"/>
                        <a:ea typeface="+mn-ea"/>
                        <a:cs typeface="Arial" panose="020B0604020202020204" pitchFamily="34" charset="0"/>
                      </a:endParaRPr>
                    </a:p>
                  </a:txBody>
                  <a:tcPr marL="91426" marR="91426"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31760" name="リボン: 上に曲がる 6"/>
          <p:cNvSpPr>
            <a:spLocks noChangeArrowheads="1"/>
          </p:cNvSpPr>
          <p:nvPr/>
        </p:nvSpPr>
        <p:spPr bwMode="auto">
          <a:xfrm>
            <a:off x="7523163" y="260350"/>
            <a:ext cx="1643062" cy="288925"/>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1800"/>
              <a:t>P.30</a:t>
            </a:r>
            <a:r>
              <a:rPr lang="ja-JP" altLang="en-US" sz="1800"/>
              <a:t>～</a:t>
            </a:r>
            <a:r>
              <a:rPr lang="en-US" altLang="ja-JP" sz="1800"/>
              <a:t>32</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127"/>
    </mc:Choice>
    <mc:Fallback xmlns="">
      <p:transition spd="slow" advTm="43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テキスト ボックス 1"/>
          <p:cNvSpPr>
            <a:spLocks noChangeArrowheads="1"/>
          </p:cNvSpPr>
          <p:nvPr/>
        </p:nvSpPr>
        <p:spPr bwMode="auto">
          <a:xfrm>
            <a:off x="0" y="-26988"/>
            <a:ext cx="9144000" cy="431801"/>
          </a:xfrm>
          <a:prstGeom prst="rect">
            <a:avLst/>
          </a:prstGeom>
          <a:solidFill>
            <a:srgbClr val="9DC3E6"/>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a:t>まとまり（五つの領域）ごとの評価規準作成の留意点　</a:t>
            </a:r>
            <a:r>
              <a:rPr lang="ja-JP" altLang="en-US" sz="2000" b="1"/>
              <a:t>「話すこと</a:t>
            </a:r>
            <a:r>
              <a:rPr lang="en-US" altLang="ja-JP" sz="2000" b="1"/>
              <a:t>〔</a:t>
            </a:r>
            <a:r>
              <a:rPr lang="ja-JP" altLang="en-US" sz="2000" b="1"/>
              <a:t>発表</a:t>
            </a:r>
            <a:r>
              <a:rPr lang="en-US" altLang="ja-JP" sz="2000" b="1"/>
              <a:t>〕</a:t>
            </a:r>
            <a:r>
              <a:rPr lang="ja-JP" altLang="en-US" sz="2000" b="1"/>
              <a:t>」</a:t>
            </a:r>
          </a:p>
        </p:txBody>
      </p:sp>
      <p:graphicFrame>
        <p:nvGraphicFramePr>
          <p:cNvPr id="16691" name="表 5"/>
          <p:cNvGraphicFramePr>
            <a:graphicFrameLocks noGrp="1"/>
          </p:cNvGraphicFramePr>
          <p:nvPr/>
        </p:nvGraphicFramePr>
        <p:xfrm>
          <a:off x="107950" y="549275"/>
          <a:ext cx="8928100" cy="6278896"/>
        </p:xfrm>
        <a:graphic>
          <a:graphicData uri="http://schemas.openxmlformats.org/drawingml/2006/table">
            <a:tbl>
              <a:tblPr/>
              <a:tblGrid>
                <a:gridCol w="2287935">
                  <a:extLst>
                    <a:ext uri="{9D8B030D-6E8A-4147-A177-3AD203B41FA5}">
                      <a16:colId xmlns:a16="http://schemas.microsoft.com/office/drawing/2014/main" val="20000"/>
                    </a:ext>
                  </a:extLst>
                </a:gridCol>
                <a:gridCol w="6640165">
                  <a:extLst>
                    <a:ext uri="{9D8B030D-6E8A-4147-A177-3AD203B41FA5}">
                      <a16:colId xmlns:a16="http://schemas.microsoft.com/office/drawing/2014/main" val="20001"/>
                    </a:ext>
                  </a:extLst>
                </a:gridCol>
              </a:tblGrid>
              <a:tr h="1996344">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思考・判断・</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表現</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26" marR="91426"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3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0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コミュニケーションを行う目的や場面，状況などに応じて</a:t>
                      </a:r>
                      <a:endParaRPr kumimoji="1" lang="en-US" altLang="ja-JP" sz="20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ts val="3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日常生活に関する身近で簡単な事柄や自分のことについて話している状況</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ts val="3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身近で簡単な事柄についての自分の考えや気持ちなどを</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ts val="3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話している状況</a:t>
                      </a:r>
                    </a:p>
                  </a:txBody>
                  <a:tcPr marL="91426" marR="91426"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282219">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26" marR="91426"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ts val="3000"/>
                        </a:lnSpc>
                        <a:spcBef>
                          <a:spcPct val="0"/>
                        </a:spcBef>
                        <a:spcAft>
                          <a:spcPct val="0"/>
                        </a:spcAft>
                        <a:buClrTx/>
                        <a:buSzPct val="100000"/>
                        <a:buFontTx/>
                        <a:buNone/>
                        <a:tabLst/>
                        <a:defRPr/>
                      </a:pPr>
                      <a:r>
                        <a:rPr kumimoji="1" lang="ja-JP" altLang="en-US" sz="1800" b="0" i="0" u="none" strike="noStrike" cap="none" normalizeH="0" baseline="0" dirty="0">
                          <a:ln>
                            <a:noFill/>
                          </a:ln>
                          <a:solidFill>
                            <a:schemeClr val="accent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1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a:t>
                      </a: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「主体的に学習に取り組む態度」は，外国語の背景にある文化</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ts val="3000"/>
                        </a:lnSpc>
                        <a:spcBef>
                          <a:spcPct val="0"/>
                        </a:spcBef>
                        <a:spcAft>
                          <a:spcPct val="0"/>
                        </a:spcAft>
                        <a:buClrTx/>
                        <a:buSzPct val="100000"/>
                        <a:buFontTx/>
                        <a:buNone/>
                        <a:tabLst/>
                        <a:defRPr/>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に対する理解を深め，他者に配慮しながら，主体的に外国語を用</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ts val="3000"/>
                        </a:lnSpc>
                        <a:spcBef>
                          <a:spcPct val="0"/>
                        </a:spcBef>
                        <a:spcAft>
                          <a:spcPct val="0"/>
                        </a:spcAft>
                        <a:buClrTx/>
                        <a:buSzPct val="100000"/>
                        <a:buFontTx/>
                        <a:buNone/>
                        <a:tabLst/>
                        <a:defRPr/>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いてコミュニケーションを図ろうとしている状況を評価する。</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ts val="3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0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コミュニケーションを行う目的や場面，状況などに応じて</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ts val="3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日常生活に関する身近で簡単な事柄や自分のことについ</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ts val="3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0"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て</a:t>
                      </a: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話そうとしている状況</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ts val="3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身近で簡単な事柄についての自分の考えや気持ちなどを</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ts val="3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話そうとしている状況</a:t>
                      </a:r>
                      <a:r>
                        <a:rPr kumimoji="1" lang="ja-JP" altLang="en-US" sz="20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a:t>
                      </a:r>
                      <a:endParaRPr kumimoji="1" lang="en-US" altLang="ja-JP" sz="20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ts val="3000"/>
                        </a:lnSpc>
                        <a:spcBef>
                          <a:spcPct val="0"/>
                        </a:spcBef>
                        <a:spcAft>
                          <a:spcPct val="0"/>
                        </a:spcAft>
                        <a:buClrTx/>
                        <a:buSzPct val="100000"/>
                        <a:buFontTx/>
                        <a:buNone/>
                        <a:tabLst/>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■言語活動への取組に関して見通しを立てたり振り返ったりして自</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ts val="3000"/>
                        </a:lnSpc>
                        <a:spcBef>
                          <a:spcPct val="0"/>
                        </a:spcBef>
                        <a:spcAft>
                          <a:spcPct val="0"/>
                        </a:spcAft>
                        <a:buClrTx/>
                        <a:buSzPct val="100000"/>
                        <a:buFontTx/>
                        <a:buNone/>
                        <a:tabLst/>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らの学習を自覚的に捉えている状況についても，特定の領域単元</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ts val="3000"/>
                        </a:lnSpc>
                        <a:spcBef>
                          <a:spcPct val="0"/>
                        </a:spcBef>
                        <a:spcAft>
                          <a:spcPct val="0"/>
                        </a:spcAft>
                        <a:buClrTx/>
                        <a:buSzPct val="100000"/>
                        <a:buFontTx/>
                        <a:buNone/>
                        <a:tabLst/>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だけではなく，年間を通して評価する。</a:t>
                      </a:r>
                    </a:p>
                  </a:txBody>
                  <a:tcPr marL="91426" marR="91426"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33806" name="リボン: 上に曲がる 6"/>
          <p:cNvSpPr>
            <a:spLocks noChangeArrowheads="1"/>
          </p:cNvSpPr>
          <p:nvPr/>
        </p:nvSpPr>
        <p:spPr bwMode="auto">
          <a:xfrm>
            <a:off x="7329488" y="260350"/>
            <a:ext cx="1816100" cy="360363"/>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1800"/>
              <a:t>P.30</a:t>
            </a:r>
            <a:r>
              <a:rPr lang="ja-JP" altLang="en-US" sz="1800"/>
              <a:t>～</a:t>
            </a:r>
            <a:r>
              <a:rPr lang="en-US" altLang="ja-JP" sz="1800"/>
              <a:t>32</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875"/>
    </mc:Choice>
    <mc:Fallback xmlns="">
      <p:transition spd="slow" advTm="28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テキスト ボックス 1"/>
          <p:cNvSpPr>
            <a:spLocks noChangeArrowheads="1"/>
          </p:cNvSpPr>
          <p:nvPr/>
        </p:nvSpPr>
        <p:spPr bwMode="auto">
          <a:xfrm>
            <a:off x="0" y="-3175"/>
            <a:ext cx="9144000" cy="407988"/>
          </a:xfrm>
          <a:prstGeom prst="rect">
            <a:avLst/>
          </a:prstGeom>
          <a:solidFill>
            <a:srgbClr val="9DC3E6"/>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まとまり（五つの領域）ごとの評価規準作成の留意点</a:t>
            </a:r>
            <a:r>
              <a:rPr lang="ja-JP" altLang="en-US" sz="2400" b="1"/>
              <a:t>「書くこと」</a:t>
            </a:r>
          </a:p>
        </p:txBody>
      </p:sp>
      <p:graphicFrame>
        <p:nvGraphicFramePr>
          <p:cNvPr id="17738" name="表 6"/>
          <p:cNvGraphicFramePr>
            <a:graphicFrameLocks noGrp="1"/>
          </p:cNvGraphicFramePr>
          <p:nvPr/>
        </p:nvGraphicFramePr>
        <p:xfrm>
          <a:off x="114300" y="812800"/>
          <a:ext cx="8893175" cy="5756275"/>
        </p:xfrm>
        <a:graphic>
          <a:graphicData uri="http://schemas.openxmlformats.org/drawingml/2006/table">
            <a:tbl>
              <a:tblPr/>
              <a:tblGrid>
                <a:gridCol w="990204">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7038875">
                  <a:extLst>
                    <a:ext uri="{9D8B030D-6E8A-4147-A177-3AD203B41FA5}">
                      <a16:colId xmlns:a16="http://schemas.microsoft.com/office/drawing/2014/main" val="20002"/>
                    </a:ext>
                  </a:extLst>
                </a:gridCol>
              </a:tblGrid>
              <a:tr h="1824180">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1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技能</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0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47" marR="91447"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a:t>
                      </a:r>
                    </a:p>
                  </a:txBody>
                  <a:tcPr marL="91447" marR="91447"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小学校学習指導要領「２　内容</a:t>
                      </a:r>
                      <a:r>
                        <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第５学年及</a:t>
                      </a:r>
                      <a:endPar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び第６学年</a:t>
                      </a:r>
                      <a:r>
                        <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の</a:t>
                      </a:r>
                      <a:r>
                        <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知識及び技能</a:t>
                      </a:r>
                      <a:r>
                        <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における「（</a:t>
                      </a:r>
                      <a:r>
                        <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1</a:t>
                      </a: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endPar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英語の特徴や決まりに関する事項」に記され</a:t>
                      </a:r>
                      <a:endPar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ている事項を理解している状況</a:t>
                      </a:r>
                    </a:p>
                  </a:txBody>
                  <a:tcPr marL="91447" marR="91447" marT="45737" marB="457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932095">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技能</a:t>
                      </a:r>
                    </a:p>
                  </a:txBody>
                  <a:tcPr marL="91447" marR="91447" marT="45737" marB="4573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800" b="0" i="0" u="sng"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8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実際のコミュニケーションにおいて</a:t>
                      </a:r>
                      <a:endParaRPr kumimoji="1" lang="en-US" altLang="ja-JP" sz="28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大文字，小文字を活字体で書く技能を身に</a:t>
                      </a:r>
                      <a:endPar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付けている状況</a:t>
                      </a:r>
                      <a:endPar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音声で十分に慣れ親しんだ簡単な語句や</a:t>
                      </a:r>
                      <a:endPar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基本的な表現を書き写したり，自分のことや</a:t>
                      </a:r>
                      <a:endPar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身近で簡単な事柄について，音声で十分に</a:t>
                      </a:r>
                      <a:endPar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慣れ親しんだ簡単な語句や基本的な表現を</a:t>
                      </a:r>
                      <a:endPar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用いて書いたりする技能を身に付けている</a:t>
                      </a:r>
                      <a:endParaRPr kumimoji="1" lang="en-US" altLang="ja-JP"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状況</a:t>
                      </a:r>
                    </a:p>
                  </a:txBody>
                  <a:tcPr marL="91447" marR="91447" marT="45737" marB="4573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35856" name="リボン: 上に曲がる 8"/>
          <p:cNvSpPr>
            <a:spLocks noChangeArrowheads="1"/>
          </p:cNvSpPr>
          <p:nvPr/>
        </p:nvSpPr>
        <p:spPr bwMode="auto">
          <a:xfrm>
            <a:off x="7423150" y="404813"/>
            <a:ext cx="1620838" cy="374650"/>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1800"/>
              <a:t>P.30</a:t>
            </a:r>
            <a:r>
              <a:rPr lang="ja-JP" altLang="en-US" sz="1800"/>
              <a:t>～</a:t>
            </a:r>
            <a:r>
              <a:rPr lang="en-US" altLang="ja-JP" sz="1800"/>
              <a:t>32</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930"/>
    </mc:Choice>
    <mc:Fallback xmlns="">
      <p:transition spd="slow" advTm="35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テキスト ボックス 1"/>
          <p:cNvSpPr>
            <a:spLocks noChangeArrowheads="1"/>
          </p:cNvSpPr>
          <p:nvPr/>
        </p:nvSpPr>
        <p:spPr bwMode="auto">
          <a:xfrm>
            <a:off x="0" y="-3175"/>
            <a:ext cx="9144000" cy="407988"/>
          </a:xfrm>
          <a:prstGeom prst="rect">
            <a:avLst/>
          </a:prstGeom>
          <a:solidFill>
            <a:srgbClr val="9DC3E6"/>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まとまり（五つの領域）ごとの評価規準作成の留意点</a:t>
            </a:r>
            <a:r>
              <a:rPr lang="ja-JP" altLang="en-US" sz="2400" b="1"/>
              <a:t>「書くこと」</a:t>
            </a:r>
          </a:p>
        </p:txBody>
      </p:sp>
      <p:graphicFrame>
        <p:nvGraphicFramePr>
          <p:cNvPr id="17738" name="表 6"/>
          <p:cNvGraphicFramePr>
            <a:graphicFrameLocks noGrp="1"/>
          </p:cNvGraphicFramePr>
          <p:nvPr/>
        </p:nvGraphicFramePr>
        <p:xfrm>
          <a:off x="142875" y="620713"/>
          <a:ext cx="8893175" cy="6130967"/>
        </p:xfrm>
        <a:graphic>
          <a:graphicData uri="http://schemas.openxmlformats.org/drawingml/2006/table">
            <a:tbl>
              <a:tblPr/>
              <a:tblGrid>
                <a:gridCol w="2286347">
                  <a:extLst>
                    <a:ext uri="{9D8B030D-6E8A-4147-A177-3AD203B41FA5}">
                      <a16:colId xmlns:a16="http://schemas.microsoft.com/office/drawing/2014/main" val="20000"/>
                    </a:ext>
                  </a:extLst>
                </a:gridCol>
                <a:gridCol w="6606828">
                  <a:extLst>
                    <a:ext uri="{9D8B030D-6E8A-4147-A177-3AD203B41FA5}">
                      <a16:colId xmlns:a16="http://schemas.microsoft.com/office/drawing/2014/main" val="20001"/>
                    </a:ext>
                  </a:extLst>
                </a:gridCol>
              </a:tblGrid>
              <a:tr h="2225006">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思考・判断・</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表現</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sng"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●コミュニケーションを行う目的や場面，状況などに応じて</a:t>
                      </a: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大文字，小文字を活字体で書いている状況</a:t>
                      </a: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音声で十分に慣れ親しんだ簡単な語句や基本的な表現を書き写している状況</a:t>
                      </a: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自分のことや身近で簡単な事柄について，音声で十分に慣れ親しんだ簡単な語句や基本的な表現を用いて書いている状況</a:t>
                      </a:r>
                    </a:p>
                  </a:txBody>
                  <a:tcPr marL="91447" marR="91447"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905919">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47" marR="91447"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■「主体的に学習に取り組む態度」は，外国語の背景にある文化に</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対する理解を深め，他者に配慮しながら，主体的に外国語を用い</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a:t>
                      </a:r>
                      <a:r>
                        <a:rPr kumimoji="1" lang="ja-JP" altLang="en-US" sz="1800" b="0" i="0" u="none" strike="noStrike" cap="none" normalizeH="0" baseline="0" dirty="0" err="1">
                          <a:ln>
                            <a:noFill/>
                          </a:ln>
                          <a:solidFill>
                            <a:schemeClr val="accent1">
                              <a:lumMod val="75000"/>
                            </a:schemeClr>
                          </a:solidFill>
                          <a:effectLst/>
                          <a:latin typeface="Calibri" panose="020F0502020204030204" pitchFamily="34" charset="0"/>
                          <a:ea typeface="+mn-ea"/>
                          <a:cs typeface="Arial" panose="020B0604020202020204" pitchFamily="34" charset="0"/>
                        </a:rPr>
                        <a:t>て</a:t>
                      </a: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コミュニケーションを図ろうとしている状況を評価する。</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000" b="0" i="0" u="sng"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コミュニケーションを行う目的や場面，状況などに応じて</a:t>
                      </a: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大文字，小文字を活字体で書こうとしている状況</a:t>
                      </a: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音声で十分に慣れ親しんだ簡単な語句や基本的な表現</a:t>
                      </a: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を書き写そうとしている状況</a:t>
                      </a: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自分のことや身近で簡単な事柄について，音声で十分に</a:t>
                      </a: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慣れ親しんだ簡単な語句や基本的な表現を用いて書こうと</a:t>
                      </a: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している状況</a:t>
                      </a: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1800" b="0" i="0" u="none" strike="noStrike" cap="none" normalizeH="0" baseline="0" dirty="0">
                          <a:ln>
                            <a:noFill/>
                          </a:ln>
                          <a:solidFill>
                            <a:schemeClr val="accent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言語活動への取組に関して見通しを立てたり振り返ったりして自</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らの学習を自覚的に捉えている状況についても，特定の領域単元</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defRPr/>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mn-ea"/>
                          <a:cs typeface="Arial" panose="020B0604020202020204" pitchFamily="34" charset="0"/>
                        </a:rPr>
                        <a:t>　だけではなく，年間を通して評価する。</a:t>
                      </a:r>
                    </a:p>
                  </a:txBody>
                  <a:tcPr marL="91447" marR="91447"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37902" name="リボン: 上に曲がる 8"/>
          <p:cNvSpPr>
            <a:spLocks noChangeArrowheads="1"/>
          </p:cNvSpPr>
          <p:nvPr/>
        </p:nvSpPr>
        <p:spPr bwMode="auto">
          <a:xfrm>
            <a:off x="7523163" y="341313"/>
            <a:ext cx="1620837" cy="287337"/>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1800"/>
              <a:t>P.30</a:t>
            </a:r>
            <a:r>
              <a:rPr lang="ja-JP" altLang="en-US" sz="1800"/>
              <a:t>～</a:t>
            </a:r>
            <a:r>
              <a:rPr lang="en-US" altLang="ja-JP" sz="1800"/>
              <a:t>32</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906"/>
    </mc:Choice>
    <mc:Fallback xmlns="">
      <p:transition spd="slow" advTm="2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番号プレースホルダー 3"/>
          <p:cNvSpPr>
            <a:spLocks noGrp="1"/>
          </p:cNvSpPr>
          <p:nvPr>
            <p:ph type="sldNum" sz="quarter" idx="12"/>
          </p:nvPr>
        </p:nvSpPr>
        <p:spPr>
          <a:noFill/>
          <a:extLst>
            <a:ext uri="{91240B29-F687-4F45-9708-019B960494DF}">
              <a14:hiddenLine xmlns:a14="http://schemas.microsoft.com/office/drawing/2010/main" w="9525" algn="ctr">
                <a:solidFill>
                  <a:srgbClr val="000000"/>
                </a:solidFill>
                <a:round/>
                <a:headEnd/>
                <a:tailEnd/>
              </a14:hiddenLine>
            </a:ext>
          </a:extLst>
        </p:spPr>
        <p:txBody>
          <a:bodyPr/>
          <a:lstStyle>
            <a:lvl1pPr defTabSz="68580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742950" indent="-285750" defTabSz="68580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1143000" indent="-228600" defTabSz="68580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6002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2057400" indent="-228600" defTabSz="68580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fld id="{05DCBB63-3C33-42E0-9CD5-EDC4FC1D0388}" type="slidenum">
              <a:rPr lang="en-US" altLang="ja-JP" sz="900" smtClean="0">
                <a:solidFill>
                  <a:srgbClr val="898989"/>
                </a:solidFill>
              </a:rPr>
              <a:pPr>
                <a:lnSpc>
                  <a:spcPct val="100000"/>
                </a:lnSpc>
                <a:spcBef>
                  <a:spcPct val="0"/>
                </a:spcBef>
                <a:buFontTx/>
                <a:buNone/>
              </a:pPr>
              <a:t>18</a:t>
            </a:fld>
            <a:endParaRPr lang="en-US" altLang="ja-JP" sz="900">
              <a:solidFill>
                <a:srgbClr val="898989"/>
              </a:solidFill>
            </a:endParaRPr>
          </a:p>
        </p:txBody>
      </p:sp>
      <p:sp>
        <p:nvSpPr>
          <p:cNvPr id="39939" name="タイトル 1"/>
          <p:cNvSpPr>
            <a:spLocks noChangeArrowheads="1"/>
          </p:cNvSpPr>
          <p:nvPr/>
        </p:nvSpPr>
        <p:spPr bwMode="auto">
          <a:xfrm>
            <a:off x="19050" y="-212725"/>
            <a:ext cx="80645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defTabSz="914400" eaLnBrk="1" hangingPunct="1">
              <a:lnSpc>
                <a:spcPct val="100000"/>
              </a:lnSpc>
              <a:spcBef>
                <a:spcPct val="0"/>
              </a:spcBef>
              <a:buFontTx/>
              <a:buNone/>
            </a:pPr>
            <a:r>
              <a:rPr lang="ja-JP" altLang="en-US" sz="3200">
                <a:solidFill>
                  <a:srgbClr val="1A71A2"/>
                </a:solidFill>
              </a:rPr>
              <a:t>「主体的に学習に取り組む態度」の評価</a:t>
            </a:r>
          </a:p>
        </p:txBody>
      </p:sp>
      <p:grpSp>
        <p:nvGrpSpPr>
          <p:cNvPr id="39940" name="グループ化 10"/>
          <p:cNvGrpSpPr>
            <a:grpSpLocks/>
          </p:cNvGrpSpPr>
          <p:nvPr/>
        </p:nvGrpSpPr>
        <p:grpSpPr bwMode="auto">
          <a:xfrm>
            <a:off x="287338" y="1817688"/>
            <a:ext cx="8856662" cy="4564062"/>
            <a:chOff x="-577478" y="3166591"/>
            <a:chExt cx="7340103" cy="3501008"/>
          </a:xfrm>
        </p:grpSpPr>
        <p:pic>
          <p:nvPicPr>
            <p:cNvPr id="39947" name="図 5"/>
            <p:cNvPicPr preferRelativeResize="0">
              <a:picLocks noChangeArrowheads="1"/>
            </p:cNvPicPr>
            <p:nvPr/>
          </p:nvPicPr>
          <p:blipFill>
            <a:blip r:embed="rId5">
              <a:extLst>
                <a:ext uri="{28A0092B-C50C-407E-A947-70E740481C1C}">
                  <a14:useLocalDpi xmlns:a14="http://schemas.microsoft.com/office/drawing/2010/main" val="0"/>
                </a:ext>
              </a:extLst>
            </a:blip>
            <a:srcRect r="6721"/>
            <a:stretch>
              <a:fillRect/>
            </a:stretch>
          </p:blipFill>
          <p:spPr bwMode="auto">
            <a:xfrm>
              <a:off x="-577478" y="3166591"/>
              <a:ext cx="7041158" cy="35010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8" name="テキスト ボックス 8"/>
            <p:cNvSpPr>
              <a:spLocks noChangeArrowheads="1"/>
            </p:cNvSpPr>
            <p:nvPr/>
          </p:nvSpPr>
          <p:spPr bwMode="auto">
            <a:xfrm>
              <a:off x="4370987" y="5147841"/>
              <a:ext cx="1115833" cy="28337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defTabSz="914400" eaLnBrk="1" hangingPunct="1">
                <a:lnSpc>
                  <a:spcPct val="100000"/>
                </a:lnSpc>
                <a:spcBef>
                  <a:spcPct val="0"/>
                </a:spcBef>
                <a:buFontTx/>
                <a:buNone/>
              </a:pPr>
              <a:r>
                <a:rPr lang="ja-JP" altLang="en-US" sz="1200">
                  <a:solidFill>
                    <a:srgbClr val="FF0000"/>
                  </a:solidFill>
                </a:rPr>
                <a:t>「おおむね満足</a:t>
              </a:r>
            </a:p>
            <a:p>
              <a:pPr defTabSz="914400" eaLnBrk="1" hangingPunct="1">
                <a:lnSpc>
                  <a:spcPct val="100000"/>
                </a:lnSpc>
                <a:spcBef>
                  <a:spcPct val="0"/>
                </a:spcBef>
                <a:buFontTx/>
                <a:buNone/>
              </a:pPr>
              <a:r>
                <a:rPr lang="ja-JP" altLang="en-US" sz="1200">
                  <a:solidFill>
                    <a:srgbClr val="FF0000"/>
                  </a:solidFill>
                </a:rPr>
                <a:t>できる」状況（Ｂ）</a:t>
              </a:r>
            </a:p>
          </p:txBody>
        </p:sp>
        <p:sp>
          <p:nvSpPr>
            <p:cNvPr id="39949" name="テキスト ボックス 7"/>
            <p:cNvSpPr>
              <a:spLocks noChangeArrowheads="1"/>
            </p:cNvSpPr>
            <p:nvPr/>
          </p:nvSpPr>
          <p:spPr bwMode="auto">
            <a:xfrm>
              <a:off x="5177745" y="4328972"/>
              <a:ext cx="1584880" cy="480727"/>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defTabSz="914400" eaLnBrk="1" hangingPunct="1">
                <a:lnSpc>
                  <a:spcPct val="100000"/>
                </a:lnSpc>
                <a:spcBef>
                  <a:spcPct val="0"/>
                </a:spcBef>
                <a:buFontTx/>
                <a:buNone/>
              </a:pPr>
              <a:r>
                <a:rPr lang="ja-JP" altLang="en-US" sz="1200">
                  <a:solidFill>
                    <a:srgbClr val="000000"/>
                  </a:solidFill>
                </a:rPr>
                <a:t>「十分満足できる」</a:t>
              </a:r>
            </a:p>
            <a:p>
              <a:pPr defTabSz="914400" eaLnBrk="1" hangingPunct="1">
                <a:lnSpc>
                  <a:spcPct val="100000"/>
                </a:lnSpc>
                <a:spcBef>
                  <a:spcPct val="0"/>
                </a:spcBef>
                <a:buFontTx/>
                <a:buNone/>
              </a:pPr>
              <a:r>
                <a:rPr lang="ja-JP" altLang="en-US" sz="1200">
                  <a:solidFill>
                    <a:srgbClr val="000000"/>
                  </a:solidFill>
                </a:rPr>
                <a:t>状況（Ａ）</a:t>
              </a:r>
            </a:p>
          </p:txBody>
        </p:sp>
        <p:sp>
          <p:nvSpPr>
            <p:cNvPr id="39950" name="テキスト ボックス 9"/>
            <p:cNvSpPr>
              <a:spLocks noChangeArrowheads="1"/>
            </p:cNvSpPr>
            <p:nvPr/>
          </p:nvSpPr>
          <p:spPr bwMode="auto">
            <a:xfrm>
              <a:off x="4051293" y="5736380"/>
              <a:ext cx="1210816" cy="354216"/>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defTabSz="914400" eaLnBrk="1" hangingPunct="1">
                <a:lnSpc>
                  <a:spcPct val="100000"/>
                </a:lnSpc>
                <a:spcBef>
                  <a:spcPct val="0"/>
                </a:spcBef>
                <a:buFontTx/>
                <a:buNone/>
              </a:pPr>
              <a:r>
                <a:rPr lang="ja-JP" altLang="en-US" sz="1200">
                  <a:solidFill>
                    <a:srgbClr val="000000"/>
                  </a:solidFill>
                </a:rPr>
                <a:t>「努力を要する」</a:t>
              </a:r>
            </a:p>
            <a:p>
              <a:pPr defTabSz="914400" eaLnBrk="1" hangingPunct="1">
                <a:lnSpc>
                  <a:spcPct val="100000"/>
                </a:lnSpc>
                <a:spcBef>
                  <a:spcPct val="0"/>
                </a:spcBef>
                <a:buFontTx/>
                <a:buNone/>
              </a:pPr>
              <a:r>
                <a:rPr lang="ja-JP" altLang="en-US" sz="1200">
                  <a:solidFill>
                    <a:srgbClr val="000000"/>
                  </a:solidFill>
                </a:rPr>
                <a:t>状況（Ｃ）</a:t>
              </a:r>
            </a:p>
          </p:txBody>
        </p:sp>
      </p:grpSp>
      <p:sp>
        <p:nvSpPr>
          <p:cNvPr id="39941" name="角丸四角形 2"/>
          <p:cNvSpPr>
            <a:spLocks noChangeArrowheads="1"/>
          </p:cNvSpPr>
          <p:nvPr/>
        </p:nvSpPr>
        <p:spPr bwMode="auto">
          <a:xfrm>
            <a:off x="179388" y="777875"/>
            <a:ext cx="8763000" cy="928688"/>
          </a:xfrm>
          <a:prstGeom prst="roundRect">
            <a:avLst>
              <a:gd name="adj" fmla="val 7759"/>
            </a:avLst>
          </a:prstGeom>
          <a:solidFill>
            <a:srgbClr val="FFFFCC">
              <a:alpha val="50195"/>
            </a:srgbClr>
          </a:solidFill>
          <a:ln w="12700" algn="ctr">
            <a:solidFill>
              <a:srgbClr val="FFC000"/>
            </a:solidFill>
            <a:round/>
            <a:headEnd/>
            <a:tailEnd/>
          </a:ln>
        </p:spPr>
        <p:txBody>
          <a:bodyPr lIns="25877" tIns="0" rIns="25877" bIns="0" anchor="ctr"/>
          <a:lstStyle>
            <a:lvl1pPr defTabSz="919163">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919163">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919163">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919163">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919163">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919163"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kumimoji="0" lang="ja-JP" altLang="en-US" sz="1800">
                <a:solidFill>
                  <a:srgbClr val="000000"/>
                </a:solidFill>
              </a:rPr>
              <a:t>「主体的に学習に取り組む態度」については，知識及び技能を獲得したり，思考力，判断力，表現力等を身に付けたりすることに向けた粘り強い取組の中で，自らの学習を調整しようとしているかどうかを含めて評価する。</a:t>
            </a:r>
          </a:p>
        </p:txBody>
      </p:sp>
      <p:sp>
        <p:nvSpPr>
          <p:cNvPr id="39942" name="テキスト ボックス 12"/>
          <p:cNvSpPr>
            <a:spLocks noChangeArrowheads="1"/>
          </p:cNvSpPr>
          <p:nvPr/>
        </p:nvSpPr>
        <p:spPr bwMode="auto">
          <a:xfrm>
            <a:off x="144463" y="6537325"/>
            <a:ext cx="3960812"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defTabSz="914400" eaLnBrk="1" hangingPunct="1">
              <a:lnSpc>
                <a:spcPct val="100000"/>
              </a:lnSpc>
              <a:spcBef>
                <a:spcPct val="0"/>
              </a:spcBef>
              <a:buFontTx/>
              <a:buNone/>
            </a:pPr>
            <a:r>
              <a:rPr lang="ja-JP" altLang="en-US" sz="1200">
                <a:solidFill>
                  <a:srgbClr val="000000"/>
                </a:solidFill>
                <a:latin typeface="ＭＳ Ｐゴシック" panose="020B0600070205080204" pitchFamily="50" charset="-128"/>
              </a:rPr>
              <a:t>＜参考＞報告Ｐ．</a:t>
            </a:r>
            <a:r>
              <a:rPr lang="en-US" altLang="ja-JP" sz="1200">
                <a:solidFill>
                  <a:srgbClr val="000000"/>
                </a:solidFill>
                <a:latin typeface="ＭＳ Ｐゴシック" panose="020B0600070205080204" pitchFamily="50" charset="-128"/>
              </a:rPr>
              <a:t>12</a:t>
            </a:r>
            <a:r>
              <a:rPr lang="ja-JP" altLang="en-US" sz="1200">
                <a:solidFill>
                  <a:srgbClr val="000000"/>
                </a:solidFill>
                <a:latin typeface="ＭＳ Ｐゴシック" panose="020B0600070205080204" pitchFamily="50" charset="-128"/>
              </a:rPr>
              <a:t>　　通知２．（２）</a:t>
            </a:r>
          </a:p>
        </p:txBody>
      </p:sp>
      <p:sp>
        <p:nvSpPr>
          <p:cNvPr id="39943" name="直線コネクタ 10"/>
          <p:cNvSpPr>
            <a:spLocks noChangeShapeType="1"/>
          </p:cNvSpPr>
          <p:nvPr/>
        </p:nvSpPr>
        <p:spPr bwMode="auto">
          <a:xfrm>
            <a:off x="0" y="620713"/>
            <a:ext cx="9144000" cy="0"/>
          </a:xfrm>
          <a:prstGeom prst="line">
            <a:avLst/>
          </a:prstGeom>
          <a:noFill/>
          <a:ln w="63500" algn="ctr">
            <a:solidFill>
              <a:srgbClr val="5B9BD5"/>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9944" name="円/楕円 1"/>
          <p:cNvSpPr>
            <a:spLocks noChangeArrowheads="1"/>
          </p:cNvSpPr>
          <p:nvPr/>
        </p:nvSpPr>
        <p:spPr bwMode="auto">
          <a:xfrm>
            <a:off x="5148263" y="2636838"/>
            <a:ext cx="723900" cy="2992437"/>
          </a:xfrm>
          <a:prstGeom prst="ellipse">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9945" name="円/楕円 12"/>
          <p:cNvSpPr>
            <a:spLocks noChangeArrowheads="1"/>
          </p:cNvSpPr>
          <p:nvPr/>
        </p:nvSpPr>
        <p:spPr bwMode="auto">
          <a:xfrm>
            <a:off x="6257925" y="5888038"/>
            <a:ext cx="2257425" cy="517525"/>
          </a:xfrm>
          <a:prstGeom prst="ellipse">
            <a:avLst/>
          </a:prstGeom>
          <a:noFill/>
          <a:ln w="5715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39946" name="リボン: 上に曲がる 13"/>
          <p:cNvSpPr>
            <a:spLocks noChangeArrowheads="1"/>
          </p:cNvSpPr>
          <p:nvPr/>
        </p:nvSpPr>
        <p:spPr bwMode="auto">
          <a:xfrm>
            <a:off x="7377113" y="161925"/>
            <a:ext cx="1620837" cy="287338"/>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1800"/>
              <a:t>P.</a:t>
            </a:r>
            <a:r>
              <a:rPr lang="ja-JP" altLang="en-US" sz="1800"/>
              <a:t>１０</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970"/>
    </mc:Choice>
    <mc:Fallback xmlns="">
      <p:transition spd="slow" advTm="19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テキスト ボックス 1"/>
          <p:cNvSpPr>
            <a:spLocks noChangeArrowheads="1"/>
          </p:cNvSpPr>
          <p:nvPr/>
        </p:nvSpPr>
        <p:spPr bwMode="auto">
          <a:xfrm>
            <a:off x="0" y="-3175"/>
            <a:ext cx="9144000" cy="492125"/>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b="1">
                <a:solidFill>
                  <a:schemeClr val="bg1"/>
                </a:solidFill>
              </a:rPr>
              <a:t>　</a:t>
            </a:r>
            <a:r>
              <a:rPr lang="en-US" altLang="ja-JP" sz="2800" b="1">
                <a:solidFill>
                  <a:schemeClr val="bg1"/>
                </a:solidFill>
              </a:rPr>
              <a:t>Ⅳ</a:t>
            </a:r>
            <a:r>
              <a:rPr lang="ja-JP" altLang="en-US" sz="2800" b="1">
                <a:solidFill>
                  <a:schemeClr val="bg1"/>
                </a:solidFill>
              </a:rPr>
              <a:t>　単元（題材）の目標及び単元の評価規準の作成</a:t>
            </a:r>
          </a:p>
        </p:txBody>
      </p:sp>
      <p:sp>
        <p:nvSpPr>
          <p:cNvPr id="41987" name="四角形: 角を丸くする 8"/>
          <p:cNvSpPr>
            <a:spLocks noChangeArrowheads="1"/>
          </p:cNvSpPr>
          <p:nvPr/>
        </p:nvSpPr>
        <p:spPr bwMode="auto">
          <a:xfrm>
            <a:off x="223838" y="915988"/>
            <a:ext cx="3370262" cy="768350"/>
          </a:xfrm>
          <a:prstGeom prst="roundRect">
            <a:avLst>
              <a:gd name="adj" fmla="val 16667"/>
            </a:avLst>
          </a:prstGeom>
          <a:solidFill>
            <a:srgbClr val="FFCCFF"/>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１　単元（題材）の目標</a:t>
            </a:r>
          </a:p>
          <a:p>
            <a:pPr>
              <a:lnSpc>
                <a:spcPct val="100000"/>
              </a:lnSpc>
              <a:spcBef>
                <a:spcPct val="0"/>
              </a:spcBef>
              <a:buFontTx/>
              <a:buNone/>
            </a:pPr>
            <a:r>
              <a:rPr lang="ja-JP" altLang="en-US" sz="2400"/>
              <a:t>　を作成する。</a:t>
            </a:r>
          </a:p>
        </p:txBody>
      </p:sp>
      <p:sp>
        <p:nvSpPr>
          <p:cNvPr id="41988" name="矢印: 下 9"/>
          <p:cNvSpPr>
            <a:spLocks noChangeArrowheads="1"/>
          </p:cNvSpPr>
          <p:nvPr/>
        </p:nvSpPr>
        <p:spPr bwMode="auto">
          <a:xfrm>
            <a:off x="1452563" y="1666875"/>
            <a:ext cx="792162" cy="166688"/>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1989" name="四角形: 角を丸くする 10"/>
          <p:cNvSpPr>
            <a:spLocks noChangeArrowheads="1"/>
          </p:cNvSpPr>
          <p:nvPr/>
        </p:nvSpPr>
        <p:spPr bwMode="auto">
          <a:xfrm>
            <a:off x="228600" y="1857375"/>
            <a:ext cx="3370263" cy="885825"/>
          </a:xfrm>
          <a:prstGeom prst="roundRect">
            <a:avLst>
              <a:gd name="adj" fmla="val 16667"/>
            </a:avLst>
          </a:prstGeom>
          <a:solidFill>
            <a:srgbClr val="FFCCFF"/>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２　単元（題材）の評価　 　</a:t>
            </a:r>
          </a:p>
          <a:p>
            <a:pPr>
              <a:lnSpc>
                <a:spcPct val="100000"/>
              </a:lnSpc>
              <a:spcBef>
                <a:spcPct val="0"/>
              </a:spcBef>
              <a:buFontTx/>
              <a:buNone/>
            </a:pPr>
            <a:r>
              <a:rPr lang="ja-JP" altLang="en-US" sz="2400"/>
              <a:t>　規準を作成する。</a:t>
            </a:r>
          </a:p>
        </p:txBody>
      </p:sp>
      <p:sp>
        <p:nvSpPr>
          <p:cNvPr id="41990" name="矢印: 下 11"/>
          <p:cNvSpPr>
            <a:spLocks noChangeArrowheads="1"/>
          </p:cNvSpPr>
          <p:nvPr/>
        </p:nvSpPr>
        <p:spPr bwMode="auto">
          <a:xfrm>
            <a:off x="1524000" y="2786063"/>
            <a:ext cx="792163" cy="206375"/>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1991" name="四角形: 角を丸くする 12"/>
          <p:cNvSpPr>
            <a:spLocks noChangeArrowheads="1"/>
          </p:cNvSpPr>
          <p:nvPr/>
        </p:nvSpPr>
        <p:spPr bwMode="auto">
          <a:xfrm>
            <a:off x="179388" y="2965450"/>
            <a:ext cx="3406775" cy="1306513"/>
          </a:xfrm>
          <a:prstGeom prst="roundRect">
            <a:avLst>
              <a:gd name="adj" fmla="val 16667"/>
            </a:avLst>
          </a:prstGeom>
          <a:solidFill>
            <a:srgbClr val="FFCCFF"/>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３　「指導と評価の計画」</a:t>
            </a:r>
          </a:p>
          <a:p>
            <a:pPr>
              <a:lnSpc>
                <a:spcPct val="100000"/>
              </a:lnSpc>
              <a:spcBef>
                <a:spcPct val="0"/>
              </a:spcBef>
              <a:buFontTx/>
              <a:buNone/>
            </a:pPr>
            <a:r>
              <a:rPr lang="ja-JP" altLang="en-US" sz="2400"/>
              <a:t>　を作成する。</a:t>
            </a:r>
          </a:p>
        </p:txBody>
      </p:sp>
      <p:sp>
        <p:nvSpPr>
          <p:cNvPr id="41992" name="矢印: 下 13"/>
          <p:cNvSpPr>
            <a:spLocks noChangeArrowheads="1"/>
          </p:cNvSpPr>
          <p:nvPr/>
        </p:nvSpPr>
        <p:spPr bwMode="auto">
          <a:xfrm>
            <a:off x="1524000" y="4271963"/>
            <a:ext cx="792163" cy="188912"/>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1993" name="矢印: 下 15"/>
          <p:cNvSpPr>
            <a:spLocks noChangeArrowheads="1"/>
          </p:cNvSpPr>
          <p:nvPr/>
        </p:nvSpPr>
        <p:spPr bwMode="auto">
          <a:xfrm>
            <a:off x="1524000" y="5233988"/>
            <a:ext cx="792163" cy="222250"/>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1994" name="正方形/長方形 7"/>
          <p:cNvSpPr>
            <a:spLocks noChangeArrowheads="1"/>
          </p:cNvSpPr>
          <p:nvPr/>
        </p:nvSpPr>
        <p:spPr bwMode="auto">
          <a:xfrm>
            <a:off x="373063" y="4541838"/>
            <a:ext cx="3095625" cy="692150"/>
          </a:xfrm>
          <a:prstGeom prst="rect">
            <a:avLst/>
          </a:prstGeom>
          <a:solidFill>
            <a:srgbClr val="FF66CC"/>
          </a:solidFill>
          <a:ln w="5715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授業を行う。</a:t>
            </a:r>
          </a:p>
        </p:txBody>
      </p:sp>
      <p:sp>
        <p:nvSpPr>
          <p:cNvPr id="41995" name="四角形: 角を丸くする 17"/>
          <p:cNvSpPr>
            <a:spLocks noChangeArrowheads="1"/>
          </p:cNvSpPr>
          <p:nvPr/>
        </p:nvSpPr>
        <p:spPr bwMode="auto">
          <a:xfrm>
            <a:off x="107950" y="5456238"/>
            <a:ext cx="3513138" cy="1141412"/>
          </a:xfrm>
          <a:prstGeom prst="roundRect">
            <a:avLst>
              <a:gd name="adj" fmla="val 16667"/>
            </a:avLst>
          </a:prstGeom>
          <a:solidFill>
            <a:srgbClr val="FFCCFF"/>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４　観点ごとに総括する。</a:t>
            </a:r>
          </a:p>
        </p:txBody>
      </p:sp>
      <p:sp>
        <p:nvSpPr>
          <p:cNvPr id="41996" name="正方形/長方形 20"/>
          <p:cNvSpPr>
            <a:spLocks noChangeArrowheads="1"/>
          </p:cNvSpPr>
          <p:nvPr/>
        </p:nvSpPr>
        <p:spPr bwMode="auto">
          <a:xfrm>
            <a:off x="3700463" y="985838"/>
            <a:ext cx="5300662" cy="1511300"/>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〇　学習指導要領の目標や内容，学習指導要領解説</a:t>
            </a:r>
          </a:p>
          <a:p>
            <a:pPr>
              <a:lnSpc>
                <a:spcPct val="100000"/>
              </a:lnSpc>
              <a:spcBef>
                <a:spcPct val="0"/>
              </a:spcBef>
              <a:buFontTx/>
              <a:buNone/>
            </a:pPr>
            <a:r>
              <a:rPr lang="ja-JP" altLang="en-US" sz="1800"/>
              <a:t>　等を踏まえて作成する。</a:t>
            </a:r>
          </a:p>
          <a:p>
            <a:pPr>
              <a:lnSpc>
                <a:spcPct val="100000"/>
              </a:lnSpc>
              <a:spcBef>
                <a:spcPct val="0"/>
              </a:spcBef>
              <a:buFontTx/>
              <a:buNone/>
            </a:pPr>
            <a:r>
              <a:rPr lang="ja-JP" altLang="en-US" sz="1800"/>
              <a:t>〇　児童の実態，前単元（題材）までの学習状況等を</a:t>
            </a:r>
            <a:endParaRPr lang="en-US" altLang="ja-JP" sz="1800"/>
          </a:p>
          <a:p>
            <a:pPr>
              <a:lnSpc>
                <a:spcPct val="100000"/>
              </a:lnSpc>
              <a:spcBef>
                <a:spcPct val="0"/>
              </a:spcBef>
              <a:buFontTx/>
              <a:buNone/>
            </a:pPr>
            <a:r>
              <a:rPr lang="ja-JP" altLang="en-US" sz="1800"/>
              <a:t>　踏まえて作成する。</a:t>
            </a:r>
          </a:p>
        </p:txBody>
      </p:sp>
      <p:sp>
        <p:nvSpPr>
          <p:cNvPr id="41997" name="正方形/長方形 22"/>
          <p:cNvSpPr>
            <a:spLocks noChangeArrowheads="1"/>
          </p:cNvSpPr>
          <p:nvPr/>
        </p:nvSpPr>
        <p:spPr bwMode="auto">
          <a:xfrm>
            <a:off x="3656013" y="2681288"/>
            <a:ext cx="5329237" cy="1797050"/>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〇　１，２を踏まえ，評価場面や評価方法等を計画す</a:t>
            </a:r>
          </a:p>
          <a:p>
            <a:pPr>
              <a:lnSpc>
                <a:spcPct val="100000"/>
              </a:lnSpc>
              <a:spcBef>
                <a:spcPct val="0"/>
              </a:spcBef>
              <a:buFontTx/>
              <a:buNone/>
            </a:pPr>
            <a:r>
              <a:rPr lang="ja-JP" altLang="en-US" sz="1800"/>
              <a:t>　る。</a:t>
            </a:r>
          </a:p>
          <a:p>
            <a:pPr>
              <a:lnSpc>
                <a:spcPct val="100000"/>
              </a:lnSpc>
              <a:spcBef>
                <a:spcPct val="0"/>
              </a:spcBef>
              <a:buFontTx/>
              <a:buNone/>
            </a:pPr>
            <a:r>
              <a:rPr lang="ja-JP" altLang="en-US" sz="1800"/>
              <a:t>〇　どのような評価資料（児童の反応やパフォーマン</a:t>
            </a:r>
          </a:p>
          <a:p>
            <a:pPr>
              <a:lnSpc>
                <a:spcPct val="100000"/>
              </a:lnSpc>
              <a:spcBef>
                <a:spcPct val="0"/>
              </a:spcBef>
              <a:buFontTx/>
              <a:buNone/>
            </a:pPr>
            <a:r>
              <a:rPr lang="ja-JP" altLang="en-US" sz="1800"/>
              <a:t>　スなど）を基に，「おおむね満足できる」状況（</a:t>
            </a:r>
            <a:r>
              <a:rPr lang="en-US" altLang="ja-JP" sz="1800"/>
              <a:t>B</a:t>
            </a:r>
            <a:r>
              <a:rPr lang="ja-JP" altLang="en-US" sz="1800"/>
              <a:t>）と評</a:t>
            </a:r>
          </a:p>
          <a:p>
            <a:pPr>
              <a:lnSpc>
                <a:spcPct val="100000"/>
              </a:lnSpc>
              <a:spcBef>
                <a:spcPct val="0"/>
              </a:spcBef>
              <a:buFontTx/>
              <a:buNone/>
            </a:pPr>
            <a:r>
              <a:rPr lang="ja-JP" altLang="en-US" sz="1800"/>
              <a:t>　価するかを考えたり，「努力を要する」状況（</a:t>
            </a:r>
            <a:r>
              <a:rPr lang="en-US" altLang="ja-JP" sz="1800"/>
              <a:t>C)</a:t>
            </a:r>
            <a:r>
              <a:rPr lang="ja-JP" altLang="en-US" sz="1800"/>
              <a:t>への</a:t>
            </a:r>
          </a:p>
          <a:p>
            <a:pPr>
              <a:lnSpc>
                <a:spcPct val="100000"/>
              </a:lnSpc>
              <a:spcBef>
                <a:spcPct val="0"/>
              </a:spcBef>
              <a:buFontTx/>
              <a:buNone/>
            </a:pPr>
            <a:r>
              <a:rPr lang="ja-JP" altLang="en-US" sz="1800"/>
              <a:t>　手立て等を考えたりする。</a:t>
            </a:r>
          </a:p>
        </p:txBody>
      </p:sp>
      <p:sp>
        <p:nvSpPr>
          <p:cNvPr id="41998" name="正方形/長方形 23"/>
          <p:cNvSpPr>
            <a:spLocks noChangeArrowheads="1"/>
          </p:cNvSpPr>
          <p:nvPr/>
        </p:nvSpPr>
        <p:spPr bwMode="auto">
          <a:xfrm>
            <a:off x="3686175" y="4552950"/>
            <a:ext cx="5299075" cy="879475"/>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〇　３に沿って観点別学習状況の評価を行い，児童</a:t>
            </a:r>
          </a:p>
          <a:p>
            <a:pPr>
              <a:lnSpc>
                <a:spcPct val="100000"/>
              </a:lnSpc>
              <a:spcBef>
                <a:spcPct val="0"/>
              </a:spcBef>
              <a:buFontTx/>
              <a:buNone/>
            </a:pPr>
            <a:r>
              <a:rPr lang="ja-JP" altLang="en-US" sz="1800"/>
              <a:t>　の学習改善や教師の指導改善につなげる。</a:t>
            </a:r>
          </a:p>
        </p:txBody>
      </p:sp>
      <p:sp>
        <p:nvSpPr>
          <p:cNvPr id="41999" name="正方形/長方形 5"/>
          <p:cNvSpPr>
            <a:spLocks noChangeArrowheads="1"/>
          </p:cNvSpPr>
          <p:nvPr/>
        </p:nvSpPr>
        <p:spPr bwMode="auto">
          <a:xfrm>
            <a:off x="763588" y="476250"/>
            <a:ext cx="2160587" cy="342900"/>
          </a:xfrm>
          <a:prstGeom prst="rect">
            <a:avLst/>
          </a:prstGeom>
          <a:solidFill>
            <a:srgbClr val="FFFFFF"/>
          </a:solidFill>
          <a:ln w="12700" algn="ctr">
            <a:solidFill>
              <a:srgbClr val="FF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a:t>評価の進め方</a:t>
            </a:r>
          </a:p>
        </p:txBody>
      </p:sp>
      <p:sp>
        <p:nvSpPr>
          <p:cNvPr id="42000" name="正方形/長方形 24"/>
          <p:cNvSpPr>
            <a:spLocks noChangeArrowheads="1"/>
          </p:cNvSpPr>
          <p:nvPr/>
        </p:nvSpPr>
        <p:spPr bwMode="auto">
          <a:xfrm>
            <a:off x="5364163" y="520700"/>
            <a:ext cx="1657350" cy="417513"/>
          </a:xfrm>
          <a:prstGeom prst="rect">
            <a:avLst/>
          </a:prstGeom>
          <a:solidFill>
            <a:srgbClr val="FFFFFF"/>
          </a:solidFill>
          <a:ln w="38100" algn="ctr">
            <a:solidFill>
              <a:srgbClr val="2E75B6"/>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a:t>留意点</a:t>
            </a:r>
          </a:p>
        </p:txBody>
      </p:sp>
      <p:sp>
        <p:nvSpPr>
          <p:cNvPr id="42001" name="正方形/長方形 25"/>
          <p:cNvSpPr>
            <a:spLocks noChangeArrowheads="1"/>
          </p:cNvSpPr>
          <p:nvPr/>
        </p:nvSpPr>
        <p:spPr bwMode="auto">
          <a:xfrm>
            <a:off x="3702050" y="5570538"/>
            <a:ext cx="5299075" cy="877887"/>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〇　集めた評価資料やそれに基づく評価結果などか</a:t>
            </a:r>
          </a:p>
          <a:p>
            <a:pPr>
              <a:lnSpc>
                <a:spcPct val="100000"/>
              </a:lnSpc>
              <a:spcBef>
                <a:spcPct val="0"/>
              </a:spcBef>
              <a:buFontTx/>
              <a:buNone/>
            </a:pPr>
            <a:r>
              <a:rPr lang="ja-JP" altLang="en-US" sz="1800"/>
              <a:t>　ら，観点ごとの総括的評価（</a:t>
            </a:r>
            <a:r>
              <a:rPr lang="en-US" altLang="ja-JP" sz="1800"/>
              <a:t>A,B,C</a:t>
            </a:r>
            <a:r>
              <a:rPr lang="ja-JP" altLang="en-US" sz="1800"/>
              <a:t>）を行う。</a:t>
            </a:r>
          </a:p>
        </p:txBody>
      </p:sp>
      <p:sp>
        <p:nvSpPr>
          <p:cNvPr id="42002" name="リボン: 上に曲がる 18"/>
          <p:cNvSpPr>
            <a:spLocks noChangeArrowheads="1"/>
          </p:cNvSpPr>
          <p:nvPr/>
        </p:nvSpPr>
        <p:spPr bwMode="auto">
          <a:xfrm>
            <a:off x="7235825" y="533400"/>
            <a:ext cx="1906588" cy="360363"/>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400"/>
              <a:t>P.37</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297"/>
    </mc:Choice>
    <mc:Fallback xmlns="">
      <p:transition spd="slow" advTm="18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正方形/長方形 2"/>
          <p:cNvSpPr>
            <a:spLocks noChangeArrowheads="1"/>
          </p:cNvSpPr>
          <p:nvPr/>
        </p:nvSpPr>
        <p:spPr bwMode="auto">
          <a:xfrm>
            <a:off x="133350" y="1917700"/>
            <a:ext cx="8893175" cy="1006475"/>
          </a:xfrm>
          <a:prstGeom prst="rect">
            <a:avLst/>
          </a:prstGeom>
          <a:solidFill>
            <a:srgbClr val="92D05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小学校　外国語・外国語活動</a:t>
            </a:r>
          </a:p>
        </p:txBody>
      </p:sp>
      <p:sp>
        <p:nvSpPr>
          <p:cNvPr id="7171" name="サブタイトル 2"/>
          <p:cNvSpPr>
            <a:spLocks noGrp="1" noChangeArrowheads="1"/>
          </p:cNvSpPr>
          <p:nvPr>
            <p:ph type="subTitle" idx="4294967295"/>
          </p:nvPr>
        </p:nvSpPr>
        <p:spPr>
          <a:xfrm>
            <a:off x="7938" y="-26988"/>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sp>
        <p:nvSpPr>
          <p:cNvPr id="7172" name="AutoShape 12"/>
          <p:cNvSpPr>
            <a:spLocks noChangeArrowheads="1"/>
          </p:cNvSpPr>
          <p:nvPr/>
        </p:nvSpPr>
        <p:spPr bwMode="auto">
          <a:xfrm>
            <a:off x="133350" y="3114675"/>
            <a:ext cx="8893175" cy="3384550"/>
          </a:xfrm>
          <a:prstGeom prst="rect">
            <a:avLst/>
          </a:prstGeom>
          <a:solidFill>
            <a:srgbClr val="E2F0D9"/>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2000"/>
              </a:lnSpc>
              <a:spcBef>
                <a:spcPct val="50000"/>
              </a:spcBef>
              <a:buFontTx/>
              <a:buNone/>
            </a:pP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Ⅰ</a:t>
            </a:r>
            <a:r>
              <a:rPr lang="ja-JP" altLang="en-US" sz="2800" b="1">
                <a:solidFill>
                  <a:srgbClr val="000000"/>
                </a:solidFill>
                <a:latin typeface="Arial" panose="020B0604020202020204" pitchFamily="34" charset="0"/>
                <a:ea typeface="HGP教科書体" panose="02020600000000000000" pitchFamily="18" charset="-128"/>
              </a:rPr>
              <a:t>　学年の目標と評価規準の作成について</a:t>
            </a:r>
            <a:endParaRPr lang="en-US" altLang="ja-JP" sz="2800" b="1">
              <a:solidFill>
                <a:srgbClr val="000000"/>
              </a:solidFill>
              <a:latin typeface="Arial" panose="020B0604020202020204" pitchFamily="34" charset="0"/>
              <a:ea typeface="HGP教科書体" panose="02020600000000000000" pitchFamily="18" charset="-128"/>
            </a:endParaRP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Ⅱ</a:t>
            </a:r>
            <a:r>
              <a:rPr lang="ja-JP" altLang="en-US" sz="2800" b="1">
                <a:solidFill>
                  <a:srgbClr val="000000"/>
                </a:solidFill>
                <a:latin typeface="Arial" panose="020B0604020202020204" pitchFamily="34" charset="0"/>
                <a:ea typeface="HGP教科書体" panose="02020600000000000000" pitchFamily="18" charset="-128"/>
              </a:rPr>
              <a:t>　「評価の観点」とその趣旨，並びに「内容のまとまり（五つの</a:t>
            </a:r>
          </a:p>
          <a:p>
            <a:pPr eaLnBrk="1" hangingPunct="1">
              <a:lnSpc>
                <a:spcPts val="2000"/>
              </a:lnSpc>
              <a:spcBef>
                <a:spcPct val="50000"/>
              </a:spcBef>
              <a:buFontTx/>
              <a:buNone/>
            </a:pPr>
            <a:r>
              <a:rPr lang="ja-JP" altLang="en-US" sz="2800" b="1">
                <a:solidFill>
                  <a:srgbClr val="000000"/>
                </a:solidFill>
                <a:latin typeface="Arial" panose="020B0604020202020204" pitchFamily="34" charset="0"/>
                <a:ea typeface="HGP教科書体" panose="02020600000000000000" pitchFamily="18" charset="-128"/>
              </a:rPr>
              <a:t>　　領域）ごとの評価規準」作成の基本的な手順</a:t>
            </a: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Ⅲ</a:t>
            </a:r>
            <a:r>
              <a:rPr lang="ja-JP" altLang="en-US" sz="2800" b="1">
                <a:solidFill>
                  <a:srgbClr val="000000"/>
                </a:solidFill>
                <a:latin typeface="Arial" panose="020B0604020202020204" pitchFamily="34" charset="0"/>
                <a:ea typeface="HGP教科書体" panose="02020600000000000000" pitchFamily="18" charset="-128"/>
              </a:rPr>
              <a:t>　「内容のまとまり（五つの領域）ごとの評価規準」作成の具</a:t>
            </a:r>
          </a:p>
          <a:p>
            <a:pPr eaLnBrk="1" hangingPunct="1">
              <a:lnSpc>
                <a:spcPts val="2000"/>
              </a:lnSpc>
              <a:spcBef>
                <a:spcPct val="50000"/>
              </a:spcBef>
              <a:buFontTx/>
              <a:buNone/>
            </a:pPr>
            <a:r>
              <a:rPr lang="ja-JP" altLang="en-US" sz="2800" b="1">
                <a:solidFill>
                  <a:srgbClr val="000000"/>
                </a:solidFill>
                <a:latin typeface="Arial" panose="020B0604020202020204" pitchFamily="34" charset="0"/>
                <a:ea typeface="HGP教科書体" panose="02020600000000000000" pitchFamily="18" charset="-128"/>
              </a:rPr>
              <a:t>　　体的な手順</a:t>
            </a:r>
          </a:p>
          <a:p>
            <a:pPr eaLnBrk="1" hangingPunct="1">
              <a:lnSpc>
                <a:spcPts val="2000"/>
              </a:lnSpc>
              <a:spcBef>
                <a:spcPct val="50000"/>
              </a:spcBef>
              <a:buFontTx/>
              <a:buNone/>
            </a:pPr>
            <a:r>
              <a:rPr lang="en-US" altLang="ja-JP" sz="2800" b="1">
                <a:solidFill>
                  <a:srgbClr val="000000"/>
                </a:solidFill>
                <a:latin typeface="Arial" panose="020B0604020202020204" pitchFamily="34" charset="0"/>
                <a:ea typeface="HGP教科書体" panose="02020600000000000000" pitchFamily="18" charset="-128"/>
              </a:rPr>
              <a:t>Ⅳ</a:t>
            </a:r>
            <a:r>
              <a:rPr lang="ja-JP" altLang="en-US" sz="2800" b="1">
                <a:solidFill>
                  <a:srgbClr val="000000"/>
                </a:solidFill>
                <a:latin typeface="Arial" panose="020B0604020202020204" pitchFamily="34" charset="0"/>
                <a:ea typeface="HGP教科書体" panose="02020600000000000000" pitchFamily="18" charset="-128"/>
              </a:rPr>
              <a:t>　単元の目標及び単元の評価規準の作成</a:t>
            </a:r>
          </a:p>
        </p:txBody>
      </p:sp>
      <p:pic>
        <p:nvPicPr>
          <p:cNvPr id="7173" name="録音されたサウンド"/>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863"/>
    </mc:Choice>
    <mc:Fallback xmlns="">
      <p:transition spd="slow" advTm="2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正方形/長方形 15"/>
          <p:cNvSpPr>
            <a:spLocks noChangeArrowheads="1"/>
          </p:cNvSpPr>
          <p:nvPr/>
        </p:nvSpPr>
        <p:spPr bwMode="auto">
          <a:xfrm>
            <a:off x="39688" y="2370138"/>
            <a:ext cx="9037637" cy="2374900"/>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600" b="1">
              <a:solidFill>
                <a:srgbClr val="FFFFFF"/>
              </a:solidFill>
            </a:endParaRPr>
          </a:p>
        </p:txBody>
      </p:sp>
      <p:sp>
        <p:nvSpPr>
          <p:cNvPr id="44035" name="四角形: 角を丸くする 9"/>
          <p:cNvSpPr>
            <a:spLocks noChangeArrowheads="1"/>
          </p:cNvSpPr>
          <p:nvPr/>
        </p:nvSpPr>
        <p:spPr bwMode="auto">
          <a:xfrm>
            <a:off x="150813" y="2460625"/>
            <a:ext cx="2287587" cy="512763"/>
          </a:xfrm>
          <a:prstGeom prst="roundRect">
            <a:avLst>
              <a:gd name="adj" fmla="val 16667"/>
            </a:avLst>
          </a:prstGeom>
          <a:solidFill>
            <a:srgbClr val="FFFFFF"/>
          </a:solidFill>
          <a:ln w="57150" algn="ctr">
            <a:solidFill>
              <a:srgbClr val="FF66C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solidFill>
                  <a:srgbClr val="FF0000"/>
                </a:solidFill>
              </a:rPr>
              <a:t>学年ごとの</a:t>
            </a:r>
            <a:r>
              <a:rPr lang="ja-JP" altLang="en-US" sz="2000" b="1"/>
              <a:t>目標　</a:t>
            </a:r>
          </a:p>
        </p:txBody>
      </p:sp>
      <p:sp>
        <p:nvSpPr>
          <p:cNvPr id="44036" name="四角形: 角を丸くする 13"/>
          <p:cNvSpPr>
            <a:spLocks noChangeArrowheads="1"/>
          </p:cNvSpPr>
          <p:nvPr/>
        </p:nvSpPr>
        <p:spPr bwMode="auto">
          <a:xfrm>
            <a:off x="2600325" y="2454275"/>
            <a:ext cx="3433763" cy="2195513"/>
          </a:xfrm>
          <a:prstGeom prst="roundRect">
            <a:avLst>
              <a:gd name="adj" fmla="val 16222"/>
            </a:avLst>
          </a:prstGeom>
          <a:solidFill>
            <a:srgbClr val="FFFFFF"/>
          </a:solidFill>
          <a:ln w="76200" algn="ctr">
            <a:solidFill>
              <a:srgbClr val="FF99FF"/>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r>
              <a:rPr lang="ja-JP" altLang="en-US" sz="2000" b="1"/>
              <a:t>五つの領域別の</a:t>
            </a:r>
            <a:r>
              <a:rPr lang="ja-JP" altLang="en-US" sz="2000" b="1">
                <a:solidFill>
                  <a:srgbClr val="FF0000"/>
                </a:solidFill>
              </a:rPr>
              <a:t>学年ごとの</a:t>
            </a:r>
            <a:r>
              <a:rPr lang="ja-JP" altLang="en-US" sz="2000" b="1"/>
              <a:t>目標</a:t>
            </a:r>
          </a:p>
          <a:p>
            <a:pPr>
              <a:lnSpc>
                <a:spcPct val="100000"/>
              </a:lnSpc>
              <a:spcBef>
                <a:spcPct val="0"/>
              </a:spcBef>
              <a:buFontTx/>
              <a:buNone/>
            </a:pPr>
            <a:r>
              <a:rPr lang="en-US" altLang="ja-JP" sz="2000" b="1"/>
              <a:t>※1</a:t>
            </a:r>
            <a:r>
              <a:rPr lang="ja-JP" altLang="en-US" sz="2000" b="1"/>
              <a:t>文ずつの能力記述文で示すことが基本的な形となる。　</a:t>
            </a:r>
            <a:r>
              <a:rPr lang="en-US" altLang="ja-JP" sz="2000" b="1"/>
              <a:t>CAN-DO</a:t>
            </a:r>
            <a:r>
              <a:rPr lang="ja-JP" altLang="en-US" sz="2000" b="1"/>
              <a:t>形式による学年ごとの学習到達目標</a:t>
            </a:r>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en-US" altLang="ja-JP" sz="2000" b="1"/>
          </a:p>
          <a:p>
            <a:pPr>
              <a:lnSpc>
                <a:spcPct val="100000"/>
              </a:lnSpc>
              <a:spcBef>
                <a:spcPct val="0"/>
              </a:spcBef>
              <a:buFontTx/>
              <a:buNone/>
            </a:pPr>
            <a:endParaRPr lang="ja-JP" altLang="en-US" sz="2000" b="1"/>
          </a:p>
        </p:txBody>
      </p:sp>
      <p:sp>
        <p:nvSpPr>
          <p:cNvPr id="44037" name="四角形: 角を丸くする 14"/>
          <p:cNvSpPr>
            <a:spLocks noChangeArrowheads="1"/>
          </p:cNvSpPr>
          <p:nvPr/>
        </p:nvSpPr>
        <p:spPr bwMode="auto">
          <a:xfrm>
            <a:off x="6156325" y="2489200"/>
            <a:ext cx="2830513" cy="2160588"/>
          </a:xfrm>
          <a:prstGeom prst="roundRect">
            <a:avLst>
              <a:gd name="adj" fmla="val 16222"/>
            </a:avLst>
          </a:prstGeom>
          <a:solidFill>
            <a:schemeClr val="bg1"/>
          </a:solidFill>
          <a:ln w="76200" algn="ctr">
            <a:solidFill>
              <a:srgbClr val="2E75B6"/>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a:t>内容のまとまり（五つの領域）ごとの</a:t>
            </a:r>
            <a:r>
              <a:rPr lang="ja-JP" altLang="en-US" sz="2000" b="1">
                <a:solidFill>
                  <a:srgbClr val="FF0000"/>
                </a:solidFill>
              </a:rPr>
              <a:t>学年ごとの</a:t>
            </a:r>
            <a:r>
              <a:rPr lang="ja-JP" altLang="en-US" sz="2000" b="1"/>
              <a:t>評価規準</a:t>
            </a:r>
            <a:endParaRPr lang="en-US" altLang="ja-JP" sz="2000" b="1"/>
          </a:p>
          <a:p>
            <a:pPr>
              <a:lnSpc>
                <a:spcPct val="100000"/>
              </a:lnSpc>
              <a:spcBef>
                <a:spcPct val="0"/>
              </a:spcBef>
              <a:buFontTx/>
              <a:buNone/>
            </a:pPr>
            <a:endParaRPr lang="ja-JP" altLang="en-US" sz="2000" b="1"/>
          </a:p>
          <a:p>
            <a:pPr>
              <a:lnSpc>
                <a:spcPct val="100000"/>
              </a:lnSpc>
              <a:spcBef>
                <a:spcPct val="0"/>
              </a:spcBef>
              <a:buFontTx/>
              <a:buNone/>
            </a:pPr>
            <a:r>
              <a:rPr lang="en-US" altLang="ja-JP" sz="2000" b="1"/>
              <a:t>※</a:t>
            </a:r>
            <a:r>
              <a:rPr lang="ja-JP" altLang="en-US" sz="2000" b="1">
                <a:solidFill>
                  <a:srgbClr val="FF0000"/>
                </a:solidFill>
              </a:rPr>
              <a:t>三観点で</a:t>
            </a:r>
            <a:r>
              <a:rPr lang="ja-JP" altLang="en-US" sz="2000" b="1"/>
              <a:t>記述する。</a:t>
            </a:r>
            <a:endParaRPr lang="en-US" altLang="ja-JP" sz="2000" b="1"/>
          </a:p>
          <a:p>
            <a:pPr>
              <a:lnSpc>
                <a:spcPct val="100000"/>
              </a:lnSpc>
              <a:spcBef>
                <a:spcPct val="0"/>
              </a:spcBef>
              <a:buFontTx/>
              <a:buNone/>
            </a:pPr>
            <a:endParaRPr lang="ja-JP" altLang="en-US" sz="2000" b="1">
              <a:solidFill>
                <a:srgbClr val="FF0000"/>
              </a:solidFill>
            </a:endParaRPr>
          </a:p>
        </p:txBody>
      </p:sp>
      <p:sp>
        <p:nvSpPr>
          <p:cNvPr id="44038" name="テキスト ボックス 16"/>
          <p:cNvSpPr>
            <a:spLocks noChangeArrowheads="1"/>
          </p:cNvSpPr>
          <p:nvPr/>
        </p:nvSpPr>
        <p:spPr bwMode="auto">
          <a:xfrm>
            <a:off x="100013" y="3063875"/>
            <a:ext cx="2389187"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a:t>★各学校における児童の発達段階と実情を踏まえて作成する。</a:t>
            </a:r>
          </a:p>
        </p:txBody>
      </p:sp>
      <p:sp>
        <p:nvSpPr>
          <p:cNvPr id="44039" name="テキスト ボックス 1"/>
          <p:cNvSpPr>
            <a:spLocks noChangeArrowheads="1"/>
          </p:cNvSpPr>
          <p:nvPr/>
        </p:nvSpPr>
        <p:spPr bwMode="auto">
          <a:xfrm>
            <a:off x="0" y="31750"/>
            <a:ext cx="9144000" cy="658813"/>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a:solidFill>
                  <a:schemeClr val="bg1"/>
                </a:solidFill>
              </a:rPr>
              <a:t>　「内容のまとまり（五つの領域）ごとの評価規準」から「単元ごとの評価規準を作成する際の考え方</a:t>
            </a:r>
          </a:p>
        </p:txBody>
      </p:sp>
      <p:sp>
        <p:nvSpPr>
          <p:cNvPr id="44040" name="正方形/長方形 3"/>
          <p:cNvSpPr>
            <a:spLocks noChangeArrowheads="1"/>
          </p:cNvSpPr>
          <p:nvPr/>
        </p:nvSpPr>
        <p:spPr bwMode="auto">
          <a:xfrm>
            <a:off x="192088" y="1093788"/>
            <a:ext cx="2833687" cy="876300"/>
          </a:xfrm>
          <a:prstGeom prst="rect">
            <a:avLst/>
          </a:prstGeom>
          <a:solidFill>
            <a:srgbClr val="FF66CC"/>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t>外国語科の目標</a:t>
            </a:r>
          </a:p>
        </p:txBody>
      </p:sp>
      <p:sp>
        <p:nvSpPr>
          <p:cNvPr id="44041" name="正方形/長方形 4"/>
          <p:cNvSpPr>
            <a:spLocks noChangeArrowheads="1"/>
          </p:cNvSpPr>
          <p:nvPr/>
        </p:nvSpPr>
        <p:spPr bwMode="auto">
          <a:xfrm>
            <a:off x="3140075" y="1065213"/>
            <a:ext cx="2879725" cy="860425"/>
          </a:xfrm>
          <a:prstGeom prst="rect">
            <a:avLst/>
          </a:prstGeom>
          <a:solidFill>
            <a:srgbClr val="FFCC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t>五つの領域別の目標</a:t>
            </a:r>
          </a:p>
        </p:txBody>
      </p:sp>
      <p:sp>
        <p:nvSpPr>
          <p:cNvPr id="44042" name="正方形/長方形 6"/>
          <p:cNvSpPr>
            <a:spLocks noChangeArrowheads="1"/>
          </p:cNvSpPr>
          <p:nvPr/>
        </p:nvSpPr>
        <p:spPr bwMode="auto">
          <a:xfrm>
            <a:off x="6154738" y="1074738"/>
            <a:ext cx="2879725" cy="1042987"/>
          </a:xfrm>
          <a:prstGeom prst="rect">
            <a:avLst/>
          </a:prstGeom>
          <a:solidFill>
            <a:srgbClr val="BDD7EE"/>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t>内容のまとまり（五つの領域）ごとの評価規準</a:t>
            </a:r>
          </a:p>
        </p:txBody>
      </p:sp>
      <p:sp>
        <p:nvSpPr>
          <p:cNvPr id="44043" name="矢印: 下 8"/>
          <p:cNvSpPr>
            <a:spLocks noChangeArrowheads="1"/>
          </p:cNvSpPr>
          <p:nvPr/>
        </p:nvSpPr>
        <p:spPr bwMode="auto">
          <a:xfrm>
            <a:off x="1068388" y="1955800"/>
            <a:ext cx="865187" cy="414338"/>
          </a:xfrm>
          <a:prstGeom prst="downArrow">
            <a:avLst>
              <a:gd name="adj1" fmla="val 50000"/>
              <a:gd name="adj2" fmla="val 50000"/>
            </a:avLst>
          </a:prstGeom>
          <a:solidFill>
            <a:srgbClr val="FF66CC"/>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4044" name="矢印: 下 11"/>
          <p:cNvSpPr>
            <a:spLocks noChangeArrowheads="1"/>
          </p:cNvSpPr>
          <p:nvPr/>
        </p:nvSpPr>
        <p:spPr bwMode="auto">
          <a:xfrm>
            <a:off x="4003675" y="1949450"/>
            <a:ext cx="863600" cy="496888"/>
          </a:xfrm>
          <a:prstGeom prst="downArrow">
            <a:avLst>
              <a:gd name="adj1" fmla="val 50000"/>
              <a:gd name="adj2" fmla="val 50000"/>
            </a:avLst>
          </a:prstGeom>
          <a:solidFill>
            <a:srgbClr val="FFCC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4045" name="矢印: 下 12"/>
          <p:cNvSpPr>
            <a:spLocks noChangeArrowheads="1"/>
          </p:cNvSpPr>
          <p:nvPr/>
        </p:nvSpPr>
        <p:spPr bwMode="auto">
          <a:xfrm>
            <a:off x="7151688" y="2089150"/>
            <a:ext cx="865187" cy="392113"/>
          </a:xfrm>
          <a:prstGeom prst="downArrow">
            <a:avLst>
              <a:gd name="adj1" fmla="val 50000"/>
              <a:gd name="adj2" fmla="val 50000"/>
            </a:avLst>
          </a:prstGeom>
          <a:solidFill>
            <a:srgbClr val="BDD7EE"/>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4046" name="リボン: 上に曲がる 18"/>
          <p:cNvSpPr>
            <a:spLocks noChangeArrowheads="1"/>
          </p:cNvSpPr>
          <p:nvPr/>
        </p:nvSpPr>
        <p:spPr bwMode="auto">
          <a:xfrm>
            <a:off x="7237413" y="674688"/>
            <a:ext cx="1906587" cy="360362"/>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400"/>
              <a:t>P.38</a:t>
            </a:r>
          </a:p>
        </p:txBody>
      </p:sp>
      <p:sp>
        <p:nvSpPr>
          <p:cNvPr id="27" name="四角形: 角を丸くする 14"/>
          <p:cNvSpPr>
            <a:spLocks noChangeArrowheads="1"/>
          </p:cNvSpPr>
          <p:nvPr/>
        </p:nvSpPr>
        <p:spPr bwMode="auto">
          <a:xfrm>
            <a:off x="6180138" y="4972050"/>
            <a:ext cx="2881312" cy="520700"/>
          </a:xfrm>
          <a:prstGeom prst="roundRect">
            <a:avLst>
              <a:gd name="adj" fmla="val 16222"/>
            </a:avLst>
          </a:prstGeom>
          <a:solidFill>
            <a:schemeClr val="accent1">
              <a:lumMod val="20000"/>
              <a:lumOff val="80000"/>
            </a:schemeClr>
          </a:solidFill>
          <a:ln w="76200" algn="ctr">
            <a:solidFill>
              <a:srgbClr val="2E75B6"/>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defRPr/>
            </a:pPr>
            <a:r>
              <a:rPr lang="ja-JP" altLang="en-US" sz="2000" b="1" dirty="0"/>
              <a:t>　</a:t>
            </a:r>
            <a:r>
              <a:rPr lang="ja-JP" altLang="en-US" sz="2000" b="1" dirty="0">
                <a:solidFill>
                  <a:srgbClr val="FF0000"/>
                </a:solidFill>
              </a:rPr>
              <a:t>単元ごと</a:t>
            </a:r>
            <a:r>
              <a:rPr lang="ja-JP" altLang="en-US" sz="2000" b="1" dirty="0"/>
              <a:t>の評価規準</a:t>
            </a:r>
          </a:p>
        </p:txBody>
      </p:sp>
      <p:sp>
        <p:nvSpPr>
          <p:cNvPr id="44048" name="四角形: 角を丸くする 14"/>
          <p:cNvSpPr>
            <a:spLocks noChangeArrowheads="1"/>
          </p:cNvSpPr>
          <p:nvPr/>
        </p:nvSpPr>
        <p:spPr bwMode="auto">
          <a:xfrm>
            <a:off x="2990850" y="4964113"/>
            <a:ext cx="3043238" cy="471487"/>
          </a:xfrm>
          <a:prstGeom prst="roundRect">
            <a:avLst>
              <a:gd name="adj" fmla="val 16222"/>
            </a:avLst>
          </a:prstGeom>
          <a:solidFill>
            <a:srgbClr val="FFE7F7"/>
          </a:solidFill>
          <a:ln w="76200" algn="ctr">
            <a:solidFill>
              <a:srgbClr val="EE6EBA"/>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a:t>　　　</a:t>
            </a:r>
            <a:r>
              <a:rPr lang="ja-JP" altLang="en-US" sz="2000" b="1">
                <a:solidFill>
                  <a:srgbClr val="FF0000"/>
                </a:solidFill>
              </a:rPr>
              <a:t>単元ごとの</a:t>
            </a:r>
            <a:r>
              <a:rPr lang="ja-JP" altLang="en-US" sz="2000" b="1"/>
              <a:t>目標</a:t>
            </a:r>
          </a:p>
        </p:txBody>
      </p:sp>
      <p:sp>
        <p:nvSpPr>
          <p:cNvPr id="44049" name="矢印: 下 11"/>
          <p:cNvSpPr>
            <a:spLocks noChangeArrowheads="1"/>
          </p:cNvSpPr>
          <p:nvPr/>
        </p:nvSpPr>
        <p:spPr bwMode="auto">
          <a:xfrm>
            <a:off x="3998913" y="4649788"/>
            <a:ext cx="863600" cy="373062"/>
          </a:xfrm>
          <a:prstGeom prst="downArrow">
            <a:avLst>
              <a:gd name="adj1" fmla="val 50000"/>
              <a:gd name="adj2" fmla="val 50000"/>
            </a:avLst>
          </a:prstGeom>
          <a:solidFill>
            <a:srgbClr val="FFCC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4050" name="矢印: 下 12"/>
          <p:cNvSpPr>
            <a:spLocks noChangeArrowheads="1"/>
          </p:cNvSpPr>
          <p:nvPr/>
        </p:nvSpPr>
        <p:spPr bwMode="auto">
          <a:xfrm>
            <a:off x="7172325" y="4618038"/>
            <a:ext cx="865188" cy="379412"/>
          </a:xfrm>
          <a:prstGeom prst="downArrow">
            <a:avLst>
              <a:gd name="adj1" fmla="val 50000"/>
              <a:gd name="adj2" fmla="val 50000"/>
            </a:avLst>
          </a:prstGeom>
          <a:solidFill>
            <a:srgbClr val="BDD7EE"/>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4051" name="テキスト ボックス 3"/>
          <p:cNvSpPr txBox="1">
            <a:spLocks noChangeArrowheads="1"/>
          </p:cNvSpPr>
          <p:nvPr/>
        </p:nvSpPr>
        <p:spPr bwMode="auto">
          <a:xfrm>
            <a:off x="222250" y="5646738"/>
            <a:ext cx="8782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kumimoji="1" lang="en-US" altLang="ja-JP" sz="2000"/>
              <a:t>※</a:t>
            </a:r>
            <a:r>
              <a:rPr kumimoji="1" lang="ja-JP" altLang="en-US" sz="2000"/>
              <a:t>　事柄，言語の特徴や決まりに関する事項（言語材料），当該単元の中心とな</a:t>
            </a:r>
            <a:endParaRPr kumimoji="1" lang="en-US" altLang="ja-JP" sz="2000"/>
          </a:p>
          <a:p>
            <a:r>
              <a:rPr kumimoji="1" lang="ja-JP" altLang="en-US" sz="2000"/>
              <a:t>　る言語活動において設定するコミュニケーションを行う目的や場面，状況，取り　</a:t>
            </a:r>
            <a:endParaRPr kumimoji="1" lang="en-US" altLang="ja-JP" sz="2000"/>
          </a:p>
          <a:p>
            <a:r>
              <a:rPr kumimoji="1" lang="ja-JP" altLang="en-US" sz="2000"/>
              <a:t>　扱う話題などに即して設定する。</a:t>
            </a:r>
          </a:p>
        </p:txBody>
      </p:sp>
      <p:sp>
        <p:nvSpPr>
          <p:cNvPr id="6" name="アーチ 5"/>
          <p:cNvSpPr/>
          <p:nvPr/>
        </p:nvSpPr>
        <p:spPr>
          <a:xfrm>
            <a:off x="5651500" y="2381250"/>
            <a:ext cx="865188" cy="400050"/>
          </a:xfrm>
          <a:prstGeom prst="blockArc">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chemeClr val="tx1"/>
              </a:solidFill>
            </a:endParaRPr>
          </a:p>
        </p:txBody>
      </p:sp>
      <p:sp>
        <p:nvSpPr>
          <p:cNvPr id="38" name="アーチ 37"/>
          <p:cNvSpPr/>
          <p:nvPr/>
        </p:nvSpPr>
        <p:spPr>
          <a:xfrm>
            <a:off x="5568950" y="4818063"/>
            <a:ext cx="863600" cy="400050"/>
          </a:xfrm>
          <a:prstGeom prst="blockArc">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chemeClr val="tx1"/>
              </a:solidFill>
            </a:endParaRPr>
          </a:p>
        </p:txBody>
      </p:sp>
      <p:sp>
        <p:nvSpPr>
          <p:cNvPr id="22" name="アーチ 21"/>
          <p:cNvSpPr/>
          <p:nvPr/>
        </p:nvSpPr>
        <p:spPr>
          <a:xfrm>
            <a:off x="5651500" y="935038"/>
            <a:ext cx="865188" cy="400050"/>
          </a:xfrm>
          <a:prstGeom prst="blockArc">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chemeClr val="tx1"/>
              </a:solidFill>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544"/>
    </mc:Choice>
    <mc:Fallback xmlns="">
      <p:transition spd="slow" advTm="93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テキスト ボックス 1"/>
          <p:cNvSpPr>
            <a:spLocks noChangeArrowheads="1"/>
          </p:cNvSpPr>
          <p:nvPr/>
        </p:nvSpPr>
        <p:spPr bwMode="auto">
          <a:xfrm>
            <a:off x="0" y="30163"/>
            <a:ext cx="9144000" cy="519112"/>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en-US" altLang="ja-JP" sz="2800" b="1">
              <a:solidFill>
                <a:schemeClr val="bg1"/>
              </a:solidFill>
            </a:endParaRPr>
          </a:p>
          <a:p>
            <a:pPr algn="ctr">
              <a:lnSpc>
                <a:spcPct val="100000"/>
              </a:lnSpc>
              <a:spcBef>
                <a:spcPct val="0"/>
              </a:spcBef>
              <a:buFontTx/>
              <a:buNone/>
            </a:pPr>
            <a:r>
              <a:rPr lang="ja-JP" altLang="en-US" sz="2800" b="1">
                <a:solidFill>
                  <a:schemeClr val="bg1"/>
                </a:solidFill>
              </a:rPr>
              <a:t>＜単元における「読むこと」の評価規準設定のポイント＞</a:t>
            </a:r>
          </a:p>
          <a:p>
            <a:pPr algn="ctr">
              <a:lnSpc>
                <a:spcPct val="100000"/>
              </a:lnSpc>
              <a:spcBef>
                <a:spcPct val="0"/>
              </a:spcBef>
              <a:buFontTx/>
              <a:buNone/>
            </a:pPr>
            <a:endParaRPr lang="en-US" altLang="ja-JP" sz="2800" b="1">
              <a:solidFill>
                <a:schemeClr val="bg1"/>
              </a:solidFill>
            </a:endParaRPr>
          </a:p>
        </p:txBody>
      </p:sp>
      <p:graphicFrame>
        <p:nvGraphicFramePr>
          <p:cNvPr id="20867" name="表 36"/>
          <p:cNvGraphicFramePr>
            <a:graphicFrameLocks noGrp="1"/>
          </p:cNvGraphicFramePr>
          <p:nvPr/>
        </p:nvGraphicFramePr>
        <p:xfrm>
          <a:off x="107950" y="884238"/>
          <a:ext cx="8945563" cy="5864226"/>
        </p:xfrm>
        <a:graphic>
          <a:graphicData uri="http://schemas.openxmlformats.org/drawingml/2006/table">
            <a:tbl>
              <a:tblPr/>
              <a:tblGrid>
                <a:gridCol w="954088">
                  <a:extLst>
                    <a:ext uri="{9D8B030D-6E8A-4147-A177-3AD203B41FA5}">
                      <a16:colId xmlns:a16="http://schemas.microsoft.com/office/drawing/2014/main" val="20000"/>
                    </a:ext>
                  </a:extLst>
                </a:gridCol>
                <a:gridCol w="1062037">
                  <a:extLst>
                    <a:ext uri="{9D8B030D-6E8A-4147-A177-3AD203B41FA5}">
                      <a16:colId xmlns:a16="http://schemas.microsoft.com/office/drawing/2014/main" val="20001"/>
                    </a:ext>
                  </a:extLst>
                </a:gridCol>
                <a:gridCol w="6929438">
                  <a:extLst>
                    <a:ext uri="{9D8B030D-6E8A-4147-A177-3AD203B41FA5}">
                      <a16:colId xmlns:a16="http://schemas.microsoft.com/office/drawing/2014/main" val="20002"/>
                    </a:ext>
                  </a:extLst>
                </a:gridCol>
              </a:tblGrid>
              <a:tr h="885825">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技能</a:t>
                      </a: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ja-JP" altLang="en-US" sz="20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13" marR="9141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a:t>
                      </a:r>
                    </a:p>
                  </a:txBody>
                  <a:tcPr marL="91413" marR="9141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「［言語材料］について理解している。」</a:t>
                      </a:r>
                      <a:r>
                        <a:rPr kumimoji="1" lang="ja-JP" altLang="en-US" sz="16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が基本的な形となる。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400" b="1" i="0" u="none" strike="noStrike" cap="none" normalizeH="0" baseline="0" dirty="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cap="none" normalizeH="0" baseline="0" dirty="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言語材料</a:t>
                      </a:r>
                      <a:r>
                        <a:rPr kumimoji="1" lang="en-US" altLang="ja-JP" sz="1400" b="1" i="0" u="none" strike="noStrike" cap="none" normalizeH="0" baseline="0" dirty="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cap="none" normalizeH="0" baseline="0" dirty="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には，当該単元で扱うアルファベットの活字体の文字や当該単元で扱う言語材料が入る。</a:t>
                      </a:r>
                    </a:p>
                  </a:txBody>
                  <a:tcPr marL="91413" marR="9141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682750">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技能</a:t>
                      </a:r>
                    </a:p>
                  </a:txBody>
                  <a:tcPr marL="91413" marR="9141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「［アルファベットの活字体の文字］を識別し，その読み方（名称）を発音する技能を身に付けている。」あるいは，「音声で十分に慣れ親しんだ</a:t>
                      </a:r>
                      <a:r>
                        <a:rPr kumimoji="1" lang="en-US" altLang="ja-JP"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言語材料</a:t>
                      </a:r>
                      <a:r>
                        <a:rPr kumimoji="1" lang="en-US" altLang="ja-JP"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を読んで意味が分かるために必要な技能を身に付けている。」が基本的な形となる。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400" b="1" i="0" u="none" strike="noStrike" cap="none" normalizeH="0" baseline="0" dirty="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cap="none" normalizeH="0" baseline="0" dirty="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［アルファベットの活字体の文字］には，当該単元で扱うアルファベットの活字体の文字が入る。</a:t>
                      </a:r>
                    </a:p>
                  </a:txBody>
                  <a:tcPr marL="91413" marR="9141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951038">
                <a:tc grid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思考・判断・</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表現</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13" marR="9141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h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「［目的等］に応じて，［アルファベット活字体の文字］を識別し，その読み方（名称）を発音している。」あるいは，「</a:t>
                      </a:r>
                      <a:r>
                        <a:rPr kumimoji="1" lang="en-US" altLang="ja-JP"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事柄・話題</a:t>
                      </a:r>
                      <a:r>
                        <a:rPr kumimoji="1" lang="en-US" altLang="ja-JP"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について書かれた音声で十分に慣れ親しんだ簡単な語句や基本的な表現を読んで意味が分かっている。」が基本的な形となる。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［目的等］には，当該単元の中心となる言語活動において設定するコミュニケーションを行う目的や場面，状況などを，「〇〇に応じて」「〇〇するよう」「〇〇するために」などの形であてはめる。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［事柄・話題］には，当該単元で扱う題材における話題等が入る。</a:t>
                      </a:r>
                    </a:p>
                  </a:txBody>
                  <a:tcPr marL="91413" marR="9141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44613">
                <a:tc grid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13" marR="9141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h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「［目的等］に応じて，［アルファベットの活字体の文字</a:t>
                      </a:r>
                      <a:r>
                        <a:rPr kumimoji="1" lang="en-US" altLang="ja-JP"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dirty="0" err="1">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を識</a:t>
                      </a: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別し，その読み方（名称）を発音しようとしている。」あるいは，「</a:t>
                      </a:r>
                      <a:r>
                        <a:rPr kumimoji="1" lang="en-US" altLang="ja-JP"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事柄・話題</a:t>
                      </a:r>
                      <a:r>
                        <a:rPr kumimoji="1" lang="en-US" altLang="ja-JP"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について，書かれた簡単な語句や基本的な表現を読んで意味を分かろうとしている。」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400" b="1" i="0" u="none" strike="noStrike" cap="none" normalizeH="0" baseline="0" dirty="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cap="none" normalizeH="0" baseline="0" dirty="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言語活動への取組に関して見通しを立てたり振り返ったりして自らの学習を自覚的に捉えている状況については，特定の領域・単元だけではなく，年間を通じて評価する。</a:t>
                      </a:r>
                    </a:p>
                  </a:txBody>
                  <a:tcPr marL="91413" marR="91413"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46102" name="リボン: 上に曲がる 3"/>
          <p:cNvSpPr>
            <a:spLocks noChangeArrowheads="1"/>
          </p:cNvSpPr>
          <p:nvPr/>
        </p:nvSpPr>
        <p:spPr bwMode="auto">
          <a:xfrm>
            <a:off x="7237413" y="508000"/>
            <a:ext cx="1906587" cy="360363"/>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400"/>
              <a:t>P.39,40</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61"/>
    </mc:Choice>
    <mc:Fallback xmlns="">
      <p:transition spd="slow" advTm="28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テキスト ボックス 1"/>
          <p:cNvSpPr>
            <a:spLocks noChangeArrowheads="1"/>
          </p:cNvSpPr>
          <p:nvPr/>
        </p:nvSpPr>
        <p:spPr bwMode="auto">
          <a:xfrm>
            <a:off x="0" y="30163"/>
            <a:ext cx="9144000" cy="519112"/>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en-US" altLang="ja-JP" sz="3200" b="1">
              <a:solidFill>
                <a:schemeClr val="bg1"/>
              </a:solidFill>
            </a:endParaRPr>
          </a:p>
          <a:p>
            <a:pPr>
              <a:lnSpc>
                <a:spcPct val="100000"/>
              </a:lnSpc>
              <a:spcBef>
                <a:spcPct val="0"/>
              </a:spcBef>
              <a:buFontTx/>
              <a:buNone/>
            </a:pPr>
            <a:r>
              <a:rPr lang="ja-JP" altLang="en-US" sz="3200" b="1">
                <a:solidFill>
                  <a:schemeClr val="bg1"/>
                </a:solidFill>
              </a:rPr>
              <a:t>　　＜「読むこと」の評価規準の設定例＞</a:t>
            </a:r>
          </a:p>
          <a:p>
            <a:pPr algn="ctr">
              <a:lnSpc>
                <a:spcPct val="100000"/>
              </a:lnSpc>
              <a:spcBef>
                <a:spcPct val="0"/>
              </a:spcBef>
              <a:buFontTx/>
              <a:buNone/>
            </a:pPr>
            <a:endParaRPr lang="en-US" altLang="ja-JP" sz="3200" b="1">
              <a:solidFill>
                <a:schemeClr val="bg1"/>
              </a:solidFill>
            </a:endParaRPr>
          </a:p>
        </p:txBody>
      </p:sp>
      <p:sp>
        <p:nvSpPr>
          <p:cNvPr id="48131" name="正方形/長方形 2"/>
          <p:cNvSpPr>
            <a:spLocks noChangeArrowheads="1"/>
          </p:cNvSpPr>
          <p:nvPr/>
        </p:nvSpPr>
        <p:spPr bwMode="auto">
          <a:xfrm>
            <a:off x="25400" y="611188"/>
            <a:ext cx="360363" cy="6119812"/>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48132" name="テキスト ボックス 3"/>
          <p:cNvSpPr>
            <a:spLocks noChangeArrowheads="1"/>
          </p:cNvSpPr>
          <p:nvPr/>
        </p:nvSpPr>
        <p:spPr bwMode="auto">
          <a:xfrm>
            <a:off x="-41275" y="2498725"/>
            <a:ext cx="492125" cy="251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a:t>評価規準（　設定例）</a:t>
            </a:r>
          </a:p>
        </p:txBody>
      </p:sp>
      <p:sp>
        <p:nvSpPr>
          <p:cNvPr id="48133" name="正方形/長方形 4"/>
          <p:cNvSpPr>
            <a:spLocks noChangeArrowheads="1"/>
          </p:cNvSpPr>
          <p:nvPr/>
        </p:nvSpPr>
        <p:spPr bwMode="auto">
          <a:xfrm>
            <a:off x="387350" y="611188"/>
            <a:ext cx="2936875" cy="519112"/>
          </a:xfrm>
          <a:prstGeom prst="rect">
            <a:avLst/>
          </a:prstGeom>
          <a:solidFill>
            <a:srgbClr val="DEEBF7"/>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1800"/>
              <a:t>知識・技能</a:t>
            </a:r>
          </a:p>
        </p:txBody>
      </p:sp>
      <p:sp>
        <p:nvSpPr>
          <p:cNvPr id="48134" name="正方形/長方形 6"/>
          <p:cNvSpPr>
            <a:spLocks noChangeArrowheads="1"/>
          </p:cNvSpPr>
          <p:nvPr/>
        </p:nvSpPr>
        <p:spPr bwMode="auto">
          <a:xfrm>
            <a:off x="3335338" y="611188"/>
            <a:ext cx="2938462" cy="517525"/>
          </a:xfrm>
          <a:prstGeom prst="rect">
            <a:avLst/>
          </a:prstGeom>
          <a:solidFill>
            <a:srgbClr val="FFCC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1800"/>
              <a:t>思考・判断・表現</a:t>
            </a:r>
          </a:p>
        </p:txBody>
      </p:sp>
      <p:sp>
        <p:nvSpPr>
          <p:cNvPr id="48135" name="正方形/長方形 7"/>
          <p:cNvSpPr>
            <a:spLocks noChangeArrowheads="1"/>
          </p:cNvSpPr>
          <p:nvPr/>
        </p:nvSpPr>
        <p:spPr bwMode="auto">
          <a:xfrm>
            <a:off x="6238875" y="611188"/>
            <a:ext cx="2882900" cy="517525"/>
          </a:xfrm>
          <a:prstGeom prst="rect">
            <a:avLst/>
          </a:prstGeom>
          <a:solidFill>
            <a:srgbClr val="CCFF9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1800"/>
              <a:t>主体的に学習に</a:t>
            </a:r>
          </a:p>
          <a:p>
            <a:pPr algn="ctr">
              <a:lnSpc>
                <a:spcPct val="100000"/>
              </a:lnSpc>
              <a:spcBef>
                <a:spcPct val="0"/>
              </a:spcBef>
              <a:buFontTx/>
              <a:buNone/>
            </a:pPr>
            <a:r>
              <a:rPr lang="ja-JP" altLang="en-US" sz="1800"/>
              <a:t>取り組む態度</a:t>
            </a:r>
          </a:p>
        </p:txBody>
      </p:sp>
      <p:sp>
        <p:nvSpPr>
          <p:cNvPr id="48136" name="正方形/長方形 8"/>
          <p:cNvSpPr>
            <a:spLocks noChangeArrowheads="1"/>
          </p:cNvSpPr>
          <p:nvPr/>
        </p:nvSpPr>
        <p:spPr bwMode="auto">
          <a:xfrm>
            <a:off x="395288" y="1103313"/>
            <a:ext cx="2936875" cy="5627687"/>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p>
        </p:txBody>
      </p:sp>
      <p:sp>
        <p:nvSpPr>
          <p:cNvPr id="48137" name="正方形/長方形 9"/>
          <p:cNvSpPr>
            <a:spLocks noChangeArrowheads="1"/>
          </p:cNvSpPr>
          <p:nvPr/>
        </p:nvSpPr>
        <p:spPr bwMode="auto">
          <a:xfrm>
            <a:off x="3343275" y="1122363"/>
            <a:ext cx="2882900" cy="5629275"/>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p>
        </p:txBody>
      </p:sp>
      <p:sp>
        <p:nvSpPr>
          <p:cNvPr id="48138" name="正方形/長方形 11"/>
          <p:cNvSpPr>
            <a:spLocks noChangeArrowheads="1"/>
          </p:cNvSpPr>
          <p:nvPr/>
        </p:nvSpPr>
        <p:spPr bwMode="auto">
          <a:xfrm>
            <a:off x="6227763" y="1130300"/>
            <a:ext cx="2882900" cy="5627688"/>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p>
        </p:txBody>
      </p:sp>
      <p:sp>
        <p:nvSpPr>
          <p:cNvPr id="48139" name="テキスト ボックス 5"/>
          <p:cNvSpPr>
            <a:spLocks noChangeArrowheads="1"/>
          </p:cNvSpPr>
          <p:nvPr/>
        </p:nvSpPr>
        <p:spPr bwMode="auto">
          <a:xfrm>
            <a:off x="514350" y="1209675"/>
            <a:ext cx="2828925" cy="4802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b="1"/>
              <a:t>＜知識＞</a:t>
            </a:r>
          </a:p>
          <a:p>
            <a:pPr>
              <a:lnSpc>
                <a:spcPct val="100000"/>
              </a:lnSpc>
              <a:spcBef>
                <a:spcPct val="0"/>
              </a:spcBef>
              <a:buFontTx/>
              <a:buNone/>
            </a:pPr>
            <a:r>
              <a:rPr lang="ja-JP" altLang="en-US" sz="1800" u="sng"/>
              <a:t>アルファベットの活字体の</a:t>
            </a:r>
          </a:p>
          <a:p>
            <a:pPr>
              <a:lnSpc>
                <a:spcPct val="100000"/>
              </a:lnSpc>
              <a:spcBef>
                <a:spcPct val="0"/>
              </a:spcBef>
              <a:buFontTx/>
              <a:buNone/>
            </a:pPr>
            <a:r>
              <a:rPr lang="ja-JP" altLang="en-US" sz="1800"/>
              <a:t>　　</a:t>
            </a:r>
            <a:r>
              <a:rPr lang="en-US" altLang="ja-JP" sz="1800" b="1"/>
              <a:t>※</a:t>
            </a:r>
            <a:r>
              <a:rPr lang="ja-JP" altLang="en-US" sz="1800" b="1"/>
              <a:t>言語材料</a:t>
            </a:r>
          </a:p>
          <a:p>
            <a:pPr>
              <a:lnSpc>
                <a:spcPct val="100000"/>
              </a:lnSpc>
              <a:spcBef>
                <a:spcPct val="0"/>
              </a:spcBef>
              <a:buFontTx/>
              <a:buNone/>
            </a:pPr>
            <a:r>
              <a:rPr lang="ja-JP" altLang="en-US" sz="1800" u="sng"/>
              <a:t>大文字・小文字</a:t>
            </a:r>
            <a:r>
              <a:rPr lang="ja-JP" altLang="en-US" sz="1800"/>
              <a:t>について</a:t>
            </a:r>
          </a:p>
          <a:p>
            <a:pPr>
              <a:lnSpc>
                <a:spcPct val="100000"/>
              </a:lnSpc>
              <a:spcBef>
                <a:spcPct val="0"/>
              </a:spcBef>
              <a:buFontTx/>
              <a:buNone/>
            </a:pPr>
            <a:endParaRPr lang="en-US" altLang="ja-JP" sz="1800"/>
          </a:p>
          <a:p>
            <a:pPr>
              <a:lnSpc>
                <a:spcPct val="100000"/>
              </a:lnSpc>
              <a:spcBef>
                <a:spcPct val="0"/>
              </a:spcBef>
              <a:buFontTx/>
              <a:buNone/>
            </a:pPr>
            <a:r>
              <a:rPr lang="ja-JP" altLang="en-US" sz="1800"/>
              <a:t>理解している。</a:t>
            </a:r>
          </a:p>
          <a:p>
            <a:pPr>
              <a:lnSpc>
                <a:spcPct val="100000"/>
              </a:lnSpc>
              <a:spcBef>
                <a:spcPct val="0"/>
              </a:spcBef>
              <a:buFontTx/>
              <a:buNone/>
            </a:pPr>
            <a:endParaRPr lang="en-US" altLang="ja-JP" sz="1800"/>
          </a:p>
          <a:p>
            <a:pPr>
              <a:lnSpc>
                <a:spcPct val="100000"/>
              </a:lnSpc>
              <a:spcBef>
                <a:spcPct val="0"/>
              </a:spcBef>
              <a:buFontTx/>
              <a:buNone/>
            </a:pPr>
            <a:r>
              <a:rPr lang="ja-JP" altLang="en-US" sz="1800" b="1"/>
              <a:t>＜技能＞</a:t>
            </a:r>
          </a:p>
          <a:p>
            <a:pPr>
              <a:lnSpc>
                <a:spcPct val="100000"/>
              </a:lnSpc>
              <a:spcBef>
                <a:spcPct val="0"/>
              </a:spcBef>
              <a:buFontTx/>
              <a:buNone/>
            </a:pPr>
            <a:r>
              <a:rPr lang="ja-JP" altLang="en-US" sz="1800" u="sng"/>
              <a:t>アルファベットの活字体の</a:t>
            </a:r>
          </a:p>
          <a:p>
            <a:pPr>
              <a:lnSpc>
                <a:spcPct val="100000"/>
              </a:lnSpc>
              <a:spcBef>
                <a:spcPct val="0"/>
              </a:spcBef>
              <a:buFontTx/>
              <a:buNone/>
            </a:pPr>
            <a:r>
              <a:rPr lang="en-US" altLang="ja-JP" sz="1800" b="1"/>
              <a:t>※</a:t>
            </a:r>
            <a:r>
              <a:rPr lang="ja-JP" altLang="en-US" sz="1800" b="1"/>
              <a:t>言語材料</a:t>
            </a:r>
          </a:p>
          <a:p>
            <a:pPr>
              <a:lnSpc>
                <a:spcPct val="100000"/>
              </a:lnSpc>
              <a:spcBef>
                <a:spcPct val="0"/>
              </a:spcBef>
              <a:buFontTx/>
              <a:buNone/>
            </a:pPr>
            <a:r>
              <a:rPr lang="ja-JP" altLang="en-US" sz="1800" u="sng"/>
              <a:t>大文字・小文字</a:t>
            </a:r>
            <a:r>
              <a:rPr lang="ja-JP" altLang="en-US" sz="1800"/>
              <a:t>を識別した</a:t>
            </a:r>
          </a:p>
          <a:p>
            <a:pPr>
              <a:lnSpc>
                <a:spcPct val="100000"/>
              </a:lnSpc>
              <a:spcBef>
                <a:spcPct val="0"/>
              </a:spcBef>
              <a:buFontTx/>
              <a:buNone/>
            </a:pPr>
            <a:endParaRPr lang="en-US" altLang="ja-JP" sz="1800"/>
          </a:p>
          <a:p>
            <a:pPr>
              <a:lnSpc>
                <a:spcPct val="100000"/>
              </a:lnSpc>
              <a:spcBef>
                <a:spcPct val="0"/>
              </a:spcBef>
              <a:buFontTx/>
              <a:buNone/>
            </a:pPr>
            <a:r>
              <a:rPr lang="ja-JP" altLang="en-US" sz="1800"/>
              <a:t>り，その読み方を発音した</a:t>
            </a:r>
          </a:p>
          <a:p>
            <a:pPr>
              <a:lnSpc>
                <a:spcPct val="100000"/>
              </a:lnSpc>
              <a:spcBef>
                <a:spcPct val="0"/>
              </a:spcBef>
              <a:buFontTx/>
              <a:buNone/>
            </a:pPr>
            <a:endParaRPr lang="en-US" altLang="ja-JP" sz="1800"/>
          </a:p>
          <a:p>
            <a:pPr>
              <a:lnSpc>
                <a:spcPct val="100000"/>
              </a:lnSpc>
              <a:spcBef>
                <a:spcPct val="0"/>
              </a:spcBef>
              <a:buFontTx/>
              <a:buNone/>
            </a:pPr>
            <a:r>
              <a:rPr lang="ja-JP" altLang="en-US" sz="1800"/>
              <a:t>りする技能を身に付けてい</a:t>
            </a:r>
          </a:p>
          <a:p>
            <a:pPr>
              <a:lnSpc>
                <a:spcPct val="100000"/>
              </a:lnSpc>
              <a:spcBef>
                <a:spcPct val="0"/>
              </a:spcBef>
              <a:buFontTx/>
              <a:buNone/>
            </a:pPr>
            <a:endParaRPr lang="en-US" altLang="ja-JP" sz="1800"/>
          </a:p>
          <a:p>
            <a:pPr>
              <a:lnSpc>
                <a:spcPct val="100000"/>
              </a:lnSpc>
              <a:spcBef>
                <a:spcPct val="0"/>
              </a:spcBef>
              <a:buFontTx/>
              <a:buNone/>
            </a:pPr>
            <a:r>
              <a:rPr lang="ja-JP" altLang="en-US" sz="1800"/>
              <a:t>る。</a:t>
            </a:r>
          </a:p>
        </p:txBody>
      </p:sp>
      <p:sp>
        <p:nvSpPr>
          <p:cNvPr id="48140" name="テキスト ボックス 13"/>
          <p:cNvSpPr>
            <a:spLocks noChangeArrowheads="1"/>
          </p:cNvSpPr>
          <p:nvPr/>
        </p:nvSpPr>
        <p:spPr bwMode="auto">
          <a:xfrm>
            <a:off x="3332163" y="1209675"/>
            <a:ext cx="2828925" cy="314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1800"/>
              <a:t>ALT</a:t>
            </a:r>
            <a:r>
              <a:rPr lang="ja-JP" altLang="en-US" sz="1800"/>
              <a:t>などに自分の名前のス</a:t>
            </a:r>
          </a:p>
          <a:p>
            <a:pPr>
              <a:lnSpc>
                <a:spcPct val="100000"/>
              </a:lnSpc>
              <a:spcBef>
                <a:spcPct val="0"/>
              </a:spcBef>
              <a:buFontTx/>
              <a:buNone/>
            </a:pPr>
            <a:r>
              <a:rPr lang="en-US" altLang="ja-JP" sz="1800" b="1"/>
              <a:t>※</a:t>
            </a:r>
            <a:r>
              <a:rPr lang="ja-JP" altLang="en-US" sz="1800" b="1"/>
              <a:t>目的等</a:t>
            </a:r>
          </a:p>
          <a:p>
            <a:pPr>
              <a:lnSpc>
                <a:spcPct val="100000"/>
              </a:lnSpc>
              <a:spcBef>
                <a:spcPct val="0"/>
              </a:spcBef>
              <a:buFontTx/>
              <a:buNone/>
            </a:pPr>
            <a:r>
              <a:rPr lang="ja-JP" altLang="en-US" sz="1800"/>
              <a:t>ペリングを理解してもらった</a:t>
            </a:r>
          </a:p>
          <a:p>
            <a:pPr>
              <a:lnSpc>
                <a:spcPct val="100000"/>
              </a:lnSpc>
              <a:spcBef>
                <a:spcPct val="0"/>
              </a:spcBef>
              <a:buFontTx/>
              <a:buNone/>
            </a:pPr>
            <a:endParaRPr lang="en-US" altLang="ja-JP" sz="1800"/>
          </a:p>
          <a:p>
            <a:pPr>
              <a:lnSpc>
                <a:spcPct val="100000"/>
              </a:lnSpc>
              <a:spcBef>
                <a:spcPct val="0"/>
              </a:spcBef>
              <a:buFontTx/>
              <a:buNone/>
            </a:pPr>
            <a:r>
              <a:rPr lang="ja-JP" altLang="en-US" sz="1800"/>
              <a:t>り，</a:t>
            </a:r>
            <a:r>
              <a:rPr lang="en-US" altLang="ja-JP" sz="1800"/>
              <a:t>ALT</a:t>
            </a:r>
            <a:r>
              <a:rPr lang="ja-JP" altLang="en-US" sz="1800"/>
              <a:t>や友達のスペリング</a:t>
            </a:r>
          </a:p>
          <a:p>
            <a:pPr>
              <a:lnSpc>
                <a:spcPct val="100000"/>
              </a:lnSpc>
              <a:spcBef>
                <a:spcPct val="0"/>
              </a:spcBef>
              <a:buFontTx/>
              <a:buNone/>
            </a:pPr>
            <a:endParaRPr lang="en-US" altLang="ja-JP" sz="1800"/>
          </a:p>
          <a:p>
            <a:pPr>
              <a:lnSpc>
                <a:spcPct val="100000"/>
              </a:lnSpc>
              <a:spcBef>
                <a:spcPct val="0"/>
              </a:spcBef>
              <a:buFontTx/>
              <a:buNone/>
            </a:pPr>
            <a:r>
              <a:rPr lang="ja-JP" altLang="en-US" sz="1800"/>
              <a:t>を確認するために，名前の　　　　　　　　　　　　　　</a:t>
            </a:r>
          </a:p>
          <a:p>
            <a:pPr>
              <a:lnSpc>
                <a:spcPct val="100000"/>
              </a:lnSpc>
              <a:spcBef>
                <a:spcPct val="0"/>
              </a:spcBef>
              <a:buFontTx/>
              <a:buNone/>
            </a:pPr>
            <a:r>
              <a:rPr lang="ja-JP" altLang="en-US" sz="1800"/>
              <a:t>　　　　　　　　　　　　</a:t>
            </a:r>
            <a:r>
              <a:rPr lang="en-US" altLang="ja-JP" sz="1800"/>
              <a:t>※</a:t>
            </a:r>
            <a:r>
              <a:rPr lang="ja-JP" altLang="en-US" sz="1800" b="1"/>
              <a:t>事柄・</a:t>
            </a:r>
          </a:p>
          <a:p>
            <a:pPr>
              <a:lnSpc>
                <a:spcPct val="100000"/>
              </a:lnSpc>
              <a:spcBef>
                <a:spcPct val="0"/>
              </a:spcBef>
              <a:buFontTx/>
              <a:buNone/>
            </a:pPr>
            <a:r>
              <a:rPr lang="ja-JP" altLang="en-US" sz="1800"/>
              <a:t>スペリングを識別し，発音し</a:t>
            </a:r>
          </a:p>
          <a:p>
            <a:pPr>
              <a:lnSpc>
                <a:spcPct val="100000"/>
              </a:lnSpc>
              <a:spcBef>
                <a:spcPct val="0"/>
              </a:spcBef>
              <a:buFontTx/>
              <a:buNone/>
            </a:pPr>
            <a:endParaRPr lang="en-US" altLang="ja-JP" sz="1800"/>
          </a:p>
          <a:p>
            <a:pPr>
              <a:lnSpc>
                <a:spcPct val="100000"/>
              </a:lnSpc>
              <a:spcBef>
                <a:spcPct val="0"/>
              </a:spcBef>
              <a:buFontTx/>
              <a:buNone/>
            </a:pPr>
            <a:r>
              <a:rPr lang="ja-JP" altLang="en-US" sz="1800"/>
              <a:t>ている。</a:t>
            </a:r>
          </a:p>
        </p:txBody>
      </p:sp>
      <p:sp>
        <p:nvSpPr>
          <p:cNvPr id="48141" name="直線コネクタ 14"/>
          <p:cNvSpPr>
            <a:spLocks noChangeShapeType="1"/>
          </p:cNvSpPr>
          <p:nvPr/>
        </p:nvSpPr>
        <p:spPr bwMode="auto">
          <a:xfrm>
            <a:off x="3435350" y="1525588"/>
            <a:ext cx="2535238" cy="0"/>
          </a:xfrm>
          <a:prstGeom prst="line">
            <a:avLst/>
          </a:prstGeom>
          <a:noFill/>
          <a:ln w="28575" algn="ctr">
            <a:solidFill>
              <a:srgbClr val="5B9BD5"/>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142" name="直線コネクタ 16"/>
          <p:cNvSpPr>
            <a:spLocks noChangeShapeType="1"/>
          </p:cNvSpPr>
          <p:nvPr/>
        </p:nvSpPr>
        <p:spPr bwMode="auto">
          <a:xfrm>
            <a:off x="3478213" y="2133600"/>
            <a:ext cx="2535237" cy="0"/>
          </a:xfrm>
          <a:prstGeom prst="line">
            <a:avLst/>
          </a:prstGeom>
          <a:noFill/>
          <a:ln w="28575" algn="ctr">
            <a:solidFill>
              <a:srgbClr val="5B9BD5"/>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143" name="直線コネクタ 17"/>
          <p:cNvSpPr>
            <a:spLocks noChangeShapeType="1"/>
          </p:cNvSpPr>
          <p:nvPr/>
        </p:nvSpPr>
        <p:spPr bwMode="auto">
          <a:xfrm>
            <a:off x="3435350" y="2636838"/>
            <a:ext cx="2535238" cy="0"/>
          </a:xfrm>
          <a:prstGeom prst="line">
            <a:avLst/>
          </a:prstGeom>
          <a:noFill/>
          <a:ln w="28575" algn="ctr">
            <a:solidFill>
              <a:srgbClr val="5B9BD5"/>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144" name="直線コネクタ 18"/>
          <p:cNvSpPr>
            <a:spLocks noChangeShapeType="1"/>
          </p:cNvSpPr>
          <p:nvPr/>
        </p:nvSpPr>
        <p:spPr bwMode="auto">
          <a:xfrm>
            <a:off x="3435350" y="3213100"/>
            <a:ext cx="1712913" cy="0"/>
          </a:xfrm>
          <a:prstGeom prst="line">
            <a:avLst/>
          </a:prstGeom>
          <a:noFill/>
          <a:ln w="28575" algn="ctr">
            <a:solidFill>
              <a:srgbClr val="5B9BD5"/>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145" name="直線コネクタ 20"/>
          <p:cNvSpPr>
            <a:spLocks noChangeShapeType="1"/>
          </p:cNvSpPr>
          <p:nvPr/>
        </p:nvSpPr>
        <p:spPr bwMode="auto">
          <a:xfrm>
            <a:off x="5283200" y="3125788"/>
            <a:ext cx="687388" cy="0"/>
          </a:xfrm>
          <a:prstGeom prst="line">
            <a:avLst/>
          </a:prstGeom>
          <a:noFill/>
          <a:ln w="9525" algn="ctr">
            <a:solidFill>
              <a:srgbClr val="5B9BD5"/>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146" name="直線コネクタ 22"/>
          <p:cNvSpPr>
            <a:spLocks noChangeShapeType="1"/>
          </p:cNvSpPr>
          <p:nvPr/>
        </p:nvSpPr>
        <p:spPr bwMode="auto">
          <a:xfrm>
            <a:off x="5283200" y="3171825"/>
            <a:ext cx="687388" cy="0"/>
          </a:xfrm>
          <a:prstGeom prst="line">
            <a:avLst/>
          </a:prstGeom>
          <a:noFill/>
          <a:ln w="9525" algn="ctr">
            <a:solidFill>
              <a:srgbClr val="5B9BD5"/>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147" name="直線コネクタ 23"/>
          <p:cNvSpPr>
            <a:spLocks noChangeShapeType="1"/>
          </p:cNvSpPr>
          <p:nvPr/>
        </p:nvSpPr>
        <p:spPr bwMode="auto">
          <a:xfrm>
            <a:off x="3419475" y="3716338"/>
            <a:ext cx="873125" cy="0"/>
          </a:xfrm>
          <a:prstGeom prst="line">
            <a:avLst/>
          </a:prstGeom>
          <a:noFill/>
          <a:ln w="9525" algn="ctr">
            <a:solidFill>
              <a:srgbClr val="5B9BD5"/>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148" name="直線コネクタ 24"/>
          <p:cNvSpPr>
            <a:spLocks noChangeShapeType="1"/>
          </p:cNvSpPr>
          <p:nvPr/>
        </p:nvSpPr>
        <p:spPr bwMode="auto">
          <a:xfrm>
            <a:off x="3419475" y="3763963"/>
            <a:ext cx="873125" cy="0"/>
          </a:xfrm>
          <a:prstGeom prst="line">
            <a:avLst/>
          </a:prstGeom>
          <a:noFill/>
          <a:ln w="9525" algn="ctr">
            <a:solidFill>
              <a:srgbClr val="5B9BD5"/>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149" name="直線コネクタ 28"/>
          <p:cNvSpPr>
            <a:spLocks noChangeShapeType="1"/>
          </p:cNvSpPr>
          <p:nvPr/>
        </p:nvSpPr>
        <p:spPr bwMode="auto">
          <a:xfrm>
            <a:off x="6386513" y="1550988"/>
            <a:ext cx="2535237" cy="0"/>
          </a:xfrm>
          <a:prstGeom prst="line">
            <a:avLst/>
          </a:prstGeom>
          <a:noFill/>
          <a:ln w="28575" algn="ctr">
            <a:solidFill>
              <a:srgbClr val="5B9BD5"/>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150" name="直線コネクタ 29"/>
          <p:cNvSpPr>
            <a:spLocks noChangeShapeType="1"/>
          </p:cNvSpPr>
          <p:nvPr/>
        </p:nvSpPr>
        <p:spPr bwMode="auto">
          <a:xfrm>
            <a:off x="6429375" y="2157413"/>
            <a:ext cx="2535238" cy="0"/>
          </a:xfrm>
          <a:prstGeom prst="line">
            <a:avLst/>
          </a:prstGeom>
          <a:noFill/>
          <a:ln w="28575" algn="ctr">
            <a:solidFill>
              <a:srgbClr val="5B9BD5"/>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151" name="直線コネクタ 30"/>
          <p:cNvSpPr>
            <a:spLocks noChangeShapeType="1"/>
          </p:cNvSpPr>
          <p:nvPr/>
        </p:nvSpPr>
        <p:spPr bwMode="auto">
          <a:xfrm>
            <a:off x="6386513" y="2662238"/>
            <a:ext cx="2535237" cy="0"/>
          </a:xfrm>
          <a:prstGeom prst="line">
            <a:avLst/>
          </a:prstGeom>
          <a:noFill/>
          <a:ln w="28575" algn="ctr">
            <a:solidFill>
              <a:srgbClr val="5B9BD5"/>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152" name="直線コネクタ 31"/>
          <p:cNvSpPr>
            <a:spLocks noChangeShapeType="1"/>
          </p:cNvSpPr>
          <p:nvPr/>
        </p:nvSpPr>
        <p:spPr bwMode="auto">
          <a:xfrm>
            <a:off x="6386513" y="3238500"/>
            <a:ext cx="2535237" cy="0"/>
          </a:xfrm>
          <a:prstGeom prst="line">
            <a:avLst/>
          </a:prstGeom>
          <a:noFill/>
          <a:ln w="28575" algn="ctr">
            <a:solidFill>
              <a:srgbClr val="5B9BD5"/>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153" name="直線コネクタ 34"/>
          <p:cNvSpPr>
            <a:spLocks noChangeShapeType="1"/>
          </p:cNvSpPr>
          <p:nvPr/>
        </p:nvSpPr>
        <p:spPr bwMode="auto">
          <a:xfrm>
            <a:off x="6399213" y="3735388"/>
            <a:ext cx="1412875" cy="0"/>
          </a:xfrm>
          <a:prstGeom prst="line">
            <a:avLst/>
          </a:prstGeom>
          <a:noFill/>
          <a:ln w="9525" algn="ctr">
            <a:solidFill>
              <a:srgbClr val="5B9BD5"/>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154" name="直線コネクタ 35"/>
          <p:cNvSpPr>
            <a:spLocks noChangeShapeType="1"/>
          </p:cNvSpPr>
          <p:nvPr/>
        </p:nvSpPr>
        <p:spPr bwMode="auto">
          <a:xfrm>
            <a:off x="6370638" y="3789363"/>
            <a:ext cx="1441450" cy="0"/>
          </a:xfrm>
          <a:prstGeom prst="line">
            <a:avLst/>
          </a:prstGeom>
          <a:noFill/>
          <a:ln w="9525" algn="ctr">
            <a:solidFill>
              <a:srgbClr val="5B9BD5"/>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8155" name="テキスト ボックス 36"/>
          <p:cNvSpPr>
            <a:spLocks noChangeArrowheads="1"/>
          </p:cNvSpPr>
          <p:nvPr/>
        </p:nvSpPr>
        <p:spPr bwMode="auto">
          <a:xfrm>
            <a:off x="6221413" y="1227138"/>
            <a:ext cx="2917825" cy="3138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1800"/>
              <a:t>ALT</a:t>
            </a:r>
            <a:r>
              <a:rPr lang="ja-JP" altLang="en-US" sz="1800"/>
              <a:t>などに自分の名前のス</a:t>
            </a:r>
          </a:p>
          <a:p>
            <a:pPr>
              <a:lnSpc>
                <a:spcPct val="100000"/>
              </a:lnSpc>
              <a:spcBef>
                <a:spcPct val="0"/>
              </a:spcBef>
              <a:buFontTx/>
              <a:buNone/>
            </a:pPr>
            <a:r>
              <a:rPr lang="en-US" altLang="ja-JP" sz="1800" b="1"/>
              <a:t>※</a:t>
            </a:r>
            <a:r>
              <a:rPr lang="ja-JP" altLang="en-US" sz="1800" b="1"/>
              <a:t>目的等</a:t>
            </a:r>
          </a:p>
          <a:p>
            <a:pPr>
              <a:lnSpc>
                <a:spcPct val="100000"/>
              </a:lnSpc>
              <a:spcBef>
                <a:spcPct val="0"/>
              </a:spcBef>
              <a:buFontTx/>
              <a:buNone/>
            </a:pPr>
            <a:r>
              <a:rPr lang="ja-JP" altLang="en-US" sz="1800"/>
              <a:t>ペリングを理解してもらった</a:t>
            </a:r>
          </a:p>
          <a:p>
            <a:pPr>
              <a:lnSpc>
                <a:spcPct val="100000"/>
              </a:lnSpc>
              <a:spcBef>
                <a:spcPct val="0"/>
              </a:spcBef>
              <a:buFontTx/>
              <a:buNone/>
            </a:pPr>
            <a:endParaRPr lang="en-US" altLang="ja-JP" sz="1800"/>
          </a:p>
          <a:p>
            <a:pPr>
              <a:lnSpc>
                <a:spcPct val="100000"/>
              </a:lnSpc>
              <a:spcBef>
                <a:spcPct val="0"/>
              </a:spcBef>
              <a:buFontTx/>
              <a:buNone/>
            </a:pPr>
            <a:r>
              <a:rPr lang="ja-JP" altLang="en-US" sz="1800"/>
              <a:t>り，</a:t>
            </a:r>
            <a:r>
              <a:rPr lang="en-US" altLang="ja-JP" sz="1800"/>
              <a:t>ALT</a:t>
            </a:r>
            <a:r>
              <a:rPr lang="ja-JP" altLang="en-US" sz="1800"/>
              <a:t>や友達の名前のス</a:t>
            </a:r>
          </a:p>
          <a:p>
            <a:pPr>
              <a:lnSpc>
                <a:spcPct val="100000"/>
              </a:lnSpc>
              <a:spcBef>
                <a:spcPct val="0"/>
              </a:spcBef>
              <a:buFontTx/>
              <a:buNone/>
            </a:pPr>
            <a:endParaRPr lang="en-US" altLang="ja-JP" sz="1800"/>
          </a:p>
          <a:p>
            <a:pPr algn="dist">
              <a:lnSpc>
                <a:spcPct val="100000"/>
              </a:lnSpc>
              <a:spcBef>
                <a:spcPct val="0"/>
              </a:spcBef>
              <a:buFontTx/>
              <a:buNone/>
            </a:pPr>
            <a:r>
              <a:rPr lang="ja-JP" altLang="en-US" sz="1800"/>
              <a:t>ぺリングを確認するために，</a:t>
            </a:r>
          </a:p>
          <a:p>
            <a:pPr>
              <a:lnSpc>
                <a:spcPct val="100000"/>
              </a:lnSpc>
              <a:spcBef>
                <a:spcPct val="0"/>
              </a:spcBef>
              <a:buFontTx/>
              <a:buNone/>
            </a:pPr>
            <a:endParaRPr lang="en-US" altLang="ja-JP" sz="1800"/>
          </a:p>
          <a:p>
            <a:pPr>
              <a:lnSpc>
                <a:spcPct val="100000"/>
              </a:lnSpc>
              <a:spcBef>
                <a:spcPct val="0"/>
              </a:spcBef>
              <a:buFontTx/>
              <a:buNone/>
            </a:pPr>
            <a:r>
              <a:rPr lang="ja-JP" altLang="en-US" sz="1800"/>
              <a:t>名前のスペリングを識別し，　　　　　　　　　　　　　　</a:t>
            </a:r>
          </a:p>
          <a:p>
            <a:pPr>
              <a:lnSpc>
                <a:spcPct val="100000"/>
              </a:lnSpc>
              <a:spcBef>
                <a:spcPct val="0"/>
              </a:spcBef>
              <a:buFontTx/>
              <a:buNone/>
            </a:pPr>
            <a:r>
              <a:rPr lang="en-US" altLang="ja-JP" sz="1800"/>
              <a:t>※</a:t>
            </a:r>
            <a:r>
              <a:rPr lang="ja-JP" altLang="en-US" sz="1800" b="1"/>
              <a:t>事柄・話題</a:t>
            </a:r>
          </a:p>
          <a:p>
            <a:pPr>
              <a:lnSpc>
                <a:spcPct val="100000"/>
              </a:lnSpc>
              <a:spcBef>
                <a:spcPct val="0"/>
              </a:spcBef>
              <a:buFontTx/>
              <a:buNone/>
            </a:pPr>
            <a:r>
              <a:rPr lang="ja-JP" altLang="en-US" sz="1800"/>
              <a:t>発音しようとしている。</a:t>
            </a:r>
          </a:p>
        </p:txBody>
      </p:sp>
      <p:sp>
        <p:nvSpPr>
          <p:cNvPr id="48156" name="楕円 27"/>
          <p:cNvSpPr>
            <a:spLocks noChangeArrowheads="1"/>
          </p:cNvSpPr>
          <p:nvPr/>
        </p:nvSpPr>
        <p:spPr bwMode="auto">
          <a:xfrm>
            <a:off x="3544888" y="4510088"/>
            <a:ext cx="5489575" cy="1800225"/>
          </a:xfrm>
          <a:prstGeom prst="ellipse">
            <a:avLst/>
          </a:prstGeom>
          <a:solidFill>
            <a:srgbClr val="FFFFFF"/>
          </a:solidFill>
          <a:ln w="12700" algn="ctr">
            <a:solidFill>
              <a:srgbClr val="FF0000"/>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600"/>
              <a:t>　</a:t>
            </a:r>
            <a:r>
              <a:rPr lang="ja-JP" altLang="en-US" sz="1800"/>
              <a:t>  </a:t>
            </a:r>
            <a:r>
              <a:rPr lang="ja-JP" altLang="en-US" sz="1800" b="1">
                <a:solidFill>
                  <a:srgbClr val="FF0000"/>
                </a:solidFill>
              </a:rPr>
              <a:t>目標に照らして観点別の評価を行う上で必要な要素が盛り込まれていれば</a:t>
            </a:r>
            <a:r>
              <a:rPr lang="ja-JP" altLang="en-US" sz="1800"/>
              <a:t>，語順や記載の仕方等は必ずしもこの例示の通りである必要はない。</a:t>
            </a:r>
          </a:p>
        </p:txBody>
      </p:sp>
      <p:sp>
        <p:nvSpPr>
          <p:cNvPr id="48157" name="リボン: 上に曲がる 36"/>
          <p:cNvSpPr>
            <a:spLocks noChangeArrowheads="1"/>
          </p:cNvSpPr>
          <p:nvPr/>
        </p:nvSpPr>
        <p:spPr bwMode="auto">
          <a:xfrm>
            <a:off x="7237413" y="109538"/>
            <a:ext cx="1906587" cy="360362"/>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400"/>
              <a:t>P.40</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343"/>
    </mc:Choice>
    <mc:Fallback xmlns="">
      <p:transition spd="slow" advTm="28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テキスト ボックス 1"/>
          <p:cNvSpPr>
            <a:spLocks noChangeArrowheads="1"/>
          </p:cNvSpPr>
          <p:nvPr/>
        </p:nvSpPr>
        <p:spPr bwMode="auto">
          <a:xfrm>
            <a:off x="0" y="30163"/>
            <a:ext cx="9144000" cy="519112"/>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en-US" altLang="ja-JP" sz="2400" b="1">
              <a:solidFill>
                <a:schemeClr val="bg1"/>
              </a:solidFill>
            </a:endParaRPr>
          </a:p>
          <a:p>
            <a:pPr algn="ctr">
              <a:lnSpc>
                <a:spcPct val="100000"/>
              </a:lnSpc>
              <a:spcBef>
                <a:spcPct val="0"/>
              </a:spcBef>
              <a:buFontTx/>
              <a:buNone/>
            </a:pPr>
            <a:r>
              <a:rPr lang="ja-JP" altLang="en-US" sz="2400" b="1">
                <a:solidFill>
                  <a:schemeClr val="bg1"/>
                </a:solidFill>
              </a:rPr>
              <a:t>＜単元における話すこと「やり取り」の評価規準設定のポイント＞</a:t>
            </a:r>
          </a:p>
          <a:p>
            <a:pPr algn="ctr">
              <a:lnSpc>
                <a:spcPct val="100000"/>
              </a:lnSpc>
              <a:spcBef>
                <a:spcPct val="0"/>
              </a:spcBef>
              <a:buFontTx/>
              <a:buNone/>
            </a:pPr>
            <a:endParaRPr lang="en-US" altLang="ja-JP" sz="2400" b="1">
              <a:solidFill>
                <a:schemeClr val="bg1"/>
              </a:solidFill>
            </a:endParaRPr>
          </a:p>
        </p:txBody>
      </p:sp>
      <p:graphicFrame>
        <p:nvGraphicFramePr>
          <p:cNvPr id="22968" name="表 36"/>
          <p:cNvGraphicFramePr>
            <a:graphicFrameLocks noGrp="1"/>
          </p:cNvGraphicFramePr>
          <p:nvPr/>
        </p:nvGraphicFramePr>
        <p:xfrm>
          <a:off x="107950" y="884238"/>
          <a:ext cx="8945563" cy="5689601"/>
        </p:xfrm>
        <a:graphic>
          <a:graphicData uri="http://schemas.openxmlformats.org/drawingml/2006/table">
            <a:tbl>
              <a:tblPr/>
              <a:tblGrid>
                <a:gridCol w="954486">
                  <a:extLst>
                    <a:ext uri="{9D8B030D-6E8A-4147-A177-3AD203B41FA5}">
                      <a16:colId xmlns:a16="http://schemas.microsoft.com/office/drawing/2014/main" val="20000"/>
                    </a:ext>
                  </a:extLst>
                </a:gridCol>
                <a:gridCol w="1061984">
                  <a:extLst>
                    <a:ext uri="{9D8B030D-6E8A-4147-A177-3AD203B41FA5}">
                      <a16:colId xmlns:a16="http://schemas.microsoft.com/office/drawing/2014/main" val="20001"/>
                    </a:ext>
                  </a:extLst>
                </a:gridCol>
                <a:gridCol w="6929093">
                  <a:extLst>
                    <a:ext uri="{9D8B030D-6E8A-4147-A177-3AD203B41FA5}">
                      <a16:colId xmlns:a16="http://schemas.microsoft.com/office/drawing/2014/main" val="20002"/>
                    </a:ext>
                  </a:extLst>
                </a:gridCol>
              </a:tblGrid>
              <a:tr h="1006311">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技能</a:t>
                      </a: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ja-JP" altLang="en-US" sz="20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08" marR="91408"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a:t>
                      </a:r>
                    </a:p>
                  </a:txBody>
                  <a:tcPr marL="91408" marR="91408"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6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「［言語材料］について理解している。」</a:t>
                      </a:r>
                      <a:r>
                        <a:rPr kumimoji="1" lang="ja-JP" altLang="en-US" sz="16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が基本的な形となる。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400" b="1" i="0" u="none" strike="noStrike" cap="none" normalizeH="0" baseline="0" dirty="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cap="none" normalizeH="0" baseline="0" dirty="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言語材料</a:t>
                      </a:r>
                      <a:r>
                        <a:rPr kumimoji="1" lang="en-US" altLang="ja-JP" sz="1400" b="1" i="0" u="none" strike="noStrike" cap="none" normalizeH="0" baseline="0" dirty="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cap="none" normalizeH="0" baseline="0" dirty="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には，当該単元で扱う言語材料が入る。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400" b="1" i="0" u="none" strike="noStrike" cap="none" normalizeH="0" baseline="0" dirty="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cap="none" normalizeH="0" baseline="0" dirty="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言語材料の種類に応じて，「〇〇の意味や働きを」などの形で当てはめることも考えられ</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dirty="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る。</a:t>
                      </a:r>
                    </a:p>
                  </a:txBody>
                  <a:tcPr marL="91408" marR="91408"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889748">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技能</a:t>
                      </a:r>
                    </a:p>
                  </a:txBody>
                  <a:tcPr marL="91408" marR="91408"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「［事柄・話題</a:t>
                      </a:r>
                      <a:r>
                        <a:rPr kumimoji="1" lang="en-US" altLang="ja-JP"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について，</a:t>
                      </a:r>
                      <a:r>
                        <a:rPr kumimoji="1" lang="en-US" altLang="ja-JP"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言語材料</a:t>
                      </a:r>
                      <a:r>
                        <a:rPr kumimoji="1" lang="en-US" altLang="ja-JP"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などを用いて，</a:t>
                      </a:r>
                      <a:r>
                        <a:rPr kumimoji="1" lang="en-US" altLang="ja-JP"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内容</a:t>
                      </a:r>
                      <a:r>
                        <a:rPr kumimoji="1" lang="en-US" altLang="ja-JP"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を伝え合う技能を身に付けている。」が基本的な形となる。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［事柄・話題］には，当該単元で扱う題材における話題等が入る。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内容</a:t>
                      </a:r>
                      <a:r>
                        <a:rPr kumimoji="1" lang="en-US" altLang="ja-JP"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には，当該単元の中心となる言語活動において伝え合う，</a:t>
                      </a:r>
                      <a:r>
                        <a:rPr kumimoji="1" lang="en-US" altLang="ja-JP"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事柄・話題</a:t>
                      </a:r>
                      <a:r>
                        <a:rPr kumimoji="1" lang="en-US" altLang="ja-JP"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についての自分の考えや気持ち，あるいは指示や依頼及びそれらへの応答など，伝え合う内容が入る。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・使用する言語材料の提示がない状況において，それらを用いて自分の考えや気持ちなどを伝え合うことができる技能を身に付けている状況を評価することに留意する。</a:t>
                      </a:r>
                    </a:p>
                  </a:txBody>
                  <a:tcPr marL="91408" marR="91408"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449149">
                <a:tc grid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思考・判断・</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表現</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08" marR="91408"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h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「［目的等］に応じて，［事柄・話題］について，簡単な語句や基本的な表現を用いて</a:t>
                      </a:r>
                      <a:r>
                        <a:rPr kumimoji="1" lang="en-US" altLang="ja-JP"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内容</a:t>
                      </a:r>
                      <a:r>
                        <a:rPr kumimoji="1" lang="en-US" altLang="ja-JP"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を伝え合っている。」が基本的な形となる。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目的等］には，当該単元の中心となる言語活動において設定するコミュニケーションを行う目的や場面，状況などを，「〇〇に応じて」「〇〇するよう」「〇〇するために」などの形であてはめる。その際，学習指導要領の「言語の使用場面の例」や「言語の働きの例」を踏まえて設定する。</a:t>
                      </a:r>
                    </a:p>
                  </a:txBody>
                  <a:tcPr marL="91408" marR="91408"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44393">
                <a:tc grid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08" marR="91408"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h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「［目的等］に応じて，［事柄・話題</a:t>
                      </a:r>
                      <a:r>
                        <a:rPr kumimoji="1" lang="en-US" altLang="ja-JP"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について，簡単が語句や基本的な表現を用いて</a:t>
                      </a:r>
                      <a:r>
                        <a:rPr kumimoji="1" lang="en-US" altLang="ja-JP"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内容</a:t>
                      </a:r>
                      <a:r>
                        <a:rPr kumimoji="1" lang="en-US" altLang="ja-JP"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6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を伝え合おうとしている。」が基本的な形となる。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400" b="1" i="0" u="none" strike="noStrike" cap="none" normalizeH="0" baseline="0">
                          <a:ln>
                            <a:noFill/>
                          </a:ln>
                          <a:solidFill>
                            <a:srgbClr val="1F4E79"/>
                          </a:solidFill>
                          <a:effectLst/>
                          <a:latin typeface="Calibri" panose="020F0502020204030204" pitchFamily="34" charset="0"/>
                          <a:ea typeface="ＭＳ Ｐゴシック" panose="020B0600070205080204" pitchFamily="50" charset="-128"/>
                          <a:cs typeface="Arial" panose="020B0604020202020204" pitchFamily="34" charset="0"/>
                        </a:rPr>
                        <a:t>言語活動への取組に関して見通しを立てたり振り返ったりして自らの学習を自覚的に捉えている状況については，特定の領域・単元だけではなく，年間を通じて評価する。</a:t>
                      </a:r>
                    </a:p>
                  </a:txBody>
                  <a:tcPr marL="91408" marR="91408"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50198" name="リボン: 上に曲がる 3"/>
          <p:cNvSpPr>
            <a:spLocks noChangeArrowheads="1"/>
          </p:cNvSpPr>
          <p:nvPr/>
        </p:nvSpPr>
        <p:spPr bwMode="auto">
          <a:xfrm>
            <a:off x="7237413" y="508000"/>
            <a:ext cx="1906587" cy="360363"/>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400"/>
              <a:t>P.41</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52"/>
    </mc:Choice>
    <mc:Fallback xmlns="">
      <p:transition spd="slow" advTm="13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テキスト ボックス 1"/>
          <p:cNvSpPr>
            <a:spLocks noChangeArrowheads="1"/>
          </p:cNvSpPr>
          <p:nvPr/>
        </p:nvSpPr>
        <p:spPr bwMode="auto">
          <a:xfrm>
            <a:off x="0" y="30163"/>
            <a:ext cx="9144000" cy="519112"/>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en-US" altLang="ja-JP" sz="3200" b="1" dirty="0">
              <a:solidFill>
                <a:schemeClr val="bg1"/>
              </a:solidFill>
            </a:endParaRPr>
          </a:p>
          <a:p>
            <a:pPr>
              <a:lnSpc>
                <a:spcPct val="100000"/>
              </a:lnSpc>
              <a:spcBef>
                <a:spcPct val="0"/>
              </a:spcBef>
              <a:buFontTx/>
              <a:buNone/>
            </a:pPr>
            <a:r>
              <a:rPr lang="ja-JP" altLang="en-US" sz="3200" b="1" dirty="0">
                <a:solidFill>
                  <a:schemeClr val="bg1"/>
                </a:solidFill>
              </a:rPr>
              <a:t>＜「話すこと［やり取り］」の評価規準の設定例＞</a:t>
            </a:r>
          </a:p>
          <a:p>
            <a:pPr algn="ctr">
              <a:lnSpc>
                <a:spcPct val="100000"/>
              </a:lnSpc>
              <a:spcBef>
                <a:spcPct val="0"/>
              </a:spcBef>
              <a:buFontTx/>
              <a:buNone/>
            </a:pPr>
            <a:endParaRPr lang="en-US" altLang="ja-JP" sz="3200" b="1" dirty="0">
              <a:solidFill>
                <a:schemeClr val="bg1"/>
              </a:solidFill>
            </a:endParaRPr>
          </a:p>
        </p:txBody>
      </p:sp>
      <p:sp>
        <p:nvSpPr>
          <p:cNvPr id="52227" name="正方形/長方形 2"/>
          <p:cNvSpPr>
            <a:spLocks noChangeArrowheads="1"/>
          </p:cNvSpPr>
          <p:nvPr/>
        </p:nvSpPr>
        <p:spPr bwMode="auto">
          <a:xfrm>
            <a:off x="25400" y="611188"/>
            <a:ext cx="360363" cy="6119812"/>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52228" name="テキスト ボックス 3"/>
          <p:cNvSpPr>
            <a:spLocks noChangeArrowheads="1"/>
          </p:cNvSpPr>
          <p:nvPr/>
        </p:nvSpPr>
        <p:spPr bwMode="auto">
          <a:xfrm>
            <a:off x="-47625" y="2338388"/>
            <a:ext cx="461963" cy="2532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　評価規準（設定例）</a:t>
            </a:r>
          </a:p>
        </p:txBody>
      </p:sp>
      <p:sp>
        <p:nvSpPr>
          <p:cNvPr id="52229" name="正方形/長方形 4"/>
          <p:cNvSpPr>
            <a:spLocks noChangeArrowheads="1"/>
          </p:cNvSpPr>
          <p:nvPr/>
        </p:nvSpPr>
        <p:spPr bwMode="auto">
          <a:xfrm>
            <a:off x="387350" y="611188"/>
            <a:ext cx="2936875" cy="519112"/>
          </a:xfrm>
          <a:prstGeom prst="rect">
            <a:avLst/>
          </a:prstGeom>
          <a:solidFill>
            <a:srgbClr val="DEEBF7"/>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1800"/>
              <a:t>知識・技能</a:t>
            </a:r>
          </a:p>
        </p:txBody>
      </p:sp>
      <p:sp>
        <p:nvSpPr>
          <p:cNvPr id="52230" name="正方形/長方形 6"/>
          <p:cNvSpPr>
            <a:spLocks noChangeArrowheads="1"/>
          </p:cNvSpPr>
          <p:nvPr/>
        </p:nvSpPr>
        <p:spPr bwMode="auto">
          <a:xfrm>
            <a:off x="3335338" y="611188"/>
            <a:ext cx="2938462" cy="487362"/>
          </a:xfrm>
          <a:prstGeom prst="rect">
            <a:avLst/>
          </a:prstGeom>
          <a:solidFill>
            <a:srgbClr val="FFCC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1800"/>
              <a:t>思考・判断・表現</a:t>
            </a:r>
          </a:p>
        </p:txBody>
      </p:sp>
      <p:sp>
        <p:nvSpPr>
          <p:cNvPr id="52231" name="正方形/長方形 7"/>
          <p:cNvSpPr>
            <a:spLocks noChangeArrowheads="1"/>
          </p:cNvSpPr>
          <p:nvPr/>
        </p:nvSpPr>
        <p:spPr bwMode="auto">
          <a:xfrm>
            <a:off x="6227763" y="611188"/>
            <a:ext cx="2882900" cy="501650"/>
          </a:xfrm>
          <a:prstGeom prst="rect">
            <a:avLst/>
          </a:prstGeom>
          <a:solidFill>
            <a:srgbClr val="E2F0D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1800"/>
              <a:t>主体的に学習に</a:t>
            </a:r>
          </a:p>
          <a:p>
            <a:pPr algn="ctr">
              <a:lnSpc>
                <a:spcPct val="100000"/>
              </a:lnSpc>
              <a:spcBef>
                <a:spcPct val="0"/>
              </a:spcBef>
              <a:buFontTx/>
              <a:buNone/>
            </a:pPr>
            <a:r>
              <a:rPr lang="ja-JP" altLang="en-US" sz="1800"/>
              <a:t>取り組む態度</a:t>
            </a:r>
          </a:p>
        </p:txBody>
      </p:sp>
      <p:sp>
        <p:nvSpPr>
          <p:cNvPr id="52232" name="正方形/長方形 8"/>
          <p:cNvSpPr>
            <a:spLocks noChangeArrowheads="1"/>
          </p:cNvSpPr>
          <p:nvPr/>
        </p:nvSpPr>
        <p:spPr bwMode="auto">
          <a:xfrm>
            <a:off x="395288" y="1103313"/>
            <a:ext cx="2936875" cy="5627687"/>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p>
        </p:txBody>
      </p:sp>
      <p:sp>
        <p:nvSpPr>
          <p:cNvPr id="52233" name="正方形/長方形 9"/>
          <p:cNvSpPr>
            <a:spLocks noChangeArrowheads="1"/>
          </p:cNvSpPr>
          <p:nvPr/>
        </p:nvSpPr>
        <p:spPr bwMode="auto">
          <a:xfrm>
            <a:off x="3344863" y="1098550"/>
            <a:ext cx="2882900" cy="5659438"/>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p>
        </p:txBody>
      </p:sp>
      <p:sp>
        <p:nvSpPr>
          <p:cNvPr id="52234" name="正方形/長方形 11"/>
          <p:cNvSpPr>
            <a:spLocks noChangeArrowheads="1"/>
          </p:cNvSpPr>
          <p:nvPr/>
        </p:nvSpPr>
        <p:spPr bwMode="auto">
          <a:xfrm>
            <a:off x="6227763" y="1130300"/>
            <a:ext cx="2882900" cy="5627688"/>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p>
        </p:txBody>
      </p:sp>
      <p:sp>
        <p:nvSpPr>
          <p:cNvPr id="52235" name="テキスト ボックス 10"/>
          <p:cNvSpPr>
            <a:spLocks noChangeArrowheads="1"/>
          </p:cNvSpPr>
          <p:nvPr/>
        </p:nvSpPr>
        <p:spPr bwMode="auto">
          <a:xfrm>
            <a:off x="487363" y="1038225"/>
            <a:ext cx="2930525" cy="535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＜知識＞</a:t>
            </a:r>
          </a:p>
          <a:p>
            <a:pPr>
              <a:lnSpc>
                <a:spcPct val="100000"/>
              </a:lnSpc>
              <a:spcBef>
                <a:spcPct val="0"/>
              </a:spcBef>
              <a:buFontTx/>
              <a:buNone/>
            </a:pPr>
            <a:r>
              <a:rPr lang="ja-JP" altLang="en-US" sz="1800"/>
              <a:t>　</a:t>
            </a:r>
            <a:r>
              <a:rPr lang="ja-JP" altLang="en-US" sz="1800" u="sng"/>
              <a:t>身の回りの物を表す語や，</a:t>
            </a:r>
          </a:p>
          <a:p>
            <a:pPr>
              <a:lnSpc>
                <a:spcPct val="100000"/>
              </a:lnSpc>
              <a:spcBef>
                <a:spcPct val="0"/>
              </a:spcBef>
              <a:buFontTx/>
              <a:buNone/>
            </a:pPr>
            <a:r>
              <a:rPr lang="en-US" altLang="ja-JP" sz="1800" u="sng"/>
              <a:t>I like/want/have </a:t>
            </a:r>
            <a:r>
              <a:rPr lang="ja-JP" altLang="en-US" sz="1800" u="sng"/>
              <a:t>～</a:t>
            </a:r>
            <a:r>
              <a:rPr lang="en-US" altLang="ja-JP" sz="1800" u="sng"/>
              <a:t>., Do </a:t>
            </a:r>
          </a:p>
          <a:p>
            <a:pPr>
              <a:lnSpc>
                <a:spcPct val="100000"/>
              </a:lnSpc>
              <a:spcBef>
                <a:spcPct val="0"/>
              </a:spcBef>
              <a:buFontTx/>
              <a:buNone/>
            </a:pPr>
            <a:r>
              <a:rPr lang="en-US" altLang="ja-JP" sz="1800" u="sng"/>
              <a:t>you </a:t>
            </a:r>
            <a:r>
              <a:rPr lang="ja-JP" altLang="en-US" sz="1800" u="sng"/>
              <a:t>～？</a:t>
            </a:r>
            <a:r>
              <a:rPr lang="en-US" altLang="ja-JP" sz="1800" u="sng"/>
              <a:t>. ,What do you </a:t>
            </a:r>
            <a:r>
              <a:rPr lang="ja-JP" altLang="en-US" sz="1800" u="sng"/>
              <a:t>～</a:t>
            </a:r>
          </a:p>
          <a:p>
            <a:pPr>
              <a:lnSpc>
                <a:spcPct val="100000"/>
              </a:lnSpc>
              <a:spcBef>
                <a:spcPct val="0"/>
              </a:spcBef>
              <a:buFontTx/>
              <a:buNone/>
            </a:pPr>
            <a:r>
              <a:rPr lang="ja-JP" altLang="en-US" sz="1800" u="sng"/>
              <a:t>？の表現</a:t>
            </a:r>
            <a:r>
              <a:rPr lang="ja-JP" altLang="en-US" sz="1800"/>
              <a:t>について理解して</a:t>
            </a:r>
          </a:p>
          <a:p>
            <a:pPr>
              <a:lnSpc>
                <a:spcPct val="100000"/>
              </a:lnSpc>
              <a:spcBef>
                <a:spcPct val="0"/>
              </a:spcBef>
              <a:buFontTx/>
              <a:buNone/>
            </a:pPr>
            <a:r>
              <a:rPr lang="en-US" altLang="ja-JP" sz="1800" b="1"/>
              <a:t>※</a:t>
            </a:r>
            <a:r>
              <a:rPr lang="ja-JP" altLang="en-US" sz="1800" b="1"/>
              <a:t>言語材料</a:t>
            </a:r>
          </a:p>
          <a:p>
            <a:pPr>
              <a:lnSpc>
                <a:spcPct val="100000"/>
              </a:lnSpc>
              <a:spcBef>
                <a:spcPct val="0"/>
              </a:spcBef>
              <a:buFontTx/>
              <a:buNone/>
            </a:pPr>
            <a:r>
              <a:rPr lang="ja-JP" altLang="en-US" sz="1800"/>
              <a:t>いる。</a:t>
            </a:r>
          </a:p>
          <a:p>
            <a:pPr>
              <a:lnSpc>
                <a:spcPct val="100000"/>
              </a:lnSpc>
              <a:spcBef>
                <a:spcPct val="0"/>
              </a:spcBef>
              <a:buFontTx/>
              <a:buNone/>
            </a:pPr>
            <a:endParaRPr lang="en-US" altLang="ja-JP" sz="1800"/>
          </a:p>
          <a:p>
            <a:pPr>
              <a:lnSpc>
                <a:spcPct val="100000"/>
              </a:lnSpc>
              <a:spcBef>
                <a:spcPct val="0"/>
              </a:spcBef>
              <a:buFontTx/>
              <a:buNone/>
            </a:pPr>
            <a:r>
              <a:rPr lang="ja-JP" altLang="en-US" sz="1800"/>
              <a:t>＜技能）</a:t>
            </a:r>
          </a:p>
          <a:p>
            <a:pPr>
              <a:lnSpc>
                <a:spcPct val="100000"/>
              </a:lnSpc>
              <a:spcBef>
                <a:spcPct val="0"/>
              </a:spcBef>
              <a:buFontTx/>
              <a:buNone/>
            </a:pPr>
            <a:r>
              <a:rPr lang="ja-JP" altLang="en-US" sz="1800"/>
              <a:t>自分や相手のことについて，</a:t>
            </a:r>
          </a:p>
          <a:p>
            <a:pPr>
              <a:lnSpc>
                <a:spcPct val="100000"/>
              </a:lnSpc>
              <a:spcBef>
                <a:spcPct val="0"/>
              </a:spcBef>
              <a:buFontTx/>
              <a:buNone/>
            </a:pPr>
            <a:r>
              <a:rPr lang="en-US" altLang="ja-JP" sz="1800" b="1"/>
              <a:t>※</a:t>
            </a:r>
            <a:r>
              <a:rPr lang="ja-JP" altLang="en-US" sz="1800" b="1"/>
              <a:t>事柄・話題</a:t>
            </a:r>
          </a:p>
          <a:p>
            <a:pPr>
              <a:lnSpc>
                <a:spcPct val="100000"/>
              </a:lnSpc>
              <a:spcBef>
                <a:spcPct val="0"/>
              </a:spcBef>
              <a:buFontTx/>
              <a:buNone/>
            </a:pPr>
            <a:r>
              <a:rPr lang="ja-JP" altLang="en-US" sz="1800" u="sng"/>
              <a:t>身の回りの物を表す語や，</a:t>
            </a:r>
            <a:r>
              <a:rPr lang="en-US" altLang="ja-JP" sz="1800" u="sng"/>
              <a:t> I</a:t>
            </a:r>
          </a:p>
          <a:p>
            <a:pPr>
              <a:lnSpc>
                <a:spcPct val="100000"/>
              </a:lnSpc>
              <a:spcBef>
                <a:spcPct val="0"/>
              </a:spcBef>
              <a:buFontTx/>
              <a:buNone/>
            </a:pPr>
            <a:r>
              <a:rPr lang="en-US" altLang="ja-JP" sz="1800" u="sng"/>
              <a:t>like/want/have </a:t>
            </a:r>
            <a:r>
              <a:rPr lang="ja-JP" altLang="en-US" sz="1800" u="sng"/>
              <a:t>～</a:t>
            </a:r>
            <a:r>
              <a:rPr lang="en-US" altLang="ja-JP" sz="1800" u="sng"/>
              <a:t>., Do you </a:t>
            </a:r>
            <a:r>
              <a:rPr lang="ja-JP" altLang="en-US" sz="1800" u="sng"/>
              <a:t>～？</a:t>
            </a:r>
            <a:r>
              <a:rPr lang="en-US" altLang="ja-JP" sz="1800" u="sng"/>
              <a:t>. ,What do you </a:t>
            </a:r>
            <a:r>
              <a:rPr lang="ja-JP" altLang="en-US" sz="1800" u="sng"/>
              <a:t>～？</a:t>
            </a:r>
            <a:r>
              <a:rPr lang="ja-JP" altLang="en-US" sz="1800"/>
              <a:t>を用</a:t>
            </a:r>
          </a:p>
          <a:p>
            <a:pPr>
              <a:lnSpc>
                <a:spcPct val="100000"/>
              </a:lnSpc>
              <a:spcBef>
                <a:spcPct val="0"/>
              </a:spcBef>
              <a:buFontTx/>
              <a:buNone/>
            </a:pPr>
            <a:r>
              <a:rPr lang="ja-JP" altLang="en-US" sz="1800" b="1"/>
              <a:t>　　　</a:t>
            </a:r>
            <a:r>
              <a:rPr lang="en-US" altLang="ja-JP" sz="1800" b="1"/>
              <a:t>※</a:t>
            </a:r>
            <a:r>
              <a:rPr lang="ja-JP" altLang="en-US" sz="1800" b="1"/>
              <a:t>言語材料</a:t>
            </a:r>
          </a:p>
          <a:p>
            <a:pPr>
              <a:lnSpc>
                <a:spcPct val="100000"/>
              </a:lnSpc>
              <a:spcBef>
                <a:spcPct val="0"/>
              </a:spcBef>
              <a:buFontTx/>
              <a:buNone/>
            </a:pPr>
            <a:r>
              <a:rPr lang="ja-JP" altLang="en-US" sz="1800"/>
              <a:t>いて，</a:t>
            </a:r>
            <a:r>
              <a:rPr lang="ja-JP" altLang="en-US" sz="1800">
                <a:solidFill>
                  <a:srgbClr val="0070C0"/>
                </a:solidFill>
              </a:rPr>
              <a:t>考えや気持ちなど</a:t>
            </a:r>
            <a:r>
              <a:rPr lang="ja-JP" altLang="en-US" sz="1800"/>
              <a:t>を伝</a:t>
            </a:r>
          </a:p>
          <a:p>
            <a:pPr>
              <a:lnSpc>
                <a:spcPct val="100000"/>
              </a:lnSpc>
              <a:spcBef>
                <a:spcPct val="0"/>
              </a:spcBef>
              <a:buFontTx/>
              <a:buNone/>
            </a:pPr>
            <a:r>
              <a:rPr lang="ja-JP" altLang="en-US" sz="1800"/>
              <a:t>　　　　</a:t>
            </a:r>
            <a:r>
              <a:rPr lang="en-US" altLang="ja-JP" sz="1800"/>
              <a:t>※</a:t>
            </a:r>
            <a:r>
              <a:rPr lang="ja-JP" altLang="en-US" sz="1800"/>
              <a:t>内容</a:t>
            </a:r>
          </a:p>
          <a:p>
            <a:pPr>
              <a:lnSpc>
                <a:spcPct val="100000"/>
              </a:lnSpc>
              <a:spcBef>
                <a:spcPct val="0"/>
              </a:spcBef>
              <a:buFontTx/>
              <a:buNone/>
            </a:pPr>
            <a:r>
              <a:rPr lang="ja-JP" altLang="en-US" sz="1800"/>
              <a:t>え合う技能を身に付けている。</a:t>
            </a:r>
          </a:p>
        </p:txBody>
      </p:sp>
      <p:sp>
        <p:nvSpPr>
          <p:cNvPr id="52236" name="直線コネクタ 15"/>
          <p:cNvSpPr>
            <a:spLocks noChangeShapeType="1"/>
          </p:cNvSpPr>
          <p:nvPr/>
        </p:nvSpPr>
        <p:spPr bwMode="auto">
          <a:xfrm>
            <a:off x="611188" y="3814763"/>
            <a:ext cx="1657350" cy="0"/>
          </a:xfrm>
          <a:prstGeom prst="line">
            <a:avLst/>
          </a:prstGeom>
          <a:noFill/>
          <a:ln w="9525" algn="ctr">
            <a:solidFill>
              <a:srgbClr val="5B9BD5"/>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2237" name="直線コネクタ 16"/>
          <p:cNvSpPr>
            <a:spLocks noChangeShapeType="1"/>
          </p:cNvSpPr>
          <p:nvPr/>
        </p:nvSpPr>
        <p:spPr bwMode="auto">
          <a:xfrm>
            <a:off x="611188" y="3860800"/>
            <a:ext cx="1657350" cy="0"/>
          </a:xfrm>
          <a:prstGeom prst="line">
            <a:avLst/>
          </a:prstGeom>
          <a:noFill/>
          <a:ln w="9525" algn="ctr">
            <a:solidFill>
              <a:srgbClr val="5B9BD5"/>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2238" name="テキスト ボックス 23"/>
          <p:cNvSpPr>
            <a:spLocks noChangeArrowheads="1"/>
          </p:cNvSpPr>
          <p:nvPr/>
        </p:nvSpPr>
        <p:spPr bwMode="auto">
          <a:xfrm>
            <a:off x="3290888" y="1177925"/>
            <a:ext cx="3043237" cy="369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　新しくやってきた</a:t>
            </a:r>
            <a:r>
              <a:rPr lang="en-US" altLang="ja-JP" sz="1800"/>
              <a:t>ALT</a:t>
            </a:r>
            <a:r>
              <a:rPr lang="ja-JP" altLang="en-US" sz="1800"/>
              <a:t>のことを</a:t>
            </a:r>
          </a:p>
          <a:p>
            <a:pPr>
              <a:lnSpc>
                <a:spcPct val="100000"/>
              </a:lnSpc>
              <a:spcBef>
                <a:spcPct val="0"/>
              </a:spcBef>
              <a:buFontTx/>
              <a:buNone/>
            </a:pPr>
            <a:r>
              <a:rPr lang="en-US" altLang="ja-JP" sz="1800" b="1"/>
              <a:t>※</a:t>
            </a:r>
            <a:r>
              <a:rPr lang="ja-JP" altLang="en-US" sz="1800" b="1"/>
              <a:t>目的等</a:t>
            </a:r>
          </a:p>
          <a:p>
            <a:pPr>
              <a:lnSpc>
                <a:spcPct val="100000"/>
              </a:lnSpc>
              <a:spcBef>
                <a:spcPct val="0"/>
              </a:spcBef>
              <a:buFontTx/>
              <a:buNone/>
            </a:pPr>
            <a:r>
              <a:rPr lang="ja-JP" altLang="en-US" sz="1800"/>
              <a:t>理解したり自分のことを伝え</a:t>
            </a:r>
          </a:p>
          <a:p>
            <a:pPr>
              <a:lnSpc>
                <a:spcPct val="100000"/>
              </a:lnSpc>
              <a:spcBef>
                <a:spcPct val="0"/>
              </a:spcBef>
              <a:buFontTx/>
              <a:buNone/>
            </a:pPr>
            <a:endParaRPr lang="en-US" altLang="ja-JP" sz="1800"/>
          </a:p>
          <a:p>
            <a:pPr>
              <a:lnSpc>
                <a:spcPct val="100000"/>
              </a:lnSpc>
              <a:spcBef>
                <a:spcPct val="0"/>
              </a:spcBef>
              <a:buFontTx/>
              <a:buNone/>
            </a:pPr>
            <a:r>
              <a:rPr lang="ja-JP" altLang="en-US" sz="1800"/>
              <a:t>たりするために，自分や相手</a:t>
            </a:r>
          </a:p>
          <a:p>
            <a:pPr>
              <a:lnSpc>
                <a:spcPct val="100000"/>
              </a:lnSpc>
              <a:spcBef>
                <a:spcPct val="0"/>
              </a:spcBef>
              <a:buFontTx/>
              <a:buNone/>
            </a:pPr>
            <a:r>
              <a:rPr lang="ja-JP" altLang="en-US" sz="1800"/>
              <a:t>　　　　　　　　　</a:t>
            </a:r>
            <a:r>
              <a:rPr lang="en-US" altLang="ja-JP" sz="1800" b="1"/>
              <a:t>※</a:t>
            </a:r>
            <a:r>
              <a:rPr lang="ja-JP" altLang="en-US" sz="1800" b="1"/>
              <a:t>事柄・話題</a:t>
            </a:r>
          </a:p>
          <a:p>
            <a:pPr>
              <a:lnSpc>
                <a:spcPct val="100000"/>
              </a:lnSpc>
              <a:spcBef>
                <a:spcPct val="0"/>
              </a:spcBef>
              <a:buFontTx/>
              <a:buNone/>
            </a:pPr>
            <a:r>
              <a:rPr lang="ja-JP" altLang="en-US" sz="1800"/>
              <a:t>のことについて，簡単な語句</a:t>
            </a:r>
          </a:p>
          <a:p>
            <a:pPr>
              <a:lnSpc>
                <a:spcPct val="100000"/>
              </a:lnSpc>
              <a:spcBef>
                <a:spcPct val="0"/>
              </a:spcBef>
              <a:buFontTx/>
              <a:buNone/>
            </a:pPr>
            <a:endParaRPr lang="en-US" altLang="ja-JP" sz="1800"/>
          </a:p>
          <a:p>
            <a:pPr>
              <a:lnSpc>
                <a:spcPct val="100000"/>
              </a:lnSpc>
              <a:spcBef>
                <a:spcPct val="0"/>
              </a:spcBef>
              <a:buFontTx/>
              <a:buNone/>
            </a:pPr>
            <a:r>
              <a:rPr lang="ja-JP" altLang="en-US" sz="1800"/>
              <a:t>や基本的な表現を用いて，</a:t>
            </a:r>
          </a:p>
          <a:p>
            <a:pPr>
              <a:lnSpc>
                <a:spcPct val="100000"/>
              </a:lnSpc>
              <a:spcBef>
                <a:spcPct val="0"/>
              </a:spcBef>
              <a:buFontTx/>
              <a:buNone/>
            </a:pPr>
            <a:endParaRPr lang="en-US" altLang="ja-JP" sz="1800"/>
          </a:p>
          <a:p>
            <a:pPr>
              <a:lnSpc>
                <a:spcPct val="100000"/>
              </a:lnSpc>
              <a:spcBef>
                <a:spcPct val="0"/>
              </a:spcBef>
              <a:buFontTx/>
              <a:buNone/>
            </a:pPr>
            <a:r>
              <a:rPr lang="ja-JP" altLang="en-US" sz="1800">
                <a:solidFill>
                  <a:srgbClr val="0070C0"/>
                </a:solidFill>
              </a:rPr>
              <a:t>考えや気持ちなど</a:t>
            </a:r>
            <a:r>
              <a:rPr lang="ja-JP" altLang="en-US" sz="1800"/>
              <a:t>を伝え合</a:t>
            </a:r>
          </a:p>
          <a:p>
            <a:pPr>
              <a:lnSpc>
                <a:spcPct val="100000"/>
              </a:lnSpc>
              <a:spcBef>
                <a:spcPct val="0"/>
              </a:spcBef>
              <a:buFontTx/>
              <a:buNone/>
            </a:pPr>
            <a:r>
              <a:rPr lang="en-US" altLang="ja-JP" sz="1800" b="1"/>
              <a:t>※</a:t>
            </a:r>
            <a:r>
              <a:rPr lang="ja-JP" altLang="en-US" sz="1800" b="1"/>
              <a:t>内容</a:t>
            </a:r>
          </a:p>
          <a:p>
            <a:pPr>
              <a:lnSpc>
                <a:spcPct val="100000"/>
              </a:lnSpc>
              <a:spcBef>
                <a:spcPct val="0"/>
              </a:spcBef>
              <a:buFontTx/>
              <a:buNone/>
            </a:pPr>
            <a:r>
              <a:rPr lang="ja-JP" altLang="en-US" sz="1800"/>
              <a:t>っている。</a:t>
            </a:r>
          </a:p>
        </p:txBody>
      </p:sp>
      <p:sp>
        <p:nvSpPr>
          <p:cNvPr id="52239" name="直線コネクタ 24"/>
          <p:cNvSpPr>
            <a:spLocks noChangeShapeType="1"/>
          </p:cNvSpPr>
          <p:nvPr/>
        </p:nvSpPr>
        <p:spPr bwMode="auto">
          <a:xfrm>
            <a:off x="3492500" y="1522413"/>
            <a:ext cx="2535238" cy="0"/>
          </a:xfrm>
          <a:prstGeom prst="line">
            <a:avLst/>
          </a:prstGeom>
          <a:noFill/>
          <a:ln w="28575" algn="ctr">
            <a:solidFill>
              <a:srgbClr val="5B9BD5"/>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2240" name="直線コネクタ 25"/>
          <p:cNvSpPr>
            <a:spLocks noChangeShapeType="1"/>
          </p:cNvSpPr>
          <p:nvPr/>
        </p:nvSpPr>
        <p:spPr bwMode="auto">
          <a:xfrm>
            <a:off x="3400425" y="2098675"/>
            <a:ext cx="2535238" cy="0"/>
          </a:xfrm>
          <a:prstGeom prst="line">
            <a:avLst/>
          </a:prstGeom>
          <a:noFill/>
          <a:ln w="28575" algn="ctr">
            <a:solidFill>
              <a:srgbClr val="5B9BD5"/>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2241" name="直線コネクタ 26"/>
          <p:cNvSpPr>
            <a:spLocks noChangeShapeType="1"/>
          </p:cNvSpPr>
          <p:nvPr/>
        </p:nvSpPr>
        <p:spPr bwMode="auto">
          <a:xfrm>
            <a:off x="3400425" y="2565400"/>
            <a:ext cx="739775" cy="0"/>
          </a:xfrm>
          <a:prstGeom prst="line">
            <a:avLst/>
          </a:prstGeom>
          <a:noFill/>
          <a:ln w="28575" algn="ctr">
            <a:solidFill>
              <a:srgbClr val="5B9BD5"/>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2242" name="直線コネクタ 29"/>
          <p:cNvSpPr>
            <a:spLocks noChangeShapeType="1"/>
          </p:cNvSpPr>
          <p:nvPr/>
        </p:nvSpPr>
        <p:spPr bwMode="auto">
          <a:xfrm>
            <a:off x="5003800" y="2565400"/>
            <a:ext cx="1220788" cy="0"/>
          </a:xfrm>
          <a:prstGeom prst="line">
            <a:avLst/>
          </a:prstGeom>
          <a:noFill/>
          <a:ln w="9525" algn="ctr">
            <a:solidFill>
              <a:srgbClr val="5B9BD5"/>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2243" name="直線コネクタ 30"/>
          <p:cNvSpPr>
            <a:spLocks noChangeShapeType="1"/>
          </p:cNvSpPr>
          <p:nvPr/>
        </p:nvSpPr>
        <p:spPr bwMode="auto">
          <a:xfrm>
            <a:off x="5003800" y="2619375"/>
            <a:ext cx="1220788" cy="0"/>
          </a:xfrm>
          <a:prstGeom prst="line">
            <a:avLst/>
          </a:prstGeom>
          <a:noFill/>
          <a:ln w="9525" algn="ctr">
            <a:solidFill>
              <a:srgbClr val="5B9BD5"/>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2244" name="直線コネクタ 35"/>
          <p:cNvSpPr>
            <a:spLocks noChangeShapeType="1"/>
          </p:cNvSpPr>
          <p:nvPr/>
        </p:nvSpPr>
        <p:spPr bwMode="auto">
          <a:xfrm>
            <a:off x="3400425" y="3094038"/>
            <a:ext cx="666750" cy="0"/>
          </a:xfrm>
          <a:prstGeom prst="line">
            <a:avLst/>
          </a:prstGeom>
          <a:noFill/>
          <a:ln w="9525" algn="ctr">
            <a:solidFill>
              <a:srgbClr val="5B9BD5"/>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2245" name="直線コネクタ 36"/>
          <p:cNvSpPr>
            <a:spLocks noChangeShapeType="1"/>
          </p:cNvSpPr>
          <p:nvPr/>
        </p:nvSpPr>
        <p:spPr bwMode="auto">
          <a:xfrm>
            <a:off x="3400425" y="3141663"/>
            <a:ext cx="595313" cy="0"/>
          </a:xfrm>
          <a:prstGeom prst="line">
            <a:avLst/>
          </a:prstGeom>
          <a:noFill/>
          <a:ln w="9525" algn="ctr">
            <a:solidFill>
              <a:srgbClr val="5B9BD5"/>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2246" name="テキスト ボックス 45"/>
          <p:cNvSpPr>
            <a:spLocks noChangeArrowheads="1"/>
          </p:cNvSpPr>
          <p:nvPr/>
        </p:nvSpPr>
        <p:spPr bwMode="auto">
          <a:xfrm>
            <a:off x="6199188" y="1181100"/>
            <a:ext cx="3006725" cy="3694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　新しくやってきた</a:t>
            </a:r>
            <a:r>
              <a:rPr lang="en-US" altLang="ja-JP" sz="1800"/>
              <a:t>ALT</a:t>
            </a:r>
            <a:r>
              <a:rPr lang="ja-JP" altLang="en-US" sz="1800"/>
              <a:t>のことを</a:t>
            </a:r>
          </a:p>
          <a:p>
            <a:pPr>
              <a:lnSpc>
                <a:spcPct val="100000"/>
              </a:lnSpc>
              <a:spcBef>
                <a:spcPct val="0"/>
              </a:spcBef>
              <a:buFontTx/>
              <a:buNone/>
            </a:pPr>
            <a:r>
              <a:rPr lang="en-US" altLang="ja-JP" sz="1800" b="1"/>
              <a:t>※</a:t>
            </a:r>
            <a:r>
              <a:rPr lang="ja-JP" altLang="en-US" sz="1800" b="1"/>
              <a:t>目的等</a:t>
            </a:r>
          </a:p>
          <a:p>
            <a:pPr>
              <a:lnSpc>
                <a:spcPct val="100000"/>
              </a:lnSpc>
              <a:spcBef>
                <a:spcPct val="0"/>
              </a:spcBef>
              <a:buFontTx/>
              <a:buNone/>
            </a:pPr>
            <a:r>
              <a:rPr lang="ja-JP" altLang="en-US" sz="1800"/>
              <a:t>理解したり自分のことを伝え</a:t>
            </a:r>
          </a:p>
          <a:p>
            <a:pPr>
              <a:lnSpc>
                <a:spcPct val="100000"/>
              </a:lnSpc>
              <a:spcBef>
                <a:spcPct val="0"/>
              </a:spcBef>
              <a:buFontTx/>
              <a:buNone/>
            </a:pPr>
            <a:endParaRPr lang="en-US" altLang="ja-JP" sz="1800"/>
          </a:p>
          <a:p>
            <a:pPr>
              <a:lnSpc>
                <a:spcPct val="100000"/>
              </a:lnSpc>
              <a:spcBef>
                <a:spcPct val="0"/>
              </a:spcBef>
              <a:buFontTx/>
              <a:buNone/>
            </a:pPr>
            <a:r>
              <a:rPr lang="ja-JP" altLang="en-US" sz="1800"/>
              <a:t>たりするために，自分や相手</a:t>
            </a:r>
          </a:p>
          <a:p>
            <a:pPr>
              <a:lnSpc>
                <a:spcPct val="100000"/>
              </a:lnSpc>
              <a:spcBef>
                <a:spcPct val="0"/>
              </a:spcBef>
              <a:buFontTx/>
              <a:buNone/>
            </a:pPr>
            <a:r>
              <a:rPr lang="ja-JP" altLang="en-US" sz="1800"/>
              <a:t>　　　　　　　　　</a:t>
            </a:r>
            <a:r>
              <a:rPr lang="en-US" altLang="ja-JP" sz="1800" b="1"/>
              <a:t>※</a:t>
            </a:r>
            <a:r>
              <a:rPr lang="ja-JP" altLang="en-US" sz="1800" b="1"/>
              <a:t>事柄・話題</a:t>
            </a:r>
          </a:p>
          <a:p>
            <a:pPr>
              <a:lnSpc>
                <a:spcPct val="100000"/>
              </a:lnSpc>
              <a:spcBef>
                <a:spcPct val="0"/>
              </a:spcBef>
              <a:buFontTx/>
              <a:buNone/>
            </a:pPr>
            <a:r>
              <a:rPr lang="ja-JP" altLang="en-US" sz="1800"/>
              <a:t>のことについて，簡単な語句</a:t>
            </a:r>
          </a:p>
          <a:p>
            <a:pPr>
              <a:lnSpc>
                <a:spcPct val="100000"/>
              </a:lnSpc>
              <a:spcBef>
                <a:spcPct val="0"/>
              </a:spcBef>
              <a:buFontTx/>
              <a:buNone/>
            </a:pPr>
            <a:endParaRPr lang="en-US" altLang="ja-JP" sz="1800"/>
          </a:p>
          <a:p>
            <a:pPr>
              <a:lnSpc>
                <a:spcPct val="100000"/>
              </a:lnSpc>
              <a:spcBef>
                <a:spcPct val="0"/>
              </a:spcBef>
              <a:buFontTx/>
              <a:buNone/>
            </a:pPr>
            <a:r>
              <a:rPr lang="ja-JP" altLang="en-US" sz="1800"/>
              <a:t>や基本的な表現を用いて，</a:t>
            </a:r>
          </a:p>
          <a:p>
            <a:pPr>
              <a:lnSpc>
                <a:spcPct val="100000"/>
              </a:lnSpc>
              <a:spcBef>
                <a:spcPct val="0"/>
              </a:spcBef>
              <a:buFontTx/>
              <a:buNone/>
            </a:pPr>
            <a:endParaRPr lang="en-US" altLang="ja-JP" sz="1800"/>
          </a:p>
          <a:p>
            <a:pPr>
              <a:lnSpc>
                <a:spcPct val="100000"/>
              </a:lnSpc>
              <a:spcBef>
                <a:spcPct val="0"/>
              </a:spcBef>
              <a:buFontTx/>
              <a:buNone/>
            </a:pPr>
            <a:r>
              <a:rPr lang="ja-JP" altLang="en-US" sz="1800">
                <a:solidFill>
                  <a:srgbClr val="0070C0"/>
                </a:solidFill>
              </a:rPr>
              <a:t>考えや気持ちなど</a:t>
            </a:r>
            <a:r>
              <a:rPr lang="ja-JP" altLang="en-US" sz="1800"/>
              <a:t>を伝え合</a:t>
            </a:r>
          </a:p>
          <a:p>
            <a:pPr>
              <a:lnSpc>
                <a:spcPct val="100000"/>
              </a:lnSpc>
              <a:spcBef>
                <a:spcPct val="0"/>
              </a:spcBef>
              <a:buFontTx/>
              <a:buNone/>
            </a:pPr>
            <a:r>
              <a:rPr lang="en-US" altLang="ja-JP" sz="1800" b="1"/>
              <a:t>※</a:t>
            </a:r>
            <a:r>
              <a:rPr lang="ja-JP" altLang="en-US" sz="1800" b="1"/>
              <a:t>内容</a:t>
            </a:r>
          </a:p>
          <a:p>
            <a:pPr>
              <a:lnSpc>
                <a:spcPct val="100000"/>
              </a:lnSpc>
              <a:spcBef>
                <a:spcPct val="0"/>
              </a:spcBef>
              <a:buFontTx/>
              <a:buNone/>
            </a:pPr>
            <a:r>
              <a:rPr lang="ja-JP" altLang="en-US" sz="1800"/>
              <a:t>おうとしている。</a:t>
            </a:r>
          </a:p>
        </p:txBody>
      </p:sp>
      <p:sp>
        <p:nvSpPr>
          <p:cNvPr id="52247" name="直線コネクタ 46"/>
          <p:cNvSpPr>
            <a:spLocks noChangeShapeType="1"/>
          </p:cNvSpPr>
          <p:nvPr/>
        </p:nvSpPr>
        <p:spPr bwMode="auto">
          <a:xfrm>
            <a:off x="6426200" y="1477963"/>
            <a:ext cx="2533650" cy="0"/>
          </a:xfrm>
          <a:prstGeom prst="line">
            <a:avLst/>
          </a:prstGeom>
          <a:noFill/>
          <a:ln w="28575" algn="ctr">
            <a:solidFill>
              <a:srgbClr val="5B9BD5"/>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2248" name="直線コネクタ 47"/>
          <p:cNvSpPr>
            <a:spLocks noChangeShapeType="1"/>
          </p:cNvSpPr>
          <p:nvPr/>
        </p:nvSpPr>
        <p:spPr bwMode="auto">
          <a:xfrm>
            <a:off x="6334125" y="2054225"/>
            <a:ext cx="2535238" cy="0"/>
          </a:xfrm>
          <a:prstGeom prst="line">
            <a:avLst/>
          </a:prstGeom>
          <a:noFill/>
          <a:ln w="28575" algn="ctr">
            <a:solidFill>
              <a:srgbClr val="5B9BD5"/>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2249" name="直線コネクタ 48"/>
          <p:cNvSpPr>
            <a:spLocks noChangeShapeType="1"/>
          </p:cNvSpPr>
          <p:nvPr/>
        </p:nvSpPr>
        <p:spPr bwMode="auto">
          <a:xfrm>
            <a:off x="7812088" y="2565400"/>
            <a:ext cx="1220787" cy="0"/>
          </a:xfrm>
          <a:prstGeom prst="line">
            <a:avLst/>
          </a:prstGeom>
          <a:noFill/>
          <a:ln w="9525" algn="ctr">
            <a:solidFill>
              <a:srgbClr val="5B9BD5"/>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2250" name="直線コネクタ 49"/>
          <p:cNvSpPr>
            <a:spLocks noChangeShapeType="1"/>
          </p:cNvSpPr>
          <p:nvPr/>
        </p:nvSpPr>
        <p:spPr bwMode="auto">
          <a:xfrm>
            <a:off x="6307138" y="3125788"/>
            <a:ext cx="666750" cy="0"/>
          </a:xfrm>
          <a:prstGeom prst="line">
            <a:avLst/>
          </a:prstGeom>
          <a:noFill/>
          <a:ln w="9525" algn="ctr">
            <a:solidFill>
              <a:srgbClr val="5B9BD5"/>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2251" name="直線コネクタ 50"/>
          <p:cNvSpPr>
            <a:spLocks noChangeShapeType="1"/>
          </p:cNvSpPr>
          <p:nvPr/>
        </p:nvSpPr>
        <p:spPr bwMode="auto">
          <a:xfrm>
            <a:off x="6307138" y="3171825"/>
            <a:ext cx="595312" cy="0"/>
          </a:xfrm>
          <a:prstGeom prst="line">
            <a:avLst/>
          </a:prstGeom>
          <a:noFill/>
          <a:ln w="9525" algn="ctr">
            <a:solidFill>
              <a:srgbClr val="5B9BD5"/>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2252" name="直線コネクタ 51"/>
          <p:cNvSpPr>
            <a:spLocks noChangeShapeType="1"/>
          </p:cNvSpPr>
          <p:nvPr/>
        </p:nvSpPr>
        <p:spPr bwMode="auto">
          <a:xfrm>
            <a:off x="7812088" y="2617788"/>
            <a:ext cx="1220787" cy="0"/>
          </a:xfrm>
          <a:prstGeom prst="line">
            <a:avLst/>
          </a:prstGeom>
          <a:noFill/>
          <a:ln w="9525" algn="ctr">
            <a:solidFill>
              <a:srgbClr val="5B9BD5"/>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2253" name="楕円 52"/>
          <p:cNvSpPr>
            <a:spLocks noChangeArrowheads="1"/>
          </p:cNvSpPr>
          <p:nvPr/>
        </p:nvSpPr>
        <p:spPr bwMode="auto">
          <a:xfrm>
            <a:off x="3592513" y="4895850"/>
            <a:ext cx="5448300" cy="1735138"/>
          </a:xfrm>
          <a:prstGeom prst="ellipse">
            <a:avLst/>
          </a:prstGeom>
          <a:solidFill>
            <a:srgbClr val="FFFFFF"/>
          </a:solidFill>
          <a:ln w="12700" algn="ctr">
            <a:solidFill>
              <a:srgbClr val="FF0000"/>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dirty="0"/>
              <a:t>　  </a:t>
            </a:r>
            <a:r>
              <a:rPr lang="ja-JP" altLang="en-US" sz="1800" b="1" dirty="0">
                <a:solidFill>
                  <a:srgbClr val="FF0000"/>
                </a:solidFill>
              </a:rPr>
              <a:t>目標に照らして観点別の評価を行う上で必要な要素が盛り込まれていれば</a:t>
            </a:r>
            <a:r>
              <a:rPr lang="ja-JP" altLang="en-US" sz="1800" dirty="0"/>
              <a:t>，語順や記載の仕方等は必ずしもこの例示の通りである必要はない。</a:t>
            </a:r>
          </a:p>
        </p:txBody>
      </p:sp>
      <p:sp>
        <p:nvSpPr>
          <p:cNvPr id="52254" name="リボン: 上に曲がる 31"/>
          <p:cNvSpPr>
            <a:spLocks noChangeArrowheads="1"/>
          </p:cNvSpPr>
          <p:nvPr/>
        </p:nvSpPr>
        <p:spPr bwMode="auto">
          <a:xfrm>
            <a:off x="8027988" y="109538"/>
            <a:ext cx="1116012" cy="354012"/>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400"/>
              <a:t>P.42</a:t>
            </a:r>
          </a:p>
        </p:txBody>
      </p:sp>
      <p:sp>
        <p:nvSpPr>
          <p:cNvPr id="52255" name="直線コネクタ 32"/>
          <p:cNvSpPr>
            <a:spLocks noChangeShapeType="1"/>
          </p:cNvSpPr>
          <p:nvPr/>
        </p:nvSpPr>
        <p:spPr bwMode="auto">
          <a:xfrm>
            <a:off x="6316663" y="2611438"/>
            <a:ext cx="776287" cy="0"/>
          </a:xfrm>
          <a:prstGeom prst="line">
            <a:avLst/>
          </a:prstGeom>
          <a:noFill/>
          <a:ln w="28575" algn="ctr">
            <a:solidFill>
              <a:srgbClr val="5B9BD5"/>
            </a:solidFill>
            <a:prstDash val="dash"/>
            <a:round/>
            <a:headEnd/>
            <a:tailEnd/>
          </a:ln>
          <a:extLst>
            <a:ext uri="{909E8E84-426E-40DD-AFC4-6F175D3DCCD1}">
              <a14:hiddenFill xmlns:a14="http://schemas.microsoft.com/office/drawing/2010/main">
                <a:noFill/>
              </a14:hiddenFill>
            </a:ext>
          </a:extLst>
        </p:spPr>
        <p:txBody>
          <a:bodyPr/>
          <a:lstStyle/>
          <a:p>
            <a:endParaRPr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376"/>
    </mc:Choice>
    <mc:Fallback xmlns="">
      <p:transition spd="slow" advTm="23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正方形/長方形 1"/>
          <p:cNvSpPr>
            <a:spLocks noChangeArrowheads="1"/>
          </p:cNvSpPr>
          <p:nvPr/>
        </p:nvSpPr>
        <p:spPr bwMode="auto">
          <a:xfrm>
            <a:off x="79375" y="887413"/>
            <a:ext cx="8928100" cy="1085850"/>
          </a:xfrm>
          <a:prstGeom prst="rect">
            <a:avLst/>
          </a:prstGeom>
          <a:solidFill>
            <a:srgbClr val="FFFF9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b="1"/>
              <a:t>①関係する領域と領域別目標を確認する。</a:t>
            </a:r>
          </a:p>
          <a:p>
            <a:pPr>
              <a:lnSpc>
                <a:spcPct val="100000"/>
              </a:lnSpc>
              <a:spcBef>
                <a:spcPct val="0"/>
              </a:spcBef>
              <a:buFontTx/>
              <a:buNone/>
            </a:pPr>
            <a:r>
              <a:rPr lang="ja-JP" altLang="en-US" sz="2400"/>
              <a:t>　 関係する領域別目標：「聞くこと」イ　　「話すこと［やりとり］」イ　　</a:t>
            </a:r>
          </a:p>
          <a:p>
            <a:pPr>
              <a:lnSpc>
                <a:spcPct val="100000"/>
              </a:lnSpc>
              <a:spcBef>
                <a:spcPct val="0"/>
              </a:spcBef>
              <a:buFontTx/>
              <a:buNone/>
            </a:pPr>
            <a:r>
              <a:rPr lang="ja-JP" altLang="en-US" sz="2400"/>
              <a:t>　　　　　　　　　　　　　　　 「書くこと」ア</a:t>
            </a:r>
          </a:p>
        </p:txBody>
      </p:sp>
      <p:sp>
        <p:nvSpPr>
          <p:cNvPr id="54275" name="正方形/長方形 11"/>
          <p:cNvSpPr>
            <a:spLocks noChangeArrowheads="1"/>
          </p:cNvSpPr>
          <p:nvPr/>
        </p:nvSpPr>
        <p:spPr bwMode="auto">
          <a:xfrm>
            <a:off x="119063" y="2132013"/>
            <a:ext cx="8929687" cy="2016125"/>
          </a:xfrm>
          <a:prstGeom prst="rect">
            <a:avLst/>
          </a:prstGeom>
          <a:solidFill>
            <a:srgbClr val="FFFFFF"/>
          </a:solidFill>
          <a:ln w="57150" algn="ctr">
            <a:solidFill>
              <a:srgbClr val="FF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b="1"/>
              <a:t>②単元の目標を設定する。</a:t>
            </a:r>
          </a:p>
          <a:p>
            <a:pPr>
              <a:lnSpc>
                <a:spcPct val="100000"/>
              </a:lnSpc>
              <a:spcBef>
                <a:spcPct val="0"/>
              </a:spcBef>
              <a:buFontTx/>
              <a:buNone/>
            </a:pPr>
            <a:r>
              <a:rPr lang="ja-JP" altLang="en-US" sz="2400"/>
              <a:t>　自分のことをよく知ってもらったり相手のことをよく知ったりするために，相手の誕生日や好きなもの，欲しいものなど，具体的な情報を聞き取ったり，誕生日や好きなもの，欲しいものなどについて伝え合ったりできる。また，アルファベットの大文字を書くことができる。</a:t>
            </a:r>
          </a:p>
        </p:txBody>
      </p:sp>
      <p:sp>
        <p:nvSpPr>
          <p:cNvPr id="54276" name="正方形/長方形 12"/>
          <p:cNvSpPr>
            <a:spLocks noChangeArrowheads="1"/>
          </p:cNvSpPr>
          <p:nvPr/>
        </p:nvSpPr>
        <p:spPr bwMode="auto">
          <a:xfrm>
            <a:off x="107950" y="4306888"/>
            <a:ext cx="8928100" cy="2520950"/>
          </a:xfrm>
          <a:prstGeom prst="rect">
            <a:avLst/>
          </a:prstGeom>
          <a:solidFill>
            <a:srgbClr val="FFFFFF"/>
          </a:solidFill>
          <a:ln w="57150" algn="ctr">
            <a:solidFill>
              <a:srgbClr val="00B05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2400"/>
          </a:p>
          <a:p>
            <a:pPr>
              <a:lnSpc>
                <a:spcPct val="100000"/>
              </a:lnSpc>
              <a:spcBef>
                <a:spcPct val="0"/>
              </a:spcBef>
              <a:buFontTx/>
              <a:buNone/>
            </a:pPr>
            <a:endParaRPr lang="en-US" altLang="ja-JP" sz="2400"/>
          </a:p>
          <a:p>
            <a:pPr>
              <a:lnSpc>
                <a:spcPct val="100000"/>
              </a:lnSpc>
              <a:spcBef>
                <a:spcPct val="0"/>
              </a:spcBef>
              <a:buFontTx/>
              <a:buNone/>
            </a:pPr>
            <a:endParaRPr lang="en-US" altLang="ja-JP" sz="2400"/>
          </a:p>
          <a:p>
            <a:pPr>
              <a:lnSpc>
                <a:spcPct val="100000"/>
              </a:lnSpc>
              <a:spcBef>
                <a:spcPct val="0"/>
              </a:spcBef>
              <a:buFontTx/>
              <a:buNone/>
            </a:pPr>
            <a:r>
              <a:rPr lang="ja-JP" altLang="en-US" sz="2400" b="1"/>
              <a:t>③年間の指導と評価の計画をもとに，単元の評価規準を設定する。</a:t>
            </a:r>
          </a:p>
          <a:p>
            <a:pPr>
              <a:lnSpc>
                <a:spcPct val="100000"/>
              </a:lnSpc>
              <a:spcBef>
                <a:spcPct val="0"/>
              </a:spcBef>
              <a:buFontTx/>
              <a:buNone/>
            </a:pPr>
            <a:r>
              <a:rPr lang="ja-JP" altLang="en-US" sz="2400"/>
              <a:t>　　・本単元では，「書くこと」については目標に向けて指導は行うが，　　　</a:t>
            </a:r>
          </a:p>
          <a:p>
            <a:pPr>
              <a:lnSpc>
                <a:spcPct val="100000"/>
              </a:lnSpc>
              <a:spcBef>
                <a:spcPct val="0"/>
              </a:spcBef>
              <a:buFontTx/>
              <a:buNone/>
            </a:pPr>
            <a:r>
              <a:rPr lang="ja-JP" altLang="en-US" sz="2400"/>
              <a:t>　　 本単元内で記録に残す評価は行わないこととする。</a:t>
            </a:r>
          </a:p>
          <a:p>
            <a:pPr>
              <a:lnSpc>
                <a:spcPct val="100000"/>
              </a:lnSpc>
              <a:spcBef>
                <a:spcPct val="0"/>
              </a:spcBef>
              <a:buFontTx/>
              <a:buNone/>
            </a:pPr>
            <a:r>
              <a:rPr lang="ja-JP" altLang="en-US" sz="2400"/>
              <a:t>　　・本単元では「聞くこと」と「話すこと［やりとり］」について記録に残</a:t>
            </a:r>
          </a:p>
          <a:p>
            <a:pPr>
              <a:lnSpc>
                <a:spcPct val="100000"/>
              </a:lnSpc>
              <a:spcBef>
                <a:spcPct val="0"/>
              </a:spcBef>
              <a:buFontTx/>
              <a:buNone/>
            </a:pPr>
            <a:r>
              <a:rPr lang="ja-JP" altLang="en-US" sz="2400"/>
              <a:t>　　  す評価を行うこととする。</a:t>
            </a:r>
          </a:p>
          <a:p>
            <a:pPr>
              <a:lnSpc>
                <a:spcPct val="100000"/>
              </a:lnSpc>
              <a:spcBef>
                <a:spcPct val="0"/>
              </a:spcBef>
              <a:buFontTx/>
              <a:buNone/>
            </a:pPr>
            <a:r>
              <a:rPr lang="en-US" altLang="ja-JP" sz="2400"/>
              <a:t>     ※</a:t>
            </a:r>
            <a:r>
              <a:rPr lang="ja-JP" altLang="en-US" sz="2400">
                <a:solidFill>
                  <a:srgbClr val="FF0000"/>
                </a:solidFill>
              </a:rPr>
              <a:t>記録に残す評価</a:t>
            </a:r>
            <a:r>
              <a:rPr lang="ja-JP" altLang="en-US" sz="2400"/>
              <a:t>・・・総括評価につながるもの</a:t>
            </a:r>
          </a:p>
          <a:p>
            <a:pPr>
              <a:lnSpc>
                <a:spcPct val="100000"/>
              </a:lnSpc>
              <a:spcBef>
                <a:spcPct val="0"/>
              </a:spcBef>
              <a:buFontTx/>
              <a:buNone/>
            </a:pPr>
            <a:endParaRPr lang="en-US" altLang="ja-JP" sz="2400"/>
          </a:p>
          <a:p>
            <a:pPr>
              <a:lnSpc>
                <a:spcPct val="100000"/>
              </a:lnSpc>
              <a:spcBef>
                <a:spcPct val="0"/>
              </a:spcBef>
              <a:buFontTx/>
              <a:buNone/>
            </a:pPr>
            <a:endParaRPr lang="en-US" altLang="ja-JP" sz="2400"/>
          </a:p>
          <a:p>
            <a:pPr>
              <a:lnSpc>
                <a:spcPct val="100000"/>
              </a:lnSpc>
              <a:spcBef>
                <a:spcPct val="0"/>
              </a:spcBef>
              <a:buFontTx/>
              <a:buNone/>
            </a:pPr>
            <a:endParaRPr lang="en-US" altLang="ja-JP" sz="2400"/>
          </a:p>
        </p:txBody>
      </p:sp>
      <p:sp>
        <p:nvSpPr>
          <p:cNvPr id="54277" name="矢印: 下 16"/>
          <p:cNvSpPr>
            <a:spLocks noChangeArrowheads="1"/>
          </p:cNvSpPr>
          <p:nvPr/>
        </p:nvSpPr>
        <p:spPr bwMode="auto">
          <a:xfrm>
            <a:off x="3749675" y="4051300"/>
            <a:ext cx="1008063" cy="255588"/>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54278" name="テキスト ボックス 1"/>
          <p:cNvSpPr>
            <a:spLocks noChangeArrowheads="1"/>
          </p:cNvSpPr>
          <p:nvPr/>
        </p:nvSpPr>
        <p:spPr bwMode="auto">
          <a:xfrm>
            <a:off x="0" y="30163"/>
            <a:ext cx="9144000" cy="8064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en-US" altLang="ja-JP" sz="2400" b="1">
              <a:solidFill>
                <a:schemeClr val="bg1"/>
              </a:solidFill>
            </a:endParaRPr>
          </a:p>
          <a:p>
            <a:pPr algn="ctr">
              <a:lnSpc>
                <a:spcPct val="100000"/>
              </a:lnSpc>
              <a:spcBef>
                <a:spcPct val="0"/>
              </a:spcBef>
              <a:buFontTx/>
              <a:buNone/>
            </a:pPr>
            <a:r>
              <a:rPr lang="ja-JP" altLang="en-US" sz="2400" b="1">
                <a:solidFill>
                  <a:schemeClr val="bg1"/>
                </a:solidFill>
              </a:rPr>
              <a:t>事例１　</a:t>
            </a:r>
            <a:r>
              <a:rPr lang="en-US" altLang="ja-JP" sz="2400" b="1">
                <a:solidFill>
                  <a:schemeClr val="bg1"/>
                </a:solidFill>
              </a:rPr>
              <a:t>We</a:t>
            </a:r>
            <a:r>
              <a:rPr lang="ja-JP" altLang="en-US" sz="2400" b="1">
                <a:solidFill>
                  <a:schemeClr val="bg1"/>
                </a:solidFill>
              </a:rPr>
              <a:t> </a:t>
            </a:r>
            <a:r>
              <a:rPr lang="en-US" altLang="ja-JP" sz="2400" b="1">
                <a:solidFill>
                  <a:schemeClr val="bg1"/>
                </a:solidFill>
              </a:rPr>
              <a:t>Can!</a:t>
            </a:r>
            <a:r>
              <a:rPr lang="ja-JP" altLang="en-US" sz="2400" b="1">
                <a:solidFill>
                  <a:schemeClr val="bg1"/>
                </a:solidFill>
              </a:rPr>
              <a:t> </a:t>
            </a:r>
            <a:r>
              <a:rPr lang="en-US" altLang="ja-JP" sz="2400" b="1">
                <a:solidFill>
                  <a:schemeClr val="bg1"/>
                </a:solidFill>
              </a:rPr>
              <a:t>1</a:t>
            </a:r>
            <a:r>
              <a:rPr lang="ja-JP" altLang="en-US" sz="2400" b="1">
                <a:solidFill>
                  <a:schemeClr val="bg1"/>
                </a:solidFill>
              </a:rPr>
              <a:t>  </a:t>
            </a:r>
            <a:r>
              <a:rPr lang="en-US" altLang="ja-JP" sz="2800" b="1">
                <a:solidFill>
                  <a:schemeClr val="bg1"/>
                </a:solidFill>
              </a:rPr>
              <a:t>Unit2</a:t>
            </a:r>
            <a:r>
              <a:rPr lang="ja-JP" altLang="en-US" sz="2800" b="1">
                <a:solidFill>
                  <a:schemeClr val="bg1"/>
                </a:solidFill>
              </a:rPr>
              <a:t>  「</a:t>
            </a:r>
            <a:r>
              <a:rPr lang="en-US" altLang="ja-JP" sz="2800" b="1">
                <a:solidFill>
                  <a:schemeClr val="bg1"/>
                </a:solidFill>
              </a:rPr>
              <a:t>When</a:t>
            </a:r>
            <a:r>
              <a:rPr lang="ja-JP" altLang="en-US" sz="2800" b="1">
                <a:solidFill>
                  <a:schemeClr val="bg1"/>
                </a:solidFill>
              </a:rPr>
              <a:t> </a:t>
            </a:r>
            <a:r>
              <a:rPr lang="en-US" altLang="ja-JP" sz="2800" b="1">
                <a:solidFill>
                  <a:schemeClr val="bg1"/>
                </a:solidFill>
              </a:rPr>
              <a:t>is</a:t>
            </a:r>
            <a:r>
              <a:rPr lang="ja-JP" altLang="en-US" sz="2800" b="1">
                <a:solidFill>
                  <a:schemeClr val="bg1"/>
                </a:solidFill>
              </a:rPr>
              <a:t> </a:t>
            </a:r>
            <a:r>
              <a:rPr lang="en-US" altLang="ja-JP" sz="2800" b="1">
                <a:solidFill>
                  <a:schemeClr val="bg1"/>
                </a:solidFill>
              </a:rPr>
              <a:t>your</a:t>
            </a:r>
            <a:r>
              <a:rPr lang="ja-JP" altLang="en-US" sz="2800" b="1">
                <a:solidFill>
                  <a:schemeClr val="bg1"/>
                </a:solidFill>
              </a:rPr>
              <a:t> </a:t>
            </a:r>
            <a:r>
              <a:rPr lang="en-US" altLang="ja-JP" sz="2800" b="1">
                <a:solidFill>
                  <a:schemeClr val="bg1"/>
                </a:solidFill>
              </a:rPr>
              <a:t>birthday?</a:t>
            </a:r>
            <a:r>
              <a:rPr lang="ja-JP" altLang="en-US" sz="2800" b="1">
                <a:solidFill>
                  <a:schemeClr val="bg1"/>
                </a:solidFill>
              </a:rPr>
              <a:t>」</a:t>
            </a:r>
            <a:r>
              <a:rPr lang="ja-JP" altLang="en-US" sz="2400" b="1">
                <a:solidFill>
                  <a:schemeClr val="bg1"/>
                </a:solidFill>
              </a:rPr>
              <a:t>（全７時間）</a:t>
            </a:r>
          </a:p>
          <a:p>
            <a:pPr algn="ctr">
              <a:lnSpc>
                <a:spcPct val="100000"/>
              </a:lnSpc>
              <a:spcBef>
                <a:spcPct val="0"/>
              </a:spcBef>
              <a:buFontTx/>
              <a:buNone/>
            </a:pPr>
            <a:r>
              <a:rPr lang="ja-JP" altLang="en-US" sz="2400" b="1">
                <a:solidFill>
                  <a:schemeClr val="bg1"/>
                </a:solidFill>
              </a:rPr>
              <a:t>指導の計画・評価の総括</a:t>
            </a:r>
          </a:p>
          <a:p>
            <a:pPr algn="ctr">
              <a:lnSpc>
                <a:spcPct val="100000"/>
              </a:lnSpc>
              <a:spcBef>
                <a:spcPct val="0"/>
              </a:spcBef>
              <a:buFontTx/>
              <a:buNone/>
            </a:pPr>
            <a:endParaRPr lang="en-US" altLang="ja-JP" sz="2800" b="1">
              <a:solidFill>
                <a:schemeClr val="bg1"/>
              </a:solidFill>
            </a:endParaRPr>
          </a:p>
        </p:txBody>
      </p:sp>
      <p:sp>
        <p:nvSpPr>
          <p:cNvPr id="54279" name="矢印: 下 16"/>
          <p:cNvSpPr>
            <a:spLocks noChangeArrowheads="1"/>
          </p:cNvSpPr>
          <p:nvPr/>
        </p:nvSpPr>
        <p:spPr bwMode="auto">
          <a:xfrm>
            <a:off x="3749675" y="1973263"/>
            <a:ext cx="1008063" cy="303212"/>
          </a:xfrm>
          <a:prstGeom prst="downArrow">
            <a:avLst>
              <a:gd name="adj1" fmla="val 50000"/>
              <a:gd name="adj2" fmla="val 50000"/>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54280" name="リボン: 上に曲がる 7"/>
          <p:cNvSpPr>
            <a:spLocks noChangeArrowheads="1"/>
          </p:cNvSpPr>
          <p:nvPr/>
        </p:nvSpPr>
        <p:spPr bwMode="auto">
          <a:xfrm>
            <a:off x="6659563" y="465138"/>
            <a:ext cx="2195512" cy="371475"/>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400"/>
              <a:t>P.45</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692"/>
    </mc:Choice>
    <mc:Fallback xmlns="">
      <p:transition spd="slow" advTm="43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テキスト ボックス 1"/>
          <p:cNvSpPr>
            <a:spLocks noChangeArrowheads="1"/>
          </p:cNvSpPr>
          <p:nvPr/>
        </p:nvSpPr>
        <p:spPr bwMode="auto">
          <a:xfrm>
            <a:off x="0" y="30163"/>
            <a:ext cx="9144000" cy="1006475"/>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en-US" altLang="ja-JP" sz="2400" b="1">
              <a:solidFill>
                <a:schemeClr val="bg1"/>
              </a:solidFill>
            </a:endParaRPr>
          </a:p>
          <a:p>
            <a:pPr algn="ctr">
              <a:lnSpc>
                <a:spcPct val="100000"/>
              </a:lnSpc>
              <a:spcBef>
                <a:spcPct val="0"/>
              </a:spcBef>
              <a:buFontTx/>
              <a:buNone/>
            </a:pPr>
            <a:r>
              <a:rPr lang="ja-JP" altLang="en-US" sz="2400" b="1">
                <a:solidFill>
                  <a:schemeClr val="bg1"/>
                </a:solidFill>
              </a:rPr>
              <a:t>事例１　</a:t>
            </a:r>
            <a:r>
              <a:rPr lang="en-US" altLang="ja-JP" sz="2400" b="1">
                <a:solidFill>
                  <a:schemeClr val="bg1"/>
                </a:solidFill>
              </a:rPr>
              <a:t>We</a:t>
            </a:r>
            <a:r>
              <a:rPr lang="ja-JP" altLang="en-US" sz="2400" b="1">
                <a:solidFill>
                  <a:schemeClr val="bg1"/>
                </a:solidFill>
              </a:rPr>
              <a:t> </a:t>
            </a:r>
            <a:r>
              <a:rPr lang="en-US" altLang="ja-JP" sz="2400" b="1">
                <a:solidFill>
                  <a:schemeClr val="bg1"/>
                </a:solidFill>
              </a:rPr>
              <a:t>Can!</a:t>
            </a:r>
            <a:r>
              <a:rPr lang="ja-JP" altLang="en-US" sz="2400" b="1">
                <a:solidFill>
                  <a:schemeClr val="bg1"/>
                </a:solidFill>
              </a:rPr>
              <a:t> </a:t>
            </a:r>
            <a:r>
              <a:rPr lang="en-US" altLang="ja-JP" sz="2400" b="1">
                <a:solidFill>
                  <a:schemeClr val="bg1"/>
                </a:solidFill>
              </a:rPr>
              <a:t>1</a:t>
            </a:r>
            <a:r>
              <a:rPr lang="ja-JP" altLang="en-US" sz="2400" b="1">
                <a:solidFill>
                  <a:schemeClr val="bg1"/>
                </a:solidFill>
              </a:rPr>
              <a:t>  </a:t>
            </a:r>
            <a:r>
              <a:rPr lang="en-US" altLang="ja-JP" sz="2400" b="1">
                <a:solidFill>
                  <a:schemeClr val="bg1"/>
                </a:solidFill>
              </a:rPr>
              <a:t>Unit2</a:t>
            </a:r>
            <a:r>
              <a:rPr lang="ja-JP" altLang="en-US" sz="2400" b="1">
                <a:solidFill>
                  <a:schemeClr val="bg1"/>
                </a:solidFill>
              </a:rPr>
              <a:t>  「</a:t>
            </a:r>
            <a:r>
              <a:rPr lang="en-US" altLang="ja-JP" sz="2400" b="1">
                <a:solidFill>
                  <a:schemeClr val="bg1"/>
                </a:solidFill>
              </a:rPr>
              <a:t>When</a:t>
            </a:r>
            <a:r>
              <a:rPr lang="ja-JP" altLang="en-US" sz="2400" b="1">
                <a:solidFill>
                  <a:schemeClr val="bg1"/>
                </a:solidFill>
              </a:rPr>
              <a:t> </a:t>
            </a:r>
            <a:r>
              <a:rPr lang="en-US" altLang="ja-JP" sz="2400" b="1">
                <a:solidFill>
                  <a:schemeClr val="bg1"/>
                </a:solidFill>
              </a:rPr>
              <a:t>is</a:t>
            </a:r>
            <a:r>
              <a:rPr lang="ja-JP" altLang="en-US" sz="2400" b="1">
                <a:solidFill>
                  <a:schemeClr val="bg1"/>
                </a:solidFill>
              </a:rPr>
              <a:t> </a:t>
            </a:r>
            <a:r>
              <a:rPr lang="en-US" altLang="ja-JP" sz="2400" b="1">
                <a:solidFill>
                  <a:schemeClr val="bg1"/>
                </a:solidFill>
              </a:rPr>
              <a:t>your</a:t>
            </a:r>
            <a:r>
              <a:rPr lang="ja-JP" altLang="en-US" sz="2400" b="1">
                <a:solidFill>
                  <a:schemeClr val="bg1"/>
                </a:solidFill>
              </a:rPr>
              <a:t> </a:t>
            </a:r>
            <a:r>
              <a:rPr lang="en-US" altLang="ja-JP" sz="2400" b="1">
                <a:solidFill>
                  <a:schemeClr val="bg1"/>
                </a:solidFill>
              </a:rPr>
              <a:t>birthday?</a:t>
            </a:r>
            <a:r>
              <a:rPr lang="ja-JP" altLang="en-US" sz="2400" b="1">
                <a:solidFill>
                  <a:schemeClr val="bg1"/>
                </a:solidFill>
              </a:rPr>
              <a:t>」（全７時間）</a:t>
            </a:r>
          </a:p>
          <a:p>
            <a:pPr algn="ctr">
              <a:lnSpc>
                <a:spcPct val="100000"/>
              </a:lnSpc>
              <a:spcBef>
                <a:spcPct val="0"/>
              </a:spcBef>
              <a:buFontTx/>
              <a:buNone/>
            </a:pPr>
            <a:r>
              <a:rPr lang="ja-JP" altLang="en-US" sz="2800" b="1">
                <a:solidFill>
                  <a:schemeClr val="bg1"/>
                </a:solidFill>
              </a:rPr>
              <a:t>指導の計画・評価の総括</a:t>
            </a:r>
          </a:p>
          <a:p>
            <a:pPr algn="ctr">
              <a:lnSpc>
                <a:spcPct val="100000"/>
              </a:lnSpc>
              <a:spcBef>
                <a:spcPct val="0"/>
              </a:spcBef>
              <a:buFontTx/>
              <a:buNone/>
            </a:pPr>
            <a:endParaRPr lang="en-US" altLang="ja-JP" sz="2800" b="1">
              <a:solidFill>
                <a:schemeClr val="bg1"/>
              </a:solidFill>
            </a:endParaRPr>
          </a:p>
        </p:txBody>
      </p:sp>
      <p:grpSp>
        <p:nvGrpSpPr>
          <p:cNvPr id="56323" name="グループ化 2"/>
          <p:cNvGrpSpPr>
            <a:grpSpLocks/>
          </p:cNvGrpSpPr>
          <p:nvPr/>
        </p:nvGrpSpPr>
        <p:grpSpPr bwMode="auto">
          <a:xfrm>
            <a:off x="3175" y="1125538"/>
            <a:ext cx="9063038" cy="3228975"/>
            <a:chOff x="-27888" y="1296794"/>
            <a:chExt cx="9064385" cy="3230446"/>
          </a:xfrm>
        </p:grpSpPr>
        <p:sp>
          <p:nvSpPr>
            <p:cNvPr id="56374" name="正方形/長方形 4"/>
            <p:cNvSpPr>
              <a:spLocks noChangeArrowheads="1"/>
            </p:cNvSpPr>
            <p:nvPr/>
          </p:nvSpPr>
          <p:spPr bwMode="auto">
            <a:xfrm>
              <a:off x="24508" y="1323780"/>
              <a:ext cx="369942" cy="495282"/>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56375" name="正方形/長方形 7"/>
            <p:cNvSpPr>
              <a:spLocks noChangeArrowheads="1"/>
            </p:cNvSpPr>
            <p:nvPr/>
          </p:nvSpPr>
          <p:spPr bwMode="auto">
            <a:xfrm>
              <a:off x="3708055" y="1306319"/>
              <a:ext cx="2565781" cy="495282"/>
            </a:xfrm>
            <a:prstGeom prst="rect">
              <a:avLst/>
            </a:prstGeom>
            <a:solidFill>
              <a:srgbClr val="FFCC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1800"/>
                <a:t>思考・判断・表現</a:t>
              </a:r>
            </a:p>
          </p:txBody>
        </p:sp>
        <p:sp>
          <p:nvSpPr>
            <p:cNvPr id="56376" name="正方形/長方形 8"/>
            <p:cNvSpPr>
              <a:spLocks noChangeArrowheads="1"/>
            </p:cNvSpPr>
            <p:nvPr/>
          </p:nvSpPr>
          <p:spPr bwMode="auto">
            <a:xfrm>
              <a:off x="6238906" y="1306319"/>
              <a:ext cx="2797591" cy="495282"/>
            </a:xfrm>
            <a:prstGeom prst="rect">
              <a:avLst/>
            </a:prstGeom>
            <a:solidFill>
              <a:srgbClr val="CCFF99"/>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1600" b="1"/>
                <a:t>主体的に学習に</a:t>
              </a:r>
            </a:p>
            <a:p>
              <a:pPr algn="ctr">
                <a:lnSpc>
                  <a:spcPct val="100000"/>
                </a:lnSpc>
                <a:spcBef>
                  <a:spcPct val="0"/>
                </a:spcBef>
                <a:buFontTx/>
                <a:buNone/>
              </a:pPr>
              <a:r>
                <a:rPr lang="ja-JP" altLang="en-US" sz="1600" b="1"/>
                <a:t>取り組む態度</a:t>
              </a:r>
            </a:p>
          </p:txBody>
        </p:sp>
        <p:sp>
          <p:nvSpPr>
            <p:cNvPr id="56377" name="正方形/長方形 13"/>
            <p:cNvSpPr>
              <a:spLocks noChangeArrowheads="1"/>
            </p:cNvSpPr>
            <p:nvPr/>
          </p:nvSpPr>
          <p:spPr bwMode="auto">
            <a:xfrm>
              <a:off x="22920" y="1773027"/>
              <a:ext cx="371530" cy="2727227"/>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56378" name="テキスト ボックス 5"/>
            <p:cNvSpPr>
              <a:spLocks noChangeArrowheads="1"/>
            </p:cNvSpPr>
            <p:nvPr/>
          </p:nvSpPr>
          <p:spPr bwMode="auto">
            <a:xfrm>
              <a:off x="-27888" y="2377938"/>
              <a:ext cx="461665" cy="1284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聞くこと</a:t>
              </a:r>
            </a:p>
          </p:txBody>
        </p:sp>
        <p:sp>
          <p:nvSpPr>
            <p:cNvPr id="56379" name="テキスト ボックス 1"/>
            <p:cNvSpPr>
              <a:spLocks noChangeArrowheads="1"/>
            </p:cNvSpPr>
            <p:nvPr/>
          </p:nvSpPr>
          <p:spPr bwMode="auto">
            <a:xfrm>
              <a:off x="394547" y="1721273"/>
              <a:ext cx="3313355" cy="2799666"/>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600"/>
                <a:t>＜知識＞</a:t>
              </a:r>
            </a:p>
            <a:p>
              <a:pPr>
                <a:lnSpc>
                  <a:spcPct val="100000"/>
                </a:lnSpc>
                <a:spcBef>
                  <a:spcPct val="0"/>
                </a:spcBef>
                <a:buFontTx/>
                <a:buNone/>
              </a:pPr>
              <a:r>
                <a:rPr lang="ja-JP" altLang="en-US" sz="1600"/>
                <a:t>　月日の言い方や，</a:t>
              </a:r>
              <a:r>
                <a:rPr lang="en-US" altLang="ja-JP" sz="1600"/>
                <a:t>I</a:t>
              </a:r>
              <a:r>
                <a:rPr lang="ja-JP" altLang="en-US" sz="1600"/>
                <a:t>　</a:t>
              </a:r>
              <a:r>
                <a:rPr lang="en-US" altLang="ja-JP" sz="1600"/>
                <a:t>like/want</a:t>
              </a:r>
              <a:r>
                <a:rPr lang="ja-JP" altLang="en-US" sz="1600"/>
                <a:t>～</a:t>
              </a:r>
              <a:r>
                <a:rPr lang="en-US" altLang="ja-JP" sz="1600"/>
                <a:t>. Do you like/want </a:t>
              </a:r>
              <a:r>
                <a:rPr lang="ja-JP" altLang="en-US" sz="1600"/>
                <a:t>～？</a:t>
              </a:r>
              <a:r>
                <a:rPr lang="en-US" altLang="ja-JP" sz="1600"/>
                <a:t>What do you like/want? When is your birthday?,</a:t>
              </a:r>
              <a:r>
                <a:rPr lang="ja-JP" altLang="en-US" sz="1600"/>
                <a:t>その答え方について理解している。</a:t>
              </a:r>
            </a:p>
            <a:p>
              <a:pPr>
                <a:lnSpc>
                  <a:spcPct val="100000"/>
                </a:lnSpc>
                <a:spcBef>
                  <a:spcPct val="0"/>
                </a:spcBef>
                <a:buFontTx/>
                <a:buNone/>
              </a:pPr>
              <a:endParaRPr lang="en-US" altLang="ja-JP" sz="1600"/>
            </a:p>
            <a:p>
              <a:pPr>
                <a:lnSpc>
                  <a:spcPct val="100000"/>
                </a:lnSpc>
                <a:spcBef>
                  <a:spcPct val="0"/>
                </a:spcBef>
                <a:buFontTx/>
                <a:buNone/>
              </a:pPr>
              <a:r>
                <a:rPr lang="ja-JP" altLang="en-US" sz="1600"/>
                <a:t>＜技能＞</a:t>
              </a:r>
            </a:p>
            <a:p>
              <a:pPr>
                <a:lnSpc>
                  <a:spcPct val="100000"/>
                </a:lnSpc>
                <a:spcBef>
                  <a:spcPct val="0"/>
                </a:spcBef>
                <a:buFontTx/>
                <a:buNone/>
              </a:pPr>
              <a:r>
                <a:rPr lang="ja-JP" altLang="en-US" sz="1600"/>
                <a:t>　誕生日や好きなもの，欲しいものなど，具体的な情報を聞き取る技能を身に付けている。</a:t>
              </a:r>
            </a:p>
            <a:p>
              <a:pPr>
                <a:lnSpc>
                  <a:spcPct val="100000"/>
                </a:lnSpc>
                <a:spcBef>
                  <a:spcPct val="0"/>
                </a:spcBef>
                <a:buFontTx/>
                <a:buNone/>
              </a:pPr>
              <a:endParaRPr lang="en-US" altLang="ja-JP" sz="1600"/>
            </a:p>
          </p:txBody>
        </p:sp>
        <p:sp>
          <p:nvSpPr>
            <p:cNvPr id="56380" name="テキスト ボックス 17"/>
            <p:cNvSpPr>
              <a:spLocks noChangeArrowheads="1"/>
            </p:cNvSpPr>
            <p:nvPr/>
          </p:nvSpPr>
          <p:spPr bwMode="auto">
            <a:xfrm>
              <a:off x="3722916" y="1801181"/>
              <a:ext cx="2536980" cy="2707369"/>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　</a:t>
              </a:r>
              <a:r>
                <a:rPr lang="ja-JP" altLang="en-US" sz="1600"/>
                <a:t>相手のことをよく知るために，誕生日や好きなもの，欲しいものなど，具体的な情報を聞き取っている。</a:t>
              </a:r>
            </a:p>
            <a:p>
              <a:pPr>
                <a:lnSpc>
                  <a:spcPct val="100000"/>
                </a:lnSpc>
                <a:spcBef>
                  <a:spcPct val="0"/>
                </a:spcBef>
                <a:buFontTx/>
                <a:buNone/>
              </a:pPr>
              <a:endParaRPr lang="en-US" altLang="ja-JP" sz="1600"/>
            </a:p>
            <a:p>
              <a:pPr>
                <a:lnSpc>
                  <a:spcPct val="100000"/>
                </a:lnSpc>
                <a:spcBef>
                  <a:spcPct val="0"/>
                </a:spcBef>
                <a:buFontTx/>
                <a:buNone/>
              </a:pPr>
              <a:endParaRPr lang="en-US" altLang="ja-JP" sz="1600"/>
            </a:p>
            <a:p>
              <a:pPr>
                <a:lnSpc>
                  <a:spcPct val="100000"/>
                </a:lnSpc>
                <a:spcBef>
                  <a:spcPct val="0"/>
                </a:spcBef>
                <a:buFontTx/>
                <a:buNone/>
              </a:pPr>
              <a:endParaRPr lang="en-US" altLang="ja-JP" sz="1800"/>
            </a:p>
            <a:p>
              <a:pPr>
                <a:lnSpc>
                  <a:spcPct val="100000"/>
                </a:lnSpc>
                <a:spcBef>
                  <a:spcPct val="0"/>
                </a:spcBef>
                <a:buFontTx/>
                <a:buNone/>
              </a:pPr>
              <a:endParaRPr lang="en-US" altLang="ja-JP" sz="1800"/>
            </a:p>
            <a:p>
              <a:pPr>
                <a:lnSpc>
                  <a:spcPct val="100000"/>
                </a:lnSpc>
                <a:spcBef>
                  <a:spcPct val="0"/>
                </a:spcBef>
                <a:buFontTx/>
                <a:buNone/>
              </a:pPr>
              <a:endParaRPr lang="en-US" altLang="ja-JP" sz="1800"/>
            </a:p>
            <a:p>
              <a:pPr>
                <a:lnSpc>
                  <a:spcPct val="100000"/>
                </a:lnSpc>
                <a:spcBef>
                  <a:spcPct val="0"/>
                </a:spcBef>
                <a:buFontTx/>
                <a:buNone/>
              </a:pPr>
              <a:endParaRPr lang="en-US" altLang="ja-JP" sz="1800"/>
            </a:p>
          </p:txBody>
        </p:sp>
        <p:sp>
          <p:nvSpPr>
            <p:cNvPr id="56381" name="テキスト ボックス 18"/>
            <p:cNvSpPr>
              <a:spLocks noChangeArrowheads="1"/>
            </p:cNvSpPr>
            <p:nvPr/>
          </p:nvSpPr>
          <p:spPr bwMode="auto">
            <a:xfrm>
              <a:off x="6259896" y="1813973"/>
              <a:ext cx="2752784" cy="2713267"/>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　</a:t>
              </a:r>
              <a:r>
                <a:rPr lang="ja-JP" altLang="en-US" sz="1600"/>
                <a:t>相手のことをよく知るために誕生日や好きなもの，欲しいものなど，具体的な情報を聞き取ろうとしている。</a:t>
              </a:r>
            </a:p>
            <a:p>
              <a:pPr>
                <a:lnSpc>
                  <a:spcPct val="100000"/>
                </a:lnSpc>
                <a:spcBef>
                  <a:spcPct val="0"/>
                </a:spcBef>
                <a:buFontTx/>
                <a:buNone/>
              </a:pPr>
              <a:endParaRPr lang="en-US" altLang="ja-JP" sz="1600"/>
            </a:p>
            <a:p>
              <a:pPr>
                <a:lnSpc>
                  <a:spcPct val="100000"/>
                </a:lnSpc>
                <a:spcBef>
                  <a:spcPct val="0"/>
                </a:spcBef>
                <a:buFontTx/>
                <a:buNone/>
              </a:pPr>
              <a:endParaRPr lang="en-US" altLang="ja-JP" sz="1600"/>
            </a:p>
            <a:p>
              <a:pPr>
                <a:lnSpc>
                  <a:spcPct val="100000"/>
                </a:lnSpc>
                <a:spcBef>
                  <a:spcPct val="0"/>
                </a:spcBef>
                <a:buFontTx/>
                <a:buNone/>
              </a:pPr>
              <a:endParaRPr lang="en-US" altLang="ja-JP" sz="1800"/>
            </a:p>
            <a:p>
              <a:pPr>
                <a:lnSpc>
                  <a:spcPct val="100000"/>
                </a:lnSpc>
                <a:spcBef>
                  <a:spcPct val="0"/>
                </a:spcBef>
                <a:buFontTx/>
                <a:buNone/>
              </a:pPr>
              <a:endParaRPr lang="en-US" altLang="ja-JP" sz="1800"/>
            </a:p>
            <a:p>
              <a:pPr>
                <a:lnSpc>
                  <a:spcPct val="100000"/>
                </a:lnSpc>
                <a:spcBef>
                  <a:spcPct val="0"/>
                </a:spcBef>
                <a:buFontTx/>
                <a:buNone/>
              </a:pPr>
              <a:endParaRPr lang="en-US" altLang="ja-JP" sz="1800"/>
            </a:p>
            <a:p>
              <a:pPr>
                <a:lnSpc>
                  <a:spcPct val="100000"/>
                </a:lnSpc>
                <a:spcBef>
                  <a:spcPct val="0"/>
                </a:spcBef>
                <a:buFontTx/>
                <a:buNone/>
              </a:pPr>
              <a:endParaRPr lang="en-US" altLang="ja-JP" sz="1800"/>
            </a:p>
          </p:txBody>
        </p:sp>
        <p:sp>
          <p:nvSpPr>
            <p:cNvPr id="56382" name="正方形/長方形 6"/>
            <p:cNvSpPr>
              <a:spLocks noChangeArrowheads="1"/>
            </p:cNvSpPr>
            <p:nvPr/>
          </p:nvSpPr>
          <p:spPr bwMode="auto">
            <a:xfrm>
              <a:off x="386512" y="1296794"/>
              <a:ext cx="3313604" cy="496869"/>
            </a:xfrm>
            <a:prstGeom prst="rect">
              <a:avLst/>
            </a:prstGeom>
            <a:solidFill>
              <a:srgbClr val="DEEBF7"/>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1800"/>
                <a:t>知識・技能</a:t>
              </a:r>
            </a:p>
          </p:txBody>
        </p:sp>
      </p:grpSp>
      <p:graphicFrame>
        <p:nvGraphicFramePr>
          <p:cNvPr id="26114" name="表 16"/>
          <p:cNvGraphicFramePr>
            <a:graphicFrameLocks noGrp="1"/>
          </p:cNvGraphicFramePr>
          <p:nvPr/>
        </p:nvGraphicFramePr>
        <p:xfrm>
          <a:off x="50800" y="4402138"/>
          <a:ext cx="8913813" cy="2493961"/>
        </p:xfrm>
        <a:graphic>
          <a:graphicData uri="http://schemas.openxmlformats.org/drawingml/2006/table">
            <a:tbl>
              <a:tblPr/>
              <a:tblGrid>
                <a:gridCol w="342900">
                  <a:extLst>
                    <a:ext uri="{9D8B030D-6E8A-4147-A177-3AD203B41FA5}">
                      <a16:colId xmlns:a16="http://schemas.microsoft.com/office/drawing/2014/main" val="20000"/>
                    </a:ext>
                  </a:extLst>
                </a:gridCol>
                <a:gridCol w="3386138">
                  <a:extLst>
                    <a:ext uri="{9D8B030D-6E8A-4147-A177-3AD203B41FA5}">
                      <a16:colId xmlns:a16="http://schemas.microsoft.com/office/drawing/2014/main" val="20001"/>
                    </a:ext>
                  </a:extLst>
                </a:gridCol>
                <a:gridCol w="2520950">
                  <a:extLst>
                    <a:ext uri="{9D8B030D-6E8A-4147-A177-3AD203B41FA5}">
                      <a16:colId xmlns:a16="http://schemas.microsoft.com/office/drawing/2014/main" val="20002"/>
                    </a:ext>
                  </a:extLst>
                </a:gridCol>
                <a:gridCol w="2663825">
                  <a:extLst>
                    <a:ext uri="{9D8B030D-6E8A-4147-A177-3AD203B41FA5}">
                      <a16:colId xmlns:a16="http://schemas.microsoft.com/office/drawing/2014/main" val="20003"/>
                    </a:ext>
                  </a:extLst>
                </a:gridCol>
              </a:tblGrid>
              <a:tr h="292058">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1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時</a:t>
                      </a: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1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1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1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92058">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１</a:t>
                      </a: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92058">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２</a:t>
                      </a: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92058">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３</a:t>
                      </a: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483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４</a:t>
                      </a: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4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指導者の話を聞く活動</a:t>
                      </a: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35318">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５</a:t>
                      </a: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en-US" altLang="ja-JP"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Let’s</a:t>
                      </a:r>
                      <a:r>
                        <a:rPr kumimoji="1" lang="ja-JP" altLang="en-US"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en-US" altLang="ja-JP"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Watch</a:t>
                      </a:r>
                      <a:r>
                        <a:rPr kumimoji="1" lang="ja-JP" altLang="en-US"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en-US" altLang="ja-JP"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and</a:t>
                      </a:r>
                      <a:r>
                        <a:rPr kumimoji="1" lang="ja-JP" altLang="en-US"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en-US" altLang="ja-JP"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Think5)</a:t>
                      </a: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grid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en-US" altLang="ja-JP"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Let’s</a:t>
                      </a: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en-US" altLang="ja-JP"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Watch</a:t>
                      </a: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en-US" altLang="ja-JP"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and</a:t>
                      </a:r>
                      <a:r>
                        <a:rPr kumimoji="1" lang="ja-JP" altLang="en-US"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en-US" altLang="ja-JP" sz="1600" b="1"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Think5</a:t>
                      </a: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kumimoji="1" lang="ja-JP" altLang="en-US"/>
                    </a:p>
                  </a:txBody>
                  <a:tcPr/>
                </a:tc>
                <a:extLst>
                  <a:ext uri="{0D108BD9-81ED-4DB2-BD59-A6C34878D82A}">
                    <a16:rowId xmlns:a16="http://schemas.microsoft.com/office/drawing/2014/main" val="10005"/>
                  </a:ext>
                </a:extLst>
              </a:tr>
              <a:tr h="292058">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６</a:t>
                      </a: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3518">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７</a:t>
                      </a: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a:t>
                      </a: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1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1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56371" name="直線コネクタ 26"/>
          <p:cNvSpPr>
            <a:spLocks noChangeShapeType="1"/>
          </p:cNvSpPr>
          <p:nvPr/>
        </p:nvSpPr>
        <p:spPr bwMode="auto">
          <a:xfrm flipH="1">
            <a:off x="417513" y="4675188"/>
            <a:ext cx="8513762" cy="822325"/>
          </a:xfrm>
          <a:prstGeom prst="line">
            <a:avLst/>
          </a:prstGeom>
          <a:noFill/>
          <a:ln w="9525" algn="ctr">
            <a:solidFill>
              <a:srgbClr val="5B9BD5"/>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6372" name="吹き出し: 角を丸めた四角形 1"/>
          <p:cNvSpPr>
            <a:spLocks noChangeArrowheads="1"/>
          </p:cNvSpPr>
          <p:nvPr/>
        </p:nvSpPr>
        <p:spPr bwMode="auto">
          <a:xfrm>
            <a:off x="4427538" y="3162300"/>
            <a:ext cx="4537075" cy="917575"/>
          </a:xfrm>
          <a:prstGeom prst="wedgeRoundRectCallout">
            <a:avLst>
              <a:gd name="adj1" fmla="val -12852"/>
              <a:gd name="adj2" fmla="val 136278"/>
              <a:gd name="adj3" fmla="val 16667"/>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　　単元の３時間目程度までは，</a:t>
            </a:r>
            <a:r>
              <a:rPr lang="ja-JP" altLang="en-US" sz="1800">
                <a:solidFill>
                  <a:srgbClr val="FF0000"/>
                </a:solidFill>
              </a:rPr>
              <a:t>記録に残す評価</a:t>
            </a:r>
            <a:r>
              <a:rPr lang="ja-JP" altLang="en-US" sz="1800"/>
              <a:t>を行わない。目標達成に向け，授業改善につなげる見取りは行う。</a:t>
            </a:r>
          </a:p>
        </p:txBody>
      </p:sp>
      <p:sp>
        <p:nvSpPr>
          <p:cNvPr id="56373" name="リボン: 上に曲がる 17"/>
          <p:cNvSpPr>
            <a:spLocks noChangeArrowheads="1"/>
          </p:cNvSpPr>
          <p:nvPr/>
        </p:nvSpPr>
        <p:spPr bwMode="auto">
          <a:xfrm>
            <a:off x="6570663" y="657225"/>
            <a:ext cx="2193925" cy="373063"/>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400"/>
              <a:t>P.45</a:t>
            </a:r>
            <a:r>
              <a:rPr lang="ja-JP" altLang="en-US" sz="2400"/>
              <a:t>，</a:t>
            </a:r>
            <a:r>
              <a:rPr lang="en-US" altLang="ja-JP" sz="2400"/>
              <a:t>49</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153"/>
    </mc:Choice>
    <mc:Fallback xmlns="">
      <p:transition spd="slow" advTm="66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テキスト ボックス 1"/>
          <p:cNvSpPr>
            <a:spLocks noChangeArrowheads="1"/>
          </p:cNvSpPr>
          <p:nvPr/>
        </p:nvSpPr>
        <p:spPr bwMode="auto">
          <a:xfrm>
            <a:off x="0" y="30163"/>
            <a:ext cx="9144000" cy="519112"/>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en-US" altLang="ja-JP" sz="2800" b="1">
              <a:solidFill>
                <a:schemeClr val="bg1"/>
              </a:solidFill>
            </a:endParaRPr>
          </a:p>
          <a:p>
            <a:pPr algn="ctr">
              <a:lnSpc>
                <a:spcPct val="100000"/>
              </a:lnSpc>
              <a:spcBef>
                <a:spcPct val="0"/>
              </a:spcBef>
              <a:buFontTx/>
              <a:buNone/>
            </a:pPr>
            <a:r>
              <a:rPr lang="ja-JP" altLang="en-US" sz="2800" b="1">
                <a:solidFill>
                  <a:schemeClr val="bg1"/>
                </a:solidFill>
              </a:rPr>
              <a:t>＜事例１　「聞くこと」における評価と評価の総括＞</a:t>
            </a:r>
          </a:p>
          <a:p>
            <a:pPr algn="ctr">
              <a:lnSpc>
                <a:spcPct val="100000"/>
              </a:lnSpc>
              <a:spcBef>
                <a:spcPct val="0"/>
              </a:spcBef>
              <a:buFontTx/>
              <a:buNone/>
            </a:pPr>
            <a:endParaRPr lang="en-US" altLang="ja-JP" sz="3200" b="1">
              <a:solidFill>
                <a:schemeClr val="bg1"/>
              </a:solidFill>
            </a:endParaRPr>
          </a:p>
        </p:txBody>
      </p:sp>
      <p:sp>
        <p:nvSpPr>
          <p:cNvPr id="58371" name="テキスト ボックス 1"/>
          <p:cNvSpPr>
            <a:spLocks noChangeArrowheads="1"/>
          </p:cNvSpPr>
          <p:nvPr/>
        </p:nvSpPr>
        <p:spPr bwMode="auto">
          <a:xfrm>
            <a:off x="88900" y="485775"/>
            <a:ext cx="4210050"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第４時　聞くこと（知識・技能）</a:t>
            </a:r>
          </a:p>
        </p:txBody>
      </p:sp>
      <p:sp>
        <p:nvSpPr>
          <p:cNvPr id="58372" name="正方形/長方形 8"/>
          <p:cNvSpPr>
            <a:spLocks noChangeArrowheads="1"/>
          </p:cNvSpPr>
          <p:nvPr/>
        </p:nvSpPr>
        <p:spPr bwMode="auto">
          <a:xfrm>
            <a:off x="125413" y="947738"/>
            <a:ext cx="8929687" cy="1257300"/>
          </a:xfrm>
          <a:prstGeom prst="rect">
            <a:avLst/>
          </a:prstGeom>
          <a:solidFill>
            <a:srgbClr val="FFFFFF"/>
          </a:solidFill>
          <a:ln w="57150" algn="ctr">
            <a:solidFill>
              <a:srgbClr val="FF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a:t>目標＜技能＞</a:t>
            </a:r>
          </a:p>
          <a:p>
            <a:pPr>
              <a:lnSpc>
                <a:spcPct val="100000"/>
              </a:lnSpc>
              <a:spcBef>
                <a:spcPct val="0"/>
              </a:spcBef>
              <a:buFontTx/>
              <a:buNone/>
            </a:pPr>
            <a:r>
              <a:rPr lang="ja-JP" altLang="en-US" sz="2000"/>
              <a:t>　 </a:t>
            </a:r>
            <a:r>
              <a:rPr lang="ja-JP" altLang="en-US" sz="2000" b="1" u="sng"/>
              <a:t>誕生日や好きなもの，欲しいものを聞き取ったり，</a:t>
            </a:r>
            <a:r>
              <a:rPr lang="ja-JP" altLang="en-US" sz="2000"/>
              <a:t>それらについて尋ねたり答えたりして伝え合ったりすることができる。また，アルファベットの活字体の大文字を書くことができる。</a:t>
            </a:r>
          </a:p>
        </p:txBody>
      </p:sp>
      <p:sp>
        <p:nvSpPr>
          <p:cNvPr id="58373" name="四角形: 角を丸くする 5"/>
          <p:cNvSpPr>
            <a:spLocks noChangeArrowheads="1"/>
          </p:cNvSpPr>
          <p:nvPr/>
        </p:nvSpPr>
        <p:spPr bwMode="auto">
          <a:xfrm>
            <a:off x="34925" y="2276475"/>
            <a:ext cx="4191000" cy="4475163"/>
          </a:xfrm>
          <a:prstGeom prst="roundRect">
            <a:avLst>
              <a:gd name="adj" fmla="val 16667"/>
            </a:avLst>
          </a:prstGeom>
          <a:solidFill>
            <a:srgbClr val="FFFF99"/>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1600" b="1"/>
          </a:p>
          <a:p>
            <a:pPr>
              <a:lnSpc>
                <a:spcPct val="100000"/>
              </a:lnSpc>
              <a:spcBef>
                <a:spcPct val="0"/>
              </a:spcBef>
              <a:buFontTx/>
              <a:buNone/>
            </a:pPr>
            <a:endParaRPr lang="en-US" altLang="ja-JP" sz="1600" b="1"/>
          </a:p>
          <a:p>
            <a:pPr>
              <a:lnSpc>
                <a:spcPts val="2900"/>
              </a:lnSpc>
              <a:spcBef>
                <a:spcPct val="0"/>
              </a:spcBef>
              <a:buFontTx/>
              <a:buNone/>
            </a:pPr>
            <a:r>
              <a:rPr lang="ja-JP" altLang="en-US" sz="2000" b="1">
                <a:solidFill>
                  <a:srgbClr val="00B0F0"/>
                </a:solidFill>
              </a:rPr>
              <a:t>＜評価規準＞</a:t>
            </a:r>
          </a:p>
          <a:p>
            <a:pPr>
              <a:lnSpc>
                <a:spcPts val="2900"/>
              </a:lnSpc>
              <a:spcBef>
                <a:spcPct val="0"/>
              </a:spcBef>
              <a:buFontTx/>
              <a:buNone/>
            </a:pPr>
            <a:r>
              <a:rPr lang="ja-JP" altLang="en-US" sz="2000" b="1"/>
              <a:t>　指導者の誕生日や好きなもの，欲しいものを聞き取っている。</a:t>
            </a:r>
          </a:p>
          <a:p>
            <a:pPr>
              <a:lnSpc>
                <a:spcPts val="2900"/>
              </a:lnSpc>
              <a:spcBef>
                <a:spcPct val="0"/>
              </a:spcBef>
              <a:buFontTx/>
              <a:buNone/>
            </a:pPr>
            <a:r>
              <a:rPr lang="ja-JP" altLang="en-US" sz="2000" b="1"/>
              <a:t>　（知識・技能）</a:t>
            </a:r>
          </a:p>
          <a:p>
            <a:pPr>
              <a:lnSpc>
                <a:spcPts val="2900"/>
              </a:lnSpc>
              <a:spcBef>
                <a:spcPct val="0"/>
              </a:spcBef>
              <a:buFontTx/>
              <a:buNone/>
            </a:pPr>
            <a:r>
              <a:rPr lang="ja-JP" altLang="en-US" sz="2000" b="1">
                <a:solidFill>
                  <a:srgbClr val="00B0F0"/>
                </a:solidFill>
              </a:rPr>
              <a:t>＜評価場面＞</a:t>
            </a:r>
          </a:p>
          <a:p>
            <a:pPr>
              <a:lnSpc>
                <a:spcPts val="2900"/>
              </a:lnSpc>
              <a:spcBef>
                <a:spcPct val="0"/>
              </a:spcBef>
              <a:buFontTx/>
              <a:buNone/>
            </a:pPr>
            <a:r>
              <a:rPr lang="ja-JP" altLang="en-US" sz="2000" b="1"/>
              <a:t>　指導者の誕生日についての話を聞く場面</a:t>
            </a:r>
          </a:p>
          <a:p>
            <a:pPr>
              <a:lnSpc>
                <a:spcPts val="2900"/>
              </a:lnSpc>
              <a:spcBef>
                <a:spcPct val="0"/>
              </a:spcBef>
              <a:buFontTx/>
              <a:buNone/>
            </a:pPr>
            <a:r>
              <a:rPr lang="ja-JP" altLang="en-US" sz="2000" b="1"/>
              <a:t>・指導者がゆっくりはっきり話すのを聞いて，分かったことを書く。</a:t>
            </a:r>
          </a:p>
          <a:p>
            <a:pPr>
              <a:lnSpc>
                <a:spcPts val="2900"/>
              </a:lnSpc>
              <a:spcBef>
                <a:spcPct val="0"/>
              </a:spcBef>
              <a:buFontTx/>
              <a:buNone/>
            </a:pPr>
            <a:r>
              <a:rPr lang="ja-JP" altLang="en-US" sz="2000" b="1">
                <a:solidFill>
                  <a:srgbClr val="00B0F0"/>
                </a:solidFill>
              </a:rPr>
              <a:t>＜評価方法＞</a:t>
            </a:r>
          </a:p>
          <a:p>
            <a:pPr>
              <a:lnSpc>
                <a:spcPts val="2900"/>
              </a:lnSpc>
              <a:spcBef>
                <a:spcPct val="0"/>
              </a:spcBef>
              <a:buFontTx/>
              <a:buNone/>
            </a:pPr>
            <a:r>
              <a:rPr lang="ja-JP" altLang="en-US" sz="2000" b="1"/>
              <a:t>行動観察・ワークシート記述分析</a:t>
            </a:r>
          </a:p>
          <a:p>
            <a:pPr>
              <a:lnSpc>
                <a:spcPct val="100000"/>
              </a:lnSpc>
              <a:spcBef>
                <a:spcPct val="0"/>
              </a:spcBef>
              <a:buFontTx/>
              <a:buNone/>
            </a:pPr>
            <a:endParaRPr lang="ja-JP" altLang="en-US" sz="1600" b="1"/>
          </a:p>
        </p:txBody>
      </p:sp>
      <p:grpSp>
        <p:nvGrpSpPr>
          <p:cNvPr id="58374" name="グループ化 1"/>
          <p:cNvGrpSpPr>
            <a:grpSpLocks/>
          </p:cNvGrpSpPr>
          <p:nvPr/>
        </p:nvGrpSpPr>
        <p:grpSpPr bwMode="auto">
          <a:xfrm>
            <a:off x="4500563" y="2484438"/>
            <a:ext cx="4608512" cy="2603500"/>
            <a:chOff x="4067943" y="2484438"/>
            <a:chExt cx="5041131" cy="2603500"/>
          </a:xfrm>
        </p:grpSpPr>
        <p:sp>
          <p:nvSpPr>
            <p:cNvPr id="58378" name="正方形/長方形 6"/>
            <p:cNvSpPr>
              <a:spLocks noChangeArrowheads="1"/>
            </p:cNvSpPr>
            <p:nvPr/>
          </p:nvSpPr>
          <p:spPr bwMode="auto">
            <a:xfrm>
              <a:off x="4067943" y="2484438"/>
              <a:ext cx="5041131" cy="2603500"/>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1800"/>
            </a:p>
            <a:p>
              <a:pPr>
                <a:lnSpc>
                  <a:spcPct val="100000"/>
                </a:lnSpc>
                <a:spcBef>
                  <a:spcPct val="0"/>
                </a:spcBef>
                <a:buFontTx/>
                <a:buNone/>
              </a:pPr>
              <a:r>
                <a:rPr lang="ja-JP" altLang="en-US" sz="1800"/>
                <a:t>〇　先生の話を聞いて，誕生日や好きなもの，</a:t>
              </a:r>
              <a:endParaRPr lang="en-US" altLang="ja-JP" sz="1800"/>
            </a:p>
            <a:p>
              <a:pPr>
                <a:lnSpc>
                  <a:spcPct val="100000"/>
                </a:lnSpc>
                <a:spcBef>
                  <a:spcPct val="0"/>
                </a:spcBef>
                <a:buFontTx/>
                <a:buNone/>
              </a:pPr>
              <a:r>
                <a:rPr lang="ja-JP" altLang="en-US" sz="1800"/>
                <a:t>　ほしいものを書きましょう。</a:t>
              </a:r>
            </a:p>
            <a:p>
              <a:pPr>
                <a:lnSpc>
                  <a:spcPct val="100000"/>
                </a:lnSpc>
                <a:spcBef>
                  <a:spcPct val="0"/>
                </a:spcBef>
                <a:buFontTx/>
                <a:buNone/>
              </a:pPr>
              <a:endParaRPr lang="en-US" altLang="ja-JP" sz="1800"/>
            </a:p>
            <a:p>
              <a:pPr>
                <a:lnSpc>
                  <a:spcPct val="100000"/>
                </a:lnSpc>
                <a:spcBef>
                  <a:spcPct val="0"/>
                </a:spcBef>
                <a:buFontTx/>
                <a:buNone/>
              </a:pPr>
              <a:endParaRPr lang="en-US" altLang="ja-JP" sz="1800"/>
            </a:p>
            <a:p>
              <a:pPr>
                <a:lnSpc>
                  <a:spcPct val="100000"/>
                </a:lnSpc>
                <a:spcBef>
                  <a:spcPct val="0"/>
                </a:spcBef>
                <a:buFontTx/>
                <a:buNone/>
              </a:pPr>
              <a:endParaRPr lang="en-US" altLang="ja-JP" sz="1800"/>
            </a:p>
            <a:p>
              <a:pPr>
                <a:lnSpc>
                  <a:spcPct val="100000"/>
                </a:lnSpc>
                <a:spcBef>
                  <a:spcPct val="0"/>
                </a:spcBef>
                <a:buFontTx/>
                <a:buNone/>
              </a:pPr>
              <a:endParaRPr lang="en-US" altLang="ja-JP" sz="1800"/>
            </a:p>
            <a:p>
              <a:pPr>
                <a:lnSpc>
                  <a:spcPct val="100000"/>
                </a:lnSpc>
                <a:spcBef>
                  <a:spcPct val="0"/>
                </a:spcBef>
                <a:buFontTx/>
                <a:buNone/>
              </a:pPr>
              <a:endParaRPr lang="en-US" altLang="ja-JP" sz="1800"/>
            </a:p>
            <a:p>
              <a:pPr algn="ctr">
                <a:lnSpc>
                  <a:spcPct val="100000"/>
                </a:lnSpc>
                <a:spcBef>
                  <a:spcPct val="0"/>
                </a:spcBef>
                <a:buFontTx/>
                <a:buNone/>
              </a:pPr>
              <a:endParaRPr lang="en-US" altLang="ja-JP" sz="1800"/>
            </a:p>
          </p:txBody>
        </p:sp>
        <p:sp>
          <p:nvSpPr>
            <p:cNvPr id="58379" name="スマイル 7"/>
            <p:cNvSpPr>
              <a:spLocks noChangeArrowheads="1"/>
            </p:cNvSpPr>
            <p:nvPr/>
          </p:nvSpPr>
          <p:spPr bwMode="auto">
            <a:xfrm>
              <a:off x="4211960" y="3721150"/>
              <a:ext cx="774700" cy="715962"/>
            </a:xfrm>
            <a:prstGeom prst="smileyFace">
              <a:avLst>
                <a:gd name="adj" fmla="val 4653"/>
              </a:avLst>
            </a:prstGeom>
            <a:solidFill>
              <a:srgbClr val="FFFFFF"/>
            </a:solidFill>
            <a:ln w="12700" algn="ctr">
              <a:solidFill>
                <a:srgbClr val="41719C"/>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58380" name="吹き出し: 角を丸めた四角形 9"/>
            <p:cNvSpPr>
              <a:spLocks noChangeArrowheads="1"/>
            </p:cNvSpPr>
            <p:nvPr/>
          </p:nvSpPr>
          <p:spPr bwMode="auto">
            <a:xfrm>
              <a:off x="5466085" y="3429000"/>
              <a:ext cx="3556929" cy="439737"/>
            </a:xfrm>
            <a:prstGeom prst="wedgeRoundRectCallout">
              <a:avLst>
                <a:gd name="adj1" fmla="val -61819"/>
                <a:gd name="adj2" fmla="val 43847"/>
                <a:gd name="adj3" fmla="val 16667"/>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誕生日</a:t>
              </a:r>
            </a:p>
          </p:txBody>
        </p:sp>
        <p:sp>
          <p:nvSpPr>
            <p:cNvPr id="58381" name="吹き出し: 角を丸めた四角形 13"/>
            <p:cNvSpPr>
              <a:spLocks noChangeArrowheads="1"/>
            </p:cNvSpPr>
            <p:nvPr/>
          </p:nvSpPr>
          <p:spPr bwMode="auto">
            <a:xfrm>
              <a:off x="5458148" y="3921125"/>
              <a:ext cx="3558356" cy="439737"/>
            </a:xfrm>
            <a:prstGeom prst="wedgeRoundRectCallout">
              <a:avLst>
                <a:gd name="adj1" fmla="val -61819"/>
                <a:gd name="adj2" fmla="val -28435"/>
                <a:gd name="adj3" fmla="val 16667"/>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好きなもの</a:t>
              </a:r>
            </a:p>
          </p:txBody>
        </p:sp>
        <p:sp>
          <p:nvSpPr>
            <p:cNvPr id="58382" name="吹き出し: 角を丸めた四角形 14"/>
            <p:cNvSpPr>
              <a:spLocks noChangeArrowheads="1"/>
            </p:cNvSpPr>
            <p:nvPr/>
          </p:nvSpPr>
          <p:spPr bwMode="auto">
            <a:xfrm>
              <a:off x="5480373" y="4483100"/>
              <a:ext cx="3558356" cy="441325"/>
            </a:xfrm>
            <a:prstGeom prst="wedgeRoundRectCallout">
              <a:avLst>
                <a:gd name="adj1" fmla="val -66231"/>
                <a:gd name="adj2" fmla="val -58745"/>
                <a:gd name="adj3" fmla="val 16667"/>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ほしいもの</a:t>
              </a:r>
            </a:p>
          </p:txBody>
        </p:sp>
      </p:grpSp>
      <p:sp>
        <p:nvSpPr>
          <p:cNvPr id="58375" name="テキスト ボックス 10"/>
          <p:cNvSpPr>
            <a:spLocks noChangeArrowheads="1"/>
          </p:cNvSpPr>
          <p:nvPr/>
        </p:nvSpPr>
        <p:spPr bwMode="auto">
          <a:xfrm>
            <a:off x="4572000" y="2205038"/>
            <a:ext cx="1854200"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ワークシート例</a:t>
            </a:r>
          </a:p>
        </p:txBody>
      </p:sp>
      <p:sp>
        <p:nvSpPr>
          <p:cNvPr id="58376" name="テキスト ボックス 11"/>
          <p:cNvSpPr>
            <a:spLocks noChangeArrowheads="1"/>
          </p:cNvSpPr>
          <p:nvPr/>
        </p:nvSpPr>
        <p:spPr bwMode="auto">
          <a:xfrm>
            <a:off x="4232275" y="5087938"/>
            <a:ext cx="5145088" cy="1477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＜指導者の誕生日についての話＞</a:t>
            </a:r>
          </a:p>
          <a:p>
            <a:pPr>
              <a:lnSpc>
                <a:spcPct val="100000"/>
              </a:lnSpc>
              <a:spcBef>
                <a:spcPct val="0"/>
              </a:spcBef>
              <a:buFontTx/>
              <a:buNone/>
            </a:pPr>
            <a:r>
              <a:rPr lang="en-US" altLang="ja-JP" sz="1800"/>
              <a:t>Hello,</a:t>
            </a:r>
            <a:r>
              <a:rPr lang="ja-JP" altLang="en-US" sz="1800"/>
              <a:t>　</a:t>
            </a:r>
            <a:r>
              <a:rPr lang="en-US" altLang="ja-JP" sz="1800"/>
              <a:t>everyone.  My birthday is September 28</a:t>
            </a:r>
            <a:r>
              <a:rPr lang="en-US" altLang="ja-JP" sz="1800" baseline="30000"/>
              <a:t>th</a:t>
            </a:r>
            <a:r>
              <a:rPr lang="en-US" altLang="ja-JP" sz="1800"/>
              <a:t>. </a:t>
            </a:r>
            <a:r>
              <a:rPr lang="ja-JP" altLang="en-US" sz="1800"/>
              <a:t>　</a:t>
            </a:r>
          </a:p>
          <a:p>
            <a:pPr>
              <a:lnSpc>
                <a:spcPct val="100000"/>
              </a:lnSpc>
              <a:spcBef>
                <a:spcPct val="0"/>
              </a:spcBef>
              <a:buFontTx/>
              <a:buNone/>
            </a:pPr>
            <a:r>
              <a:rPr lang="en-US" altLang="ja-JP" sz="1800"/>
              <a:t>Look, this is my bag.  (</a:t>
            </a:r>
            <a:r>
              <a:rPr lang="ja-JP" altLang="en-US" sz="1800"/>
              <a:t>実際に鞄を見せて）</a:t>
            </a:r>
          </a:p>
          <a:p>
            <a:pPr>
              <a:lnSpc>
                <a:spcPct val="100000"/>
              </a:lnSpc>
              <a:spcBef>
                <a:spcPct val="0"/>
              </a:spcBef>
              <a:buFontTx/>
              <a:buNone/>
            </a:pPr>
            <a:r>
              <a:rPr lang="en-US" altLang="ja-JP" sz="1800"/>
              <a:t>It’s old and small.  </a:t>
            </a:r>
            <a:r>
              <a:rPr lang="ja-JP" altLang="en-US" sz="1800"/>
              <a:t> </a:t>
            </a:r>
            <a:r>
              <a:rPr lang="en-US" altLang="ja-JP" sz="1800"/>
              <a:t>I</a:t>
            </a:r>
            <a:r>
              <a:rPr lang="ja-JP" altLang="en-US" sz="1800"/>
              <a:t> </a:t>
            </a:r>
            <a:r>
              <a:rPr lang="en-US" altLang="ja-JP" sz="1800"/>
              <a:t>want</a:t>
            </a:r>
            <a:r>
              <a:rPr lang="ja-JP" altLang="en-US" sz="1800"/>
              <a:t> </a:t>
            </a:r>
            <a:r>
              <a:rPr lang="en-US" altLang="ja-JP" sz="1800"/>
              <a:t>a new big blue bag.  I like blue.  So, I want a new big blue bag for my birthday. </a:t>
            </a:r>
          </a:p>
        </p:txBody>
      </p:sp>
      <p:sp>
        <p:nvSpPr>
          <p:cNvPr id="58377" name="リボン: 上に曲がる 12"/>
          <p:cNvSpPr>
            <a:spLocks noChangeArrowheads="1"/>
          </p:cNvSpPr>
          <p:nvPr/>
        </p:nvSpPr>
        <p:spPr bwMode="auto">
          <a:xfrm>
            <a:off x="6859588" y="533400"/>
            <a:ext cx="2195512" cy="373063"/>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400"/>
              <a:t>P.50〜52</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996"/>
    </mc:Choice>
    <mc:Fallback xmlns="">
      <p:transition spd="slow" advTm="29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テキスト ボックス 1"/>
          <p:cNvSpPr>
            <a:spLocks noChangeArrowheads="1"/>
          </p:cNvSpPr>
          <p:nvPr/>
        </p:nvSpPr>
        <p:spPr bwMode="auto">
          <a:xfrm>
            <a:off x="0" y="30163"/>
            <a:ext cx="9144000" cy="519112"/>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en-US" altLang="ja-JP" sz="2800" b="1">
              <a:solidFill>
                <a:schemeClr val="bg1"/>
              </a:solidFill>
            </a:endParaRPr>
          </a:p>
          <a:p>
            <a:pPr algn="ctr">
              <a:lnSpc>
                <a:spcPct val="100000"/>
              </a:lnSpc>
              <a:spcBef>
                <a:spcPct val="0"/>
              </a:spcBef>
              <a:buFontTx/>
              <a:buNone/>
            </a:pPr>
            <a:r>
              <a:rPr lang="ja-JP" altLang="en-US" sz="2800" b="1">
                <a:solidFill>
                  <a:schemeClr val="bg1"/>
                </a:solidFill>
              </a:rPr>
              <a:t>＜事例１　「聞くこと」における評価と単元の評価の総括＞</a:t>
            </a:r>
          </a:p>
          <a:p>
            <a:pPr algn="ctr">
              <a:lnSpc>
                <a:spcPct val="100000"/>
              </a:lnSpc>
              <a:spcBef>
                <a:spcPct val="0"/>
              </a:spcBef>
              <a:buFontTx/>
              <a:buNone/>
            </a:pPr>
            <a:endParaRPr lang="en-US" altLang="ja-JP" sz="3200" b="1">
              <a:solidFill>
                <a:schemeClr val="bg1"/>
              </a:solidFill>
            </a:endParaRPr>
          </a:p>
        </p:txBody>
      </p:sp>
      <p:sp>
        <p:nvSpPr>
          <p:cNvPr id="60419" name="テキスト ボックス 1"/>
          <p:cNvSpPr>
            <a:spLocks noChangeArrowheads="1"/>
          </p:cNvSpPr>
          <p:nvPr/>
        </p:nvSpPr>
        <p:spPr bwMode="auto">
          <a:xfrm>
            <a:off x="0" y="565150"/>
            <a:ext cx="1800225"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b="1"/>
              <a:t>評価例</a:t>
            </a:r>
          </a:p>
        </p:txBody>
      </p:sp>
      <p:sp>
        <p:nvSpPr>
          <p:cNvPr id="60420" name="矢印: 五方向 3"/>
          <p:cNvSpPr>
            <a:spLocks noChangeArrowheads="1"/>
          </p:cNvSpPr>
          <p:nvPr/>
        </p:nvSpPr>
        <p:spPr bwMode="auto">
          <a:xfrm>
            <a:off x="107950" y="920750"/>
            <a:ext cx="4248150" cy="1225550"/>
          </a:xfrm>
          <a:prstGeom prst="homePlate">
            <a:avLst>
              <a:gd name="adj" fmla="val 0"/>
            </a:avLst>
          </a:prstGeom>
          <a:solidFill>
            <a:srgbClr val="FFFFFF"/>
          </a:solidFill>
          <a:ln w="38100" algn="ctr">
            <a:solidFill>
              <a:srgbClr val="FF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1800"/>
          </a:p>
          <a:p>
            <a:pPr>
              <a:lnSpc>
                <a:spcPct val="100000"/>
              </a:lnSpc>
              <a:spcBef>
                <a:spcPct val="0"/>
              </a:spcBef>
              <a:buFontTx/>
              <a:buNone/>
            </a:pPr>
            <a:r>
              <a:rPr lang="ja-JP" altLang="en-US" sz="1800" b="1"/>
              <a:t>児童１　　ワークシート記述内容</a:t>
            </a:r>
          </a:p>
          <a:p>
            <a:pPr>
              <a:lnSpc>
                <a:spcPct val="100000"/>
              </a:lnSpc>
              <a:spcBef>
                <a:spcPct val="0"/>
              </a:spcBef>
              <a:buFontTx/>
              <a:buNone/>
            </a:pPr>
            <a:r>
              <a:rPr lang="ja-JP" altLang="en-US" sz="1800"/>
              <a:t>誕生日：</a:t>
            </a:r>
            <a:r>
              <a:rPr lang="en-US" altLang="ja-JP" sz="1800"/>
              <a:t>9</a:t>
            </a:r>
            <a:r>
              <a:rPr lang="ja-JP" altLang="en-US" sz="1800"/>
              <a:t>月</a:t>
            </a:r>
            <a:r>
              <a:rPr lang="en-US" altLang="ja-JP" sz="1800"/>
              <a:t>28</a:t>
            </a:r>
            <a:r>
              <a:rPr lang="ja-JP" altLang="en-US" sz="1800"/>
              <a:t>日　</a:t>
            </a:r>
          </a:p>
          <a:p>
            <a:pPr>
              <a:lnSpc>
                <a:spcPct val="100000"/>
              </a:lnSpc>
              <a:spcBef>
                <a:spcPct val="0"/>
              </a:spcBef>
              <a:buFontTx/>
              <a:buNone/>
            </a:pPr>
            <a:r>
              <a:rPr lang="ja-JP" altLang="en-US" sz="1800"/>
              <a:t>好きな色：青色</a:t>
            </a:r>
          </a:p>
          <a:p>
            <a:pPr>
              <a:lnSpc>
                <a:spcPct val="100000"/>
              </a:lnSpc>
              <a:spcBef>
                <a:spcPct val="0"/>
              </a:spcBef>
              <a:buFontTx/>
              <a:buNone/>
            </a:pPr>
            <a:r>
              <a:rPr lang="ja-JP" altLang="en-US" sz="1800"/>
              <a:t>ほしいもの：青い鞄</a:t>
            </a:r>
          </a:p>
          <a:p>
            <a:pPr>
              <a:lnSpc>
                <a:spcPct val="100000"/>
              </a:lnSpc>
              <a:spcBef>
                <a:spcPct val="0"/>
              </a:spcBef>
              <a:buFontTx/>
              <a:buNone/>
            </a:pPr>
            <a:endParaRPr lang="ja-JP" altLang="en-US" sz="1800"/>
          </a:p>
        </p:txBody>
      </p:sp>
      <p:sp>
        <p:nvSpPr>
          <p:cNvPr id="60421" name="矢印: 五方向 5"/>
          <p:cNvSpPr>
            <a:spLocks noChangeArrowheads="1"/>
          </p:cNvSpPr>
          <p:nvPr/>
        </p:nvSpPr>
        <p:spPr bwMode="auto">
          <a:xfrm>
            <a:off x="4570413" y="893763"/>
            <a:ext cx="4430712" cy="1225550"/>
          </a:xfrm>
          <a:prstGeom prst="homePlate">
            <a:avLst>
              <a:gd name="adj" fmla="val 787"/>
            </a:avLst>
          </a:prstGeom>
          <a:solidFill>
            <a:srgbClr val="FFFFFF"/>
          </a:solidFill>
          <a:ln w="38100" algn="ctr">
            <a:solidFill>
              <a:srgbClr val="FF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1800"/>
          </a:p>
          <a:p>
            <a:pPr>
              <a:lnSpc>
                <a:spcPct val="100000"/>
              </a:lnSpc>
              <a:spcBef>
                <a:spcPct val="0"/>
              </a:spcBef>
              <a:buFontTx/>
              <a:buNone/>
            </a:pPr>
            <a:r>
              <a:rPr lang="ja-JP" altLang="en-US" sz="1800" b="1"/>
              <a:t>児童２　　ワークシート記述内容</a:t>
            </a:r>
          </a:p>
          <a:p>
            <a:pPr>
              <a:lnSpc>
                <a:spcPct val="100000"/>
              </a:lnSpc>
              <a:spcBef>
                <a:spcPct val="0"/>
              </a:spcBef>
              <a:buFontTx/>
              <a:buNone/>
            </a:pPr>
            <a:r>
              <a:rPr lang="ja-JP" altLang="en-US" sz="1800"/>
              <a:t>誕生日：８月</a:t>
            </a:r>
            <a:r>
              <a:rPr lang="en-US" altLang="ja-JP" sz="1800"/>
              <a:t>28</a:t>
            </a:r>
            <a:r>
              <a:rPr lang="ja-JP" altLang="en-US" sz="1800"/>
              <a:t>日　</a:t>
            </a:r>
          </a:p>
          <a:p>
            <a:pPr>
              <a:lnSpc>
                <a:spcPct val="100000"/>
              </a:lnSpc>
              <a:spcBef>
                <a:spcPct val="0"/>
              </a:spcBef>
              <a:buFontTx/>
              <a:buNone/>
            </a:pPr>
            <a:r>
              <a:rPr lang="ja-JP" altLang="en-US" sz="1800"/>
              <a:t>好きな色：青色</a:t>
            </a:r>
          </a:p>
          <a:p>
            <a:pPr>
              <a:lnSpc>
                <a:spcPct val="100000"/>
              </a:lnSpc>
              <a:spcBef>
                <a:spcPct val="0"/>
              </a:spcBef>
              <a:buFontTx/>
              <a:buNone/>
            </a:pPr>
            <a:r>
              <a:rPr lang="ja-JP" altLang="en-US" sz="1800"/>
              <a:t>ほしいもの：小さい鞄</a:t>
            </a:r>
          </a:p>
          <a:p>
            <a:pPr>
              <a:lnSpc>
                <a:spcPct val="100000"/>
              </a:lnSpc>
              <a:spcBef>
                <a:spcPct val="0"/>
              </a:spcBef>
              <a:buFontTx/>
              <a:buNone/>
            </a:pPr>
            <a:endParaRPr lang="ja-JP" altLang="en-US" sz="1800"/>
          </a:p>
        </p:txBody>
      </p:sp>
      <p:sp>
        <p:nvSpPr>
          <p:cNvPr id="60497" name="正方形/長方形 4"/>
          <p:cNvSpPr>
            <a:spLocks noChangeArrowheads="1"/>
          </p:cNvSpPr>
          <p:nvPr/>
        </p:nvSpPr>
        <p:spPr bwMode="auto">
          <a:xfrm>
            <a:off x="3425825" y="1116013"/>
            <a:ext cx="576263" cy="782637"/>
          </a:xfrm>
          <a:prstGeom prst="rect">
            <a:avLst/>
          </a:prstGeom>
          <a:solidFill>
            <a:schemeClr val="accent1">
              <a:lumMod val="40000"/>
              <a:lumOff val="60000"/>
            </a:schemeClr>
          </a:solidFill>
          <a:ln w="12700" algn="ctr">
            <a:solidFill>
              <a:srgbClr val="FF000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defRPr/>
            </a:pPr>
            <a:endParaRPr lang="en-US" altLang="ja-JP" sz="2400" dirty="0"/>
          </a:p>
          <a:p>
            <a:pPr algn="ctr">
              <a:lnSpc>
                <a:spcPct val="100000"/>
              </a:lnSpc>
              <a:spcBef>
                <a:spcPct val="0"/>
              </a:spcBef>
              <a:buFontTx/>
              <a:buNone/>
              <a:defRPr/>
            </a:pPr>
            <a:r>
              <a:rPr lang="en-US" altLang="ja-JP" sz="2400" dirty="0"/>
              <a:t>(b)</a:t>
            </a:r>
          </a:p>
          <a:p>
            <a:pPr algn="ctr">
              <a:lnSpc>
                <a:spcPct val="100000"/>
              </a:lnSpc>
              <a:spcBef>
                <a:spcPct val="0"/>
              </a:spcBef>
              <a:buFontTx/>
              <a:buNone/>
              <a:defRPr/>
            </a:pPr>
            <a:endParaRPr lang="en-US" altLang="ja-JP" sz="2400" dirty="0"/>
          </a:p>
        </p:txBody>
      </p:sp>
      <p:sp>
        <p:nvSpPr>
          <p:cNvPr id="60498" name="正方形/長方形 7"/>
          <p:cNvSpPr>
            <a:spLocks noChangeArrowheads="1"/>
          </p:cNvSpPr>
          <p:nvPr/>
        </p:nvSpPr>
        <p:spPr bwMode="auto">
          <a:xfrm>
            <a:off x="8154988" y="1071563"/>
            <a:ext cx="576262" cy="804862"/>
          </a:xfrm>
          <a:prstGeom prst="rect">
            <a:avLst/>
          </a:prstGeom>
          <a:solidFill>
            <a:srgbClr val="FFFF00"/>
          </a:solidFill>
          <a:ln w="12700" algn="ctr">
            <a:solidFill>
              <a:schemeClr val="accent1">
                <a:lumMod val="75000"/>
              </a:schemeClr>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defRPr/>
            </a:pPr>
            <a:endParaRPr lang="en-US" altLang="ja-JP" sz="2400" dirty="0"/>
          </a:p>
          <a:p>
            <a:pPr algn="ctr">
              <a:lnSpc>
                <a:spcPct val="100000"/>
              </a:lnSpc>
              <a:spcBef>
                <a:spcPct val="0"/>
              </a:spcBef>
              <a:buFontTx/>
              <a:buNone/>
              <a:defRPr/>
            </a:pPr>
            <a:r>
              <a:rPr lang="en-US" altLang="ja-JP" sz="2400" dirty="0"/>
              <a:t>(c)</a:t>
            </a:r>
          </a:p>
          <a:p>
            <a:pPr algn="ctr">
              <a:lnSpc>
                <a:spcPct val="100000"/>
              </a:lnSpc>
              <a:spcBef>
                <a:spcPct val="0"/>
              </a:spcBef>
              <a:buFontTx/>
              <a:buNone/>
              <a:defRPr/>
            </a:pPr>
            <a:endParaRPr lang="en-US" altLang="ja-JP" sz="2400" dirty="0"/>
          </a:p>
        </p:txBody>
      </p:sp>
      <p:graphicFrame>
        <p:nvGraphicFramePr>
          <p:cNvPr id="28237" name="表 9"/>
          <p:cNvGraphicFramePr>
            <a:graphicFrameLocks noGrp="1"/>
          </p:cNvGraphicFramePr>
          <p:nvPr/>
        </p:nvGraphicFramePr>
        <p:xfrm>
          <a:off x="109538" y="2608263"/>
          <a:ext cx="7126287" cy="4056062"/>
        </p:xfrm>
        <a:graphic>
          <a:graphicData uri="http://schemas.openxmlformats.org/drawingml/2006/table">
            <a:tbl>
              <a:tblPr/>
              <a:tblGrid>
                <a:gridCol w="720725">
                  <a:extLst>
                    <a:ext uri="{9D8B030D-6E8A-4147-A177-3AD203B41FA5}">
                      <a16:colId xmlns:a16="http://schemas.microsoft.com/office/drawing/2014/main" val="20000"/>
                    </a:ext>
                  </a:extLst>
                </a:gridCol>
                <a:gridCol w="1077912">
                  <a:extLst>
                    <a:ext uri="{9D8B030D-6E8A-4147-A177-3AD203B41FA5}">
                      <a16:colId xmlns:a16="http://schemas.microsoft.com/office/drawing/2014/main" val="20001"/>
                    </a:ext>
                  </a:extLst>
                </a:gridCol>
                <a:gridCol w="1150938">
                  <a:extLst>
                    <a:ext uri="{9D8B030D-6E8A-4147-A177-3AD203B41FA5}">
                      <a16:colId xmlns:a16="http://schemas.microsoft.com/office/drawing/2014/main" val="20002"/>
                    </a:ext>
                  </a:extLst>
                </a:gridCol>
                <a:gridCol w="290512">
                  <a:extLst>
                    <a:ext uri="{9D8B030D-6E8A-4147-A177-3AD203B41FA5}">
                      <a16:colId xmlns:a16="http://schemas.microsoft.com/office/drawing/2014/main" val="20003"/>
                    </a:ext>
                  </a:extLst>
                </a:gridCol>
                <a:gridCol w="1582738">
                  <a:extLst>
                    <a:ext uri="{9D8B030D-6E8A-4147-A177-3AD203B41FA5}">
                      <a16:colId xmlns:a16="http://schemas.microsoft.com/office/drawing/2014/main" val="20004"/>
                    </a:ext>
                  </a:extLst>
                </a:gridCol>
                <a:gridCol w="358775">
                  <a:extLst>
                    <a:ext uri="{9D8B030D-6E8A-4147-A177-3AD203B41FA5}">
                      <a16:colId xmlns:a16="http://schemas.microsoft.com/office/drawing/2014/main" val="20005"/>
                    </a:ext>
                  </a:extLst>
                </a:gridCol>
                <a:gridCol w="1584325">
                  <a:extLst>
                    <a:ext uri="{9D8B030D-6E8A-4147-A177-3AD203B41FA5}">
                      <a16:colId xmlns:a16="http://schemas.microsoft.com/office/drawing/2014/main" val="20006"/>
                    </a:ext>
                  </a:extLst>
                </a:gridCol>
                <a:gridCol w="360362">
                  <a:extLst>
                    <a:ext uri="{9D8B030D-6E8A-4147-A177-3AD203B41FA5}">
                      <a16:colId xmlns:a16="http://schemas.microsoft.com/office/drawing/2014/main" val="20007"/>
                    </a:ext>
                  </a:extLst>
                </a:gridCol>
              </a:tblGrid>
              <a:tr h="487718">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評価</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観点</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3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ja-JP" altLang="en-US" sz="13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3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grid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1"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思考・判断・表現</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grid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0"/>
                  </a:ext>
                </a:extLst>
              </a:tr>
              <a:tr h="487718">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評価</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場面</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第</a:t>
                      </a:r>
                      <a:r>
                        <a:rPr kumimoji="1" lang="en-US" altLang="ja-JP" sz="13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4</a:t>
                      </a:r>
                      <a:r>
                        <a:rPr kumimoji="1" lang="ja-JP" altLang="en-US" sz="13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時</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（第</a:t>
                      </a:r>
                      <a:r>
                        <a:rPr kumimoji="1" lang="en-US" altLang="ja-JP" sz="13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5</a:t>
                      </a:r>
                      <a:r>
                        <a:rPr kumimoji="1" lang="ja-JP" altLang="en-US" sz="13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時）</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3">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本単元における評価</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第５時</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3">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本単元における評価</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dirty="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第５時</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3">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本単元における評価</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10001"/>
                  </a:ext>
                </a:extLst>
              </a:tr>
              <a:tr h="685854">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評価</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方法</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行動観察・ワークシート記述分析</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行動観察・</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テキスト記述分析</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行動観察・</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テキスト記述分析</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行動観察・</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テキスト記述分析</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extLst>
                  <a:ext uri="{0D108BD9-81ED-4DB2-BD59-A6C34878D82A}">
                    <a16:rowId xmlns:a16="http://schemas.microsoft.com/office/drawing/2014/main" val="10002"/>
                  </a:ext>
                </a:extLst>
              </a:tr>
              <a:tr h="1280260">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評価</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規準</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指導者の誕生日，好きなもの，ほしいものを</a:t>
                      </a:r>
                      <a:r>
                        <a:rPr kumimoji="1" lang="en-US" altLang="ja-JP"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l</a:t>
                      </a: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聞き取っている。</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相手の誕生日，好きなもの，ほしいものを聞き取っている。</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相手のことをよく知るために，誕生日などについて短い話を聞いて，具体的な情報を聞き取っている。</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相手のことをよく知るために，誕生日などについて短い話を聞いて，具体的な情報を聞き取ろうとしている。</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extLst>
                  <a:ext uri="{0D108BD9-81ED-4DB2-BD59-A6C34878D82A}">
                    <a16:rowId xmlns:a16="http://schemas.microsoft.com/office/drawing/2014/main" val="10003"/>
                  </a:ext>
                </a:extLst>
              </a:tr>
              <a:tr h="371504">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児童１</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ｂ</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B</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ｃ</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C</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ｃ</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C</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10004"/>
                  </a:ext>
                </a:extLst>
              </a:tr>
              <a:tr h="371504">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児童２</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ｃ</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（ｂ）</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3F3"/>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B</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ｂ</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B</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ｂ</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B</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10005"/>
                  </a:ext>
                </a:extLst>
              </a:tr>
              <a:tr h="371504">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児童３</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ｂ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B</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en-US" altLang="ja-JP" sz="16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6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en-US" altLang="ja-JP" sz="16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6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10006"/>
                  </a:ext>
                </a:extLst>
              </a:tr>
            </a:tbl>
          </a:graphicData>
        </a:graphic>
      </p:graphicFrame>
      <p:sp>
        <p:nvSpPr>
          <p:cNvPr id="60492" name="テキスト ボックス 11"/>
          <p:cNvSpPr>
            <a:spLocks noChangeArrowheads="1"/>
          </p:cNvSpPr>
          <p:nvPr/>
        </p:nvSpPr>
        <p:spPr bwMode="auto">
          <a:xfrm>
            <a:off x="0" y="2279650"/>
            <a:ext cx="32400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b="1"/>
              <a:t>聞くことにおける評価の総括</a:t>
            </a:r>
          </a:p>
        </p:txBody>
      </p:sp>
      <p:sp>
        <p:nvSpPr>
          <p:cNvPr id="60493" name="吹き出し: 角を丸めた四角形 10"/>
          <p:cNvSpPr>
            <a:spLocks noChangeArrowheads="1"/>
          </p:cNvSpPr>
          <p:nvPr/>
        </p:nvSpPr>
        <p:spPr bwMode="auto">
          <a:xfrm>
            <a:off x="7310438" y="2589213"/>
            <a:ext cx="1690687" cy="4152900"/>
          </a:xfrm>
          <a:prstGeom prst="wedgeRoundRectCallout">
            <a:avLst>
              <a:gd name="adj1" fmla="val -36991"/>
              <a:gd name="adj2" fmla="val 34435"/>
              <a:gd name="adj3" fmla="val 16667"/>
            </a:avLst>
          </a:prstGeom>
          <a:solidFill>
            <a:srgbClr val="FFFFFF"/>
          </a:solidFill>
          <a:ln w="57150" algn="ctr">
            <a:solidFill>
              <a:srgbClr val="FF66C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60494" name="テキスト ボックス 12"/>
          <p:cNvSpPr>
            <a:spLocks noChangeArrowheads="1"/>
          </p:cNvSpPr>
          <p:nvPr/>
        </p:nvSpPr>
        <p:spPr bwMode="auto">
          <a:xfrm>
            <a:off x="7418388" y="4175125"/>
            <a:ext cx="1582737" cy="203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〇　「思考・判断・表現」と</a:t>
            </a:r>
          </a:p>
          <a:p>
            <a:pPr>
              <a:lnSpc>
                <a:spcPct val="100000"/>
              </a:lnSpc>
              <a:spcBef>
                <a:spcPct val="0"/>
              </a:spcBef>
              <a:buFontTx/>
              <a:buNone/>
            </a:pPr>
            <a:r>
              <a:rPr lang="ja-JP" altLang="en-US" sz="1800"/>
              <a:t>「主体的に学習に取り組む態度」は，同場面で見取ることが多い。</a:t>
            </a:r>
          </a:p>
        </p:txBody>
      </p:sp>
      <p:sp>
        <p:nvSpPr>
          <p:cNvPr id="60495" name="テキスト ボックス 14"/>
          <p:cNvSpPr>
            <a:spLocks noChangeArrowheads="1"/>
          </p:cNvSpPr>
          <p:nvPr/>
        </p:nvSpPr>
        <p:spPr bwMode="auto">
          <a:xfrm>
            <a:off x="7418388" y="2697163"/>
            <a:ext cx="1582737" cy="1477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〇　学習状況</a:t>
            </a:r>
            <a:r>
              <a:rPr lang="en-US" altLang="ja-JP" sz="1800"/>
              <a:t>C</a:t>
            </a:r>
            <a:r>
              <a:rPr lang="ja-JP" altLang="en-US" sz="1800"/>
              <a:t>の児童には事後指導を行い，再度見取る。</a:t>
            </a:r>
          </a:p>
        </p:txBody>
      </p:sp>
      <p:sp>
        <p:nvSpPr>
          <p:cNvPr id="60496" name="右矢印 1"/>
          <p:cNvSpPr>
            <a:spLocks noChangeArrowheads="1"/>
          </p:cNvSpPr>
          <p:nvPr/>
        </p:nvSpPr>
        <p:spPr bwMode="auto">
          <a:xfrm>
            <a:off x="1760538" y="5946775"/>
            <a:ext cx="466725" cy="174625"/>
          </a:xfrm>
          <a:prstGeom prst="rightArrow">
            <a:avLst>
              <a:gd name="adj1" fmla="val 50000"/>
              <a:gd name="adj2" fmla="val 50002"/>
            </a:avLst>
          </a:prstGeom>
          <a:solidFill>
            <a:srgbClr val="5B9BD5"/>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2" name="リボン: 上に曲がる 14"/>
          <p:cNvSpPr>
            <a:spLocks noChangeArrowheads="1"/>
          </p:cNvSpPr>
          <p:nvPr/>
        </p:nvSpPr>
        <p:spPr bwMode="auto">
          <a:xfrm>
            <a:off x="6913563" y="476250"/>
            <a:ext cx="2195512" cy="373063"/>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400"/>
              <a:t>P.53</a:t>
            </a:r>
          </a:p>
        </p:txBody>
      </p:sp>
      <p:sp>
        <p:nvSpPr>
          <p:cNvPr id="3" name="正方形/長方形 2"/>
          <p:cNvSpPr/>
          <p:nvPr/>
        </p:nvSpPr>
        <p:spPr>
          <a:xfrm>
            <a:off x="776288" y="5876925"/>
            <a:ext cx="2598737" cy="431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849"/>
    </mc:Choice>
    <mc:Fallback xmlns="">
      <p:transition spd="slow" advTm="85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テキスト ボックス 10"/>
          <p:cNvSpPr>
            <a:spLocks noChangeArrowheads="1"/>
          </p:cNvSpPr>
          <p:nvPr/>
        </p:nvSpPr>
        <p:spPr bwMode="auto">
          <a:xfrm>
            <a:off x="26988" y="6167438"/>
            <a:ext cx="9145587"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Tx/>
              <a:buNone/>
            </a:pPr>
            <a:r>
              <a:rPr lang="ja-JP" altLang="en-US" sz="3600" b="1">
                <a:latin typeface="HGP教科書体" panose="02020600000000000000" pitchFamily="18" charset="-128"/>
                <a:ea typeface="HGP教科書体" panose="02020600000000000000" pitchFamily="18" charset="-128"/>
              </a:rPr>
              <a:t>福岡県教育委員会</a:t>
            </a:r>
          </a:p>
        </p:txBody>
      </p:sp>
      <p:sp>
        <p:nvSpPr>
          <p:cNvPr id="62467" name="正方形/長方形 2"/>
          <p:cNvSpPr>
            <a:spLocks noChangeArrowheads="1"/>
          </p:cNvSpPr>
          <p:nvPr/>
        </p:nvSpPr>
        <p:spPr bwMode="auto">
          <a:xfrm>
            <a:off x="323850" y="2852738"/>
            <a:ext cx="8410575" cy="1296987"/>
          </a:xfrm>
          <a:prstGeom prst="rect">
            <a:avLst/>
          </a:prstGeom>
          <a:solidFill>
            <a:srgbClr val="92D050"/>
          </a:solidFill>
          <a:ln w="9525" algn="ctr">
            <a:solidFill>
              <a:srgbClr val="A5A5A5"/>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5400" b="1">
                <a:latin typeface="HGP教科書体" panose="02020600000000000000" pitchFamily="18" charset="-128"/>
                <a:ea typeface="HGP教科書体" panose="02020600000000000000" pitchFamily="18" charset="-128"/>
              </a:rPr>
              <a:t>小学校 外国語・外国語活動</a:t>
            </a:r>
          </a:p>
        </p:txBody>
      </p:sp>
      <p:sp>
        <p:nvSpPr>
          <p:cNvPr id="62468" name="テキスト ボックス 4"/>
          <p:cNvSpPr>
            <a:spLocks noChangeArrowheads="1"/>
          </p:cNvSpPr>
          <p:nvPr/>
        </p:nvSpPr>
        <p:spPr bwMode="auto">
          <a:xfrm>
            <a:off x="250825" y="4397375"/>
            <a:ext cx="8642350" cy="40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62469" name="サブタイトル 2"/>
          <p:cNvSpPr>
            <a:spLocks noGrp="1" noChangeArrowheads="1"/>
          </p:cNvSpPr>
          <p:nvPr>
            <p:ph type="subTitle" idx="4294967295"/>
          </p:nvPr>
        </p:nvSpPr>
        <p:spPr>
          <a:xfrm>
            <a:off x="7938" y="908050"/>
            <a:ext cx="9144000" cy="1754188"/>
          </a:xfrm>
          <a:solidFill>
            <a:srgbClr val="0070C0"/>
          </a:solidFill>
        </p:spPr>
        <p:txBody>
          <a:bodyPr anchor="ctr"/>
          <a:lstStyle/>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「指導と評価の一体化」のための</a:t>
            </a:r>
            <a:endParaRPr lang="en-US" altLang="ja-JP" sz="4400" b="1">
              <a:solidFill>
                <a:schemeClr val="bg1"/>
              </a:solidFill>
              <a:latin typeface="ＭＳ Ｐゴシック" panose="020B0600070205080204" pitchFamily="50" charset="-128"/>
            </a:endParaRPr>
          </a:p>
          <a:p>
            <a:pPr marL="0" indent="0" algn="ctr" eaLnBrk="1" hangingPunct="1">
              <a:buFont typeface="Arial" panose="020B0604020202020204" pitchFamily="34" charset="0"/>
              <a:buNone/>
            </a:pPr>
            <a:r>
              <a:rPr lang="ja-JP" altLang="en-US" sz="4400" b="1">
                <a:solidFill>
                  <a:schemeClr val="bg1"/>
                </a:solidFill>
                <a:latin typeface="ＭＳ Ｐゴシック" panose="020B0600070205080204" pitchFamily="50" charset="-128"/>
              </a:rPr>
              <a:t>学習評価について</a:t>
            </a:r>
            <a:endParaRPr lang="ja-JP" altLang="en-US" sz="7200" b="1">
              <a:solidFill>
                <a:schemeClr val="bg1"/>
              </a:solidFill>
              <a:latin typeface="ＭＳ Ｐゴシック" panose="020B0600070205080204" pitchFamily="50" charset="-128"/>
            </a:endParaRPr>
          </a:p>
        </p:txBody>
      </p:sp>
      <p:pic>
        <p:nvPicPr>
          <p:cNvPr id="62470" name="Picture 3"/>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1" name="録音されたサウンド"/>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1900" y="6532563"/>
            <a:ext cx="242888"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287"/>
    </mc:Choice>
    <mc:Fallback xmlns="">
      <p:transition spd="slow" advTm="13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グループ化 3"/>
          <p:cNvGrpSpPr>
            <a:grpSpLocks/>
          </p:cNvGrpSpPr>
          <p:nvPr/>
        </p:nvGrpSpPr>
        <p:grpSpPr bwMode="auto">
          <a:xfrm>
            <a:off x="323850" y="809625"/>
            <a:ext cx="9793288" cy="5634038"/>
            <a:chOff x="1119804" y="522417"/>
            <a:chExt cx="11331902" cy="5956473"/>
          </a:xfrm>
        </p:grpSpPr>
        <p:sp>
          <p:nvSpPr>
            <p:cNvPr id="9222" name="下矢印 67"/>
            <p:cNvSpPr>
              <a:spLocks noChangeArrowheads="1"/>
            </p:cNvSpPr>
            <p:nvPr/>
          </p:nvSpPr>
          <p:spPr bwMode="auto">
            <a:xfrm>
              <a:off x="1676096" y="901169"/>
              <a:ext cx="784685" cy="1371159"/>
            </a:xfrm>
            <a:prstGeom prst="downArrow">
              <a:avLst>
                <a:gd name="adj1" fmla="val 50000"/>
                <a:gd name="adj2" fmla="val 47075"/>
              </a:avLst>
            </a:prstGeom>
            <a:solidFill>
              <a:srgbClr val="FF99CC"/>
            </a:solidFill>
            <a:ln>
              <a:noFill/>
            </a:ln>
            <a:effectLst/>
            <a:extLst>
              <a:ext uri="{91240B29-F687-4F45-9708-019B960494DF}">
                <a14:hiddenLine xmlns:a14="http://schemas.microsoft.com/office/drawing/2010/main" w="412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endParaRPr kumimoji="0" lang="ja-JP" altLang="en-US" sz="2000" b="1">
                <a:solidFill>
                  <a:srgbClr val="002060"/>
                </a:solidFill>
                <a:latin typeface="HG丸ｺﾞｼｯｸM-PRO" panose="020F0600000000000000" pitchFamily="50" charset="-128"/>
                <a:ea typeface="HG丸ｺﾞｼｯｸM-PRO" panose="020F0600000000000000" pitchFamily="50" charset="-128"/>
              </a:endParaRPr>
            </a:p>
          </p:txBody>
        </p:sp>
        <p:sp>
          <p:nvSpPr>
            <p:cNvPr id="9223" name="下矢印 67"/>
            <p:cNvSpPr>
              <a:spLocks noChangeArrowheads="1"/>
            </p:cNvSpPr>
            <p:nvPr/>
          </p:nvSpPr>
          <p:spPr bwMode="auto">
            <a:xfrm>
              <a:off x="4385956" y="925398"/>
              <a:ext cx="784685" cy="1347369"/>
            </a:xfrm>
            <a:prstGeom prst="downArrow">
              <a:avLst>
                <a:gd name="adj1" fmla="val 50000"/>
                <a:gd name="adj2" fmla="val 52737"/>
              </a:avLst>
            </a:prstGeom>
            <a:solidFill>
              <a:srgbClr val="FF99CC"/>
            </a:solidFill>
            <a:ln>
              <a:noFill/>
            </a:ln>
            <a:effectLst/>
            <a:extLst>
              <a:ext uri="{91240B29-F687-4F45-9708-019B960494DF}">
                <a14:hiddenLine xmlns:a14="http://schemas.microsoft.com/office/drawing/2010/main" w="412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endParaRPr kumimoji="0" lang="ja-JP" altLang="en-US" sz="2000" b="1">
                <a:solidFill>
                  <a:srgbClr val="002060"/>
                </a:solidFill>
                <a:latin typeface="HG丸ｺﾞｼｯｸM-PRO" panose="020F0600000000000000" pitchFamily="50" charset="-128"/>
                <a:ea typeface="HG丸ｺﾞｼｯｸM-PRO" panose="020F0600000000000000" pitchFamily="50" charset="-128"/>
              </a:endParaRPr>
            </a:p>
          </p:txBody>
        </p:sp>
        <p:sp>
          <p:nvSpPr>
            <p:cNvPr id="9224" name="下矢印 67"/>
            <p:cNvSpPr>
              <a:spLocks noChangeArrowheads="1"/>
            </p:cNvSpPr>
            <p:nvPr/>
          </p:nvSpPr>
          <p:spPr bwMode="auto">
            <a:xfrm>
              <a:off x="7561142" y="1047386"/>
              <a:ext cx="722112" cy="1038297"/>
            </a:xfrm>
            <a:prstGeom prst="downArrow">
              <a:avLst>
                <a:gd name="adj1" fmla="val 50000"/>
                <a:gd name="adj2" fmla="val 56243"/>
              </a:avLst>
            </a:prstGeom>
            <a:solidFill>
              <a:srgbClr val="66CCFF"/>
            </a:solidFill>
            <a:ln>
              <a:noFill/>
            </a:ln>
            <a:effectLst/>
            <a:extLst>
              <a:ext uri="{91240B29-F687-4F45-9708-019B960494DF}">
                <a14:hiddenLine xmlns:a14="http://schemas.microsoft.com/office/drawing/2010/main" w="412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endParaRPr kumimoji="0" lang="ja-JP" altLang="en-US" sz="2000" b="1">
                <a:solidFill>
                  <a:srgbClr val="002060"/>
                </a:solidFill>
                <a:latin typeface="HG丸ｺﾞｼｯｸM-PRO" panose="020F0600000000000000" pitchFamily="50" charset="-128"/>
                <a:ea typeface="HG丸ｺﾞｼｯｸM-PRO" panose="020F0600000000000000" pitchFamily="50" charset="-128"/>
              </a:endParaRPr>
            </a:p>
          </p:txBody>
        </p:sp>
        <p:sp>
          <p:nvSpPr>
            <p:cNvPr id="9225" name="直線コネクタ 7"/>
            <p:cNvSpPr>
              <a:spLocks noChangeShapeType="1"/>
            </p:cNvSpPr>
            <p:nvPr/>
          </p:nvSpPr>
          <p:spPr bwMode="auto">
            <a:xfrm>
              <a:off x="3035702" y="2299793"/>
              <a:ext cx="613528" cy="0"/>
            </a:xfrm>
            <a:prstGeom prst="line">
              <a:avLst/>
            </a:prstGeom>
            <a:noFill/>
            <a:ln w="50800" algn="ctr">
              <a:solidFill>
                <a:srgbClr val="00206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226" name="正方形/長方形 8"/>
            <p:cNvSpPr>
              <a:spLocks noChangeArrowheads="1"/>
            </p:cNvSpPr>
            <p:nvPr/>
          </p:nvSpPr>
          <p:spPr bwMode="auto">
            <a:xfrm>
              <a:off x="9406513" y="4050805"/>
              <a:ext cx="1222871" cy="998038"/>
            </a:xfrm>
            <a:prstGeom prst="rect">
              <a:avLst/>
            </a:prstGeom>
            <a:solidFill>
              <a:srgbClr val="FFFFCC"/>
            </a:solidFill>
            <a:ln w="19050" algn="ctr">
              <a:solidFill>
                <a:srgbClr val="00206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endParaRPr kumimoji="0" lang="ja-JP" altLang="en-US" sz="2000" b="1">
                <a:solidFill>
                  <a:srgbClr val="002060"/>
                </a:solidFill>
                <a:latin typeface="HG丸ｺﾞｼｯｸM-PRO" panose="020F0600000000000000" pitchFamily="50" charset="-128"/>
                <a:ea typeface="HG丸ｺﾞｼｯｸM-PRO" panose="020F0600000000000000" pitchFamily="50" charset="-128"/>
              </a:endParaRPr>
            </a:p>
          </p:txBody>
        </p:sp>
        <p:sp>
          <p:nvSpPr>
            <p:cNvPr id="9227" name="直線コネクタ 9"/>
            <p:cNvSpPr>
              <a:spLocks noChangeShapeType="1"/>
            </p:cNvSpPr>
            <p:nvPr/>
          </p:nvSpPr>
          <p:spPr bwMode="auto">
            <a:xfrm>
              <a:off x="7389180" y="2264547"/>
              <a:ext cx="64291" cy="1679"/>
            </a:xfrm>
            <a:prstGeom prst="line">
              <a:avLst/>
            </a:prstGeom>
            <a:noFill/>
            <a:ln w="69850" algn="ctr">
              <a:solidFill>
                <a:srgbClr val="002060"/>
              </a:solidFill>
              <a:round/>
              <a:headEnd type="triangle"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9228" name="直線コネクタ 10"/>
            <p:cNvSpPr>
              <a:spLocks noChangeShapeType="1"/>
            </p:cNvSpPr>
            <p:nvPr/>
          </p:nvSpPr>
          <p:spPr bwMode="auto">
            <a:xfrm flipH="1">
              <a:off x="3182655" y="926900"/>
              <a:ext cx="912944" cy="15105"/>
            </a:xfrm>
            <a:prstGeom prst="line">
              <a:avLst/>
            </a:prstGeom>
            <a:noFill/>
            <a:ln w="69850" algn="ctr">
              <a:solidFill>
                <a:srgbClr val="002060"/>
              </a:solidFill>
              <a:round/>
              <a:headEnd type="triangle" w="med" len="med"/>
              <a:tailEnd/>
            </a:ln>
            <a:extLst>
              <a:ext uri="{909E8E84-426E-40DD-AFC4-6F175D3DCCD1}">
                <a14:hiddenFill xmlns:a14="http://schemas.microsoft.com/office/drawing/2010/main">
                  <a:noFill/>
                </a14:hiddenFill>
              </a:ext>
            </a:extLst>
          </p:spPr>
          <p:txBody>
            <a:bodyPr/>
            <a:lstStyle/>
            <a:p>
              <a:endParaRPr lang="ja-JP" altLang="en-US"/>
            </a:p>
          </p:txBody>
        </p:sp>
        <p:grpSp>
          <p:nvGrpSpPr>
            <p:cNvPr id="9229" name="グループ化 12"/>
            <p:cNvGrpSpPr>
              <a:grpSpLocks/>
            </p:cNvGrpSpPr>
            <p:nvPr/>
          </p:nvGrpSpPr>
          <p:grpSpPr bwMode="auto">
            <a:xfrm>
              <a:off x="9464209" y="4236582"/>
              <a:ext cx="737065" cy="613773"/>
              <a:chOff x="7294006" y="4198636"/>
              <a:chExt cx="1408435" cy="560210"/>
            </a:xfrm>
          </p:grpSpPr>
          <p:sp>
            <p:nvSpPr>
              <p:cNvPr id="9277" name="直線コネクタ 60"/>
              <p:cNvSpPr>
                <a:spLocks noChangeShapeType="1"/>
              </p:cNvSpPr>
              <p:nvPr/>
            </p:nvSpPr>
            <p:spPr bwMode="auto">
              <a:xfrm>
                <a:off x="7295306" y="4198663"/>
                <a:ext cx="1407548" cy="0"/>
              </a:xfrm>
              <a:prstGeom prst="line">
                <a:avLst/>
              </a:prstGeom>
              <a:noFill/>
              <a:ln w="25400" algn="ctr">
                <a:solidFill>
                  <a:srgbClr val="FFC000"/>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278" name="直線コネクタ 61"/>
              <p:cNvSpPr>
                <a:spLocks noChangeShapeType="1"/>
              </p:cNvSpPr>
              <p:nvPr/>
            </p:nvSpPr>
            <p:spPr bwMode="auto">
              <a:xfrm>
                <a:off x="7295306" y="4759333"/>
                <a:ext cx="1407548" cy="0"/>
              </a:xfrm>
              <a:prstGeom prst="line">
                <a:avLst/>
              </a:prstGeom>
              <a:noFill/>
              <a:ln w="25400" algn="ctr">
                <a:solidFill>
                  <a:srgbClr val="FFC000"/>
                </a:solidFill>
                <a:prstDash val="sysDash"/>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9230" name="テキスト ボックス 13"/>
            <p:cNvSpPr>
              <a:spLocks noChangeArrowheads="1"/>
            </p:cNvSpPr>
            <p:nvPr/>
          </p:nvSpPr>
          <p:spPr bwMode="auto">
            <a:xfrm>
              <a:off x="6761876" y="648074"/>
              <a:ext cx="1831393" cy="774158"/>
            </a:xfrm>
            <a:prstGeom prst="rect">
              <a:avLst/>
            </a:prstGeom>
            <a:solidFill>
              <a:srgbClr val="CCFFFF"/>
            </a:solidFill>
            <a:ln w="57150" algn="ctr">
              <a:solidFill>
                <a:srgbClr val="000000"/>
              </a:solidFill>
              <a:round/>
              <a:headEnd/>
              <a:tailEnd/>
            </a:ln>
          </p:spPr>
          <p:txBody>
            <a:bodyPr lIns="72000" tIns="0" rIns="72000" bIns="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1600" b="1">
                  <a:solidFill>
                    <a:srgbClr val="00B050"/>
                  </a:solidFill>
                  <a:latin typeface="ＭＳ Ｐゴシック" panose="020B0600070205080204" pitchFamily="50" charset="-128"/>
                </a:rPr>
                <a:t>内容のまとまり</a:t>
              </a:r>
            </a:p>
            <a:p>
              <a:pPr algn="ctr">
                <a:lnSpc>
                  <a:spcPct val="100000"/>
                </a:lnSpc>
                <a:spcBef>
                  <a:spcPct val="0"/>
                </a:spcBef>
                <a:buFontTx/>
                <a:buNone/>
              </a:pPr>
              <a:r>
                <a:rPr kumimoji="0" lang="ja-JP" altLang="en-US" sz="1600" b="1">
                  <a:solidFill>
                    <a:srgbClr val="00B050"/>
                  </a:solidFill>
                  <a:latin typeface="ＭＳ Ｐゴシック" panose="020B0600070205080204" pitchFamily="50" charset="-128"/>
                </a:rPr>
                <a:t>（五つの領域）</a:t>
              </a:r>
            </a:p>
            <a:p>
              <a:pPr algn="ctr">
                <a:lnSpc>
                  <a:spcPct val="100000"/>
                </a:lnSpc>
                <a:spcBef>
                  <a:spcPct val="0"/>
                </a:spcBef>
                <a:buFontTx/>
                <a:buNone/>
              </a:pPr>
              <a:r>
                <a:rPr kumimoji="0" lang="ja-JP" altLang="en-US" sz="1600" b="1">
                  <a:solidFill>
                    <a:srgbClr val="002060"/>
                  </a:solidFill>
                  <a:latin typeface="ＭＳ Ｐゴシック" panose="020B0600070205080204" pitchFamily="50" charset="-128"/>
                </a:rPr>
                <a:t>ごとの評価規準</a:t>
              </a:r>
            </a:p>
          </p:txBody>
        </p:sp>
        <p:sp>
          <p:nvSpPr>
            <p:cNvPr id="9231" name="直線コネクタ 14"/>
            <p:cNvSpPr>
              <a:spLocks noChangeShapeType="1"/>
            </p:cNvSpPr>
            <p:nvPr/>
          </p:nvSpPr>
          <p:spPr bwMode="auto">
            <a:xfrm>
              <a:off x="6786674" y="995712"/>
              <a:ext cx="119399" cy="0"/>
            </a:xfrm>
            <a:prstGeom prst="line">
              <a:avLst/>
            </a:prstGeom>
            <a:noFill/>
            <a:ln w="69850" algn="ctr">
              <a:solidFill>
                <a:srgbClr val="002060"/>
              </a:solidFill>
              <a:round/>
              <a:headEnd type="triangle" w="med" len="med"/>
              <a:tailEnd/>
            </a:ln>
            <a:extLst>
              <a:ext uri="{909E8E84-426E-40DD-AFC4-6F175D3DCCD1}">
                <a14:hiddenFill xmlns:a14="http://schemas.microsoft.com/office/drawing/2010/main">
                  <a:noFill/>
                </a14:hiddenFill>
              </a:ext>
            </a:extLst>
          </p:spPr>
          <p:txBody>
            <a:bodyPr/>
            <a:lstStyle/>
            <a:p>
              <a:endParaRPr lang="ja-JP" altLang="en-US"/>
            </a:p>
          </p:txBody>
        </p:sp>
        <p:sp>
          <p:nvSpPr>
            <p:cNvPr id="9232" name="テキスト ボックス 15"/>
            <p:cNvSpPr>
              <a:spLocks noChangeArrowheads="1"/>
            </p:cNvSpPr>
            <p:nvPr/>
          </p:nvSpPr>
          <p:spPr bwMode="auto">
            <a:xfrm>
              <a:off x="1269475" y="812979"/>
              <a:ext cx="1914137" cy="258053"/>
            </a:xfrm>
            <a:prstGeom prst="rect">
              <a:avLst/>
            </a:prstGeom>
            <a:solidFill>
              <a:srgbClr val="FF33CC"/>
            </a:solidFill>
            <a:ln w="34925" algn="ctr">
              <a:solidFill>
                <a:srgbClr val="002060"/>
              </a:solidFill>
              <a:round/>
              <a:headEnd/>
              <a:tailEnd/>
            </a:ln>
          </p:spPr>
          <p:txBody>
            <a:bodyPr lIns="72000" tIns="0" rIns="72000" bIns="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1600" b="1">
                  <a:latin typeface="ＭＳ Ｐゴシック" panose="020B0600070205080204" pitchFamily="50" charset="-128"/>
                </a:rPr>
                <a:t>外国語科の目標</a:t>
              </a:r>
            </a:p>
          </p:txBody>
        </p:sp>
        <p:sp>
          <p:nvSpPr>
            <p:cNvPr id="9233" name="テキスト ボックス 16"/>
            <p:cNvSpPr>
              <a:spLocks noChangeArrowheads="1"/>
            </p:cNvSpPr>
            <p:nvPr/>
          </p:nvSpPr>
          <p:spPr bwMode="auto">
            <a:xfrm>
              <a:off x="3427505" y="826405"/>
              <a:ext cx="2596312" cy="258053"/>
            </a:xfrm>
            <a:prstGeom prst="rect">
              <a:avLst/>
            </a:prstGeom>
            <a:solidFill>
              <a:srgbClr val="FFCCFF"/>
            </a:solidFill>
            <a:ln w="38100" algn="ctr">
              <a:solidFill>
                <a:srgbClr val="002060"/>
              </a:solidFill>
              <a:round/>
              <a:headEnd/>
              <a:tailEnd/>
            </a:ln>
          </p:spPr>
          <p:txBody>
            <a:bodyPr lIns="72000" tIns="0" rIns="72000" bIns="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1600" b="1">
                  <a:solidFill>
                    <a:srgbClr val="00B050"/>
                  </a:solidFill>
                  <a:latin typeface="ＭＳ Ｐゴシック" panose="020B0600070205080204" pitchFamily="50" charset="-128"/>
                </a:rPr>
                <a:t>五つの領域</a:t>
              </a:r>
              <a:r>
                <a:rPr kumimoji="0" lang="ja-JP" altLang="en-US" sz="1600" b="1">
                  <a:latin typeface="ＭＳ Ｐゴシック" panose="020B0600070205080204" pitchFamily="50" charset="-128"/>
                </a:rPr>
                <a:t>別の目標</a:t>
              </a:r>
            </a:p>
          </p:txBody>
        </p:sp>
        <p:sp>
          <p:nvSpPr>
            <p:cNvPr id="9234" name="テキスト ボックス 17"/>
            <p:cNvSpPr>
              <a:spLocks noChangeArrowheads="1"/>
            </p:cNvSpPr>
            <p:nvPr/>
          </p:nvSpPr>
          <p:spPr bwMode="auto">
            <a:xfrm>
              <a:off x="1155514" y="2274824"/>
              <a:ext cx="2057559" cy="258053"/>
            </a:xfrm>
            <a:prstGeom prst="rect">
              <a:avLst/>
            </a:prstGeom>
            <a:solidFill>
              <a:srgbClr val="FF33CC"/>
            </a:solidFill>
            <a:ln w="28575" algn="ctr">
              <a:solidFill>
                <a:srgbClr val="000000"/>
              </a:solidFill>
              <a:round/>
              <a:headEnd/>
              <a:tailEnd/>
            </a:ln>
          </p:spPr>
          <p:txBody>
            <a:bodyPr lIns="72000" tIns="0" rIns="72000" bIns="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1600" b="1">
                  <a:latin typeface="ＭＳ Ｐゴシック" panose="020B0600070205080204" pitchFamily="50" charset="-128"/>
                </a:rPr>
                <a:t>学年ごとの目標</a:t>
              </a:r>
            </a:p>
          </p:txBody>
        </p:sp>
        <p:grpSp>
          <p:nvGrpSpPr>
            <p:cNvPr id="9235" name="グループ化 18"/>
            <p:cNvGrpSpPr>
              <a:grpSpLocks/>
            </p:cNvGrpSpPr>
            <p:nvPr/>
          </p:nvGrpSpPr>
          <p:grpSpPr bwMode="auto">
            <a:xfrm>
              <a:off x="1278621" y="4022226"/>
              <a:ext cx="2725102" cy="998038"/>
              <a:chOff x="219838" y="4102435"/>
              <a:chExt cx="2566185" cy="910941"/>
            </a:xfrm>
          </p:grpSpPr>
          <p:grpSp>
            <p:nvGrpSpPr>
              <p:cNvPr id="9271" name="グループ化 54"/>
              <p:cNvGrpSpPr>
                <a:grpSpLocks/>
              </p:cNvGrpSpPr>
              <p:nvPr/>
            </p:nvGrpSpPr>
            <p:grpSpPr bwMode="auto">
              <a:xfrm>
                <a:off x="219838" y="4102435"/>
                <a:ext cx="2566185" cy="910941"/>
                <a:chOff x="249106" y="4080442"/>
                <a:chExt cx="2566185" cy="910941"/>
              </a:xfrm>
            </p:grpSpPr>
            <p:sp>
              <p:nvSpPr>
                <p:cNvPr id="9273" name="正方形/長方形 56"/>
                <p:cNvSpPr>
                  <a:spLocks noChangeArrowheads="1"/>
                </p:cNvSpPr>
                <p:nvPr/>
              </p:nvSpPr>
              <p:spPr bwMode="auto">
                <a:xfrm>
                  <a:off x="249106" y="4080442"/>
                  <a:ext cx="2566185" cy="910941"/>
                </a:xfrm>
                <a:prstGeom prst="rect">
                  <a:avLst/>
                </a:prstGeom>
                <a:solidFill>
                  <a:srgbClr val="FFFFCC"/>
                </a:solidFill>
                <a:ln w="19050" algn="ctr">
                  <a:solidFill>
                    <a:srgbClr val="00206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endParaRPr kumimoji="0" lang="ja-JP" altLang="en-US" sz="2000" b="1">
                    <a:solidFill>
                      <a:srgbClr val="002060"/>
                    </a:solidFill>
                    <a:latin typeface="HG丸ｺﾞｼｯｸM-PRO" panose="020F0600000000000000" pitchFamily="50" charset="-128"/>
                    <a:ea typeface="HG丸ｺﾞｼｯｸM-PRO" panose="020F0600000000000000" pitchFamily="50" charset="-128"/>
                  </a:endParaRPr>
                </a:p>
              </p:txBody>
            </p:sp>
            <p:sp>
              <p:nvSpPr>
                <p:cNvPr id="9274" name="テキスト ボックス 57"/>
                <p:cNvSpPr>
                  <a:spLocks noChangeArrowheads="1"/>
                </p:cNvSpPr>
                <p:nvPr/>
              </p:nvSpPr>
              <p:spPr bwMode="auto">
                <a:xfrm>
                  <a:off x="327227" y="4229843"/>
                  <a:ext cx="1312491" cy="280970"/>
                </a:xfrm>
                <a:prstGeom prst="rect">
                  <a:avLst/>
                </a:prstGeom>
                <a:solidFill>
                  <a:srgbClr val="FFCCFF"/>
                </a:solidFill>
                <a:ln w="12700" algn="ctr">
                  <a:solidFill>
                    <a:srgbClr val="000000"/>
                  </a:solidFill>
                  <a:round/>
                  <a:headEnd/>
                  <a:tailEnd/>
                </a:ln>
              </p:spPr>
              <p:txBody>
                <a:bodyPr lIns="72000" tIns="72000" rIns="72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1200" b="1">
                      <a:latin typeface="ＭＳ Ｐゴシック" panose="020B0600070205080204" pitchFamily="50" charset="-128"/>
                    </a:rPr>
                    <a:t>単元の目標</a:t>
                  </a:r>
                </a:p>
              </p:txBody>
            </p:sp>
            <p:sp>
              <p:nvSpPr>
                <p:cNvPr id="9275" name="テキスト ボックス 58"/>
                <p:cNvSpPr>
                  <a:spLocks noChangeArrowheads="1"/>
                </p:cNvSpPr>
                <p:nvPr/>
              </p:nvSpPr>
              <p:spPr bwMode="auto">
                <a:xfrm>
                  <a:off x="1722803" y="4236040"/>
                  <a:ext cx="1044872" cy="283461"/>
                </a:xfrm>
                <a:prstGeom prst="rect">
                  <a:avLst/>
                </a:prstGeom>
                <a:solidFill>
                  <a:srgbClr val="CCFFFF"/>
                </a:solidFill>
                <a:ln w="12700" algn="ctr">
                  <a:solidFill>
                    <a:srgbClr val="000000"/>
                  </a:solidFill>
                  <a:miter lim="800000"/>
                  <a:headEnd/>
                  <a:tailEnd/>
                </a:ln>
              </p:spPr>
              <p:txBody>
                <a:bodyPr lIns="72000" tIns="72000" rIns="72000" bIns="36000"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1200" b="1">
                      <a:solidFill>
                        <a:srgbClr val="002060"/>
                      </a:solidFill>
                    </a:rPr>
                    <a:t>評価規準</a:t>
                  </a:r>
                </a:p>
              </p:txBody>
            </p:sp>
            <p:sp>
              <p:nvSpPr>
                <p:cNvPr id="9276" name="正方形/長方形 59"/>
                <p:cNvSpPr>
                  <a:spLocks noChangeArrowheads="1"/>
                </p:cNvSpPr>
                <p:nvPr/>
              </p:nvSpPr>
              <p:spPr bwMode="auto">
                <a:xfrm>
                  <a:off x="359639" y="4593218"/>
                  <a:ext cx="2225002" cy="2944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1400" b="1">
                      <a:solidFill>
                        <a:srgbClr val="002060"/>
                      </a:solidFill>
                      <a:latin typeface="ＭＳ Ｐゴシック" panose="020B0600070205080204" pitchFamily="50" charset="-128"/>
                    </a:rPr>
                    <a:t>言語活動・練習等</a:t>
                  </a:r>
                </a:p>
              </p:txBody>
            </p:sp>
          </p:grpSp>
          <p:sp>
            <p:nvSpPr>
              <p:cNvPr id="9272" name="直線コネクタ 55"/>
              <p:cNvSpPr>
                <a:spLocks noChangeShapeType="1"/>
              </p:cNvSpPr>
              <p:nvPr/>
            </p:nvSpPr>
            <p:spPr bwMode="auto">
              <a:xfrm>
                <a:off x="1609796" y="4394619"/>
                <a:ext cx="83030" cy="4596"/>
              </a:xfrm>
              <a:prstGeom prst="line">
                <a:avLst/>
              </a:prstGeom>
              <a:noFill/>
              <a:ln w="53975" algn="ctr">
                <a:solidFill>
                  <a:srgbClr val="00206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9236" name="グループ化 19"/>
            <p:cNvGrpSpPr>
              <a:grpSpLocks/>
            </p:cNvGrpSpPr>
            <p:nvPr/>
          </p:nvGrpSpPr>
          <p:grpSpPr bwMode="auto">
            <a:xfrm>
              <a:off x="3912521" y="4031309"/>
              <a:ext cx="2725102" cy="998038"/>
              <a:chOff x="2853738" y="4111518"/>
              <a:chExt cx="2566185" cy="910941"/>
            </a:xfrm>
          </p:grpSpPr>
          <p:grpSp>
            <p:nvGrpSpPr>
              <p:cNvPr id="9265" name="グループ化 48"/>
              <p:cNvGrpSpPr>
                <a:grpSpLocks/>
              </p:cNvGrpSpPr>
              <p:nvPr/>
            </p:nvGrpSpPr>
            <p:grpSpPr bwMode="auto">
              <a:xfrm>
                <a:off x="2853738" y="4111518"/>
                <a:ext cx="2566185" cy="910941"/>
                <a:chOff x="249106" y="4080442"/>
                <a:chExt cx="2566185" cy="910941"/>
              </a:xfrm>
            </p:grpSpPr>
            <p:sp>
              <p:nvSpPr>
                <p:cNvPr id="9267" name="正方形/長方形 50"/>
                <p:cNvSpPr>
                  <a:spLocks noChangeArrowheads="1"/>
                </p:cNvSpPr>
                <p:nvPr/>
              </p:nvSpPr>
              <p:spPr bwMode="auto">
                <a:xfrm>
                  <a:off x="249106" y="4080442"/>
                  <a:ext cx="2566185" cy="910941"/>
                </a:xfrm>
                <a:prstGeom prst="rect">
                  <a:avLst/>
                </a:prstGeom>
                <a:solidFill>
                  <a:srgbClr val="FFFFCC"/>
                </a:solidFill>
                <a:ln w="19050" algn="ctr">
                  <a:solidFill>
                    <a:srgbClr val="00206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endParaRPr kumimoji="0" lang="ja-JP" altLang="en-US" sz="2000" b="1">
                    <a:solidFill>
                      <a:srgbClr val="002060"/>
                    </a:solidFill>
                    <a:latin typeface="HG丸ｺﾞｼｯｸM-PRO" panose="020F0600000000000000" pitchFamily="50" charset="-128"/>
                    <a:ea typeface="HG丸ｺﾞｼｯｸM-PRO" panose="020F0600000000000000" pitchFamily="50" charset="-128"/>
                  </a:endParaRPr>
                </a:p>
              </p:txBody>
            </p:sp>
            <p:sp>
              <p:nvSpPr>
                <p:cNvPr id="9268" name="テキスト ボックス 51"/>
                <p:cNvSpPr>
                  <a:spLocks noChangeArrowheads="1"/>
                </p:cNvSpPr>
                <p:nvPr/>
              </p:nvSpPr>
              <p:spPr bwMode="auto">
                <a:xfrm>
                  <a:off x="327442" y="4229212"/>
                  <a:ext cx="1312492" cy="280970"/>
                </a:xfrm>
                <a:prstGeom prst="rect">
                  <a:avLst/>
                </a:prstGeom>
                <a:solidFill>
                  <a:srgbClr val="FFCCFF"/>
                </a:solidFill>
                <a:ln w="12700" algn="ctr">
                  <a:solidFill>
                    <a:srgbClr val="000000"/>
                  </a:solidFill>
                  <a:round/>
                  <a:headEnd/>
                  <a:tailEnd/>
                </a:ln>
              </p:spPr>
              <p:txBody>
                <a:bodyPr lIns="72000" tIns="72000" rIns="72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1200" b="1">
                      <a:latin typeface="ＭＳ Ｐゴシック" panose="020B0600070205080204" pitchFamily="50" charset="-128"/>
                    </a:rPr>
                    <a:t>単元の目標</a:t>
                  </a:r>
                </a:p>
              </p:txBody>
            </p:sp>
            <p:sp>
              <p:nvSpPr>
                <p:cNvPr id="9269" name="テキスト ボックス 52"/>
                <p:cNvSpPr>
                  <a:spLocks noChangeArrowheads="1"/>
                </p:cNvSpPr>
                <p:nvPr/>
              </p:nvSpPr>
              <p:spPr bwMode="auto">
                <a:xfrm>
                  <a:off x="1722803" y="4236040"/>
                  <a:ext cx="1044872" cy="283461"/>
                </a:xfrm>
                <a:prstGeom prst="rect">
                  <a:avLst/>
                </a:prstGeom>
                <a:solidFill>
                  <a:srgbClr val="CCFFFF"/>
                </a:solidFill>
                <a:ln w="12700" algn="ctr">
                  <a:solidFill>
                    <a:srgbClr val="000000"/>
                  </a:solidFill>
                  <a:miter lim="800000"/>
                  <a:headEnd/>
                  <a:tailEnd/>
                </a:ln>
              </p:spPr>
              <p:txBody>
                <a:bodyPr lIns="72000" tIns="72000" rIns="72000" bIns="36000"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1200" b="1">
                      <a:solidFill>
                        <a:srgbClr val="002060"/>
                      </a:solidFill>
                    </a:rPr>
                    <a:t>評価規準</a:t>
                  </a:r>
                </a:p>
              </p:txBody>
            </p:sp>
            <p:sp>
              <p:nvSpPr>
                <p:cNvPr id="9270" name="正方形/長方形 53"/>
                <p:cNvSpPr>
                  <a:spLocks noChangeArrowheads="1"/>
                </p:cNvSpPr>
                <p:nvPr/>
              </p:nvSpPr>
              <p:spPr bwMode="auto">
                <a:xfrm>
                  <a:off x="359853" y="4592588"/>
                  <a:ext cx="2225002" cy="2944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1400" b="1">
                      <a:solidFill>
                        <a:srgbClr val="002060"/>
                      </a:solidFill>
                      <a:latin typeface="ＭＳ Ｐゴシック" panose="020B0600070205080204" pitchFamily="50" charset="-128"/>
                    </a:rPr>
                    <a:t>言語活動・練習等</a:t>
                  </a:r>
                </a:p>
              </p:txBody>
            </p:sp>
          </p:grpSp>
          <p:sp>
            <p:nvSpPr>
              <p:cNvPr id="9266" name="直線コネクタ 49"/>
              <p:cNvSpPr>
                <a:spLocks noChangeShapeType="1"/>
              </p:cNvSpPr>
              <p:nvPr/>
            </p:nvSpPr>
            <p:spPr bwMode="auto">
              <a:xfrm>
                <a:off x="4247371" y="4398476"/>
                <a:ext cx="84760" cy="4596"/>
              </a:xfrm>
              <a:prstGeom prst="line">
                <a:avLst/>
              </a:prstGeom>
              <a:noFill/>
              <a:ln w="53975" algn="ctr">
                <a:solidFill>
                  <a:srgbClr val="00206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9237" name="グループ化 20"/>
            <p:cNvGrpSpPr>
              <a:grpSpLocks/>
            </p:cNvGrpSpPr>
            <p:nvPr/>
          </p:nvGrpSpPr>
          <p:grpSpPr bwMode="auto">
            <a:xfrm>
              <a:off x="6543366" y="4022226"/>
              <a:ext cx="2725102" cy="998038"/>
              <a:chOff x="5484583" y="4102435"/>
              <a:chExt cx="2566185" cy="910941"/>
            </a:xfrm>
          </p:grpSpPr>
          <p:grpSp>
            <p:nvGrpSpPr>
              <p:cNvPr id="9259" name="グループ化 42"/>
              <p:cNvGrpSpPr>
                <a:grpSpLocks/>
              </p:cNvGrpSpPr>
              <p:nvPr/>
            </p:nvGrpSpPr>
            <p:grpSpPr bwMode="auto">
              <a:xfrm>
                <a:off x="5484583" y="4102435"/>
                <a:ext cx="2566185" cy="910941"/>
                <a:chOff x="249106" y="4080442"/>
                <a:chExt cx="2566185" cy="910941"/>
              </a:xfrm>
            </p:grpSpPr>
            <p:sp>
              <p:nvSpPr>
                <p:cNvPr id="9261" name="正方形/長方形 44"/>
                <p:cNvSpPr>
                  <a:spLocks noChangeArrowheads="1"/>
                </p:cNvSpPr>
                <p:nvPr/>
              </p:nvSpPr>
              <p:spPr bwMode="auto">
                <a:xfrm>
                  <a:off x="249106" y="4080442"/>
                  <a:ext cx="2566185" cy="910941"/>
                </a:xfrm>
                <a:prstGeom prst="rect">
                  <a:avLst/>
                </a:prstGeom>
                <a:solidFill>
                  <a:srgbClr val="FFFFCC"/>
                </a:solidFill>
                <a:ln w="19050" algn="ctr">
                  <a:solidFill>
                    <a:srgbClr val="00206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endParaRPr kumimoji="0" lang="ja-JP" altLang="en-US" sz="2000" b="1">
                    <a:solidFill>
                      <a:srgbClr val="002060"/>
                    </a:solidFill>
                    <a:latin typeface="HG丸ｺﾞｼｯｸM-PRO" panose="020F0600000000000000" pitchFamily="50" charset="-128"/>
                    <a:ea typeface="HG丸ｺﾞｼｯｸM-PRO" panose="020F0600000000000000" pitchFamily="50" charset="-128"/>
                  </a:endParaRPr>
                </a:p>
              </p:txBody>
            </p:sp>
            <p:sp>
              <p:nvSpPr>
                <p:cNvPr id="9262" name="テキスト ボックス 45"/>
                <p:cNvSpPr>
                  <a:spLocks noChangeArrowheads="1"/>
                </p:cNvSpPr>
                <p:nvPr/>
              </p:nvSpPr>
              <p:spPr bwMode="auto">
                <a:xfrm>
                  <a:off x="328809" y="4229843"/>
                  <a:ext cx="1310760" cy="280970"/>
                </a:xfrm>
                <a:prstGeom prst="rect">
                  <a:avLst/>
                </a:prstGeom>
                <a:solidFill>
                  <a:srgbClr val="FFCCFF"/>
                </a:solidFill>
                <a:ln w="12700" algn="ctr">
                  <a:solidFill>
                    <a:srgbClr val="000000"/>
                  </a:solidFill>
                  <a:round/>
                  <a:headEnd/>
                  <a:tailEnd/>
                </a:ln>
              </p:spPr>
              <p:txBody>
                <a:bodyPr lIns="72000" tIns="72000" rIns="72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1200" b="1">
                      <a:latin typeface="ＭＳ Ｐゴシック" panose="020B0600070205080204" pitchFamily="50" charset="-128"/>
                    </a:rPr>
                    <a:t>単元の目標</a:t>
                  </a:r>
                </a:p>
              </p:txBody>
            </p:sp>
            <p:sp>
              <p:nvSpPr>
                <p:cNvPr id="9263" name="テキスト ボックス 46"/>
                <p:cNvSpPr>
                  <a:spLocks noChangeArrowheads="1"/>
                </p:cNvSpPr>
                <p:nvPr/>
              </p:nvSpPr>
              <p:spPr bwMode="auto">
                <a:xfrm>
                  <a:off x="1722803" y="4236040"/>
                  <a:ext cx="1044872" cy="283461"/>
                </a:xfrm>
                <a:prstGeom prst="rect">
                  <a:avLst/>
                </a:prstGeom>
                <a:solidFill>
                  <a:srgbClr val="CCFFFF"/>
                </a:solidFill>
                <a:ln w="12700" algn="ctr">
                  <a:solidFill>
                    <a:srgbClr val="000000"/>
                  </a:solidFill>
                  <a:miter lim="800000"/>
                  <a:headEnd/>
                  <a:tailEnd/>
                </a:ln>
              </p:spPr>
              <p:txBody>
                <a:bodyPr lIns="72000" tIns="72000" rIns="72000" bIns="36000"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1200" b="1">
                      <a:solidFill>
                        <a:srgbClr val="002060"/>
                      </a:solidFill>
                    </a:rPr>
                    <a:t>評価規準</a:t>
                  </a:r>
                </a:p>
              </p:txBody>
            </p:sp>
            <p:sp>
              <p:nvSpPr>
                <p:cNvPr id="9264" name="正方形/長方形 47"/>
                <p:cNvSpPr>
                  <a:spLocks noChangeArrowheads="1"/>
                </p:cNvSpPr>
                <p:nvPr/>
              </p:nvSpPr>
              <p:spPr bwMode="auto">
                <a:xfrm>
                  <a:off x="361217" y="4593218"/>
                  <a:ext cx="2223271" cy="2944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1400" b="1">
                      <a:solidFill>
                        <a:srgbClr val="002060"/>
                      </a:solidFill>
                      <a:latin typeface="ＭＳ Ｐゴシック" panose="020B0600070205080204" pitchFamily="50" charset="-128"/>
                    </a:rPr>
                    <a:t>言語活動・練習等</a:t>
                  </a:r>
                </a:p>
              </p:txBody>
            </p:sp>
          </p:grpSp>
          <p:sp>
            <p:nvSpPr>
              <p:cNvPr id="9260" name="直線コネクタ 43"/>
              <p:cNvSpPr>
                <a:spLocks noChangeShapeType="1"/>
              </p:cNvSpPr>
              <p:nvPr/>
            </p:nvSpPr>
            <p:spPr bwMode="auto">
              <a:xfrm>
                <a:off x="6879580" y="4399216"/>
                <a:ext cx="84759" cy="4595"/>
              </a:xfrm>
              <a:prstGeom prst="line">
                <a:avLst/>
              </a:prstGeom>
              <a:noFill/>
              <a:ln w="53975" algn="ctr">
                <a:solidFill>
                  <a:srgbClr val="00206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9238" name="下矢印 67"/>
            <p:cNvSpPr>
              <a:spLocks noChangeArrowheads="1"/>
            </p:cNvSpPr>
            <p:nvPr/>
          </p:nvSpPr>
          <p:spPr bwMode="auto">
            <a:xfrm rot="3000000">
              <a:off x="2805382" y="1755915"/>
              <a:ext cx="431188" cy="2971686"/>
            </a:xfrm>
            <a:prstGeom prst="downArrow">
              <a:avLst>
                <a:gd name="adj1" fmla="val 50000"/>
                <a:gd name="adj2" fmla="val 127085"/>
              </a:avLst>
            </a:prstGeom>
            <a:solidFill>
              <a:srgbClr val="FF99CC"/>
            </a:solidFill>
            <a:ln>
              <a:noFill/>
            </a:ln>
            <a:effectLst/>
            <a:extLst>
              <a:ext uri="{91240B29-F687-4F45-9708-019B960494DF}">
                <a14:hiddenLine xmlns:a14="http://schemas.microsoft.com/office/drawing/2010/main" w="412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endParaRPr kumimoji="0" lang="ja-JP" altLang="en-US" sz="2000" b="1">
                <a:solidFill>
                  <a:srgbClr val="002060"/>
                </a:solidFill>
                <a:latin typeface="HG丸ｺﾞｼｯｸM-PRO" panose="020F0600000000000000" pitchFamily="50" charset="-128"/>
                <a:ea typeface="HG丸ｺﾞｼｯｸM-PRO" panose="020F0600000000000000" pitchFamily="50" charset="-128"/>
              </a:endParaRPr>
            </a:p>
          </p:txBody>
        </p:sp>
        <p:sp>
          <p:nvSpPr>
            <p:cNvPr id="9239" name="下矢印 67"/>
            <p:cNvSpPr>
              <a:spLocks noChangeArrowheads="1"/>
            </p:cNvSpPr>
            <p:nvPr/>
          </p:nvSpPr>
          <p:spPr bwMode="auto">
            <a:xfrm rot="4260000" flipH="1">
              <a:off x="5769896" y="720937"/>
              <a:ext cx="435652" cy="5106401"/>
            </a:xfrm>
            <a:prstGeom prst="downArrow">
              <a:avLst>
                <a:gd name="adj1" fmla="val 50000"/>
                <a:gd name="adj2" fmla="val 127089"/>
              </a:avLst>
            </a:prstGeom>
            <a:solidFill>
              <a:srgbClr val="66CCFF"/>
            </a:solidFill>
            <a:ln>
              <a:noFill/>
            </a:ln>
            <a:effectLst/>
            <a:extLst>
              <a:ext uri="{91240B29-F687-4F45-9708-019B960494DF}">
                <a14:hiddenLine xmlns:a14="http://schemas.microsoft.com/office/drawing/2010/main" w="412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endParaRPr kumimoji="0" lang="ja-JP" altLang="en-US" sz="2000" b="1">
                <a:solidFill>
                  <a:srgbClr val="002060"/>
                </a:solidFill>
                <a:latin typeface="HG丸ｺﾞｼｯｸM-PRO" panose="020F0600000000000000" pitchFamily="50" charset="-128"/>
                <a:ea typeface="HG丸ｺﾞｼｯｸM-PRO" panose="020F0600000000000000" pitchFamily="50" charset="-128"/>
              </a:endParaRPr>
            </a:p>
          </p:txBody>
        </p:sp>
        <p:sp>
          <p:nvSpPr>
            <p:cNvPr id="9240" name="下矢印 67"/>
            <p:cNvSpPr>
              <a:spLocks noChangeArrowheads="1"/>
            </p:cNvSpPr>
            <p:nvPr/>
          </p:nvSpPr>
          <p:spPr bwMode="auto">
            <a:xfrm rot="360000">
              <a:off x="4624590" y="2271562"/>
              <a:ext cx="328954" cy="2032120"/>
            </a:xfrm>
            <a:prstGeom prst="downArrow">
              <a:avLst>
                <a:gd name="adj1" fmla="val 57815"/>
                <a:gd name="adj2" fmla="val 94293"/>
              </a:avLst>
            </a:prstGeom>
            <a:solidFill>
              <a:srgbClr val="FF99CC"/>
            </a:solidFill>
            <a:ln>
              <a:noFill/>
            </a:ln>
            <a:effectLst/>
            <a:extLst>
              <a:ext uri="{91240B29-F687-4F45-9708-019B960494DF}">
                <a14:hiddenLine xmlns:a14="http://schemas.microsoft.com/office/drawing/2010/main" w="412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endParaRPr kumimoji="0" lang="ja-JP" altLang="en-US" sz="2000" b="1">
                <a:solidFill>
                  <a:srgbClr val="002060"/>
                </a:solidFill>
                <a:latin typeface="HG丸ｺﾞｼｯｸM-PRO" panose="020F0600000000000000" pitchFamily="50" charset="-128"/>
                <a:ea typeface="HG丸ｺﾞｼｯｸM-PRO" panose="020F0600000000000000" pitchFamily="50" charset="-128"/>
              </a:endParaRPr>
            </a:p>
          </p:txBody>
        </p:sp>
        <p:sp>
          <p:nvSpPr>
            <p:cNvPr id="9241" name="下矢印 67"/>
            <p:cNvSpPr>
              <a:spLocks noChangeArrowheads="1"/>
            </p:cNvSpPr>
            <p:nvPr/>
          </p:nvSpPr>
          <p:spPr bwMode="auto">
            <a:xfrm rot="3300000">
              <a:off x="7014709" y="1778662"/>
              <a:ext cx="395359" cy="3077608"/>
            </a:xfrm>
            <a:prstGeom prst="downArrow">
              <a:avLst>
                <a:gd name="adj1" fmla="val 50000"/>
                <a:gd name="adj2" fmla="val 127108"/>
              </a:avLst>
            </a:prstGeom>
            <a:solidFill>
              <a:srgbClr val="66CCFF"/>
            </a:solidFill>
            <a:ln>
              <a:noFill/>
            </a:ln>
            <a:effectLst/>
            <a:extLst>
              <a:ext uri="{91240B29-F687-4F45-9708-019B960494DF}">
                <a14:hiddenLine xmlns:a14="http://schemas.microsoft.com/office/drawing/2010/main" w="412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endParaRPr kumimoji="0" lang="ja-JP" altLang="en-US" sz="2000" b="1">
                <a:solidFill>
                  <a:srgbClr val="002060"/>
                </a:solidFill>
                <a:latin typeface="HG丸ｺﾞｼｯｸM-PRO" panose="020F0600000000000000" pitchFamily="50" charset="-128"/>
                <a:ea typeface="HG丸ｺﾞｼｯｸM-PRO" panose="020F0600000000000000" pitchFamily="50" charset="-128"/>
              </a:endParaRPr>
            </a:p>
          </p:txBody>
        </p:sp>
        <p:sp>
          <p:nvSpPr>
            <p:cNvPr id="9242" name="下矢印 67"/>
            <p:cNvSpPr>
              <a:spLocks noChangeArrowheads="1"/>
            </p:cNvSpPr>
            <p:nvPr/>
          </p:nvSpPr>
          <p:spPr bwMode="auto">
            <a:xfrm rot="-2400000">
              <a:off x="6387210" y="2008684"/>
              <a:ext cx="417931" cy="2555315"/>
            </a:xfrm>
            <a:prstGeom prst="downArrow">
              <a:avLst>
                <a:gd name="adj1" fmla="val 50000"/>
                <a:gd name="adj2" fmla="val 87269"/>
              </a:avLst>
            </a:prstGeom>
            <a:solidFill>
              <a:srgbClr val="FF99CC"/>
            </a:solidFill>
            <a:ln>
              <a:noFill/>
            </a:ln>
            <a:effectLst/>
            <a:extLst>
              <a:ext uri="{91240B29-F687-4F45-9708-019B960494DF}">
                <a14:hiddenLine xmlns:a14="http://schemas.microsoft.com/office/drawing/2010/main" w="412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endParaRPr kumimoji="0" lang="ja-JP" altLang="en-US" sz="2000" b="1">
                <a:solidFill>
                  <a:srgbClr val="002060"/>
                </a:solidFill>
                <a:latin typeface="HG丸ｺﾞｼｯｸM-PRO" panose="020F0600000000000000" pitchFamily="50" charset="-128"/>
                <a:ea typeface="HG丸ｺﾞｼｯｸM-PRO" panose="020F0600000000000000" pitchFamily="50" charset="-128"/>
              </a:endParaRPr>
            </a:p>
          </p:txBody>
        </p:sp>
        <p:sp>
          <p:nvSpPr>
            <p:cNvPr id="9243" name="下矢印 67"/>
            <p:cNvSpPr>
              <a:spLocks noChangeArrowheads="1"/>
            </p:cNvSpPr>
            <p:nvPr/>
          </p:nvSpPr>
          <p:spPr bwMode="auto">
            <a:xfrm>
              <a:off x="8406709" y="2089703"/>
              <a:ext cx="383589" cy="2258382"/>
            </a:xfrm>
            <a:prstGeom prst="downArrow">
              <a:avLst>
                <a:gd name="adj1" fmla="val 50000"/>
                <a:gd name="adj2" fmla="val 127099"/>
              </a:avLst>
            </a:prstGeom>
            <a:solidFill>
              <a:srgbClr val="66CCFF"/>
            </a:solidFill>
            <a:ln>
              <a:noFill/>
            </a:ln>
            <a:effectLst/>
            <a:extLst>
              <a:ext uri="{91240B29-F687-4F45-9708-019B960494DF}">
                <a14:hiddenLine xmlns:a14="http://schemas.microsoft.com/office/drawing/2010/main" w="412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endParaRPr kumimoji="0" lang="ja-JP" altLang="en-US" sz="2000" b="1">
                <a:solidFill>
                  <a:srgbClr val="002060"/>
                </a:solidFill>
                <a:latin typeface="HG丸ｺﾞｼｯｸM-PRO" panose="020F0600000000000000" pitchFamily="50" charset="-128"/>
                <a:ea typeface="HG丸ｺﾞｼｯｸM-PRO" panose="020F0600000000000000" pitchFamily="50" charset="-128"/>
              </a:endParaRPr>
            </a:p>
          </p:txBody>
        </p:sp>
        <p:sp>
          <p:nvSpPr>
            <p:cNvPr id="9244" name="テキスト ボックス 27"/>
            <p:cNvSpPr>
              <a:spLocks noChangeArrowheads="1"/>
            </p:cNvSpPr>
            <p:nvPr/>
          </p:nvSpPr>
          <p:spPr bwMode="auto">
            <a:xfrm>
              <a:off x="3353461" y="2256362"/>
              <a:ext cx="3732657" cy="258053"/>
            </a:xfrm>
            <a:prstGeom prst="rect">
              <a:avLst/>
            </a:prstGeom>
            <a:solidFill>
              <a:srgbClr val="FFCCFF"/>
            </a:solidFill>
            <a:ln w="31750" algn="ctr">
              <a:solidFill>
                <a:srgbClr val="000000"/>
              </a:solidFill>
              <a:round/>
              <a:headEnd/>
              <a:tailEnd/>
            </a:ln>
          </p:spPr>
          <p:txBody>
            <a:bodyPr lIns="72000" tIns="0" rIns="72000" bIns="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1600" b="1">
                  <a:solidFill>
                    <a:srgbClr val="00B050"/>
                  </a:solidFill>
                  <a:latin typeface="ＭＳ Ｐゴシック" panose="020B0600070205080204" pitchFamily="50" charset="-128"/>
                </a:rPr>
                <a:t>五つの領域</a:t>
              </a:r>
              <a:r>
                <a:rPr kumimoji="0" lang="ja-JP" altLang="en-US" sz="1600" b="1">
                  <a:latin typeface="ＭＳ Ｐゴシック" panose="020B0600070205080204" pitchFamily="50" charset="-128"/>
                </a:rPr>
                <a:t>別の学年ごとの目標</a:t>
              </a:r>
            </a:p>
          </p:txBody>
        </p:sp>
        <p:sp>
          <p:nvSpPr>
            <p:cNvPr id="9245" name="テキスト ボックス 28"/>
            <p:cNvSpPr>
              <a:spLocks noChangeArrowheads="1"/>
            </p:cNvSpPr>
            <p:nvPr/>
          </p:nvSpPr>
          <p:spPr bwMode="auto">
            <a:xfrm>
              <a:off x="7382864" y="2119784"/>
              <a:ext cx="1614420" cy="516106"/>
            </a:xfrm>
            <a:prstGeom prst="rect">
              <a:avLst/>
            </a:prstGeom>
            <a:solidFill>
              <a:srgbClr val="CCFFFF"/>
            </a:solidFill>
            <a:ln w="28575" algn="ctr">
              <a:solidFill>
                <a:srgbClr val="000000"/>
              </a:solidFill>
              <a:round/>
              <a:headEnd/>
              <a:tailEnd/>
            </a:ln>
          </p:spPr>
          <p:txBody>
            <a:bodyPr lIns="72000" tIns="0" rIns="72000" bIns="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1600" b="1">
                  <a:latin typeface="ＭＳ Ｐゴシック" panose="020B0600070205080204" pitchFamily="50" charset="-128"/>
                </a:rPr>
                <a:t>学年ごとの</a:t>
              </a:r>
            </a:p>
            <a:p>
              <a:pPr algn="ctr">
                <a:lnSpc>
                  <a:spcPct val="100000"/>
                </a:lnSpc>
                <a:spcBef>
                  <a:spcPct val="0"/>
                </a:spcBef>
                <a:buFontTx/>
                <a:buNone/>
              </a:pPr>
              <a:r>
                <a:rPr kumimoji="0" lang="ja-JP" altLang="en-US" sz="1600" b="1">
                  <a:latin typeface="ＭＳ Ｐゴシック" panose="020B0600070205080204" pitchFamily="50" charset="-128"/>
                </a:rPr>
                <a:t>評価規準</a:t>
              </a:r>
            </a:p>
          </p:txBody>
        </p:sp>
        <p:sp>
          <p:nvSpPr>
            <p:cNvPr id="9246" name="吹き出し: 角を丸めた四角形 29"/>
            <p:cNvSpPr>
              <a:spLocks noChangeArrowheads="1"/>
            </p:cNvSpPr>
            <p:nvPr/>
          </p:nvSpPr>
          <p:spPr bwMode="auto">
            <a:xfrm>
              <a:off x="3689642" y="2920783"/>
              <a:ext cx="2446765" cy="795539"/>
            </a:xfrm>
            <a:prstGeom prst="wedgeRoundRectCallout">
              <a:avLst>
                <a:gd name="adj1" fmla="val -16935"/>
                <a:gd name="adj2" fmla="val -105236"/>
                <a:gd name="adj3" fmla="val 16667"/>
              </a:avLst>
            </a:prstGeom>
            <a:solidFill>
              <a:srgbClr val="FF99FF"/>
            </a:solidFill>
            <a:ln w="15875" algn="ctr">
              <a:solidFill>
                <a:srgbClr val="002060"/>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ts val="2163"/>
                </a:lnSpc>
                <a:spcBef>
                  <a:spcPct val="0"/>
                </a:spcBef>
                <a:buFontTx/>
                <a:buNone/>
              </a:pPr>
              <a:r>
                <a:rPr kumimoji="0" lang="en-US" altLang="ja-JP" sz="1600" b="1">
                  <a:latin typeface="ＭＳ Ｐゴシック" panose="020B0600070205080204" pitchFamily="50" charset="-128"/>
                </a:rPr>
                <a:t>Can-D0</a:t>
              </a:r>
              <a:r>
                <a:rPr kumimoji="0" lang="ja-JP" altLang="en-US" sz="1600" b="1">
                  <a:latin typeface="ＭＳ Ｐゴシック" panose="020B0600070205080204" pitchFamily="50" charset="-128"/>
                </a:rPr>
                <a:t>リスト形式</a:t>
              </a:r>
            </a:p>
            <a:p>
              <a:pPr algn="ctr">
                <a:lnSpc>
                  <a:spcPts val="2163"/>
                </a:lnSpc>
                <a:spcBef>
                  <a:spcPct val="0"/>
                </a:spcBef>
                <a:buFontTx/>
                <a:buNone/>
              </a:pPr>
              <a:r>
                <a:rPr kumimoji="0" lang="ja-JP" altLang="en-US" sz="1600" b="1">
                  <a:latin typeface="ＭＳ Ｐゴシック" panose="020B0600070205080204" pitchFamily="50" charset="-128"/>
                </a:rPr>
                <a:t>による学習到達目標</a:t>
              </a:r>
            </a:p>
          </p:txBody>
        </p:sp>
        <p:grpSp>
          <p:nvGrpSpPr>
            <p:cNvPr id="9247" name="グループ化 30"/>
            <p:cNvGrpSpPr>
              <a:grpSpLocks/>
            </p:cNvGrpSpPr>
            <p:nvPr/>
          </p:nvGrpSpPr>
          <p:grpSpPr bwMode="auto">
            <a:xfrm>
              <a:off x="1119804" y="522417"/>
              <a:ext cx="9691005" cy="1135020"/>
              <a:chOff x="66656" y="418243"/>
              <a:chExt cx="9125864" cy="1035969"/>
            </a:xfrm>
          </p:grpSpPr>
          <p:sp>
            <p:nvSpPr>
              <p:cNvPr id="9256" name="正方形/長方形 39"/>
              <p:cNvSpPr>
                <a:spLocks noChangeArrowheads="1"/>
              </p:cNvSpPr>
              <p:nvPr/>
            </p:nvSpPr>
            <p:spPr bwMode="auto">
              <a:xfrm>
                <a:off x="66656" y="418243"/>
                <a:ext cx="7714232" cy="1035969"/>
              </a:xfrm>
              <a:prstGeom prst="rect">
                <a:avLst/>
              </a:prstGeom>
              <a:noFill/>
              <a:ln w="44450" cmpd="dbl" algn="ctr">
                <a:solidFill>
                  <a:srgbClr val="FFCC66"/>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endParaRPr kumimoji="0" lang="ja-JP" altLang="en-US" sz="2000" b="1">
                  <a:solidFill>
                    <a:srgbClr val="002060"/>
                  </a:solidFill>
                  <a:latin typeface="HG丸ｺﾞｼｯｸM-PRO" panose="020F0600000000000000" pitchFamily="50" charset="-128"/>
                  <a:ea typeface="HG丸ｺﾞｼｯｸM-PRO" panose="020F0600000000000000" pitchFamily="50" charset="-128"/>
                </a:endParaRPr>
              </a:p>
            </p:txBody>
          </p:sp>
          <p:sp>
            <p:nvSpPr>
              <p:cNvPr id="9257" name="楕円 40"/>
              <p:cNvSpPr>
                <a:spLocks noChangeArrowheads="1"/>
              </p:cNvSpPr>
              <p:nvPr/>
            </p:nvSpPr>
            <p:spPr bwMode="auto">
              <a:xfrm>
                <a:off x="7470154" y="507092"/>
                <a:ext cx="1722870" cy="830282"/>
              </a:xfrm>
              <a:prstGeom prst="ellipse">
                <a:avLst/>
              </a:prstGeom>
              <a:solidFill>
                <a:srgbClr val="FFCC66"/>
              </a:solidFill>
              <a:ln>
                <a:noFill/>
              </a:ln>
              <a:effectLst/>
              <a:extLst>
                <a:ext uri="{91240B29-F687-4F45-9708-019B960494DF}">
                  <a14:hiddenLine xmlns:a14="http://schemas.microsoft.com/office/drawing/2010/main" w="127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endParaRPr kumimoji="0" lang="ja-JP" altLang="en-US" sz="2000" b="1">
                  <a:solidFill>
                    <a:srgbClr val="002060"/>
                  </a:solidFill>
                  <a:latin typeface="HG丸ｺﾞｼｯｸM-PRO" panose="020F0600000000000000" pitchFamily="50" charset="-128"/>
                  <a:ea typeface="HG丸ｺﾞｼｯｸM-PRO" panose="020F0600000000000000" pitchFamily="50" charset="-128"/>
                </a:endParaRPr>
              </a:p>
            </p:txBody>
          </p:sp>
          <p:sp>
            <p:nvSpPr>
              <p:cNvPr id="9258" name="正方形/長方形 41"/>
              <p:cNvSpPr>
                <a:spLocks noChangeArrowheads="1"/>
              </p:cNvSpPr>
              <p:nvPr/>
            </p:nvSpPr>
            <p:spPr bwMode="auto">
              <a:xfrm>
                <a:off x="7620561" y="568291"/>
                <a:ext cx="1478949" cy="7942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r>
                  <a:rPr kumimoji="0" lang="ja-JP" altLang="en-US" sz="1600" b="1">
                    <a:solidFill>
                      <a:srgbClr val="002060"/>
                    </a:solidFill>
                    <a:latin typeface="HG丸ｺﾞｼｯｸM-PRO" panose="020F0600000000000000" pitchFamily="50" charset="-128"/>
                    <a:ea typeface="HG丸ｺﾞｼｯｸM-PRO" panose="020F0600000000000000" pitchFamily="50" charset="-128"/>
                  </a:rPr>
                  <a:t>文部科学省</a:t>
                </a:r>
              </a:p>
              <a:p>
                <a:pPr>
                  <a:lnSpc>
                    <a:spcPts val="3200"/>
                  </a:lnSpc>
                  <a:spcBef>
                    <a:spcPct val="0"/>
                  </a:spcBef>
                  <a:buFontTx/>
                  <a:buNone/>
                </a:pPr>
                <a:r>
                  <a:rPr kumimoji="0" lang="ja-JP" altLang="en-US" sz="1600" b="1">
                    <a:solidFill>
                      <a:srgbClr val="002060"/>
                    </a:solidFill>
                    <a:latin typeface="HG丸ｺﾞｼｯｸM-PRO" panose="020F0600000000000000" pitchFamily="50" charset="-128"/>
                    <a:ea typeface="HG丸ｺﾞｼｯｸM-PRO" panose="020F0600000000000000" pitchFamily="50" charset="-128"/>
                  </a:rPr>
                  <a:t>　 国研</a:t>
                </a:r>
              </a:p>
            </p:txBody>
          </p:sp>
        </p:grpSp>
        <p:grpSp>
          <p:nvGrpSpPr>
            <p:cNvPr id="9248" name="グループ化 31"/>
            <p:cNvGrpSpPr>
              <a:grpSpLocks/>
            </p:cNvGrpSpPr>
            <p:nvPr/>
          </p:nvGrpSpPr>
          <p:grpSpPr bwMode="auto">
            <a:xfrm>
              <a:off x="1123400" y="1942983"/>
              <a:ext cx="9480374" cy="4535907"/>
              <a:chOff x="103534" y="263256"/>
              <a:chExt cx="8927516" cy="4140066"/>
            </a:xfrm>
          </p:grpSpPr>
          <p:sp>
            <p:nvSpPr>
              <p:cNvPr id="9253" name="正方形/長方形 36"/>
              <p:cNvSpPr>
                <a:spLocks noChangeArrowheads="1"/>
              </p:cNvSpPr>
              <p:nvPr/>
            </p:nvSpPr>
            <p:spPr bwMode="auto">
              <a:xfrm>
                <a:off x="103534" y="263256"/>
                <a:ext cx="8165876" cy="4140066"/>
              </a:xfrm>
              <a:prstGeom prst="rect">
                <a:avLst/>
              </a:prstGeom>
              <a:noFill/>
              <a:ln w="44450" cmpd="dbl"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endParaRPr kumimoji="0" lang="ja-JP" altLang="en-US" sz="2000" b="1">
                  <a:solidFill>
                    <a:srgbClr val="002060"/>
                  </a:solidFill>
                  <a:latin typeface="HG丸ｺﾞｼｯｸM-PRO" panose="020F0600000000000000" pitchFamily="50" charset="-128"/>
                  <a:ea typeface="HG丸ｺﾞｼｯｸM-PRO" panose="020F0600000000000000" pitchFamily="50" charset="-128"/>
                </a:endParaRPr>
              </a:p>
            </p:txBody>
          </p:sp>
          <p:sp>
            <p:nvSpPr>
              <p:cNvPr id="9254" name="楕円 37"/>
              <p:cNvSpPr>
                <a:spLocks noChangeArrowheads="1"/>
              </p:cNvSpPr>
              <p:nvPr/>
            </p:nvSpPr>
            <p:spPr bwMode="auto">
              <a:xfrm>
                <a:off x="7761385" y="769690"/>
                <a:ext cx="1269665" cy="831813"/>
              </a:xfrm>
              <a:prstGeom prst="ellipse">
                <a:avLst/>
              </a:prstGeom>
              <a:solidFill>
                <a:srgbClr val="FFCC66"/>
              </a:solidFill>
              <a:ln w="76200" algn="ctr">
                <a:solidFill>
                  <a:srgbClr val="FF0000"/>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endParaRPr kumimoji="0" lang="ja-JP" altLang="en-US" sz="3600" b="1">
                  <a:solidFill>
                    <a:srgbClr val="002060"/>
                  </a:solidFill>
                  <a:latin typeface="HG丸ｺﾞｼｯｸM-PRO" panose="020F0600000000000000" pitchFamily="50" charset="-128"/>
                  <a:ea typeface="HG丸ｺﾞｼｯｸM-PRO" panose="020F0600000000000000" pitchFamily="50" charset="-128"/>
                </a:endParaRPr>
              </a:p>
            </p:txBody>
          </p:sp>
          <p:sp>
            <p:nvSpPr>
              <p:cNvPr id="9255" name="正方形/長方形 38"/>
              <p:cNvSpPr>
                <a:spLocks noChangeArrowheads="1"/>
              </p:cNvSpPr>
              <p:nvPr/>
            </p:nvSpPr>
            <p:spPr bwMode="auto">
              <a:xfrm>
                <a:off x="7976687" y="901587"/>
                <a:ext cx="910871" cy="520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12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200"/>
                  </a:lnSpc>
                  <a:spcBef>
                    <a:spcPct val="0"/>
                  </a:spcBef>
                  <a:buFontTx/>
                  <a:buNone/>
                </a:pPr>
                <a:r>
                  <a:rPr kumimoji="0" lang="ja-JP" altLang="en-US" sz="2400" b="1">
                    <a:solidFill>
                      <a:srgbClr val="002060"/>
                    </a:solidFill>
                    <a:latin typeface="HG丸ｺﾞｼｯｸM-PRO" panose="020F0600000000000000" pitchFamily="50" charset="-128"/>
                    <a:ea typeface="HG丸ｺﾞｼｯｸM-PRO" panose="020F0600000000000000" pitchFamily="50" charset="-128"/>
                  </a:rPr>
                  <a:t>学校</a:t>
                </a:r>
              </a:p>
            </p:txBody>
          </p:sp>
        </p:grpSp>
        <p:sp>
          <p:nvSpPr>
            <p:cNvPr id="9249" name="テキスト ボックス 32"/>
            <p:cNvSpPr>
              <a:spLocks noChangeArrowheads="1"/>
            </p:cNvSpPr>
            <p:nvPr/>
          </p:nvSpPr>
          <p:spPr bwMode="auto">
            <a:xfrm>
              <a:off x="3197301" y="5333719"/>
              <a:ext cx="3956486" cy="440686"/>
            </a:xfrm>
            <a:prstGeom prst="rect">
              <a:avLst/>
            </a:prstGeom>
            <a:solidFill>
              <a:srgbClr val="99CCFF"/>
            </a:solidFill>
            <a:ln w="9525" algn="ctr">
              <a:solidFill>
                <a:srgbClr val="000000"/>
              </a:solidFill>
              <a:miter lim="800000"/>
              <a:headEnd/>
              <a:tailEnd/>
            </a:ln>
          </p:spPr>
          <p:txBody>
            <a:bodyPr lIns="72000" tIns="72000" rIns="72000" bIns="36000"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2000" b="1">
                  <a:solidFill>
                    <a:srgbClr val="0000FF"/>
                  </a:solidFill>
                </a:rPr>
                <a:t>１学期パフォーマンス評価</a:t>
              </a:r>
            </a:p>
          </p:txBody>
        </p:sp>
        <p:sp>
          <p:nvSpPr>
            <p:cNvPr id="9250" name="右中かっこ 33"/>
            <p:cNvSpPr>
              <a:spLocks noChangeArrowheads="1"/>
            </p:cNvSpPr>
            <p:nvPr/>
          </p:nvSpPr>
          <p:spPr bwMode="auto">
            <a:xfrm rot="5400000">
              <a:off x="5250585" y="1793605"/>
              <a:ext cx="204759" cy="6614716"/>
            </a:xfrm>
            <a:prstGeom prst="rightBrace">
              <a:avLst>
                <a:gd name="adj1" fmla="val 38736"/>
                <a:gd name="adj2" fmla="val 49944"/>
              </a:avLst>
            </a:prstGeom>
            <a:noFill/>
            <a:ln w="38100" algn="ctr">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kumimoji="0" lang="ja-JP" altLang="en-US" sz="1400" b="1"/>
            </a:p>
          </p:txBody>
        </p:sp>
        <p:sp>
          <p:nvSpPr>
            <p:cNvPr id="9251" name="テキスト ボックス 34"/>
            <p:cNvSpPr>
              <a:spLocks noChangeArrowheads="1"/>
            </p:cNvSpPr>
            <p:nvPr/>
          </p:nvSpPr>
          <p:spPr bwMode="auto">
            <a:xfrm>
              <a:off x="9504180" y="5310523"/>
              <a:ext cx="1116292" cy="408191"/>
            </a:xfrm>
            <a:prstGeom prst="rect">
              <a:avLst/>
            </a:prstGeom>
            <a:solidFill>
              <a:srgbClr val="99CCFF"/>
            </a:solidFill>
            <a:ln w="9525" algn="ctr">
              <a:solidFill>
                <a:srgbClr val="000000"/>
              </a:solidFill>
              <a:miter lim="800000"/>
              <a:headEnd/>
              <a:tailEnd/>
            </a:ln>
          </p:spPr>
          <p:txBody>
            <a:bodyPr lIns="72000" tIns="72000" rIns="72000" bIns="36000" anchor="ct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kumimoji="0" lang="ja-JP" altLang="en-US" sz="1800" b="1">
                  <a:solidFill>
                    <a:srgbClr val="0000FF"/>
                  </a:solidFill>
                </a:rPr>
                <a:t>２学期</a:t>
              </a:r>
            </a:p>
          </p:txBody>
        </p:sp>
        <p:sp>
          <p:nvSpPr>
            <p:cNvPr id="9252" name="右中かっこ 35"/>
            <p:cNvSpPr>
              <a:spLocks noChangeArrowheads="1"/>
            </p:cNvSpPr>
            <p:nvPr/>
          </p:nvSpPr>
          <p:spPr bwMode="auto">
            <a:xfrm rot="5400000">
              <a:off x="10937970" y="3807091"/>
              <a:ext cx="347419" cy="2680053"/>
            </a:xfrm>
            <a:prstGeom prst="rightBrace">
              <a:avLst>
                <a:gd name="adj1" fmla="val 38714"/>
                <a:gd name="adj2" fmla="val 31602"/>
              </a:avLst>
            </a:prstGeom>
            <a:noFill/>
            <a:ln w="38100" algn="ctr">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kumimoji="0" lang="ja-JP" altLang="en-US" sz="1400" b="1"/>
            </a:p>
          </p:txBody>
        </p:sp>
      </p:grpSp>
      <p:sp>
        <p:nvSpPr>
          <p:cNvPr id="9219" name="テキスト ボックス 1"/>
          <p:cNvSpPr>
            <a:spLocks noChangeArrowheads="1"/>
          </p:cNvSpPr>
          <p:nvPr/>
        </p:nvSpPr>
        <p:spPr bwMode="auto">
          <a:xfrm>
            <a:off x="0" y="31750"/>
            <a:ext cx="9144000" cy="6413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a:solidFill>
                  <a:schemeClr val="bg1"/>
                </a:solidFill>
              </a:rPr>
              <a:t>Ⅰ</a:t>
            </a:r>
            <a:r>
              <a:rPr lang="ja-JP" altLang="en-US" sz="2800" b="1">
                <a:solidFill>
                  <a:schemeClr val="bg1"/>
                </a:solidFill>
              </a:rPr>
              <a:t>　学年の目標と評価規準の作成について　</a:t>
            </a:r>
          </a:p>
        </p:txBody>
      </p:sp>
      <p:sp>
        <p:nvSpPr>
          <p:cNvPr id="9220" name="正方形/長方形 1"/>
          <p:cNvSpPr>
            <a:spLocks noChangeArrowheads="1"/>
          </p:cNvSpPr>
          <p:nvPr/>
        </p:nvSpPr>
        <p:spPr bwMode="auto">
          <a:xfrm>
            <a:off x="5762625" y="2314575"/>
            <a:ext cx="1368425" cy="500063"/>
          </a:xfrm>
          <a:prstGeom prst="rect">
            <a:avLst/>
          </a:prstGeom>
          <a:noFill/>
          <a:ln w="571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9221" name="テキスト ボックス 2"/>
          <p:cNvSpPr>
            <a:spLocks noChangeArrowheads="1"/>
          </p:cNvSpPr>
          <p:nvPr/>
        </p:nvSpPr>
        <p:spPr bwMode="auto">
          <a:xfrm>
            <a:off x="2603500" y="6530975"/>
            <a:ext cx="65405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文部科学省作成資料　（令和元年度）　枠色のみ義務教育課変更</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954"/>
    </mc:Choice>
    <mc:Fallback xmlns="">
      <p:transition spd="slow" advTm="26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テキスト ボックス 12"/>
          <p:cNvSpPr>
            <a:spLocks noChangeArrowheads="1"/>
          </p:cNvSpPr>
          <p:nvPr/>
        </p:nvSpPr>
        <p:spPr bwMode="auto">
          <a:xfrm>
            <a:off x="90488" y="1054100"/>
            <a:ext cx="8963025" cy="5688013"/>
          </a:xfrm>
          <a:prstGeom prst="rect">
            <a:avLst/>
          </a:prstGeom>
          <a:solidFill>
            <a:srgbClr val="FFFF99"/>
          </a:solidFill>
          <a:ln w="9525" algn="ctr">
            <a:solidFill>
              <a:srgbClr val="FFC000"/>
            </a:solidFill>
            <a:round/>
            <a:headEnd/>
            <a:tailEnd/>
          </a:ln>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3200">
              <a:latin typeface="ＭＳ Ｐゴシック" panose="020B0600070205080204" pitchFamily="50" charset="-128"/>
            </a:endParaRPr>
          </a:p>
        </p:txBody>
      </p:sp>
      <p:sp>
        <p:nvSpPr>
          <p:cNvPr id="11267" name="テキスト ボックス 1"/>
          <p:cNvSpPr>
            <a:spLocks noChangeArrowheads="1"/>
          </p:cNvSpPr>
          <p:nvPr/>
        </p:nvSpPr>
        <p:spPr bwMode="auto">
          <a:xfrm>
            <a:off x="169863" y="2276475"/>
            <a:ext cx="8802687" cy="13858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①　外国語科における「内容のまとまり」の記述が，観点</a:t>
            </a:r>
          </a:p>
          <a:p>
            <a:pPr>
              <a:lnSpc>
                <a:spcPct val="100000"/>
              </a:lnSpc>
              <a:spcBef>
                <a:spcPct val="0"/>
              </a:spcBef>
              <a:buFontTx/>
              <a:buNone/>
            </a:pPr>
            <a:r>
              <a:rPr lang="ja-JP" altLang="en-US" sz="2800"/>
              <a:t>　ごとにどのように整理されているかを確認する。</a:t>
            </a:r>
          </a:p>
          <a:p>
            <a:pPr>
              <a:lnSpc>
                <a:spcPct val="100000"/>
              </a:lnSpc>
              <a:spcBef>
                <a:spcPct val="0"/>
              </a:spcBef>
              <a:buFontTx/>
              <a:buNone/>
            </a:pPr>
            <a:r>
              <a:rPr lang="ja-JP" altLang="en-US" sz="2800"/>
              <a:t>　</a:t>
            </a:r>
          </a:p>
        </p:txBody>
      </p:sp>
      <p:sp>
        <p:nvSpPr>
          <p:cNvPr id="11268" name="テキスト ボックス 1"/>
          <p:cNvSpPr>
            <a:spLocks noChangeArrowheads="1"/>
          </p:cNvSpPr>
          <p:nvPr/>
        </p:nvSpPr>
        <p:spPr bwMode="auto">
          <a:xfrm>
            <a:off x="169863" y="4360863"/>
            <a:ext cx="8802687" cy="954087"/>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②　「内容のまとまり（五つの領域）ごとの評価規準」を作</a:t>
            </a:r>
            <a:endParaRPr lang="en-US" altLang="ja-JP" sz="2800"/>
          </a:p>
          <a:p>
            <a:pPr>
              <a:lnSpc>
                <a:spcPct val="100000"/>
              </a:lnSpc>
              <a:spcBef>
                <a:spcPct val="0"/>
              </a:spcBef>
              <a:buFontTx/>
              <a:buNone/>
            </a:pPr>
            <a:r>
              <a:rPr lang="ja-JP" altLang="en-US" sz="2800"/>
              <a:t>　成する。</a:t>
            </a:r>
          </a:p>
        </p:txBody>
      </p:sp>
      <p:sp>
        <p:nvSpPr>
          <p:cNvPr id="11269" name="テキスト ボックス 1"/>
          <p:cNvSpPr>
            <a:spLocks noChangeArrowheads="1"/>
          </p:cNvSpPr>
          <p:nvPr/>
        </p:nvSpPr>
        <p:spPr bwMode="auto">
          <a:xfrm>
            <a:off x="0" y="0"/>
            <a:ext cx="9144000" cy="984250"/>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a:solidFill>
                  <a:schemeClr val="bg1"/>
                </a:solidFill>
              </a:rPr>
              <a:t>Ⅱ</a:t>
            </a:r>
            <a:r>
              <a:rPr lang="ja-JP" altLang="en-US" sz="2800" b="1">
                <a:solidFill>
                  <a:schemeClr val="bg1"/>
                </a:solidFill>
              </a:rPr>
              <a:t>　「評価の観点」とその趣旨，並びに「内容のまとまり（五つの領域）ごとの評価規準」作成の基本的な手順</a:t>
            </a:r>
          </a:p>
        </p:txBody>
      </p:sp>
      <p:sp>
        <p:nvSpPr>
          <p:cNvPr id="11270" name="リボン: 上に曲がる 2"/>
          <p:cNvSpPr>
            <a:spLocks noChangeArrowheads="1"/>
          </p:cNvSpPr>
          <p:nvPr/>
        </p:nvSpPr>
        <p:spPr bwMode="auto">
          <a:xfrm>
            <a:off x="7308850" y="1158875"/>
            <a:ext cx="1666875" cy="419100"/>
          </a:xfrm>
          <a:prstGeom prst="ribbon2">
            <a:avLst>
              <a:gd name="adj1" fmla="val 16667"/>
              <a:gd name="adj2" fmla="val 60111"/>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800"/>
              <a:t>P.28</a:t>
            </a:r>
          </a:p>
        </p:txBody>
      </p:sp>
      <p:sp>
        <p:nvSpPr>
          <p:cNvPr id="11271" name="テキスト ボックス 1"/>
          <p:cNvSpPr txBox="1">
            <a:spLocks noChangeArrowheads="1"/>
          </p:cNvSpPr>
          <p:nvPr/>
        </p:nvSpPr>
        <p:spPr bwMode="auto">
          <a:xfrm>
            <a:off x="503238" y="5537200"/>
            <a:ext cx="81359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kumimoji="1" lang="en-US" altLang="ja-JP" sz="2800"/>
              <a:t>※</a:t>
            </a:r>
            <a:r>
              <a:rPr kumimoji="1" lang="ja-JP" altLang="en-US" sz="2800"/>
              <a:t>　内容のまとまり→「聞くこと」，「読むこと」，「話すこ</a:t>
            </a:r>
            <a:endParaRPr kumimoji="1" lang="en-US" altLang="ja-JP" sz="2800"/>
          </a:p>
          <a:p>
            <a:r>
              <a:rPr kumimoji="1" lang="ja-JP" altLang="en-US" sz="2800"/>
              <a:t>　と</a:t>
            </a:r>
            <a:r>
              <a:rPr kumimoji="1" lang="en-US" altLang="ja-JP" sz="2800"/>
              <a:t>〔</a:t>
            </a:r>
            <a:r>
              <a:rPr kumimoji="1" lang="ja-JP" altLang="en-US" sz="2800"/>
              <a:t>やり取り</a:t>
            </a:r>
            <a:r>
              <a:rPr kumimoji="1" lang="en-US" altLang="ja-JP" sz="2800"/>
              <a:t>〕</a:t>
            </a:r>
            <a:r>
              <a:rPr kumimoji="1" lang="ja-JP" altLang="en-US" sz="2800"/>
              <a:t>」，「話すこと</a:t>
            </a:r>
            <a:r>
              <a:rPr kumimoji="1" lang="en-US" altLang="ja-JP" sz="2800"/>
              <a:t>〔</a:t>
            </a:r>
            <a:r>
              <a:rPr kumimoji="1" lang="ja-JP" altLang="en-US" sz="2800"/>
              <a:t>発表</a:t>
            </a:r>
            <a:r>
              <a:rPr kumimoji="1" lang="en-US" altLang="ja-JP" sz="2800"/>
              <a:t>〕</a:t>
            </a:r>
            <a:r>
              <a:rPr kumimoji="1" lang="ja-JP" altLang="en-US" sz="2800"/>
              <a:t>」，「書くこと」</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963"/>
    </mc:Choice>
    <mc:Fallback xmlns="">
      <p:transition spd="slow" advTm="2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テキスト ボックス 1"/>
          <p:cNvSpPr>
            <a:spLocks noChangeArrowheads="1"/>
          </p:cNvSpPr>
          <p:nvPr/>
        </p:nvSpPr>
        <p:spPr bwMode="auto">
          <a:xfrm>
            <a:off x="2987675" y="1022350"/>
            <a:ext cx="3600450" cy="461963"/>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「評価の観点」とその趣旨</a:t>
            </a:r>
          </a:p>
        </p:txBody>
      </p:sp>
      <p:sp>
        <p:nvSpPr>
          <p:cNvPr id="13315" name="テキスト ボックス 1"/>
          <p:cNvSpPr>
            <a:spLocks noChangeArrowheads="1"/>
          </p:cNvSpPr>
          <p:nvPr/>
        </p:nvSpPr>
        <p:spPr bwMode="auto">
          <a:xfrm>
            <a:off x="0" y="0"/>
            <a:ext cx="9144000" cy="947738"/>
          </a:xfrm>
          <a:prstGeom prst="rect">
            <a:avLst/>
          </a:prstGeom>
          <a:solidFill>
            <a:srgbClr val="0070C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b="1">
                <a:solidFill>
                  <a:schemeClr val="bg1"/>
                </a:solidFill>
              </a:rPr>
              <a:t>Ⅲ</a:t>
            </a:r>
            <a:r>
              <a:rPr lang="ja-JP" altLang="en-US" sz="2800" b="1">
                <a:solidFill>
                  <a:schemeClr val="bg1"/>
                </a:solidFill>
              </a:rPr>
              <a:t>　「評価の観点」とその趣旨，並びに「内容のまとまりごと</a:t>
            </a:r>
          </a:p>
          <a:p>
            <a:pPr>
              <a:lnSpc>
                <a:spcPct val="100000"/>
              </a:lnSpc>
              <a:spcBef>
                <a:spcPct val="0"/>
              </a:spcBef>
              <a:buFontTx/>
              <a:buNone/>
            </a:pPr>
            <a:r>
              <a:rPr lang="ja-JP" altLang="en-US" sz="2800" b="1">
                <a:solidFill>
                  <a:schemeClr val="bg1"/>
                </a:solidFill>
              </a:rPr>
              <a:t>　の評価規準」作成の具体的な手順</a:t>
            </a:r>
          </a:p>
        </p:txBody>
      </p:sp>
      <p:sp>
        <p:nvSpPr>
          <p:cNvPr id="13316" name="正方形/長方形 1"/>
          <p:cNvSpPr>
            <a:spLocks noChangeArrowheads="1"/>
          </p:cNvSpPr>
          <p:nvPr/>
        </p:nvSpPr>
        <p:spPr bwMode="auto">
          <a:xfrm>
            <a:off x="39688" y="1558925"/>
            <a:ext cx="698500" cy="503238"/>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1800"/>
              <a:t>観点</a:t>
            </a:r>
          </a:p>
        </p:txBody>
      </p:sp>
      <p:sp>
        <p:nvSpPr>
          <p:cNvPr id="13317" name="正方形/長方形 5"/>
          <p:cNvSpPr>
            <a:spLocks noChangeArrowheads="1"/>
          </p:cNvSpPr>
          <p:nvPr/>
        </p:nvSpPr>
        <p:spPr bwMode="auto">
          <a:xfrm>
            <a:off x="725488" y="1554163"/>
            <a:ext cx="2728912" cy="517525"/>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1800"/>
              <a:t>知識・技能</a:t>
            </a:r>
          </a:p>
        </p:txBody>
      </p:sp>
      <p:sp>
        <p:nvSpPr>
          <p:cNvPr id="13318" name="正方形/長方形 6"/>
          <p:cNvSpPr>
            <a:spLocks noChangeArrowheads="1"/>
          </p:cNvSpPr>
          <p:nvPr/>
        </p:nvSpPr>
        <p:spPr bwMode="auto">
          <a:xfrm>
            <a:off x="3460750" y="1550988"/>
            <a:ext cx="2701925" cy="520700"/>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1800"/>
              <a:t>思考・判断・表現</a:t>
            </a:r>
          </a:p>
        </p:txBody>
      </p:sp>
      <p:sp>
        <p:nvSpPr>
          <p:cNvPr id="13319" name="正方形/長方形 8"/>
          <p:cNvSpPr>
            <a:spLocks noChangeArrowheads="1"/>
          </p:cNvSpPr>
          <p:nvPr/>
        </p:nvSpPr>
        <p:spPr bwMode="auto">
          <a:xfrm>
            <a:off x="39688" y="2071688"/>
            <a:ext cx="685800" cy="4452937"/>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FFFFFF"/>
              </a:solidFill>
            </a:endParaRPr>
          </a:p>
        </p:txBody>
      </p:sp>
      <p:sp>
        <p:nvSpPr>
          <p:cNvPr id="13320" name="正方形/長方形 10"/>
          <p:cNvSpPr>
            <a:spLocks noChangeArrowheads="1"/>
          </p:cNvSpPr>
          <p:nvPr/>
        </p:nvSpPr>
        <p:spPr bwMode="auto">
          <a:xfrm>
            <a:off x="717550" y="2095500"/>
            <a:ext cx="2728913" cy="4429125"/>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・外国語の音声や文字，語彙，表現，文構造，言語の働きなどについて，日本語と外国語との違いに気付き，これらのことを理解している。</a:t>
            </a:r>
          </a:p>
          <a:p>
            <a:pPr>
              <a:lnSpc>
                <a:spcPct val="100000"/>
              </a:lnSpc>
              <a:spcBef>
                <a:spcPct val="0"/>
              </a:spcBef>
              <a:buFontTx/>
              <a:buNone/>
            </a:pPr>
            <a:r>
              <a:rPr lang="ja-JP" altLang="en-US" sz="1800"/>
              <a:t>・読むこと，書くことに慣れ親しんでいる。</a:t>
            </a:r>
          </a:p>
          <a:p>
            <a:pPr>
              <a:lnSpc>
                <a:spcPct val="100000"/>
              </a:lnSpc>
              <a:spcBef>
                <a:spcPct val="0"/>
              </a:spcBef>
              <a:buFontTx/>
              <a:buNone/>
            </a:pPr>
            <a:r>
              <a:rPr lang="ja-JP" altLang="en-US" sz="1800"/>
              <a:t>・外国語の音声や文字，語彙，表現，文構造，言語の働きなどの知識を，聞くこと，読むこと，話すこと，書くことによる実際のコミュニケーションにおいて活用できる基礎的な技能を身に付けている。</a:t>
            </a:r>
          </a:p>
        </p:txBody>
      </p:sp>
      <p:sp>
        <p:nvSpPr>
          <p:cNvPr id="13321" name="テキスト ボックス 3"/>
          <p:cNvSpPr>
            <a:spLocks noChangeArrowheads="1"/>
          </p:cNvSpPr>
          <p:nvPr/>
        </p:nvSpPr>
        <p:spPr bwMode="auto">
          <a:xfrm>
            <a:off x="157163" y="3609975"/>
            <a:ext cx="487362" cy="193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a:t>趣　　旨</a:t>
            </a:r>
          </a:p>
        </p:txBody>
      </p:sp>
      <p:sp>
        <p:nvSpPr>
          <p:cNvPr id="13322" name="正方形/長方形 13"/>
          <p:cNvSpPr>
            <a:spLocks noChangeArrowheads="1"/>
          </p:cNvSpPr>
          <p:nvPr/>
        </p:nvSpPr>
        <p:spPr bwMode="auto">
          <a:xfrm>
            <a:off x="3454400" y="2084388"/>
            <a:ext cx="2728913" cy="4429125"/>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en-US" altLang="ja-JP" sz="1800"/>
          </a:p>
          <a:p>
            <a:pPr>
              <a:lnSpc>
                <a:spcPct val="100000"/>
              </a:lnSpc>
              <a:spcBef>
                <a:spcPct val="0"/>
              </a:spcBef>
              <a:buFontTx/>
              <a:buNone/>
            </a:pPr>
            <a:r>
              <a:rPr lang="ja-JP" altLang="en-US" sz="1800"/>
              <a:t>・コミュニケーションを行う目的や場面，状況などに応じて，身近で簡単な事柄について，聞いたり話したりして，自分の考えや気持ちなどを伝え合ってる。</a:t>
            </a:r>
          </a:p>
          <a:p>
            <a:pPr>
              <a:lnSpc>
                <a:spcPct val="100000"/>
              </a:lnSpc>
              <a:spcBef>
                <a:spcPct val="0"/>
              </a:spcBef>
              <a:buFontTx/>
              <a:buNone/>
            </a:pPr>
            <a:r>
              <a:rPr lang="ja-JP" altLang="en-US" sz="1800"/>
              <a:t>・コミュニケーションを行う目的や場面，状況などに応じて，音声で十分に慣れ親しんだ語彙や基本的な表現を推測しながら読んだり，語順を意識しながら書いたりして，自分の考えや気持ちなどを伝え合っている。</a:t>
            </a:r>
          </a:p>
          <a:p>
            <a:pPr>
              <a:lnSpc>
                <a:spcPct val="100000"/>
              </a:lnSpc>
              <a:spcBef>
                <a:spcPct val="0"/>
              </a:spcBef>
              <a:buFontTx/>
              <a:buNone/>
            </a:pPr>
            <a:endParaRPr lang="en-US" altLang="ja-JP" sz="1800"/>
          </a:p>
          <a:p>
            <a:pPr>
              <a:lnSpc>
                <a:spcPct val="100000"/>
              </a:lnSpc>
              <a:spcBef>
                <a:spcPct val="0"/>
              </a:spcBef>
              <a:buFontTx/>
              <a:buNone/>
            </a:pPr>
            <a:endParaRPr lang="ja-JP" altLang="en-US" sz="1800"/>
          </a:p>
        </p:txBody>
      </p:sp>
      <p:sp>
        <p:nvSpPr>
          <p:cNvPr id="13323" name="正方形/長方形 14"/>
          <p:cNvSpPr>
            <a:spLocks noChangeArrowheads="1"/>
          </p:cNvSpPr>
          <p:nvPr/>
        </p:nvSpPr>
        <p:spPr bwMode="auto">
          <a:xfrm>
            <a:off x="6169025" y="1558925"/>
            <a:ext cx="2906713" cy="503238"/>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1600"/>
              <a:t>主体的に学習に取り組む態度</a:t>
            </a:r>
          </a:p>
        </p:txBody>
      </p:sp>
      <p:sp>
        <p:nvSpPr>
          <p:cNvPr id="13324" name="正方形/長方形 15"/>
          <p:cNvSpPr>
            <a:spLocks noChangeArrowheads="1"/>
          </p:cNvSpPr>
          <p:nvPr/>
        </p:nvSpPr>
        <p:spPr bwMode="auto">
          <a:xfrm>
            <a:off x="6183313" y="2071688"/>
            <a:ext cx="2892425" cy="4441825"/>
          </a:xfrm>
          <a:prstGeom prst="rect">
            <a:avLst/>
          </a:prstGeom>
          <a:solidFill>
            <a:srgbClr val="FFFFFF"/>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dist">
              <a:lnSpc>
                <a:spcPct val="100000"/>
              </a:lnSpc>
              <a:spcBef>
                <a:spcPct val="0"/>
              </a:spcBef>
              <a:buFontTx/>
              <a:buNone/>
            </a:pPr>
            <a:r>
              <a:rPr lang="ja-JP" altLang="en-US" sz="1800"/>
              <a:t>・外国語の背景にある文化に対する理解を深め，他者に配慮しながら，主体的に外国語を用いてコミュニケーションを図ろうとしている。</a:t>
            </a:r>
          </a:p>
          <a:p>
            <a:pPr algn="dist">
              <a:lnSpc>
                <a:spcPct val="100000"/>
              </a:lnSpc>
              <a:spcBef>
                <a:spcPct val="0"/>
              </a:spcBef>
              <a:buFontTx/>
              <a:buNone/>
            </a:pPr>
            <a:endParaRPr lang="en-US" altLang="ja-JP" sz="1800"/>
          </a:p>
          <a:p>
            <a:pPr algn="dist">
              <a:lnSpc>
                <a:spcPct val="100000"/>
              </a:lnSpc>
              <a:spcBef>
                <a:spcPct val="0"/>
              </a:spcBef>
              <a:buFontTx/>
              <a:buNone/>
            </a:pPr>
            <a:endParaRPr lang="en-US" altLang="ja-JP" sz="1800"/>
          </a:p>
          <a:p>
            <a:pPr algn="dist">
              <a:lnSpc>
                <a:spcPct val="100000"/>
              </a:lnSpc>
              <a:spcBef>
                <a:spcPct val="0"/>
              </a:spcBef>
              <a:buFontTx/>
              <a:buNone/>
            </a:pPr>
            <a:endParaRPr lang="en-US" altLang="ja-JP" sz="1800"/>
          </a:p>
          <a:p>
            <a:pPr algn="dist">
              <a:lnSpc>
                <a:spcPct val="100000"/>
              </a:lnSpc>
              <a:spcBef>
                <a:spcPct val="0"/>
              </a:spcBef>
              <a:buFontTx/>
              <a:buNone/>
            </a:pPr>
            <a:endParaRPr lang="en-US" altLang="ja-JP" sz="1800"/>
          </a:p>
          <a:p>
            <a:pPr algn="dist">
              <a:lnSpc>
                <a:spcPct val="100000"/>
              </a:lnSpc>
              <a:spcBef>
                <a:spcPct val="0"/>
              </a:spcBef>
              <a:buFontTx/>
              <a:buNone/>
            </a:pPr>
            <a:endParaRPr lang="en-US" altLang="ja-JP" sz="1800"/>
          </a:p>
          <a:p>
            <a:pPr algn="dist">
              <a:lnSpc>
                <a:spcPct val="100000"/>
              </a:lnSpc>
              <a:spcBef>
                <a:spcPct val="0"/>
              </a:spcBef>
              <a:buFontTx/>
              <a:buNone/>
            </a:pPr>
            <a:endParaRPr lang="en-US" altLang="ja-JP" sz="1800"/>
          </a:p>
          <a:p>
            <a:pPr algn="dist">
              <a:lnSpc>
                <a:spcPct val="100000"/>
              </a:lnSpc>
              <a:spcBef>
                <a:spcPct val="0"/>
              </a:spcBef>
              <a:buFontTx/>
              <a:buNone/>
            </a:pPr>
            <a:endParaRPr lang="en-US" altLang="ja-JP" sz="1800"/>
          </a:p>
          <a:p>
            <a:pPr algn="dist">
              <a:lnSpc>
                <a:spcPct val="100000"/>
              </a:lnSpc>
              <a:spcBef>
                <a:spcPct val="0"/>
              </a:spcBef>
              <a:buFontTx/>
              <a:buNone/>
            </a:pPr>
            <a:endParaRPr lang="en-US" altLang="ja-JP" sz="1800"/>
          </a:p>
          <a:p>
            <a:pPr algn="dist">
              <a:lnSpc>
                <a:spcPct val="100000"/>
              </a:lnSpc>
              <a:spcBef>
                <a:spcPct val="0"/>
              </a:spcBef>
              <a:buFontTx/>
              <a:buNone/>
            </a:pPr>
            <a:endParaRPr lang="en-US" altLang="ja-JP" sz="1800"/>
          </a:p>
          <a:p>
            <a:pPr algn="dist">
              <a:lnSpc>
                <a:spcPct val="100000"/>
              </a:lnSpc>
              <a:spcBef>
                <a:spcPct val="0"/>
              </a:spcBef>
              <a:buFontTx/>
              <a:buNone/>
            </a:pPr>
            <a:endParaRPr lang="en-US" altLang="ja-JP" sz="1800"/>
          </a:p>
          <a:p>
            <a:pPr algn="dist">
              <a:lnSpc>
                <a:spcPct val="100000"/>
              </a:lnSpc>
              <a:spcBef>
                <a:spcPct val="0"/>
              </a:spcBef>
              <a:buFontTx/>
              <a:buNone/>
            </a:pPr>
            <a:endParaRPr lang="ja-JP" altLang="en-US" sz="1800"/>
          </a:p>
        </p:txBody>
      </p:sp>
      <p:sp>
        <p:nvSpPr>
          <p:cNvPr id="13325" name="テキスト ボックス 2"/>
          <p:cNvSpPr>
            <a:spLocks noChangeArrowheads="1"/>
          </p:cNvSpPr>
          <p:nvPr/>
        </p:nvSpPr>
        <p:spPr bwMode="auto">
          <a:xfrm>
            <a:off x="2555875" y="6548438"/>
            <a:ext cx="6270625"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200" b="1">
                <a:latin typeface="ＭＳ Ｐゴシック" panose="020B0600070205080204" pitchFamily="50" charset="-128"/>
              </a:rPr>
              <a:t>平成</a:t>
            </a:r>
            <a:r>
              <a:rPr lang="en-US" altLang="ja-JP" sz="1200" b="1">
                <a:latin typeface="ＭＳ Ｐゴシック" panose="020B0600070205080204" pitchFamily="50" charset="-128"/>
              </a:rPr>
              <a:t>29</a:t>
            </a:r>
            <a:r>
              <a:rPr lang="ja-JP" altLang="en-US" sz="1200" b="1">
                <a:latin typeface="ＭＳ Ｐゴシック" panose="020B0600070205080204" pitchFamily="50" charset="-128"/>
              </a:rPr>
              <a:t>・３０年に改訂した新学習指導要領の下での児童生徒の学習評価に係る資料集　</a:t>
            </a:r>
            <a:r>
              <a:rPr lang="en-US" altLang="ja-JP" sz="1200" b="1">
                <a:latin typeface="ＭＳ Ｐゴシック" panose="020B0600070205080204" pitchFamily="50" charset="-128"/>
              </a:rPr>
              <a:t>p.</a:t>
            </a:r>
            <a:r>
              <a:rPr lang="ja-JP" altLang="en-US" sz="1200" b="1">
                <a:latin typeface="ＭＳ Ｐゴシック" panose="020B0600070205080204" pitchFamily="50" charset="-128"/>
              </a:rPr>
              <a:t>２２</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正方形/長方形 6"/>
          <p:cNvSpPr>
            <a:spLocks noChangeArrowheads="1"/>
          </p:cNvSpPr>
          <p:nvPr/>
        </p:nvSpPr>
        <p:spPr bwMode="auto">
          <a:xfrm>
            <a:off x="107950" y="765175"/>
            <a:ext cx="9128125" cy="547688"/>
          </a:xfrm>
          <a:prstGeom prst="rect">
            <a:avLst/>
          </a:prstGeom>
          <a:solidFill>
            <a:srgbClr val="FFFFFF"/>
          </a:solidFill>
          <a:ln>
            <a:noFill/>
          </a:ln>
          <a:effectLst/>
          <a:extLs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1800"/>
              <a:t>　 五つの領域別目標の記述は，資質・能力の三つの柱を</a:t>
            </a:r>
            <a:r>
              <a:rPr lang="ja-JP" altLang="en-US" sz="1600"/>
              <a:t>総合的</a:t>
            </a:r>
            <a:r>
              <a:rPr lang="ja-JP" altLang="en-US" sz="1800"/>
              <a:t>に育成する観点から，各々を三つの柱に分けずに，一文ずつの能力記述文で示している。（外国語科　領域別目標）</a:t>
            </a:r>
          </a:p>
        </p:txBody>
      </p:sp>
      <p:graphicFrame>
        <p:nvGraphicFramePr>
          <p:cNvPr id="11460" name="表 2"/>
          <p:cNvGraphicFramePr>
            <a:graphicFrameLocks noGrp="1"/>
          </p:cNvGraphicFramePr>
          <p:nvPr/>
        </p:nvGraphicFramePr>
        <p:xfrm>
          <a:off x="173038" y="1317625"/>
          <a:ext cx="8802687" cy="5303838"/>
        </p:xfrm>
        <a:graphic>
          <a:graphicData uri="http://schemas.openxmlformats.org/drawingml/2006/table">
            <a:tbl>
              <a:tblPr/>
              <a:tblGrid>
                <a:gridCol w="1041400">
                  <a:extLst>
                    <a:ext uri="{9D8B030D-6E8A-4147-A177-3AD203B41FA5}">
                      <a16:colId xmlns:a16="http://schemas.microsoft.com/office/drawing/2014/main" val="20000"/>
                    </a:ext>
                  </a:extLst>
                </a:gridCol>
                <a:gridCol w="2559050">
                  <a:extLst>
                    <a:ext uri="{9D8B030D-6E8A-4147-A177-3AD203B41FA5}">
                      <a16:colId xmlns:a16="http://schemas.microsoft.com/office/drawing/2014/main" val="20001"/>
                    </a:ext>
                  </a:extLst>
                </a:gridCol>
                <a:gridCol w="2665412">
                  <a:extLst>
                    <a:ext uri="{9D8B030D-6E8A-4147-A177-3AD203B41FA5}">
                      <a16:colId xmlns:a16="http://schemas.microsoft.com/office/drawing/2014/main" val="20002"/>
                    </a:ext>
                  </a:extLst>
                </a:gridCol>
                <a:gridCol w="2536825">
                  <a:extLst>
                    <a:ext uri="{9D8B030D-6E8A-4147-A177-3AD203B41FA5}">
                      <a16:colId xmlns:a16="http://schemas.microsoft.com/office/drawing/2014/main" val="20003"/>
                    </a:ext>
                  </a:extLst>
                </a:gridCol>
              </a:tblGrid>
              <a:tr h="289577">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3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知識及び技能</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3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思考力，判断力，表現力等</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13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学びに向かう力，人間性等</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F0D9"/>
                    </a:solidFill>
                  </a:tcPr>
                </a:tc>
                <a:extLst>
                  <a:ext uri="{0D108BD9-81ED-4DB2-BD59-A6C34878D82A}">
                    <a16:rowId xmlns:a16="http://schemas.microsoft.com/office/drawing/2014/main" val="10000"/>
                  </a:ext>
                </a:extLst>
              </a:tr>
              <a:tr h="1280237">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聞くこと</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ア　ゆっくりはっきりと話されれば，自分のことや身近で簡単な事柄について，簡単な語句や基本的な表現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を聞き取ることができるようにする。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イ　ゆっくりはっきりと話されれば，日常生活に関する身近で簡単な事柄について，具体的な情報を聞き取</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ることができる。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ウ　ゆっくりはっきりと話されれば，日常生活に関する身近で簡単な事柄について，短い話の概要をとらえ</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ることができるようにする。</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487709">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読むこと</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ア　活字体で書かれた文字を識別し，その読み方を発音することができるようにする。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イ　音声で十分に慣れ親しんだ簡単な語句や基本的な表現の意味が分かるようにする。</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2"/>
                  </a:ext>
                </a:extLst>
              </a:tr>
              <a:tr h="1082105">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話すこと</a:t>
                      </a:r>
                      <a:r>
                        <a:rPr kumimoji="1" lang="en-US" altLang="ja-JP"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やりとり</a:t>
                      </a:r>
                      <a:r>
                        <a:rPr kumimoji="1" lang="en-US" altLang="ja-JP"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ア　基本的な表現を用いて指示，依頼をしたり，それらに応じたりすることができるようにする。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イ　日常生活に関する身近で簡単な事柄について，自分の考えや気持ちなどを，簡単な語句や基本的な</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表現を用いて伝え合うことができるようにする。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ウ　自分や相手のこと及び身の回りの物に関する事柄について，簡単な語句や基本的な表現を用いてそ</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の場で質問をしたり質問に答えたりして，伝え合うことができる。</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r h="1280237">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話すこと</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発表</a:t>
                      </a:r>
                      <a:r>
                        <a:rPr kumimoji="1" lang="en-US" altLang="ja-JP"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ア　日常生活に関する身近で簡単な事柄について，簡単な語句や基本的な表現を用いて話すことができる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ようにする。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イ　自分のことについて，伝えようとする内容を整理した上で，簡単な語句や基本的な表現を話すことがで</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きるようにする。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ウ　身近で簡単な事柄について，伝えようとする内容を整理した上で，自分の考えや気持ちなどを，簡単な</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語句や基本的な表現を用いて話すことができるようにする。</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4"/>
                  </a:ext>
                </a:extLst>
              </a:tr>
              <a:tr h="883973">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書くこと</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ア　大文字，小文字を活字体で書くことができるようにする。また，語順を意識しながら音声で十分に慣れ</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親しんだ簡単な語句や基本的な表現を書き写すことができるようにする。</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イ　自分のことや身近で簡単な事柄について，例文を参考に，音声で十分に慣れ親しんだ簡単な語句や基　</a:t>
                      </a: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300" b="0"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　本的な表現を用いて書くことができるようにする。</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bl>
          </a:graphicData>
        </a:graphic>
      </p:graphicFrame>
      <p:sp>
        <p:nvSpPr>
          <p:cNvPr id="15390" name="テキスト ボックス 1"/>
          <p:cNvSpPr>
            <a:spLocks noChangeArrowheads="1"/>
          </p:cNvSpPr>
          <p:nvPr/>
        </p:nvSpPr>
        <p:spPr bwMode="auto">
          <a:xfrm>
            <a:off x="179388" y="26988"/>
            <a:ext cx="8802687" cy="70802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a:t>　①　外国語科における「内容のまとまり」の記述が，観点ごとにどのように整理さ</a:t>
            </a:r>
          </a:p>
          <a:p>
            <a:pPr>
              <a:lnSpc>
                <a:spcPct val="100000"/>
              </a:lnSpc>
              <a:spcBef>
                <a:spcPct val="0"/>
              </a:spcBef>
              <a:buFontTx/>
              <a:buNone/>
            </a:pPr>
            <a:r>
              <a:rPr lang="ja-JP" altLang="en-US" sz="2000"/>
              <a:t>　　れているかを確認する。</a:t>
            </a:r>
          </a:p>
        </p:txBody>
      </p:sp>
      <p:sp>
        <p:nvSpPr>
          <p:cNvPr id="15391" name="リボン: 上に曲がる 4"/>
          <p:cNvSpPr>
            <a:spLocks noChangeArrowheads="1"/>
          </p:cNvSpPr>
          <p:nvPr/>
        </p:nvSpPr>
        <p:spPr bwMode="auto">
          <a:xfrm>
            <a:off x="7086600" y="404813"/>
            <a:ext cx="1908175" cy="330200"/>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000"/>
              <a:t>P.29</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17"/>
    </mc:Choice>
    <mc:Fallback xmlns="">
      <p:transition spd="slow" advTm="17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テキスト ボックス 1"/>
          <p:cNvSpPr>
            <a:spLocks noChangeArrowheads="1"/>
          </p:cNvSpPr>
          <p:nvPr/>
        </p:nvSpPr>
        <p:spPr bwMode="auto">
          <a:xfrm>
            <a:off x="169863" y="98425"/>
            <a:ext cx="8802687" cy="954088"/>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② 観点ごとの留意点を踏まえ，「内容のまとまりごとの</a:t>
            </a:r>
          </a:p>
          <a:p>
            <a:pPr>
              <a:lnSpc>
                <a:spcPct val="100000"/>
              </a:lnSpc>
              <a:spcBef>
                <a:spcPct val="0"/>
              </a:spcBef>
              <a:buFontTx/>
              <a:buNone/>
            </a:pPr>
            <a:r>
              <a:rPr lang="ja-JP" altLang="en-US" sz="2800"/>
              <a:t>　評価規準」を作成する。</a:t>
            </a:r>
          </a:p>
        </p:txBody>
      </p:sp>
      <p:sp>
        <p:nvSpPr>
          <p:cNvPr id="17411" name="テキスト ボックス 1"/>
          <p:cNvSpPr>
            <a:spLocks noChangeArrowheads="1"/>
          </p:cNvSpPr>
          <p:nvPr/>
        </p:nvSpPr>
        <p:spPr bwMode="auto">
          <a:xfrm>
            <a:off x="179388" y="2052638"/>
            <a:ext cx="8802687" cy="52387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①「聞くこと」</a:t>
            </a:r>
          </a:p>
        </p:txBody>
      </p:sp>
      <p:sp>
        <p:nvSpPr>
          <p:cNvPr id="17412" name="テキスト ボックス 1"/>
          <p:cNvSpPr>
            <a:spLocks noChangeArrowheads="1"/>
          </p:cNvSpPr>
          <p:nvPr/>
        </p:nvSpPr>
        <p:spPr bwMode="auto">
          <a:xfrm>
            <a:off x="179388" y="2816225"/>
            <a:ext cx="8802687" cy="52387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②「読むこと」</a:t>
            </a:r>
          </a:p>
        </p:txBody>
      </p:sp>
      <p:sp>
        <p:nvSpPr>
          <p:cNvPr id="17413" name="テキスト ボックス 1"/>
          <p:cNvSpPr>
            <a:spLocks noChangeArrowheads="1"/>
          </p:cNvSpPr>
          <p:nvPr/>
        </p:nvSpPr>
        <p:spPr bwMode="auto">
          <a:xfrm>
            <a:off x="179388" y="3679825"/>
            <a:ext cx="8802687" cy="52387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dirty="0"/>
              <a:t>③「話すこと</a:t>
            </a:r>
            <a:r>
              <a:rPr lang="en-US" altLang="ja-JP" sz="2800" dirty="0"/>
              <a:t>〔</a:t>
            </a:r>
            <a:r>
              <a:rPr lang="ja-JP" altLang="en-US" sz="2800" dirty="0"/>
              <a:t>やり取り</a:t>
            </a:r>
            <a:r>
              <a:rPr lang="en-US" altLang="ja-JP" sz="2800" dirty="0"/>
              <a:t>〕</a:t>
            </a:r>
            <a:r>
              <a:rPr lang="ja-JP" altLang="en-US" sz="2800" dirty="0"/>
              <a:t>」</a:t>
            </a:r>
          </a:p>
        </p:txBody>
      </p:sp>
      <p:sp>
        <p:nvSpPr>
          <p:cNvPr id="17414" name="テキスト ボックス 1"/>
          <p:cNvSpPr>
            <a:spLocks noChangeArrowheads="1"/>
          </p:cNvSpPr>
          <p:nvPr/>
        </p:nvSpPr>
        <p:spPr bwMode="auto">
          <a:xfrm>
            <a:off x="179388" y="4541838"/>
            <a:ext cx="8802687" cy="52387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④「話すこと</a:t>
            </a:r>
            <a:r>
              <a:rPr lang="en-US" altLang="ja-JP" sz="2800"/>
              <a:t>〔</a:t>
            </a:r>
            <a:r>
              <a:rPr lang="ja-JP" altLang="en-US" sz="2800"/>
              <a:t>発表</a:t>
            </a:r>
            <a:r>
              <a:rPr lang="en-US" altLang="ja-JP" sz="2800"/>
              <a:t>〕</a:t>
            </a:r>
            <a:r>
              <a:rPr lang="ja-JP" altLang="en-US" sz="2800"/>
              <a:t>」</a:t>
            </a:r>
          </a:p>
        </p:txBody>
      </p:sp>
      <p:sp>
        <p:nvSpPr>
          <p:cNvPr id="17415" name="テキスト ボックス 1"/>
          <p:cNvSpPr>
            <a:spLocks noChangeArrowheads="1"/>
          </p:cNvSpPr>
          <p:nvPr/>
        </p:nvSpPr>
        <p:spPr bwMode="auto">
          <a:xfrm>
            <a:off x="179388" y="5426075"/>
            <a:ext cx="8802687" cy="523875"/>
          </a:xfrm>
          <a:prstGeom prst="rect">
            <a:avLst/>
          </a:prstGeom>
          <a:solidFill>
            <a:srgbClr val="FFFFFF"/>
          </a:solidFill>
          <a:ln w="9525" algn="ctr">
            <a:solidFill>
              <a:srgbClr val="000000"/>
            </a:solidFill>
            <a:miter lim="800000"/>
            <a:headEnd/>
            <a:tailEnd/>
          </a:ln>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⑤「書くこと」</a:t>
            </a:r>
          </a:p>
        </p:txBody>
      </p:sp>
      <p:sp>
        <p:nvSpPr>
          <p:cNvPr id="17416" name="テキスト ボックス 1"/>
          <p:cNvSpPr>
            <a:spLocks noChangeArrowheads="1"/>
          </p:cNvSpPr>
          <p:nvPr/>
        </p:nvSpPr>
        <p:spPr bwMode="auto">
          <a:xfrm>
            <a:off x="187325" y="1628775"/>
            <a:ext cx="8802688"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　</a:t>
            </a:r>
            <a:r>
              <a:rPr lang="en-US" altLang="ja-JP" sz="2800"/>
              <a:t>〔</a:t>
            </a:r>
            <a:r>
              <a:rPr lang="ja-JP" altLang="en-US" sz="2800"/>
              <a:t>まとまり（五つの領域）ごとの評価規準作成の留意点</a:t>
            </a:r>
            <a:r>
              <a:rPr lang="en-US" altLang="ja-JP" sz="2800"/>
              <a:t>〕</a:t>
            </a:r>
          </a:p>
        </p:txBody>
      </p:sp>
      <p:sp>
        <p:nvSpPr>
          <p:cNvPr id="17417" name="リボン: 上に曲がる 4"/>
          <p:cNvSpPr>
            <a:spLocks noChangeArrowheads="1"/>
          </p:cNvSpPr>
          <p:nvPr/>
        </p:nvSpPr>
        <p:spPr bwMode="auto">
          <a:xfrm>
            <a:off x="7042150" y="582613"/>
            <a:ext cx="1908175" cy="361950"/>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400"/>
              <a:t>P.30</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308"/>
    </mc:Choice>
    <mc:Fallback xmlns="">
      <p:transition spd="slow" advTm="19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テキスト ボックス 1"/>
          <p:cNvSpPr>
            <a:spLocks noChangeArrowheads="1"/>
          </p:cNvSpPr>
          <p:nvPr/>
        </p:nvSpPr>
        <p:spPr bwMode="auto">
          <a:xfrm>
            <a:off x="0" y="-3175"/>
            <a:ext cx="9144000" cy="623888"/>
          </a:xfrm>
          <a:prstGeom prst="rect">
            <a:avLst/>
          </a:prstGeom>
          <a:solidFill>
            <a:srgbClr val="9DC3E6"/>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a:t>まとまり（五つの領域）ごとの評価規準作成の留意点</a:t>
            </a:r>
            <a:r>
              <a:rPr lang="ja-JP" altLang="en-US" sz="2400" b="1"/>
              <a:t>「聞くこと」</a:t>
            </a:r>
          </a:p>
        </p:txBody>
      </p:sp>
      <p:graphicFrame>
        <p:nvGraphicFramePr>
          <p:cNvPr id="13550" name="表 3"/>
          <p:cNvGraphicFramePr>
            <a:graphicFrameLocks noGrp="1"/>
          </p:cNvGraphicFramePr>
          <p:nvPr/>
        </p:nvGraphicFramePr>
        <p:xfrm>
          <a:off x="107950" y="1196975"/>
          <a:ext cx="8907463" cy="4999078"/>
        </p:xfrm>
        <a:graphic>
          <a:graphicData uri="http://schemas.openxmlformats.org/drawingml/2006/table">
            <a:tbl>
              <a:tblPr/>
              <a:tblGrid>
                <a:gridCol w="1079970">
                  <a:extLst>
                    <a:ext uri="{9D8B030D-6E8A-4147-A177-3AD203B41FA5}">
                      <a16:colId xmlns:a16="http://schemas.microsoft.com/office/drawing/2014/main" val="20000"/>
                    </a:ext>
                  </a:extLst>
                </a:gridCol>
                <a:gridCol w="1243459">
                  <a:extLst>
                    <a:ext uri="{9D8B030D-6E8A-4147-A177-3AD203B41FA5}">
                      <a16:colId xmlns:a16="http://schemas.microsoft.com/office/drawing/2014/main" val="20001"/>
                    </a:ext>
                  </a:extLst>
                </a:gridCol>
                <a:gridCol w="6584034">
                  <a:extLst>
                    <a:ext uri="{9D8B030D-6E8A-4147-A177-3AD203B41FA5}">
                      <a16:colId xmlns:a16="http://schemas.microsoft.com/office/drawing/2014/main" val="20002"/>
                    </a:ext>
                  </a:extLst>
                </a:gridCol>
              </a:tblGrid>
              <a:tr h="1981536">
                <a:tc rowSpan="2">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知識・技能</a:t>
                      </a:r>
                    </a:p>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000" b="1" i="0" u="none" strike="noStrike" cap="none" normalizeH="0" baseline="0" dirty="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25" marR="91425" marT="45731" marB="4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a:t>
                      </a:r>
                    </a:p>
                  </a:txBody>
                  <a:tcPr marL="91425" marR="9142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小学校学習指導要領「２　内容</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第５学年及び</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第６学年</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の</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知識及び技能</a:t>
                      </a:r>
                      <a:r>
                        <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における</a:t>
                      </a:r>
                      <a:r>
                        <a:rPr kumimoji="1" lang="ja-JP" altLang="en-US" sz="24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en-US" altLang="ja-JP" sz="24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1</a:t>
                      </a:r>
                      <a:r>
                        <a:rPr kumimoji="1" lang="ja-JP" altLang="en-US" sz="24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）英語　</a:t>
                      </a:r>
                      <a:endParaRPr kumimoji="1" lang="en-US" altLang="ja-JP" sz="24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の特徴や決まりに関する事項」</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に記されている事</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項を理解している状況</a:t>
                      </a:r>
                    </a:p>
                  </a:txBody>
                  <a:tcPr marL="91425" marR="9142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017502">
                <a:tc vMerge="1">
                  <a:txBody>
                    <a:bodyPr/>
                    <a:lstStyle/>
                    <a:p>
                      <a:endParaRPr kumimoji="1" lang="ja-JP" altLang="en-US"/>
                    </a:p>
                  </a:txBody>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技能</a:t>
                      </a:r>
                    </a:p>
                  </a:txBody>
                  <a:tcPr marL="91425" marR="9142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4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実際のコミュニケーションにおいて</a:t>
                      </a:r>
                      <a:endParaRPr kumimoji="1" lang="en-US" altLang="ja-JP" sz="24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・自分のことや身近で簡単な事柄についての簡単な語句や基本的な表現，日常生活に関する身近で簡単な事柄についての</a:t>
                      </a:r>
                      <a:r>
                        <a:rPr kumimoji="1" lang="ja-JP" altLang="en-US" sz="24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具体的な情報</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を聞き取っている状況</a:t>
                      </a:r>
                      <a:endParaRPr kumimoji="1" lang="en-US" altLang="ja-JP"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・日常生活に関する身近で簡単な事柄についての</a:t>
                      </a:r>
                      <a:r>
                        <a:rPr kumimoji="1" lang="ja-JP" altLang="en-US" sz="24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短い話の概要</a:t>
                      </a:r>
                      <a:r>
                        <a:rPr kumimoji="1" lang="ja-JP" altLang="en-US" sz="24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を捉えたりする技能を身に付けている状況</a:t>
                      </a:r>
                    </a:p>
                  </a:txBody>
                  <a:tcPr marL="91425" marR="91425" marT="45731" marB="4573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9472" name="リボン: 上に曲がる 4"/>
          <p:cNvSpPr>
            <a:spLocks noChangeArrowheads="1"/>
          </p:cNvSpPr>
          <p:nvPr/>
        </p:nvSpPr>
        <p:spPr bwMode="auto">
          <a:xfrm>
            <a:off x="6588125" y="733425"/>
            <a:ext cx="2427288" cy="390525"/>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2400"/>
              <a:t>P.30</a:t>
            </a:r>
            <a:r>
              <a:rPr lang="ja-JP" altLang="en-US" sz="2400"/>
              <a:t>～</a:t>
            </a:r>
            <a:r>
              <a:rPr lang="en-US" altLang="ja-JP" sz="2400"/>
              <a:t>P.32</a:t>
            </a:r>
          </a:p>
        </p:txBody>
      </p:sp>
      <p:sp>
        <p:nvSpPr>
          <p:cNvPr id="19473" name="テキスト ボックス 1"/>
          <p:cNvSpPr txBox="1">
            <a:spLocks noChangeArrowheads="1"/>
          </p:cNvSpPr>
          <p:nvPr/>
        </p:nvSpPr>
        <p:spPr bwMode="auto">
          <a:xfrm>
            <a:off x="2051050" y="6310313"/>
            <a:ext cx="5400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kumimoji="1" lang="en-US" altLang="ja-JP" sz="2400"/>
              <a:t>※</a:t>
            </a:r>
            <a:r>
              <a:rPr kumimoji="1" lang="ja-JP" altLang="en-US" sz="2400"/>
              <a:t>　知識と技能に分けて作成する。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325"/>
    </mc:Choice>
    <mc:Fallback xmlns="">
      <p:transition spd="slow" advTm="54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50" name="表 3"/>
          <p:cNvGraphicFramePr>
            <a:graphicFrameLocks noGrp="1"/>
          </p:cNvGraphicFramePr>
          <p:nvPr/>
        </p:nvGraphicFramePr>
        <p:xfrm>
          <a:off x="107950" y="692150"/>
          <a:ext cx="8888413" cy="6096024"/>
        </p:xfrm>
        <a:graphic>
          <a:graphicData uri="http://schemas.openxmlformats.org/drawingml/2006/table">
            <a:tbl>
              <a:tblPr/>
              <a:tblGrid>
                <a:gridCol w="2303463">
                  <a:extLst>
                    <a:ext uri="{9D8B030D-6E8A-4147-A177-3AD203B41FA5}">
                      <a16:colId xmlns:a16="http://schemas.microsoft.com/office/drawing/2014/main" val="20000"/>
                    </a:ext>
                  </a:extLst>
                </a:gridCol>
                <a:gridCol w="6584950">
                  <a:extLst>
                    <a:ext uri="{9D8B030D-6E8A-4147-A177-3AD203B41FA5}">
                      <a16:colId xmlns:a16="http://schemas.microsoft.com/office/drawing/2014/main" val="20001"/>
                    </a:ext>
                  </a:extLst>
                </a:gridCol>
              </a:tblGrid>
              <a:tr h="2225043">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思考・判断・</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表現</a:t>
                      </a: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ja-JP" altLang="en-US" sz="1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0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コミュニケーションを行う目的や場面，状況などに応じて</a:t>
                      </a:r>
                      <a:endParaRPr kumimoji="1" lang="en-US" altLang="ja-JP" sz="20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自分のことや身近で簡単な事柄についての簡単な語句や</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基本的な表現を聞き取っている状況</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日常生活に関する身近で簡単な事柄についての具体的</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な情報を聞き取っている状況</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日常生活に関する身近で簡単な事柄についての短い話</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の概要を</a:t>
                      </a:r>
                      <a:r>
                        <a:rPr kumimoji="1" lang="ja-JP" altLang="en-US" sz="2000" b="0" i="0" u="none" strike="noStrike" cap="none" normalizeH="0" baseline="0" dirty="0">
                          <a:ln>
                            <a:noFill/>
                          </a:ln>
                          <a:solidFill>
                            <a:schemeClr val="tx1"/>
                          </a:solidFill>
                          <a:effectLst/>
                          <a:latin typeface="Calibri" panose="020F0502020204030204" pitchFamily="34" charset="0"/>
                          <a:ea typeface="+mn-ea"/>
                          <a:cs typeface="Arial" panose="020B0604020202020204" pitchFamily="34" charset="0"/>
                        </a:rPr>
                        <a:t>捉えている状況</a:t>
                      </a:r>
                      <a:endParaRPr kumimoji="1" lang="en-US" altLang="ja-JP" sz="2000" b="0" i="0" u="none" strike="noStrike" cap="none" normalizeH="0" baseline="0" dirty="0">
                        <a:ln>
                          <a:noFill/>
                        </a:ln>
                        <a:solidFill>
                          <a:schemeClr val="tx1"/>
                        </a:solidFill>
                        <a:effectLst/>
                        <a:latin typeface="Calibri" panose="020F0502020204030204" pitchFamily="34" charset="0"/>
                        <a:ea typeface="+mn-ea"/>
                        <a:cs typeface="Arial" panose="020B0604020202020204" pitchFamily="34" charset="0"/>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870957">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en-US" altLang="ja-JP"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4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a:t>
                      </a:r>
                    </a:p>
                    <a:p>
                      <a:pPr marL="0" marR="0" lvl="0" indent="0" algn="ctr" defTabSz="685800" rtl="0" eaLnBrk="1" fontAlgn="base" latinLnBrk="0" hangingPunct="1">
                        <a:lnSpc>
                          <a:spcPct val="100000"/>
                        </a:lnSpc>
                        <a:spcBef>
                          <a:spcPct val="0"/>
                        </a:spcBef>
                        <a:spcAft>
                          <a:spcPct val="0"/>
                        </a:spcAft>
                        <a:buClrTx/>
                        <a:buSzPct val="100000"/>
                        <a:buFontTx/>
                        <a:buNone/>
                        <a:tabLst/>
                      </a:pPr>
                      <a:endParaRPr kumimoji="1" lang="ja-JP" altLang="en-US" sz="1000" b="0" i="0" u="none" strike="noStrike" cap="none" normalizeH="0" baseline="0" dirty="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cs typeface="Arial" panose="020B0604020202020204" pitchFamily="34" charset="0"/>
                        </a:rPr>
                        <a:t>■「主体的に学習に取り組む態度」は，外国語の背景にある文化に</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cs typeface="Arial" panose="020B0604020202020204" pitchFamily="34" charset="0"/>
                        </a:rPr>
                        <a:t>　対する理解を深め，他者に配慮しながら，主体的に外国語を用い</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800" b="0" i="0" u="none" strike="noStrike" cap="none" normalizeH="0" baseline="0" dirty="0" err="1">
                          <a:ln>
                            <a:noFill/>
                          </a:ln>
                          <a:solidFill>
                            <a:schemeClr val="accent1">
                              <a:lumMod val="75000"/>
                            </a:schemeClr>
                          </a:solidFill>
                          <a:effectLst/>
                          <a:latin typeface="Calibri" panose="020F0502020204030204" pitchFamily="34" charset="0"/>
                          <a:ea typeface="ＭＳ Ｐゴシック" panose="020B0600070205080204" pitchFamily="50" charset="-128"/>
                          <a:cs typeface="Arial" panose="020B0604020202020204" pitchFamily="34" charset="0"/>
                        </a:rPr>
                        <a:t>て</a:t>
                      </a: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cs typeface="Arial" panose="020B0604020202020204" pitchFamily="34" charset="0"/>
                        </a:rPr>
                        <a:t>コミュニケーションを図ろうとしている状況を評価する。</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a:t>
                      </a:r>
                      <a:r>
                        <a:rPr kumimoji="1" lang="ja-JP" altLang="en-US" sz="2000" b="0" i="0" u="sng"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コミュニケーションを行う目的や場面，状況などに応じて</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自分のことや身近で簡単な事柄についての簡単な語句や</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基本的な表現を聞き取ろうとしている状況</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日常生活に関する身近で簡単な事柄についての具体的</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な情報を聞き取ろうとしている状況</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日常生活に関する身近で簡単な事柄についての短い話</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　の概要を捉えようとしている状況</a:t>
                      </a:r>
                      <a:endParaRPr kumimoji="1" lang="en-US" altLang="ja-JP" sz="2000" b="0" i="0" u="none" strike="noStrike" cap="none" normalizeH="0" baseline="0" dirty="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cs typeface="Arial" panose="020B0604020202020204" pitchFamily="34" charset="0"/>
                        </a:rPr>
                        <a:t>■言語活動への取組に関して見通しを立てたり振り返ったりして自</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cs typeface="Arial" panose="020B0604020202020204" pitchFamily="34" charset="0"/>
                        </a:rPr>
                        <a:t>　 らの学習を自覚的に捉えている状況についても，特 定の領域単</a:t>
                      </a:r>
                      <a:endPar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cs typeface="Arial" panose="020B0604020202020204" pitchFamily="34" charset="0"/>
                      </a:endParaRPr>
                    </a:p>
                    <a:p>
                      <a:pPr marL="0" marR="0" lvl="0" indent="0" algn="l" defTabSz="685800" rtl="0" eaLnBrk="1" fontAlgn="base" latinLnBrk="0" hangingPunct="1">
                        <a:lnSpc>
                          <a:spcPct val="100000"/>
                        </a:lnSpc>
                        <a:spcBef>
                          <a:spcPct val="0"/>
                        </a:spcBef>
                        <a:spcAft>
                          <a:spcPct val="0"/>
                        </a:spcAft>
                        <a:buClrTx/>
                        <a:buSzPct val="100000"/>
                        <a:buFontTx/>
                        <a:buNone/>
                        <a:tabLst/>
                      </a:pPr>
                      <a:r>
                        <a:rPr kumimoji="1" lang="en-US" altLang="ja-JP" sz="18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cs typeface="Arial" panose="020B0604020202020204" pitchFamily="34" charset="0"/>
                        </a:rPr>
                        <a:t>    </a:t>
                      </a:r>
                      <a:r>
                        <a:rPr kumimoji="1" lang="ja-JP" altLang="en-US" sz="1800" b="0" i="0" u="none" strike="noStrike" cap="none" normalizeH="0" baseline="0" dirty="0">
                          <a:ln>
                            <a:noFill/>
                          </a:ln>
                          <a:solidFill>
                            <a:schemeClr val="accent1">
                              <a:lumMod val="75000"/>
                            </a:schemeClr>
                          </a:solidFill>
                          <a:effectLst/>
                          <a:latin typeface="Calibri" panose="020F0502020204030204" pitchFamily="34" charset="0"/>
                          <a:ea typeface="ＭＳ Ｐゴシック" panose="020B0600070205080204" pitchFamily="50" charset="-128"/>
                          <a:cs typeface="Arial" panose="020B0604020202020204" pitchFamily="34" charset="0"/>
                        </a:rPr>
                        <a:t>元だけではなく，年間を通して評価する。</a:t>
                      </a:r>
                    </a:p>
                  </a:txBody>
                  <a:tcPr marL="91438" marR="91438"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1517" name="テキスト ボックス 1"/>
          <p:cNvSpPr>
            <a:spLocks noChangeArrowheads="1"/>
          </p:cNvSpPr>
          <p:nvPr/>
        </p:nvSpPr>
        <p:spPr bwMode="auto">
          <a:xfrm>
            <a:off x="0" y="-28575"/>
            <a:ext cx="9144000" cy="506413"/>
          </a:xfrm>
          <a:prstGeom prst="rect">
            <a:avLst/>
          </a:prstGeom>
          <a:solidFill>
            <a:srgbClr val="9DC3E6"/>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まとまり（五つの領域）ごとの評価規準作成の留意点</a:t>
            </a:r>
            <a:r>
              <a:rPr lang="ja-JP" altLang="en-US" sz="2400" b="1"/>
              <a:t>「聞くこと」</a:t>
            </a:r>
          </a:p>
        </p:txBody>
      </p:sp>
      <p:sp>
        <p:nvSpPr>
          <p:cNvPr id="21518" name="リボン: 上に曲がる 4"/>
          <p:cNvSpPr>
            <a:spLocks noChangeArrowheads="1"/>
          </p:cNvSpPr>
          <p:nvPr/>
        </p:nvSpPr>
        <p:spPr bwMode="auto">
          <a:xfrm>
            <a:off x="7272338" y="371475"/>
            <a:ext cx="1871662" cy="320675"/>
          </a:xfrm>
          <a:prstGeom prst="ribbon2">
            <a:avLst>
              <a:gd name="adj1" fmla="val 16667"/>
              <a:gd name="adj2" fmla="val 63324"/>
            </a:avLst>
          </a:prstGeom>
          <a:solidFill>
            <a:srgbClr val="FFFF00"/>
          </a:solidFill>
          <a:ln w="12700" algn="ctr">
            <a:solidFill>
              <a:srgbClr val="41719C"/>
            </a:solidFill>
            <a:miter lim="800000"/>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1600" b="1"/>
              <a:t>P.30</a:t>
            </a:r>
            <a:r>
              <a:rPr lang="ja-JP" altLang="en-US" sz="1600" b="1"/>
              <a:t>～</a:t>
            </a:r>
            <a:r>
              <a:rPr lang="en-US" altLang="ja-JP" sz="1600" b="1"/>
              <a:t>P.32</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479"/>
    </mc:Choice>
    <mc:Fallback xmlns="">
      <p:transition spd="slow" advTm="69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7.10.11"/>
  <p:tag name="AS_TITLE" val="Aspose.Slides for .NET 3.5"/>
  <p:tag name="AS_VERSION" val="17.9.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582</TotalTime>
  <Words>9684</Words>
  <Application>Microsoft Office PowerPoint</Application>
  <PresentationFormat>画面に合わせる (4:3)</PresentationFormat>
  <Paragraphs>874</Paragraphs>
  <Slides>29</Slides>
  <Notes>29</Notes>
  <HiddenSlides>0</HiddenSlides>
  <MMClips>29</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29</vt:i4>
      </vt:variant>
    </vt:vector>
  </HeadingPairs>
  <TitlesOfParts>
    <vt:vector size="38" baseType="lpstr">
      <vt:lpstr>HGP教科書体</vt:lpstr>
      <vt:lpstr>HG丸ｺﾞｼｯｸM-PRO</vt:lpstr>
      <vt:lpstr>ＭＳ Ｐゴシック</vt:lpstr>
      <vt:lpstr>ＭＳ 明朝</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cp:keywords/>
  <dc:description/>
  <cp:lastModifiedBy>森 将和</cp:lastModifiedBy>
  <cp:revision>61</cp:revision>
  <cp:lastPrinted>2020-05-01T03:59:43Z</cp:lastPrinted>
  <dcterms:created xsi:type="dcterms:W3CDTF">2009-05-16T06:50:40Z</dcterms:created>
  <dcterms:modified xsi:type="dcterms:W3CDTF">2020-05-27T13:42:26Z</dcterms:modified>
  <cp:category/>
</cp:coreProperties>
</file>