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72"/>
  </p:notesMasterIdLst>
  <p:handoutMasterIdLst>
    <p:handoutMasterId r:id="rId73"/>
  </p:handoutMasterIdLst>
  <p:sldIdLst>
    <p:sldId id="470" r:id="rId2"/>
    <p:sldId id="471" r:id="rId3"/>
    <p:sldId id="469" r:id="rId4"/>
    <p:sldId id="468" r:id="rId5"/>
    <p:sldId id="427" r:id="rId6"/>
    <p:sldId id="428" r:id="rId7"/>
    <p:sldId id="464" r:id="rId8"/>
    <p:sldId id="429" r:id="rId9"/>
    <p:sldId id="432" r:id="rId10"/>
    <p:sldId id="435" r:id="rId11"/>
    <p:sldId id="437" r:id="rId12"/>
    <p:sldId id="452" r:id="rId13"/>
    <p:sldId id="453" r:id="rId14"/>
    <p:sldId id="441" r:id="rId15"/>
    <p:sldId id="442" r:id="rId16"/>
    <p:sldId id="444" r:id="rId17"/>
    <p:sldId id="458" r:id="rId18"/>
    <p:sldId id="446" r:id="rId19"/>
    <p:sldId id="549" r:id="rId20"/>
    <p:sldId id="550" r:id="rId21"/>
    <p:sldId id="551" r:id="rId22"/>
    <p:sldId id="552" r:id="rId23"/>
    <p:sldId id="553" r:id="rId24"/>
    <p:sldId id="554" r:id="rId25"/>
    <p:sldId id="555" r:id="rId26"/>
    <p:sldId id="556" r:id="rId27"/>
    <p:sldId id="557" r:id="rId28"/>
    <p:sldId id="558" r:id="rId29"/>
    <p:sldId id="510" r:id="rId30"/>
    <p:sldId id="562" r:id="rId31"/>
    <p:sldId id="511" r:id="rId32"/>
    <p:sldId id="512" r:id="rId33"/>
    <p:sldId id="513" r:id="rId34"/>
    <p:sldId id="514" r:id="rId35"/>
    <p:sldId id="515" r:id="rId36"/>
    <p:sldId id="516" r:id="rId37"/>
    <p:sldId id="517" r:id="rId38"/>
    <p:sldId id="518" r:id="rId39"/>
    <p:sldId id="519" r:id="rId40"/>
    <p:sldId id="520" r:id="rId41"/>
    <p:sldId id="521" r:id="rId42"/>
    <p:sldId id="522" r:id="rId43"/>
    <p:sldId id="523" r:id="rId44"/>
    <p:sldId id="524" r:id="rId45"/>
    <p:sldId id="525" r:id="rId46"/>
    <p:sldId id="526" r:id="rId47"/>
    <p:sldId id="527" r:id="rId48"/>
    <p:sldId id="528" r:id="rId49"/>
    <p:sldId id="529" r:id="rId50"/>
    <p:sldId id="530" r:id="rId51"/>
    <p:sldId id="531" r:id="rId52"/>
    <p:sldId id="532" r:id="rId53"/>
    <p:sldId id="533" r:id="rId54"/>
    <p:sldId id="534" r:id="rId55"/>
    <p:sldId id="508" r:id="rId56"/>
    <p:sldId id="563" r:id="rId57"/>
    <p:sldId id="564" r:id="rId58"/>
    <p:sldId id="565" r:id="rId59"/>
    <p:sldId id="566" r:id="rId60"/>
    <p:sldId id="567" r:id="rId61"/>
    <p:sldId id="568" r:id="rId62"/>
    <p:sldId id="569" r:id="rId63"/>
    <p:sldId id="570" r:id="rId64"/>
    <p:sldId id="571" r:id="rId65"/>
    <p:sldId id="572" r:id="rId66"/>
    <p:sldId id="573" r:id="rId67"/>
    <p:sldId id="574" r:id="rId68"/>
    <p:sldId id="575" r:id="rId69"/>
    <p:sldId id="576" r:id="rId70"/>
    <p:sldId id="561" r:id="rId7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TW0lKHVBiAH8eCII4ekwYw==" hashData="agALZH0FSeB3TmzXw35K2w02Bm1+pac/kxv7/0xTZFxHVLysiX1wKKTz2aXue/h/MQsDBPkJkAe8K48c5j7YVw=="/>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CCFF"/>
    <a:srgbClr val="FF99FF"/>
    <a:srgbClr val="99FFCC"/>
    <a:srgbClr val="66FFFF"/>
    <a:srgbClr val="FF3399"/>
    <a:srgbClr val="0033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1583" autoAdjust="0"/>
  </p:normalViewPr>
  <p:slideViewPr>
    <p:cSldViewPr showGuides="1">
      <p:cViewPr varScale="1">
        <p:scale>
          <a:sx n="48" d="100"/>
          <a:sy n="48" d="100"/>
        </p:scale>
        <p:origin x="1836" y="48"/>
      </p:cViewPr>
      <p:guideLst>
        <p:guide orient="horz" pos="2115"/>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1824" y="107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D4545FB-A243-4B0D-AEED-771A119A30C3}" type="slidenum">
              <a:rPr lang="en-US" altLang="ja-JP"/>
              <a:pPr>
                <a:defRPr/>
              </a:pPr>
              <a:t>‹#›</a:t>
            </a:fld>
            <a:endParaRPr lang="en-US" altLang="ja-JP"/>
          </a:p>
        </p:txBody>
      </p:sp>
    </p:spTree>
    <p:extLst>
      <p:ext uri="{BB962C8B-B14F-4D97-AF65-F5344CB8AC3E}">
        <p14:creationId xmlns:p14="http://schemas.microsoft.com/office/powerpoint/2010/main" val="3453197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E7D4C04-9182-4D87-A565-A269CC30B0A1}" type="slidenum">
              <a:rPr lang="en-US" altLang="ja-JP"/>
              <a:pPr>
                <a:defRPr/>
              </a:pPr>
              <a:t>‹#›</a:t>
            </a:fld>
            <a:endParaRPr lang="en-US" altLang="ja-JP"/>
          </a:p>
        </p:txBody>
      </p:sp>
    </p:spTree>
    <p:extLst>
      <p:ext uri="{BB962C8B-B14F-4D97-AF65-F5344CB8AC3E}">
        <p14:creationId xmlns:p14="http://schemas.microsoft.com/office/powerpoint/2010/main" val="2523210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8758D72-940B-4AEF-A9BF-654F7C295ADB}"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ＭＳ 明朝" panose="02020609040205080304" pitchFamily="17" charset="-128"/>
                <a:ea typeface="ＭＳ 明朝" panose="02020609040205080304" pitchFamily="17" charset="-128"/>
              </a:rPr>
              <a:t>　 只今から，中学校学習指導要領の「総則」「道徳科」「特別活動」「総合的な学習の時間」の説明を始めます。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なお，スライド右上に，学習指導要領解説の該当ページを示しておりますので，必要に応じてマーカーかラインを引きながらお聞きください。</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それでは，説明を始めます。</a:t>
            </a:r>
            <a:endParaRPr lang="ja-JP" altLang="en-US" dirty="0">
              <a:latin typeface="+mj-ea"/>
            </a:endParaRPr>
          </a:p>
        </p:txBody>
      </p:sp>
    </p:spTree>
    <p:extLst>
      <p:ext uri="{BB962C8B-B14F-4D97-AF65-F5344CB8AC3E}">
        <p14:creationId xmlns:p14="http://schemas.microsoft.com/office/powerpoint/2010/main" val="308030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7B25834-06D9-4B88-97A9-B088058FEA2D}"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各学校の教育目標と教育課程の編成についてです。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各学校においては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学校教育全体及び各教科等の指導を通じてどのような資質・能力の育成を目指すのかを明らかにしながら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そうした実態やねらいを十分反映した具体性のある教育目標を設定することが必要です。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2230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793BAED-0C69-4B41-A7FB-05C6A763F0E7}"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各教科等の指導を通して育成を目指す資質・能力については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各教科等の目標や内容において整理されていますが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これらの資質・能力の育成のためには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教科等ごとの枠の中だけではなく</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教科等横断的な視点をもってねらいを具体化したり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他の教科等における指導との関連付けを図りながら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幅広い学習や生活の場面で活用できる力を育むことを目指したりしていくことも重要となります。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その学習の基盤となる資質・能力として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言語能力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情報活用能力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問題発見・解決能力等が挙げられています。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500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7876873-0A14-4C91-8B8A-9C3B63B448E6}"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学校段階等間の接続です。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中学校教育には，学級担任による日常的な指導と教科担任による専門性を踏まえた指導とを行う中で，小学校教育の成果を受け継ぎ，生徒に義務教育９年間を通して必要な資質・能力の育成を目指す教育を行うことがそれぞれ求められることから，小学校と中学校の接続に際しては，義務教育の９年間を通して児童生徒に必要な資質・能力を育むことを目指した取組が求められます。</a:t>
            </a:r>
            <a:endParaRPr lang="en-US" altLang="ja-JP" sz="10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4475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9EFDC8D-06E3-4D01-A6F0-E53B90C97F90}"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中学校と高等学校等との接続に際しては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小学校教育の基礎の上に，中学校教育を通して身に付けるべき資質・能力を明確化し，その育成を高等学校教育等のその後の学びに円滑に接続させていくことが求められます。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中等教育学校，連携型中学校及び併設型中学校においては，中等教育６年間を見通した計画的かつ継続的な教育課程を編成することが求められます。</a:t>
            </a:r>
          </a:p>
        </p:txBody>
      </p:sp>
    </p:spTree>
    <p:extLst>
      <p:ext uri="{BB962C8B-B14F-4D97-AF65-F5344CB8AC3E}">
        <p14:creationId xmlns:p14="http://schemas.microsoft.com/office/powerpoint/2010/main" val="176688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50DD704-78F7-407D-A7AA-67C3E1895730}"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第３　教育課程の実施と学習評価です。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本項は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各教科等の指導に当たって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単元や題材など内容や時間のまとまりを見通しながら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児童生徒の主体的・対話的で深い学びの実現に向けた授業改善を行うこと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その際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各教科等の「見方・考え方」を働かせ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各教科等の学習の過程を重視して充実を図ることを示しています。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075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69D55C0-6F3F-4FBE-ACD9-F9EF980A14DA}"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主体的・対話的で深い学びの実現に向けた授業改善については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三つの視点に立って行うことが必要です。</a:t>
            </a:r>
          </a:p>
          <a:p>
            <a:r>
              <a:rPr lang="ja-JP" altLang="en-US">
                <a:latin typeface="ＭＳ 明朝" panose="02020609040205080304" pitchFamily="17" charset="-128"/>
                <a:ea typeface="ＭＳ 明朝" panose="02020609040205080304" pitchFamily="17" charset="-128"/>
              </a:rPr>
              <a:t>　「主体的な学び」として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学ぶことに興味や関心を持ち</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自己のキャリア形成の方向性と関連付けながら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見通しをもって粘り強く取り組み</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自己の学習活動を振り返って次につなげる学びが実現できているかという視点。</a:t>
            </a:r>
          </a:p>
          <a:p>
            <a:r>
              <a:rPr lang="ja-JP" altLang="en-US">
                <a:latin typeface="ＭＳ 明朝" panose="02020609040205080304" pitchFamily="17" charset="-128"/>
                <a:ea typeface="ＭＳ 明朝" panose="02020609040205080304" pitchFamily="17" charset="-128"/>
              </a:rPr>
              <a:t>　「対話的な学び」として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子供同士の協働</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教職員や地域の人との対話</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先哲の考え方を手掛かりに考えること等を通じ</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自己の考えを広げ深める学びが実現できているかという視点。</a:t>
            </a:r>
          </a:p>
          <a:p>
            <a:r>
              <a:rPr lang="ja-JP" altLang="en-US">
                <a:latin typeface="ＭＳ 明朝" panose="02020609040205080304" pitchFamily="17" charset="-128"/>
                <a:ea typeface="ＭＳ 明朝" panose="02020609040205080304" pitchFamily="17" charset="-128"/>
              </a:rPr>
              <a:t>　「深い学び」として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習得・活用・探究という学びの過程の中で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各教科等の特質に応じた「見方・考え方」を働かせながら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知識を相互に関連付けてより深く理解したり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情報を精査して考えを形成したり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問題を見いだして解決策を考えたり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思いや考えを基に創造したりすることに向かう学びが実現できているかという視点です。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これらの視点の具体的な内容を手掛かりに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質の高い学びを実現し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学習内容を深く理解し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資質・能力を身に付け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生涯にわたって能動的（アクティブ）に学び続けるようにすることが求められています。</a:t>
            </a:r>
            <a:endParaRPr lang="en-US" altLang="ja-JP" sz="100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7934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BCAB397-AA79-4CF9-A3C3-9FE9AC464F5C}"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主体的・対話的で深い学びは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必ずしも１単位時間の授業の中で全てが実現されるものではなく</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単元や題材など内容や時間のまとまりを見通して行うことが必要です。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0881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F65334D-23C9-4BA2-8777-CB9C405398ED}"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体験活動の充実です。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今回の改訂においては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児童生徒が生命の有限性や自然の大切さ</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主体的に挑戦してみることや多様な他者と協働することの重要性などを実感しながら理解することができるようにすることを重視し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集団の中で体系的・継続的な活動を行うことのできる学校の場を生かして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地域・家庭と連携・協働して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体験活動の機会を確保していくことを示しています。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20792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C69430-5F27-4221-BAAD-3CD8757C38DF}"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学習評価の充実です。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各教科等の目標を資質・能力の三つの柱で再整理しており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目標に準拠した評価を推進するため</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観点別学習状況の評価について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「主体的に学習に取り組む態度」の３観点に整理されました。</a:t>
            </a:r>
          </a:p>
          <a:p>
            <a:r>
              <a:rPr lang="ja-JP" altLang="en-US" dirty="0">
                <a:latin typeface="ＭＳ 明朝" panose="02020609040205080304" pitchFamily="17" charset="-128"/>
                <a:ea typeface="ＭＳ 明朝" panose="02020609040205080304" pitchFamily="17" charset="-128"/>
              </a:rPr>
              <a:t>　その際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ここでいう「知識」には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個別の事実的な知識のみではなく</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それらが相互に関連付けられ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さらに社会の中で生きて働く知識となるものが含まれている点に留意が必要です。</a:t>
            </a:r>
          </a:p>
        </p:txBody>
      </p:sp>
    </p:spTree>
    <p:extLst>
      <p:ext uri="{BB962C8B-B14F-4D97-AF65-F5344CB8AC3E}">
        <p14:creationId xmlns:p14="http://schemas.microsoft.com/office/powerpoint/2010/main" val="232225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a:ln/>
        </p:spPr>
      </p:sp>
      <p:sp>
        <p:nvSpPr>
          <p:cNvPr id="532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これまでの学習評価の課題として，</a:t>
            </a:r>
            <a:endParaRPr lang="en-US" altLang="ja-JP" dirty="0">
              <a:latin typeface="Arial" panose="020B0604020202020204" pitchFamily="34" charset="0"/>
            </a:endParaRPr>
          </a:p>
          <a:p>
            <a:r>
              <a:rPr lang="ja-JP" altLang="en-US" dirty="0">
                <a:latin typeface="Arial" panose="020B0604020202020204" pitchFamily="34" charset="0"/>
              </a:rPr>
              <a:t>「評価の結果が児童生徒の学習改善につながっていないこと」や「教師によって評価の方針が異なり，学習改善につなげにくいこと」</a:t>
            </a:r>
          </a:p>
          <a:p>
            <a:r>
              <a:rPr lang="ja-JP" altLang="en-US" dirty="0">
                <a:latin typeface="Arial" panose="020B0604020202020204" pitchFamily="34" charset="0"/>
              </a:rPr>
              <a:t>「教師が評価のための「記録」に労力を割かれて，指導に注力できないこと」などを指摘されています。</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532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693C820-5B57-48E1-AFA8-9BAD9A3B1F4C}"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58343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C64EB8-5D4A-4913-BD21-C8A639547609}"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それでは，「総則」から説明をはじめます。</a:t>
            </a:r>
          </a:p>
        </p:txBody>
      </p:sp>
    </p:spTree>
    <p:extLst>
      <p:ext uri="{BB962C8B-B14F-4D97-AF65-F5344CB8AC3E}">
        <p14:creationId xmlns:p14="http://schemas.microsoft.com/office/powerpoint/2010/main" val="3590448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そこで，学習評価の改善の基本的な方向性を次の３点から示しています。</a:t>
            </a:r>
            <a:endParaRPr lang="en-US" altLang="ja-JP" dirty="0">
              <a:latin typeface="Arial" panose="020B0604020202020204" pitchFamily="34" charset="0"/>
            </a:endParaRPr>
          </a:p>
          <a:p>
            <a:r>
              <a:rPr lang="ja-JP" altLang="en-US" dirty="0">
                <a:latin typeface="Arial" panose="020B0604020202020204" pitchFamily="34" charset="0"/>
              </a:rPr>
              <a:t>一つは「児童生徒の学習改善につながるものしていくこと」</a:t>
            </a:r>
            <a:endParaRPr lang="en-US" altLang="ja-JP" dirty="0">
              <a:latin typeface="Arial" panose="020B0604020202020204" pitchFamily="34" charset="0"/>
            </a:endParaRPr>
          </a:p>
          <a:p>
            <a:r>
              <a:rPr lang="ja-JP" altLang="en-US" dirty="0">
                <a:solidFill>
                  <a:srgbClr val="FF0000"/>
                </a:solidFill>
                <a:latin typeface="Arial" panose="020B0604020202020204" pitchFamily="34" charset="0"/>
              </a:rPr>
              <a:t>二つは「</a:t>
            </a:r>
            <a:r>
              <a:rPr lang="ja-JP" altLang="ja-JP" dirty="0">
                <a:solidFill>
                  <a:srgbClr val="FF0000"/>
                </a:solidFill>
                <a:latin typeface="Arial" panose="020B0604020202020204" pitchFamily="34" charset="0"/>
              </a:rPr>
              <a:t>教師の指導改善につながる</a:t>
            </a:r>
            <a:r>
              <a:rPr lang="ja-JP" altLang="ja-JP" dirty="0">
                <a:latin typeface="Arial" panose="020B0604020202020204" pitchFamily="34" charset="0"/>
              </a:rPr>
              <a:t>ものにしていくこと</a:t>
            </a:r>
            <a:r>
              <a:rPr lang="ja-JP" altLang="en-US" dirty="0">
                <a:latin typeface="Arial" panose="020B0604020202020204" pitchFamily="34" charset="0"/>
              </a:rPr>
              <a:t>」</a:t>
            </a:r>
            <a:endParaRPr lang="en-US" altLang="ja-JP" dirty="0">
              <a:latin typeface="Arial" panose="020B0604020202020204" pitchFamily="34" charset="0"/>
            </a:endParaRPr>
          </a:p>
          <a:p>
            <a:r>
              <a:rPr lang="ja-JP" altLang="en-US" dirty="0">
                <a:latin typeface="Arial" panose="020B0604020202020204" pitchFamily="34" charset="0"/>
              </a:rPr>
              <a:t>三つは「</a:t>
            </a:r>
            <a:r>
              <a:rPr lang="ja-JP" altLang="en-US" dirty="0">
                <a:solidFill>
                  <a:srgbClr val="FF0000"/>
                </a:solidFill>
                <a:latin typeface="Arial" panose="020B0604020202020204" pitchFamily="34" charset="0"/>
              </a:rPr>
              <a:t>必要性</a:t>
            </a:r>
            <a:r>
              <a:rPr lang="ja-JP" altLang="ja-JP" dirty="0">
                <a:solidFill>
                  <a:srgbClr val="FF0000"/>
                </a:solidFill>
                <a:latin typeface="Arial" panose="020B0604020202020204" pitchFamily="34" charset="0"/>
              </a:rPr>
              <a:t>・妥当性が認められないものは見直していく</a:t>
            </a:r>
            <a:r>
              <a:rPr lang="ja-JP" altLang="ja-JP" dirty="0">
                <a:latin typeface="Arial" panose="020B0604020202020204" pitchFamily="34" charset="0"/>
              </a:rPr>
              <a:t>こと</a:t>
            </a:r>
            <a:r>
              <a:rPr lang="ja-JP" altLang="en-US" dirty="0">
                <a:latin typeface="Arial" panose="020B0604020202020204" pitchFamily="34" charset="0"/>
              </a:rPr>
              <a:t>」です。</a:t>
            </a:r>
            <a:endParaRPr lang="en-US" altLang="ja-JP" dirty="0">
              <a:latin typeface="Arial" panose="020B0604020202020204" pitchFamily="34" charset="0"/>
            </a:endParaRPr>
          </a:p>
          <a:p>
            <a:r>
              <a:rPr lang="ja-JP" altLang="en-US" dirty="0">
                <a:latin typeface="Arial" panose="020B0604020202020204" pitchFamily="34" charset="0"/>
              </a:rPr>
              <a:t>以上の３点の改善の基本的な方向性に立って，学習評価を真に意味のあるものとすることが重要であることが示されています。</a:t>
            </a:r>
          </a:p>
        </p:txBody>
      </p:sp>
      <p:sp>
        <p:nvSpPr>
          <p:cNvPr id="553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B90CB23-97EA-48BD-B1EC-3136CD5F00AA}"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extLst>
      <p:ext uri="{BB962C8B-B14F-4D97-AF65-F5344CB8AC3E}">
        <p14:creationId xmlns:p14="http://schemas.microsoft.com/office/powerpoint/2010/main" val="67155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TextEdit="1"/>
          </p:cNvSpPr>
          <p:nvPr>
            <p:ph type="sldImg"/>
          </p:nvPr>
        </p:nvSpPr>
        <p:spPr>
          <a:ln/>
        </p:spPr>
      </p:sp>
      <p:sp>
        <p:nvSpPr>
          <p:cNvPr id="573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そこで，観点別学習状況の評価については，新学習指導要領の下で指導と評価の一体化を推進する観点から，</a:t>
            </a:r>
            <a:endParaRPr lang="en-US" altLang="ja-JP" dirty="0">
              <a:latin typeface="Arial" panose="020B0604020202020204" pitchFamily="34" charset="0"/>
            </a:endParaRPr>
          </a:p>
          <a:p>
            <a:r>
              <a:rPr lang="ja-JP" altLang="en-US" dirty="0">
                <a:latin typeface="Arial" panose="020B0604020202020204" pitchFamily="34" charset="0"/>
              </a:rPr>
              <a:t>「知識・技能」，「思考・判断・表現」，「主体的に学習に取り組む態度」の</a:t>
            </a:r>
            <a:r>
              <a:rPr lang="en-US" altLang="ja-JP" dirty="0">
                <a:latin typeface="Arial" panose="020B0604020202020204" pitchFamily="34" charset="0"/>
              </a:rPr>
              <a:t>3</a:t>
            </a:r>
            <a:r>
              <a:rPr lang="ja-JP" altLang="en-US" dirty="0">
                <a:latin typeface="Arial" panose="020B0604020202020204" pitchFamily="34" charset="0"/>
              </a:rPr>
              <a:t>観点に整理されています。</a:t>
            </a:r>
            <a:endParaRPr lang="en-US" altLang="ja-JP" dirty="0">
              <a:latin typeface="Arial" panose="020B0604020202020204" pitchFamily="34" charset="0"/>
            </a:endParaRPr>
          </a:p>
        </p:txBody>
      </p:sp>
      <p:sp>
        <p:nvSpPr>
          <p:cNvPr id="573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4F6BE1C-6856-4FC2-A3AA-91B699063ADC}"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450640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一つ目の「知識・技能」については，</a:t>
            </a:r>
            <a:endParaRPr lang="en-US" altLang="ja-JP" dirty="0">
              <a:latin typeface="Arial" panose="020B0604020202020204" pitchFamily="34" charset="0"/>
            </a:endParaRPr>
          </a:p>
          <a:p>
            <a:r>
              <a:rPr kumimoji="0" lang="ja-JP" altLang="en-US" dirty="0">
                <a:solidFill>
                  <a:srgbClr val="000000"/>
                </a:solidFill>
                <a:latin typeface="Arial" panose="020B0604020202020204" pitchFamily="34" charset="0"/>
              </a:rPr>
              <a:t>「各教科等の学習の過程を通した知識及び技能の習得状況」について評価するとともに，</a:t>
            </a:r>
          </a:p>
          <a:p>
            <a:r>
              <a:rPr kumimoji="0" lang="ja-JP" altLang="en-US" dirty="0">
                <a:solidFill>
                  <a:srgbClr val="000000"/>
                </a:solidFill>
                <a:latin typeface="Arial" panose="020B0604020202020204" pitchFamily="34" charset="0"/>
              </a:rPr>
              <a:t>「それらを既有の知識及び技能と関連付けたり活用したりする中で，</a:t>
            </a:r>
          </a:p>
          <a:p>
            <a:r>
              <a:rPr kumimoji="0" lang="ja-JP" altLang="en-US" dirty="0">
                <a:solidFill>
                  <a:srgbClr val="000000"/>
                </a:solidFill>
                <a:latin typeface="Arial" panose="020B0604020202020204" pitchFamily="34" charset="0"/>
              </a:rPr>
              <a:t>概念等を理解したり，技能を習得したりしているか」について評価するとされています。</a:t>
            </a:r>
          </a:p>
          <a:p>
            <a:endParaRPr lang="ja-JP" altLang="en-US" dirty="0">
              <a:latin typeface="Arial" panose="020B0604020202020204" pitchFamily="34" charset="0"/>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9F11832-ECAC-48B9-8455-E2691C0525C0}"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1297424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p:txBody>
          <a:bodyPr/>
          <a:lstStyle/>
          <a:p>
            <a:pPr>
              <a:defRPr/>
            </a:pPr>
            <a:r>
              <a:rPr kumimoji="0" lang="ja-JP" altLang="en-US" kern="0" dirty="0">
                <a:solidFill>
                  <a:prstClr val="black"/>
                </a:solidFill>
              </a:rPr>
              <a:t>二つ目の「思考・判断・表現」については，</a:t>
            </a:r>
            <a:endParaRPr kumimoji="0" lang="en-US" altLang="ja-JP" kern="0" dirty="0">
              <a:solidFill>
                <a:prstClr val="black"/>
              </a:solidFill>
            </a:endParaRPr>
          </a:p>
          <a:p>
            <a:pPr>
              <a:defRPr/>
            </a:pPr>
            <a:r>
              <a:rPr kumimoji="0" lang="ja-JP" altLang="en-US" kern="0" dirty="0">
                <a:solidFill>
                  <a:prstClr val="black"/>
                </a:solidFill>
              </a:rPr>
              <a:t>「各教科等の知識及び技能を活用して課題を解決する等のために必要な思考力，判断力，表現力等を身に付けているかどうか」を評価します。</a:t>
            </a:r>
          </a:p>
          <a:p>
            <a:pPr>
              <a:defRPr/>
            </a:pPr>
            <a:endParaRPr lang="ja-JP" altLang="en-US" dirty="0"/>
          </a:p>
        </p:txBody>
      </p:sp>
      <p:sp>
        <p:nvSpPr>
          <p:cNvPr id="614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93E6271-21D9-4818-800E-3D07B857B10C}"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extLst>
      <p:ext uri="{BB962C8B-B14F-4D97-AF65-F5344CB8AC3E}">
        <p14:creationId xmlns:p14="http://schemas.microsoft.com/office/powerpoint/2010/main" val="2014984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p:cNvSpPr>
            <a:spLocks noGrp="1" noRot="1" noChangeAspect="1" noTextEdit="1"/>
          </p:cNvSpPr>
          <p:nvPr>
            <p:ph type="sldImg"/>
          </p:nvPr>
        </p:nvSpPr>
        <p:spPr>
          <a:ln/>
        </p:spPr>
      </p:sp>
      <p:sp>
        <p:nvSpPr>
          <p:cNvPr id="634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三つ目の「主体的に学習に取り組む態度」については，観点別学習状況の評価を通じて見取ることができる部分と</a:t>
            </a:r>
            <a:endParaRPr lang="en-US" altLang="ja-JP" dirty="0">
              <a:latin typeface="Arial" panose="020B0604020202020204" pitchFamily="34" charset="0"/>
            </a:endParaRPr>
          </a:p>
          <a:p>
            <a:r>
              <a:rPr lang="ja-JP" altLang="en-US" dirty="0">
                <a:latin typeface="Arial" panose="020B0604020202020204" pitchFamily="34" charset="0"/>
              </a:rPr>
              <a:t>観点別学習状況の評価にはなじまず，個人内評価等を通じて見取る部分があることに留意する必要があることが示されました。</a:t>
            </a:r>
            <a:endParaRPr lang="en-US" altLang="ja-JP" dirty="0">
              <a:latin typeface="Arial" panose="020B0604020202020204" pitchFamily="34" charset="0"/>
            </a:endParaRPr>
          </a:p>
        </p:txBody>
      </p:sp>
      <p:sp>
        <p:nvSpPr>
          <p:cNvPr id="634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A1EA049-6A21-4C49-9960-60CCF1A199B0}"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extLst>
      <p:ext uri="{BB962C8B-B14F-4D97-AF65-F5344CB8AC3E}">
        <p14:creationId xmlns:p14="http://schemas.microsoft.com/office/powerpoint/2010/main" val="379054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a:ln/>
        </p:spPr>
      </p:sp>
      <p:sp>
        <p:nvSpPr>
          <p:cNvPr id="655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この「主体的に学習に取り組む態度」については，知識及び技能を獲得したり，思考力，判断力，表現力等を身に付けたりすることに向けた粘り強い取組を行うとする側面と</a:t>
            </a:r>
            <a:endParaRPr lang="en-US" altLang="ja-JP" dirty="0">
              <a:latin typeface="Arial" panose="020B0604020202020204" pitchFamily="34" charset="0"/>
            </a:endParaRPr>
          </a:p>
          <a:p>
            <a:r>
              <a:rPr lang="ja-JP" altLang="en-US" dirty="0">
                <a:latin typeface="Arial" panose="020B0604020202020204" pitchFamily="34" charset="0"/>
              </a:rPr>
              <a:t>自らの学習を調整しようとする側面という二つの側面から，評価することが求められます。</a:t>
            </a:r>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655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574641FD-0020-473E-AF8A-2FD17E746822}" type="slidenum">
              <a:rPr lang="en-US" altLang="ja-JP" smtClean="0">
                <a:latin typeface="Arial" panose="020B0604020202020204" pitchFamily="34" charset="0"/>
              </a:rPr>
              <a:pPr/>
              <a:t>25</a:t>
            </a:fld>
            <a:endParaRPr lang="en-US" altLang="ja-JP">
              <a:latin typeface="Arial" panose="020B0604020202020204" pitchFamily="34" charset="0"/>
            </a:endParaRPr>
          </a:p>
        </p:txBody>
      </p:sp>
    </p:spTree>
    <p:extLst>
      <p:ext uri="{BB962C8B-B14F-4D97-AF65-F5344CB8AC3E}">
        <p14:creationId xmlns:p14="http://schemas.microsoft.com/office/powerpoint/2010/main" val="140080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a:ln/>
        </p:spPr>
      </p:sp>
      <p:sp>
        <p:nvSpPr>
          <p:cNvPr id="675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そこで，具体的な評価の工夫例としては，「ノートやレポート等における記述」や「授業中の発言」「教師による行動観察」などが示され，</a:t>
            </a:r>
            <a:endParaRPr lang="en-US" altLang="ja-JP" dirty="0">
              <a:latin typeface="Arial" panose="020B0604020202020204" pitchFamily="34" charset="0"/>
            </a:endParaRPr>
          </a:p>
          <a:p>
            <a:pPr>
              <a:lnSpc>
                <a:spcPct val="150000"/>
              </a:lnSpc>
            </a:pPr>
            <a:r>
              <a:rPr lang="ja-JP" altLang="en-US" dirty="0">
                <a:solidFill>
                  <a:srgbClr val="0070C0"/>
                </a:solidFill>
                <a:latin typeface="Arial" panose="020B0604020202020204" pitchFamily="34" charset="0"/>
              </a:rPr>
              <a:t>「知識・技能」や「思考・判断・表現」の観点の状況を踏まえた上で評価するとされて</a:t>
            </a:r>
            <a:r>
              <a:rPr lang="ja-JP" altLang="en-US" dirty="0">
                <a:latin typeface="Arial" panose="020B0604020202020204" pitchFamily="34" charset="0"/>
              </a:rPr>
              <a:t>います。</a:t>
            </a:r>
          </a:p>
        </p:txBody>
      </p:sp>
      <p:sp>
        <p:nvSpPr>
          <p:cNvPr id="67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0B08BAA-4CB8-4C0A-84A3-1FEF136822E9}" type="slidenum">
              <a:rPr lang="en-US" altLang="ja-JP" smtClean="0">
                <a:latin typeface="Arial" panose="020B0604020202020204" pitchFamily="34" charset="0"/>
              </a:rPr>
              <a:pPr/>
              <a:t>26</a:t>
            </a:fld>
            <a:endParaRPr lang="en-US" altLang="ja-JP">
              <a:latin typeface="Arial" panose="020B0604020202020204" pitchFamily="34" charset="0"/>
            </a:endParaRPr>
          </a:p>
        </p:txBody>
      </p:sp>
    </p:spTree>
    <p:extLst>
      <p:ext uri="{BB962C8B-B14F-4D97-AF65-F5344CB8AC3E}">
        <p14:creationId xmlns:p14="http://schemas.microsoft.com/office/powerpoint/2010/main" val="3912328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p:txBody>
          <a:bodyPr/>
          <a:lstStyle/>
          <a:p>
            <a:pPr defTabSz="920255">
              <a:defRPr/>
            </a:pPr>
            <a:r>
              <a:rPr lang="ja-JP" altLang="en-US" dirty="0"/>
              <a:t>さらに，評定については，「</a:t>
            </a:r>
            <a:r>
              <a:rPr kumimoji="0" lang="ja-JP" altLang="en-US" kern="0" dirty="0">
                <a:solidFill>
                  <a:prstClr val="black"/>
                </a:solidFill>
                <a:uFill>
                  <a:solidFill>
                    <a:srgbClr val="FF0000"/>
                  </a:solidFill>
                </a:uFill>
              </a:rPr>
              <a:t>引き続き指導要録上に位置付けること」や「観点別学習状況の評価と，評定の双方の特長を踏まえつつ，</a:t>
            </a:r>
            <a:endParaRPr kumimoji="0" lang="en-US" altLang="ja-JP" kern="0" dirty="0">
              <a:solidFill>
                <a:prstClr val="black"/>
              </a:solidFill>
              <a:uFill>
                <a:solidFill>
                  <a:srgbClr val="FF0000"/>
                </a:solidFill>
              </a:uFill>
            </a:endParaRPr>
          </a:p>
          <a:p>
            <a:pPr defTabSz="920255">
              <a:defRPr/>
            </a:pPr>
            <a:r>
              <a:rPr kumimoji="0" lang="ja-JP" altLang="en-US" kern="0" dirty="0">
                <a:solidFill>
                  <a:prstClr val="black"/>
                </a:solidFill>
                <a:uFill>
                  <a:solidFill>
                    <a:srgbClr val="FF0000"/>
                  </a:solidFill>
                </a:uFill>
              </a:rPr>
              <a:t>その後の指導の改善等を図ることが重要」であることも示されました。</a:t>
            </a:r>
            <a:endParaRPr kumimoji="0" lang="en-US" altLang="ja-JP" kern="0" dirty="0">
              <a:solidFill>
                <a:prstClr val="black"/>
              </a:solidFill>
              <a:uFill>
                <a:solidFill>
                  <a:srgbClr val="FF0000"/>
                </a:solidFill>
              </a:uFill>
            </a:endParaRPr>
          </a:p>
          <a:p>
            <a:pPr>
              <a:defRPr/>
            </a:pPr>
            <a:endParaRPr lang="ja-JP" altLang="en-US" dirty="0"/>
          </a:p>
        </p:txBody>
      </p:sp>
      <p:sp>
        <p:nvSpPr>
          <p:cNvPr id="696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A5621B2-C05B-4F4D-A279-5ABB6FF01FB4}" type="slidenum">
              <a:rPr lang="en-US" altLang="ja-JP" smtClean="0">
                <a:latin typeface="Arial" panose="020B0604020202020204" pitchFamily="34" charset="0"/>
              </a:rPr>
              <a:pPr/>
              <a:t>27</a:t>
            </a:fld>
            <a:endParaRPr lang="en-US" altLang="ja-JP">
              <a:latin typeface="Arial" panose="020B0604020202020204" pitchFamily="34" charset="0"/>
            </a:endParaRPr>
          </a:p>
        </p:txBody>
      </p:sp>
    </p:spTree>
    <p:extLst>
      <p:ext uri="{BB962C8B-B14F-4D97-AF65-F5344CB8AC3E}">
        <p14:creationId xmlns:p14="http://schemas.microsoft.com/office/powerpoint/2010/main" val="1436798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p:cNvSpPr>
            <a:spLocks noGrp="1" noRot="1" noChangeAspect="1" noTextEdit="1"/>
          </p:cNvSpPr>
          <p:nvPr>
            <p:ph type="sldImg"/>
          </p:nvPr>
        </p:nvSpPr>
        <p:spPr>
          <a:xfrm>
            <a:off x="989013" y="768350"/>
            <a:ext cx="5119687" cy="3838575"/>
          </a:xfrm>
          <a:ln/>
        </p:spPr>
      </p:sp>
      <p:sp>
        <p:nvSpPr>
          <p:cNvPr id="716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これは，各教科における評価の基本構造をまとめたものです。</a:t>
            </a:r>
            <a:endParaRPr lang="en-US" altLang="ja-JP" dirty="0">
              <a:latin typeface="Arial" panose="020B0604020202020204" pitchFamily="34" charset="0"/>
            </a:endParaRPr>
          </a:p>
          <a:p>
            <a:r>
              <a:rPr lang="ja-JP" altLang="en-US" dirty="0">
                <a:latin typeface="Arial" panose="020B0604020202020204" pitchFamily="34" charset="0"/>
              </a:rPr>
              <a:t>それぞれの観点については，総合して評定として示すもの，個人内評価として示すものを十分に理解して適切に評価を行っていくことが重要です。</a:t>
            </a:r>
          </a:p>
        </p:txBody>
      </p:sp>
      <p:sp>
        <p:nvSpPr>
          <p:cNvPr id="716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1363" indent="-284163" defTabSz="911225">
              <a:defRPr>
                <a:solidFill>
                  <a:schemeClr val="tx1"/>
                </a:solidFill>
                <a:latin typeface="Calibri" panose="020F0502020204030204" pitchFamily="34" charset="0"/>
              </a:defRPr>
            </a:lvl2pPr>
            <a:lvl3pPr marL="1141413" indent="-227013" defTabSz="911225">
              <a:defRPr>
                <a:solidFill>
                  <a:schemeClr val="tx1"/>
                </a:solidFill>
                <a:latin typeface="Calibri" panose="020F0502020204030204" pitchFamily="34" charset="0"/>
              </a:defRPr>
            </a:lvl3pPr>
            <a:lvl4pPr marL="1598613" indent="-227013" defTabSz="911225">
              <a:defRPr>
                <a:solidFill>
                  <a:schemeClr val="tx1"/>
                </a:solidFill>
                <a:latin typeface="Calibri" panose="020F0502020204030204" pitchFamily="34" charset="0"/>
              </a:defRPr>
            </a:lvl4pPr>
            <a:lvl5pPr marL="2055813" indent="-227013" defTabSz="911225">
              <a:defRPr>
                <a:solidFill>
                  <a:schemeClr val="tx1"/>
                </a:solidFill>
                <a:latin typeface="Calibri" panose="020F0502020204030204" pitchFamily="34" charset="0"/>
              </a:defRPr>
            </a:lvl5pPr>
            <a:lvl6pPr marL="2513013" indent="-227013" defTabSz="911225" eaLnBrk="0" fontAlgn="base" hangingPunct="0">
              <a:spcBef>
                <a:spcPct val="0"/>
              </a:spcBef>
              <a:spcAft>
                <a:spcPct val="0"/>
              </a:spcAft>
              <a:defRPr>
                <a:solidFill>
                  <a:schemeClr val="tx1"/>
                </a:solidFill>
                <a:latin typeface="Calibri" panose="020F0502020204030204" pitchFamily="34" charset="0"/>
              </a:defRPr>
            </a:lvl6pPr>
            <a:lvl7pPr marL="2970213" indent="-227013" defTabSz="911225" eaLnBrk="0" fontAlgn="base" hangingPunct="0">
              <a:spcBef>
                <a:spcPct val="0"/>
              </a:spcBef>
              <a:spcAft>
                <a:spcPct val="0"/>
              </a:spcAft>
              <a:defRPr>
                <a:solidFill>
                  <a:schemeClr val="tx1"/>
                </a:solidFill>
                <a:latin typeface="Calibri" panose="020F0502020204030204" pitchFamily="34" charset="0"/>
              </a:defRPr>
            </a:lvl7pPr>
            <a:lvl8pPr marL="3427413" indent="-227013" defTabSz="911225" eaLnBrk="0" fontAlgn="base" hangingPunct="0">
              <a:spcBef>
                <a:spcPct val="0"/>
              </a:spcBef>
              <a:spcAft>
                <a:spcPct val="0"/>
              </a:spcAft>
              <a:defRPr>
                <a:solidFill>
                  <a:schemeClr val="tx1"/>
                </a:solidFill>
                <a:latin typeface="Calibri" panose="020F0502020204030204" pitchFamily="34" charset="0"/>
              </a:defRPr>
            </a:lvl8pPr>
            <a:lvl9pPr marL="3884613" indent="-227013" defTabSz="911225" eaLnBrk="0" fontAlgn="base" hangingPunct="0">
              <a:spcBef>
                <a:spcPct val="0"/>
              </a:spcBef>
              <a:spcAft>
                <a:spcPct val="0"/>
              </a:spcAft>
              <a:defRPr>
                <a:solidFill>
                  <a:schemeClr val="tx1"/>
                </a:solidFill>
                <a:latin typeface="Calibri" panose="020F0502020204030204" pitchFamily="34" charset="0"/>
              </a:defRPr>
            </a:lvl9pPr>
          </a:lstStyle>
          <a:p>
            <a:fld id="{41A6EAE4-95E1-4FA6-A96C-F02F4DA8AAB4}" type="slidenum">
              <a:rPr kumimoji="1" lang="ja-JP" altLang="en-US" smtClean="0">
                <a:solidFill>
                  <a:srgbClr val="000000"/>
                </a:solidFill>
              </a:rPr>
              <a:pPr/>
              <a:t>28</a:t>
            </a:fld>
            <a:endParaRPr kumimoji="1" lang="ja-JP" altLang="en-US">
              <a:solidFill>
                <a:srgbClr val="000000"/>
              </a:solidFill>
            </a:endParaRPr>
          </a:p>
        </p:txBody>
      </p:sp>
    </p:spTree>
    <p:extLst>
      <p:ext uri="{BB962C8B-B14F-4D97-AF65-F5344CB8AC3E}">
        <p14:creationId xmlns:p14="http://schemas.microsoft.com/office/powerpoint/2010/main" val="1129192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9830380-B2EB-43E2-BCC9-71767A4EB913}"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生徒の発達の支援についてです。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今回の改訂において，特別支援教育に関する記述の充実が図られました。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その中でも，特に各教科等に学習上の困難に応じた指導内容や指導方法の工夫が示されたことに留意する必要があります。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通常の学級においても，発達障がいを含む障害のある生徒が在籍している可能性があることを前提に，全ての教科等において，一人一人の教育的ニーズに応じたきめ細かな指導や支援ができるよう，障がい種別の指導の工夫のみならず，各教科等の学びの過程において考えられる困難さに対する指導の工夫の意図，手立てを明確にすることが重要であると示されています。</a:t>
            </a:r>
            <a:endParaRPr lang="en-US" altLang="ja-JP">
              <a:latin typeface="ＭＳ 明朝" panose="02020609040205080304" pitchFamily="17" charset="-128"/>
              <a:ea typeface="ＭＳ 明朝" panose="02020609040205080304" pitchFamily="17" charset="-128"/>
            </a:endParaRPr>
          </a:p>
          <a:p>
            <a:pPr>
              <a:lnSpc>
                <a:spcPct val="150000"/>
              </a:lnSpc>
            </a:pPr>
            <a:r>
              <a:rPr lang="ja-JP" altLang="en-US">
                <a:latin typeface="ＭＳ 明朝" panose="02020609040205080304" pitchFamily="17" charset="-128"/>
                <a:ea typeface="ＭＳ 明朝" panose="02020609040205080304" pitchFamily="17" charset="-128"/>
              </a:rPr>
              <a:t>　なお，解説</a:t>
            </a:r>
            <a:r>
              <a:rPr lang="en-US" altLang="ja-JP">
                <a:latin typeface="ＭＳ 明朝" panose="02020609040205080304" pitchFamily="17" charset="-128"/>
                <a:ea typeface="ＭＳ 明朝" panose="02020609040205080304" pitchFamily="17" charset="-128"/>
              </a:rPr>
              <a:t>111</a:t>
            </a:r>
            <a:r>
              <a:rPr lang="ja-JP" altLang="en-US">
                <a:latin typeface="ＭＳ 明朝" panose="02020609040205080304" pitchFamily="17" charset="-128"/>
                <a:ea typeface="ＭＳ 明朝" panose="02020609040205080304" pitchFamily="17" charset="-128"/>
              </a:rPr>
              <a:t>ページからは，これらを踏まえた個別の教育支援計画や指導計画の作成と活用についても示されていますので後ほど御一読ください。</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651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a:ln/>
        </p:spPr>
      </p:sp>
      <p:sp>
        <p:nvSpPr>
          <p:cNvPr id="20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これまで，学習指導要領は，時代の変化や子供たちの状況，社会の要請等を踏まえ，おおよそ１０年ごとに改訂されてきました。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ではその理念を明確にし，社会で広く共有されるよう新たに前文が設けられ，その中で，これからの学校には，「一人一人の児童（生徒）が，自分のよさや可能性を認識するとともに，あらゆる他者を価値のある存在として尊重し，多様な人々と協働しながら様々な社会変化を乗り越え，豊かな人生を切り拓き，持続可能な社会の創り手となることができるようにする」ことが示されました。</a:t>
            </a:r>
          </a:p>
        </p:txBody>
      </p:sp>
      <p:sp>
        <p:nvSpPr>
          <p:cNvPr id="20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6C0F017-0829-4A6D-9599-FBEA4C62EB9C}" type="slidenum">
              <a:rPr lang="en-US" altLang="ja-JP" smtClean="0">
                <a:latin typeface="Arial" panose="020B0604020202020204" pitchFamily="34" charset="0"/>
              </a:rPr>
              <a:pPr/>
              <a:t>3</a:t>
            </a:fld>
            <a:endParaRPr lang="en-US" altLang="ja-JP">
              <a:latin typeface="Arial" panose="020B0604020202020204" pitchFamily="34" charset="0"/>
            </a:endParaRPr>
          </a:p>
        </p:txBody>
      </p:sp>
    </p:spTree>
    <p:extLst>
      <p:ext uri="{BB962C8B-B14F-4D97-AF65-F5344CB8AC3E}">
        <p14:creationId xmlns:p14="http://schemas.microsoft.com/office/powerpoint/2010/main" val="560019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C64EB8-5D4A-4913-BD21-C8A639547609}" type="slidenum">
              <a:rPr kumimoji="1" lang="en-US" altLang="ja-JP" smtClean="0">
                <a:solidFill>
                  <a:srgbClr val="000000"/>
                </a:solidFill>
                <a:latin typeface="Arial" panose="020B0604020202020204" pitchFamily="34" charset="0"/>
              </a:rPr>
              <a:pPr/>
              <a:t>30</a:t>
            </a:fld>
            <a:endParaRPr kumimoji="1" lang="en-US" altLang="ja-JP">
              <a:solidFill>
                <a:srgbClr val="000000"/>
              </a:solidFill>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以上で，「</a:t>
            </a:r>
            <a:r>
              <a:rPr lang="ja-JP" altLang="en-US">
                <a:latin typeface="ＭＳ 明朝" panose="02020609040205080304" pitchFamily="17" charset="-128"/>
                <a:ea typeface="ＭＳ 明朝" panose="02020609040205080304" pitchFamily="17" charset="-128"/>
              </a:rPr>
              <a:t>総則」の説明を終わります。</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8894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D98111A-5793-441C-845D-B538813183F3}" type="slidenum">
              <a:rPr kumimoji="1" lang="en-US" altLang="ja-JP" smtClean="0">
                <a:solidFill>
                  <a:srgbClr val="000000"/>
                </a:solidFill>
                <a:latin typeface="Arial" panose="020B0604020202020204" pitchFamily="34" charset="0"/>
              </a:rPr>
              <a:pPr/>
              <a:t>31</a:t>
            </a:fld>
            <a:endParaRPr kumimoji="1" lang="en-US" altLang="ja-JP">
              <a:solidFill>
                <a:srgbClr val="000000"/>
              </a:solidFill>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ts val="1700"/>
              </a:lnSpc>
              <a:spcBef>
                <a:spcPts val="413"/>
              </a:spcBef>
              <a:spcAft>
                <a:spcPct val="0"/>
              </a:spcAft>
              <a:buClr>
                <a:srgbClr val="A50021"/>
              </a:buClr>
              <a:buSzTx/>
              <a:buFontTx/>
              <a:buNone/>
              <a:tabLst/>
              <a:defRPr/>
            </a:pPr>
            <a:r>
              <a:rPr kumimoji="1" lang="ja-JP" altLang="ja-JP" sz="1200" kern="1200" dirty="0">
                <a:solidFill>
                  <a:schemeClr val="tx1"/>
                </a:solidFill>
                <a:effectLst/>
                <a:latin typeface="Arial" charset="0"/>
                <a:ea typeface="ＭＳ Ｐ明朝" pitchFamily="18" charset="-128"/>
                <a:cs typeface="+mn-cs"/>
              </a:rPr>
              <a:t>道徳科について説明します。</a:t>
            </a:r>
            <a:endParaRPr kumimoji="1" lang="en-US" altLang="ja-JP" sz="1200" kern="1200" dirty="0">
              <a:solidFill>
                <a:schemeClr val="tx1"/>
              </a:solidFill>
              <a:latin typeface="+mn-ea"/>
              <a:ea typeface="ＭＳ Ｐ明朝" pitchFamily="18" charset="-128"/>
              <a:cs typeface="+mn-cs"/>
            </a:endParaRPr>
          </a:p>
        </p:txBody>
      </p:sp>
    </p:spTree>
    <p:extLst>
      <p:ext uri="{BB962C8B-B14F-4D97-AF65-F5344CB8AC3E}">
        <p14:creationId xmlns:p14="http://schemas.microsoft.com/office/powerpoint/2010/main" val="696248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E9E92E8-F0A5-4A1E-AE06-2D34EE61A3BF}"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解説４ページをご覧ください。道徳科の改訂の要点は３つです。</a:t>
            </a:r>
            <a:endParaRPr kumimoji="1" lang="en-US" altLang="ja-JP" sz="1200" kern="1200" dirty="0">
              <a:solidFill>
                <a:schemeClr val="tx1"/>
              </a:solidFill>
              <a:effectLst/>
              <a:latin typeface="Arial" charset="0"/>
              <a:ea typeface="ＭＳ Ｐ明朝" pitchFamily="18" charset="-128"/>
              <a:cs typeface="+mn-cs"/>
            </a:endParaRPr>
          </a:p>
          <a:p>
            <a:r>
              <a:rPr kumimoji="1" lang="ja-JP" altLang="ja-JP" sz="1200" kern="1200" dirty="0">
                <a:solidFill>
                  <a:schemeClr val="tx1"/>
                </a:solidFill>
                <a:effectLst/>
                <a:latin typeface="Arial" charset="0"/>
                <a:ea typeface="ＭＳ Ｐ明朝" pitchFamily="18" charset="-128"/>
                <a:cs typeface="+mn-cs"/>
              </a:rPr>
              <a:t>１つは，目標です。道徳教育の目標と道徳科の目標の関係が明確にされるとともに，道徳科で育成する資質・能力，学習過程が明確にされました。　</a:t>
            </a:r>
          </a:p>
          <a:p>
            <a:r>
              <a:rPr kumimoji="1" lang="ja-JP" altLang="ja-JP" sz="1200" kern="1200" dirty="0">
                <a:solidFill>
                  <a:schemeClr val="tx1"/>
                </a:solidFill>
                <a:effectLst/>
                <a:latin typeface="Arial" charset="0"/>
                <a:ea typeface="ＭＳ Ｐ明朝" pitchFamily="18" charset="-128"/>
                <a:cs typeface="+mn-cs"/>
              </a:rPr>
              <a:t>２つは，内容です。内容のまとまりを示す４つの視点の意義が明確にされ，その順序が改められました。</a:t>
            </a:r>
          </a:p>
          <a:p>
            <a:r>
              <a:rPr kumimoji="1" lang="ja-JP" altLang="ja-JP" sz="1200" kern="1200" dirty="0">
                <a:solidFill>
                  <a:schemeClr val="tx1"/>
                </a:solidFill>
                <a:effectLst/>
                <a:latin typeface="Arial" charset="0"/>
                <a:ea typeface="ＭＳ Ｐ明朝" pitchFamily="18" charset="-128"/>
                <a:cs typeface="+mn-cs"/>
              </a:rPr>
              <a:t>解説</a:t>
            </a:r>
            <a:r>
              <a:rPr kumimoji="1" lang="ja-JP" altLang="en-US" sz="1200" kern="1200" dirty="0">
                <a:solidFill>
                  <a:schemeClr val="tx1"/>
                </a:solidFill>
                <a:effectLst/>
                <a:latin typeface="Arial" charset="0"/>
                <a:ea typeface="ＭＳ Ｐ明朝" pitchFamily="18" charset="-128"/>
                <a:cs typeface="+mn-cs"/>
              </a:rPr>
              <a:t>７</a:t>
            </a:r>
            <a:r>
              <a:rPr kumimoji="1" lang="ja-JP" altLang="ja-JP" sz="1200" kern="1200" dirty="0">
                <a:solidFill>
                  <a:schemeClr val="tx1"/>
                </a:solidFill>
                <a:effectLst/>
                <a:latin typeface="Arial" charset="0"/>
                <a:ea typeface="ＭＳ Ｐ明朝" pitchFamily="18" charset="-128"/>
                <a:cs typeface="+mn-cs"/>
              </a:rPr>
              <a:t>ページをご覧ください。</a:t>
            </a:r>
          </a:p>
          <a:p>
            <a:r>
              <a:rPr kumimoji="1" lang="ja-JP" altLang="ja-JP" sz="1200" kern="1200" dirty="0">
                <a:solidFill>
                  <a:schemeClr val="tx1"/>
                </a:solidFill>
                <a:effectLst/>
                <a:latin typeface="Arial" charset="0"/>
                <a:ea typeface="ＭＳ Ｐ明朝" pitchFamily="18" charset="-128"/>
                <a:cs typeface="+mn-cs"/>
              </a:rPr>
              <a:t>３つは，指導計画の作成と内容の取扱いです。</a:t>
            </a:r>
          </a:p>
          <a:p>
            <a:r>
              <a:rPr kumimoji="1" lang="ja-JP" altLang="ja-JP" sz="1200" kern="1200">
                <a:solidFill>
                  <a:schemeClr val="tx1"/>
                </a:solidFill>
                <a:effectLst/>
                <a:latin typeface="Arial" charset="0"/>
                <a:ea typeface="ＭＳ Ｐ明朝" pitchFamily="18" charset="-128"/>
                <a:cs typeface="+mn-cs"/>
              </a:rPr>
              <a:t>そこ</a:t>
            </a:r>
            <a:r>
              <a:rPr kumimoji="1" lang="ja-JP" altLang="ja-JP" sz="1200" kern="1200" dirty="0">
                <a:solidFill>
                  <a:schemeClr val="tx1"/>
                </a:solidFill>
                <a:effectLst/>
                <a:latin typeface="Arial" charset="0"/>
                <a:ea typeface="ＭＳ Ｐ明朝" pitchFamily="18" charset="-128"/>
                <a:cs typeface="+mn-cs"/>
              </a:rPr>
              <a:t>で，</a:t>
            </a:r>
            <a:r>
              <a:rPr kumimoji="1" lang="ja-JP" altLang="en-US" sz="1200" kern="1200" dirty="0">
                <a:solidFill>
                  <a:schemeClr val="tx1"/>
                </a:solidFill>
                <a:effectLst/>
                <a:latin typeface="Arial" charset="0"/>
                <a:ea typeface="ＭＳ Ｐ明朝" pitchFamily="18" charset="-128"/>
                <a:cs typeface="+mn-cs"/>
              </a:rPr>
              <a:t>今回は</a:t>
            </a:r>
            <a:r>
              <a:rPr kumimoji="1" lang="ja-JP" altLang="ja-JP" sz="1200" kern="1200" dirty="0">
                <a:solidFill>
                  <a:schemeClr val="tx1"/>
                </a:solidFill>
                <a:effectLst/>
                <a:latin typeface="Arial" charset="0"/>
                <a:ea typeface="ＭＳ Ｐ明朝" pitchFamily="18" charset="-128"/>
                <a:cs typeface="+mn-cs"/>
              </a:rPr>
              <a:t>，道徳科の目標と評価に係る内容を中心に説明します。</a:t>
            </a:r>
          </a:p>
        </p:txBody>
      </p:sp>
    </p:spTree>
    <p:extLst>
      <p:ext uri="{BB962C8B-B14F-4D97-AF65-F5344CB8AC3E}">
        <p14:creationId xmlns:p14="http://schemas.microsoft.com/office/powerpoint/2010/main" val="3905319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6B6E6C-70A3-41D1-BF45-88CCB78C2C18}" type="slidenum">
              <a:rPr lang="en-US" altLang="ja-JP" smtClean="0">
                <a:ea typeface="ＭＳ Ｐゴシック" panose="020B0600070205080204" pitchFamily="50" charset="-128"/>
              </a:rPr>
              <a:pPr>
                <a:spcBef>
                  <a:spcPct val="0"/>
                </a:spcBef>
              </a:pPr>
              <a:t>33</a:t>
            </a:fld>
            <a:endParaRPr lang="en-US" altLang="ja-JP">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解説１</a:t>
            </a:r>
            <a:r>
              <a:rPr kumimoji="1" lang="ja-JP" altLang="en-US" sz="1200" kern="1200" dirty="0">
                <a:solidFill>
                  <a:schemeClr val="tx1"/>
                </a:solidFill>
                <a:effectLst/>
                <a:latin typeface="Arial" charset="0"/>
                <a:ea typeface="ＭＳ Ｐ明朝" pitchFamily="18" charset="-128"/>
                <a:cs typeface="+mn-cs"/>
              </a:rPr>
              <a:t>３</a:t>
            </a:r>
            <a:r>
              <a:rPr kumimoji="1" lang="ja-JP" altLang="ja-JP" sz="1200" kern="1200" dirty="0">
                <a:solidFill>
                  <a:schemeClr val="tx1"/>
                </a:solidFill>
                <a:effectLst/>
                <a:latin typeface="Arial" charset="0"/>
                <a:ea typeface="ＭＳ Ｐ明朝" pitchFamily="18" charset="-128"/>
                <a:cs typeface="+mn-cs"/>
              </a:rPr>
              <a:t>ページをご覧ください。目標の構成について説明します。</a:t>
            </a:r>
          </a:p>
          <a:p>
            <a:r>
              <a:rPr kumimoji="1" lang="ja-JP" altLang="ja-JP" sz="1200" kern="1200" dirty="0">
                <a:solidFill>
                  <a:schemeClr val="tx1"/>
                </a:solidFill>
                <a:effectLst/>
                <a:latin typeface="Arial" charset="0"/>
                <a:ea typeface="ＭＳ Ｐ明朝" pitchFamily="18" charset="-128"/>
                <a:cs typeface="+mn-cs"/>
              </a:rPr>
              <a:t>今回の改訂で，道徳科がめざすものはよりよく生きるための基盤となる道徳性を養うこととし，道徳教育と同様であることが明確に示されました。</a:t>
            </a:r>
          </a:p>
          <a:p>
            <a:r>
              <a:rPr kumimoji="1" lang="ja-JP" altLang="ja-JP" sz="1200" kern="1200" dirty="0">
                <a:solidFill>
                  <a:schemeClr val="tx1"/>
                </a:solidFill>
                <a:effectLst/>
                <a:latin typeface="Arial" charset="0"/>
                <a:ea typeface="ＭＳ Ｐ明朝" pitchFamily="18" charset="-128"/>
                <a:cs typeface="+mn-cs"/>
              </a:rPr>
              <a:t>また，育てる資質・能力は，道徳性の諸様相である道徳的な判断力，心情，実践意欲と態度であり，これまでと変わりません。</a:t>
            </a:r>
          </a:p>
        </p:txBody>
      </p:sp>
    </p:spTree>
    <p:extLst>
      <p:ext uri="{BB962C8B-B14F-4D97-AF65-F5344CB8AC3E}">
        <p14:creationId xmlns:p14="http://schemas.microsoft.com/office/powerpoint/2010/main" val="3956188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D92FF08-CC70-45B8-99D9-0BFBDCC17CA9}" type="slidenum">
              <a:rPr lang="en-US" altLang="ja-JP" smtClean="0">
                <a:ea typeface="ＭＳ Ｐゴシック" panose="020B0600070205080204" pitchFamily="50" charset="-128"/>
              </a:rPr>
              <a:pPr>
                <a:spcBef>
                  <a:spcPct val="0"/>
                </a:spcBef>
              </a:pPr>
              <a:t>34</a:t>
            </a:fld>
            <a:endParaRPr lang="en-US" altLang="ja-JP">
              <a:ea typeface="ＭＳ Ｐゴシック" panose="020B0600070205080204" pitchFamily="50" charset="-128"/>
            </a:endParaRPr>
          </a:p>
        </p:txBody>
      </p:sp>
      <p:sp>
        <p:nvSpPr>
          <p:cNvPr id="96259"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ln/>
        </p:spPr>
        <p:txBody>
          <a:bodyPr/>
          <a:lstStyle/>
          <a:p>
            <a:r>
              <a:rPr kumimoji="1" lang="ja-JP" altLang="ja-JP" sz="1200" kern="1200" dirty="0">
                <a:solidFill>
                  <a:schemeClr val="tx1"/>
                </a:solidFill>
                <a:effectLst/>
                <a:latin typeface="Arial" charset="0"/>
                <a:ea typeface="ＭＳ Ｐ明朝" pitchFamily="18" charset="-128"/>
                <a:cs typeface="+mn-cs"/>
              </a:rPr>
              <a:t>育てる資質・能力はこれまでと変わりませんが，今回の改訂では資質・能力を育てる学習過程を明確に示しています。</a:t>
            </a:r>
          </a:p>
          <a:p>
            <a:r>
              <a:rPr kumimoji="1" lang="ja-JP" altLang="ja-JP" sz="1200" kern="1200" dirty="0">
                <a:solidFill>
                  <a:schemeClr val="tx1"/>
                </a:solidFill>
                <a:effectLst/>
                <a:latin typeface="Arial" charset="0"/>
                <a:ea typeface="ＭＳ Ｐ明朝" pitchFamily="18" charset="-128"/>
                <a:cs typeface="+mn-cs"/>
              </a:rPr>
              <a:t>それが，「道徳的諸価値についての理解を基に，自己を見つめ，物事を</a:t>
            </a:r>
            <a:r>
              <a:rPr kumimoji="1" lang="ja-JP" altLang="en-US" sz="1200" kern="1200" dirty="0">
                <a:solidFill>
                  <a:schemeClr val="tx1"/>
                </a:solidFill>
                <a:effectLst/>
                <a:latin typeface="Arial" charset="0"/>
                <a:ea typeface="ＭＳ Ｐ明朝" pitchFamily="18" charset="-128"/>
                <a:cs typeface="+mn-cs"/>
              </a:rPr>
              <a:t>広い視野から</a:t>
            </a:r>
            <a:r>
              <a:rPr kumimoji="1" lang="ja-JP" altLang="ja-JP" sz="1200" kern="1200" dirty="0">
                <a:solidFill>
                  <a:schemeClr val="tx1"/>
                </a:solidFill>
                <a:effectLst/>
                <a:latin typeface="Arial" charset="0"/>
                <a:ea typeface="ＭＳ Ｐ明朝" pitchFamily="18" charset="-128"/>
                <a:cs typeface="+mn-cs"/>
              </a:rPr>
              <a:t>多面的・多角的に考え，</a:t>
            </a:r>
            <a:r>
              <a:rPr kumimoji="1" lang="ja-JP" altLang="en-US" sz="1200" kern="1200" dirty="0">
                <a:solidFill>
                  <a:schemeClr val="tx1"/>
                </a:solidFill>
                <a:effectLst/>
                <a:latin typeface="Arial" charset="0"/>
                <a:ea typeface="ＭＳ Ｐ明朝" pitchFamily="18" charset="-128"/>
                <a:cs typeface="+mn-cs"/>
              </a:rPr>
              <a:t>人間としての</a:t>
            </a:r>
            <a:r>
              <a:rPr kumimoji="1" lang="ja-JP" altLang="ja-JP" sz="1200" kern="1200" dirty="0">
                <a:solidFill>
                  <a:schemeClr val="tx1"/>
                </a:solidFill>
                <a:effectLst/>
                <a:latin typeface="Arial" charset="0"/>
                <a:ea typeface="ＭＳ Ｐ明朝" pitchFamily="18" charset="-128"/>
                <a:cs typeface="+mn-cs"/>
              </a:rPr>
              <a:t>生き方についての考えを深める学習を通して」ということです。</a:t>
            </a:r>
          </a:p>
          <a:p>
            <a:r>
              <a:rPr kumimoji="1" lang="ja-JP" altLang="ja-JP" sz="1200" kern="1200" dirty="0">
                <a:solidFill>
                  <a:schemeClr val="tx1"/>
                </a:solidFill>
                <a:effectLst/>
                <a:latin typeface="Arial" charset="0"/>
                <a:ea typeface="ＭＳ Ｐ明朝" pitchFamily="18" charset="-128"/>
                <a:cs typeface="+mn-cs"/>
              </a:rPr>
              <a:t>つまり，スクリーンの赤字で示された部分が道徳科における資質・能力を育成するための学習過程ということになります。</a:t>
            </a:r>
          </a:p>
          <a:p>
            <a:r>
              <a:rPr kumimoji="1" lang="ja-JP" altLang="ja-JP" sz="1200" kern="1200" dirty="0">
                <a:solidFill>
                  <a:schemeClr val="tx1"/>
                </a:solidFill>
                <a:effectLst/>
                <a:latin typeface="Arial" charset="0"/>
                <a:ea typeface="ＭＳ Ｐ明朝" pitchFamily="18" charset="-128"/>
                <a:cs typeface="+mn-cs"/>
              </a:rPr>
              <a:t>このように，他教科と同様，道徳科の目標も育成する資質・能力と学習過程で構成されています。</a:t>
            </a:r>
          </a:p>
          <a:p>
            <a:r>
              <a:rPr kumimoji="1" lang="ja-JP" altLang="ja-JP" sz="1200" kern="1200" dirty="0">
                <a:solidFill>
                  <a:schemeClr val="tx1"/>
                </a:solidFill>
                <a:effectLst/>
                <a:latin typeface="Arial" charset="0"/>
                <a:ea typeface="ＭＳ Ｐ明朝" pitchFamily="18" charset="-128"/>
                <a:cs typeface="+mn-cs"/>
              </a:rPr>
              <a:t>このことを踏まえて評価について説明します。</a:t>
            </a:r>
          </a:p>
        </p:txBody>
      </p:sp>
    </p:spTree>
    <p:extLst>
      <p:ext uri="{BB962C8B-B14F-4D97-AF65-F5344CB8AC3E}">
        <p14:creationId xmlns:p14="http://schemas.microsoft.com/office/powerpoint/2010/main" val="55615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B55D6D7-99AB-4AE0-A5E9-32D60857762C}"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解説１</a:t>
            </a:r>
            <a:r>
              <a:rPr kumimoji="1" lang="ja-JP" altLang="en-US" sz="1200" kern="1200" dirty="0">
                <a:solidFill>
                  <a:schemeClr val="tx1"/>
                </a:solidFill>
                <a:effectLst/>
                <a:latin typeface="Arial" charset="0"/>
                <a:ea typeface="ＭＳ Ｐ明朝" pitchFamily="18" charset="-128"/>
                <a:cs typeface="+mn-cs"/>
              </a:rPr>
              <a:t>１１</a:t>
            </a:r>
            <a:r>
              <a:rPr kumimoji="1" lang="ja-JP" altLang="ja-JP" sz="1200" kern="1200" dirty="0">
                <a:solidFill>
                  <a:schemeClr val="tx1"/>
                </a:solidFill>
                <a:effectLst/>
                <a:latin typeface="Arial" charset="0"/>
                <a:ea typeface="ＭＳ Ｐ明朝" pitchFamily="18" charset="-128"/>
                <a:cs typeface="+mn-cs"/>
              </a:rPr>
              <a:t>ページ下段から１１</a:t>
            </a:r>
            <a:r>
              <a:rPr kumimoji="1" lang="ja-JP" altLang="en-US" sz="1200" kern="1200" dirty="0">
                <a:solidFill>
                  <a:schemeClr val="tx1"/>
                </a:solidFill>
                <a:effectLst/>
                <a:latin typeface="Arial" charset="0"/>
                <a:ea typeface="ＭＳ Ｐ明朝" pitchFamily="18" charset="-128"/>
                <a:cs typeface="+mn-cs"/>
              </a:rPr>
              <a:t>２</a:t>
            </a:r>
            <a:r>
              <a:rPr kumimoji="1" lang="ja-JP" altLang="ja-JP" sz="1200" kern="1200" dirty="0">
                <a:solidFill>
                  <a:schemeClr val="tx1"/>
                </a:solidFill>
                <a:effectLst/>
                <a:latin typeface="Arial" charset="0"/>
                <a:ea typeface="ＭＳ Ｐ明朝" pitchFamily="18" charset="-128"/>
                <a:cs typeface="+mn-cs"/>
              </a:rPr>
              <a:t>ページ上段にかけてご覧ください。</a:t>
            </a:r>
          </a:p>
          <a:p>
            <a:r>
              <a:rPr kumimoji="1" lang="ja-JP" altLang="ja-JP" sz="1200" kern="1200" dirty="0">
                <a:solidFill>
                  <a:schemeClr val="tx1"/>
                </a:solidFill>
                <a:effectLst/>
                <a:latin typeface="Arial" charset="0"/>
                <a:ea typeface="ＭＳ Ｐ明朝" pitchFamily="18" charset="-128"/>
                <a:cs typeface="+mn-cs"/>
              </a:rPr>
              <a:t>まず，道徳科の授業で</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の何を見取るのかということについてです。</a:t>
            </a:r>
          </a:p>
          <a:p>
            <a:r>
              <a:rPr kumimoji="1" lang="ja-JP" altLang="ja-JP" sz="1200" kern="1200" dirty="0">
                <a:solidFill>
                  <a:schemeClr val="tx1"/>
                </a:solidFill>
                <a:effectLst/>
                <a:latin typeface="Arial" charset="0"/>
                <a:ea typeface="ＭＳ Ｐ明朝" pitchFamily="18" charset="-128"/>
                <a:cs typeface="+mn-cs"/>
              </a:rPr>
              <a:t>確認しましたように，道徳科で育成する資質・能力は，道徳性の諸様相である道徳的な判断力，心情，実践意欲と態度です。</a:t>
            </a:r>
          </a:p>
          <a:p>
            <a:r>
              <a:rPr kumimoji="1" lang="ja-JP" altLang="ja-JP" sz="1200" kern="1200" dirty="0">
                <a:solidFill>
                  <a:schemeClr val="tx1"/>
                </a:solidFill>
                <a:effectLst/>
                <a:latin typeface="Arial" charset="0"/>
                <a:ea typeface="ＭＳ Ｐ明朝" pitchFamily="18" charset="-128"/>
                <a:cs typeface="+mn-cs"/>
              </a:rPr>
              <a:t>しかし，これらを分節し，分析的に捉える観点別評価は，</a:t>
            </a:r>
            <a:r>
              <a:rPr kumimoji="1" lang="ja-JP" altLang="en-US" sz="1200" kern="1200" dirty="0">
                <a:solidFill>
                  <a:schemeClr val="tx1"/>
                </a:solidFill>
                <a:effectLst/>
                <a:latin typeface="Arial" charset="0"/>
                <a:ea typeface="ＭＳ Ｐ明朝" pitchFamily="18" charset="-128"/>
                <a:cs typeface="+mn-cs"/>
              </a:rPr>
              <a:t>生徒の</a:t>
            </a:r>
            <a:r>
              <a:rPr kumimoji="1" lang="ja-JP" altLang="ja-JP" sz="1200" kern="1200" dirty="0">
                <a:solidFill>
                  <a:schemeClr val="tx1"/>
                </a:solidFill>
                <a:effectLst/>
                <a:latin typeface="Arial" charset="0"/>
                <a:ea typeface="ＭＳ Ｐ明朝" pitchFamily="18" charset="-128"/>
                <a:cs typeface="+mn-cs"/>
              </a:rPr>
              <a:t>人格そのものに働きかけ，道徳性を養うことを目標とする道徳科の評価としては妥当ではありません。</a:t>
            </a:r>
          </a:p>
          <a:p>
            <a:r>
              <a:rPr kumimoji="1" lang="ja-JP" altLang="ja-JP" sz="1200" kern="1200" dirty="0">
                <a:solidFill>
                  <a:schemeClr val="tx1"/>
                </a:solidFill>
                <a:effectLst/>
                <a:latin typeface="Arial" charset="0"/>
                <a:ea typeface="ＭＳ Ｐ明朝" pitchFamily="18" charset="-128"/>
                <a:cs typeface="+mn-cs"/>
              </a:rPr>
              <a:t>そこで，１１</a:t>
            </a:r>
            <a:r>
              <a:rPr kumimoji="1" lang="ja-JP" altLang="en-US" sz="1200" kern="1200" dirty="0">
                <a:solidFill>
                  <a:schemeClr val="tx1"/>
                </a:solidFill>
                <a:effectLst/>
                <a:latin typeface="Arial" charset="0"/>
                <a:ea typeface="ＭＳ Ｐ明朝" pitchFamily="18" charset="-128"/>
                <a:cs typeface="+mn-cs"/>
              </a:rPr>
              <a:t>２</a:t>
            </a:r>
            <a:r>
              <a:rPr kumimoji="1" lang="ja-JP" altLang="ja-JP" sz="1200" kern="1200" dirty="0">
                <a:solidFill>
                  <a:schemeClr val="tx1"/>
                </a:solidFill>
                <a:effectLst/>
                <a:latin typeface="Arial" charset="0"/>
                <a:ea typeface="ＭＳ Ｐ明朝" pitchFamily="18" charset="-128"/>
                <a:cs typeface="+mn-cs"/>
              </a:rPr>
              <a:t>ページ中段にありますように、道徳科の学習活動に着目し，</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の学習状況や道徳性に係る成長の様子を把握して評価を行うことになります。</a:t>
            </a:r>
          </a:p>
          <a:p>
            <a:r>
              <a:rPr kumimoji="1" lang="ja-JP" altLang="ja-JP" sz="1200" kern="1200" dirty="0">
                <a:solidFill>
                  <a:schemeClr val="tx1"/>
                </a:solidFill>
                <a:effectLst/>
                <a:latin typeface="Arial" charset="0"/>
                <a:ea typeface="ＭＳ Ｐ明朝" pitchFamily="18" charset="-128"/>
                <a:cs typeface="+mn-cs"/>
              </a:rPr>
              <a:t>その際，道徳科における</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の学習状況や道徳性に係る成長の様子を見取る視点として２つ例示されています。</a:t>
            </a:r>
          </a:p>
        </p:txBody>
      </p:sp>
    </p:spTree>
    <p:extLst>
      <p:ext uri="{BB962C8B-B14F-4D97-AF65-F5344CB8AC3E}">
        <p14:creationId xmlns:p14="http://schemas.microsoft.com/office/powerpoint/2010/main" val="918982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D62F4E6-9C3A-4DF6-87A4-CC9C20C4C8D5}"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解説１１</a:t>
            </a:r>
            <a:r>
              <a:rPr kumimoji="1" lang="ja-JP" altLang="en-US" sz="1200" kern="1200" dirty="0">
                <a:solidFill>
                  <a:schemeClr val="tx1"/>
                </a:solidFill>
                <a:effectLst/>
                <a:latin typeface="Arial" charset="0"/>
                <a:ea typeface="ＭＳ Ｐ明朝" pitchFamily="18" charset="-128"/>
                <a:cs typeface="+mn-cs"/>
              </a:rPr>
              <a:t>３</a:t>
            </a:r>
            <a:r>
              <a:rPr kumimoji="1" lang="ja-JP" altLang="ja-JP" sz="1200" kern="1200" dirty="0">
                <a:solidFill>
                  <a:schemeClr val="tx1"/>
                </a:solidFill>
                <a:effectLst/>
                <a:latin typeface="Arial" charset="0"/>
                <a:ea typeface="ＭＳ Ｐ明朝" pitchFamily="18" charset="-128"/>
                <a:cs typeface="+mn-cs"/>
              </a:rPr>
              <a:t>ページの中段をご覧ください。</a:t>
            </a:r>
          </a:p>
          <a:p>
            <a:r>
              <a:rPr kumimoji="1" lang="ja-JP" altLang="ja-JP" sz="1200" kern="1200" dirty="0">
                <a:solidFill>
                  <a:schemeClr val="tx1"/>
                </a:solidFill>
                <a:effectLst/>
                <a:latin typeface="Arial" charset="0"/>
                <a:ea typeface="ＭＳ Ｐ明朝" pitchFamily="18" charset="-128"/>
                <a:cs typeface="+mn-cs"/>
              </a:rPr>
              <a:t>一つは</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が道徳科の授業を通じて「一面的な見方から多面的・多角的な見方へと発展させているかどうかという点」です。</a:t>
            </a:r>
          </a:p>
          <a:p>
            <a:r>
              <a:rPr kumimoji="1" lang="ja-JP" altLang="ja-JP" sz="1200" kern="1200" dirty="0">
                <a:solidFill>
                  <a:schemeClr val="tx1"/>
                </a:solidFill>
                <a:effectLst/>
                <a:latin typeface="Arial" charset="0"/>
                <a:ea typeface="ＭＳ Ｐ明朝" pitchFamily="18" charset="-128"/>
                <a:cs typeface="+mn-cs"/>
              </a:rPr>
              <a:t>その具体的な姿として，</a:t>
            </a:r>
            <a:endParaRPr kumimoji="1" lang="en-US" altLang="ja-JP" sz="1200" kern="1200" dirty="0">
              <a:solidFill>
                <a:schemeClr val="tx1"/>
              </a:solidFill>
              <a:effectLst/>
              <a:latin typeface="Arial" charset="0"/>
              <a:ea typeface="ＭＳ Ｐ明朝" pitchFamily="18" charset="-128"/>
              <a:cs typeface="+mn-cs"/>
            </a:endParaRPr>
          </a:p>
          <a:p>
            <a:r>
              <a:rPr kumimoji="1" lang="ja-JP" altLang="ja-JP" sz="1200" kern="1200" dirty="0">
                <a:solidFill>
                  <a:schemeClr val="tx1"/>
                </a:solidFill>
                <a:effectLst/>
                <a:latin typeface="Arial" charset="0"/>
                <a:ea typeface="ＭＳ Ｐ明朝" pitchFamily="18" charset="-128"/>
                <a:cs typeface="+mn-cs"/>
              </a:rPr>
              <a:t>・道徳的価値に関わる問題に対する判断の根拠やそのときの心情を様々な視点から捉え考えようとしている</a:t>
            </a:r>
          </a:p>
          <a:p>
            <a:r>
              <a:rPr kumimoji="1" lang="ja-JP" altLang="ja-JP" sz="1200" kern="1200" dirty="0">
                <a:solidFill>
                  <a:schemeClr val="tx1"/>
                </a:solidFill>
                <a:effectLst/>
                <a:latin typeface="Arial" charset="0"/>
                <a:ea typeface="ＭＳ Ｐ明朝" pitchFamily="18" charset="-128"/>
                <a:cs typeface="+mn-cs"/>
              </a:rPr>
              <a:t>・自分と違う立場や感じ方，考え方を理解しようとしている</a:t>
            </a:r>
          </a:p>
          <a:p>
            <a:r>
              <a:rPr kumimoji="1" lang="ja-JP" altLang="ja-JP" sz="1200" kern="1200" dirty="0">
                <a:solidFill>
                  <a:schemeClr val="tx1"/>
                </a:solidFill>
                <a:effectLst/>
                <a:latin typeface="Arial" charset="0"/>
                <a:ea typeface="ＭＳ Ｐ明朝" pitchFamily="18" charset="-128"/>
                <a:cs typeface="+mn-cs"/>
              </a:rPr>
              <a:t>・複数の道徳的価値の対立が生じる場面において取り得る行動を</a:t>
            </a:r>
            <a:r>
              <a:rPr kumimoji="1" lang="ja-JP" altLang="en-US" sz="1200" kern="1200" dirty="0">
                <a:solidFill>
                  <a:schemeClr val="tx1"/>
                </a:solidFill>
                <a:effectLst/>
                <a:latin typeface="Arial" charset="0"/>
                <a:ea typeface="ＭＳ Ｐ明朝" pitchFamily="18" charset="-128"/>
                <a:cs typeface="+mn-cs"/>
              </a:rPr>
              <a:t>広い視野から</a:t>
            </a:r>
            <a:r>
              <a:rPr kumimoji="1" lang="ja-JP" altLang="ja-JP" sz="1200" kern="1200" dirty="0">
                <a:solidFill>
                  <a:schemeClr val="tx1"/>
                </a:solidFill>
                <a:effectLst/>
                <a:latin typeface="Arial" charset="0"/>
                <a:ea typeface="ＭＳ Ｐ明朝" pitchFamily="18" charset="-128"/>
                <a:cs typeface="+mn-cs"/>
              </a:rPr>
              <a:t>多面的・多角的に考えようとしている</a:t>
            </a:r>
          </a:p>
          <a:p>
            <a:r>
              <a:rPr kumimoji="1" lang="ja-JP" altLang="ja-JP" sz="1200" kern="1200" dirty="0">
                <a:solidFill>
                  <a:schemeClr val="tx1"/>
                </a:solidFill>
                <a:effectLst/>
                <a:latin typeface="Arial" charset="0"/>
                <a:ea typeface="ＭＳ Ｐ明朝" pitchFamily="18" charset="-128"/>
                <a:cs typeface="+mn-cs"/>
              </a:rPr>
              <a:t>　などが例示されています。</a:t>
            </a:r>
          </a:p>
        </p:txBody>
      </p:sp>
    </p:spTree>
    <p:extLst>
      <p:ext uri="{BB962C8B-B14F-4D97-AF65-F5344CB8AC3E}">
        <p14:creationId xmlns:p14="http://schemas.microsoft.com/office/powerpoint/2010/main" val="3227984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932D56D-68CB-4756-A3D2-6CAFA1EDD2DA}"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もう一つは</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が道徳科の授業を通じて「道徳的価値の理解を自分自身との関わりで深めているかどうかという点」です。</a:t>
            </a:r>
          </a:p>
          <a:p>
            <a:r>
              <a:rPr kumimoji="1" lang="ja-JP" altLang="ja-JP" sz="1200" kern="1200" dirty="0">
                <a:solidFill>
                  <a:schemeClr val="tx1"/>
                </a:solidFill>
                <a:effectLst/>
                <a:latin typeface="Arial" charset="0"/>
                <a:ea typeface="ＭＳ Ｐ明朝" pitchFamily="18" charset="-128"/>
                <a:cs typeface="+mn-cs"/>
              </a:rPr>
              <a:t>その具体的な姿として</a:t>
            </a:r>
          </a:p>
          <a:p>
            <a:r>
              <a:rPr kumimoji="1" lang="ja-JP" altLang="ja-JP" sz="1200" kern="1200" dirty="0">
                <a:solidFill>
                  <a:schemeClr val="tx1"/>
                </a:solidFill>
                <a:effectLst/>
                <a:latin typeface="Arial" charset="0"/>
                <a:ea typeface="ＭＳ Ｐ明朝" pitchFamily="18" charset="-128"/>
                <a:cs typeface="+mn-cs"/>
              </a:rPr>
              <a:t>・読み物教材の登場人物を自分に置き換えて考え，自分なりに具体的にイメージして理解しようとしている</a:t>
            </a:r>
          </a:p>
          <a:p>
            <a:r>
              <a:rPr kumimoji="1" lang="ja-JP" altLang="ja-JP" sz="1200" kern="1200" dirty="0">
                <a:solidFill>
                  <a:schemeClr val="tx1"/>
                </a:solidFill>
                <a:effectLst/>
                <a:latin typeface="Arial" charset="0"/>
                <a:ea typeface="ＭＳ Ｐ明朝" pitchFamily="18" charset="-128"/>
                <a:cs typeface="+mn-cs"/>
              </a:rPr>
              <a:t>・道徳的な問題に対して自己の取り得る行動を他者と議論する中で，道徳的価値の理解を更に深めている</a:t>
            </a:r>
          </a:p>
          <a:p>
            <a:r>
              <a:rPr kumimoji="1" lang="ja-JP" altLang="ja-JP" sz="1200" kern="1200" dirty="0">
                <a:solidFill>
                  <a:schemeClr val="tx1"/>
                </a:solidFill>
                <a:effectLst/>
                <a:latin typeface="Arial" charset="0"/>
                <a:ea typeface="ＭＳ Ｐ明朝" pitchFamily="18" charset="-128"/>
                <a:cs typeface="+mn-cs"/>
              </a:rPr>
              <a:t>・道徳的価値を実現することの難しさを自分のこととして捉え，考えようとしている</a:t>
            </a:r>
          </a:p>
          <a:p>
            <a:r>
              <a:rPr kumimoji="1" lang="ja-JP" altLang="ja-JP" sz="1200" kern="1200" dirty="0">
                <a:solidFill>
                  <a:schemeClr val="tx1"/>
                </a:solidFill>
                <a:effectLst/>
                <a:latin typeface="Arial" charset="0"/>
                <a:ea typeface="ＭＳ Ｐ明朝" pitchFamily="18" charset="-128"/>
                <a:cs typeface="+mn-cs"/>
              </a:rPr>
              <a:t>　などが例示されています。</a:t>
            </a:r>
          </a:p>
        </p:txBody>
      </p:sp>
    </p:spTree>
    <p:extLst>
      <p:ext uri="{BB962C8B-B14F-4D97-AF65-F5344CB8AC3E}">
        <p14:creationId xmlns:p14="http://schemas.microsoft.com/office/powerpoint/2010/main" val="4006928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77FB3D1-6C14-4277-9A28-89517600C0A2}"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評価のための具体的な工夫として</a:t>
            </a:r>
          </a:p>
          <a:p>
            <a:r>
              <a:rPr kumimoji="1" lang="ja-JP" altLang="ja-JP" sz="1200" kern="1200" dirty="0">
                <a:solidFill>
                  <a:schemeClr val="tx1"/>
                </a:solidFill>
                <a:effectLst/>
                <a:latin typeface="Arial" charset="0"/>
                <a:ea typeface="ＭＳ Ｐ明朝" pitchFamily="18" charset="-128"/>
                <a:cs typeface="+mn-cs"/>
              </a:rPr>
              <a:t>解説１１</a:t>
            </a:r>
            <a:r>
              <a:rPr kumimoji="1" lang="ja-JP" altLang="en-US" sz="1200" kern="1200" dirty="0">
                <a:solidFill>
                  <a:schemeClr val="tx1"/>
                </a:solidFill>
                <a:effectLst/>
                <a:latin typeface="Arial" charset="0"/>
                <a:ea typeface="ＭＳ Ｐ明朝" pitchFamily="18" charset="-128"/>
                <a:cs typeface="+mn-cs"/>
              </a:rPr>
              <a:t>４</a:t>
            </a:r>
            <a:r>
              <a:rPr kumimoji="1" lang="ja-JP" altLang="ja-JP" sz="1200" kern="1200" dirty="0">
                <a:solidFill>
                  <a:schemeClr val="tx1"/>
                </a:solidFill>
                <a:effectLst/>
                <a:latin typeface="Arial" charset="0"/>
                <a:ea typeface="ＭＳ Ｐ明朝" pitchFamily="18" charset="-128"/>
                <a:cs typeface="+mn-cs"/>
              </a:rPr>
              <a:t>ページ中段をご覧ください。</a:t>
            </a:r>
          </a:p>
          <a:p>
            <a:r>
              <a:rPr kumimoji="1" lang="ja-JP" altLang="ja-JP" sz="1200" kern="1200" dirty="0">
                <a:solidFill>
                  <a:schemeClr val="tx1"/>
                </a:solidFill>
                <a:effectLst/>
                <a:latin typeface="Arial" charset="0"/>
                <a:ea typeface="ＭＳ Ｐ明朝" pitchFamily="18" charset="-128"/>
                <a:cs typeface="+mn-cs"/>
              </a:rPr>
              <a:t>解説では，</a:t>
            </a:r>
          </a:p>
          <a:p>
            <a:r>
              <a:rPr kumimoji="1" lang="ja-JP" altLang="ja-JP" sz="1200" kern="1200" dirty="0">
                <a:solidFill>
                  <a:schemeClr val="tx1"/>
                </a:solidFill>
                <a:effectLst/>
                <a:latin typeface="Arial" charset="0"/>
                <a:ea typeface="ＭＳ Ｐ明朝" pitchFamily="18" charset="-128"/>
                <a:cs typeface="+mn-cs"/>
              </a:rPr>
              <a:t>・</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の学習の過程や成果などの記録を計画的にファイルに蓄積したものを活用する</a:t>
            </a:r>
          </a:p>
          <a:p>
            <a:r>
              <a:rPr kumimoji="1" lang="ja-JP" altLang="ja-JP" sz="1200" kern="1200" dirty="0">
                <a:solidFill>
                  <a:schemeClr val="tx1"/>
                </a:solidFill>
                <a:effectLst/>
                <a:latin typeface="Arial" charset="0"/>
                <a:ea typeface="ＭＳ Ｐ明朝" pitchFamily="18" charset="-128"/>
                <a:cs typeface="+mn-cs"/>
              </a:rPr>
              <a:t>・授業中の発話記録などを，児童が道徳性を養っていく過程での</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自身のエピソードとして集積したものを活用する</a:t>
            </a:r>
          </a:p>
          <a:p>
            <a:r>
              <a:rPr kumimoji="1" lang="ja-JP" altLang="ja-JP" sz="1200" kern="1200" dirty="0">
                <a:solidFill>
                  <a:schemeClr val="tx1"/>
                </a:solidFill>
                <a:effectLst/>
                <a:latin typeface="Arial" charset="0"/>
                <a:ea typeface="ＭＳ Ｐ明朝" pitchFamily="18" charset="-128"/>
                <a:cs typeface="+mn-cs"/>
              </a:rPr>
              <a:t>・作文やレポート，スピーチやプレゼンテーションなど具体的な学習の過程を通じて学習状況を把握する</a:t>
            </a:r>
          </a:p>
          <a:p>
            <a:r>
              <a:rPr kumimoji="1" lang="ja-JP" altLang="ja-JP" sz="1200" kern="1200" dirty="0">
                <a:solidFill>
                  <a:schemeClr val="tx1"/>
                </a:solidFill>
                <a:effectLst/>
                <a:latin typeface="Arial" charset="0"/>
                <a:ea typeface="ＭＳ Ｐ明朝" pitchFamily="18" charset="-128"/>
                <a:cs typeface="+mn-cs"/>
              </a:rPr>
              <a:t>　などが例示されています。</a:t>
            </a:r>
          </a:p>
          <a:p>
            <a:r>
              <a:rPr kumimoji="1" lang="ja-JP" altLang="ja-JP" sz="1200" kern="1200" dirty="0">
                <a:solidFill>
                  <a:schemeClr val="tx1"/>
                </a:solidFill>
                <a:effectLst/>
                <a:latin typeface="Arial" charset="0"/>
                <a:ea typeface="ＭＳ Ｐ明朝" pitchFamily="18" charset="-128"/>
                <a:cs typeface="+mn-cs"/>
              </a:rPr>
              <a:t>なお，こうした評価に当たっては，記録物や実演自体を評価するのではなく，道徳的価値の理解を深めようとしていたか，自分との関わりで考えたかなどの成長の様子を見取るためのものであることに留意する必要があ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0235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904775-3717-409B-94F9-C230EB43BEEA}"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解説１１</a:t>
            </a:r>
            <a:r>
              <a:rPr kumimoji="1" lang="ja-JP" altLang="en-US" sz="1200" kern="1200" dirty="0">
                <a:solidFill>
                  <a:schemeClr val="tx1"/>
                </a:solidFill>
                <a:effectLst/>
                <a:latin typeface="Arial" charset="0"/>
                <a:ea typeface="ＭＳ Ｐ明朝" pitchFamily="18" charset="-128"/>
                <a:cs typeface="+mn-cs"/>
              </a:rPr>
              <a:t>５</a:t>
            </a:r>
            <a:r>
              <a:rPr kumimoji="1" lang="ja-JP" altLang="ja-JP" sz="1200" kern="1200" dirty="0">
                <a:solidFill>
                  <a:schemeClr val="tx1"/>
                </a:solidFill>
                <a:effectLst/>
                <a:latin typeface="Arial" charset="0"/>
                <a:ea typeface="ＭＳ Ｐ明朝" pitchFamily="18" charset="-128"/>
                <a:cs typeface="+mn-cs"/>
              </a:rPr>
              <a:t>ページ上段をご覧ください。</a:t>
            </a:r>
          </a:p>
          <a:p>
            <a:r>
              <a:rPr kumimoji="1" lang="ja-JP" altLang="ja-JP" sz="1200" kern="1200" dirty="0">
                <a:solidFill>
                  <a:schemeClr val="tx1"/>
                </a:solidFill>
                <a:effectLst/>
                <a:latin typeface="Arial" charset="0"/>
                <a:ea typeface="ＭＳ Ｐ明朝" pitchFamily="18" charset="-128"/>
                <a:cs typeface="+mn-cs"/>
              </a:rPr>
              <a:t>これらの評価は，個々の教師が個人として行うのではなく，学校として組織的・計画的に推進することが重要となります。</a:t>
            </a:r>
          </a:p>
          <a:p>
            <a:r>
              <a:rPr kumimoji="1" lang="ja-JP" altLang="ja-JP" sz="1200" kern="1200" dirty="0">
                <a:solidFill>
                  <a:schemeClr val="tx1"/>
                </a:solidFill>
                <a:effectLst/>
                <a:latin typeface="Arial" charset="0"/>
                <a:ea typeface="ＭＳ Ｐ明朝" pitchFamily="18" charset="-128"/>
                <a:cs typeface="+mn-cs"/>
              </a:rPr>
              <a:t>例えば，</a:t>
            </a:r>
          </a:p>
          <a:p>
            <a:r>
              <a:rPr kumimoji="1" lang="ja-JP" altLang="ja-JP" sz="1200" kern="1200" dirty="0">
                <a:solidFill>
                  <a:schemeClr val="tx1"/>
                </a:solidFill>
                <a:effectLst/>
                <a:latin typeface="Arial" charset="0"/>
                <a:ea typeface="ＭＳ Ｐ明朝" pitchFamily="18" charset="-128"/>
                <a:cs typeface="+mn-cs"/>
              </a:rPr>
              <a:t>・評価のために集める資料や評価方法を学年ごとに明確にしておくこと</a:t>
            </a:r>
          </a:p>
          <a:p>
            <a:r>
              <a:rPr kumimoji="1" lang="ja-JP" altLang="ja-JP" sz="1200" kern="1200" dirty="0">
                <a:solidFill>
                  <a:schemeClr val="tx1"/>
                </a:solidFill>
                <a:effectLst/>
                <a:latin typeface="Arial" charset="0"/>
                <a:ea typeface="ＭＳ Ｐ明朝" pitchFamily="18" charset="-128"/>
                <a:cs typeface="+mn-cs"/>
              </a:rPr>
              <a:t>・評価結果について教師間で検討し評価の観点などについて共通理解を図ること</a:t>
            </a:r>
          </a:p>
          <a:p>
            <a:r>
              <a:rPr kumimoji="1" lang="ja-JP" altLang="ja-JP" sz="1200" kern="1200" dirty="0">
                <a:solidFill>
                  <a:schemeClr val="tx1"/>
                </a:solidFill>
                <a:effectLst/>
                <a:latin typeface="Arial" charset="0"/>
                <a:ea typeface="ＭＳ Ｐ明朝" pitchFamily="18" charset="-128"/>
                <a:cs typeface="+mn-cs"/>
              </a:rPr>
              <a:t>などが重要であるとし，校長及び道徳教育推進教師のリーダーシップの下に取り組むことが必要であるとしています。</a:t>
            </a:r>
          </a:p>
          <a:p>
            <a:r>
              <a:rPr kumimoji="1" lang="ja-JP" altLang="ja-JP" sz="1200" kern="1200" dirty="0">
                <a:solidFill>
                  <a:schemeClr val="tx1"/>
                </a:solidFill>
                <a:effectLst/>
                <a:latin typeface="Arial" charset="0"/>
                <a:ea typeface="ＭＳ Ｐ明朝" pitchFamily="18" charset="-128"/>
                <a:cs typeface="+mn-cs"/>
              </a:rPr>
              <a:t>そして，このような取組の定着が，道徳科の評価の妥当性，信頼性の担保につながるとともに，</a:t>
            </a:r>
            <a:r>
              <a:rPr kumimoji="1" lang="ja-JP" altLang="en-US" sz="1200" kern="1200" dirty="0">
                <a:solidFill>
                  <a:schemeClr val="tx1"/>
                </a:solidFill>
                <a:effectLst/>
                <a:latin typeface="Arial" charset="0"/>
                <a:ea typeface="ＭＳ Ｐ明朝" pitchFamily="18" charset="-128"/>
                <a:cs typeface="+mn-cs"/>
              </a:rPr>
              <a:t>教師の評価に対する自信や</a:t>
            </a:r>
            <a:r>
              <a:rPr kumimoji="1" lang="ja-JP" altLang="ja-JP" sz="1200" kern="1200" dirty="0">
                <a:solidFill>
                  <a:schemeClr val="tx1"/>
                </a:solidFill>
                <a:effectLst/>
                <a:latin typeface="Arial" charset="0"/>
                <a:ea typeface="ＭＳ Ｐ明朝" pitchFamily="18" charset="-128"/>
                <a:cs typeface="+mn-cs"/>
              </a:rPr>
              <a:t>負担感</a:t>
            </a:r>
            <a:r>
              <a:rPr kumimoji="1" lang="ja-JP" altLang="ja-JP" sz="1200" kern="1200">
                <a:solidFill>
                  <a:schemeClr val="tx1"/>
                </a:solidFill>
                <a:effectLst/>
                <a:latin typeface="Arial" charset="0"/>
                <a:ea typeface="ＭＳ Ｐ明朝" pitchFamily="18" charset="-128"/>
                <a:cs typeface="+mn-cs"/>
              </a:rPr>
              <a:t>の軽減に</a:t>
            </a:r>
            <a:r>
              <a:rPr kumimoji="1" lang="ja-JP" altLang="ja-JP" sz="1200" kern="1200" dirty="0">
                <a:solidFill>
                  <a:schemeClr val="tx1"/>
                </a:solidFill>
                <a:effectLst/>
                <a:latin typeface="Arial" charset="0"/>
                <a:ea typeface="ＭＳ Ｐ明朝" pitchFamily="18" charset="-128"/>
                <a:cs typeface="+mn-cs"/>
              </a:rPr>
              <a:t>もつながります。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894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a:ln/>
        </p:spPr>
      </p:sp>
      <p:sp>
        <p:nvSpPr>
          <p:cNvPr id="22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た，よりよい学校教育を通してよりよい社会を創るという理念を学校と社会とが共有し，それぞれの学校において，必要な学習内容をどのように学び，どのような資質・能力を身に付けられるようにするのかを教育課程において明確にしながら，社会との連携及び協働によりその実現を図っていくという，社会に開かれた教育課程の実現が重要となります。</a:t>
            </a:r>
          </a:p>
        </p:txBody>
      </p:sp>
      <p:sp>
        <p:nvSpPr>
          <p:cNvPr id="22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45314F1-C5E1-471E-883F-5A3425809956}" type="slidenum">
              <a:rPr lang="en-US" altLang="ja-JP" smtClean="0">
                <a:latin typeface="Arial" panose="020B0604020202020204" pitchFamily="34" charset="0"/>
              </a:rPr>
              <a:pPr/>
              <a:t>4</a:t>
            </a:fld>
            <a:endParaRPr lang="en-US" altLang="ja-JP">
              <a:latin typeface="Arial" panose="020B0604020202020204" pitchFamily="34" charset="0"/>
            </a:endParaRPr>
          </a:p>
        </p:txBody>
      </p:sp>
    </p:spTree>
    <p:extLst>
      <p:ext uri="{BB962C8B-B14F-4D97-AF65-F5344CB8AC3E}">
        <p14:creationId xmlns:p14="http://schemas.microsoft.com/office/powerpoint/2010/main" val="806284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0126786-317D-4DEF-B107-1F71B91ED625}"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道徳科に関する評価の基本的な考え方のまとめとして，</a:t>
            </a:r>
          </a:p>
          <a:p>
            <a:r>
              <a:rPr kumimoji="1" lang="ja-JP" altLang="ja-JP" sz="1200" kern="1200" dirty="0">
                <a:solidFill>
                  <a:schemeClr val="tx1"/>
                </a:solidFill>
                <a:effectLst/>
                <a:latin typeface="Arial" charset="0"/>
                <a:ea typeface="ＭＳ Ｐ明朝" pitchFamily="18" charset="-128"/>
                <a:cs typeface="+mn-cs"/>
              </a:rPr>
              <a:t>解説１１</a:t>
            </a:r>
            <a:r>
              <a:rPr kumimoji="1" lang="ja-JP" altLang="en-US" sz="1200" kern="1200" dirty="0">
                <a:solidFill>
                  <a:schemeClr val="tx1"/>
                </a:solidFill>
                <a:effectLst/>
                <a:latin typeface="Arial" charset="0"/>
                <a:ea typeface="ＭＳ Ｐ明朝" pitchFamily="18" charset="-128"/>
                <a:cs typeface="+mn-cs"/>
              </a:rPr>
              <a:t>２</a:t>
            </a:r>
            <a:r>
              <a:rPr kumimoji="1" lang="ja-JP" altLang="ja-JP" sz="1200" kern="1200" dirty="0">
                <a:solidFill>
                  <a:schemeClr val="tx1"/>
                </a:solidFill>
                <a:effectLst/>
                <a:latin typeface="Arial" charset="0"/>
                <a:ea typeface="ＭＳ Ｐ明朝" pitchFamily="18" charset="-128"/>
                <a:cs typeface="+mn-cs"/>
              </a:rPr>
              <a:t>ページ中段をご覧ください。</a:t>
            </a:r>
          </a:p>
          <a:p>
            <a:r>
              <a:rPr kumimoji="1" lang="ja-JP" altLang="ja-JP" sz="1200" kern="1200" dirty="0">
                <a:solidFill>
                  <a:schemeClr val="tx1"/>
                </a:solidFill>
                <a:effectLst/>
                <a:latin typeface="Arial" charset="0"/>
                <a:ea typeface="ＭＳ Ｐ明朝" pitchFamily="18" charset="-128"/>
                <a:cs typeface="+mn-cs"/>
              </a:rPr>
              <a:t>　・数値ではなく，記述式の評価とすること。</a:t>
            </a:r>
          </a:p>
          <a:p>
            <a:r>
              <a:rPr kumimoji="1" lang="ja-JP" altLang="ja-JP" sz="1200" kern="1200" dirty="0">
                <a:solidFill>
                  <a:schemeClr val="tx1"/>
                </a:solidFill>
                <a:effectLst/>
                <a:latin typeface="Arial" charset="0"/>
                <a:ea typeface="ＭＳ Ｐ明朝" pitchFamily="18" charset="-128"/>
                <a:cs typeface="+mn-cs"/>
              </a:rPr>
              <a:t>　・内容項目ごとではなく，大くくり</a:t>
            </a:r>
            <a:r>
              <a:rPr kumimoji="1" lang="ja-JP" altLang="ja-JP" sz="1200" kern="1200" dirty="0" err="1">
                <a:solidFill>
                  <a:schemeClr val="tx1"/>
                </a:solidFill>
                <a:effectLst/>
                <a:latin typeface="Arial" charset="0"/>
                <a:ea typeface="ＭＳ Ｐ明朝" pitchFamily="18" charset="-128"/>
                <a:cs typeface="+mn-cs"/>
              </a:rPr>
              <a:t>な</a:t>
            </a:r>
            <a:r>
              <a:rPr kumimoji="1" lang="ja-JP" altLang="ja-JP" sz="1200" kern="1200" dirty="0">
                <a:solidFill>
                  <a:schemeClr val="tx1"/>
                </a:solidFill>
                <a:effectLst/>
                <a:latin typeface="Arial" charset="0"/>
                <a:ea typeface="ＭＳ Ｐ明朝" pitchFamily="18" charset="-128"/>
                <a:cs typeface="+mn-cs"/>
              </a:rPr>
              <a:t>まとまりで評価すること。</a:t>
            </a:r>
          </a:p>
          <a:p>
            <a:r>
              <a:rPr kumimoji="1" lang="ja-JP" altLang="ja-JP" sz="1200" kern="1200" dirty="0">
                <a:solidFill>
                  <a:schemeClr val="tx1"/>
                </a:solidFill>
                <a:effectLst/>
                <a:latin typeface="Arial" charset="0"/>
                <a:ea typeface="ＭＳ Ｐ明朝" pitchFamily="18" charset="-128"/>
                <a:cs typeface="+mn-cs"/>
              </a:rPr>
              <a:t>　・他の</a:t>
            </a:r>
            <a:r>
              <a:rPr kumimoji="1" lang="ja-JP" altLang="en-US" sz="1200" kern="1200" dirty="0">
                <a:solidFill>
                  <a:schemeClr val="tx1"/>
                </a:solidFill>
                <a:effectLst/>
                <a:latin typeface="Arial" charset="0"/>
                <a:ea typeface="ＭＳ Ｐ明朝" pitchFamily="18" charset="-128"/>
                <a:cs typeface="+mn-cs"/>
              </a:rPr>
              <a:t>生徒</a:t>
            </a:r>
            <a:r>
              <a:rPr kumimoji="1" lang="ja-JP" altLang="ja-JP" sz="1200" kern="1200" dirty="0">
                <a:solidFill>
                  <a:schemeClr val="tx1"/>
                </a:solidFill>
                <a:effectLst/>
                <a:latin typeface="Arial" charset="0"/>
                <a:ea typeface="ＭＳ Ｐ明朝" pitchFamily="18" charset="-128"/>
                <a:cs typeface="+mn-cs"/>
              </a:rPr>
              <a:t>との比較ではなく，個人内評価として行うこと。</a:t>
            </a:r>
          </a:p>
          <a:p>
            <a:r>
              <a:rPr kumimoji="1" lang="ja-JP" altLang="ja-JP" sz="1200" kern="1200" dirty="0">
                <a:solidFill>
                  <a:schemeClr val="tx1"/>
                </a:solidFill>
                <a:effectLst/>
                <a:latin typeface="Arial" charset="0"/>
                <a:ea typeface="ＭＳ Ｐ明朝" pitchFamily="18" charset="-128"/>
                <a:cs typeface="+mn-cs"/>
              </a:rPr>
              <a:t>　・調査書に記載せず，入学者選抜の合否判定に活用しないこと。</a:t>
            </a:r>
          </a:p>
          <a:p>
            <a:r>
              <a:rPr kumimoji="1" lang="ja-JP" altLang="ja-JP" sz="1200" kern="1200" dirty="0">
                <a:solidFill>
                  <a:schemeClr val="tx1"/>
                </a:solidFill>
                <a:effectLst/>
                <a:latin typeface="Arial" charset="0"/>
                <a:ea typeface="ＭＳ Ｐ明朝" pitchFamily="18" charset="-128"/>
                <a:cs typeface="+mn-cs"/>
              </a:rPr>
              <a:t>　などが示されていますので，これらを踏まえて取り組む必要があります</a:t>
            </a:r>
            <a:r>
              <a:rPr kumimoji="1" lang="ja-JP" altLang="en-US" sz="1200" kern="1200" dirty="0">
                <a:solidFill>
                  <a:schemeClr val="tx1"/>
                </a:solidFill>
                <a:effectLst/>
                <a:latin typeface="ＭＳ 明朝" panose="02020609040205080304" pitchFamily="17" charset="-128"/>
                <a:ea typeface="ＭＳ 明朝" panose="02020609040205080304" pitchFamily="17" charset="-128"/>
                <a:cs typeface="+mn-cs"/>
              </a:rPr>
              <a:t>。</a:t>
            </a:r>
            <a:endParaRPr kumimoji="1" lang="ja-JP" altLang="ja-JP" sz="1200"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2976054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3425" indent="-28257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0300" indent="-2254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2738" indent="-2254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3588" indent="-2254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7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79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51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62388" indent="-225425" defTabSz="4572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E789E3C-E802-42B7-8729-0E497AED708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以上，道徳科における評価を中心に述べてきましたが，大切なことは道徳科の学習過程を大切にした授業をしっかりと行うことです。</a:t>
            </a:r>
          </a:p>
          <a:p>
            <a:r>
              <a:rPr kumimoji="1" lang="ja-JP" altLang="ja-JP" sz="1200" kern="1200" dirty="0">
                <a:solidFill>
                  <a:schemeClr val="tx1"/>
                </a:solidFill>
                <a:effectLst/>
                <a:latin typeface="Arial" charset="0"/>
                <a:ea typeface="ＭＳ Ｐ明朝" pitchFamily="18" charset="-128"/>
                <a:cs typeface="+mn-cs"/>
              </a:rPr>
              <a:t>道徳科の評価を行う上で，このような道徳科の特質を踏まえた授業改善と週１時間の授業の確実な実施が求められているということをお伝えしまして道徳科の説明を終わります。</a:t>
            </a:r>
          </a:p>
        </p:txBody>
      </p:sp>
    </p:spTree>
    <p:extLst>
      <p:ext uri="{BB962C8B-B14F-4D97-AF65-F5344CB8AC3E}">
        <p14:creationId xmlns:p14="http://schemas.microsoft.com/office/powerpoint/2010/main" val="2959192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953BB67-0B38-48A6-A25A-A0EB7DCC368E}" type="slidenum">
              <a:rPr kumimoji="1" lang="en-US" altLang="ja-JP" smtClean="0">
                <a:solidFill>
                  <a:srgbClr val="000000"/>
                </a:solidFill>
                <a:latin typeface="Arial" panose="020B0604020202020204" pitchFamily="34" charset="0"/>
              </a:rPr>
              <a:pPr/>
              <a:t>42</a:t>
            </a:fld>
            <a:endParaRPr kumimoji="1" lang="en-US" altLang="ja-JP">
              <a:solidFill>
                <a:srgbClr val="000000"/>
              </a:solidFill>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次に，特別活動について，お示ししている３点から説明します。</a:t>
            </a:r>
          </a:p>
        </p:txBody>
      </p:sp>
    </p:spTree>
    <p:extLst>
      <p:ext uri="{BB962C8B-B14F-4D97-AF65-F5344CB8AC3E}">
        <p14:creationId xmlns:p14="http://schemas.microsoft.com/office/powerpoint/2010/main" val="2137759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C8814C-61FF-458D-9658-D08F25FADEBF}" type="slidenum">
              <a:rPr kumimoji="1" lang="en-US" altLang="ja-JP" smtClean="0">
                <a:latin typeface="Arial" panose="020B0604020202020204" pitchFamily="34" charset="0"/>
              </a:rPr>
              <a:pPr/>
              <a:t>43</a:t>
            </a:fld>
            <a:endParaRPr kumimoji="1" lang="en-US" altLang="ja-JP">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まず，特別活動の目標について説明します。解説をお持ちの方は、１１ページをご覧ください。</a:t>
            </a: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今回の改訂で，特別活動において育成を目指す資質･能力や，学習過程の在り方を整理するに当たって，「人間関係形成」「社会参画」「自己実現」の三つの視点で整理がなされました。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これらの三つの視点は、特別活動において育成を目指す資質・能力における重要な要素であり、これらの資質・能力を育成する学習過程においても重要な意味をもちます。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02482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E41B7C-F505-4BB3-8A37-2CE5EF8720DF}" type="slidenum">
              <a:rPr kumimoji="1" lang="en-US" altLang="ja-JP" smtClean="0">
                <a:latin typeface="Arial" panose="020B0604020202020204" pitchFamily="34" charset="0"/>
              </a:rPr>
              <a:pPr/>
              <a:t>44</a:t>
            </a:fld>
            <a:endParaRPr kumimoji="1" lang="en-US" altLang="ja-JP">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「集団や社会の形成者としての見方・考え方」についてです。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特別活動の特質が，課題を見いだし解決に向けて取り組むという実践的な学習であるということや，各教科等で学んだことを実際の生活において総合的に活用して実践するということにある</a:t>
            </a:r>
            <a:r>
              <a:rPr lang="ja-JP" altLang="en-US">
                <a:latin typeface="ＭＳ 明朝" panose="02020609040205080304" pitchFamily="17" charset="-128"/>
                <a:ea typeface="ＭＳ 明朝" panose="02020609040205080304" pitchFamily="17" charset="-128"/>
              </a:rPr>
              <a:t>ことから，</a:t>
            </a:r>
            <a:r>
              <a:rPr lang="ja-JP" altLang="en-US" dirty="0">
                <a:latin typeface="ＭＳ 明朝" panose="02020609040205080304" pitchFamily="17" charset="-128"/>
                <a:ea typeface="ＭＳ 明朝" panose="02020609040205080304" pitchFamily="17" charset="-128"/>
              </a:rPr>
              <a:t>特別活動の特質に応じた見方・考え方を「集団や社会の形成者としての見方・考え方」</a:t>
            </a:r>
            <a:r>
              <a:rPr lang="ja-JP" altLang="en-US">
                <a:latin typeface="ＭＳ 明朝" panose="02020609040205080304" pitchFamily="17" charset="-128"/>
                <a:ea typeface="ＭＳ 明朝" panose="02020609040205080304" pitchFamily="17" charset="-128"/>
              </a:rPr>
              <a:t>として示されています。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集団や社会の形成者としての見方・考え方を働かせる」ということは，各教科等の見方・考え方を総合的に働かせながら，自己及び集団や社会の問題を捉え，よりよい人間関係の形成，よりよい集団生活の構築や社会への参画及び自己の実現に向けた実践に結び付けるということ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83678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39AEF9B-0A19-4FDB-9A69-5EB3CACA48CA}" type="slidenum">
              <a:rPr kumimoji="1" lang="en-US" altLang="ja-JP" smtClean="0">
                <a:latin typeface="Arial" panose="020B0604020202020204" pitchFamily="34" charset="0"/>
              </a:rPr>
              <a:pPr/>
              <a:t>45</a:t>
            </a:fld>
            <a:endParaRPr kumimoji="1" lang="en-US" altLang="ja-JP">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自主的，実践的に取り組む」について，特別活動で育成を目指す資質・能力は，自主的，実践的な学習を通してはじめて身に付くものであり，集団活動の中で，課題の解決に取り組むことを通して学ぶことが，特別活動における自主的，実践的な学習といえ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「互いのよさや可能性を発揮しながら」については，これまでの学習指導要領の目標で「望ましい集団活動を通して」として示していた趣旨をより具体的に示したものです。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異なる意見や意思をもとに，様々な解決の方法を模索し，問題を多面的・多角的に考えて，合意形成を図ることが「互いのよさや可能性を発揮しながら」につながるといえます。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して「集団や自己の生活上の課題を解決する」については，様々な集団活動を通して集団や個人の課題を見いだし，解決するための方法や内容を話し合って，合意形成や意思決定をするとともに，それを協働して成し遂げたり強い意志をもって実現したりする生徒の活動内容や学習過程を示したもの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57201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1C8D12-0052-45CE-ADD4-6F4D21D87813}" type="slidenum">
              <a:rPr kumimoji="1" lang="en-US" altLang="ja-JP" smtClean="0">
                <a:latin typeface="Arial" panose="020B0604020202020204" pitchFamily="34" charset="0"/>
              </a:rPr>
              <a:pPr/>
              <a:t>46</a:t>
            </a:fld>
            <a:endParaRPr kumimoji="1" lang="en-US" altLang="ja-JP">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特別活動は，各活動・学校行事で構成されており，それぞれ独自の目標と内容をもつ教育活動です。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しかし，それらは決して別々に異なる目標を達成しようとするものではありません。</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構成や規模，活動の形態などが異なる集団活動を通して，第</a:t>
            </a:r>
            <a:r>
              <a:rPr lang="en-US" altLang="ja-JP">
                <a:latin typeface="ＭＳ 明朝" panose="02020609040205080304" pitchFamily="17" charset="-128"/>
                <a:ea typeface="ＭＳ 明朝" panose="02020609040205080304" pitchFamily="17" charset="-128"/>
              </a:rPr>
              <a:t>1 </a:t>
            </a:r>
            <a:r>
              <a:rPr lang="ja-JP" altLang="en-US">
                <a:latin typeface="ＭＳ 明朝" panose="02020609040205080304" pitchFamily="17" charset="-128"/>
                <a:ea typeface="ＭＳ 明朝" panose="02020609040205080304" pitchFamily="17" charset="-128"/>
              </a:rPr>
              <a:t>の目標に掲げる特別活動で育成すべき「資質・能力」を身に付けることを目指して行うものです。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Arial" panose="020B0604020202020204" pitchFamily="34" charset="0"/>
            </a:endParaRPr>
          </a:p>
          <a:p>
            <a:pPr eaLnBrk="1" hangingPunct="1"/>
            <a:endParaRPr lang="en-US" altLang="ja-JP">
              <a:latin typeface="Arial" panose="020B0604020202020204" pitchFamily="34" charset="0"/>
            </a:endParaRPr>
          </a:p>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2386085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96A1A90-F595-4E00-9E88-F5E7273877FA}" type="slidenum">
              <a:rPr kumimoji="1" lang="en-US" altLang="ja-JP" smtClean="0">
                <a:latin typeface="Arial" panose="020B0604020202020204" pitchFamily="34" charset="0"/>
              </a:rPr>
              <a:pPr/>
              <a:t>47</a:t>
            </a:fld>
            <a:endParaRPr kumimoji="1" lang="en-US" altLang="ja-JP">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ここからは，各活動及び学校行事の目標及び内容について説明します。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はじめに，「学級活動」についてです。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「学級や学校での生活をよりよくするための課題を見いだし，解決するために話し合い，合意形成し，役割を分担して協力して実践」するとは，学級活動の内容</a:t>
            </a:r>
            <a:r>
              <a:rPr lang="en-US" altLang="ja-JP" dirty="0">
                <a:latin typeface="ＭＳ 明朝" panose="02020609040205080304" pitchFamily="17" charset="-128"/>
                <a:ea typeface="ＭＳ 明朝" panose="02020609040205080304" pitchFamily="17" charset="-128"/>
              </a:rPr>
              <a:t>(1) </a:t>
            </a:r>
            <a:r>
              <a:rPr lang="ja-JP" altLang="en-US" dirty="0">
                <a:latin typeface="ＭＳ 明朝" panose="02020609040205080304" pitchFamily="17" charset="-128"/>
                <a:ea typeface="ＭＳ 明朝" panose="02020609040205080304" pitchFamily="17" charset="-128"/>
              </a:rPr>
              <a:t>における一連の活動を示しています。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「学級での話合いを生かして自己の課題の解決及び将来の生き方を描くために意思決定して実践したりする」とは，学級活動</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 及び</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 における一連の活動を示しています。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3659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5A7B424-D917-4433-B3C0-6830AC3BB506}" type="slidenum">
              <a:rPr kumimoji="1" lang="en-US" altLang="ja-JP" smtClean="0">
                <a:latin typeface="Arial" panose="020B0604020202020204" pitchFamily="34" charset="0"/>
              </a:rPr>
              <a:pPr/>
              <a:t>48</a:t>
            </a:fld>
            <a:endParaRPr kumimoji="1" lang="en-US" altLang="ja-JP">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次に，学級活動の内容について説明します。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学級活動（１）は，「学級や学校における生活づくりへの参画」に関する内容です。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ここで取り上げる課題は，学級の生徒全員が協働して取り組まなければ解決できないものでなければなりません。</a:t>
            </a:r>
          </a:p>
          <a:p>
            <a:r>
              <a:rPr lang="ja-JP" altLang="en-US" dirty="0">
                <a:latin typeface="ＭＳ 明朝" panose="02020609040205080304" pitchFamily="17" charset="-128"/>
                <a:ea typeface="ＭＳ 明朝" panose="02020609040205080304" pitchFamily="17" charset="-128"/>
              </a:rPr>
              <a:t>　指導に当たっては，安定した学習環境において自分らしさを発揮して活動し，自らの生き方や将来に対する夢を膨らませ目的意識を明確にすることのできる，心の居場所となるような学級づくりが大切にな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78655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A64ADD-8020-4A4A-9071-156A3BA88BE8}" type="slidenum">
              <a:rPr kumimoji="1" lang="en-US" altLang="ja-JP" smtClean="0">
                <a:latin typeface="Arial" panose="020B0604020202020204" pitchFamily="34" charset="0"/>
              </a:rPr>
              <a:pPr/>
              <a:t>49</a:t>
            </a:fld>
            <a:endParaRPr kumimoji="1" lang="en-US" altLang="ja-JP">
              <a:latin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学級活動（２）は，「日常の生活や学習への適応と自己の成長及び健康安全」に関する内容です。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内容では，生徒に共通する問題を取り上げ，話合いを通してその原因や対処の方法などについて考え，自己の課題の解決方法などについて意思決定し，強い意志をもって悩みや葛藤を乗り越えながら粘り強く実行していく活動が中心となり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そして，意思決定したことを将来にわたって生かすことができるように助言することが大切です。</a:t>
            </a:r>
          </a:p>
          <a:p>
            <a:r>
              <a:rPr lang="ja-JP" altLang="en-US" dirty="0">
                <a:latin typeface="ＭＳ 明朝" panose="02020609040205080304" pitchFamily="17" charset="-128"/>
                <a:ea typeface="ＭＳ 明朝" panose="02020609040205080304" pitchFamily="17" charset="-128"/>
              </a:rPr>
              <a:t>　その際，生徒にとって切迫感のある題材を取り上げたり，生徒が自分事として捉えることができるよう，指導方法や提示する資料の工夫を行うことが重要です。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Arial" panose="020B0604020202020204" pitchFamily="34" charset="0"/>
            </a:endParaRPr>
          </a:p>
        </p:txBody>
      </p:sp>
    </p:spTree>
    <p:extLst>
      <p:ext uri="{BB962C8B-B14F-4D97-AF65-F5344CB8AC3E}">
        <p14:creationId xmlns:p14="http://schemas.microsoft.com/office/powerpoint/2010/main" val="415818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652E76-EC57-44D7-B593-71D979D45078}"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学習指導要領等が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学校</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家庭</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地域の関係者が幅広く共有し活用できる「学びの地図」としての役割を果たすことができるよう</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総則が６つの枠組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みに改善されました。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つまり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「何ができるようになるか」「何を学ぶか」「どのように学ぶか」「何が身についたか」「子供一人一人の発達をどのように支援するか」「実施するためには何が必要か」についてです。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96187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C5F481E-E956-4EFD-BCA4-FCFEF1A5C5D4}" type="slidenum">
              <a:rPr kumimoji="1" lang="en-US" altLang="ja-JP" smtClean="0">
                <a:latin typeface="Arial" panose="020B0604020202020204" pitchFamily="34" charset="0"/>
              </a:rPr>
              <a:pPr/>
              <a:t>50</a:t>
            </a:fld>
            <a:endParaRPr kumimoji="1" lang="en-US" altLang="ja-JP">
              <a:latin typeface="Arial" panose="020B060402020202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学級活動（３）は，「一人一人のキャリア形成と自己実現」に関する内容です。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今回の改訂においては，特別活動を要として，学校の教育活動全体を通してキャリア教育を適切に行うことが示されました。</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キャリア形成とは，社会の中で自分の役割を果たしながら，自分らしい生き方を実現していくための働きかけ，その連なりや積み重ねを意味しています。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と扱う内容は異なりますが（</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）と同様に，生徒に共通した問題を取り上げ，教師が意図的，計画的に指導し，話合い等を通して一人一人の考えを深め，実践につなげることを重視しています。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74065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9F7283-37A8-4F45-8DBD-11C259B62902}" type="slidenum">
              <a:rPr kumimoji="1" lang="en-US" altLang="ja-JP" smtClean="0">
                <a:latin typeface="Arial" panose="020B0604020202020204" pitchFamily="34" charset="0"/>
              </a:rPr>
              <a:pPr/>
              <a:t>51</a:t>
            </a:fld>
            <a:endParaRPr kumimoji="1" lang="en-US" altLang="ja-JP">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次に，「生徒会活動」についてです。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生徒会活動は，全校の生徒をもって組織する生徒会において，学校における自分たちの生活の充実・発展や学校生活の改善・向上を目指すために，生徒の立場から自発的，自治的に行われる活動です。 また，学年，学級を越えて全ての生徒から構成される集団での活動であり，異年齢の生徒同士で協力したり，よりよく交流したり，協働して目標の実現をしたりしようとする活動です。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指導に当たっては，生徒の自主性，自発性をできるだけ尊重し，生徒が自ら活動の計画を立て，生徒がそれぞれの役割を分担し，協力し合って望ましい集団活動を進めるよう，教師が適切に指導することが大切です。</a:t>
            </a:r>
          </a:p>
          <a:p>
            <a:endParaRPr lang="ja-JP" altLang="en-US">
              <a:latin typeface="Arial" panose="020B0604020202020204" pitchFamily="34" charset="0"/>
            </a:endParaRPr>
          </a:p>
        </p:txBody>
      </p:sp>
    </p:spTree>
    <p:extLst>
      <p:ext uri="{BB962C8B-B14F-4D97-AF65-F5344CB8AC3E}">
        <p14:creationId xmlns:p14="http://schemas.microsoft.com/office/powerpoint/2010/main" val="3050950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532906A-BEFC-4DC9-86A6-7F47AAC9C2A5}" type="slidenum">
              <a:rPr kumimoji="1" lang="en-US" altLang="ja-JP" smtClean="0">
                <a:latin typeface="Arial" panose="020B0604020202020204" pitchFamily="34" charset="0"/>
              </a:rPr>
              <a:pPr/>
              <a:t>52</a:t>
            </a:fld>
            <a:endParaRPr kumimoji="1" lang="en-US" altLang="ja-JP">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最後は，「学校行事」についてです。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学校行事は，（１）～（５）の学校行事を通して，学校生活に秩序と変化を与え，学校生活の充実と発展に資する体験的な活動を行うことを通して，主体的に考えて実践できるようになるよう指導することが大切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学校行事は，学校が計画し実施するものであるとともに，各種類の行事に生徒が積極的に参加し協力することによって充実する教育活動です。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そのため，行事の意義を十分に理解した上で，行事の特質や，生徒の実態に応じて，生徒の自主的，実践的な活動を助長することが大切です。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28635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41D189-12E3-4442-9D06-4E5C2BA72B82}" type="slidenum">
              <a:rPr kumimoji="1" lang="en-US" altLang="ja-JP" smtClean="0">
                <a:latin typeface="Arial" panose="020B0604020202020204" pitchFamily="34" charset="0"/>
              </a:rPr>
              <a:pPr/>
              <a:t>53</a:t>
            </a:fld>
            <a:endParaRPr kumimoji="1" lang="en-US" altLang="ja-JP">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ここからは，指導計画の作成と内容の取扱いです。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特別活動では，（１）から（５）まで五つの事項について，説明されています。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ここでは，（１）の「①特別活動における主体的・対話的で深い学び」について説明します。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Arial" panose="020B060402020202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04389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FE1151D-A377-4DDE-B3F4-D8D275EB89DA}" type="slidenum">
              <a:rPr kumimoji="1" lang="en-US" altLang="ja-JP" smtClean="0">
                <a:latin typeface="Arial" panose="020B0604020202020204" pitchFamily="34" charset="0"/>
              </a:rPr>
              <a:pPr/>
              <a:t>54</a:t>
            </a:fld>
            <a:endParaRPr kumimoji="1" lang="en-US" altLang="ja-JP">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特別活動における「主体的・対話的で深い学び」については，解説２１ページにも説明されていますが，ここでは，特に留意すべきことを２点確認します。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１点は，「よりよい人間関係の形成，よりよい集団生活の構築や社会への参画及び自己実現」についてです。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これは，特別活動で重視する三つの視点です。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特別活動の「主体的・対話的で深い学び」を実現しようとすることは，この三つの視点を重視するということを意味します。</a:t>
            </a: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２点は，「互いのよさや個性，多様な考えを認め合い，等しく合意形成に関わり役割を担うようにする」についてです。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れは，課題を解決するために話し合い，合意形成を図る場合には，友達との考え方の違いを認め，友達の考えの意味を考え，それぞれの考えをつなぎながら，新たなものを全員で生み出していくような話合いができるようにする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また，合意形成を図るだけでなく，学級全員で役割を担うことで，決めたことの実践が学級全員のものになるようにすることが大切です。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以上で、特別活動の説明を終わります。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96860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C223BE-7FB9-47E6-AA52-7518FD7447B1}" type="slidenum">
              <a:rPr kumimoji="1" lang="en-US" altLang="ja-JP" smtClean="0">
                <a:solidFill>
                  <a:srgbClr val="000000"/>
                </a:solidFill>
                <a:latin typeface="Arial" panose="020B0604020202020204" pitchFamily="34" charset="0"/>
              </a:rPr>
              <a:pPr/>
              <a:t>55</a:t>
            </a:fld>
            <a:endParaRPr kumimoji="1" lang="en-US" altLang="ja-JP">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buClr>
                <a:srgbClr val="A50021"/>
              </a:buClr>
            </a:pPr>
            <a:r>
              <a:rPr lang="ja-JP" altLang="en-US">
                <a:latin typeface="ＭＳ 明朝" panose="02020609040205080304" pitchFamily="17" charset="-128"/>
                <a:ea typeface="ＭＳ 明朝" panose="02020609040205080304" pitchFamily="17" charset="-128"/>
              </a:rPr>
              <a:t>　ただいまから，「新教育課程　総合的な学習の時間」の説明を始めます。</a:t>
            </a:r>
            <a:endParaRPr lang="en-US" altLang="ja-JP">
              <a:latin typeface="ＭＳ 明朝" panose="02020609040205080304" pitchFamily="17" charset="-128"/>
              <a:ea typeface="ＭＳ 明朝" panose="02020609040205080304" pitchFamily="17" charset="-128"/>
            </a:endParaRPr>
          </a:p>
          <a:p>
            <a:pPr eaLnBrk="1" hangingPunct="1">
              <a:spcBef>
                <a:spcPts val="400"/>
              </a:spcBef>
              <a:buClr>
                <a:srgbClr val="A50021"/>
              </a:buClr>
            </a:pPr>
            <a:r>
              <a:rPr lang="ja-JP" altLang="en-US">
                <a:latin typeface="ＭＳ 明朝" panose="02020609040205080304" pitchFamily="17" charset="-128"/>
                <a:ea typeface="ＭＳ 明朝" panose="02020609040205080304" pitchFamily="17" charset="-128"/>
              </a:rPr>
              <a:t>　説明の時間は，約１０分間です。</a:t>
            </a:r>
            <a:endParaRPr lang="en-US" altLang="ja-JP">
              <a:latin typeface="ＭＳ 明朝" panose="02020609040205080304" pitchFamily="17" charset="-128"/>
              <a:ea typeface="ＭＳ 明朝" panose="02020609040205080304" pitchFamily="17" charset="-128"/>
            </a:endParaRPr>
          </a:p>
          <a:p>
            <a:pPr eaLnBrk="1" hangingPunct="1">
              <a:spcBef>
                <a:spcPts val="400"/>
              </a:spcBef>
              <a:buClr>
                <a:srgbClr val="A50021"/>
              </a:buClr>
            </a:pPr>
            <a:r>
              <a:rPr lang="ja-JP" altLang="en-US">
                <a:latin typeface="ＭＳ 明朝" panose="02020609040205080304" pitchFamily="17" charset="-128"/>
                <a:ea typeface="ＭＳ 明朝" panose="02020609040205080304" pitchFamily="17" charset="-128"/>
              </a:rPr>
              <a:t>　スライド右上に，学習指導要領解説の該当ページを示しておりますので，必要に応じてマーカーかラインを引きながら聞いてください。</a:t>
            </a:r>
            <a:endParaRPr lang="en-US" altLang="ja-JP">
              <a:latin typeface="ＭＳ 明朝" panose="02020609040205080304" pitchFamily="17" charset="-128"/>
              <a:ea typeface="ＭＳ 明朝" panose="02020609040205080304" pitchFamily="17" charset="-128"/>
            </a:endParaRPr>
          </a:p>
          <a:p>
            <a:pPr eaLnBrk="1" hangingPunct="1">
              <a:spcBef>
                <a:spcPts val="400"/>
              </a:spcBef>
              <a:buClr>
                <a:srgbClr val="A50021"/>
              </a:buClr>
            </a:pPr>
            <a:r>
              <a:rPr lang="ja-JP" altLang="en-US">
                <a:latin typeface="ＭＳ 明朝" panose="02020609040205080304" pitchFamily="17" charset="-128"/>
                <a:ea typeface="ＭＳ 明朝" panose="02020609040205080304" pitchFamily="17" charset="-128"/>
              </a:rPr>
              <a:t>　それでは説明を始めます。</a:t>
            </a:r>
            <a:endParaRPr lang="en-US" altLang="ja-JP">
              <a:latin typeface="ＭＳ 明朝" panose="02020609040205080304" pitchFamily="17" charset="-128"/>
              <a:ea typeface="ＭＳ 明朝" panose="02020609040205080304" pitchFamily="17" charset="-128"/>
            </a:endParaRPr>
          </a:p>
          <a:p>
            <a:pPr eaLnBrk="1" hangingPunct="1">
              <a:spcBef>
                <a:spcPts val="413"/>
              </a:spcBef>
              <a:buClr>
                <a:srgbClr val="A50021"/>
              </a:buClr>
            </a:pP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4327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71AED43-C788-4E23-9753-7BB5F7E99FBC}" type="slidenum">
              <a:rPr kumimoji="1" lang="en-US" altLang="ja-JP" smtClean="0">
                <a:latin typeface="Arial" panose="020B0604020202020204" pitchFamily="34" charset="0"/>
              </a:rPr>
              <a:pPr/>
              <a:t>56</a:t>
            </a:fld>
            <a:endParaRPr kumimoji="1" lang="en-US" altLang="ja-JP">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はじめに，改訂の基本的な考え方について述べます。解説では，６ページに当たります。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改訂の基本的な考え方として，総合的な学習の時間においては，探究的な学習の過程を一層重視し，各教科等で育成する資質・能力を相互に関連付け，実社会・実生活において活用できるものとするとともに，各教科等を越えた学習の基盤となる資質・能力を育成することが示されています。 </a:t>
            </a:r>
          </a:p>
        </p:txBody>
      </p:sp>
    </p:spTree>
    <p:extLst>
      <p:ext uri="{BB962C8B-B14F-4D97-AF65-F5344CB8AC3E}">
        <p14:creationId xmlns:p14="http://schemas.microsoft.com/office/powerpoint/2010/main" val="3593479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625F522-F740-4199-8888-36FA9C6A53B9}" type="slidenum">
              <a:rPr kumimoji="1" lang="en-US" altLang="ja-JP" smtClean="0">
                <a:latin typeface="Arial" panose="020B0604020202020204" pitchFamily="34" charset="0"/>
              </a:rPr>
              <a:pPr/>
              <a:t>57</a:t>
            </a:fld>
            <a:endParaRPr kumimoji="1" lang="en-US" altLang="ja-JP">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国が定めた総合的な学習の時間の目標の改善については，「探究的な見方・考え方」を働かせ，総合的・ 横断的な学習を行うことを通して，よりよく課題を解決し，自己の生き方を考えていくための資質・能力を育成することを目指すものであることが明確化されています。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また，教科等横断的なカリキュラム・マネジメントの軸となるよう，各学校が総合的な学習の時間の目標を設定するに当たっては，各学校における教育目標を踏まえて設定することが示されています。</a:t>
            </a:r>
            <a:endParaRPr lang="en-US" altLang="ja-JP" dirty="0">
              <a:latin typeface="ＭＳ 明朝" panose="02020609040205080304" pitchFamily="17" charset="-128"/>
              <a:ea typeface="ＭＳ 明朝" panose="02020609040205080304" pitchFamily="17" charset="-128"/>
            </a:endParaRPr>
          </a:p>
          <a:p>
            <a:pPr eaLnBrk="1" hangingPunct="1">
              <a:defRPr/>
            </a:pP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26549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A345878-98FB-4DDB-8260-0DC693BFBD93}" type="slidenum">
              <a:rPr kumimoji="1" lang="en-US" altLang="ja-JP" smtClean="0">
                <a:latin typeface="Arial" panose="020B0604020202020204" pitchFamily="34" charset="0"/>
              </a:rPr>
              <a:pPr/>
              <a:t>58</a:t>
            </a:fld>
            <a:endParaRPr kumimoji="1" lang="en-US" altLang="ja-JP">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学習内容，学習指導の改善・充実については，</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１つ，各学校は総合的な学習の時間の目標を実現するにふさわしい探究課題を設定するとともに，探究課題の解決を通して育成を目指す具体的な資質・能力を設定すること</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２つ，探究的な学習の中で，各教科等で育成する資質・能力を相互に関連付け，実社会・実生活の中で総合的に活用できるものとなるようにすること</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３つ，教科等を越えた全ての学習の基盤となる資質・能力を育成するため，課題を探究する中で，協働して課題を解決しようとする学習活動や，言語により分析し，まとめたり表現したりする学習活動 ，コンピュータ等を活用して，情報を収集・整理・発信する学習活動が行われるようにすること</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４つ，自然体験やボランティア活動などの体験活動，地域の教材や学習環境を積極的に取り入れること等は引き続き重視すること</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が示されています。</a:t>
            </a:r>
            <a:endParaRPr lang="en-US" altLang="ja-JP" dirty="0">
              <a:latin typeface="ＭＳ 明朝" panose="02020609040205080304" pitchFamily="17" charset="-128"/>
              <a:ea typeface="ＭＳ 明朝" panose="02020609040205080304" pitchFamily="17" charset="-128"/>
            </a:endParaRPr>
          </a:p>
          <a:p>
            <a:pPr eaLnBrk="1" hangingPunct="1">
              <a:defRPr/>
            </a:pP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17573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9597FF1-BF8F-4E75-B9B2-6F347F19D6B1}" type="slidenum">
              <a:rPr kumimoji="1" lang="en-US" altLang="ja-JP" smtClean="0">
                <a:latin typeface="Arial" panose="020B0604020202020204" pitchFamily="34" charset="0"/>
              </a:rPr>
              <a:pPr/>
              <a:t>59</a:t>
            </a:fld>
            <a:endParaRPr kumimoji="1" lang="en-US" altLang="ja-JP">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総合的な学習の時間の目標については，国が定めた「第１の目標」と「各学校において定める目標」の２つがあります。ここで示しているのは，国が定めた「第１の目標」です。解説の８ページをご覧ください。</a:t>
            </a:r>
          </a:p>
          <a:p>
            <a:pPr eaLnBrk="1" hangingPunct="1">
              <a:defRPr/>
            </a:pPr>
            <a:r>
              <a:rPr lang="ja-JP" altLang="en-US" dirty="0">
                <a:latin typeface="ＭＳ 明朝" panose="02020609040205080304" pitchFamily="17" charset="-128"/>
                <a:ea typeface="ＭＳ 明朝" panose="02020609040205080304" pitchFamily="17" charset="-128"/>
              </a:rPr>
              <a:t>　第１の目標は，大きく分けて二つの要素で構成されています。 一つは，総合的な学習の時間に固有な見方・考え方を働かせて，横断的・総合的な学習を行うことを通して，よりよく課題を解決し，自己の生き方を考えていくための資質・能力を育成するという，総合的な学習の時間の特質を踏まえた学習過程の在り方で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もう一つは，</a:t>
            </a:r>
            <a:r>
              <a:rPr lang="en-US" altLang="ja-JP" dirty="0">
                <a:latin typeface="ＭＳ 明朝" panose="02020609040205080304" pitchFamily="17" charset="-128"/>
                <a:ea typeface="ＭＳ 明朝" panose="02020609040205080304" pitchFamily="17" charset="-128"/>
              </a:rPr>
              <a:t>(1)</a:t>
            </a:r>
            <a:r>
              <a:rPr lang="ja-JP" altLang="en-US" dirty="0" err="1">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(2)</a:t>
            </a:r>
            <a:r>
              <a:rPr lang="ja-JP" altLang="en-US" dirty="0" err="1">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として示している，総合的な学習の時間を通して育成することを目指す資質・能力です。育成することを目指す資質・能力は，他教科等と同様に，</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では総合的な学習の時間において育成を目指す「知識及び技能」を，</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では「思考力，判断力，表現力等」を，</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では「学びに向かう力，人間性等」を示しています。</a:t>
            </a:r>
          </a:p>
        </p:txBody>
      </p:sp>
    </p:spTree>
    <p:extLst>
      <p:ext uri="{BB962C8B-B14F-4D97-AF65-F5344CB8AC3E}">
        <p14:creationId xmlns:p14="http://schemas.microsoft.com/office/powerpoint/2010/main" val="274768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BCD7E58-BE32-473D-9D17-8E081FBB2C9B}"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育成を目指す資質・能力についてです。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本項は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児童生徒に知・徳・体のバランスのとれた「生きる力」を育むことを目指すに当たっては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「知識及び技能」の習得と「思考力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判断力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表現力等」の育成</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「学びに向かう力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人間性等」の涵養という</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資質・能力の三つの柱の育成がバランスよく実現できるよう留意することを示しています。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334945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3085DF9-7B7E-4045-9A87-FA05EF5D9423}" type="slidenum">
              <a:rPr kumimoji="1" lang="en-US" altLang="ja-JP" smtClean="0">
                <a:latin typeface="Arial" panose="020B0604020202020204" pitchFamily="34" charset="0"/>
              </a:rPr>
              <a:pPr/>
              <a:t>60</a:t>
            </a:fld>
            <a:endParaRPr kumimoji="1" lang="en-US" altLang="ja-JP">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それでは，各学校において定める目標及び内容について説明します。解説の１８ページをご覧ください。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各学校において定める目標及び内容並びに各規定の相互の関係については，左の図のように示されています。</a:t>
            </a:r>
          </a:p>
        </p:txBody>
      </p:sp>
    </p:spTree>
    <p:extLst>
      <p:ext uri="{BB962C8B-B14F-4D97-AF65-F5344CB8AC3E}">
        <p14:creationId xmlns:p14="http://schemas.microsoft.com/office/powerpoint/2010/main" val="3023648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A7B79AA-77D6-482B-A013-DC2CFB39E4A6}" type="slidenum">
              <a:rPr kumimoji="1" lang="en-US" altLang="ja-JP" smtClean="0">
                <a:latin typeface="Arial" panose="020B0604020202020204" pitchFamily="34" charset="0"/>
              </a:rPr>
              <a:pPr/>
              <a:t>61</a:t>
            </a:fld>
            <a:endParaRPr kumimoji="1" lang="en-US" altLang="ja-JP">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各学校において定める目標及び内容の取扱いについて説明します。解説の２３ページからをご覧ください。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各学校において定める目標及び内容の設定に当たっては，ここに示しております７つの事項に配慮するものとされています。</a:t>
            </a:r>
          </a:p>
          <a:p>
            <a:r>
              <a:rPr lang="ja-JP" altLang="en-US">
                <a:latin typeface="ＭＳ 明朝" panose="02020609040205080304" pitchFamily="17" charset="-128"/>
                <a:ea typeface="ＭＳ 明朝" panose="02020609040205080304" pitchFamily="17" charset="-128"/>
              </a:rPr>
              <a:t>　この７つのうち，</a:t>
            </a:r>
            <a:r>
              <a:rPr lang="en-US" altLang="ja-JP">
                <a:latin typeface="ＭＳ 明朝" panose="02020609040205080304" pitchFamily="17" charset="-128"/>
                <a:ea typeface="ＭＳ 明朝" panose="02020609040205080304" pitchFamily="17" charset="-128"/>
              </a:rPr>
              <a:t>(1) </a:t>
            </a:r>
            <a:r>
              <a:rPr lang="ja-JP" altLang="en-US">
                <a:latin typeface="ＭＳ 明朝" panose="02020609040205080304" pitchFamily="17" charset="-128"/>
                <a:ea typeface="ＭＳ 明朝" panose="02020609040205080304" pitchFamily="17" charset="-128"/>
              </a:rPr>
              <a:t>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では，「各学校において定める目標については，各学校における教育目標を踏まえ，総合的な学習の時間を通して育成を目指す資質・能力を示すこと。」と示されています。</a:t>
            </a:r>
          </a:p>
          <a:p>
            <a:r>
              <a:rPr lang="ja-JP" altLang="en-US">
                <a:latin typeface="ＭＳ 明朝" panose="02020609040205080304" pitchFamily="17" charset="-128"/>
                <a:ea typeface="ＭＳ 明朝" panose="02020609040205080304" pitchFamily="17" charset="-128"/>
              </a:rPr>
              <a:t>　「各学校における教育目標を踏まえ」とは，各学校において定める総合的な学習の時間の目標が，この時間の円滑で効果的な実施のみならず，各学校において編成する教育課程全体の円滑で効果的な実施に資するものとなるよう配慮するという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総合的な学習の時間を通して育成を目指す資質・能力を示す」とは，各学校における教育目標を踏まえて，各学校において定める目標の中に，この時間を通して育成を目指す資質・能力を「三つの柱」に即して具体的に示すということ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3424308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C03E92D-ADD0-444C-8D9F-D88F6842167C}" type="slidenum">
              <a:rPr kumimoji="1" lang="en-US" altLang="ja-JP" smtClean="0">
                <a:latin typeface="Arial" panose="020B0604020202020204" pitchFamily="34" charset="0"/>
              </a:rPr>
              <a:pPr/>
              <a:t>62</a:t>
            </a:fld>
            <a:endParaRPr kumimoji="1" lang="en-US" altLang="ja-JP">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指導計画の作成と内容の取扱いにおける，指導計画作成上の配慮事項について，次の７点が示されています。解説の３５ページからをご覧ください。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このうち，</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主体的・対話的で深い学びの実現等について説明します。</a:t>
            </a: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82286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7D819C2-B26B-4D72-A315-4B5AB1DA94C5}" type="slidenum">
              <a:rPr kumimoji="1" lang="en-US" altLang="ja-JP" smtClean="0">
                <a:latin typeface="Arial" panose="020B0604020202020204" pitchFamily="34" charset="0"/>
              </a:rPr>
              <a:pPr/>
              <a:t>63</a:t>
            </a:fld>
            <a:endParaRPr kumimoji="1" lang="en-US" altLang="ja-JP">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については，「年間や，単元など内容や時間のまとまりを見通して，その中で育む資質・能力の育成に向けて，生徒の</a:t>
            </a:r>
            <a:r>
              <a:rPr lang="ja-JP" altLang="en-US">
                <a:solidFill>
                  <a:srgbClr val="FF0000"/>
                </a:solidFill>
                <a:latin typeface="ＭＳ 明朝" panose="02020609040205080304" pitchFamily="17" charset="-128"/>
                <a:ea typeface="ＭＳ 明朝" panose="02020609040205080304" pitchFamily="17" charset="-128"/>
              </a:rPr>
              <a:t>主体的・対話的で深い学び</a:t>
            </a:r>
            <a:r>
              <a:rPr lang="ja-JP" altLang="en-US">
                <a:latin typeface="ＭＳ 明朝" panose="02020609040205080304" pitchFamily="17" charset="-128"/>
                <a:ea typeface="ＭＳ 明朝" panose="02020609040205080304" pitchFamily="17" charset="-128"/>
              </a:rPr>
              <a:t>の実現を図るようにすること。その際，生徒や学校，地域の実態等に応じて，生徒が探究的な見方・考え方を働かせ，教科等の枠を超えた横断的・総合的な学習や生徒の興味・関心等に基づく学習を行うなど創意工夫を生かした教育活動の充実を図ること。」と示されています。</a:t>
            </a:r>
          </a:p>
        </p:txBody>
      </p:sp>
    </p:spTree>
    <p:extLst>
      <p:ext uri="{BB962C8B-B14F-4D97-AF65-F5344CB8AC3E}">
        <p14:creationId xmlns:p14="http://schemas.microsoft.com/office/powerpoint/2010/main" val="3205289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C1A1B06-421F-41E1-9CE4-9531AC5DF62A}" type="slidenum">
              <a:rPr kumimoji="1" lang="en-US" altLang="ja-JP" smtClean="0">
                <a:latin typeface="Arial" panose="020B0604020202020204" pitchFamily="34" charset="0"/>
              </a:rPr>
              <a:pPr/>
              <a:t>64</a:t>
            </a:fld>
            <a:endParaRPr kumimoji="1" lang="en-US" altLang="ja-JP">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先のスライドの関連となる事項が，解説１０６ページから１０８ページの探究的な学習の過程における「主体的・対話的で深い学び」に示されています。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「主体的な学び」とは，学習に積極的に取り組ませるだけでなく，学習後に自らの学びの成果や過程を振り返ることを通して，次の学びに主体的に取り組む態度を育む学びです。　</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生徒が主体的に学んでいく上では，課題設定と振り返りが重要となります。</a:t>
            </a:r>
          </a:p>
        </p:txBody>
      </p:sp>
    </p:spTree>
    <p:extLst>
      <p:ext uri="{BB962C8B-B14F-4D97-AF65-F5344CB8AC3E}">
        <p14:creationId xmlns:p14="http://schemas.microsoft.com/office/powerpoint/2010/main" val="1872112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AE6F884-462F-427E-AB18-2E80CB8FD735}" type="slidenum">
              <a:rPr kumimoji="1" lang="en-US" altLang="ja-JP" smtClean="0">
                <a:latin typeface="Arial" panose="020B0604020202020204" pitchFamily="34" charset="0"/>
              </a:rPr>
              <a:pPr/>
              <a:t>65</a:t>
            </a:fld>
            <a:endParaRPr kumimoji="1" lang="en-US" altLang="ja-JP">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「対話的な学び」とは，他者との協働や外界との相互作用を通じて，自らの考えを広げ深めるような学びです。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探究的な学習の過程を質的に高めていくためには，引き続き異なる多様な他者と力を合わせて課題の解決に向かうことが欠かせません。</a:t>
            </a:r>
          </a:p>
        </p:txBody>
      </p:sp>
    </p:spTree>
    <p:extLst>
      <p:ext uri="{BB962C8B-B14F-4D97-AF65-F5344CB8AC3E}">
        <p14:creationId xmlns:p14="http://schemas.microsoft.com/office/powerpoint/2010/main" val="25150976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A4ADC2F-3547-43B0-8936-D39A6AA6844F}" type="slidenum">
              <a:rPr kumimoji="1" lang="en-US" altLang="ja-JP" smtClean="0">
                <a:latin typeface="Arial" panose="020B0604020202020204" pitchFamily="34" charset="0"/>
              </a:rPr>
              <a:pPr/>
              <a:t>66</a:t>
            </a:fld>
            <a:endParaRPr kumimoji="1" lang="en-US" altLang="ja-JP">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「深い学び」については，探究的な学習の過程を一層重視し，これまで以上に学習過程の質的向上を目指すことが求められます。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探究的な学習の過程では，各教科で身に付けた「知識及び技能」，「思考力，判断力，表現力等」の資質・能力を活用・発揮する学習場面を何度も生み出すことが期待できます。</a:t>
            </a:r>
          </a:p>
        </p:txBody>
      </p:sp>
    </p:spTree>
    <p:extLst>
      <p:ext uri="{BB962C8B-B14F-4D97-AF65-F5344CB8AC3E}">
        <p14:creationId xmlns:p14="http://schemas.microsoft.com/office/powerpoint/2010/main" val="3497402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0888"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defRPr>
            </a:lvl9pPr>
          </a:lstStyle>
          <a:p>
            <a:fld id="{01F541F1-30E9-4409-8EE4-F12BDD08CF03}" type="slidenum">
              <a:rPr kumimoji="1" lang="en-US" altLang="ja-JP" smtClean="0">
                <a:latin typeface="Arial" panose="020B0604020202020204" pitchFamily="34" charset="0"/>
              </a:rPr>
              <a:pPr/>
              <a:t>67</a:t>
            </a:fld>
            <a:endParaRPr kumimoji="1" lang="en-US" altLang="ja-JP">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指導計画の作成と内容の取扱いにおける，内容の取扱いについての配慮事項について，次の８点が示されています。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このうち，</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の考えるための技法について説明します。</a:t>
            </a:r>
          </a:p>
        </p:txBody>
      </p:sp>
    </p:spTree>
    <p:extLst>
      <p:ext uri="{BB962C8B-B14F-4D97-AF65-F5344CB8AC3E}">
        <p14:creationId xmlns:p14="http://schemas.microsoft.com/office/powerpoint/2010/main" val="20852729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0888"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defTabSz="457200" eaLnBrk="0" fontAlgn="base" hangingPunct="0">
              <a:spcBef>
                <a:spcPct val="0"/>
              </a:spcBef>
              <a:spcAft>
                <a:spcPct val="0"/>
              </a:spcAft>
              <a:defRPr>
                <a:solidFill>
                  <a:schemeClr val="tx1"/>
                </a:solidFill>
                <a:latin typeface="Calibri" panose="020F0502020204030204" pitchFamily="34" charset="0"/>
              </a:defRPr>
            </a:lvl6pPr>
            <a:lvl7pPr marL="2994025" indent="-230188" defTabSz="457200" eaLnBrk="0" fontAlgn="base" hangingPunct="0">
              <a:spcBef>
                <a:spcPct val="0"/>
              </a:spcBef>
              <a:spcAft>
                <a:spcPct val="0"/>
              </a:spcAft>
              <a:defRPr>
                <a:solidFill>
                  <a:schemeClr val="tx1"/>
                </a:solidFill>
                <a:latin typeface="Calibri" panose="020F0502020204030204" pitchFamily="34" charset="0"/>
              </a:defRPr>
            </a:lvl7pPr>
            <a:lvl8pPr marL="3451225" indent="-230188" defTabSz="457200" eaLnBrk="0" fontAlgn="base" hangingPunct="0">
              <a:spcBef>
                <a:spcPct val="0"/>
              </a:spcBef>
              <a:spcAft>
                <a:spcPct val="0"/>
              </a:spcAft>
              <a:defRPr>
                <a:solidFill>
                  <a:schemeClr val="tx1"/>
                </a:solidFill>
                <a:latin typeface="Calibri" panose="020F0502020204030204" pitchFamily="34" charset="0"/>
              </a:defRPr>
            </a:lvl8pPr>
            <a:lvl9pPr marL="3908425" indent="-230188" defTabSz="457200" eaLnBrk="0" fontAlgn="base" hangingPunct="0">
              <a:spcBef>
                <a:spcPct val="0"/>
              </a:spcBef>
              <a:spcAft>
                <a:spcPct val="0"/>
              </a:spcAft>
              <a:defRPr>
                <a:solidFill>
                  <a:schemeClr val="tx1"/>
                </a:solidFill>
                <a:latin typeface="Calibri" panose="020F0502020204030204" pitchFamily="34" charset="0"/>
              </a:defRPr>
            </a:lvl9pPr>
          </a:lstStyle>
          <a:p>
            <a:fld id="{CCE4F2C0-3194-4C87-A731-5E558628264A}" type="slidenum">
              <a:rPr kumimoji="1" lang="en-US" altLang="ja-JP" smtClean="0">
                <a:latin typeface="Arial" panose="020B0604020202020204" pitchFamily="34" charset="0"/>
              </a:rPr>
              <a:pPr/>
              <a:t>68</a:t>
            </a:fld>
            <a:endParaRPr kumimoji="1" lang="en-US" altLang="ja-JP">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考えるための技法とは，「考える際に必要になる情報の処理方法を，「比較する」，「分類する」，「関連付ける」のように具体化し，技法として整理したものである。」と示されています。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また，カード，付箋紙，ウェビング等を活用して考えるための技法を可視化する意義として，</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１つ，教科等を越えて，生徒の思考を助ける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２つ，協働的な学習，対話的な学習がしやすくなる</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３つ，学習の振り返りや指導の改善に活用できる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が示されています。</a:t>
            </a:r>
            <a:endParaRPr lang="en-US" altLang="ja-JP">
              <a:latin typeface="ＭＳ 明朝" panose="02020609040205080304" pitchFamily="17" charset="-128"/>
              <a:ea typeface="ＭＳ 明朝" panose="02020609040205080304" pitchFamily="17" charset="-128"/>
            </a:endParaRPr>
          </a:p>
          <a:p>
            <a:pPr eaLnBrk="1" hangingPunct="1"/>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806594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7E1D723-6828-4863-8000-F1C71AF4AA23}" type="slidenum">
              <a:rPr kumimoji="1" lang="en-US" altLang="ja-JP" smtClean="0">
                <a:solidFill>
                  <a:srgbClr val="000000"/>
                </a:solidFill>
                <a:latin typeface="Arial" panose="020B0604020202020204" pitchFamily="34" charset="0"/>
              </a:rPr>
              <a:pPr/>
              <a:t>69</a:t>
            </a:fld>
            <a:endParaRPr kumimoji="1" lang="en-US" altLang="ja-JP">
              <a:solidFill>
                <a:srgbClr val="000000"/>
              </a:solidFill>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buClr>
                <a:srgbClr val="A50021"/>
              </a:buClr>
            </a:pPr>
            <a:r>
              <a:rPr lang="ja-JP" altLang="en-US" dirty="0">
                <a:latin typeface="ＭＳ 明朝" panose="02020609040205080304" pitchFamily="17" charset="-128"/>
                <a:ea typeface="ＭＳ 明朝" panose="02020609040205080304" pitchFamily="17" charset="-128"/>
              </a:rPr>
              <a:t>　以上で，「新教育課程　総合的な学習の時間」の説明を終わります。</a:t>
            </a:r>
            <a:endParaRPr lang="en-US" altLang="ja-JP" dirty="0">
              <a:latin typeface="ＭＳ 明朝" panose="02020609040205080304" pitchFamily="17" charset="-128"/>
              <a:ea typeface="ＭＳ 明朝" panose="02020609040205080304" pitchFamily="17" charset="-128"/>
            </a:endParaRPr>
          </a:p>
          <a:p>
            <a:pPr eaLnBrk="1" hangingPunct="1">
              <a:spcBef>
                <a:spcPts val="400"/>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2295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51AF231-BA92-428A-8F05-DF06ECCAC633}"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知識及び技能の習得については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教科の特質に応じた学習過程を通して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知識が個別の感じ方や考え方等に応じ</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生きて働く概念として習得されることや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新たな学習過程を経験することを通して更新されていくことが重要となります。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思考力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判断力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表現力等の育成については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これらを発揮することを通して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深い理解を伴う知識が習得され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それにより更に「思考力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判断力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表現力等」も高まるという相互の関係にあります。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さらに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学びに向かう力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人間性等の涵養については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主体的に学習に取り組む態度も含めた学びに向かう力や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自己の感情や行動を統制する力</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よりよい生活や人間関係を自主的に形成する態度等が必要となります。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47666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8758D72-940B-4AEF-A9BF-654F7C295ADB}" type="slidenum">
              <a:rPr kumimoji="1" lang="en-US" altLang="ja-JP" smtClean="0">
                <a:solidFill>
                  <a:srgbClr val="000000"/>
                </a:solidFill>
                <a:latin typeface="Arial" panose="020B0604020202020204" pitchFamily="34" charset="0"/>
              </a:rPr>
              <a:pPr/>
              <a:t>70</a:t>
            </a:fld>
            <a:endParaRPr kumimoji="1" lang="en-US" altLang="ja-JP">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　</a:t>
            </a:r>
            <a:r>
              <a:rPr lang="ja-JP" altLang="en-US" dirty="0">
                <a:latin typeface="Arial" panose="020B0604020202020204" pitchFamily="34" charset="0"/>
              </a:rPr>
              <a:t>以上で，</a:t>
            </a:r>
            <a:r>
              <a:rPr lang="ja-JP" altLang="en-US" dirty="0">
                <a:latin typeface="ＭＳ 明朝" panose="02020609040205080304" pitchFamily="17" charset="-128"/>
                <a:ea typeface="ＭＳ 明朝" panose="02020609040205080304" pitchFamily="17" charset="-128"/>
              </a:rPr>
              <a:t>中学校学習指導要領の「総則」「道徳科」「特別活動」「総合的な学習の時間」の</a:t>
            </a:r>
            <a:r>
              <a:rPr lang="ja-JP" altLang="en-US" dirty="0">
                <a:latin typeface="Arial" panose="020B0604020202020204" pitchFamily="34" charset="0"/>
              </a:rPr>
              <a:t>説明を終わります。</a:t>
            </a:r>
          </a:p>
        </p:txBody>
      </p:sp>
    </p:spTree>
    <p:extLst>
      <p:ext uri="{BB962C8B-B14F-4D97-AF65-F5344CB8AC3E}">
        <p14:creationId xmlns:p14="http://schemas.microsoft.com/office/powerpoint/2010/main" val="181877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AFD0EB2-7AA8-4926-9E71-B739C9C69428}"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資質・能力の３つの柱から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各教科等の目標や内容が再整理されています。</a:t>
            </a:r>
          </a:p>
          <a:p>
            <a:r>
              <a:rPr lang="ja-JP" altLang="en-US" dirty="0">
                <a:latin typeface="ＭＳ 明朝" panose="02020609040205080304" pitchFamily="17" charset="-128"/>
                <a:ea typeface="ＭＳ 明朝" panose="02020609040205080304" pitchFamily="17" charset="-128"/>
              </a:rPr>
              <a:t>　これは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各教科等の指導に当たって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指導のねらいを明確にするための手掛かりとして学習指導要領が活用されやすいようにしたものです。左が平成</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年改訂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右が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平成</a:t>
            </a:r>
            <a:r>
              <a:rPr lang="en-US" altLang="ja-JP" dirty="0">
                <a:latin typeface="ＭＳ 明朝" panose="02020609040205080304" pitchFamily="17" charset="-128"/>
                <a:ea typeface="ＭＳ 明朝" panose="02020609040205080304" pitchFamily="17" charset="-128"/>
              </a:rPr>
              <a:t>29</a:t>
            </a:r>
            <a:r>
              <a:rPr lang="ja-JP" altLang="en-US" dirty="0">
                <a:latin typeface="ＭＳ 明朝" panose="02020609040205080304" pitchFamily="17" charset="-128"/>
                <a:ea typeface="ＭＳ 明朝" panose="02020609040205080304" pitchFamily="17" charset="-128"/>
              </a:rPr>
              <a:t>年改訂の学習指導要領小学校国語の目標です。３つの柱から再構成されているのがわかります。</a:t>
            </a:r>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0618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E96D279-D678-4BF7-9564-0C3E3344BACE}"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カリキュラム・マネジメントの充実です。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カリキュラム・マネジメントは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学校教育に関わる様々な取組を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教育課程を中心に据えながら組織的かつ計画的に実施し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教育活動の質の向上につなげていくことであり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３つの側面</a:t>
            </a:r>
            <a:r>
              <a:rPr lang="en-US" altLang="ja-JP">
                <a:latin typeface="ＭＳ 明朝" panose="02020609040205080304" pitchFamily="17" charset="-128"/>
                <a:ea typeface="ＭＳ 明朝" panose="02020609040205080304" pitchFamily="17" charset="-128"/>
              </a:rPr>
              <a:t>,</a:t>
            </a: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児童生徒や学校</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地域の実態を適切に把握し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教育の目的や目標の実現に必要な教育の内容等を教科等横断的な視点で組み立てていくこと</a:t>
            </a:r>
          </a:p>
          <a:p>
            <a:r>
              <a:rPr lang="ja-JP" altLang="en-US">
                <a:latin typeface="ＭＳ 明朝" panose="02020609040205080304" pitchFamily="17" charset="-128"/>
                <a:ea typeface="ＭＳ 明朝" panose="02020609040205080304" pitchFamily="17" charset="-128"/>
              </a:rPr>
              <a:t>・ 教育課程の実施状況を評価してその改善を図っていくこと</a:t>
            </a:r>
          </a:p>
          <a:p>
            <a:r>
              <a:rPr lang="ja-JP" altLang="en-US">
                <a:latin typeface="ＭＳ 明朝" panose="02020609040205080304" pitchFamily="17" charset="-128"/>
                <a:ea typeface="ＭＳ 明朝" panose="02020609040205080304" pitchFamily="17" charset="-128"/>
              </a:rPr>
              <a:t>・ 教育課程の実施に必要な人的又は物的な体制を確保するとともにその改善を図っていくこと</a:t>
            </a: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などを通して</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教育課程に基づき組織的かつ計画的に各学校の教育活動の質の向上を図っていくことと定義しています。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9212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0367EDFF-E118-435A-BDDC-A08824653B8C}" type="slidenum">
              <a:rPr lang="en-US" altLang="ja-JP"/>
              <a:pPr>
                <a:defRPr/>
              </a:pPr>
              <a:t>‹#›</a:t>
            </a:fld>
            <a:endParaRPr lang="en-US" altLang="ja-JP"/>
          </a:p>
        </p:txBody>
      </p:sp>
    </p:spTree>
    <p:extLst>
      <p:ext uri="{BB962C8B-B14F-4D97-AF65-F5344CB8AC3E}">
        <p14:creationId xmlns:p14="http://schemas.microsoft.com/office/powerpoint/2010/main" val="291167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A1DB7FD9-9E3E-4E8F-99A5-383CC1DBAC37}" type="slidenum">
              <a:rPr lang="en-US" altLang="ja-JP"/>
              <a:pPr>
                <a:defRPr/>
              </a:pPr>
              <a:t>‹#›</a:t>
            </a:fld>
            <a:endParaRPr lang="en-US" altLang="ja-JP"/>
          </a:p>
        </p:txBody>
      </p:sp>
    </p:spTree>
    <p:extLst>
      <p:ext uri="{BB962C8B-B14F-4D97-AF65-F5344CB8AC3E}">
        <p14:creationId xmlns:p14="http://schemas.microsoft.com/office/powerpoint/2010/main" val="29892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880B141B-2928-41E2-B1B0-6740A8D7C96C}" type="slidenum">
              <a:rPr lang="en-US" altLang="ja-JP"/>
              <a:pPr>
                <a:defRPr/>
              </a:pPr>
              <a:t>‹#›</a:t>
            </a:fld>
            <a:endParaRPr lang="en-US" altLang="ja-JP"/>
          </a:p>
        </p:txBody>
      </p:sp>
    </p:spTree>
    <p:extLst>
      <p:ext uri="{BB962C8B-B14F-4D97-AF65-F5344CB8AC3E}">
        <p14:creationId xmlns:p14="http://schemas.microsoft.com/office/powerpoint/2010/main" val="201250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42A7A489-469F-4E80-9144-89F034502AC0}" type="slidenum">
              <a:rPr lang="en-US" altLang="ja-JP"/>
              <a:pPr>
                <a:defRPr/>
              </a:pPr>
              <a:t>‹#›</a:t>
            </a:fld>
            <a:endParaRPr lang="en-US" altLang="ja-JP"/>
          </a:p>
        </p:txBody>
      </p:sp>
    </p:spTree>
    <p:extLst>
      <p:ext uri="{BB962C8B-B14F-4D97-AF65-F5344CB8AC3E}">
        <p14:creationId xmlns:p14="http://schemas.microsoft.com/office/powerpoint/2010/main" val="270364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4B1E168-D856-446D-9C7A-4F332A397935}" type="slidenum">
              <a:rPr lang="en-US" altLang="ja-JP"/>
              <a:pPr>
                <a:defRPr/>
              </a:pPr>
              <a:t>‹#›</a:t>
            </a:fld>
            <a:endParaRPr lang="en-US" altLang="ja-JP"/>
          </a:p>
        </p:txBody>
      </p:sp>
    </p:spTree>
    <p:extLst>
      <p:ext uri="{BB962C8B-B14F-4D97-AF65-F5344CB8AC3E}">
        <p14:creationId xmlns:p14="http://schemas.microsoft.com/office/powerpoint/2010/main" val="275971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7F38EE64-783F-4976-A0CF-2BD4ACB23239}" type="slidenum">
              <a:rPr lang="en-US" altLang="ja-JP"/>
              <a:pPr>
                <a:defRPr/>
              </a:pPr>
              <a:t>‹#›</a:t>
            </a:fld>
            <a:endParaRPr lang="en-US" altLang="ja-JP"/>
          </a:p>
        </p:txBody>
      </p:sp>
    </p:spTree>
    <p:extLst>
      <p:ext uri="{BB962C8B-B14F-4D97-AF65-F5344CB8AC3E}">
        <p14:creationId xmlns:p14="http://schemas.microsoft.com/office/powerpoint/2010/main" val="339747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1801DFBD-95F6-43CC-92EE-921C106B4767}" type="slidenum">
              <a:rPr lang="en-US" altLang="ja-JP"/>
              <a:pPr>
                <a:defRPr/>
              </a:pPr>
              <a:t>‹#›</a:t>
            </a:fld>
            <a:endParaRPr lang="en-US" altLang="ja-JP"/>
          </a:p>
        </p:txBody>
      </p:sp>
    </p:spTree>
    <p:extLst>
      <p:ext uri="{BB962C8B-B14F-4D97-AF65-F5344CB8AC3E}">
        <p14:creationId xmlns:p14="http://schemas.microsoft.com/office/powerpoint/2010/main" val="241183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2ADD786C-5F00-4158-8E01-F3B5EFC81229}" type="slidenum">
              <a:rPr lang="en-US" altLang="ja-JP"/>
              <a:pPr>
                <a:defRPr/>
              </a:pPr>
              <a:t>‹#›</a:t>
            </a:fld>
            <a:endParaRPr lang="en-US" altLang="ja-JP"/>
          </a:p>
        </p:txBody>
      </p:sp>
    </p:spTree>
    <p:extLst>
      <p:ext uri="{BB962C8B-B14F-4D97-AF65-F5344CB8AC3E}">
        <p14:creationId xmlns:p14="http://schemas.microsoft.com/office/powerpoint/2010/main" val="463572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350B4CC9-EBB1-41AB-8114-9A06C5C3DC2B}" type="slidenum">
              <a:rPr lang="en-US" altLang="ja-JP"/>
              <a:pPr>
                <a:defRPr/>
              </a:pPr>
              <a:t>‹#›</a:t>
            </a:fld>
            <a:endParaRPr lang="en-US" altLang="ja-JP"/>
          </a:p>
        </p:txBody>
      </p:sp>
    </p:spTree>
    <p:extLst>
      <p:ext uri="{BB962C8B-B14F-4D97-AF65-F5344CB8AC3E}">
        <p14:creationId xmlns:p14="http://schemas.microsoft.com/office/powerpoint/2010/main" val="150701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21666E4A-9D19-4CB1-AF18-B16351CF2D83}" type="slidenum">
              <a:rPr lang="en-US" altLang="ja-JP"/>
              <a:pPr>
                <a:defRPr/>
              </a:pPr>
              <a:t>‹#›</a:t>
            </a:fld>
            <a:endParaRPr lang="en-US" altLang="ja-JP"/>
          </a:p>
        </p:txBody>
      </p:sp>
    </p:spTree>
    <p:extLst>
      <p:ext uri="{BB962C8B-B14F-4D97-AF65-F5344CB8AC3E}">
        <p14:creationId xmlns:p14="http://schemas.microsoft.com/office/powerpoint/2010/main" val="85310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2A204B18-4E6E-4312-8C40-38D8F44F2C7A}" type="slidenum">
              <a:rPr lang="en-US" altLang="ja-JP"/>
              <a:pPr>
                <a:defRPr/>
              </a:pPr>
              <a:t>‹#›</a:t>
            </a:fld>
            <a:endParaRPr lang="en-US" altLang="ja-JP"/>
          </a:p>
        </p:txBody>
      </p:sp>
    </p:spTree>
    <p:extLst>
      <p:ext uri="{BB962C8B-B14F-4D97-AF65-F5344CB8AC3E}">
        <p14:creationId xmlns:p14="http://schemas.microsoft.com/office/powerpoint/2010/main" val="421291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28043424-CF6D-4108-9749-FE5382431DEF}"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2.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938" y="6381750"/>
            <a:ext cx="9136062" cy="461963"/>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2400" b="1" kern="0" dirty="0">
                <a:solidFill>
                  <a:prstClr val="white"/>
                </a:solidFill>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3568" y="2805233"/>
            <a:ext cx="7776864" cy="1296144"/>
          </a:xfrm>
          <a:prstGeom prst="rect">
            <a:avLst/>
          </a:prstGeom>
          <a:solidFill>
            <a:srgbClr val="800000"/>
          </a:solid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8000" b="1" dirty="0">
                <a:solidFill>
                  <a:prstClr val="white"/>
                </a:solidFill>
                <a:latin typeface="HGP教科書体" panose="02020600000000000000" pitchFamily="18" charset="-128"/>
                <a:ea typeface="HGP教科書体" panose="02020600000000000000" pitchFamily="18" charset="-128"/>
              </a:rPr>
              <a:t>総則等</a:t>
            </a:r>
            <a:r>
              <a:rPr kumimoji="1" lang="en-US" altLang="ja-JP" sz="8000" b="1" dirty="0">
                <a:solidFill>
                  <a:prstClr val="white"/>
                </a:solidFill>
                <a:latin typeface="HGP教科書体" panose="02020600000000000000" pitchFamily="18" charset="-128"/>
                <a:ea typeface="HGP教科書体" panose="02020600000000000000" pitchFamily="18" charset="-128"/>
              </a:rPr>
              <a:t>【</a:t>
            </a:r>
            <a:r>
              <a:rPr kumimoji="1" lang="ja-JP" altLang="en-US" sz="8000" b="1" dirty="0">
                <a:solidFill>
                  <a:prstClr val="white"/>
                </a:solidFill>
                <a:latin typeface="HGP教科書体" panose="02020600000000000000" pitchFamily="18" charset="-128"/>
                <a:ea typeface="HGP教科書体" panose="02020600000000000000" pitchFamily="18" charset="-128"/>
              </a:rPr>
              <a:t>中学校</a:t>
            </a:r>
            <a:r>
              <a:rPr kumimoji="1" lang="en-US" altLang="ja-JP" sz="8000" b="1" dirty="0">
                <a:solidFill>
                  <a:prstClr val="white"/>
                </a:solidFill>
                <a:latin typeface="HGP教科書体" panose="02020600000000000000" pitchFamily="18" charset="-128"/>
                <a:ea typeface="HGP教科書体" panose="02020600000000000000" pitchFamily="18" charset="-128"/>
              </a:rPr>
              <a:t>】</a:t>
            </a:r>
            <a:endParaRPr kumimoji="1" lang="ja-JP" altLang="en-US" sz="8000" b="1" dirty="0">
              <a:solidFill>
                <a:prstClr val="white"/>
              </a:solidFill>
              <a:latin typeface="HGP教科書体" panose="02020600000000000000" pitchFamily="18" charset="-128"/>
              <a:ea typeface="HGP教科書体" panose="02020600000000000000" pitchFamily="18" charset="-128"/>
            </a:endParaRPr>
          </a:p>
        </p:txBody>
      </p:sp>
      <p:sp>
        <p:nvSpPr>
          <p:cNvPr id="15366" name="テキスト ボックス 4"/>
          <p:cNvSpPr txBox="1">
            <a:spLocks noChangeArrowheads="1"/>
          </p:cNvSpPr>
          <p:nvPr/>
        </p:nvSpPr>
        <p:spPr bwMode="auto">
          <a:xfrm>
            <a:off x="250825" y="4340225"/>
            <a:ext cx="86423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600" b="1" dirty="0">
                <a:solidFill>
                  <a:srgbClr val="000000"/>
                </a:solidFill>
                <a:latin typeface="HGP教科書体" panose="02020600000000000000" pitchFamily="18" charset="-128"/>
                <a:ea typeface="HGP教科書体" panose="02020600000000000000" pitchFamily="18" charset="-128"/>
              </a:rPr>
              <a:t>～　総則，道徳科，特別活動，総合的な学習の時間　～</a:t>
            </a:r>
          </a:p>
        </p:txBody>
      </p:sp>
      <p:sp>
        <p:nvSpPr>
          <p:cNvPr id="8" name="サブタイトル 2"/>
          <p:cNvSpPr txBox="1">
            <a:spLocks/>
          </p:cNvSpPr>
          <p:nvPr/>
        </p:nvSpPr>
        <p:spPr bwMode="auto">
          <a:xfrm>
            <a:off x="7938" y="90805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marL="0" indent="0" algn="l" rtl="0" eaLnBrk="0" fontAlgn="base" hangingPunct="0">
              <a:lnSpc>
                <a:spcPct val="90000"/>
              </a:lnSpc>
              <a:spcBef>
                <a:spcPts val="1200"/>
              </a:spcBef>
              <a:spcAft>
                <a:spcPts val="200"/>
              </a:spcAft>
              <a:buClr>
                <a:schemeClr val="accent1"/>
              </a:buClr>
              <a:buSzPct val="100000"/>
              <a:buFont typeface="Calibri" pitchFamily="34" charset="0"/>
              <a:buNone/>
              <a:defRPr kumimoji="1" sz="2400" kern="1200" cap="all" spc="200" baseline="0">
                <a:solidFill>
                  <a:schemeClr val="tx2"/>
                </a:solidFill>
                <a:latin typeface="+mj-lt"/>
                <a:ea typeface="+mn-ea"/>
                <a:cs typeface="+mn-cs"/>
              </a:defRPr>
            </a:lvl1pPr>
            <a:lvl2pPr marL="4572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400" kern="1200">
                <a:solidFill>
                  <a:srgbClr val="404040"/>
                </a:solidFill>
                <a:latin typeface="+mn-lt"/>
                <a:ea typeface="+mn-ea"/>
                <a:cs typeface="+mn-cs"/>
              </a:defRPr>
            </a:lvl2pPr>
            <a:lvl3pPr marL="9144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400" kern="1200">
                <a:solidFill>
                  <a:srgbClr val="404040"/>
                </a:solidFill>
                <a:latin typeface="+mn-lt"/>
                <a:ea typeface="+mn-ea"/>
                <a:cs typeface="+mn-cs"/>
              </a:defRPr>
            </a:lvl3pPr>
            <a:lvl4pPr marL="13716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000" kern="1200">
                <a:solidFill>
                  <a:srgbClr val="404040"/>
                </a:solidFill>
                <a:latin typeface="+mn-lt"/>
                <a:ea typeface="+mn-ea"/>
                <a:cs typeface="+mn-cs"/>
              </a:defRPr>
            </a:lvl4pPr>
            <a:lvl5pPr marL="18288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000" kern="1200">
                <a:solidFill>
                  <a:srgbClr val="404040"/>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gn="ctr" defTabSz="914400">
              <a:defRPr/>
            </a:pPr>
            <a:r>
              <a:rPr lang="ja-JP" altLang="en-US" sz="5400" b="1" dirty="0">
                <a:solidFill>
                  <a:schemeClr val="tx1"/>
                </a:solidFill>
                <a:latin typeface="HGP教科書体" panose="02020600000000000000" pitchFamily="18" charset="-128"/>
                <a:ea typeface="HGP教科書体" panose="02020600000000000000" pitchFamily="18" charset="-128"/>
              </a:rPr>
              <a:t>「新教育課程説明」</a:t>
            </a:r>
          </a:p>
        </p:txBody>
      </p:sp>
      <p:pic>
        <p:nvPicPr>
          <p:cNvPr id="2" name="オーディオ 1">
            <a:hlinkClick r:id="" action="ppaction://media"/>
            <a:extLst>
              <a:ext uri="{FF2B5EF4-FFF2-40B4-BE49-F238E27FC236}">
                <a16:creationId xmlns:a16="http://schemas.microsoft.com/office/drawing/2014/main" id="{D1C3DA42-5254-427F-BD96-4543B4E1C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12"/>
    </mc:Choice>
    <mc:Fallback xmlns="">
      <p:transition spd="slow" advTm="3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6DD9C23C-5060-453D-8BE6-C9311DB4EEEF}" type="slidenum">
              <a:rPr lang="ja-JP" altLang="en-US" sz="1600">
                <a:solidFill>
                  <a:srgbClr val="000000"/>
                </a:solidFill>
                <a:latin typeface="Arial" panose="020B0604020202020204" pitchFamily="34" charset="0"/>
              </a:rPr>
              <a:pPr defTabSz="914400" eaLnBrk="1" hangingPunct="1"/>
              <a:t>10</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第２　教育課程の編成</a:t>
            </a:r>
          </a:p>
        </p:txBody>
      </p:sp>
      <p:sp>
        <p:nvSpPr>
          <p:cNvPr id="9" name="ホームベース 8"/>
          <p:cNvSpPr/>
          <p:nvPr/>
        </p:nvSpPr>
        <p:spPr>
          <a:xfrm>
            <a:off x="0" y="476250"/>
            <a:ext cx="7524750"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各学校の教育目標と教育課程の編成（第２の１）</a:t>
            </a:r>
          </a:p>
        </p:txBody>
      </p:sp>
      <p:sp>
        <p:nvSpPr>
          <p:cNvPr id="7" name="正方形/長方形 6"/>
          <p:cNvSpPr/>
          <p:nvPr/>
        </p:nvSpPr>
        <p:spPr>
          <a:xfrm>
            <a:off x="36512" y="1844824"/>
            <a:ext cx="9070975" cy="3492500"/>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spcBef>
                <a:spcPts val="600"/>
              </a:spcBef>
              <a:spcAft>
                <a:spcPts val="0"/>
              </a:spcAft>
              <a:defRPr/>
            </a:pPr>
            <a:r>
              <a:rPr lang="ja-JP" altLang="en-US" sz="2400" kern="0" dirty="0">
                <a:solidFill>
                  <a:srgbClr val="FF0000"/>
                </a:solidFill>
                <a:latin typeface="HGSｺﾞｼｯｸE" pitchFamily="50" charset="-128"/>
                <a:ea typeface="HGSｺﾞｼｯｸE" pitchFamily="50" charset="-128"/>
              </a:rPr>
              <a:t>１　各学校の教育目標と教育課程の編成</a:t>
            </a:r>
          </a:p>
          <a:p>
            <a:pPr marL="290513" indent="306388" defTabSz="872510" eaLnBrk="1" fontAlgn="auto" hangingPunct="1">
              <a:spcBef>
                <a:spcPts val="600"/>
              </a:spcBef>
              <a:spcAft>
                <a:spcPts val="0"/>
              </a:spcAft>
              <a:defRPr/>
            </a:pP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教育課程の編成に当たっては</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学校教育全体や各教科等における指導を通して育成を目指す資質・能力を踏まえつつ</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各学校の教育目標を明確にするとともに</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教育課程の編成についての基本的な方針が家庭や地域とも共有されるよう努める</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ものとする。その際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第４章総合的な学習の時間の第２の１（</a:t>
            </a:r>
            <a:r>
              <a:rPr lang="ja-JP" altLang="en-US" sz="2400" i="1" kern="0" dirty="0">
                <a:solidFill>
                  <a:prstClr val="black"/>
                </a:solidFill>
                <a:latin typeface="HG丸ｺﾞｼｯｸM-PRO" panose="020F0600000000000000" pitchFamily="50" charset="-128"/>
                <a:ea typeface="HG丸ｺﾞｼｯｸM-PRO" panose="020F0600000000000000" pitchFamily="50" charset="-128"/>
              </a:rPr>
              <a:t>各学校においては</a:t>
            </a:r>
            <a:r>
              <a:rPr lang="en-US" altLang="ja-JP" sz="2400" i="1"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i="1" kern="0" dirty="0">
                <a:solidFill>
                  <a:prstClr val="black"/>
                </a:solidFill>
                <a:latin typeface="HG丸ｺﾞｼｯｸM-PRO" panose="020F0600000000000000" pitchFamily="50" charset="-128"/>
                <a:ea typeface="HG丸ｺﾞｼｯｸM-PRO" panose="020F0600000000000000" pitchFamily="50" charset="-128"/>
              </a:rPr>
              <a:t>第１の目標を踏まえ</a:t>
            </a:r>
            <a:r>
              <a:rPr lang="en-US" altLang="ja-JP" sz="2400" i="1"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i="1" kern="0" dirty="0">
                <a:solidFill>
                  <a:prstClr val="black"/>
                </a:solidFill>
                <a:latin typeface="HG丸ｺﾞｼｯｸM-PRO" panose="020F0600000000000000" pitchFamily="50" charset="-128"/>
                <a:ea typeface="HG丸ｺﾞｼｯｸM-PRO" panose="020F0600000000000000" pitchFamily="50" charset="-128"/>
              </a:rPr>
              <a:t>各学校の総合的な学習の時間の目標を定める</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）に基づき定められる目標との関連を図るものとする。</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AutoShape 17"/>
          <p:cNvSpPr>
            <a:spLocks noChangeArrowheads="1"/>
          </p:cNvSpPr>
          <p:nvPr/>
        </p:nvSpPr>
        <p:spPr bwMode="auto">
          <a:xfrm>
            <a:off x="7524750" y="476250"/>
            <a:ext cx="1619250"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P47</a:t>
            </a:r>
            <a:r>
              <a:rPr kumimoji="1" lang="ja-JP" altLang="en-US" sz="2400" dirty="0">
                <a:latin typeface="ＭＳ Ｐゴシック" panose="020B0600070205080204" pitchFamily="50" charset="-128"/>
              </a:rPr>
              <a:t>～</a:t>
            </a:r>
          </a:p>
        </p:txBody>
      </p:sp>
      <p:pic>
        <p:nvPicPr>
          <p:cNvPr id="2" name="オーディオ 1">
            <a:hlinkClick r:id="" action="ppaction://media"/>
            <a:extLst>
              <a:ext uri="{FF2B5EF4-FFF2-40B4-BE49-F238E27FC236}">
                <a16:creationId xmlns:a16="http://schemas.microsoft.com/office/drawing/2014/main" id="{16AB7852-D2F5-4F81-B341-F8B83292B2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81"/>
    </mc:Choice>
    <mc:Fallback xmlns="">
      <p:transition spd="slow" advTm="2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283B19BD-04E3-4AC0-BC6A-459E8B7D65FD}" type="slidenum">
              <a:rPr lang="ja-JP" altLang="en-US" sz="1600">
                <a:solidFill>
                  <a:srgbClr val="000000"/>
                </a:solidFill>
                <a:latin typeface="Arial" panose="020B0604020202020204" pitchFamily="34" charset="0"/>
              </a:rPr>
              <a:pPr defTabSz="914400" eaLnBrk="1" hangingPunct="1"/>
              <a:t>11</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第２　教育課程の編成</a:t>
            </a:r>
          </a:p>
        </p:txBody>
      </p:sp>
      <p:sp>
        <p:nvSpPr>
          <p:cNvPr id="9" name="ホームベース 8"/>
          <p:cNvSpPr/>
          <p:nvPr/>
        </p:nvSpPr>
        <p:spPr>
          <a:xfrm>
            <a:off x="0" y="476250"/>
            <a:ext cx="759618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教科等横断的な視点に立った資質･能力</a:t>
            </a:r>
            <a:r>
              <a:rPr kumimoji="1" lang="en-US" altLang="ja-JP" sz="2400" dirty="0">
                <a:solidFill>
                  <a:schemeClr val="tx1"/>
                </a:solidFill>
                <a:latin typeface="HGSｺﾞｼｯｸE" pitchFamily="50" charset="-128"/>
                <a:ea typeface="HGSｺﾞｼｯｸE" pitchFamily="50" charset="-128"/>
              </a:rPr>
              <a:t>(</a:t>
            </a:r>
            <a:r>
              <a:rPr kumimoji="1" lang="ja-JP" altLang="en-US" sz="2400" dirty="0">
                <a:solidFill>
                  <a:schemeClr val="tx1"/>
                </a:solidFill>
                <a:latin typeface="HGSｺﾞｼｯｸE" pitchFamily="50" charset="-128"/>
                <a:ea typeface="HGSｺﾞｼｯｸE" pitchFamily="50" charset="-128"/>
              </a:rPr>
              <a:t>第２の２</a:t>
            </a:r>
            <a:r>
              <a:rPr kumimoji="1" lang="en-US" altLang="ja-JP" sz="2400" dirty="0">
                <a:solidFill>
                  <a:schemeClr val="tx1"/>
                </a:solidFill>
                <a:latin typeface="HGSｺﾞｼｯｸE" pitchFamily="50" charset="-128"/>
                <a:ea typeface="HGSｺﾞｼｯｸE" pitchFamily="50" charset="-128"/>
              </a:rPr>
              <a:t>)</a:t>
            </a:r>
            <a:endParaRPr kumimoji="1" lang="ja-JP" altLang="en-US" sz="2400" dirty="0">
              <a:solidFill>
                <a:schemeClr val="tx1"/>
              </a:solidFill>
              <a:latin typeface="HGSｺﾞｼｯｸE" pitchFamily="50" charset="-128"/>
              <a:ea typeface="HGSｺﾞｼｯｸE" pitchFamily="50" charset="-128"/>
            </a:endParaRPr>
          </a:p>
        </p:txBody>
      </p:sp>
      <p:sp>
        <p:nvSpPr>
          <p:cNvPr id="7" name="正方形/長方形 6"/>
          <p:cNvSpPr/>
          <p:nvPr/>
        </p:nvSpPr>
        <p:spPr>
          <a:xfrm>
            <a:off x="23813" y="1052513"/>
            <a:ext cx="9070975" cy="2462212"/>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spcBef>
                <a:spcPts val="600"/>
              </a:spcBef>
              <a:spcAft>
                <a:spcPts val="0"/>
              </a:spcAft>
              <a:defRPr/>
            </a:pPr>
            <a:r>
              <a:rPr lang="ja-JP" altLang="en-US" sz="2400" kern="0" dirty="0">
                <a:solidFill>
                  <a:srgbClr val="FF0000"/>
                </a:solidFill>
                <a:latin typeface="HGSｺﾞｼｯｸE" pitchFamily="50" charset="-128"/>
                <a:ea typeface="HGSｺﾞｼｯｸE" pitchFamily="50" charset="-128"/>
              </a:rPr>
              <a:t>学習の基盤となる資質・能力（第２の２の</a:t>
            </a:r>
            <a:r>
              <a:rPr lang="en-US" altLang="ja-JP" sz="2400" kern="0" dirty="0">
                <a:solidFill>
                  <a:srgbClr val="FF0000"/>
                </a:solidFill>
                <a:latin typeface="HGSｺﾞｼｯｸE" pitchFamily="50" charset="-128"/>
                <a:ea typeface="HGSｺﾞｼｯｸE" pitchFamily="50" charset="-128"/>
              </a:rPr>
              <a:t>(1)</a:t>
            </a:r>
            <a:r>
              <a:rPr lang="ja-JP" altLang="en-US" sz="2400" kern="0" dirty="0">
                <a:solidFill>
                  <a:srgbClr val="FF0000"/>
                </a:solidFill>
                <a:latin typeface="HGSｺﾞｼｯｸE" pitchFamily="50" charset="-128"/>
                <a:ea typeface="HGSｺﾞｼｯｸE" pitchFamily="50" charset="-128"/>
              </a:rPr>
              <a:t>）</a:t>
            </a:r>
          </a:p>
          <a:p>
            <a:pPr marL="457200" indent="-457200" defTabSz="872510" eaLnBrk="1" fontAlgn="auto" hangingPunct="1">
              <a:spcBef>
                <a:spcPts val="600"/>
              </a:spcBef>
              <a:spcAft>
                <a:spcPts val="0"/>
              </a:spcAft>
              <a:defRPr/>
            </a:pPr>
            <a:r>
              <a:rPr lang="en-US" altLang="ja-JP" sz="2400" kern="0" dirty="0">
                <a:solidFill>
                  <a:prstClr val="black"/>
                </a:solidFill>
                <a:latin typeface="HG丸ｺﾞｼｯｸM-PRO" panose="020F0600000000000000" pitchFamily="50" charset="-128"/>
                <a:ea typeface="HG丸ｺﾞｼｯｸM-PRO" panose="020F0600000000000000" pitchFamily="50" charset="-128"/>
              </a:rPr>
              <a:t>(1)</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　各学校においては</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の発達の段階を考慮し</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言語能力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情報活用能力</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（情報モラルを含む。） </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問題発見・解決能力等の学習の基盤となる資質・能力</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を育成していくことができるよう</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各教科等の特質を生かし</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教科等横断的な視点から教育課程の編成を図るものとする。</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四角形: 角を丸くする 6"/>
          <p:cNvSpPr/>
          <p:nvPr/>
        </p:nvSpPr>
        <p:spPr>
          <a:xfrm>
            <a:off x="227013" y="3573463"/>
            <a:ext cx="8689975" cy="324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3048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ア　言語能力</a:t>
            </a:r>
            <a:endParaRPr lang="en-US" altLang="ja-JP" sz="2400" kern="0" dirty="0">
              <a:solidFill>
                <a:schemeClr val="tx1"/>
              </a:solidFill>
              <a:latin typeface="HGS明朝E" pitchFamily="18" charset="-128"/>
              <a:ea typeface="HGS明朝E" pitchFamily="18" charset="-128"/>
            </a:endParaRPr>
          </a:p>
          <a:p>
            <a:pPr marL="6096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・全ての教科等の特質に応じた言語活動の充実</a:t>
            </a:r>
            <a:endParaRPr lang="en-US" altLang="ja-JP" sz="2400" kern="0" dirty="0">
              <a:solidFill>
                <a:schemeClr val="tx1"/>
              </a:solidFill>
              <a:latin typeface="HGS明朝E" pitchFamily="18" charset="-128"/>
              <a:ea typeface="HGS明朝E" pitchFamily="18" charset="-128"/>
            </a:endParaRPr>
          </a:p>
          <a:p>
            <a:pPr marL="6096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・特に言葉を直接の学習対象とする国語科の果たす役割</a:t>
            </a:r>
            <a:endParaRPr lang="en-US" altLang="ja-JP" sz="2400" kern="0" dirty="0">
              <a:solidFill>
                <a:schemeClr val="tx1"/>
              </a:solidFill>
              <a:latin typeface="HGS明朝E" pitchFamily="18" charset="-128"/>
              <a:ea typeface="HGS明朝E" pitchFamily="18" charset="-128"/>
            </a:endParaRPr>
          </a:p>
          <a:p>
            <a:pPr marL="3048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イ　情報活用能力</a:t>
            </a:r>
            <a:endParaRPr lang="en-US" altLang="ja-JP" sz="2400" kern="0" dirty="0">
              <a:solidFill>
                <a:schemeClr val="tx1"/>
              </a:solidFill>
              <a:latin typeface="HGS明朝E" pitchFamily="18" charset="-128"/>
              <a:ea typeface="HGS明朝E" pitchFamily="18" charset="-128"/>
            </a:endParaRPr>
          </a:p>
          <a:p>
            <a:pPr marL="673100" indent="-3175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・全ての教科等の特質に応じた</a:t>
            </a: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情報技術を適切に活用した学習活動の充実</a:t>
            </a:r>
            <a:endParaRPr lang="en-US" altLang="ja-JP" sz="2400" kern="0" dirty="0">
              <a:solidFill>
                <a:schemeClr val="tx1"/>
              </a:solidFill>
              <a:latin typeface="HGS明朝E" pitchFamily="18" charset="-128"/>
              <a:ea typeface="HGS明朝E" pitchFamily="18" charset="-128"/>
            </a:endParaRPr>
          </a:p>
          <a:p>
            <a:pPr marL="3048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ウ　問題発見・解決能力</a:t>
            </a:r>
            <a:endParaRPr lang="en-US" altLang="ja-JP" sz="2400" kern="0" dirty="0">
              <a:solidFill>
                <a:schemeClr val="tx1"/>
              </a:solidFill>
              <a:latin typeface="HGS明朝E" pitchFamily="18" charset="-128"/>
              <a:ea typeface="HGS明朝E" pitchFamily="18" charset="-128"/>
            </a:endParaRPr>
          </a:p>
          <a:p>
            <a:pPr marL="660400" indent="-304800" defTabSz="914400" eaLnBrk="1" fontAlgn="auto" hangingPunct="1">
              <a:spcBef>
                <a:spcPts val="0"/>
              </a:spcBef>
              <a:spcAft>
                <a:spcPts val="0"/>
              </a:spcAft>
              <a:defRPr/>
            </a:pPr>
            <a:r>
              <a:rPr lang="ja-JP" altLang="en-US" sz="2400" kern="0" dirty="0">
                <a:solidFill>
                  <a:schemeClr val="tx1"/>
                </a:solidFill>
                <a:latin typeface="HGS明朝E" pitchFamily="18" charset="-128"/>
                <a:ea typeface="HGS明朝E" pitchFamily="18" charset="-128"/>
              </a:rPr>
              <a:t>・各教科等で身に付けた力が統合的に活用できるための総合的な学習の時間や特別活動</a:t>
            </a:r>
          </a:p>
        </p:txBody>
      </p:sp>
      <p:sp>
        <p:nvSpPr>
          <p:cNvPr id="10" name="AutoShape 17"/>
          <p:cNvSpPr>
            <a:spLocks noChangeArrowheads="1"/>
          </p:cNvSpPr>
          <p:nvPr/>
        </p:nvSpPr>
        <p:spPr bwMode="auto">
          <a:xfrm>
            <a:off x="7596188" y="476250"/>
            <a:ext cx="1547812"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P48</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9832CA69-D60F-40D6-ACD7-EBD030376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393"/>
    </mc:Choice>
    <mc:Fallback xmlns="">
      <p:transition spd="slow" advTm="5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A99FC628-A01D-44A3-80DD-BD269D73BD5E}" type="slidenum">
              <a:rPr lang="ja-JP" altLang="en-US" sz="1600">
                <a:solidFill>
                  <a:srgbClr val="000000"/>
                </a:solidFill>
                <a:latin typeface="Arial" panose="020B0604020202020204" pitchFamily="34" charset="0"/>
              </a:rPr>
              <a:pPr defTabSz="914400" eaLnBrk="1" hangingPunct="1"/>
              <a:t>12</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第２　教育課程の編成</a:t>
            </a:r>
          </a:p>
        </p:txBody>
      </p:sp>
      <p:sp>
        <p:nvSpPr>
          <p:cNvPr id="9" name="ホームベース 8"/>
          <p:cNvSpPr/>
          <p:nvPr/>
        </p:nvSpPr>
        <p:spPr>
          <a:xfrm>
            <a:off x="0" y="476250"/>
            <a:ext cx="716438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学校段階等間の接続（中学校　第２の４）</a:t>
            </a:r>
          </a:p>
        </p:txBody>
      </p:sp>
      <p:sp>
        <p:nvSpPr>
          <p:cNvPr id="7" name="正方形/長方形 6"/>
          <p:cNvSpPr/>
          <p:nvPr/>
        </p:nvSpPr>
        <p:spPr>
          <a:xfrm>
            <a:off x="23813" y="1052513"/>
            <a:ext cx="9070975" cy="3046412"/>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spcBef>
                <a:spcPts val="0"/>
              </a:spcBef>
              <a:spcAft>
                <a:spcPts val="0"/>
              </a:spcAft>
              <a:defRPr/>
            </a:pPr>
            <a:r>
              <a:rPr lang="ja-JP" altLang="en-US" sz="2400" kern="0" spc="-150" dirty="0">
                <a:solidFill>
                  <a:srgbClr val="FF0000"/>
                </a:solidFill>
                <a:latin typeface="HGPｺﾞｼｯｸE" pitchFamily="50" charset="-128"/>
                <a:ea typeface="HGPｺﾞｼｯｸE" pitchFamily="50" charset="-128"/>
              </a:rPr>
              <a:t>小学校教育との接続及び義務教育学校等の教育課程</a:t>
            </a:r>
            <a:r>
              <a:rPr lang="en-US" altLang="ja-JP" sz="2400" kern="0" spc="-150" dirty="0">
                <a:solidFill>
                  <a:srgbClr val="FF0000"/>
                </a:solidFill>
                <a:latin typeface="HGPｺﾞｼｯｸE" pitchFamily="50" charset="-128"/>
                <a:ea typeface="HGPｺﾞｼｯｸE" pitchFamily="50" charset="-128"/>
              </a:rPr>
              <a:t>(</a:t>
            </a:r>
            <a:r>
              <a:rPr lang="ja-JP" altLang="en-US" sz="2400" kern="0" spc="-150" dirty="0">
                <a:solidFill>
                  <a:srgbClr val="FF0000"/>
                </a:solidFill>
                <a:latin typeface="HGPｺﾞｼｯｸE" pitchFamily="50" charset="-128"/>
                <a:ea typeface="HGPｺﾞｼｯｸE" pitchFamily="50" charset="-128"/>
              </a:rPr>
              <a:t>第</a:t>
            </a:r>
            <a:r>
              <a:rPr lang="en-US" altLang="ja-JP" sz="2400" kern="0" spc="-150" dirty="0">
                <a:solidFill>
                  <a:srgbClr val="FF0000"/>
                </a:solidFill>
                <a:latin typeface="HGPｺﾞｼｯｸE" pitchFamily="50" charset="-128"/>
                <a:ea typeface="HGPｺﾞｼｯｸE" pitchFamily="50" charset="-128"/>
              </a:rPr>
              <a:t>2</a:t>
            </a:r>
            <a:r>
              <a:rPr lang="ja-JP" altLang="en-US" sz="2400" kern="0" spc="-150" dirty="0">
                <a:solidFill>
                  <a:srgbClr val="FF0000"/>
                </a:solidFill>
                <a:latin typeface="HGPｺﾞｼｯｸE" pitchFamily="50" charset="-128"/>
                <a:ea typeface="HGPｺﾞｼｯｸE" pitchFamily="50" charset="-128"/>
              </a:rPr>
              <a:t>の</a:t>
            </a:r>
            <a:r>
              <a:rPr lang="en-US" altLang="ja-JP" sz="2400" kern="0" spc="-150" dirty="0">
                <a:solidFill>
                  <a:srgbClr val="FF0000"/>
                </a:solidFill>
                <a:latin typeface="HGPｺﾞｼｯｸE" pitchFamily="50" charset="-128"/>
                <a:ea typeface="HGPｺﾞｼｯｸE" pitchFamily="50" charset="-128"/>
              </a:rPr>
              <a:t>4</a:t>
            </a:r>
            <a:r>
              <a:rPr lang="ja-JP" altLang="en-US" sz="2400" kern="0" spc="-150" dirty="0">
                <a:solidFill>
                  <a:srgbClr val="FF0000"/>
                </a:solidFill>
                <a:latin typeface="HGPｺﾞｼｯｸE" pitchFamily="50" charset="-128"/>
                <a:ea typeface="HGPｺﾞｼｯｸE" pitchFamily="50" charset="-128"/>
              </a:rPr>
              <a:t>の</a:t>
            </a:r>
            <a:r>
              <a:rPr lang="en-US" altLang="ja-JP" sz="2400" kern="0" spc="-150" dirty="0">
                <a:solidFill>
                  <a:srgbClr val="FF0000"/>
                </a:solidFill>
                <a:latin typeface="HGPｺﾞｼｯｸE" pitchFamily="50" charset="-128"/>
                <a:ea typeface="HGPｺﾞｼｯｸE" pitchFamily="50" charset="-128"/>
              </a:rPr>
              <a:t>(1))</a:t>
            </a:r>
          </a:p>
          <a:p>
            <a:pPr marL="457200" indent="-455613" defTabSz="872510" eaLnBrk="1" fontAlgn="auto" hangingPunct="1">
              <a:spcBef>
                <a:spcPts val="0"/>
              </a:spcBef>
              <a:spcAft>
                <a:spcPts val="0"/>
              </a:spcAft>
              <a:defRPr/>
            </a:pPr>
            <a:r>
              <a:rPr lang="en-US" altLang="ja-JP" sz="2400" kern="0" dirty="0">
                <a:solidFill>
                  <a:prstClr val="black"/>
                </a:solidFill>
                <a:latin typeface="HG丸ｺﾞｼｯｸM-PRO" panose="020F0600000000000000" pitchFamily="50" charset="-128"/>
                <a:ea typeface="HG丸ｺﾞｼｯｸM-PRO" panose="020F0600000000000000" pitchFamily="50" charset="-128"/>
              </a:rPr>
              <a:t>(1) </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  小学校学習指導要領を踏まえ，小学校教育までの学習の成果が中学校教育に円滑に接続され，義務教育段階の終わりまでに育成することを目指す資質・能力を，生徒が確実に身に付けることができるよう工夫すること。特に，義務教育学校，小学校連携型中学校及び小学校併設型中学校においては，義務教育９年間を見通した計画的かつ継続的な教育課程を編成すること。</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AutoShape 17"/>
          <p:cNvSpPr>
            <a:spLocks noChangeArrowheads="1"/>
          </p:cNvSpPr>
          <p:nvPr/>
        </p:nvSpPr>
        <p:spPr bwMode="auto">
          <a:xfrm>
            <a:off x="7164388" y="476250"/>
            <a:ext cx="1979612"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P72</a:t>
            </a:r>
            <a:r>
              <a:rPr kumimoji="1" lang="ja-JP" altLang="en-US" sz="2400" dirty="0">
                <a:latin typeface="ＭＳ Ｐゴシック" panose="020B0600070205080204" pitchFamily="50" charset="-128"/>
              </a:rPr>
              <a:t>～</a:t>
            </a:r>
          </a:p>
        </p:txBody>
      </p:sp>
      <p:sp>
        <p:nvSpPr>
          <p:cNvPr id="11" name="四角形: 角を丸くする 6"/>
          <p:cNvSpPr/>
          <p:nvPr/>
        </p:nvSpPr>
        <p:spPr>
          <a:xfrm>
            <a:off x="107950" y="4149725"/>
            <a:ext cx="8926513" cy="244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609600" indent="-520700" defTabSz="914400" eaLnBrk="1" fontAlgn="auto" hangingPunct="1">
              <a:spcBef>
                <a:spcPts val="600"/>
              </a:spcBef>
              <a:spcAft>
                <a:spcPts val="0"/>
              </a:spcAft>
              <a:defRPr/>
            </a:pP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小学校と中学校の間の連携を深めるための工夫</a:t>
            </a:r>
            <a:r>
              <a:rPr lang="en-US" altLang="ja-JP" sz="2400" kern="0" dirty="0">
                <a:solidFill>
                  <a:schemeClr val="tx1"/>
                </a:solidFill>
                <a:latin typeface="HGS明朝E" pitchFamily="18" charset="-128"/>
                <a:ea typeface="HGS明朝E" pitchFamily="18" charset="-128"/>
              </a:rPr>
              <a:t>】</a:t>
            </a:r>
          </a:p>
          <a:p>
            <a:pPr marL="609600" indent="-5207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・学校運営協議会や地域学校協働本部等の各種会議の合同開催</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・校長・副校長・教頭の管理職の間での教育目標等の共有</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・教職員の合同研修会の開催</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・同一中学校区内での保護者間の連携・交流　等</a:t>
            </a:r>
          </a:p>
        </p:txBody>
      </p:sp>
      <p:pic>
        <p:nvPicPr>
          <p:cNvPr id="3" name="オーディオ 2">
            <a:hlinkClick r:id="" action="ppaction://media"/>
            <a:extLst>
              <a:ext uri="{FF2B5EF4-FFF2-40B4-BE49-F238E27FC236}">
                <a16:creationId xmlns:a16="http://schemas.microsoft.com/office/drawing/2014/main" id="{90893988-2D28-48A2-887E-330AF5938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81"/>
    </mc:Choice>
    <mc:Fallback xmlns="">
      <p:transition spd="slow" advTm="4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第２　教育課程の編成</a:t>
            </a:r>
          </a:p>
        </p:txBody>
      </p:sp>
      <p:sp>
        <p:nvSpPr>
          <p:cNvPr id="7" name="正方形/長方形 6"/>
          <p:cNvSpPr/>
          <p:nvPr/>
        </p:nvSpPr>
        <p:spPr>
          <a:xfrm>
            <a:off x="23813" y="1052513"/>
            <a:ext cx="9070975" cy="2832100"/>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spcBef>
                <a:spcPts val="600"/>
              </a:spcBef>
              <a:spcAft>
                <a:spcPts val="0"/>
              </a:spcAft>
              <a:defRPr/>
            </a:pPr>
            <a:r>
              <a:rPr lang="ja-JP" altLang="en-US" sz="2400" kern="0" dirty="0">
                <a:solidFill>
                  <a:srgbClr val="FF0000"/>
                </a:solidFill>
                <a:latin typeface="HGSｺﾞｼｯｸE" pitchFamily="50" charset="-128"/>
                <a:ea typeface="HGSｺﾞｼｯｸE" pitchFamily="50" charset="-128"/>
              </a:rPr>
              <a:t>高等学校教育との接続及び中等教育学校等の教育課程</a:t>
            </a:r>
            <a:endParaRPr lang="en-US" altLang="ja-JP" sz="2400" kern="0" dirty="0">
              <a:solidFill>
                <a:srgbClr val="FF0000"/>
              </a:solidFill>
              <a:latin typeface="HGSｺﾞｼｯｸE" pitchFamily="50" charset="-128"/>
              <a:ea typeface="HGSｺﾞｼｯｸE" pitchFamily="50" charset="-128"/>
            </a:endParaRPr>
          </a:p>
          <a:p>
            <a:pPr marL="290513" indent="-288925" algn="r" defTabSz="872510" eaLnBrk="1" fontAlgn="auto" hangingPunct="1">
              <a:spcBef>
                <a:spcPts val="600"/>
              </a:spcBef>
              <a:spcAft>
                <a:spcPts val="0"/>
              </a:spcAft>
              <a:defRPr/>
            </a:pPr>
            <a:r>
              <a:rPr lang="ja-JP" altLang="en-US" sz="2400" kern="0" dirty="0">
                <a:solidFill>
                  <a:srgbClr val="FF0000"/>
                </a:solidFill>
                <a:latin typeface="HGSｺﾞｼｯｸE" pitchFamily="50" charset="-128"/>
                <a:ea typeface="HGSｺﾞｼｯｸE" pitchFamily="50" charset="-128"/>
              </a:rPr>
              <a:t>（第２の４の</a:t>
            </a:r>
            <a:r>
              <a:rPr lang="en-US" altLang="ja-JP" sz="2400" kern="0" dirty="0">
                <a:solidFill>
                  <a:srgbClr val="FF0000"/>
                </a:solidFill>
                <a:latin typeface="HGSｺﾞｼｯｸE" pitchFamily="50" charset="-128"/>
                <a:ea typeface="HGSｺﾞｼｯｸE" pitchFamily="50" charset="-128"/>
              </a:rPr>
              <a:t>(2)</a:t>
            </a:r>
            <a:r>
              <a:rPr lang="ja-JP" altLang="en-US" sz="2400" kern="0" dirty="0">
                <a:solidFill>
                  <a:srgbClr val="FF0000"/>
                </a:solidFill>
                <a:latin typeface="HGSｺﾞｼｯｸE" pitchFamily="50" charset="-128"/>
                <a:ea typeface="HGSｺﾞｼｯｸE" pitchFamily="50" charset="-128"/>
              </a:rPr>
              <a:t>）</a:t>
            </a:r>
            <a:endParaRPr lang="en-US" altLang="ja-JP" sz="2400" kern="0" dirty="0">
              <a:solidFill>
                <a:srgbClr val="FF0000"/>
              </a:solidFill>
              <a:latin typeface="HGSｺﾞｼｯｸE" pitchFamily="50" charset="-128"/>
              <a:ea typeface="HGSｺﾞｼｯｸE" pitchFamily="50" charset="-128"/>
            </a:endParaRPr>
          </a:p>
          <a:p>
            <a:pPr marL="290513" indent="-288925" defTabSz="872510" eaLnBrk="1" fontAlgn="auto" hangingPunct="1">
              <a:spcBef>
                <a:spcPts val="600"/>
              </a:spcBef>
              <a:spcAft>
                <a:spcPts val="0"/>
              </a:spcAft>
              <a:defRPr/>
            </a:pPr>
            <a:r>
              <a:rPr lang="en-US" altLang="ja-JP" sz="2400" kern="0" dirty="0">
                <a:solidFill>
                  <a:prstClr val="black"/>
                </a:solidFill>
                <a:latin typeface="HG丸ｺﾞｼｯｸM-PRO" panose="020F0600000000000000" pitchFamily="50" charset="-128"/>
                <a:ea typeface="HG丸ｺﾞｼｯｸM-PRO" panose="020F0600000000000000" pitchFamily="50" charset="-128"/>
              </a:rPr>
              <a:t>(2)</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  高等学校学習指導要領を踏まえ，高等学校教育及びその後の教育との円滑な接続が図られるよう工夫すること。特に，中等教育学校，連携型中学校及び併設型中学校においては，中等教育６年間を見通した計画的かつ継続的な教育課程を編成すること。</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AutoShape 17"/>
          <p:cNvSpPr>
            <a:spLocks noChangeArrowheads="1"/>
          </p:cNvSpPr>
          <p:nvPr/>
        </p:nvSpPr>
        <p:spPr bwMode="auto">
          <a:xfrm>
            <a:off x="7164388" y="476250"/>
            <a:ext cx="1979612"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P74</a:t>
            </a:r>
            <a:r>
              <a:rPr kumimoji="1" lang="ja-JP" altLang="en-US" sz="2400" dirty="0">
                <a:latin typeface="ＭＳ Ｐゴシック" panose="020B0600070205080204" pitchFamily="50" charset="-128"/>
              </a:rPr>
              <a:t>～</a:t>
            </a:r>
          </a:p>
        </p:txBody>
      </p:sp>
      <p:sp>
        <p:nvSpPr>
          <p:cNvPr id="9" name="ホームベース 8"/>
          <p:cNvSpPr/>
          <p:nvPr/>
        </p:nvSpPr>
        <p:spPr>
          <a:xfrm>
            <a:off x="0" y="476250"/>
            <a:ext cx="716438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学校段階等間の接続（中学校　第２の４）</a:t>
            </a:r>
          </a:p>
        </p:txBody>
      </p:sp>
      <p:sp>
        <p:nvSpPr>
          <p:cNvPr id="12" name="四角形: 角を丸くする 6"/>
          <p:cNvSpPr/>
          <p:nvPr/>
        </p:nvSpPr>
        <p:spPr>
          <a:xfrm>
            <a:off x="107950" y="4005263"/>
            <a:ext cx="8926513" cy="287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高等学校における新たな教科・科目構成との接続を含め，</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小・中・高等学校を見通した改善・充実の中で，中学校教</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育の充実を図っていくことが重要。</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800"/>
              </a:lnSpc>
              <a:spcBef>
                <a:spcPts val="600"/>
              </a:spcBef>
              <a:spcAft>
                <a:spcPts val="0"/>
              </a:spcAft>
              <a:defRPr/>
            </a:pPr>
            <a:endParaRPr lang="en-US" altLang="ja-JP" sz="8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中学校までの教育課程においては，生徒が履修する教育課</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程を選択するということはないため，高等学校への接続に関</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a:t>
            </a:r>
            <a:r>
              <a:rPr lang="ja-JP" altLang="en-US" sz="2400" kern="0" dirty="0" err="1">
                <a:solidFill>
                  <a:schemeClr val="tx1"/>
                </a:solidFill>
                <a:latin typeface="HGS明朝E" pitchFamily="18" charset="-128"/>
                <a:ea typeface="HGS明朝E" pitchFamily="18" charset="-128"/>
              </a:rPr>
              <a:t>連して</a:t>
            </a:r>
            <a:r>
              <a:rPr lang="ja-JP" altLang="en-US" sz="2400" kern="0" dirty="0">
                <a:solidFill>
                  <a:schemeClr val="tx1"/>
                </a:solidFill>
                <a:latin typeface="HGS明朝E" pitchFamily="18" charset="-128"/>
                <a:ea typeface="HGS明朝E" pitchFamily="18" charset="-128"/>
              </a:rPr>
              <a:t>，生徒が適切な教科・科目を選択できるよう指導の充</a:t>
            </a:r>
            <a:endParaRPr lang="en-US" altLang="ja-JP" sz="2400" kern="0" dirty="0">
              <a:solidFill>
                <a:schemeClr val="tx1"/>
              </a:solidFill>
              <a:latin typeface="HGS明朝E" pitchFamily="18" charset="-128"/>
              <a:ea typeface="HGS明朝E" pitchFamily="18" charset="-128"/>
            </a:endParaRPr>
          </a:p>
          <a:p>
            <a:pPr marL="609600" indent="-520700" defTabSz="914400" eaLnBrk="1" fontAlgn="auto" hangingPunct="1">
              <a:lnSpc>
                <a:spcPts val="2400"/>
              </a:lnSpc>
              <a:spcBef>
                <a:spcPts val="600"/>
              </a:spcBef>
              <a:spcAft>
                <a:spcPts val="0"/>
              </a:spcAft>
              <a:defRPr/>
            </a:pPr>
            <a:r>
              <a:rPr lang="ja-JP" altLang="en-US" sz="2400" kern="0" dirty="0">
                <a:solidFill>
                  <a:schemeClr val="tx1"/>
                </a:solidFill>
                <a:latin typeface="HGS明朝E" pitchFamily="18" charset="-128"/>
                <a:ea typeface="HGS明朝E" pitchFamily="18" charset="-128"/>
              </a:rPr>
              <a:t>　実を図ることが重要。</a:t>
            </a:r>
          </a:p>
        </p:txBody>
      </p:sp>
      <p:pic>
        <p:nvPicPr>
          <p:cNvPr id="4" name="オーディオ 3">
            <a:hlinkClick r:id="" action="ppaction://media"/>
            <a:extLst>
              <a:ext uri="{FF2B5EF4-FFF2-40B4-BE49-F238E27FC236}">
                <a16:creationId xmlns:a16="http://schemas.microsoft.com/office/drawing/2014/main" id="{D7FB4128-2B27-4E4A-B379-03341A943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86"/>
    </mc:Choice>
    <mc:Fallback xmlns="">
      <p:transition spd="slow" advTm="3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436BF759-ABD8-44FA-A3D9-09527A9DD4AC}" type="slidenum">
              <a:rPr lang="ja-JP" altLang="en-US" sz="1600">
                <a:solidFill>
                  <a:srgbClr val="000000"/>
                </a:solidFill>
                <a:latin typeface="Arial" panose="020B0604020202020204" pitchFamily="34" charset="0"/>
              </a:rPr>
              <a:pPr defTabSz="914400" eaLnBrk="1" hangingPunct="1"/>
              <a:t>14</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sp>
        <p:nvSpPr>
          <p:cNvPr id="9" name="ホームベース 8"/>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0" tIns="0" rIns="36000" bIns="36000" anchor="ctr"/>
          <a:lstStyle/>
          <a:p>
            <a:pPr>
              <a:defRPr/>
            </a:pPr>
            <a:r>
              <a:rPr kumimoji="1" lang="ja-JP" altLang="en-US" sz="2400" spc="-30" dirty="0">
                <a:solidFill>
                  <a:schemeClr val="tx1"/>
                </a:solidFill>
                <a:latin typeface="HGSｺﾞｼｯｸE" pitchFamily="50" charset="-128"/>
                <a:ea typeface="HGSｺﾞｼｯｸE" pitchFamily="50" charset="-128"/>
              </a:rPr>
              <a:t>主体的･対話的で深い学びの実現に向けた授業改善</a:t>
            </a:r>
            <a:r>
              <a:rPr kumimoji="1" lang="en-US" altLang="ja-JP" sz="2400" spc="-30" dirty="0">
                <a:solidFill>
                  <a:schemeClr val="tx1"/>
                </a:solidFill>
                <a:latin typeface="HGSｺﾞｼｯｸE" pitchFamily="50" charset="-128"/>
                <a:ea typeface="HGSｺﾞｼｯｸE" pitchFamily="50" charset="-128"/>
              </a:rPr>
              <a:t>(</a:t>
            </a:r>
            <a:r>
              <a:rPr kumimoji="1" lang="ja-JP" altLang="en-US" sz="2400" spc="-30" dirty="0">
                <a:solidFill>
                  <a:schemeClr val="tx1"/>
                </a:solidFill>
                <a:latin typeface="HGSｺﾞｼｯｸE" pitchFamily="50" charset="-128"/>
                <a:ea typeface="HGSｺﾞｼｯｸE" pitchFamily="50" charset="-128"/>
              </a:rPr>
              <a:t>第</a:t>
            </a:r>
            <a:r>
              <a:rPr kumimoji="1" lang="en-US" altLang="ja-JP" sz="2400" spc="-30" dirty="0">
                <a:solidFill>
                  <a:schemeClr val="tx1"/>
                </a:solidFill>
                <a:latin typeface="HGSｺﾞｼｯｸE" pitchFamily="50" charset="-128"/>
                <a:ea typeface="HGSｺﾞｼｯｸE" pitchFamily="50" charset="-128"/>
              </a:rPr>
              <a:t>3</a:t>
            </a:r>
            <a:r>
              <a:rPr kumimoji="1" lang="ja-JP" altLang="en-US" sz="2400" spc="-30" dirty="0">
                <a:solidFill>
                  <a:schemeClr val="tx1"/>
                </a:solidFill>
                <a:latin typeface="HGSｺﾞｼｯｸE" pitchFamily="50" charset="-128"/>
                <a:ea typeface="HGSｺﾞｼｯｸE" pitchFamily="50" charset="-128"/>
              </a:rPr>
              <a:t>の</a:t>
            </a:r>
            <a:r>
              <a:rPr kumimoji="1" lang="en-US" altLang="ja-JP" sz="2400" spc="-30" dirty="0">
                <a:solidFill>
                  <a:schemeClr val="tx1"/>
                </a:solidFill>
                <a:latin typeface="HGSｺﾞｼｯｸE" pitchFamily="50" charset="-128"/>
                <a:ea typeface="HGSｺﾞｼｯｸE" pitchFamily="50" charset="-128"/>
              </a:rPr>
              <a:t>1)</a:t>
            </a:r>
            <a:endParaRPr kumimoji="1" lang="ja-JP" altLang="en-US" sz="2400" spc="-30" dirty="0">
              <a:solidFill>
                <a:schemeClr val="tx1"/>
              </a:solidFill>
              <a:latin typeface="HGSｺﾞｼｯｸE" pitchFamily="50" charset="-128"/>
              <a:ea typeface="HGSｺﾞｼｯｸE" pitchFamily="50" charset="-128"/>
            </a:endParaRPr>
          </a:p>
        </p:txBody>
      </p:sp>
      <p:sp>
        <p:nvSpPr>
          <p:cNvPr id="7" name="正方形/長方形 6"/>
          <p:cNvSpPr/>
          <p:nvPr/>
        </p:nvSpPr>
        <p:spPr>
          <a:xfrm>
            <a:off x="23813" y="1052513"/>
            <a:ext cx="9070975" cy="5786437"/>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spcBef>
                <a:spcPts val="600"/>
              </a:spcBef>
              <a:spcAft>
                <a:spcPts val="0"/>
              </a:spcAft>
              <a:defRPr/>
            </a:pPr>
            <a:r>
              <a:rPr lang="ja-JP" altLang="en-US" sz="2400" kern="0" spc="-30" dirty="0">
                <a:solidFill>
                  <a:srgbClr val="FF0000"/>
                </a:solidFill>
                <a:latin typeface="HGSｺﾞｼｯｸE" pitchFamily="50" charset="-128"/>
                <a:ea typeface="HGSｺﾞｼｯｸE" pitchFamily="50" charset="-128"/>
              </a:rPr>
              <a:t>主体的･対話的で深い学びの実現に向けた授業改善</a:t>
            </a:r>
            <a:r>
              <a:rPr lang="en-US" altLang="ja-JP" sz="2400" kern="0" spc="-30" dirty="0">
                <a:solidFill>
                  <a:srgbClr val="FF0000"/>
                </a:solidFill>
                <a:latin typeface="HGSｺﾞｼｯｸE" pitchFamily="50" charset="-128"/>
                <a:ea typeface="HGSｺﾞｼｯｸE" pitchFamily="50" charset="-128"/>
              </a:rPr>
              <a:t>(</a:t>
            </a:r>
            <a:r>
              <a:rPr lang="ja-JP" altLang="en-US" sz="2400" kern="0" spc="-30" dirty="0">
                <a:solidFill>
                  <a:srgbClr val="FF0000"/>
                </a:solidFill>
                <a:latin typeface="HGSｺﾞｼｯｸE" pitchFamily="50" charset="-128"/>
                <a:ea typeface="HGSｺﾞｼｯｸE" pitchFamily="50" charset="-128"/>
              </a:rPr>
              <a:t>第３の１の</a:t>
            </a:r>
            <a:r>
              <a:rPr lang="en-US" altLang="ja-JP" sz="2400" kern="0" spc="-30" dirty="0">
                <a:solidFill>
                  <a:srgbClr val="FF0000"/>
                </a:solidFill>
                <a:latin typeface="HGSｺﾞｼｯｸE" pitchFamily="50" charset="-128"/>
                <a:ea typeface="HGSｺﾞｼｯｸE" pitchFamily="50" charset="-128"/>
              </a:rPr>
              <a:t>(1))</a:t>
            </a:r>
          </a:p>
          <a:p>
            <a:pPr marL="458788" indent="-457200" defTabSz="872510" eaLnBrk="1" fontAlgn="auto" hangingPunct="1">
              <a:spcBef>
                <a:spcPts val="600"/>
              </a:spcBef>
              <a:spcAft>
                <a:spcPts val="0"/>
              </a:spcAft>
              <a:buFontTx/>
              <a:buAutoNum type="arabicParenBoth"/>
              <a:defRPr/>
            </a:pPr>
            <a:r>
              <a:rPr lang="ja-JP" altLang="en-US" sz="2400" kern="0" dirty="0">
                <a:solidFill>
                  <a:prstClr val="black"/>
                </a:solidFill>
                <a:latin typeface="HG丸ｺﾞｼｯｸM-PRO" panose="020F0600000000000000" pitchFamily="50" charset="-128"/>
                <a:ea typeface="HG丸ｺﾞｼｯｸM-PRO" panose="020F0600000000000000" pitchFamily="50" charset="-128"/>
              </a:rPr>
              <a:t>　第１の３の</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(1)</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から</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(3)</a:t>
            </a:r>
            <a:r>
              <a:rPr lang="ja-JP" altLang="en-US" sz="2400" kern="0" dirty="0" err="1">
                <a:solidFill>
                  <a:prstClr val="black"/>
                </a:solidFill>
                <a:latin typeface="HG丸ｺﾞｼｯｸM-PRO" panose="020F0600000000000000" pitchFamily="50" charset="-128"/>
                <a:ea typeface="HG丸ｺﾞｼｯｸM-PRO" panose="020F0600000000000000" pitchFamily="50" charset="-128"/>
              </a:rPr>
              <a:t>までに</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示すことが偏りなく実現されるよう</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単元や題材など内容や時間のまとまりを見通しながら</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の</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主体的・対話的で深い学びの実現</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に向けた授業改善を行うこと。</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a:p>
            <a:pPr marL="458788" indent="265113" defTabSz="872510" eaLnBrk="1" fontAlgn="auto" hangingPunct="1">
              <a:spcBef>
                <a:spcPts val="600"/>
              </a:spcBef>
              <a:spcAft>
                <a:spcPts val="0"/>
              </a:spcAft>
              <a:defRPr/>
            </a:pP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特に</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各教科等において身に付けた知識及び技能を活用したり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思考力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判断力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表現力等や学びに向かう力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人間性等を発揮させたりして</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学習の対象となる物事を捉え思考することにより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各教科等の特質に応じた物事を捉える視点や考え方（以下「見方・考え方」という。）が鍛えられていくことに留意し</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が各教科等の特質に応じた見方・考え方を働かせながら</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知識を相互に関連付けてより深く理解したり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情報を精査して考えを形成したり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問題を見いだして解決策を考えたり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思いや考えを基に創造したりすることに向かう</a:t>
            </a:r>
            <a:r>
              <a:rPr lang="ja-JP" altLang="en-US" sz="2400" b="1" kern="0" dirty="0">
                <a:solidFill>
                  <a:srgbClr val="FF0000"/>
                </a:solidFill>
                <a:latin typeface="HG丸ｺﾞｼｯｸM-PRO" panose="020F0600000000000000" pitchFamily="50" charset="-128"/>
                <a:ea typeface="HG丸ｺﾞｼｯｸM-PRO" panose="020F0600000000000000" pitchFamily="50" charset="-128"/>
              </a:rPr>
              <a:t>過程</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を重視した学習の充実を図ること。</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AutoShape 17"/>
          <p:cNvSpPr>
            <a:spLocks noChangeArrowheads="1"/>
          </p:cNvSpPr>
          <p:nvPr/>
        </p:nvSpPr>
        <p:spPr bwMode="auto">
          <a:xfrm>
            <a:off x="7956550" y="476250"/>
            <a:ext cx="11874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P77</a:t>
            </a:r>
            <a:r>
              <a:rPr kumimoji="1" lang="ja-JP" altLang="en-US" sz="2400" dirty="0">
                <a:latin typeface="ＭＳ Ｐゴシック" panose="020B0600070205080204" pitchFamily="50" charset="-128"/>
              </a:rPr>
              <a:t>～</a:t>
            </a:r>
          </a:p>
        </p:txBody>
      </p:sp>
      <p:pic>
        <p:nvPicPr>
          <p:cNvPr id="4" name="オーディオ 3">
            <a:hlinkClick r:id="" action="ppaction://media"/>
            <a:extLst>
              <a:ext uri="{FF2B5EF4-FFF2-40B4-BE49-F238E27FC236}">
                <a16:creationId xmlns:a16="http://schemas.microsoft.com/office/drawing/2014/main" id="{2E1AAB0A-1094-4E09-A6D4-D3CD521CB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95"/>
    </mc:Choice>
    <mc:Fallback xmlns="">
      <p:transition spd="slow" advTm="3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C:\Users\a-isono\Desktop\発表―ポスターセッション.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3284538"/>
            <a:ext cx="12065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下矢印 31"/>
          <p:cNvSpPr/>
          <p:nvPr/>
        </p:nvSpPr>
        <p:spPr>
          <a:xfrm rot="15243909">
            <a:off x="2351170" y="-699029"/>
            <a:ext cx="3413352" cy="8828717"/>
          </a:xfrm>
          <a:prstGeom prst="downArrow">
            <a:avLst>
              <a:gd name="adj1" fmla="val 50000"/>
              <a:gd name="adj2" fmla="val 56766"/>
            </a:avLst>
          </a:prstGeom>
          <a:gradFill>
            <a:gsLst>
              <a:gs pos="0">
                <a:srgbClr val="B0ECF4">
                  <a:alpha val="30980"/>
                  <a:lumMod val="54000"/>
                  <a:lumOff val="46000"/>
                </a:srgbClr>
              </a:gs>
              <a:gs pos="50000">
                <a:srgbClr val="AEFAFC">
                  <a:alpha val="45882"/>
                  <a:lumMod val="91000"/>
                  <a:lumOff val="9000"/>
                </a:srgbClr>
              </a:gs>
              <a:gs pos="100000">
                <a:srgbClr val="9EF8FC">
                  <a:alpha val="80000"/>
                  <a:lumMod val="8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1148812" eaLnBrk="1" fontAlgn="auto" hangingPunct="1">
              <a:spcBef>
                <a:spcPts val="0"/>
              </a:spcBef>
              <a:spcAft>
                <a:spcPts val="0"/>
              </a:spcAft>
              <a:defRPr/>
            </a:pPr>
            <a:endParaRPr lang="ja-JP" altLang="en-US" kern="0">
              <a:solidFill>
                <a:prstClr val="white"/>
              </a:solidFill>
            </a:endParaRPr>
          </a:p>
        </p:txBody>
      </p:sp>
      <p:sp>
        <p:nvSpPr>
          <p:cNvPr id="33" name="角丸四角形 32"/>
          <p:cNvSpPr/>
          <p:nvPr/>
        </p:nvSpPr>
        <p:spPr>
          <a:xfrm rot="20706960">
            <a:off x="1812843" y="3859474"/>
            <a:ext cx="3015289" cy="776595"/>
          </a:xfrm>
          <a:prstGeom prst="roundRect">
            <a:avLst>
              <a:gd name="adj" fmla="val 18036"/>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4" name="角丸四角形 33"/>
          <p:cNvSpPr/>
          <p:nvPr/>
        </p:nvSpPr>
        <p:spPr>
          <a:xfrm rot="20706960">
            <a:off x="1888361" y="2602651"/>
            <a:ext cx="4060555" cy="687062"/>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5" name="角丸四角形 34"/>
          <p:cNvSpPr/>
          <p:nvPr/>
        </p:nvSpPr>
        <p:spPr>
          <a:xfrm rot="20706960">
            <a:off x="2285893" y="3137102"/>
            <a:ext cx="3252474" cy="776595"/>
          </a:xfrm>
          <a:prstGeom prst="roundRect">
            <a:avLst/>
          </a:prstGeom>
          <a:solidFill>
            <a:srgbClr val="B5FBA5"/>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6" name="テキスト ボックス 35"/>
          <p:cNvSpPr txBox="1"/>
          <p:nvPr/>
        </p:nvSpPr>
        <p:spPr>
          <a:xfrm rot="20676175">
            <a:off x="2608263" y="4125913"/>
            <a:ext cx="2484437" cy="177800"/>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深い学び</a:t>
            </a:r>
          </a:p>
        </p:txBody>
      </p:sp>
      <p:sp>
        <p:nvSpPr>
          <p:cNvPr id="37" name="テキスト ボックス 36"/>
          <p:cNvSpPr txBox="1"/>
          <p:nvPr/>
        </p:nvSpPr>
        <p:spPr>
          <a:xfrm rot="20706960">
            <a:off x="2967038" y="3417888"/>
            <a:ext cx="3024187" cy="176212"/>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対話的な学び</a:t>
            </a:r>
          </a:p>
        </p:txBody>
      </p:sp>
      <p:sp>
        <p:nvSpPr>
          <p:cNvPr id="38" name="テキスト ボックス 37"/>
          <p:cNvSpPr txBox="1"/>
          <p:nvPr/>
        </p:nvSpPr>
        <p:spPr>
          <a:xfrm rot="20706960">
            <a:off x="3255963" y="2768600"/>
            <a:ext cx="3024187" cy="177800"/>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主体的な学び</a:t>
            </a:r>
          </a:p>
        </p:txBody>
      </p:sp>
      <p:sp>
        <p:nvSpPr>
          <p:cNvPr id="44050"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4E3765EF-98B2-4B64-AF6A-4E4074899A13}" type="slidenum">
              <a:rPr lang="ja-JP" altLang="en-US" sz="1600">
                <a:solidFill>
                  <a:srgbClr val="000000"/>
                </a:solidFill>
                <a:latin typeface="Arial" panose="020B0604020202020204" pitchFamily="34" charset="0"/>
              </a:rPr>
              <a:pPr defTabSz="914400" eaLnBrk="1" hangingPunct="1"/>
              <a:t>15</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44054" name="Picture 5" descr="C:\Users\a-isono\Desktop\考えを深める―ペア.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513" y="1655763"/>
            <a:ext cx="126047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4" descr="C:\Users\a-isono\Desktop\考え③付箋.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4462463"/>
            <a:ext cx="1250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二等辺三角形 11"/>
          <p:cNvSpPr/>
          <p:nvPr/>
        </p:nvSpPr>
        <p:spPr bwMode="auto">
          <a:xfrm>
            <a:off x="6829425" y="1773238"/>
            <a:ext cx="1322388" cy="944562"/>
          </a:xfrm>
          <a:prstGeom prst="triangle">
            <a:avLst/>
          </a:prstGeom>
          <a:noFill/>
          <a:ln w="101600">
            <a:solidFill>
              <a:srgbClr val="FF0000"/>
            </a:solidFill>
            <a:prstDash val="solid"/>
            <a:miter lim="800000"/>
            <a:headEnd/>
            <a:tailEnd/>
          </a:ln>
          <a:effectLst/>
        </p:spPr>
        <p:txBody>
          <a:bodyPr lIns="90932" tIns="45469" rIns="90932" bIns="45469" anchor="ctr"/>
          <a:lstStyle/>
          <a:p>
            <a:pPr marL="173659" indent="-173659" algn="ctr" defTabSz="906901" eaLnBrk="1" fontAlgn="auto" hangingPunct="1">
              <a:spcBef>
                <a:spcPts val="0"/>
              </a:spcBef>
              <a:spcAft>
                <a:spcPts val="0"/>
              </a:spcAft>
              <a:defRPr/>
            </a:pPr>
            <a:endParaRPr lang="ja-JP" altLang="en-US" kern="0" dirty="0">
              <a:solidFill>
                <a:srgbClr val="000000"/>
              </a:solidFill>
              <a:latin typeface="ＭＳ Ｐゴシック"/>
            </a:endParaRPr>
          </a:p>
        </p:txBody>
      </p:sp>
      <p:sp>
        <p:nvSpPr>
          <p:cNvPr id="13" name="角丸四角形 12"/>
          <p:cNvSpPr/>
          <p:nvPr/>
        </p:nvSpPr>
        <p:spPr>
          <a:xfrm>
            <a:off x="6615113" y="1268413"/>
            <a:ext cx="1758950" cy="827087"/>
          </a:xfrm>
          <a:prstGeom prst="roundRect">
            <a:avLst/>
          </a:prstGeom>
          <a:solidFill>
            <a:schemeClr val="accent6">
              <a:lumMod val="75000"/>
            </a:schemeClr>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学びを人生や社会に</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生かそうとする</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学びに向かう力・</a:t>
            </a:r>
            <a:br>
              <a:rPr lang="en-US" altLang="ja-JP"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人間性</a:t>
            </a: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等の涵養</a:t>
            </a:r>
          </a:p>
        </p:txBody>
      </p:sp>
      <p:sp>
        <p:nvSpPr>
          <p:cNvPr id="14" name="角丸四角形 13"/>
          <p:cNvSpPr/>
          <p:nvPr/>
        </p:nvSpPr>
        <p:spPr>
          <a:xfrm>
            <a:off x="5865813" y="2301875"/>
            <a:ext cx="1500187" cy="831850"/>
          </a:xfrm>
          <a:prstGeom prst="roundRect">
            <a:avLst/>
          </a:prstGeom>
          <a:solidFill>
            <a:srgbClr val="1F497D"/>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生きて働く</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知識・技能</a:t>
            </a: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習得</a:t>
            </a:r>
          </a:p>
        </p:txBody>
      </p:sp>
      <p:sp>
        <p:nvSpPr>
          <p:cNvPr id="15" name="角丸四角形 14"/>
          <p:cNvSpPr/>
          <p:nvPr/>
        </p:nvSpPr>
        <p:spPr>
          <a:xfrm>
            <a:off x="7586663" y="2305050"/>
            <a:ext cx="1520825" cy="828675"/>
          </a:xfrm>
          <a:prstGeom prst="roundRect">
            <a:avLst/>
          </a:prstGeom>
          <a:solidFill>
            <a:srgbClr val="BBE0E3">
              <a:lumMod val="50000"/>
            </a:srgbClr>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未知の状況にも</a:t>
            </a:r>
            <a:br>
              <a:rPr lang="en-US" altLang="ja-JP"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対応できる</a:t>
            </a:r>
            <a:br>
              <a:rPr lang="en-US" altLang="ja-JP"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思考力･判断力･表現力</a:t>
            </a: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等の育成</a:t>
            </a:r>
          </a:p>
        </p:txBody>
      </p:sp>
      <p:sp>
        <p:nvSpPr>
          <p:cNvPr id="19" name="正方形/長方形 18"/>
          <p:cNvSpPr/>
          <p:nvPr/>
        </p:nvSpPr>
        <p:spPr>
          <a:xfrm>
            <a:off x="-187325" y="981075"/>
            <a:ext cx="2155825" cy="33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386" tIns="45195" rIns="90386" bIns="45195" anchor="ctr"/>
          <a:lstStyle/>
          <a:p>
            <a:pPr algn="ctr" defTabSz="903799" eaLnBrk="1" fontAlgn="auto" hangingPunct="1">
              <a:spcBef>
                <a:spcPts val="0"/>
              </a:spcBef>
              <a:spcAft>
                <a:spcPts val="0"/>
              </a:spcAft>
              <a:defRPr/>
            </a:pPr>
            <a:r>
              <a:rPr lang="en-US" altLang="ja-JP" kern="0" dirty="0">
                <a:solidFill>
                  <a:prstClr val="black"/>
                </a:solidFill>
                <a:latin typeface="HG丸ｺﾞｼｯｸM-PRO" panose="020F0600000000000000" pitchFamily="50" charset="-128"/>
                <a:ea typeface="HG丸ｺﾞｼｯｸM-PRO" panose="020F0600000000000000" pitchFamily="50" charset="-128"/>
              </a:rPr>
              <a:t>【</a:t>
            </a:r>
            <a:r>
              <a:rPr lang="ja-JP" altLang="en-US" kern="0" dirty="0">
                <a:solidFill>
                  <a:prstClr val="black"/>
                </a:solidFill>
                <a:latin typeface="HG丸ｺﾞｼｯｸM-PRO" panose="020F0600000000000000" pitchFamily="50" charset="-128"/>
                <a:ea typeface="HG丸ｺﾞｼｯｸM-PRO" panose="020F0600000000000000" pitchFamily="50" charset="-128"/>
              </a:rPr>
              <a:t>主体的な学び</a:t>
            </a:r>
            <a:r>
              <a:rPr lang="en-US" altLang="ja-JP" kern="0" dirty="0">
                <a:solidFill>
                  <a:prstClr val="black"/>
                </a:solidFill>
                <a:latin typeface="HG丸ｺﾞｼｯｸM-PRO" panose="020F0600000000000000" pitchFamily="50" charset="-128"/>
                <a:ea typeface="HG丸ｺﾞｼｯｸM-PRO" panose="020F0600000000000000" pitchFamily="50" charset="-128"/>
              </a:rPr>
              <a:t>】</a:t>
            </a:r>
            <a:endParaRPr lang="ja-JP" altLang="en-US"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15875" y="1328738"/>
            <a:ext cx="2211388" cy="2216150"/>
          </a:xfrm>
          <a:prstGeom prst="rect">
            <a:avLst/>
          </a:prstGeom>
        </p:spPr>
        <p:txBody>
          <a:bodyPr lIns="0" tIns="0" rIns="0" bIns="0">
            <a:spAutoFit/>
          </a:bodyPr>
          <a:lstStyle/>
          <a:p>
            <a:pPr marL="172759" defTabSz="872510" eaLnBrk="1" fontAlgn="auto" hangingPunct="1">
              <a:spcBef>
                <a:spcPts val="0"/>
              </a:spcBef>
              <a:spcAft>
                <a:spcPts val="0"/>
              </a:spcAft>
              <a:defRPr/>
            </a:pPr>
            <a:r>
              <a:rPr lang="ja-JP" altLang="en-US" sz="1600" kern="0" dirty="0">
                <a:solidFill>
                  <a:prstClr val="black"/>
                </a:solidFill>
                <a:latin typeface="HG丸ｺﾞｼｯｸM-PRO" panose="020F0600000000000000" pitchFamily="50" charset="-128"/>
                <a:ea typeface="HG丸ｺﾞｼｯｸM-PRO" panose="020F0600000000000000" pitchFamily="50" charset="-128"/>
              </a:rPr>
              <a:t>　学ぶことに興味や関心を持ち</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自己のキャリア形成の方向性と関連付けながら</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見通しを持って粘り強く取り組み</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自己の学習活動を振り返って次につなげる</a:t>
            </a:r>
            <a:r>
              <a:rPr lang="ja-JP" altLang="en-US" sz="1600" kern="0" dirty="0">
                <a:solidFill>
                  <a:srgbClr val="FF0000"/>
                </a:solidFill>
                <a:latin typeface="HG丸ｺﾞｼｯｸM-PRO" panose="020F0600000000000000" pitchFamily="50" charset="-128"/>
                <a:ea typeface="HG丸ｺﾞｼｯｸM-PRO" panose="020F0600000000000000" pitchFamily="50" charset="-128"/>
              </a:rPr>
              <a:t>「主体的な学び」</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が実現できているか。</a:t>
            </a:r>
          </a:p>
        </p:txBody>
      </p:sp>
      <p:sp>
        <p:nvSpPr>
          <p:cNvPr id="21" name="正方形/長方形 20"/>
          <p:cNvSpPr/>
          <p:nvPr/>
        </p:nvSpPr>
        <p:spPr>
          <a:xfrm>
            <a:off x="-187325" y="4748213"/>
            <a:ext cx="2155825" cy="33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386" tIns="45195" rIns="90386" bIns="45195" anchor="ctr"/>
          <a:lstStyle/>
          <a:p>
            <a:pPr algn="ctr" defTabSz="903799" eaLnBrk="1" fontAlgn="auto" hangingPunct="1">
              <a:spcBef>
                <a:spcPts val="0"/>
              </a:spcBef>
              <a:spcAft>
                <a:spcPts val="0"/>
              </a:spcAft>
              <a:defRPr/>
            </a:pPr>
            <a:r>
              <a:rPr lang="en-US" altLang="ja-JP" kern="0" dirty="0">
                <a:solidFill>
                  <a:prstClr val="black"/>
                </a:solidFill>
                <a:latin typeface="HG丸ｺﾞｼｯｸM-PRO" panose="020F0600000000000000" pitchFamily="50" charset="-128"/>
                <a:ea typeface="HG丸ｺﾞｼｯｸM-PRO" panose="020F0600000000000000" pitchFamily="50" charset="-128"/>
              </a:rPr>
              <a:t>【</a:t>
            </a:r>
            <a:r>
              <a:rPr lang="ja-JP" altLang="en-US" kern="0" dirty="0">
                <a:solidFill>
                  <a:prstClr val="black"/>
                </a:solidFill>
                <a:latin typeface="HG丸ｺﾞｼｯｸM-PRO" panose="020F0600000000000000" pitchFamily="50" charset="-128"/>
                <a:ea typeface="HG丸ｺﾞｼｯｸM-PRO" panose="020F0600000000000000" pitchFamily="50" charset="-128"/>
              </a:rPr>
              <a:t>対話的な学び</a:t>
            </a:r>
            <a:r>
              <a:rPr lang="en-US" altLang="ja-JP" kern="0" dirty="0">
                <a:solidFill>
                  <a:prstClr val="black"/>
                </a:solidFill>
                <a:latin typeface="HG丸ｺﾞｼｯｸM-PRO" panose="020F0600000000000000" pitchFamily="50" charset="-128"/>
                <a:ea typeface="HG丸ｺﾞｼｯｸM-PRO" panose="020F0600000000000000" pitchFamily="50" charset="-128"/>
              </a:rPr>
              <a:t>】</a:t>
            </a:r>
            <a:endParaRPr lang="ja-JP" altLang="en-US"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0" y="5192713"/>
            <a:ext cx="2916238" cy="1476375"/>
          </a:xfrm>
          <a:prstGeom prst="rect">
            <a:avLst/>
          </a:prstGeom>
        </p:spPr>
        <p:txBody>
          <a:bodyPr lIns="0" tIns="0" rIns="0" bIns="0">
            <a:spAutoFit/>
          </a:bodyPr>
          <a:lstStyle/>
          <a:p>
            <a:pPr marL="172759" defTabSz="872510" eaLnBrk="1" fontAlgn="auto" hangingPunct="1">
              <a:spcBef>
                <a:spcPts val="0"/>
              </a:spcBef>
              <a:spcAft>
                <a:spcPts val="0"/>
              </a:spcAft>
              <a:defRPr/>
            </a:pPr>
            <a:r>
              <a:rPr lang="ja-JP" altLang="en-US" sz="1600" kern="0" dirty="0">
                <a:solidFill>
                  <a:prstClr val="black"/>
                </a:solidFill>
                <a:latin typeface="HG丸ｺﾞｼｯｸM-PRO" panose="020F0600000000000000" pitchFamily="50" charset="-128"/>
                <a:ea typeface="HG丸ｺﾞｼｯｸM-PRO" panose="020F0600000000000000" pitchFamily="50" charset="-128"/>
              </a:rPr>
              <a:t>　子供同士の協働</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教職員や地域の人との対話</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先哲の考え方を手掛かりに考えること等を通じ</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自己の考えを広げ深める</a:t>
            </a:r>
            <a:r>
              <a:rPr lang="ja-JP" altLang="en-US" sz="1600" kern="0" dirty="0">
                <a:solidFill>
                  <a:srgbClr val="FF0000"/>
                </a:solidFill>
                <a:latin typeface="HG丸ｺﾞｼｯｸM-PRO" panose="020F0600000000000000" pitchFamily="50" charset="-128"/>
                <a:ea typeface="HG丸ｺﾞｼｯｸM-PRO" panose="020F0600000000000000" pitchFamily="50" charset="-128"/>
              </a:rPr>
              <a:t>「対話的な学び」</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が実現できているか。</a:t>
            </a:r>
            <a:endParaRPr lang="en-US" altLang="ja-JP" sz="16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5197475" y="4221163"/>
            <a:ext cx="1966913" cy="33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386" tIns="45195" rIns="90386" bIns="45195" anchor="ctr"/>
          <a:lstStyle/>
          <a:p>
            <a:pPr algn="ctr" defTabSz="903799" eaLnBrk="1" fontAlgn="auto" hangingPunct="1">
              <a:spcBef>
                <a:spcPts val="0"/>
              </a:spcBef>
              <a:spcAft>
                <a:spcPts val="0"/>
              </a:spcAft>
              <a:defRPr/>
            </a:pPr>
            <a:r>
              <a:rPr lang="en-US" altLang="ja-JP" kern="0" dirty="0">
                <a:solidFill>
                  <a:prstClr val="black"/>
                </a:solidFill>
                <a:latin typeface="HG丸ｺﾞｼｯｸM-PRO" panose="020F0600000000000000" pitchFamily="50" charset="-128"/>
                <a:ea typeface="HG丸ｺﾞｼｯｸM-PRO" panose="020F0600000000000000" pitchFamily="50" charset="-128"/>
              </a:rPr>
              <a:t>【</a:t>
            </a:r>
            <a:r>
              <a:rPr lang="ja-JP" altLang="en-US" kern="0" dirty="0">
                <a:solidFill>
                  <a:prstClr val="black"/>
                </a:solidFill>
                <a:latin typeface="HG丸ｺﾞｼｯｸM-PRO" panose="020F0600000000000000" pitchFamily="50" charset="-128"/>
                <a:ea typeface="HG丸ｺﾞｼｯｸM-PRO" panose="020F0600000000000000" pitchFamily="50" charset="-128"/>
              </a:rPr>
              <a:t>深い学び</a:t>
            </a:r>
            <a:r>
              <a:rPr lang="en-US" altLang="ja-JP" kern="0" dirty="0">
                <a:solidFill>
                  <a:prstClr val="black"/>
                </a:solidFill>
                <a:latin typeface="HG丸ｺﾞｼｯｸM-PRO" panose="020F0600000000000000" pitchFamily="50" charset="-128"/>
                <a:ea typeface="HG丸ｺﾞｼｯｸM-PRO" panose="020F0600000000000000" pitchFamily="50" charset="-128"/>
              </a:rPr>
              <a:t>】</a:t>
            </a:r>
            <a:endParaRPr lang="ja-JP" altLang="en-US"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25" name="正方形/長方形 24"/>
          <p:cNvSpPr/>
          <p:nvPr/>
        </p:nvSpPr>
        <p:spPr>
          <a:xfrm>
            <a:off x="5364163" y="4597400"/>
            <a:ext cx="3659187" cy="2216150"/>
          </a:xfrm>
          <a:prstGeom prst="rect">
            <a:avLst/>
          </a:prstGeom>
        </p:spPr>
        <p:txBody>
          <a:bodyPr lIns="0" tIns="0" rIns="0" bIns="0">
            <a:spAutoFit/>
          </a:bodyPr>
          <a:lstStyle/>
          <a:p>
            <a:pPr marL="172759" defTabSz="872510" eaLnBrk="1" fontAlgn="auto" hangingPunct="1">
              <a:spcBef>
                <a:spcPts val="0"/>
              </a:spcBef>
              <a:spcAft>
                <a:spcPts val="0"/>
              </a:spcAft>
              <a:defRPr/>
            </a:pPr>
            <a:r>
              <a:rPr lang="ja-JP" altLang="en-US" sz="1600" kern="0" dirty="0">
                <a:solidFill>
                  <a:prstClr val="black"/>
                </a:solidFill>
                <a:latin typeface="HG丸ｺﾞｼｯｸM-PRO" panose="020F0600000000000000" pitchFamily="50" charset="-128"/>
                <a:ea typeface="HG丸ｺﾞｼｯｸM-PRO" panose="020F0600000000000000" pitchFamily="50" charset="-128"/>
              </a:rPr>
              <a:t>　習得・活用・探究という学びの過程の中で</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各教科等の特質に応じた「見方・考え方」を働かせながら</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知識を相互に関連付けてより深く理解したり</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情報を精査して考えを形成したり</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問題を見いだして解決策を考えたり</a:t>
            </a:r>
            <a:r>
              <a:rPr lang="en-US" altLang="ja-JP" sz="16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思いや考えを基に創造したりすることに向かう</a:t>
            </a:r>
            <a:r>
              <a:rPr lang="ja-JP" altLang="en-US" sz="1600" kern="0" dirty="0">
                <a:solidFill>
                  <a:srgbClr val="FF0000"/>
                </a:solidFill>
                <a:latin typeface="HG丸ｺﾞｼｯｸM-PRO" panose="020F0600000000000000" pitchFamily="50" charset="-128"/>
                <a:ea typeface="HG丸ｺﾞｼｯｸM-PRO" panose="020F0600000000000000" pitchFamily="50" charset="-128"/>
              </a:rPr>
              <a:t>「深い学び</a:t>
            </a:r>
            <a:r>
              <a:rPr lang="ja-JP" altLang="en-US" sz="1600" kern="0" dirty="0">
                <a:solidFill>
                  <a:prstClr val="black"/>
                </a:solidFill>
                <a:latin typeface="HG丸ｺﾞｼｯｸM-PRO" panose="020F0600000000000000" pitchFamily="50" charset="-128"/>
                <a:ea typeface="HG丸ｺﾞｼｯｸM-PRO" panose="020F0600000000000000" pitchFamily="50" charset="-128"/>
              </a:rPr>
              <a:t>」が実現できているか。</a:t>
            </a:r>
          </a:p>
        </p:txBody>
      </p:sp>
      <p:pic>
        <p:nvPicPr>
          <p:cNvPr id="31" name="図 30"/>
          <p:cNvPicPr>
            <a:picLocks noChangeAspect="1"/>
          </p:cNvPicPr>
          <p:nvPr/>
        </p:nvPicPr>
        <p:blipFill>
          <a:blip r:embed="rId8"/>
          <a:stretch>
            <a:fillRect/>
          </a:stretch>
        </p:blipFill>
        <p:spPr>
          <a:xfrm>
            <a:off x="4230688" y="1381125"/>
            <a:ext cx="1022350" cy="823913"/>
          </a:xfrm>
          <a:prstGeom prst="rect">
            <a:avLst/>
          </a:prstGeom>
          <a:ln w="3175">
            <a:solidFill>
              <a:srgbClr val="002060"/>
            </a:solidFill>
            <a:bevel/>
          </a:ln>
          <a:effectLst>
            <a:outerShdw blurRad="50800" dist="50800" dir="3600000" algn="ctr" rotWithShape="0">
              <a:srgbClr val="000000">
                <a:alpha val="50000"/>
              </a:srgbClr>
            </a:outerShdw>
          </a:effectLst>
        </p:spPr>
      </p:pic>
      <p:sp>
        <p:nvSpPr>
          <p:cNvPr id="29" name="ホームベース 28"/>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0" tIns="0" rIns="36000" bIns="36000" anchor="ctr"/>
          <a:lstStyle/>
          <a:p>
            <a:pPr>
              <a:defRPr/>
            </a:pPr>
            <a:r>
              <a:rPr kumimoji="1" lang="ja-JP" altLang="en-US" sz="2400" spc="-30" dirty="0">
                <a:solidFill>
                  <a:schemeClr val="tx1"/>
                </a:solidFill>
                <a:latin typeface="HGSｺﾞｼｯｸE" pitchFamily="50" charset="-128"/>
                <a:ea typeface="HGSｺﾞｼｯｸE" pitchFamily="50" charset="-128"/>
              </a:rPr>
              <a:t>主体的･対話的で深い学びの実現に向けた授業改善</a:t>
            </a:r>
            <a:r>
              <a:rPr kumimoji="1" lang="en-US" altLang="ja-JP" sz="2400" spc="-30" dirty="0">
                <a:solidFill>
                  <a:schemeClr val="tx1"/>
                </a:solidFill>
                <a:latin typeface="HGSｺﾞｼｯｸE" pitchFamily="50" charset="-128"/>
                <a:ea typeface="HGSｺﾞｼｯｸE" pitchFamily="50" charset="-128"/>
              </a:rPr>
              <a:t>(</a:t>
            </a:r>
            <a:r>
              <a:rPr kumimoji="1" lang="ja-JP" altLang="en-US" sz="2400" spc="-30" dirty="0">
                <a:solidFill>
                  <a:schemeClr val="tx1"/>
                </a:solidFill>
                <a:latin typeface="HGSｺﾞｼｯｸE" pitchFamily="50" charset="-128"/>
                <a:ea typeface="HGSｺﾞｼｯｸE" pitchFamily="50" charset="-128"/>
              </a:rPr>
              <a:t>第</a:t>
            </a:r>
            <a:r>
              <a:rPr kumimoji="1" lang="en-US" altLang="ja-JP" sz="2400" spc="-30" dirty="0">
                <a:solidFill>
                  <a:schemeClr val="tx1"/>
                </a:solidFill>
                <a:latin typeface="HGSｺﾞｼｯｸE" pitchFamily="50" charset="-128"/>
                <a:ea typeface="HGSｺﾞｼｯｸE" pitchFamily="50" charset="-128"/>
              </a:rPr>
              <a:t>3</a:t>
            </a:r>
            <a:r>
              <a:rPr kumimoji="1" lang="ja-JP" altLang="en-US" sz="2400" spc="-30" dirty="0">
                <a:solidFill>
                  <a:schemeClr val="tx1"/>
                </a:solidFill>
                <a:latin typeface="HGSｺﾞｼｯｸE" pitchFamily="50" charset="-128"/>
                <a:ea typeface="HGSｺﾞｼｯｸE" pitchFamily="50" charset="-128"/>
              </a:rPr>
              <a:t>の</a:t>
            </a:r>
            <a:r>
              <a:rPr kumimoji="1" lang="en-US" altLang="ja-JP" sz="2400" spc="-30" dirty="0">
                <a:solidFill>
                  <a:schemeClr val="tx1"/>
                </a:solidFill>
                <a:latin typeface="HGSｺﾞｼｯｸE" pitchFamily="50" charset="-128"/>
                <a:ea typeface="HGSｺﾞｼｯｸE" pitchFamily="50" charset="-128"/>
              </a:rPr>
              <a:t>1)</a:t>
            </a:r>
            <a:endParaRPr kumimoji="1" lang="ja-JP" altLang="en-US" sz="2400" spc="-30" dirty="0">
              <a:solidFill>
                <a:schemeClr val="tx1"/>
              </a:solidFill>
              <a:latin typeface="HGSｺﾞｼｯｸE" pitchFamily="50" charset="-128"/>
              <a:ea typeface="HGSｺﾞｼｯｸE" pitchFamily="50" charset="-128"/>
            </a:endParaRPr>
          </a:p>
        </p:txBody>
      </p:sp>
      <p:sp>
        <p:nvSpPr>
          <p:cNvPr id="27" name="AutoShape 17"/>
          <p:cNvSpPr>
            <a:spLocks noChangeArrowheads="1"/>
          </p:cNvSpPr>
          <p:nvPr/>
        </p:nvSpPr>
        <p:spPr bwMode="auto">
          <a:xfrm>
            <a:off x="7956550" y="476250"/>
            <a:ext cx="11874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P77</a:t>
            </a:r>
            <a:r>
              <a:rPr kumimoji="1" lang="ja-JP" altLang="en-US" sz="2400" dirty="0">
                <a:latin typeface="ＭＳ Ｐゴシック" panose="020B0600070205080204" pitchFamily="50" charset="-128"/>
              </a:rPr>
              <a:t>～</a:t>
            </a:r>
          </a:p>
        </p:txBody>
      </p:sp>
      <p:pic>
        <p:nvPicPr>
          <p:cNvPr id="4" name="オーディオ 3">
            <a:hlinkClick r:id="" action="ppaction://media"/>
            <a:extLst>
              <a:ext uri="{FF2B5EF4-FFF2-40B4-BE49-F238E27FC236}">
                <a16:creationId xmlns:a16="http://schemas.microsoft.com/office/drawing/2014/main" id="{290904C4-696F-4A80-8E66-7F64AAF7A6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780"/>
    </mc:Choice>
    <mc:Fallback xmlns="">
      <p:transition spd="slow" advTm="9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下矢印 31"/>
          <p:cNvSpPr/>
          <p:nvPr/>
        </p:nvSpPr>
        <p:spPr>
          <a:xfrm rot="15243909">
            <a:off x="2351170" y="-699029"/>
            <a:ext cx="3413352" cy="8828717"/>
          </a:xfrm>
          <a:prstGeom prst="downArrow">
            <a:avLst>
              <a:gd name="adj1" fmla="val 50000"/>
              <a:gd name="adj2" fmla="val 56766"/>
            </a:avLst>
          </a:prstGeom>
          <a:gradFill>
            <a:gsLst>
              <a:gs pos="0">
                <a:srgbClr val="B0ECF4">
                  <a:alpha val="30980"/>
                  <a:lumMod val="54000"/>
                  <a:lumOff val="46000"/>
                </a:srgbClr>
              </a:gs>
              <a:gs pos="50000">
                <a:srgbClr val="AEFAFC">
                  <a:alpha val="45882"/>
                  <a:lumMod val="91000"/>
                  <a:lumOff val="9000"/>
                </a:srgbClr>
              </a:gs>
              <a:gs pos="100000">
                <a:srgbClr val="9EF8FC">
                  <a:alpha val="80000"/>
                  <a:lumMod val="8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1148812" eaLnBrk="1" fontAlgn="auto" hangingPunct="1">
              <a:spcBef>
                <a:spcPts val="0"/>
              </a:spcBef>
              <a:spcAft>
                <a:spcPts val="0"/>
              </a:spcAft>
              <a:defRPr/>
            </a:pPr>
            <a:endParaRPr lang="ja-JP" altLang="en-US" kern="0">
              <a:solidFill>
                <a:prstClr val="white"/>
              </a:solidFill>
            </a:endParaRPr>
          </a:p>
        </p:txBody>
      </p:sp>
      <p:pic>
        <p:nvPicPr>
          <p:cNvPr id="46085" name="Picture 8" descr="C:\Users\a-isono\Desktop\発表―ポスターセッション.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3284538"/>
            <a:ext cx="12065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角丸四角形 32"/>
          <p:cNvSpPr/>
          <p:nvPr/>
        </p:nvSpPr>
        <p:spPr>
          <a:xfrm rot="20706960">
            <a:off x="1812843" y="3859474"/>
            <a:ext cx="3015289" cy="776595"/>
          </a:xfrm>
          <a:prstGeom prst="roundRect">
            <a:avLst>
              <a:gd name="adj" fmla="val 18036"/>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4" name="角丸四角形 33"/>
          <p:cNvSpPr/>
          <p:nvPr/>
        </p:nvSpPr>
        <p:spPr>
          <a:xfrm rot="20706960">
            <a:off x="1888361" y="2602651"/>
            <a:ext cx="4060555" cy="687062"/>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5" name="角丸四角形 34"/>
          <p:cNvSpPr/>
          <p:nvPr/>
        </p:nvSpPr>
        <p:spPr>
          <a:xfrm rot="20706960">
            <a:off x="2285893" y="3137102"/>
            <a:ext cx="3252474" cy="776595"/>
          </a:xfrm>
          <a:prstGeom prst="roundRect">
            <a:avLst/>
          </a:prstGeom>
          <a:solidFill>
            <a:srgbClr val="B5FBA5"/>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anchor="ctr"/>
          <a:lstStyle/>
          <a:p>
            <a:pPr algn="ctr" defTabSz="912915" eaLnBrk="1" fontAlgn="auto" hangingPunct="1">
              <a:spcBef>
                <a:spcPts val="0"/>
              </a:spcBef>
              <a:spcAft>
                <a:spcPts val="0"/>
              </a:spcAft>
              <a:defRPr/>
            </a:pPr>
            <a:endParaRPr lang="ja-JP" altLang="en-US" kern="0">
              <a:solidFill>
                <a:prstClr val="white"/>
              </a:solidFill>
            </a:endParaRPr>
          </a:p>
        </p:txBody>
      </p:sp>
      <p:sp>
        <p:nvSpPr>
          <p:cNvPr id="36" name="テキスト ボックス 35"/>
          <p:cNvSpPr txBox="1"/>
          <p:nvPr/>
        </p:nvSpPr>
        <p:spPr>
          <a:xfrm rot="20676175">
            <a:off x="2608263" y="4125913"/>
            <a:ext cx="2484437" cy="177800"/>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深い学び</a:t>
            </a:r>
          </a:p>
        </p:txBody>
      </p:sp>
      <p:sp>
        <p:nvSpPr>
          <p:cNvPr id="37" name="テキスト ボックス 36"/>
          <p:cNvSpPr txBox="1"/>
          <p:nvPr/>
        </p:nvSpPr>
        <p:spPr>
          <a:xfrm rot="20706960">
            <a:off x="2967038" y="3417888"/>
            <a:ext cx="3024187" cy="176212"/>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対話的な学び</a:t>
            </a:r>
          </a:p>
        </p:txBody>
      </p:sp>
      <p:sp>
        <p:nvSpPr>
          <p:cNvPr id="38" name="テキスト ボックス 37"/>
          <p:cNvSpPr txBox="1"/>
          <p:nvPr/>
        </p:nvSpPr>
        <p:spPr>
          <a:xfrm rot="20706960">
            <a:off x="3255963" y="2768600"/>
            <a:ext cx="3024187" cy="177800"/>
          </a:xfrm>
          <a:prstGeom prst="rect">
            <a:avLst/>
          </a:prstGeom>
          <a:noFill/>
        </p:spPr>
        <p:txBody>
          <a:bodyPr lIns="17971" tIns="17971" rIns="17971" bIns="17971">
            <a:spAutoFit/>
          </a:bodyPr>
          <a:lstStyle/>
          <a:p>
            <a:pPr defTabSz="912805" eaLnBrk="1" fontAlgn="auto" hangingPunct="1">
              <a:lnSpc>
                <a:spcPts val="1100"/>
              </a:lnSpc>
              <a:spcBef>
                <a:spcPts val="0"/>
              </a:spcBef>
              <a:spcAft>
                <a:spcPts val="0"/>
              </a:spcAft>
              <a:defRPr/>
            </a:pPr>
            <a:r>
              <a:rPr lang="ja-JP" altLang="en-US" sz="2800" kern="0" dirty="0">
                <a:ln w="3175">
                  <a:noFill/>
                </a:ln>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主体的な学び</a:t>
            </a:r>
          </a:p>
        </p:txBody>
      </p:sp>
      <p:sp>
        <p:nvSpPr>
          <p:cNvPr id="46098"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29BDEDA5-5E5F-40D4-9C40-FB9E1E43AF94}" type="slidenum">
              <a:rPr lang="ja-JP" altLang="en-US" sz="1600">
                <a:solidFill>
                  <a:srgbClr val="000000"/>
                </a:solidFill>
                <a:latin typeface="Arial" panose="020B0604020202020204" pitchFamily="34" charset="0"/>
              </a:rPr>
              <a:pPr defTabSz="914400" eaLnBrk="1" hangingPunct="1"/>
              <a:t>16</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sp>
        <p:nvSpPr>
          <p:cNvPr id="12" name="二等辺三角形 11"/>
          <p:cNvSpPr/>
          <p:nvPr/>
        </p:nvSpPr>
        <p:spPr bwMode="auto">
          <a:xfrm>
            <a:off x="6829425" y="1773238"/>
            <a:ext cx="1322388" cy="944562"/>
          </a:xfrm>
          <a:prstGeom prst="triangle">
            <a:avLst/>
          </a:prstGeom>
          <a:noFill/>
          <a:ln w="101600">
            <a:solidFill>
              <a:srgbClr val="FF0000"/>
            </a:solidFill>
            <a:prstDash val="solid"/>
            <a:miter lim="800000"/>
            <a:headEnd/>
            <a:tailEnd/>
          </a:ln>
          <a:effectLst/>
        </p:spPr>
        <p:txBody>
          <a:bodyPr lIns="90932" tIns="45469" rIns="90932" bIns="45469" anchor="ctr"/>
          <a:lstStyle/>
          <a:p>
            <a:pPr marL="173659" indent="-173659" algn="ctr" defTabSz="906901" eaLnBrk="1" fontAlgn="auto" hangingPunct="1">
              <a:spcBef>
                <a:spcPts val="0"/>
              </a:spcBef>
              <a:spcAft>
                <a:spcPts val="0"/>
              </a:spcAft>
              <a:defRPr/>
            </a:pPr>
            <a:endParaRPr lang="ja-JP" altLang="en-US" kern="0" dirty="0">
              <a:solidFill>
                <a:srgbClr val="000000"/>
              </a:solidFill>
              <a:latin typeface="ＭＳ Ｐゴシック"/>
            </a:endParaRPr>
          </a:p>
        </p:txBody>
      </p:sp>
      <p:sp>
        <p:nvSpPr>
          <p:cNvPr id="13" name="角丸四角形 12"/>
          <p:cNvSpPr/>
          <p:nvPr/>
        </p:nvSpPr>
        <p:spPr>
          <a:xfrm>
            <a:off x="6615113" y="1268413"/>
            <a:ext cx="1758950" cy="827087"/>
          </a:xfrm>
          <a:prstGeom prst="roundRect">
            <a:avLst/>
          </a:prstGeom>
          <a:solidFill>
            <a:schemeClr val="accent6">
              <a:lumMod val="75000"/>
            </a:schemeClr>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学びを人生や社会に</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生かそうとする</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学びに向かう力・</a:t>
            </a:r>
            <a:br>
              <a:rPr lang="en-US" altLang="ja-JP"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人間性</a:t>
            </a: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等の涵養</a:t>
            </a:r>
          </a:p>
        </p:txBody>
      </p:sp>
      <p:sp>
        <p:nvSpPr>
          <p:cNvPr id="14" name="角丸四角形 13"/>
          <p:cNvSpPr/>
          <p:nvPr/>
        </p:nvSpPr>
        <p:spPr>
          <a:xfrm>
            <a:off x="5865813" y="2301875"/>
            <a:ext cx="1500187" cy="831850"/>
          </a:xfrm>
          <a:prstGeom prst="roundRect">
            <a:avLst/>
          </a:prstGeom>
          <a:solidFill>
            <a:srgbClr val="1F497D"/>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生きて働く</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知識・技能</a:t>
            </a: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の</a:t>
            </a:r>
            <a:br>
              <a:rPr lang="en-US" altLang="ja-JP"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習得</a:t>
            </a:r>
          </a:p>
        </p:txBody>
      </p:sp>
      <p:sp>
        <p:nvSpPr>
          <p:cNvPr id="15" name="角丸四角形 14"/>
          <p:cNvSpPr/>
          <p:nvPr/>
        </p:nvSpPr>
        <p:spPr>
          <a:xfrm>
            <a:off x="7586663" y="2305050"/>
            <a:ext cx="1520825" cy="828675"/>
          </a:xfrm>
          <a:prstGeom prst="roundRect">
            <a:avLst/>
          </a:prstGeom>
          <a:solidFill>
            <a:srgbClr val="BBE0E3">
              <a:lumMod val="50000"/>
            </a:srgbClr>
          </a:solidFill>
          <a:ln w="76200" cap="flat" cmpd="dbl" algn="ctr">
            <a:solidFill>
              <a:sysClr val="window" lastClr="FFFFFF"/>
            </a:solidFill>
            <a:prstDash val="solid"/>
          </a:ln>
          <a:effectLst/>
        </p:spPr>
        <p:txBody>
          <a:bodyPr lIns="0" tIns="0" rIns="0" bIns="0" anchor="ctr"/>
          <a:lstStyle/>
          <a:p>
            <a:pPr algn="ctr" defTabSz="912640" eaLnBrk="1" fontAlgn="auto" hangingPunct="1">
              <a:spcBef>
                <a:spcPts val="0"/>
              </a:spcBef>
              <a:spcAft>
                <a:spcPts val="0"/>
              </a:spcAft>
              <a:defRPr/>
            </a:pP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未知の状況にも</a:t>
            </a:r>
            <a:br>
              <a:rPr lang="en-US" altLang="ja-JP"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対応できる</a:t>
            </a:r>
            <a:br>
              <a:rPr lang="en-US" altLang="ja-JP"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思考力･判断力･表現力</a:t>
            </a:r>
            <a:r>
              <a:rPr lang="ja-JP" altLang="en-US" sz="1100"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等の育成</a:t>
            </a:r>
          </a:p>
        </p:txBody>
      </p:sp>
      <p:sp>
        <p:nvSpPr>
          <p:cNvPr id="26" name="四角形: 角を丸くする 6"/>
          <p:cNvSpPr/>
          <p:nvPr/>
        </p:nvSpPr>
        <p:spPr>
          <a:xfrm>
            <a:off x="0" y="927505"/>
            <a:ext cx="5688013" cy="1873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88900" indent="3429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主体的・対話的で深い学びは</a:t>
            </a: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必ずしも１単位時間の授業の中で全てが実現されるものではなく</a:t>
            </a:r>
            <a:r>
              <a:rPr lang="en-US" altLang="ja-JP" sz="2400" kern="0" dirty="0">
                <a:solidFill>
                  <a:schemeClr val="tx1"/>
                </a:solidFill>
                <a:latin typeface="HGS明朝E" pitchFamily="18" charset="-128"/>
                <a:ea typeface="HGS明朝E" pitchFamily="18" charset="-128"/>
              </a:rPr>
              <a:t>,</a:t>
            </a:r>
            <a:r>
              <a:rPr lang="ja-JP" altLang="en-US" sz="2400" kern="0" dirty="0">
                <a:solidFill>
                  <a:srgbClr val="FF0000"/>
                </a:solidFill>
                <a:latin typeface="HGS明朝E" pitchFamily="18" charset="-128"/>
                <a:ea typeface="HGS明朝E" pitchFamily="18" charset="-128"/>
              </a:rPr>
              <a:t>単元や題材など内容や時間のまとまりを見通して授業改善を進める</a:t>
            </a:r>
            <a:r>
              <a:rPr lang="ja-JP" altLang="en-US" sz="2400" kern="0" dirty="0">
                <a:solidFill>
                  <a:schemeClr val="tx1"/>
                </a:solidFill>
                <a:latin typeface="HGS明朝E" pitchFamily="18" charset="-128"/>
                <a:ea typeface="HGS明朝E" pitchFamily="18" charset="-128"/>
              </a:rPr>
              <a:t>。</a:t>
            </a:r>
          </a:p>
        </p:txBody>
      </p:sp>
      <p:sp>
        <p:nvSpPr>
          <p:cNvPr id="27" name="四角形: 角を丸くする 6"/>
          <p:cNvSpPr/>
          <p:nvPr/>
        </p:nvSpPr>
        <p:spPr>
          <a:xfrm>
            <a:off x="190500" y="4568825"/>
            <a:ext cx="8748713" cy="227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88900" indent="3429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「深い学び」の視点に関して</a:t>
            </a: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各教科等の学びの深まりの鍵となるのが</a:t>
            </a:r>
            <a:r>
              <a:rPr lang="ja-JP" altLang="en-US" sz="2400" kern="0" dirty="0">
                <a:solidFill>
                  <a:srgbClr val="FF0000"/>
                </a:solidFill>
                <a:latin typeface="HGS明朝E" pitchFamily="18" charset="-128"/>
                <a:ea typeface="HGS明朝E" pitchFamily="18" charset="-128"/>
              </a:rPr>
              <a:t>「見方・考え方」</a:t>
            </a:r>
            <a:r>
              <a:rPr lang="ja-JP" altLang="en-US" sz="2400" kern="0" dirty="0">
                <a:solidFill>
                  <a:schemeClr val="tx1"/>
                </a:solidFill>
                <a:latin typeface="HGS明朝E" pitchFamily="18" charset="-128"/>
                <a:ea typeface="HGS明朝E" pitchFamily="18" charset="-128"/>
              </a:rPr>
              <a:t>（各教科等の特質に応じた物事を捉える視点や考え方）である。</a:t>
            </a:r>
            <a:endParaRPr lang="en-US" altLang="ja-JP" sz="2400" kern="0" dirty="0">
              <a:solidFill>
                <a:schemeClr val="tx1"/>
              </a:solidFill>
              <a:latin typeface="HGS明朝E" pitchFamily="18" charset="-128"/>
              <a:ea typeface="HGS明朝E" pitchFamily="18" charset="-128"/>
            </a:endParaRPr>
          </a:p>
          <a:p>
            <a:pPr marL="88900" indent="342900" defTabSz="914400" eaLnBrk="1" fontAlgn="auto" hangingPunct="1">
              <a:spcBef>
                <a:spcPts val="600"/>
              </a:spcBef>
              <a:spcAft>
                <a:spcPts val="0"/>
              </a:spcAft>
              <a:defRPr/>
            </a:pPr>
            <a:r>
              <a:rPr lang="ja-JP" altLang="en-US" sz="2400" kern="0" dirty="0">
                <a:solidFill>
                  <a:schemeClr val="tx1"/>
                </a:solidFill>
                <a:latin typeface="HGS明朝E" pitchFamily="18" charset="-128"/>
                <a:ea typeface="HGS明朝E" pitchFamily="18" charset="-128"/>
              </a:rPr>
              <a:t>「見方・考え方」は</a:t>
            </a: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習得・活用・探究という学びの過程の中で働かせることを通じて</a:t>
            </a:r>
            <a:r>
              <a:rPr lang="en-US" altLang="ja-JP" sz="2400" kern="0" dirty="0">
                <a:solidFill>
                  <a:schemeClr val="tx1"/>
                </a:solidFill>
                <a:latin typeface="HGS明朝E" pitchFamily="18" charset="-128"/>
                <a:ea typeface="HGS明朝E" pitchFamily="18" charset="-128"/>
              </a:rPr>
              <a:t>,</a:t>
            </a:r>
            <a:r>
              <a:rPr lang="ja-JP" altLang="en-US" sz="2400" kern="0" dirty="0">
                <a:solidFill>
                  <a:schemeClr val="tx1"/>
                </a:solidFill>
                <a:latin typeface="HGS明朝E" pitchFamily="18" charset="-128"/>
                <a:ea typeface="HGS明朝E" pitchFamily="18" charset="-128"/>
              </a:rPr>
              <a:t>より質の高い深い学びにつなげることが重要である。</a:t>
            </a:r>
          </a:p>
        </p:txBody>
      </p:sp>
      <p:sp>
        <p:nvSpPr>
          <p:cNvPr id="23" name="ホームベース 22"/>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0" tIns="0" rIns="36000" bIns="36000" anchor="ctr"/>
          <a:lstStyle/>
          <a:p>
            <a:pPr>
              <a:defRPr/>
            </a:pPr>
            <a:r>
              <a:rPr kumimoji="1" lang="ja-JP" altLang="en-US" sz="2400" spc="-30" dirty="0">
                <a:solidFill>
                  <a:schemeClr val="tx1"/>
                </a:solidFill>
                <a:latin typeface="HGSｺﾞｼｯｸE" pitchFamily="50" charset="-128"/>
                <a:ea typeface="HGSｺﾞｼｯｸE" pitchFamily="50" charset="-128"/>
              </a:rPr>
              <a:t>主体的･対話的で深い学びの実現に向けた授業改善</a:t>
            </a:r>
            <a:r>
              <a:rPr kumimoji="1" lang="en-US" altLang="ja-JP" sz="2400" spc="-30" dirty="0">
                <a:solidFill>
                  <a:schemeClr val="tx1"/>
                </a:solidFill>
                <a:latin typeface="HGSｺﾞｼｯｸE" pitchFamily="50" charset="-128"/>
                <a:ea typeface="HGSｺﾞｼｯｸE" pitchFamily="50" charset="-128"/>
              </a:rPr>
              <a:t>(</a:t>
            </a:r>
            <a:r>
              <a:rPr kumimoji="1" lang="ja-JP" altLang="en-US" sz="2400" spc="-30" dirty="0">
                <a:solidFill>
                  <a:schemeClr val="tx1"/>
                </a:solidFill>
                <a:latin typeface="HGSｺﾞｼｯｸE" pitchFamily="50" charset="-128"/>
                <a:ea typeface="HGSｺﾞｼｯｸE" pitchFamily="50" charset="-128"/>
              </a:rPr>
              <a:t>第</a:t>
            </a:r>
            <a:r>
              <a:rPr kumimoji="1" lang="en-US" altLang="ja-JP" sz="2400" spc="-30" dirty="0">
                <a:solidFill>
                  <a:schemeClr val="tx1"/>
                </a:solidFill>
                <a:latin typeface="HGSｺﾞｼｯｸE" pitchFamily="50" charset="-128"/>
                <a:ea typeface="HGSｺﾞｼｯｸE" pitchFamily="50" charset="-128"/>
              </a:rPr>
              <a:t>3</a:t>
            </a:r>
            <a:r>
              <a:rPr kumimoji="1" lang="ja-JP" altLang="en-US" sz="2400" spc="-30" dirty="0">
                <a:solidFill>
                  <a:schemeClr val="tx1"/>
                </a:solidFill>
                <a:latin typeface="HGSｺﾞｼｯｸE" pitchFamily="50" charset="-128"/>
                <a:ea typeface="HGSｺﾞｼｯｸE" pitchFamily="50" charset="-128"/>
              </a:rPr>
              <a:t>の</a:t>
            </a:r>
            <a:r>
              <a:rPr kumimoji="1" lang="en-US" altLang="ja-JP" sz="2400" spc="-30" dirty="0">
                <a:solidFill>
                  <a:schemeClr val="tx1"/>
                </a:solidFill>
                <a:latin typeface="HGSｺﾞｼｯｸE" pitchFamily="50" charset="-128"/>
                <a:ea typeface="HGSｺﾞｼｯｸE" pitchFamily="50" charset="-128"/>
              </a:rPr>
              <a:t>1)</a:t>
            </a:r>
            <a:endParaRPr kumimoji="1" lang="ja-JP" altLang="en-US" sz="2400" spc="-30" dirty="0">
              <a:solidFill>
                <a:schemeClr val="tx1"/>
              </a:solidFill>
              <a:latin typeface="HGSｺﾞｼｯｸE" pitchFamily="50" charset="-128"/>
              <a:ea typeface="HGSｺﾞｼｯｸE" pitchFamily="50" charset="-128"/>
            </a:endParaRPr>
          </a:p>
        </p:txBody>
      </p:sp>
      <p:sp>
        <p:nvSpPr>
          <p:cNvPr id="20" name="AutoShape 17"/>
          <p:cNvSpPr>
            <a:spLocks noChangeArrowheads="1"/>
          </p:cNvSpPr>
          <p:nvPr/>
        </p:nvSpPr>
        <p:spPr bwMode="auto">
          <a:xfrm>
            <a:off x="7956550" y="476250"/>
            <a:ext cx="11874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P77</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2E1CE150-273B-49FC-83F6-B22656C69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22"/>
    </mc:Choice>
    <mc:Fallback xmlns="">
      <p:transition spd="slow" advTm="1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2976FD70-EFB6-40F6-8A34-C27E4A074BF0}" type="slidenum">
              <a:rPr lang="ja-JP" altLang="en-US" sz="1600">
                <a:solidFill>
                  <a:srgbClr val="000000"/>
                </a:solidFill>
                <a:latin typeface="Arial" panose="020B0604020202020204" pitchFamily="34" charset="0"/>
              </a:rPr>
              <a:pPr defTabSz="914400" eaLnBrk="1" hangingPunct="1"/>
              <a:t>17</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sp>
        <p:nvSpPr>
          <p:cNvPr id="7" name="正方形/長方形 6"/>
          <p:cNvSpPr/>
          <p:nvPr/>
        </p:nvSpPr>
        <p:spPr>
          <a:xfrm>
            <a:off x="23813" y="1052513"/>
            <a:ext cx="9070975" cy="2365375"/>
          </a:xfrm>
          <a:prstGeom prst="rect">
            <a:avLst/>
          </a:prstGeom>
          <a:solidFill>
            <a:schemeClr val="bg1"/>
          </a:solidFill>
          <a:ln w="25400">
            <a:solidFill>
              <a:srgbClr val="002060"/>
            </a:solidFill>
          </a:ln>
        </p:spPr>
        <p:txBody>
          <a:bodyPr lIns="36000" tIns="36000" rIns="36000" bIns="36000">
            <a:spAutoFit/>
          </a:bodyPr>
          <a:lstStyle/>
          <a:p>
            <a:pPr indent="1588" defTabSz="872510" eaLnBrk="1" fontAlgn="auto" hangingPunct="1">
              <a:spcBef>
                <a:spcPts val="600"/>
              </a:spcBef>
              <a:spcAft>
                <a:spcPts val="0"/>
              </a:spcAft>
              <a:defRPr/>
            </a:pPr>
            <a:r>
              <a:rPr lang="ja-JP" altLang="en-US" sz="2400" kern="0" dirty="0">
                <a:solidFill>
                  <a:srgbClr val="FF0000"/>
                </a:solidFill>
                <a:latin typeface="HGSｺﾞｼｯｸE" pitchFamily="50" charset="-128"/>
                <a:ea typeface="HGSｺﾞｼｯｸE" pitchFamily="50" charset="-128"/>
              </a:rPr>
              <a:t>体験活動（第３の１の</a:t>
            </a:r>
            <a:r>
              <a:rPr lang="en-US" altLang="ja-JP" sz="2400" kern="0" dirty="0">
                <a:solidFill>
                  <a:srgbClr val="FF0000"/>
                </a:solidFill>
                <a:latin typeface="HGSｺﾞｼｯｸE" pitchFamily="50" charset="-128"/>
                <a:ea typeface="HGSｺﾞｼｯｸE" pitchFamily="50" charset="-128"/>
              </a:rPr>
              <a:t>(5)</a:t>
            </a:r>
            <a:r>
              <a:rPr lang="ja-JP" altLang="en-US" sz="2400" kern="0" dirty="0">
                <a:solidFill>
                  <a:srgbClr val="FF0000"/>
                </a:solidFill>
                <a:latin typeface="HGSｺﾞｼｯｸE" pitchFamily="50" charset="-128"/>
                <a:ea typeface="HGSｺﾞｼｯｸE" pitchFamily="50" charset="-128"/>
              </a:rPr>
              <a:t>）</a:t>
            </a:r>
            <a:endParaRPr lang="en-US" altLang="ja-JP" sz="2400" kern="0" dirty="0">
              <a:solidFill>
                <a:srgbClr val="FF0000"/>
              </a:solidFill>
              <a:latin typeface="HGSｺﾞｼｯｸE" pitchFamily="50" charset="-128"/>
              <a:ea typeface="HGSｺﾞｼｯｸE" pitchFamily="50" charset="-128"/>
            </a:endParaRPr>
          </a:p>
          <a:p>
            <a:pPr marL="458788" indent="-457200" defTabSz="872510" eaLnBrk="1" fontAlgn="auto" hangingPunct="1">
              <a:spcBef>
                <a:spcPts val="600"/>
              </a:spcBef>
              <a:spcAft>
                <a:spcPts val="0"/>
              </a:spcAft>
              <a:defRPr/>
            </a:pPr>
            <a:r>
              <a:rPr lang="en-US" altLang="ja-JP" sz="2400" kern="0" dirty="0">
                <a:solidFill>
                  <a:prstClr val="black"/>
                </a:solidFill>
                <a:latin typeface="HG丸ｺﾞｼｯｸM-PRO" panose="020F0600000000000000" pitchFamily="50" charset="-128"/>
                <a:ea typeface="HG丸ｺﾞｼｯｸM-PRO" panose="020F0600000000000000" pitchFamily="50" charset="-128"/>
              </a:rPr>
              <a:t>(5)</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　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が</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生命の有限性や自然の大切さ</a:t>
            </a: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主体的に挑戦してみることや多様な他者と協働すること</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の重要性などを実感しながら理解することができるよう</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各教科等の特質に応じた体験活動を重視し</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家庭や地域社会と連携しつつ体系的・継続的に実施できるよう工夫すること。</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四角形: 角を丸くする 6"/>
          <p:cNvSpPr/>
          <p:nvPr/>
        </p:nvSpPr>
        <p:spPr>
          <a:xfrm>
            <a:off x="0" y="3357563"/>
            <a:ext cx="9144000" cy="341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609600" indent="-520700" defTabSz="914400" eaLnBrk="1" fontAlgn="auto" hangingPunct="1">
              <a:spcBef>
                <a:spcPts val="600"/>
              </a:spcBef>
              <a:spcAft>
                <a:spcPts val="0"/>
              </a:spcAft>
              <a:defRPr/>
            </a:pPr>
            <a:r>
              <a:rPr lang="en-US" altLang="ja-JP" sz="2000" kern="0" dirty="0">
                <a:solidFill>
                  <a:schemeClr val="tx1"/>
                </a:solidFill>
                <a:latin typeface="HGS明朝E" pitchFamily="18" charset="-128"/>
                <a:ea typeface="HGS明朝E" pitchFamily="18" charset="-128"/>
              </a:rPr>
              <a:t>【</a:t>
            </a:r>
            <a:r>
              <a:rPr lang="ja-JP" altLang="en-US" sz="2000" kern="0" dirty="0">
                <a:solidFill>
                  <a:schemeClr val="tx1"/>
                </a:solidFill>
                <a:latin typeface="HGS明朝E" pitchFamily="18" charset="-128"/>
                <a:ea typeface="HGS明朝E" pitchFamily="18" charset="-128"/>
              </a:rPr>
              <a:t>教科等の特質に応じた体験を伴う学習活動の充実</a:t>
            </a:r>
            <a:r>
              <a:rPr lang="en-US" altLang="ja-JP" sz="2000" kern="0" dirty="0">
                <a:solidFill>
                  <a:schemeClr val="tx1"/>
                </a:solidFill>
                <a:latin typeface="HGS明朝E" pitchFamily="18" charset="-128"/>
                <a:ea typeface="HGS明朝E" pitchFamily="18" charset="-128"/>
              </a:rPr>
              <a:t>】</a:t>
            </a:r>
          </a:p>
          <a:p>
            <a:pPr marL="609600" indent="-520700" defTabSz="914400" eaLnBrk="1" fontAlgn="auto" hangingPunct="1">
              <a:lnSpc>
                <a:spcPts val="500"/>
              </a:lnSpc>
              <a:spcBef>
                <a:spcPts val="600"/>
              </a:spcBef>
              <a:spcAft>
                <a:spcPts val="0"/>
              </a:spcAft>
              <a:defRPr/>
            </a:pPr>
            <a:endParaRPr lang="en-US" altLang="ja-JP" sz="2000" kern="0" dirty="0">
              <a:solidFill>
                <a:schemeClr val="tx1"/>
              </a:solidFill>
              <a:latin typeface="HGS明朝E" pitchFamily="18" charset="-128"/>
              <a:ea typeface="HGS明朝E" pitchFamily="18" charset="-128"/>
            </a:endParaRPr>
          </a:p>
          <a:p>
            <a:pPr marL="1306513" indent="-1217613" defTabSz="914400" eaLnBrk="1" fontAlgn="auto" hangingPunct="1">
              <a:spcBef>
                <a:spcPts val="600"/>
              </a:spcBef>
              <a:spcAft>
                <a:spcPts val="0"/>
              </a:spcAft>
              <a:defRPr/>
            </a:pPr>
            <a:r>
              <a:rPr lang="ja-JP" altLang="en-US" sz="2000" kern="0" dirty="0">
                <a:solidFill>
                  <a:schemeClr val="tx1"/>
                </a:solidFill>
                <a:latin typeface="HGS明朝E" pitchFamily="18" charset="-128"/>
                <a:ea typeface="HGS明朝E" pitchFamily="18" charset="-128"/>
              </a:rPr>
              <a:t>　社会科：</a:t>
            </a:r>
            <a:r>
              <a:rPr lang="ja-JP" altLang="en-US" sz="2000" b="1" kern="0" dirty="0">
                <a:solidFill>
                  <a:schemeClr val="tx1"/>
                </a:solidFill>
                <a:latin typeface="ＭＳ Ｐ明朝" panose="02020600040205080304" pitchFamily="18" charset="-128"/>
                <a:ea typeface="ＭＳ Ｐ明朝" panose="02020600040205080304" pitchFamily="18" charset="-128"/>
              </a:rPr>
              <a:t>「調査や諸資料から，社会的事象に関する様々な情報を効果的に収集</a:t>
            </a: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306513" indent="-1217613" defTabSz="914400" eaLnBrk="1" fontAlgn="auto" hangingPunct="1">
              <a:spcBef>
                <a:spcPts val="600"/>
              </a:spcBef>
              <a:spcAft>
                <a:spcPts val="0"/>
              </a:spcAft>
              <a:defRPr/>
            </a:pPr>
            <a:r>
              <a:rPr lang="ja-JP" altLang="en-US" sz="2000" b="1" kern="0" dirty="0">
                <a:solidFill>
                  <a:schemeClr val="tx1"/>
                </a:solidFill>
                <a:latin typeface="ＭＳ Ｐ明朝" panose="02020600040205080304" pitchFamily="18" charset="-128"/>
                <a:ea typeface="ＭＳ Ｐ明朝" panose="02020600040205080304" pitchFamily="18" charset="-128"/>
              </a:rPr>
              <a:t>　　　　　　　　し，読み取り，まとめる技能を身に付ける学習活動を重視するとともに，</a:t>
            </a: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306513" indent="-1217613" defTabSz="914400" eaLnBrk="1" fontAlgn="auto" hangingPunct="1">
              <a:spcBef>
                <a:spcPts val="600"/>
              </a:spcBef>
              <a:spcAft>
                <a:spcPts val="0"/>
              </a:spcAft>
              <a:defRPr/>
            </a:pPr>
            <a:r>
              <a:rPr lang="ja-JP" altLang="en-US" sz="2000" b="1" kern="0" dirty="0">
                <a:solidFill>
                  <a:schemeClr val="tx1"/>
                </a:solidFill>
                <a:latin typeface="ＭＳ Ｐ明朝" panose="02020600040205080304" pitchFamily="18" charset="-128"/>
                <a:ea typeface="ＭＳ Ｐ明朝" panose="02020600040205080304" pitchFamily="18" charset="-128"/>
              </a:rPr>
              <a:t>　　　　　　　　作業的で具体的な体験を伴う学習の充実」</a:t>
            </a: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306513" indent="-1217613" defTabSz="914400" eaLnBrk="1" fontAlgn="auto" hangingPunct="1">
              <a:lnSpc>
                <a:spcPts val="500"/>
              </a:lnSpc>
              <a:spcBef>
                <a:spcPts val="600"/>
              </a:spcBef>
              <a:spcAft>
                <a:spcPts val="0"/>
              </a:spcAft>
              <a:defRPr/>
            </a:pP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277938" indent="-1189038" defTabSz="914400" eaLnBrk="1" fontAlgn="auto" hangingPunct="1">
              <a:spcBef>
                <a:spcPts val="600"/>
              </a:spcBef>
              <a:spcAft>
                <a:spcPts val="0"/>
              </a:spcAft>
              <a:defRPr/>
            </a:pPr>
            <a:r>
              <a:rPr lang="ja-JP" altLang="en-US" sz="2000" kern="0" dirty="0">
                <a:solidFill>
                  <a:schemeClr val="tx1"/>
                </a:solidFill>
                <a:latin typeface="HGS明朝E" pitchFamily="18" charset="-128"/>
                <a:ea typeface="HGS明朝E" pitchFamily="18" charset="-128"/>
              </a:rPr>
              <a:t>　理　科：</a:t>
            </a:r>
            <a:r>
              <a:rPr lang="ja-JP" altLang="en-US" sz="2000" b="1" kern="0" dirty="0">
                <a:solidFill>
                  <a:schemeClr val="tx1"/>
                </a:solidFill>
                <a:latin typeface="ＭＳ Ｐ明朝" panose="02020600040205080304" pitchFamily="18" charset="-128"/>
                <a:ea typeface="ＭＳ Ｐ明朝" panose="02020600040205080304" pitchFamily="18" charset="-128"/>
              </a:rPr>
              <a:t>「観察，実験，野外観察などの体験的な学習活動の充実」</a:t>
            </a: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277938" indent="-1189038" defTabSz="914400" eaLnBrk="1" fontAlgn="auto" hangingPunct="1">
              <a:lnSpc>
                <a:spcPts val="500"/>
              </a:lnSpc>
              <a:spcBef>
                <a:spcPts val="600"/>
              </a:spcBef>
              <a:spcAft>
                <a:spcPts val="0"/>
              </a:spcAft>
              <a:defRPr/>
            </a:pP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292225" indent="-1203325" defTabSz="914400" eaLnBrk="1" fontAlgn="auto" hangingPunct="1">
              <a:spcBef>
                <a:spcPts val="600"/>
              </a:spcBef>
              <a:spcAft>
                <a:spcPts val="0"/>
              </a:spcAft>
              <a:defRPr/>
            </a:pPr>
            <a:r>
              <a:rPr lang="ja-JP" altLang="en-US" sz="2000" kern="0" dirty="0">
                <a:solidFill>
                  <a:schemeClr val="tx1"/>
                </a:solidFill>
                <a:latin typeface="HGS明朝E" pitchFamily="18" charset="-128"/>
                <a:ea typeface="HGS明朝E" pitchFamily="18" charset="-128"/>
              </a:rPr>
              <a:t>　技術・家庭科：</a:t>
            </a:r>
            <a:r>
              <a:rPr lang="ja-JP" altLang="en-US" sz="2000" b="1" kern="0" dirty="0">
                <a:solidFill>
                  <a:schemeClr val="tx1"/>
                </a:solidFill>
                <a:latin typeface="ＭＳ Ｐ明朝" panose="02020600040205080304" pitchFamily="18" charset="-128"/>
                <a:ea typeface="ＭＳ Ｐ明朝" panose="02020600040205080304" pitchFamily="18" charset="-128"/>
              </a:rPr>
              <a:t>「仕事の楽しさや完成の喜びを体得させるよう実践的・体験的な</a:t>
            </a:r>
            <a:endParaRPr lang="en-US" altLang="ja-JP" sz="2000" b="1" kern="0" dirty="0">
              <a:solidFill>
                <a:schemeClr val="tx1"/>
              </a:solidFill>
              <a:latin typeface="ＭＳ Ｐ明朝" panose="02020600040205080304" pitchFamily="18" charset="-128"/>
              <a:ea typeface="ＭＳ Ｐ明朝" panose="02020600040205080304" pitchFamily="18" charset="-128"/>
            </a:endParaRPr>
          </a:p>
          <a:p>
            <a:pPr marL="1292225" indent="-1203325" defTabSz="914400" eaLnBrk="1" fontAlgn="auto" hangingPunct="1">
              <a:spcBef>
                <a:spcPts val="600"/>
              </a:spcBef>
              <a:spcAft>
                <a:spcPts val="0"/>
              </a:spcAft>
              <a:defRPr/>
            </a:pPr>
            <a:r>
              <a:rPr lang="ja-JP" altLang="en-US" sz="2000" b="1" kern="0" dirty="0">
                <a:solidFill>
                  <a:schemeClr val="tx1"/>
                </a:solidFill>
                <a:latin typeface="ＭＳ Ｐ明朝" panose="02020600040205080304" pitchFamily="18" charset="-128"/>
                <a:ea typeface="ＭＳ Ｐ明朝" panose="02020600040205080304" pitchFamily="18" charset="-128"/>
              </a:rPr>
              <a:t>　　　　　　　　　　　　　活動を充実」</a:t>
            </a:r>
          </a:p>
        </p:txBody>
      </p:sp>
      <p:sp>
        <p:nvSpPr>
          <p:cNvPr id="14" name="ホームベース 13"/>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0" tIns="0" rIns="36000" bIns="36000" anchor="ctr"/>
          <a:lstStyle/>
          <a:p>
            <a:pPr>
              <a:defRPr/>
            </a:pPr>
            <a:r>
              <a:rPr kumimoji="1" lang="ja-JP" altLang="en-US" sz="2400" spc="-30" dirty="0">
                <a:solidFill>
                  <a:schemeClr val="tx1"/>
                </a:solidFill>
                <a:latin typeface="HGSｺﾞｼｯｸE" pitchFamily="50" charset="-128"/>
                <a:ea typeface="HGSｺﾞｼｯｸE" pitchFamily="50" charset="-128"/>
              </a:rPr>
              <a:t>主体的･対話的で深い学びの実現に向けた授業改善</a:t>
            </a:r>
            <a:r>
              <a:rPr kumimoji="1" lang="en-US" altLang="ja-JP" sz="2400" spc="-30" dirty="0">
                <a:solidFill>
                  <a:schemeClr val="tx1"/>
                </a:solidFill>
                <a:latin typeface="HGSｺﾞｼｯｸE" pitchFamily="50" charset="-128"/>
                <a:ea typeface="HGSｺﾞｼｯｸE" pitchFamily="50" charset="-128"/>
              </a:rPr>
              <a:t>(</a:t>
            </a:r>
            <a:r>
              <a:rPr kumimoji="1" lang="ja-JP" altLang="en-US" sz="2400" spc="-30" dirty="0">
                <a:solidFill>
                  <a:schemeClr val="tx1"/>
                </a:solidFill>
                <a:latin typeface="HGSｺﾞｼｯｸE" pitchFamily="50" charset="-128"/>
                <a:ea typeface="HGSｺﾞｼｯｸE" pitchFamily="50" charset="-128"/>
              </a:rPr>
              <a:t>第</a:t>
            </a:r>
            <a:r>
              <a:rPr kumimoji="1" lang="en-US" altLang="ja-JP" sz="2400" spc="-30" dirty="0">
                <a:solidFill>
                  <a:schemeClr val="tx1"/>
                </a:solidFill>
                <a:latin typeface="HGSｺﾞｼｯｸE" pitchFamily="50" charset="-128"/>
                <a:ea typeface="HGSｺﾞｼｯｸE" pitchFamily="50" charset="-128"/>
              </a:rPr>
              <a:t>3</a:t>
            </a:r>
            <a:r>
              <a:rPr kumimoji="1" lang="ja-JP" altLang="en-US" sz="2400" spc="-30" dirty="0">
                <a:solidFill>
                  <a:schemeClr val="tx1"/>
                </a:solidFill>
                <a:latin typeface="HGSｺﾞｼｯｸE" pitchFamily="50" charset="-128"/>
                <a:ea typeface="HGSｺﾞｼｯｸE" pitchFamily="50" charset="-128"/>
              </a:rPr>
              <a:t>の</a:t>
            </a:r>
            <a:r>
              <a:rPr kumimoji="1" lang="en-US" altLang="ja-JP" sz="2400" spc="-30" dirty="0">
                <a:solidFill>
                  <a:schemeClr val="tx1"/>
                </a:solidFill>
                <a:latin typeface="HGSｺﾞｼｯｸE" pitchFamily="50" charset="-128"/>
                <a:ea typeface="HGSｺﾞｼｯｸE" pitchFamily="50" charset="-128"/>
              </a:rPr>
              <a:t>1)</a:t>
            </a:r>
            <a:endParaRPr kumimoji="1" lang="ja-JP" altLang="en-US" sz="2400" spc="-30" dirty="0">
              <a:solidFill>
                <a:schemeClr val="tx1"/>
              </a:solidFill>
              <a:latin typeface="HGSｺﾞｼｯｸE" pitchFamily="50" charset="-128"/>
              <a:ea typeface="HGSｺﾞｼｯｸE" pitchFamily="50" charset="-128"/>
            </a:endParaRPr>
          </a:p>
        </p:txBody>
      </p:sp>
      <p:sp>
        <p:nvSpPr>
          <p:cNvPr id="10" name="AutoShape 17"/>
          <p:cNvSpPr>
            <a:spLocks noChangeArrowheads="1"/>
          </p:cNvSpPr>
          <p:nvPr/>
        </p:nvSpPr>
        <p:spPr bwMode="auto">
          <a:xfrm>
            <a:off x="7956550" y="476250"/>
            <a:ext cx="11874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P87</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DBEB1495-96B0-425E-B85D-35064F530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32"/>
    </mc:Choice>
    <mc:Fallback xmlns="">
      <p:transition spd="slow" advTm="3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8251A23A-A9F2-4D5B-9AAD-00A51D899BAA}" type="slidenum">
              <a:rPr lang="ja-JP" altLang="en-US" sz="1600">
                <a:solidFill>
                  <a:srgbClr val="000000"/>
                </a:solidFill>
                <a:latin typeface="Arial" panose="020B0604020202020204" pitchFamily="34" charset="0"/>
              </a:rPr>
              <a:pPr defTabSz="914400" eaLnBrk="1" hangingPunct="1"/>
              <a:t>18</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sp>
        <p:nvSpPr>
          <p:cNvPr id="9" name="ホームベース 8"/>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学習評価の充実</a:t>
            </a:r>
            <a:r>
              <a:rPr kumimoji="1" lang="en-US" altLang="ja-JP" sz="2400" dirty="0">
                <a:solidFill>
                  <a:schemeClr val="tx1"/>
                </a:solidFill>
                <a:latin typeface="HGSｺﾞｼｯｸE" pitchFamily="50" charset="-128"/>
                <a:ea typeface="HGSｺﾞｼｯｸE" pitchFamily="50" charset="-128"/>
              </a:rPr>
              <a:t>(</a:t>
            </a:r>
            <a:r>
              <a:rPr kumimoji="1" lang="ja-JP" altLang="en-US" sz="2400" dirty="0">
                <a:solidFill>
                  <a:schemeClr val="tx1"/>
                </a:solidFill>
                <a:latin typeface="HGSｺﾞｼｯｸE" pitchFamily="50" charset="-128"/>
                <a:ea typeface="HGSｺﾞｼｯｸE" pitchFamily="50" charset="-128"/>
              </a:rPr>
              <a:t>第３の２</a:t>
            </a:r>
            <a:r>
              <a:rPr kumimoji="1" lang="en-US" altLang="ja-JP" sz="2400" dirty="0">
                <a:solidFill>
                  <a:schemeClr val="tx1"/>
                </a:solidFill>
                <a:latin typeface="HGSｺﾞｼｯｸE" pitchFamily="50" charset="-128"/>
                <a:ea typeface="HGSｺﾞｼｯｸE" pitchFamily="50" charset="-128"/>
              </a:rPr>
              <a:t>)</a:t>
            </a:r>
            <a:endParaRPr kumimoji="1" lang="ja-JP" altLang="en-US" sz="2400" dirty="0">
              <a:solidFill>
                <a:schemeClr val="tx1"/>
              </a:solidFill>
              <a:latin typeface="HGSｺﾞｼｯｸE" pitchFamily="50" charset="-128"/>
              <a:ea typeface="HGSｺﾞｼｯｸE" pitchFamily="50" charset="-128"/>
            </a:endParaRPr>
          </a:p>
        </p:txBody>
      </p:sp>
      <p:sp>
        <p:nvSpPr>
          <p:cNvPr id="6" name="正方形/長方形 5"/>
          <p:cNvSpPr/>
          <p:nvPr/>
        </p:nvSpPr>
        <p:spPr>
          <a:xfrm>
            <a:off x="23813" y="1052513"/>
            <a:ext cx="9070975" cy="2657475"/>
          </a:xfrm>
          <a:prstGeom prst="rect">
            <a:avLst/>
          </a:prstGeom>
          <a:solidFill>
            <a:schemeClr val="bg1"/>
          </a:solidFill>
          <a:ln w="25400">
            <a:solidFill>
              <a:srgbClr val="002060"/>
            </a:solidFill>
          </a:ln>
        </p:spPr>
        <p:txBody>
          <a:bodyPr lIns="36000" tIns="36000" rIns="36000" bIns="36000">
            <a:spAutoFit/>
          </a:bodyPr>
          <a:lstStyle/>
          <a:p>
            <a:pPr marL="290513" indent="-288925" defTabSz="872510" eaLnBrk="1" fontAlgn="auto" hangingPunct="1">
              <a:spcBef>
                <a:spcPts val="0"/>
              </a:spcBef>
              <a:spcAft>
                <a:spcPts val="0"/>
              </a:spcAft>
              <a:defRPr/>
            </a:pPr>
            <a:r>
              <a:rPr lang="ja-JP" altLang="en-US" sz="2400" kern="0" spc="-100" dirty="0">
                <a:solidFill>
                  <a:srgbClr val="FF0000"/>
                </a:solidFill>
                <a:latin typeface="HGSｺﾞｼｯｸE" pitchFamily="50" charset="-128"/>
                <a:ea typeface="HGSｺﾞｼｯｸE" pitchFamily="50" charset="-128"/>
              </a:rPr>
              <a:t>指導の評価と改善（第３の２の</a:t>
            </a:r>
            <a:r>
              <a:rPr lang="en-US" altLang="ja-JP" sz="2400" kern="0" spc="-100" dirty="0">
                <a:solidFill>
                  <a:srgbClr val="FF0000"/>
                </a:solidFill>
                <a:latin typeface="HGSｺﾞｼｯｸE" pitchFamily="50" charset="-128"/>
                <a:ea typeface="HGSｺﾞｼｯｸE" pitchFamily="50" charset="-128"/>
              </a:rPr>
              <a:t>(1)</a:t>
            </a:r>
            <a:r>
              <a:rPr lang="ja-JP" altLang="en-US" sz="2400" kern="0" spc="-100" dirty="0">
                <a:solidFill>
                  <a:srgbClr val="FF0000"/>
                </a:solidFill>
                <a:latin typeface="HGSｺﾞｼｯｸE" pitchFamily="50" charset="-128"/>
                <a:ea typeface="HGSｺﾞｼｯｸE" pitchFamily="50" charset="-128"/>
              </a:rPr>
              <a:t>）</a:t>
            </a:r>
            <a:endParaRPr lang="en-US" altLang="ja-JP" sz="2400" kern="0" spc="-100" dirty="0">
              <a:solidFill>
                <a:srgbClr val="FF0000"/>
              </a:solidFill>
              <a:latin typeface="HGSｺﾞｼｯｸE" pitchFamily="50" charset="-128"/>
              <a:ea typeface="HGSｺﾞｼｯｸE" pitchFamily="50" charset="-128"/>
            </a:endParaRPr>
          </a:p>
          <a:p>
            <a:pPr marL="458788" indent="-457200" defTabSz="872510" eaLnBrk="1" fontAlgn="auto" hangingPunct="1">
              <a:spcBef>
                <a:spcPts val="0"/>
              </a:spcBef>
              <a:spcAft>
                <a:spcPts val="0"/>
              </a:spcAft>
              <a:buFontTx/>
              <a:buAutoNum type="arabicParenBoth"/>
              <a:defRPr/>
            </a:pP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　児童</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のよい点や進歩の状況などを積極的に評価し</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学習したことの意義や価値を実感できるようにすること。また</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各教科等の目標の実現に向けた学習状況を把握する観点から</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単元や題材など内容や時間のまとまりを見通しながら評価の場面や方法を工夫して</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学習の過程や成果を評価し</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指導の改善や学習意欲の向上を図り</a:t>
            </a:r>
            <a:r>
              <a:rPr lang="en-US" altLang="ja-JP" sz="2400" kern="0" spc="-1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spc="-100" dirty="0">
                <a:solidFill>
                  <a:prstClr val="black"/>
                </a:solidFill>
                <a:latin typeface="HG丸ｺﾞｼｯｸM-PRO" panose="020F0600000000000000" pitchFamily="50" charset="-128"/>
                <a:ea typeface="HG丸ｺﾞｼｯｸM-PRO" panose="020F0600000000000000" pitchFamily="50" charset="-128"/>
              </a:rPr>
              <a:t>資質･能力の育成に生かすようにすること。</a:t>
            </a:r>
            <a:endParaRPr lang="en-US" altLang="ja-JP" sz="2400" kern="0" spc="-1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188913" y="4772025"/>
            <a:ext cx="3959225" cy="2051050"/>
          </a:xfrm>
          <a:prstGeom prst="round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lIns="88377" tIns="44195" rIns="88377" bIns="44195" anchor="ctr"/>
          <a:lstStyle/>
          <a:p>
            <a:pPr algn="ctr" defTabSz="885512" eaLnBrk="1" hangingPunct="1">
              <a:defRPr/>
            </a:pPr>
            <a:endParaRPr lang="ja-JP" altLang="en-US" sz="1900" kern="0" dirty="0">
              <a:solidFill>
                <a:prstClr val="black"/>
              </a:solidFill>
            </a:endParaRPr>
          </a:p>
        </p:txBody>
      </p:sp>
      <p:sp>
        <p:nvSpPr>
          <p:cNvPr id="11" name="角丸四角形 10"/>
          <p:cNvSpPr/>
          <p:nvPr/>
        </p:nvSpPr>
        <p:spPr>
          <a:xfrm>
            <a:off x="404813" y="5978525"/>
            <a:ext cx="3527425" cy="32385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9612" tIns="44195" rIns="69612" bIns="44195"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技能</a:t>
            </a:r>
          </a:p>
        </p:txBody>
      </p:sp>
      <p:sp>
        <p:nvSpPr>
          <p:cNvPr id="12" name="角丸四角形 11"/>
          <p:cNvSpPr/>
          <p:nvPr/>
        </p:nvSpPr>
        <p:spPr>
          <a:xfrm>
            <a:off x="404813" y="5095875"/>
            <a:ext cx="3527425" cy="32385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9612" tIns="44195" rIns="69612" bIns="44195"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関心・意欲・態度</a:t>
            </a:r>
          </a:p>
        </p:txBody>
      </p:sp>
      <p:sp>
        <p:nvSpPr>
          <p:cNvPr id="13" name="角丸四角形 12"/>
          <p:cNvSpPr/>
          <p:nvPr/>
        </p:nvSpPr>
        <p:spPr>
          <a:xfrm>
            <a:off x="404813" y="5537200"/>
            <a:ext cx="3527425" cy="32385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9612" tIns="44195" rIns="69612" bIns="44195"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思考・判断・表現</a:t>
            </a:r>
          </a:p>
        </p:txBody>
      </p:sp>
      <p:sp>
        <p:nvSpPr>
          <p:cNvPr id="14" name="角丸四角形 13"/>
          <p:cNvSpPr/>
          <p:nvPr/>
        </p:nvSpPr>
        <p:spPr>
          <a:xfrm>
            <a:off x="404813" y="6419850"/>
            <a:ext cx="3527425" cy="32385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9612" tIns="44195" rIns="69612" bIns="44195"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知識・理解</a:t>
            </a:r>
          </a:p>
        </p:txBody>
      </p:sp>
      <p:sp>
        <p:nvSpPr>
          <p:cNvPr id="15" name="Text Box 10"/>
          <p:cNvSpPr txBox="1">
            <a:spLocks noChangeArrowheads="1"/>
          </p:cNvSpPr>
          <p:nvPr/>
        </p:nvSpPr>
        <p:spPr bwMode="auto">
          <a:xfrm>
            <a:off x="1319213" y="3716338"/>
            <a:ext cx="6480175" cy="504825"/>
          </a:xfrm>
          <a:prstGeom prst="rect">
            <a:avLst/>
          </a:prstGeom>
          <a:noFill/>
          <a:ln w="9525">
            <a:noFill/>
            <a:miter lim="800000"/>
            <a:headEnd/>
            <a:tailEnd/>
          </a:ln>
        </p:spPr>
        <p:txBody>
          <a:bodyPr lIns="88377" tIns="44195" rIns="88377" bIns="44195"/>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ゴシック" pitchFamily="49"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ゴシック" pitchFamily="49"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ゴシック" pitchFamily="49"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ゴシック" pitchFamily="49"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ゴシック" pitchFamily="49"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ゴシック" pitchFamily="49"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ゴシック" pitchFamily="49"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ゴシック" pitchFamily="49"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ゴシック" pitchFamily="49" charset="-128"/>
              </a:defRPr>
            </a:lvl9pPr>
          </a:lstStyle>
          <a:p>
            <a:pPr defTabSz="885512" eaLnBrk="1" hangingPunct="1">
              <a:lnSpc>
                <a:spcPct val="120000"/>
              </a:lnSpc>
              <a:buFont typeface="Arial" pitchFamily="34" charset="0"/>
              <a:buNone/>
              <a:defRPr/>
            </a:pPr>
            <a:r>
              <a:rPr lang="ja-JP" altLang="en-US" sz="2400" kern="0" dirty="0">
                <a:solidFill>
                  <a:srgbClr val="002060"/>
                </a:solidFill>
                <a:latin typeface="HGSｺﾞｼｯｸE" pitchFamily="50" charset="-128"/>
                <a:ea typeface="HGSｺﾞｼｯｸE" pitchFamily="50" charset="-128"/>
              </a:rPr>
              <a:t>学力の３つの要素と評価の観点との整理</a:t>
            </a:r>
          </a:p>
        </p:txBody>
      </p:sp>
      <p:sp>
        <p:nvSpPr>
          <p:cNvPr id="17" name="角丸四角形 16"/>
          <p:cNvSpPr/>
          <p:nvPr/>
        </p:nvSpPr>
        <p:spPr>
          <a:xfrm>
            <a:off x="4859338" y="4772025"/>
            <a:ext cx="3960812" cy="2051050"/>
          </a:xfrm>
          <a:prstGeom prst="roundRect">
            <a:avLst>
              <a:gd name="adj" fmla="val 7968"/>
            </a:avLst>
          </a:prstGeom>
          <a:gradFill flip="none" rotWithShape="1">
            <a:gsLst>
              <a:gs pos="0">
                <a:srgbClr val="FFD1D1"/>
              </a:gs>
              <a:gs pos="35000">
                <a:srgbClr val="FFDEDD"/>
              </a:gs>
              <a:gs pos="100000">
                <a:schemeClr val="accent2">
                  <a:tint val="15000"/>
                  <a:satMod val="350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91009" tIns="45504" rIns="91009" bIns="45504" anchor="ctr"/>
          <a:lstStyle/>
          <a:p>
            <a:pPr algn="ctr" defTabSz="885512" eaLnBrk="1" hangingPunct="1">
              <a:defRPr/>
            </a:pPr>
            <a:endParaRPr lang="ja-JP" altLang="en-US" sz="1900" kern="0" dirty="0">
              <a:solidFill>
                <a:prstClr val="black"/>
              </a:solidFill>
            </a:endParaRPr>
          </a:p>
        </p:txBody>
      </p:sp>
      <p:sp>
        <p:nvSpPr>
          <p:cNvPr id="18" name="角丸四角形 17"/>
          <p:cNvSpPr/>
          <p:nvPr/>
        </p:nvSpPr>
        <p:spPr>
          <a:xfrm>
            <a:off x="5076825" y="6419850"/>
            <a:ext cx="3527425" cy="3238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009" tIns="45504" rIns="91009" bIns="45504"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主体的に学習に取り組む態度</a:t>
            </a:r>
          </a:p>
        </p:txBody>
      </p:sp>
      <p:sp>
        <p:nvSpPr>
          <p:cNvPr id="20" name="角丸四角形 19"/>
          <p:cNvSpPr/>
          <p:nvPr/>
        </p:nvSpPr>
        <p:spPr>
          <a:xfrm>
            <a:off x="5076825" y="5830888"/>
            <a:ext cx="3527425" cy="3238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009" tIns="45504" rIns="91009" bIns="45504"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思考力・判断力・表現力等</a:t>
            </a:r>
            <a:endParaRPr lang="en-US" altLang="ja-JP" sz="2000" kern="0" dirty="0">
              <a:solidFill>
                <a:prstClr val="black"/>
              </a:solidFill>
              <a:latin typeface="HG創英角ｺﾞｼｯｸUB" panose="020B0909000000000000" pitchFamily="49" charset="-128"/>
              <a:ea typeface="HG創英角ｺﾞｼｯｸUB" panose="020B0909000000000000" pitchFamily="49" charset="-128"/>
            </a:endParaRPr>
          </a:p>
        </p:txBody>
      </p:sp>
      <p:sp>
        <p:nvSpPr>
          <p:cNvPr id="21" name="角丸四角形 20"/>
          <p:cNvSpPr/>
          <p:nvPr/>
        </p:nvSpPr>
        <p:spPr>
          <a:xfrm>
            <a:off x="5076825" y="5243513"/>
            <a:ext cx="3527425" cy="3238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009" tIns="45504" rIns="91009" bIns="45504" anchor="ctr"/>
          <a:lstStyle/>
          <a:p>
            <a:pPr algn="ctr" defTabSz="885512" eaLnBrk="1" hangingPunct="1">
              <a:defRPr/>
            </a:pPr>
            <a:r>
              <a:rPr lang="ja-JP" altLang="en-US" sz="2000" kern="0" dirty="0">
                <a:solidFill>
                  <a:prstClr val="black"/>
                </a:solidFill>
                <a:latin typeface="HG創英角ｺﾞｼｯｸUB" panose="020B0909000000000000" pitchFamily="49" charset="-128"/>
                <a:ea typeface="HG創英角ｺﾞｼｯｸUB" panose="020B0909000000000000" pitchFamily="49" charset="-128"/>
              </a:rPr>
              <a:t>知識及び技能</a:t>
            </a:r>
          </a:p>
        </p:txBody>
      </p:sp>
      <p:sp>
        <p:nvSpPr>
          <p:cNvPr id="23" name="正方形/長方形 22"/>
          <p:cNvSpPr/>
          <p:nvPr/>
        </p:nvSpPr>
        <p:spPr>
          <a:xfrm>
            <a:off x="5087938" y="4508500"/>
            <a:ext cx="3529012" cy="504825"/>
          </a:xfrm>
          <a:prstGeom prst="rect">
            <a:avLst/>
          </a:prstGeom>
          <a:solidFill>
            <a:srgbClr val="FFD1D1"/>
          </a:solidFill>
        </p:spPr>
        <p:style>
          <a:lnRef idx="1">
            <a:schemeClr val="accent2"/>
          </a:lnRef>
          <a:fillRef idx="2">
            <a:schemeClr val="accent2"/>
          </a:fillRef>
          <a:effectRef idx="1">
            <a:schemeClr val="accent2"/>
          </a:effectRef>
          <a:fontRef idx="minor">
            <a:schemeClr val="dk1"/>
          </a:fontRef>
        </p:style>
        <p:txBody>
          <a:bodyPr lIns="91009" tIns="45504" rIns="91009" bIns="45504" anchor="ctr"/>
          <a:lstStyle/>
          <a:p>
            <a:pPr algn="ctr" defTabSz="885512" eaLnBrk="1" hangingPunct="1">
              <a:defRPr/>
            </a:pPr>
            <a:r>
              <a:rPr lang="ja-JP" altLang="en-US" sz="1900" kern="0" dirty="0">
                <a:solidFill>
                  <a:prstClr val="black"/>
                </a:solidFill>
                <a:latin typeface="HG創英角ｺﾞｼｯｸUB" panose="020B0909000000000000" pitchFamily="49" charset="-128"/>
                <a:ea typeface="HG創英角ｺﾞｼｯｸUB" panose="020B0909000000000000" pitchFamily="49" charset="-128"/>
              </a:rPr>
              <a:t>学力の３要素</a:t>
            </a:r>
          </a:p>
          <a:p>
            <a:pPr algn="ctr" defTabSz="885512" eaLnBrk="1" hangingPunct="1">
              <a:defRPr/>
            </a:pPr>
            <a:r>
              <a:rPr lang="ja-JP" altLang="en-US" sz="1600" kern="0" dirty="0">
                <a:solidFill>
                  <a:prstClr val="black"/>
                </a:solidFill>
                <a:latin typeface="HG創英角ｺﾞｼｯｸUB" panose="020B0909000000000000" pitchFamily="49" charset="-128"/>
                <a:ea typeface="HG創英角ｺﾞｼｯｸUB" panose="020B0909000000000000" pitchFamily="49" charset="-128"/>
              </a:rPr>
              <a:t>（学校教育法）（学習指導要領）</a:t>
            </a:r>
          </a:p>
        </p:txBody>
      </p:sp>
      <p:sp>
        <p:nvSpPr>
          <p:cNvPr id="24" name="正方形/長方形 23"/>
          <p:cNvSpPr/>
          <p:nvPr/>
        </p:nvSpPr>
        <p:spPr>
          <a:xfrm>
            <a:off x="404813" y="4508500"/>
            <a:ext cx="3527425" cy="504825"/>
          </a:xfrm>
          <a:prstGeom prst="rect">
            <a:avLst/>
          </a:prstGeom>
          <a:solidFill>
            <a:srgbClr val="CCFF99"/>
          </a:solidFill>
        </p:spPr>
        <p:style>
          <a:lnRef idx="1">
            <a:schemeClr val="accent3"/>
          </a:lnRef>
          <a:fillRef idx="2">
            <a:schemeClr val="accent3"/>
          </a:fillRef>
          <a:effectRef idx="1">
            <a:schemeClr val="accent3"/>
          </a:effectRef>
          <a:fontRef idx="minor">
            <a:schemeClr val="dk1"/>
          </a:fontRef>
        </p:style>
        <p:txBody>
          <a:bodyPr lIns="88377" tIns="44195" rIns="88377" bIns="44195" anchor="ctr"/>
          <a:lstStyle/>
          <a:p>
            <a:pPr algn="ctr" defTabSz="885512" eaLnBrk="1" hangingPunct="1">
              <a:defRPr/>
            </a:pPr>
            <a:r>
              <a:rPr lang="ja-JP" altLang="en-US" sz="1900" kern="0" dirty="0">
                <a:solidFill>
                  <a:prstClr val="black"/>
                </a:solidFill>
                <a:latin typeface="HG創英角ｺﾞｼｯｸUB" panose="020B0909000000000000" pitchFamily="49" charset="-128"/>
                <a:ea typeface="HG創英角ｺﾞｼｯｸUB" panose="020B0909000000000000" pitchFamily="49" charset="-128"/>
              </a:rPr>
              <a:t>学習評価の４観点</a:t>
            </a:r>
          </a:p>
        </p:txBody>
      </p:sp>
      <p:sp>
        <p:nvSpPr>
          <p:cNvPr id="25" name="テキスト ボックス 24"/>
          <p:cNvSpPr txBox="1"/>
          <p:nvPr/>
        </p:nvSpPr>
        <p:spPr>
          <a:xfrm>
            <a:off x="906839" y="4139913"/>
            <a:ext cx="2528888" cy="397450"/>
          </a:xfrm>
          <a:prstGeom prst="rect">
            <a:avLst/>
          </a:prstGeom>
          <a:noFill/>
          <a:ln w="12700">
            <a:noFill/>
          </a:ln>
        </p:spPr>
        <p:txBody>
          <a:bodyPr wrap="square" lIns="88793" tIns="44403" rIns="88793" bIns="44403">
            <a:spAutoFit/>
          </a:bodyPr>
          <a:lstStyle/>
          <a:p>
            <a:pPr algn="ctr" defTabSz="885512" eaLnBrk="1" fontAlgn="auto" hangingPunct="1">
              <a:spcBef>
                <a:spcPts val="0"/>
              </a:spcBef>
              <a:spcAft>
                <a:spcPts val="0"/>
              </a:spcAft>
              <a:defRPr/>
            </a:pPr>
            <a:r>
              <a:rPr lang="en-US" altLang="ja-JP" sz="2000" kern="0" dirty="0">
                <a:solidFill>
                  <a:prstClr val="black"/>
                </a:solidFill>
                <a:latin typeface="HGSｺﾞｼｯｸE" pitchFamily="50" charset="-128"/>
                <a:ea typeface="HGSｺﾞｼｯｸE" pitchFamily="50" charset="-128"/>
              </a:rPr>
              <a:t>【</a:t>
            </a:r>
            <a:r>
              <a:rPr lang="ja-JP" altLang="en-US" sz="2000" kern="0" dirty="0">
                <a:solidFill>
                  <a:prstClr val="black"/>
                </a:solidFill>
                <a:latin typeface="HGSｺﾞｼｯｸE" pitchFamily="50" charset="-128"/>
                <a:ea typeface="HGSｺﾞｼｯｸE" pitchFamily="50" charset="-128"/>
              </a:rPr>
              <a:t>平成２０年改訂</a:t>
            </a:r>
            <a:r>
              <a:rPr lang="en-US" altLang="ja-JP" sz="2000" kern="0" dirty="0">
                <a:solidFill>
                  <a:prstClr val="black"/>
                </a:solidFill>
                <a:latin typeface="HGSｺﾞｼｯｸE" pitchFamily="50" charset="-128"/>
                <a:ea typeface="HGSｺﾞｼｯｸE" pitchFamily="50" charset="-128"/>
              </a:rPr>
              <a:t>】</a:t>
            </a:r>
            <a:endParaRPr lang="ja-JP" altLang="en-US" sz="2000" kern="0" dirty="0">
              <a:solidFill>
                <a:prstClr val="black"/>
              </a:solidFill>
              <a:latin typeface="HGSｺﾞｼｯｸE" pitchFamily="50" charset="-128"/>
              <a:ea typeface="HGSｺﾞｼｯｸE" pitchFamily="50" charset="-128"/>
            </a:endParaRPr>
          </a:p>
        </p:txBody>
      </p:sp>
      <p:sp>
        <p:nvSpPr>
          <p:cNvPr id="26" name="テキスト ボックス 25"/>
          <p:cNvSpPr txBox="1"/>
          <p:nvPr/>
        </p:nvSpPr>
        <p:spPr>
          <a:xfrm>
            <a:off x="4572000" y="4111625"/>
            <a:ext cx="4572000" cy="396875"/>
          </a:xfrm>
          <a:prstGeom prst="rect">
            <a:avLst/>
          </a:prstGeom>
          <a:noFill/>
          <a:ln w="12700">
            <a:noFill/>
          </a:ln>
        </p:spPr>
        <p:txBody>
          <a:bodyPr lIns="88793" tIns="44403" rIns="88793" bIns="44403">
            <a:spAutoFit/>
          </a:bodyPr>
          <a:lstStyle/>
          <a:p>
            <a:pPr algn="ctr" defTabSz="885512" eaLnBrk="1" fontAlgn="auto" hangingPunct="1">
              <a:spcBef>
                <a:spcPts val="0"/>
              </a:spcBef>
              <a:spcAft>
                <a:spcPts val="0"/>
              </a:spcAft>
              <a:defRPr/>
            </a:pPr>
            <a:r>
              <a:rPr lang="en-US" altLang="ja-JP" sz="2000" kern="0" dirty="0">
                <a:solidFill>
                  <a:prstClr val="black"/>
                </a:solidFill>
                <a:latin typeface="HGSｺﾞｼｯｸE" pitchFamily="50" charset="-128"/>
                <a:ea typeface="HGSｺﾞｼｯｸE" pitchFamily="50" charset="-128"/>
              </a:rPr>
              <a:t>【</a:t>
            </a:r>
            <a:r>
              <a:rPr lang="ja-JP" altLang="en-US" sz="2000" kern="0" dirty="0">
                <a:solidFill>
                  <a:prstClr val="black"/>
                </a:solidFill>
                <a:latin typeface="HGSｺﾞｼｯｸE" pitchFamily="50" charset="-128"/>
                <a:ea typeface="HGSｺﾞｼｯｸE" pitchFamily="50" charset="-128"/>
              </a:rPr>
              <a:t>平成２９年改訂</a:t>
            </a:r>
            <a:r>
              <a:rPr lang="en-US" altLang="ja-JP" sz="2000" kern="0" dirty="0">
                <a:solidFill>
                  <a:prstClr val="black"/>
                </a:solidFill>
                <a:latin typeface="HGSｺﾞｼｯｸE" pitchFamily="50" charset="-128"/>
                <a:ea typeface="HGSｺﾞｼｯｸE" pitchFamily="50" charset="-128"/>
              </a:rPr>
              <a:t>】</a:t>
            </a:r>
            <a:endParaRPr lang="ja-JP" altLang="en-US" sz="2000" kern="0" dirty="0">
              <a:solidFill>
                <a:prstClr val="black"/>
              </a:solidFill>
              <a:latin typeface="HGSｺﾞｼｯｸE" pitchFamily="50" charset="-128"/>
              <a:ea typeface="HGSｺﾞｼｯｸE" pitchFamily="50" charset="-128"/>
            </a:endParaRPr>
          </a:p>
        </p:txBody>
      </p:sp>
      <p:sp>
        <p:nvSpPr>
          <p:cNvPr id="27" name="AutoShape 17"/>
          <p:cNvSpPr>
            <a:spLocks noChangeArrowheads="1"/>
          </p:cNvSpPr>
          <p:nvPr/>
        </p:nvSpPr>
        <p:spPr bwMode="auto">
          <a:xfrm>
            <a:off x="7956550" y="476250"/>
            <a:ext cx="11874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P91</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EDBBE13E-F1BD-4C83-962F-004002DD0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00"/>
    </mc:Choice>
    <mc:Fallback xmlns="">
      <p:transition spd="slow" advTm="4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4925" y="5673725"/>
            <a:ext cx="97948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楕円 7"/>
          <p:cNvSpPr/>
          <p:nvPr/>
        </p:nvSpPr>
        <p:spPr>
          <a:xfrm>
            <a:off x="7408356" y="6523280"/>
            <a:ext cx="1412116" cy="276999"/>
          </a:xfrm>
          <a:prstGeom prst="ellipse">
            <a:avLst/>
          </a:prstGeom>
          <a:gradFill flip="none" rotWithShape="1">
            <a:gsLst>
              <a:gs pos="100000">
                <a:schemeClr val="accent1">
                  <a:lumMod val="5000"/>
                  <a:lumOff val="95000"/>
                </a:schemeClr>
              </a:gs>
              <a:gs pos="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 name="タイトル 3"/>
          <p:cNvSpPr>
            <a:spLocks noGrp="1"/>
          </p:cNvSpPr>
          <p:nvPr>
            <p:ph type="title"/>
          </p:nvPr>
        </p:nvSpPr>
        <p:spPr>
          <a:xfrm>
            <a:off x="250825" y="203200"/>
            <a:ext cx="8412163" cy="777875"/>
          </a:xfrm>
        </p:spPr>
        <p:txBody>
          <a:bodyPr/>
          <a:lstStyle/>
          <a:p>
            <a:pPr>
              <a:defRPr/>
            </a:pPr>
            <a:r>
              <a:rPr lang="ja-JP" altLang="en-US" sz="3200" dirty="0">
                <a:latin typeface="+mn-ea"/>
                <a:ea typeface="+mn-ea"/>
              </a:rPr>
              <a:t>学習評価について指摘されている課題</a:t>
            </a:r>
            <a:endParaRPr lang="ja-JP" altLang="en-US" sz="4000" dirty="0">
              <a:latin typeface="+mn-ea"/>
              <a:ea typeface="+mn-ea"/>
            </a:endParaRPr>
          </a:p>
        </p:txBody>
      </p:sp>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4C801715-4B0C-4628-9AB8-BD8D19F90FF0}" type="slidenum">
              <a:rPr lang="ja-JP" altLang="en-US" sz="1477">
                <a:solidFill>
                  <a:prstClr val="black"/>
                </a:solidFill>
                <a:latin typeface="+mn-ea"/>
              </a:rPr>
              <a:pPr algn="r" defTabSz="1061620">
                <a:defRPr/>
              </a:pPr>
              <a:t>19</a:t>
            </a:fld>
            <a:endParaRPr lang="ja-JP" altLang="en-US" sz="1477" dirty="0">
              <a:solidFill>
                <a:prstClr val="black"/>
              </a:solidFill>
              <a:latin typeface="+mn-ea"/>
            </a:endParaRPr>
          </a:p>
        </p:txBody>
      </p:sp>
      <p:sp>
        <p:nvSpPr>
          <p:cNvPr id="52232" name="正方形/長方形 2"/>
          <p:cNvSpPr>
            <a:spLocks noChangeArrowheads="1"/>
          </p:cNvSpPr>
          <p:nvPr/>
        </p:nvSpPr>
        <p:spPr bwMode="auto">
          <a:xfrm>
            <a:off x="250825" y="1628775"/>
            <a:ext cx="829627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dirty="0"/>
              <a:t>・　　学期末や学年末などの事後での評価に終始してしまうことが多く，評価の結果が　　　</a:t>
            </a:r>
            <a:endParaRPr lang="en-US" altLang="ja-JP" dirty="0"/>
          </a:p>
          <a:p>
            <a:r>
              <a:rPr lang="ja-JP" altLang="en-US" dirty="0"/>
              <a:t>　児童生徒の具体的な学習改善につながっていない</a:t>
            </a:r>
            <a:endParaRPr lang="en-US" altLang="ja-JP" dirty="0"/>
          </a:p>
          <a:p>
            <a:endParaRPr lang="ja-JP" altLang="en-US" dirty="0"/>
          </a:p>
          <a:p>
            <a:r>
              <a:rPr lang="ja-JP" altLang="en-US" dirty="0"/>
              <a:t>・　　現行の「関心・意欲・態度」の観点について，挙手の回数や毎時間ノートをとって</a:t>
            </a:r>
            <a:endParaRPr lang="en-US" altLang="ja-JP" dirty="0"/>
          </a:p>
          <a:p>
            <a:r>
              <a:rPr lang="ja-JP" altLang="en-US" dirty="0"/>
              <a:t>　いるかなど，性格や行動面の傾向が一時的に表出された場面を捉える評価である</a:t>
            </a:r>
            <a:endParaRPr lang="en-US" altLang="ja-JP" dirty="0"/>
          </a:p>
          <a:p>
            <a:r>
              <a:rPr lang="ja-JP" altLang="en-US" dirty="0"/>
              <a:t>　</a:t>
            </a:r>
            <a:r>
              <a:rPr lang="ja-JP" altLang="en-US" dirty="0" err="1"/>
              <a:t>ような</a:t>
            </a:r>
            <a:r>
              <a:rPr lang="ja-JP" altLang="en-US" dirty="0"/>
              <a:t>誤解が払拭しきれていない</a:t>
            </a:r>
          </a:p>
          <a:p>
            <a:endParaRPr lang="en-US" altLang="ja-JP" dirty="0"/>
          </a:p>
          <a:p>
            <a:r>
              <a:rPr lang="ja-JP" altLang="en-US" dirty="0"/>
              <a:t>・　　教師によって評価の方針が異なり，学習改善につなげにくい</a:t>
            </a:r>
          </a:p>
          <a:p>
            <a:endParaRPr lang="en-US" altLang="ja-JP" dirty="0"/>
          </a:p>
          <a:p>
            <a:r>
              <a:rPr lang="ja-JP" altLang="en-US" dirty="0"/>
              <a:t>・　　教師が評価のための「記録」に労力を割かれて，指導に注力できない</a:t>
            </a:r>
          </a:p>
          <a:p>
            <a:endParaRPr lang="en-US" altLang="ja-JP" dirty="0"/>
          </a:p>
          <a:p>
            <a:r>
              <a:rPr lang="ja-JP" altLang="en-US" dirty="0"/>
              <a:t>・　　相当な労力をかけて記述した指導要録が，次の学年や学校段階において十分に　</a:t>
            </a:r>
            <a:endParaRPr lang="en-US" altLang="ja-JP" dirty="0"/>
          </a:p>
          <a:p>
            <a:r>
              <a:rPr lang="ja-JP" altLang="en-US" dirty="0"/>
              <a:t>　 活用されていない</a:t>
            </a:r>
          </a:p>
        </p:txBody>
      </p:sp>
      <p:sp>
        <p:nvSpPr>
          <p:cNvPr id="52233" name="テキスト ボックス 1"/>
          <p:cNvSpPr txBox="1">
            <a:spLocks noChangeArrowheads="1"/>
          </p:cNvSpPr>
          <p:nvPr/>
        </p:nvSpPr>
        <p:spPr bwMode="auto">
          <a:xfrm>
            <a:off x="134938" y="6523038"/>
            <a:ext cx="3816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Ｐ．４～５　　改善等通知１．（３）</a:t>
            </a:r>
            <a:endParaRPr kumimoji="1" lang="ja-JP" altLang="en-US" sz="1200"/>
          </a:p>
        </p:txBody>
      </p:sp>
      <p:sp>
        <p:nvSpPr>
          <p:cNvPr id="9" name="角丸四角形 2"/>
          <p:cNvSpPr/>
          <p:nvPr/>
        </p:nvSpPr>
        <p:spPr>
          <a:xfrm>
            <a:off x="134938" y="901700"/>
            <a:ext cx="8782050" cy="665163"/>
          </a:xfrm>
          <a:prstGeom prst="roundRect">
            <a:avLst>
              <a:gd name="adj" fmla="val 8698"/>
            </a:avLst>
          </a:prstGeom>
          <a:solidFill>
            <a:srgbClr val="FFFFCC">
              <a:alpha val="50000"/>
            </a:srgbClr>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rPr>
              <a:t>　  学習評価の現状について，学校や教師の状況によっては，以下のような課題があることが指摘されている。</a:t>
            </a:r>
            <a:endParaRPr lang="en-US" altLang="ja-JP" kern="0" dirty="0">
              <a:solidFill>
                <a:prstClr val="black"/>
              </a:solidFill>
              <a:uFill>
                <a:solidFill>
                  <a:srgbClr val="FF0000"/>
                </a:solidFill>
              </a:uFill>
            </a:endParaRPr>
          </a:p>
        </p:txBody>
      </p:sp>
      <p:sp>
        <p:nvSpPr>
          <p:cNvPr id="7" name="吹き出し: 角を丸めた四角形 6"/>
          <p:cNvSpPr/>
          <p:nvPr/>
        </p:nvSpPr>
        <p:spPr>
          <a:xfrm>
            <a:off x="900113" y="5383213"/>
            <a:ext cx="6508750" cy="1077912"/>
          </a:xfrm>
          <a:prstGeom prst="wedgeRoundRectCallout">
            <a:avLst>
              <a:gd name="adj1" fmla="val 55652"/>
              <a:gd name="adj2" fmla="val 36543"/>
              <a:gd name="adj3" fmla="val 16667"/>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mn-ea"/>
              </a:rPr>
              <a:t>　 先生によって観点の重みが違うんです。授業態度をとても重視する先生もいるし，</a:t>
            </a:r>
            <a:endParaRPr lang="en-US" altLang="ja-JP" sz="1400" dirty="0">
              <a:solidFill>
                <a:schemeClr val="tx1"/>
              </a:solidFill>
              <a:latin typeface="+mn-ea"/>
            </a:endParaRPr>
          </a:p>
          <a:p>
            <a:pPr>
              <a:defRPr/>
            </a:pPr>
            <a:r>
              <a:rPr lang="ja-JP" altLang="en-US" sz="1400" dirty="0">
                <a:solidFill>
                  <a:schemeClr val="tx1"/>
                </a:solidFill>
                <a:latin typeface="+mn-ea"/>
              </a:rPr>
              <a:t>テストだけで判断するという先生もいます。そうすると，どう努力していけばよいのか</a:t>
            </a:r>
            <a:endParaRPr lang="en-US" altLang="ja-JP" sz="1400" dirty="0">
              <a:solidFill>
                <a:schemeClr val="tx1"/>
              </a:solidFill>
              <a:latin typeface="+mn-ea"/>
            </a:endParaRPr>
          </a:p>
          <a:p>
            <a:pPr>
              <a:defRPr/>
            </a:pPr>
            <a:r>
              <a:rPr lang="ja-JP" altLang="en-US" sz="1400" dirty="0">
                <a:solidFill>
                  <a:schemeClr val="tx1"/>
                </a:solidFill>
                <a:latin typeface="+mn-ea"/>
              </a:rPr>
              <a:t>本当に分かりにくいんです。</a:t>
            </a:r>
            <a:endParaRPr lang="en-US" altLang="ja-JP" sz="1400" dirty="0">
              <a:solidFill>
                <a:schemeClr val="tx1"/>
              </a:solidFill>
              <a:latin typeface="+mn-ea"/>
            </a:endParaRPr>
          </a:p>
          <a:p>
            <a:pPr>
              <a:defRPr/>
            </a:pPr>
            <a:r>
              <a:rPr lang="ja-JP" altLang="en-US" sz="900" dirty="0">
                <a:solidFill>
                  <a:schemeClr val="tx1"/>
                </a:solidFill>
                <a:latin typeface="+mn-ea"/>
              </a:rPr>
              <a:t>（中央教育審議会初等中等教育分科会教育課程部会児童生徒の学習評価に関するワーキンググループ第７回における</a:t>
            </a:r>
            <a:endParaRPr lang="en-US" altLang="ja-JP" sz="900" dirty="0">
              <a:solidFill>
                <a:schemeClr val="tx1"/>
              </a:solidFill>
              <a:latin typeface="+mn-ea"/>
            </a:endParaRPr>
          </a:p>
          <a:p>
            <a:pPr>
              <a:defRPr/>
            </a:pPr>
            <a:r>
              <a:rPr lang="ja-JP" altLang="en-US" sz="900" dirty="0">
                <a:solidFill>
                  <a:schemeClr val="tx1"/>
                </a:solidFill>
                <a:latin typeface="+mn-ea"/>
              </a:rPr>
              <a:t>高等学校三年生の意見より）</a:t>
            </a:r>
          </a:p>
        </p:txBody>
      </p:sp>
      <p:sp>
        <p:nvSpPr>
          <p:cNvPr id="52236" name="テキスト ボックス 4"/>
          <p:cNvSpPr txBox="1">
            <a:spLocks noChangeArrowheads="1"/>
          </p:cNvSpPr>
          <p:nvPr/>
        </p:nvSpPr>
        <p:spPr bwMode="auto">
          <a:xfrm>
            <a:off x="7605713" y="6492875"/>
            <a:ext cx="116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生徒の意見</a:t>
            </a:r>
          </a:p>
        </p:txBody>
      </p:sp>
      <p:sp>
        <p:nvSpPr>
          <p:cNvPr id="11" name="正方形/長方形 10"/>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2" name="オーディオ 1">
            <a:hlinkClick r:id="" action="ppaction://media"/>
            <a:extLst>
              <a:ext uri="{FF2B5EF4-FFF2-40B4-BE49-F238E27FC236}">
                <a16:creationId xmlns:a16="http://schemas.microsoft.com/office/drawing/2014/main" id="{687F8315-3825-4215-892B-A4485FDAFC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25"/>
    </mc:Choice>
    <mc:Fallback xmlns="">
      <p:transition spd="slow" advTm="2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10"/>
          <p:cNvSpPr>
            <a:spLocks noChangeArrowheads="1" noChangeShapeType="1" noTextEdit="1"/>
          </p:cNvSpPr>
          <p:nvPr/>
        </p:nvSpPr>
        <p:spPr bwMode="auto">
          <a:xfrm>
            <a:off x="3132137" y="2780928"/>
            <a:ext cx="2879725" cy="935037"/>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cs typeface="+mn-ea"/>
              </a:rPr>
              <a:t>総則</a:t>
            </a:r>
          </a:p>
        </p:txBody>
      </p:sp>
      <p:sp>
        <p:nvSpPr>
          <p:cNvPr id="17412"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17413" name="Text Box 16"/>
          <p:cNvSpPr txBox="1">
            <a:spLocks noChangeArrowheads="1"/>
          </p:cNvSpPr>
          <p:nvPr/>
        </p:nvSpPr>
        <p:spPr bwMode="auto">
          <a:xfrm>
            <a:off x="4262438" y="403225"/>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7414"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a:extLst>
              <a:ext uri="{FF2B5EF4-FFF2-40B4-BE49-F238E27FC236}">
                <a16:creationId xmlns:a16="http://schemas.microsoft.com/office/drawing/2014/main" id="{961E9C2C-DCB4-4575-9114-467CDDE9A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203200"/>
            <a:ext cx="8412163" cy="777875"/>
          </a:xfrm>
        </p:spPr>
        <p:txBody>
          <a:bodyPr/>
          <a:lstStyle/>
          <a:p>
            <a:pPr>
              <a:defRPr/>
            </a:pPr>
            <a:r>
              <a:rPr lang="ja-JP" altLang="en-US" sz="3200" dirty="0">
                <a:latin typeface="+mn-ea"/>
                <a:ea typeface="+mn-ea"/>
              </a:rPr>
              <a:t>学習評価の改善の基本的な方向性</a:t>
            </a:r>
            <a:endParaRPr lang="ja-JP" altLang="en-US" sz="4000" dirty="0">
              <a:latin typeface="+mn-ea"/>
              <a:ea typeface="+mn-ea"/>
            </a:endParaRPr>
          </a:p>
        </p:txBody>
      </p:sp>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EEE1A43C-EB21-412F-875D-46BE8CCE7CC4}" type="slidenum">
              <a:rPr lang="ja-JP" altLang="en-US" sz="1477">
                <a:solidFill>
                  <a:prstClr val="black"/>
                </a:solidFill>
                <a:latin typeface="+mn-ea"/>
              </a:rPr>
              <a:pPr algn="r" defTabSz="1061620">
                <a:defRPr/>
              </a:pPr>
              <a:t>20</a:t>
            </a:fld>
            <a:endParaRPr lang="ja-JP" altLang="en-US" sz="1477" dirty="0">
              <a:solidFill>
                <a:prstClr val="black"/>
              </a:solidFill>
              <a:latin typeface="+mn-ea"/>
            </a:endParaRPr>
          </a:p>
        </p:txBody>
      </p:sp>
      <p:sp>
        <p:nvSpPr>
          <p:cNvPr id="8" name="テキスト ボックス 7"/>
          <p:cNvSpPr txBox="1"/>
          <p:nvPr/>
        </p:nvSpPr>
        <p:spPr>
          <a:xfrm>
            <a:off x="250825" y="2420938"/>
            <a:ext cx="8774113" cy="3416300"/>
          </a:xfrm>
          <a:prstGeom prst="rect">
            <a:avLst/>
          </a:prstGeom>
          <a:noFill/>
        </p:spPr>
        <p:txBody>
          <a:bodyPr>
            <a:spAutoFit/>
          </a:bodyPr>
          <a:lstStyle/>
          <a:p>
            <a:pPr lvl="1">
              <a:lnSpc>
                <a:spcPct val="150000"/>
              </a:lnSpc>
              <a:defRPr/>
            </a:pPr>
            <a:r>
              <a:rPr lang="ja-JP" altLang="ja-JP" sz="2400" dirty="0"/>
              <a:t>①</a:t>
            </a:r>
            <a:r>
              <a:rPr lang="ja-JP" altLang="en-US" sz="2400" dirty="0"/>
              <a:t>　</a:t>
            </a:r>
            <a:r>
              <a:rPr lang="ja-JP" altLang="ja-JP" sz="2400" u="heavy" dirty="0">
                <a:solidFill>
                  <a:srgbClr val="FF0000"/>
                </a:solidFill>
              </a:rPr>
              <a:t>児童生徒の学習改善につながる</a:t>
            </a:r>
            <a:r>
              <a:rPr lang="ja-JP" altLang="ja-JP" sz="2400" dirty="0"/>
              <a:t>ものにしていくこと</a:t>
            </a:r>
            <a:endParaRPr lang="en-US" altLang="ja-JP" sz="2400" dirty="0"/>
          </a:p>
          <a:p>
            <a:pPr lvl="1">
              <a:lnSpc>
                <a:spcPct val="150000"/>
              </a:lnSpc>
              <a:defRPr/>
            </a:pPr>
            <a:endParaRPr lang="ja-JP" altLang="ja-JP" sz="2400" dirty="0"/>
          </a:p>
          <a:p>
            <a:pPr lvl="1">
              <a:lnSpc>
                <a:spcPct val="150000"/>
              </a:lnSpc>
              <a:defRPr/>
            </a:pPr>
            <a:r>
              <a:rPr lang="ja-JP" altLang="ja-JP" sz="2400" dirty="0"/>
              <a:t>②</a:t>
            </a:r>
            <a:r>
              <a:rPr lang="ja-JP" altLang="en-US" sz="2400" dirty="0"/>
              <a:t>　</a:t>
            </a:r>
            <a:r>
              <a:rPr lang="ja-JP" altLang="ja-JP" sz="2400" u="heavy" dirty="0">
                <a:solidFill>
                  <a:srgbClr val="FF0000"/>
                </a:solidFill>
              </a:rPr>
              <a:t>教師の指導改善につながる</a:t>
            </a:r>
            <a:r>
              <a:rPr lang="ja-JP" altLang="ja-JP" sz="2400" dirty="0"/>
              <a:t>ものにしていくこと</a:t>
            </a:r>
          </a:p>
          <a:p>
            <a:pPr lvl="1">
              <a:lnSpc>
                <a:spcPct val="150000"/>
              </a:lnSpc>
              <a:defRPr/>
            </a:pPr>
            <a:endParaRPr lang="en-US" altLang="ja-JP" sz="2400" dirty="0"/>
          </a:p>
          <a:p>
            <a:pPr lvl="1">
              <a:lnSpc>
                <a:spcPct val="150000"/>
              </a:lnSpc>
              <a:defRPr/>
            </a:pPr>
            <a:r>
              <a:rPr lang="ja-JP" altLang="ja-JP" sz="2400" dirty="0"/>
              <a:t>③</a:t>
            </a:r>
            <a:r>
              <a:rPr lang="ja-JP" altLang="en-US" sz="2400" dirty="0"/>
              <a:t>　</a:t>
            </a:r>
            <a:r>
              <a:rPr lang="ja-JP" altLang="ja-JP" sz="2400" dirty="0"/>
              <a:t>これまで慣行として行われてきたことでも</a:t>
            </a:r>
            <a:r>
              <a:rPr lang="ja-JP" altLang="en-US" sz="2400" dirty="0"/>
              <a:t>，</a:t>
            </a:r>
            <a:endParaRPr lang="en-US" altLang="ja-JP" sz="2400" dirty="0"/>
          </a:p>
          <a:p>
            <a:pPr lvl="1">
              <a:lnSpc>
                <a:spcPct val="150000"/>
              </a:lnSpc>
              <a:defRPr/>
            </a:pPr>
            <a:r>
              <a:rPr lang="ja-JP" altLang="en-US" sz="2400" dirty="0">
                <a:solidFill>
                  <a:srgbClr val="FF0000"/>
                </a:solidFill>
              </a:rPr>
              <a:t>　</a:t>
            </a:r>
            <a:r>
              <a:rPr lang="ja-JP" altLang="en-US" sz="2400" u="heavy" dirty="0">
                <a:solidFill>
                  <a:srgbClr val="FF0000"/>
                </a:solidFill>
              </a:rPr>
              <a:t>必要性</a:t>
            </a:r>
            <a:r>
              <a:rPr lang="ja-JP" altLang="ja-JP" sz="2400" u="heavy" dirty="0">
                <a:solidFill>
                  <a:srgbClr val="FF0000"/>
                </a:solidFill>
              </a:rPr>
              <a:t>・妥当性が認められないものは見直していく</a:t>
            </a:r>
            <a:r>
              <a:rPr lang="ja-JP" altLang="ja-JP" sz="2400" dirty="0"/>
              <a:t>こと</a:t>
            </a:r>
            <a:endParaRPr lang="en-US" altLang="ja-JP" sz="2400" dirty="0"/>
          </a:p>
        </p:txBody>
      </p:sp>
      <p:sp>
        <p:nvSpPr>
          <p:cNvPr id="9" name="角丸四角形 2"/>
          <p:cNvSpPr/>
          <p:nvPr/>
        </p:nvSpPr>
        <p:spPr>
          <a:xfrm>
            <a:off x="134938" y="1098550"/>
            <a:ext cx="8688387" cy="817563"/>
          </a:xfrm>
          <a:prstGeom prst="roundRect">
            <a:avLst>
              <a:gd name="adj" fmla="val 10594"/>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uFill>
                  <a:solidFill>
                    <a:srgbClr val="FF0000"/>
                  </a:solidFill>
                </a:uFill>
              </a:rPr>
              <a:t>　 学校における働き方改革が喫緊の課題となっていることも踏まえ，次の基本的な考え方に立って，学習評価を真に意味のあるものとすることが重要。</a:t>
            </a:r>
            <a:endParaRPr lang="en-US" altLang="ja-JP" kern="0" dirty="0">
              <a:solidFill>
                <a:prstClr val="black"/>
              </a:solidFill>
              <a:uFill>
                <a:solidFill>
                  <a:srgbClr val="FF0000"/>
                </a:solidFill>
              </a:uFill>
            </a:endParaRPr>
          </a:p>
        </p:txBody>
      </p:sp>
      <p:sp>
        <p:nvSpPr>
          <p:cNvPr id="54278" name="テキスト ボックス 9"/>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Ｐ．５　　改善等通知１．（４）</a:t>
            </a:r>
            <a:endParaRPr kumimoji="1" lang="ja-JP" altLang="en-US" sz="1200"/>
          </a:p>
        </p:txBody>
      </p:sp>
      <p:sp>
        <p:nvSpPr>
          <p:cNvPr id="7" name="正方形/長方形 6"/>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10" name="オーディオ 9">
            <a:hlinkClick r:id="" action="ppaction://media"/>
            <a:extLst>
              <a:ext uri="{FF2B5EF4-FFF2-40B4-BE49-F238E27FC236}">
                <a16:creationId xmlns:a16="http://schemas.microsoft.com/office/drawing/2014/main" id="{57252C2C-DD82-4C85-B51C-61F068AA4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97"/>
    </mc:Choice>
    <mc:Fallback xmlns="">
      <p:transition spd="slow" advTm="3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274638"/>
            <a:ext cx="8412163" cy="777875"/>
          </a:xfrm>
        </p:spPr>
        <p:txBody>
          <a:bodyPr/>
          <a:lstStyle/>
          <a:p>
            <a:pPr>
              <a:defRPr/>
            </a:pPr>
            <a:r>
              <a:rPr lang="ja-JP" altLang="en-US" sz="3200" dirty="0">
                <a:latin typeface="+mn-ea"/>
                <a:ea typeface="+mn-ea"/>
              </a:rPr>
              <a:t>観点別学習状況の評価の観点の整理</a:t>
            </a:r>
          </a:p>
        </p:txBody>
      </p:sp>
      <p:sp>
        <p:nvSpPr>
          <p:cNvPr id="33" name="スライド番号プレースホルダー 4"/>
          <p:cNvSpPr txBox="1">
            <a:spLocks/>
          </p:cNvSpPr>
          <p:nvPr/>
        </p:nvSpPr>
        <p:spPr>
          <a:xfrm>
            <a:off x="8459788" y="6459538"/>
            <a:ext cx="447675"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C96B8D83-5608-42F5-B0D8-44A1CE7B66AA}" type="slidenum">
              <a:rPr lang="ja-JP" altLang="en-US" sz="1477">
                <a:solidFill>
                  <a:prstClr val="black"/>
                </a:solidFill>
                <a:latin typeface="+mn-ea"/>
              </a:rPr>
              <a:pPr algn="r" defTabSz="1061620">
                <a:defRPr/>
              </a:pPr>
              <a:t>21</a:t>
            </a:fld>
            <a:endParaRPr lang="ja-JP" altLang="en-US" sz="1477" dirty="0">
              <a:solidFill>
                <a:prstClr val="black"/>
              </a:solidFill>
              <a:latin typeface="+mn-ea"/>
            </a:endParaRPr>
          </a:p>
        </p:txBody>
      </p:sp>
      <p:sp>
        <p:nvSpPr>
          <p:cNvPr id="24" name="下矢印 5"/>
          <p:cNvSpPr/>
          <p:nvPr/>
        </p:nvSpPr>
        <p:spPr>
          <a:xfrm rot="16200000">
            <a:off x="2954338" y="4140200"/>
            <a:ext cx="2990850" cy="781050"/>
          </a:xfrm>
          <a:prstGeom prst="downArrow">
            <a:avLst>
              <a:gd name="adj1" fmla="val 50000"/>
              <a:gd name="adj2" fmla="val 61402"/>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10" tIns="34256" rIns="68510" bIns="34256" anchor="ctr"/>
          <a:lstStyle/>
          <a:p>
            <a:pPr algn="ctr" defTabSz="685130">
              <a:defRPr/>
            </a:pPr>
            <a:endParaRPr lang="ja-JP" altLang="en-US" sz="1350" kern="0" dirty="0">
              <a:solidFill>
                <a:prstClr val="black"/>
              </a:solidFill>
              <a:latin typeface="HGPｺﾞｼｯｸM" panose="020B0600000000000000" pitchFamily="50" charset="-128"/>
              <a:ea typeface="HGPｺﾞｼｯｸM" panose="020B0600000000000000" pitchFamily="50" charset="-128"/>
            </a:endParaRPr>
          </a:p>
        </p:txBody>
      </p:sp>
      <p:sp>
        <p:nvSpPr>
          <p:cNvPr id="25" name="角丸四角形 12"/>
          <p:cNvSpPr/>
          <p:nvPr/>
        </p:nvSpPr>
        <p:spPr>
          <a:xfrm>
            <a:off x="1333500" y="4564063"/>
            <a:ext cx="2468563"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a:defRPr/>
            </a:pPr>
            <a:r>
              <a:rPr lang="ja-JP" altLang="en-US" kern="0" dirty="0">
                <a:solidFill>
                  <a:prstClr val="black"/>
                </a:solidFill>
                <a:latin typeface="HG創英角ｺﾞｼｯｸUB" panose="020B0909000000000000" pitchFamily="49" charset="-128"/>
                <a:ea typeface="HG創英角ｺﾞｼｯｸUB" panose="020B0909000000000000" pitchFamily="49" charset="-128"/>
              </a:rPr>
              <a:t>技能</a:t>
            </a:r>
          </a:p>
        </p:txBody>
      </p:sp>
      <p:sp>
        <p:nvSpPr>
          <p:cNvPr id="26" name="角丸四角形 54"/>
          <p:cNvSpPr/>
          <p:nvPr/>
        </p:nvSpPr>
        <p:spPr>
          <a:xfrm>
            <a:off x="1331913" y="3036888"/>
            <a:ext cx="2471737"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a:defRPr/>
            </a:pPr>
            <a:r>
              <a:rPr lang="ja-JP" altLang="en-US" kern="0" dirty="0">
                <a:solidFill>
                  <a:prstClr val="black"/>
                </a:solidFill>
                <a:latin typeface="HG創英角ｺﾞｼｯｸUB" panose="020B0909000000000000" pitchFamily="49" charset="-128"/>
                <a:ea typeface="HG創英角ｺﾞｼｯｸUB" panose="020B0909000000000000" pitchFamily="49" charset="-128"/>
              </a:rPr>
              <a:t>関心・意欲・態度</a:t>
            </a:r>
          </a:p>
        </p:txBody>
      </p:sp>
      <p:sp>
        <p:nvSpPr>
          <p:cNvPr id="27" name="角丸四角形 55"/>
          <p:cNvSpPr/>
          <p:nvPr/>
        </p:nvSpPr>
        <p:spPr>
          <a:xfrm>
            <a:off x="1331913" y="3767138"/>
            <a:ext cx="2471737"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a:defRPr/>
            </a:pPr>
            <a:r>
              <a:rPr lang="ja-JP" altLang="en-US" kern="0" dirty="0">
                <a:solidFill>
                  <a:prstClr val="black"/>
                </a:solidFill>
                <a:latin typeface="HG創英角ｺﾞｼｯｸUB" panose="020B0909000000000000" pitchFamily="49" charset="-128"/>
                <a:ea typeface="HG創英角ｺﾞｼｯｸUB" panose="020B0909000000000000" pitchFamily="49" charset="-128"/>
              </a:rPr>
              <a:t>思考・判断・表現</a:t>
            </a:r>
          </a:p>
        </p:txBody>
      </p:sp>
      <p:sp>
        <p:nvSpPr>
          <p:cNvPr id="28" name="角丸四角形 56"/>
          <p:cNvSpPr/>
          <p:nvPr/>
        </p:nvSpPr>
        <p:spPr>
          <a:xfrm>
            <a:off x="1335088" y="5362575"/>
            <a:ext cx="2470150" cy="66357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2203" tIns="33142" rIns="52203" bIns="33142" anchor="ctr"/>
          <a:lstStyle/>
          <a:p>
            <a:pPr algn="ctr" defTabSz="664088">
              <a:defRPr/>
            </a:pPr>
            <a:r>
              <a:rPr lang="ja-JP" altLang="en-US" kern="0" dirty="0">
                <a:solidFill>
                  <a:prstClr val="black"/>
                </a:solidFill>
                <a:latin typeface="HG創英角ｺﾞｼｯｸUB" panose="020B0909000000000000" pitchFamily="49" charset="-128"/>
                <a:ea typeface="HG創英角ｺﾞｼｯｸUB" panose="020B0909000000000000" pitchFamily="49" charset="-128"/>
              </a:rPr>
              <a:t>知識・理解</a:t>
            </a:r>
          </a:p>
        </p:txBody>
      </p:sp>
      <p:sp>
        <p:nvSpPr>
          <p:cNvPr id="29" name="角丸四角形 7"/>
          <p:cNvSpPr/>
          <p:nvPr/>
        </p:nvSpPr>
        <p:spPr>
          <a:xfrm>
            <a:off x="5006975" y="5197475"/>
            <a:ext cx="2447925"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a:defRPr/>
            </a:pPr>
            <a:r>
              <a:rPr lang="ja-JP" altLang="en-US" kern="0" dirty="0">
                <a:solidFill>
                  <a:srgbClr val="FF0000"/>
                </a:solidFill>
                <a:latin typeface="HG創英角ｺﾞｼｯｸUB" panose="020B0909000000000000" pitchFamily="49" charset="-128"/>
                <a:ea typeface="HG創英角ｺﾞｼｯｸUB" panose="020B0909000000000000" pitchFamily="49" charset="-128"/>
              </a:rPr>
              <a:t>主体的に学習に</a:t>
            </a:r>
            <a:endParaRPr lang="en-US" altLang="ja-JP" kern="0" dirty="0">
              <a:solidFill>
                <a:srgbClr val="FF0000"/>
              </a:solidFill>
              <a:latin typeface="HG創英角ｺﾞｼｯｸUB" panose="020B0909000000000000" pitchFamily="49" charset="-128"/>
              <a:ea typeface="HG創英角ｺﾞｼｯｸUB" panose="020B0909000000000000" pitchFamily="49" charset="-128"/>
            </a:endParaRPr>
          </a:p>
          <a:p>
            <a:pPr algn="ctr" defTabSz="664088">
              <a:defRPr/>
            </a:pPr>
            <a:r>
              <a:rPr lang="ja-JP" altLang="en-US" kern="0" dirty="0">
                <a:solidFill>
                  <a:srgbClr val="FF0000"/>
                </a:solidFill>
                <a:latin typeface="HG創英角ｺﾞｼｯｸUB" panose="020B0909000000000000" pitchFamily="49" charset="-128"/>
                <a:ea typeface="HG創英角ｺﾞｼｯｸUB" panose="020B0909000000000000" pitchFamily="49" charset="-128"/>
              </a:rPr>
              <a:t>取り組む態度</a:t>
            </a:r>
          </a:p>
        </p:txBody>
      </p:sp>
      <p:sp>
        <p:nvSpPr>
          <p:cNvPr id="30" name="角丸四角形 8"/>
          <p:cNvSpPr/>
          <p:nvPr/>
        </p:nvSpPr>
        <p:spPr>
          <a:xfrm>
            <a:off x="5003800" y="4175125"/>
            <a:ext cx="2447925" cy="830263"/>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a:defRPr/>
            </a:pPr>
            <a:r>
              <a:rPr lang="ja-JP" altLang="en-US" kern="0" dirty="0">
                <a:solidFill>
                  <a:srgbClr val="FF0000"/>
                </a:solidFill>
                <a:latin typeface="HG創英角ｺﾞｼｯｸUB" panose="020B0909000000000000" pitchFamily="49" charset="-128"/>
                <a:ea typeface="HG創英角ｺﾞｼｯｸUB" panose="020B0909000000000000" pitchFamily="49" charset="-128"/>
              </a:rPr>
              <a:t>思考・判断・表現</a:t>
            </a:r>
            <a:endParaRPr lang="en-US" altLang="ja-JP" kern="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31" name="角丸四角形 9"/>
          <p:cNvSpPr/>
          <p:nvPr/>
        </p:nvSpPr>
        <p:spPr>
          <a:xfrm>
            <a:off x="5003800" y="3035300"/>
            <a:ext cx="2447925" cy="8953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257" tIns="34128" rIns="68257" bIns="34128" anchor="ctr"/>
          <a:lstStyle/>
          <a:p>
            <a:pPr algn="ctr" defTabSz="664088">
              <a:defRPr/>
            </a:pPr>
            <a:r>
              <a:rPr lang="ja-JP" altLang="en-US" kern="0" dirty="0">
                <a:solidFill>
                  <a:srgbClr val="FF0000"/>
                </a:solidFill>
                <a:latin typeface="HG創英角ｺﾞｼｯｸUB" panose="020B0909000000000000" pitchFamily="49" charset="-128"/>
                <a:ea typeface="HG創英角ｺﾞｼｯｸUB" panose="020B0909000000000000" pitchFamily="49" charset="-128"/>
              </a:rPr>
              <a:t>知識・技能</a:t>
            </a:r>
          </a:p>
        </p:txBody>
      </p:sp>
      <p:sp>
        <p:nvSpPr>
          <p:cNvPr id="14" name="角丸四角形 2"/>
          <p:cNvSpPr/>
          <p:nvPr/>
        </p:nvSpPr>
        <p:spPr>
          <a:xfrm>
            <a:off x="150813" y="1022350"/>
            <a:ext cx="8761412" cy="962025"/>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rPr>
              <a:t>　 資質・能力の三つの柱に基づいた目標や内容の再整理を踏まえて，観点別学習状況の評価の観点については，小・中・高等学校の各教科等を通じて，「知識・技能」「思考・判断・表現」「主体的に学習に取り組む態度」の３観点に整理。</a:t>
            </a:r>
            <a:endParaRPr lang="en-US" altLang="ja-JP" kern="0" dirty="0">
              <a:solidFill>
                <a:prstClr val="black"/>
              </a:solidFill>
              <a:uFill>
                <a:solidFill>
                  <a:srgbClr val="FF0000"/>
                </a:solidFill>
              </a:uFill>
            </a:endParaRPr>
          </a:p>
        </p:txBody>
      </p:sp>
      <p:sp>
        <p:nvSpPr>
          <p:cNvPr id="15" name="テキスト ボックス 14"/>
          <p:cNvSpPr txBox="1"/>
          <p:nvPr/>
        </p:nvSpPr>
        <p:spPr>
          <a:xfrm>
            <a:off x="0" y="6592888"/>
            <a:ext cx="8515350" cy="254000"/>
          </a:xfrm>
          <a:prstGeom prst="rect">
            <a:avLst/>
          </a:prstGeom>
          <a:noFill/>
        </p:spPr>
        <p:txBody>
          <a:bodyPr>
            <a:spAutoFit/>
          </a:bodyPr>
          <a:lstStyle/>
          <a:p>
            <a:pPr>
              <a:defRPr/>
            </a:pPr>
            <a:r>
              <a:rPr kumimoji="1" lang="ja-JP" altLang="en-US" sz="1050" dirty="0"/>
              <a:t>＜参考＞　答申Ｐ．６１　　報告Ｐ．７　　改善等通知２．（１）</a:t>
            </a:r>
          </a:p>
        </p:txBody>
      </p:sp>
      <p:sp>
        <p:nvSpPr>
          <p:cNvPr id="56334" name="テキスト ボックス 1"/>
          <p:cNvSpPr txBox="1">
            <a:spLocks noChangeArrowheads="1"/>
          </p:cNvSpPr>
          <p:nvPr/>
        </p:nvSpPr>
        <p:spPr bwMode="auto">
          <a:xfrm>
            <a:off x="1403350" y="2449553"/>
            <a:ext cx="239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dirty="0"/>
              <a:t>＜平成２０年度改訂＞</a:t>
            </a:r>
          </a:p>
        </p:txBody>
      </p:sp>
      <p:sp>
        <p:nvSpPr>
          <p:cNvPr id="56335" name="テキスト ボックス 15"/>
          <p:cNvSpPr txBox="1">
            <a:spLocks noChangeArrowheads="1"/>
          </p:cNvSpPr>
          <p:nvPr/>
        </p:nvSpPr>
        <p:spPr bwMode="auto">
          <a:xfrm>
            <a:off x="5003800" y="2481740"/>
            <a:ext cx="2400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dirty="0"/>
              <a:t>＜平成２９年改訂＞</a:t>
            </a:r>
          </a:p>
        </p:txBody>
      </p:sp>
      <p:sp>
        <p:nvSpPr>
          <p:cNvPr id="17" name="正方形/長方形 16"/>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2" name="オーディオ 1">
            <a:hlinkClick r:id="" action="ppaction://media"/>
            <a:extLst>
              <a:ext uri="{FF2B5EF4-FFF2-40B4-BE49-F238E27FC236}">
                <a16:creationId xmlns:a16="http://schemas.microsoft.com/office/drawing/2014/main" id="{84B745D3-7E49-4383-BE25-794962ADF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18"/>
    </mc:Choice>
    <mc:Fallback xmlns="">
      <p:transition spd="slow" advTm="2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B8CB4057-1FB9-46C2-BA3A-F9656B67B511}" type="slidenum">
              <a:rPr lang="ja-JP" altLang="en-US" sz="1477">
                <a:solidFill>
                  <a:prstClr val="black"/>
                </a:solidFill>
              </a:rPr>
              <a:pPr algn="r" defTabSz="1061620">
                <a:defRPr/>
              </a:pPr>
              <a:t>22</a:t>
            </a:fld>
            <a:endParaRPr lang="ja-JP" altLang="en-US" sz="1477" dirty="0">
              <a:solidFill>
                <a:prstClr val="black"/>
              </a:solidFill>
            </a:endParaRPr>
          </a:p>
        </p:txBody>
      </p:sp>
      <p:sp>
        <p:nvSpPr>
          <p:cNvPr id="58371" name="タイトル 1"/>
          <p:cNvSpPr txBox="1">
            <a:spLocks/>
          </p:cNvSpPr>
          <p:nvPr/>
        </p:nvSpPr>
        <p:spPr bwMode="auto">
          <a:xfrm>
            <a:off x="23813" y="20637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「知識・技能」の評価</a:t>
            </a:r>
            <a:endParaRPr kumimoji="1" lang="ja-JP" altLang="en-US" sz="2400">
              <a:solidFill>
                <a:srgbClr val="1A71A2"/>
              </a:solidFill>
              <a:latin typeface="Calibri Light" panose="020F0302020204030204" pitchFamily="34" charset="0"/>
            </a:endParaRPr>
          </a:p>
        </p:txBody>
      </p:sp>
      <p:sp>
        <p:nvSpPr>
          <p:cNvPr id="6" name="正方形/長方形 5"/>
          <p:cNvSpPr/>
          <p:nvPr/>
        </p:nvSpPr>
        <p:spPr>
          <a:xfrm>
            <a:off x="482600" y="2492375"/>
            <a:ext cx="8823325" cy="1077913"/>
          </a:xfrm>
          <a:prstGeom prst="rect">
            <a:avLst/>
          </a:prstGeom>
        </p:spPr>
        <p:txBody>
          <a:bodyPr>
            <a:spAutoFit/>
          </a:bodyPr>
          <a:lstStyle/>
          <a:p>
            <a:pPr>
              <a:defRPr/>
            </a:pPr>
            <a:r>
              <a:rPr lang="en-US" altLang="ja-JP" sz="1600" dirty="0">
                <a:solidFill>
                  <a:srgbClr val="0070C0"/>
                </a:solidFill>
                <a:latin typeface="+mn-ea"/>
              </a:rPr>
              <a:t>※</a:t>
            </a:r>
            <a:r>
              <a:rPr lang="ja-JP" altLang="en-US" sz="1600" dirty="0">
                <a:solidFill>
                  <a:srgbClr val="0070C0"/>
                </a:solidFill>
                <a:latin typeface="+mn-ea"/>
              </a:rPr>
              <a:t>上記の考え方は，</a:t>
            </a:r>
            <a:r>
              <a:rPr lang="ja-JP" altLang="ja-JP" sz="1600" dirty="0">
                <a:solidFill>
                  <a:srgbClr val="0070C0"/>
                </a:solidFill>
                <a:latin typeface="+mn-ea"/>
              </a:rPr>
              <a:t>現行の評価</a:t>
            </a:r>
            <a:r>
              <a:rPr lang="ja-JP" altLang="en-US" sz="1600" dirty="0">
                <a:solidFill>
                  <a:srgbClr val="0070C0"/>
                </a:solidFill>
                <a:latin typeface="+mn-ea"/>
              </a:rPr>
              <a:t>の観点である</a:t>
            </a:r>
            <a:endParaRPr lang="en-US" altLang="ja-JP" sz="1600" dirty="0">
              <a:solidFill>
                <a:srgbClr val="0070C0"/>
              </a:solidFill>
              <a:latin typeface="+mn-ea"/>
            </a:endParaRPr>
          </a:p>
          <a:p>
            <a:pPr>
              <a:defRPr/>
            </a:pPr>
            <a:r>
              <a:rPr lang="ja-JP" altLang="en-US" sz="1600" dirty="0">
                <a:solidFill>
                  <a:srgbClr val="0070C0"/>
                </a:solidFill>
                <a:latin typeface="+mn-ea"/>
              </a:rPr>
              <a:t>　・「知識・理解」（各教科等において習得すべき知識や重要な概念等を理解しているかを評価）</a:t>
            </a:r>
            <a:endParaRPr lang="en-US" altLang="ja-JP" sz="1600" dirty="0">
              <a:solidFill>
                <a:srgbClr val="0070C0"/>
              </a:solidFill>
              <a:latin typeface="+mn-ea"/>
            </a:endParaRPr>
          </a:p>
          <a:p>
            <a:pPr>
              <a:defRPr/>
            </a:pPr>
            <a:r>
              <a:rPr lang="ja-JP" altLang="en-US" sz="1600" dirty="0">
                <a:solidFill>
                  <a:srgbClr val="0070C0"/>
                </a:solidFill>
                <a:latin typeface="+mn-ea"/>
              </a:rPr>
              <a:t>　・「技能（各教科等において習得すべき技能を児童生徒が身に付けているかを評価）</a:t>
            </a:r>
            <a:endParaRPr lang="en-US" altLang="ja-JP" sz="1600" dirty="0">
              <a:solidFill>
                <a:srgbClr val="0070C0"/>
              </a:solidFill>
              <a:latin typeface="+mn-ea"/>
            </a:endParaRPr>
          </a:p>
          <a:p>
            <a:pPr>
              <a:defRPr/>
            </a:pPr>
            <a:r>
              <a:rPr lang="ja-JP" altLang="en-US" sz="1600" dirty="0">
                <a:solidFill>
                  <a:srgbClr val="0070C0"/>
                </a:solidFill>
                <a:latin typeface="+mn-ea"/>
              </a:rPr>
              <a:t>　</a:t>
            </a:r>
            <a:r>
              <a:rPr lang="ja-JP" altLang="ja-JP" sz="1600" dirty="0">
                <a:solidFill>
                  <a:srgbClr val="0070C0"/>
                </a:solidFill>
                <a:latin typeface="+mn-ea"/>
              </a:rPr>
              <a:t>においても重視。</a:t>
            </a:r>
            <a:endParaRPr lang="en-US" altLang="ja-JP" sz="1600" dirty="0">
              <a:solidFill>
                <a:srgbClr val="0070C0"/>
              </a:solidFill>
              <a:latin typeface="+mn-ea"/>
            </a:endParaRPr>
          </a:p>
        </p:txBody>
      </p:sp>
      <p:sp>
        <p:nvSpPr>
          <p:cNvPr id="3" name="四角形: 1 つの角を切り取る 2"/>
          <p:cNvSpPr/>
          <p:nvPr/>
        </p:nvSpPr>
        <p:spPr>
          <a:xfrm>
            <a:off x="482600" y="3708400"/>
            <a:ext cx="8081963" cy="2744788"/>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tIns="0"/>
          <a:lstStyle/>
          <a:p>
            <a:pPr>
              <a:defRPr/>
            </a:pPr>
            <a:r>
              <a:rPr kumimoji="1" lang="ja-JP" altLang="en-US" b="1" dirty="0">
                <a:solidFill>
                  <a:schemeClr val="tx1"/>
                </a:solidFill>
              </a:rPr>
              <a:t>＜評価の工夫（例）＞</a:t>
            </a:r>
            <a:endParaRPr kumimoji="1" lang="en-US" altLang="ja-JP" b="1" dirty="0">
              <a:solidFill>
                <a:schemeClr val="tx1"/>
              </a:solidFill>
            </a:endParaRPr>
          </a:p>
          <a:p>
            <a:pPr>
              <a:defRPr/>
            </a:pPr>
            <a:endParaRPr kumimoji="1" lang="en-US" altLang="ja-JP" sz="900" dirty="0">
              <a:solidFill>
                <a:schemeClr val="tx1"/>
              </a:solidFill>
            </a:endParaRPr>
          </a:p>
          <a:p>
            <a:pPr>
              <a:defRPr/>
            </a:pPr>
            <a:r>
              <a:rPr lang="ja-JP" altLang="en-US" dirty="0">
                <a:solidFill>
                  <a:schemeClr val="tx1"/>
                </a:solidFill>
              </a:rPr>
              <a:t>○　ペーパーテストにおいて，事実的な知識の習得を問う問題と，知識の概念的　</a:t>
            </a:r>
            <a:endParaRPr lang="en-US" altLang="ja-JP" dirty="0">
              <a:solidFill>
                <a:schemeClr val="tx1"/>
              </a:solidFill>
            </a:endParaRPr>
          </a:p>
          <a:p>
            <a:pPr>
              <a:defRPr/>
            </a:pPr>
            <a:r>
              <a:rPr lang="ja-JP" altLang="en-US" dirty="0">
                <a:solidFill>
                  <a:schemeClr val="tx1"/>
                </a:solidFill>
              </a:rPr>
              <a:t>　な理解を問う問題とのバランスに配慮する。</a:t>
            </a:r>
            <a:endParaRPr lang="en-US" altLang="ja-JP" dirty="0">
              <a:solidFill>
                <a:schemeClr val="tx1"/>
              </a:solidFill>
            </a:endParaRPr>
          </a:p>
          <a:p>
            <a:pPr>
              <a:defRPr/>
            </a:pPr>
            <a:endParaRPr lang="en-US" altLang="ja-JP" sz="900" dirty="0">
              <a:solidFill>
                <a:schemeClr val="tx1"/>
              </a:solidFill>
            </a:endParaRPr>
          </a:p>
          <a:p>
            <a:pPr>
              <a:defRPr/>
            </a:pPr>
            <a:r>
              <a:rPr lang="ja-JP" altLang="en-US" dirty="0">
                <a:solidFill>
                  <a:schemeClr val="tx1"/>
                </a:solidFill>
              </a:rPr>
              <a:t>○　実際に知識や技能を用いる場面を設ける。</a:t>
            </a:r>
            <a:endParaRPr lang="en-US" altLang="ja-JP" dirty="0">
              <a:solidFill>
                <a:schemeClr val="tx1"/>
              </a:solidFill>
            </a:endParaRPr>
          </a:p>
          <a:p>
            <a:pPr>
              <a:defRPr/>
            </a:pPr>
            <a:r>
              <a:rPr lang="ja-JP" altLang="en-US" dirty="0">
                <a:solidFill>
                  <a:schemeClr val="tx1"/>
                </a:solidFill>
              </a:rPr>
              <a:t>　　・児童生徒に文章により説明をさせる。</a:t>
            </a:r>
            <a:endParaRPr lang="en-US" altLang="ja-JP" dirty="0">
              <a:solidFill>
                <a:schemeClr val="tx1"/>
              </a:solidFill>
            </a:endParaRPr>
          </a:p>
          <a:p>
            <a:pPr>
              <a:defRPr/>
            </a:pPr>
            <a:r>
              <a:rPr lang="ja-JP" altLang="en-US" dirty="0">
                <a:solidFill>
                  <a:schemeClr val="tx1"/>
                </a:solidFill>
              </a:rPr>
              <a:t>　　・（各教科等の内容の特質に応じて，）観察・実験をさせたり，式やグラフで</a:t>
            </a:r>
            <a:endParaRPr lang="en-US" altLang="ja-JP" dirty="0">
              <a:solidFill>
                <a:schemeClr val="tx1"/>
              </a:solidFill>
            </a:endParaRPr>
          </a:p>
          <a:p>
            <a:pPr>
              <a:defRPr/>
            </a:pPr>
            <a:r>
              <a:rPr lang="ja-JP" altLang="en-US" dirty="0">
                <a:solidFill>
                  <a:schemeClr val="tx1"/>
                </a:solidFill>
              </a:rPr>
              <a:t>　　　表現させたりする。</a:t>
            </a:r>
            <a:endParaRPr kumimoji="1" lang="ja-JP" altLang="en-US" dirty="0">
              <a:solidFill>
                <a:schemeClr val="tx1"/>
              </a:solidFill>
            </a:endParaRPr>
          </a:p>
        </p:txBody>
      </p:sp>
      <p:sp>
        <p:nvSpPr>
          <p:cNvPr id="58374"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Ｐ．７～８</a:t>
            </a:r>
            <a:endParaRPr kumimoji="1" lang="ja-JP" altLang="en-US" sz="1200"/>
          </a:p>
        </p:txBody>
      </p:sp>
      <p:sp>
        <p:nvSpPr>
          <p:cNvPr id="9" name="角丸四角形 2"/>
          <p:cNvSpPr/>
          <p:nvPr/>
        </p:nvSpPr>
        <p:spPr>
          <a:xfrm>
            <a:off x="250825" y="908050"/>
            <a:ext cx="8713788" cy="150653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rPr>
              <a:t>〇　</a:t>
            </a:r>
            <a:r>
              <a:rPr lang="ja-JP" altLang="en-US" b="1" u="sng" kern="0" dirty="0">
                <a:solidFill>
                  <a:prstClr val="black"/>
                </a:solidFill>
              </a:rPr>
              <a:t>個別の知識及び技能の習得状況</a:t>
            </a:r>
            <a:r>
              <a:rPr lang="ja-JP" altLang="en-US" kern="0" dirty="0">
                <a:solidFill>
                  <a:prstClr val="black"/>
                </a:solidFill>
              </a:rPr>
              <a:t>について評価する。</a:t>
            </a:r>
          </a:p>
          <a:p>
            <a:pPr defTabSz="920396">
              <a:defRPr/>
            </a:pPr>
            <a:endParaRPr lang="ja-JP" altLang="en-US" kern="0" dirty="0">
              <a:solidFill>
                <a:prstClr val="black"/>
              </a:solidFill>
            </a:endParaRPr>
          </a:p>
          <a:p>
            <a:pPr defTabSz="920396">
              <a:defRPr/>
            </a:pPr>
            <a:r>
              <a:rPr lang="ja-JP" altLang="en-US" kern="0" dirty="0">
                <a:solidFill>
                  <a:prstClr val="black"/>
                </a:solidFill>
              </a:rPr>
              <a:t>○　それらを既有の知識及び技能と関連付けたり活用したりする中で，</a:t>
            </a:r>
          </a:p>
          <a:p>
            <a:pPr defTabSz="920396">
              <a:defRPr/>
            </a:pPr>
            <a:r>
              <a:rPr lang="ja-JP" altLang="en-US" kern="0" dirty="0">
                <a:solidFill>
                  <a:prstClr val="black"/>
                </a:solidFill>
              </a:rPr>
              <a:t>　</a:t>
            </a:r>
            <a:r>
              <a:rPr lang="ja-JP" altLang="en-US" b="1" u="sng" kern="0" dirty="0">
                <a:solidFill>
                  <a:prstClr val="black"/>
                </a:solidFill>
              </a:rPr>
              <a:t>概念等として理解したり，技能を習得したりしているか</a:t>
            </a:r>
            <a:r>
              <a:rPr lang="ja-JP" altLang="en-US" kern="0" dirty="0">
                <a:solidFill>
                  <a:prstClr val="black"/>
                </a:solidFill>
              </a:rPr>
              <a:t>について評価する。</a:t>
            </a:r>
          </a:p>
        </p:txBody>
      </p:sp>
      <p:sp>
        <p:nvSpPr>
          <p:cNvPr id="10" name="正方形/長方形 9"/>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4" name="オーディオ 3">
            <a:hlinkClick r:id="" action="ppaction://media"/>
            <a:extLst>
              <a:ext uri="{FF2B5EF4-FFF2-40B4-BE49-F238E27FC236}">
                <a16:creationId xmlns:a16="http://schemas.microsoft.com/office/drawing/2014/main" id="{CF333E70-6D95-4123-B7C2-3ACE13F74B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07"/>
    </mc:Choice>
    <mc:Fallback xmlns="">
      <p:transition spd="slow" advTm="2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BE763151-96F6-45AC-9966-4DF54F486E38}" type="slidenum">
              <a:rPr lang="ja-JP" altLang="en-US" sz="1477">
                <a:solidFill>
                  <a:prstClr val="black"/>
                </a:solidFill>
              </a:rPr>
              <a:pPr algn="r" defTabSz="1061620">
                <a:defRPr/>
              </a:pPr>
              <a:t>23</a:t>
            </a:fld>
            <a:endParaRPr lang="ja-JP" altLang="en-US" sz="1477" dirty="0">
              <a:solidFill>
                <a:prstClr val="black"/>
              </a:solidFill>
            </a:endParaRPr>
          </a:p>
        </p:txBody>
      </p:sp>
      <p:sp>
        <p:nvSpPr>
          <p:cNvPr id="60419" name="タイトル 1"/>
          <p:cNvSpPr txBox="1">
            <a:spLocks/>
          </p:cNvSpPr>
          <p:nvPr/>
        </p:nvSpPr>
        <p:spPr bwMode="auto">
          <a:xfrm>
            <a:off x="23813" y="279400"/>
            <a:ext cx="80645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「思考・判断・表現」の評価</a:t>
            </a:r>
            <a:endParaRPr kumimoji="1" lang="ja-JP" altLang="en-US" sz="2400">
              <a:solidFill>
                <a:srgbClr val="1A71A2"/>
              </a:solidFill>
              <a:latin typeface="Calibri Light" panose="020F0302020204030204" pitchFamily="34" charset="0"/>
            </a:endParaRPr>
          </a:p>
        </p:txBody>
      </p:sp>
      <p:sp>
        <p:nvSpPr>
          <p:cNvPr id="60420"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Ｐ．８～９</a:t>
            </a:r>
            <a:endParaRPr kumimoji="1" lang="ja-JP" altLang="en-US" sz="1200"/>
          </a:p>
        </p:txBody>
      </p:sp>
      <p:sp>
        <p:nvSpPr>
          <p:cNvPr id="10" name="正方形/長方形 9"/>
          <p:cNvSpPr/>
          <p:nvPr/>
        </p:nvSpPr>
        <p:spPr>
          <a:xfrm>
            <a:off x="611188" y="2566988"/>
            <a:ext cx="8208962" cy="338137"/>
          </a:xfrm>
          <a:prstGeom prst="rect">
            <a:avLst/>
          </a:prstGeom>
        </p:spPr>
        <p:txBody>
          <a:bodyPr>
            <a:spAutoFit/>
          </a:bodyPr>
          <a:lstStyle/>
          <a:p>
            <a:pPr>
              <a:defRPr/>
            </a:pPr>
            <a:r>
              <a:rPr lang="en-US" altLang="ja-JP" sz="1600" dirty="0">
                <a:solidFill>
                  <a:srgbClr val="0070C0"/>
                </a:solidFill>
                <a:latin typeface="+mn-ea"/>
              </a:rPr>
              <a:t>※</a:t>
            </a:r>
            <a:r>
              <a:rPr lang="ja-JP" altLang="en-US" sz="1600" dirty="0">
                <a:solidFill>
                  <a:srgbClr val="0070C0"/>
                </a:solidFill>
                <a:latin typeface="+mn-ea"/>
              </a:rPr>
              <a:t>上記の考え方は，</a:t>
            </a:r>
            <a:r>
              <a:rPr lang="ja-JP" altLang="ja-JP" sz="1600" dirty="0">
                <a:solidFill>
                  <a:srgbClr val="0070C0"/>
                </a:solidFill>
                <a:latin typeface="+mn-ea"/>
              </a:rPr>
              <a:t>現行の評価</a:t>
            </a:r>
            <a:r>
              <a:rPr lang="ja-JP" altLang="en-US" sz="1600" dirty="0">
                <a:solidFill>
                  <a:srgbClr val="0070C0"/>
                </a:solidFill>
                <a:latin typeface="+mn-ea"/>
              </a:rPr>
              <a:t>の観点である「思考・判断・表現」の観点</a:t>
            </a:r>
            <a:r>
              <a:rPr lang="ja-JP" altLang="ja-JP" sz="1600" dirty="0">
                <a:solidFill>
                  <a:srgbClr val="0070C0"/>
                </a:solidFill>
                <a:latin typeface="+mn-ea"/>
              </a:rPr>
              <a:t>においても重視。</a:t>
            </a:r>
            <a:endParaRPr lang="en-US" altLang="ja-JP" sz="1600" dirty="0">
              <a:solidFill>
                <a:srgbClr val="0070C0"/>
              </a:solidFill>
              <a:latin typeface="+mn-ea"/>
            </a:endParaRPr>
          </a:p>
        </p:txBody>
      </p:sp>
      <p:sp>
        <p:nvSpPr>
          <p:cNvPr id="11" name="四角形: 1 つの角を切り取る 10"/>
          <p:cNvSpPr/>
          <p:nvPr/>
        </p:nvSpPr>
        <p:spPr>
          <a:xfrm>
            <a:off x="447675" y="3429000"/>
            <a:ext cx="8081963" cy="2087563"/>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b="1" dirty="0">
                <a:solidFill>
                  <a:schemeClr val="tx1"/>
                </a:solidFill>
              </a:rPr>
              <a:t>＜評価の工夫（例）＞</a:t>
            </a:r>
            <a:endParaRPr kumimoji="1" lang="en-US" altLang="ja-JP" b="1" dirty="0">
              <a:solidFill>
                <a:schemeClr val="tx1"/>
              </a:solidFill>
            </a:endParaRPr>
          </a:p>
          <a:p>
            <a:pPr>
              <a:defRPr/>
            </a:pPr>
            <a:endParaRPr kumimoji="1" lang="en-US" altLang="ja-JP" sz="900" dirty="0">
              <a:solidFill>
                <a:schemeClr val="tx1"/>
              </a:solidFill>
            </a:endParaRPr>
          </a:p>
          <a:p>
            <a:pPr>
              <a:defRPr/>
            </a:pPr>
            <a:r>
              <a:rPr lang="ja-JP" altLang="en-US" dirty="0">
                <a:solidFill>
                  <a:schemeClr val="tx1"/>
                </a:solidFill>
              </a:rPr>
              <a:t>○　論述やレポートの作成，発表，グループでの話合い，作品の制作や表現等の</a:t>
            </a:r>
            <a:endParaRPr lang="en-US" altLang="ja-JP" dirty="0">
              <a:solidFill>
                <a:schemeClr val="tx1"/>
              </a:solidFill>
            </a:endParaRPr>
          </a:p>
          <a:p>
            <a:pPr>
              <a:defRPr/>
            </a:pPr>
            <a:r>
              <a:rPr lang="ja-JP" altLang="en-US" dirty="0">
                <a:solidFill>
                  <a:schemeClr val="tx1"/>
                </a:solidFill>
              </a:rPr>
              <a:t>　多様な活動を取り入れる。</a:t>
            </a:r>
            <a:endParaRPr lang="en-US" altLang="ja-JP" dirty="0">
              <a:solidFill>
                <a:schemeClr val="tx1"/>
              </a:solidFill>
            </a:endParaRPr>
          </a:p>
          <a:p>
            <a:pPr>
              <a:defRPr/>
            </a:pPr>
            <a:endParaRPr lang="en-US" altLang="ja-JP" sz="900" dirty="0">
              <a:solidFill>
                <a:schemeClr val="tx1"/>
              </a:solidFill>
            </a:endParaRPr>
          </a:p>
          <a:p>
            <a:pPr>
              <a:defRPr/>
            </a:pPr>
            <a:r>
              <a:rPr lang="ja-JP" altLang="en-US" dirty="0">
                <a:solidFill>
                  <a:schemeClr val="tx1"/>
                </a:solidFill>
              </a:rPr>
              <a:t>○　ポートフォリオを活用する。</a:t>
            </a:r>
            <a:endParaRPr lang="en-US" altLang="ja-JP" dirty="0">
              <a:solidFill>
                <a:schemeClr val="tx1"/>
              </a:solidFill>
            </a:endParaRPr>
          </a:p>
        </p:txBody>
      </p:sp>
      <p:sp>
        <p:nvSpPr>
          <p:cNvPr id="12" name="角丸四角形 2"/>
          <p:cNvSpPr/>
          <p:nvPr/>
        </p:nvSpPr>
        <p:spPr>
          <a:xfrm>
            <a:off x="447675" y="1173163"/>
            <a:ext cx="7993063" cy="100965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rPr>
              <a:t>　各教科等の</a:t>
            </a:r>
            <a:r>
              <a:rPr lang="ja-JP" altLang="en-US" b="1" u="sng" kern="0" dirty="0">
                <a:solidFill>
                  <a:prstClr val="black"/>
                </a:solidFill>
              </a:rPr>
              <a:t>知識及び技能を活用して課題を解決する等のために必要な思考力，判断力，表現力等を身に付けているかどうか</a:t>
            </a:r>
            <a:r>
              <a:rPr lang="ja-JP" altLang="en-US" kern="0" dirty="0">
                <a:solidFill>
                  <a:prstClr val="black"/>
                </a:solidFill>
              </a:rPr>
              <a:t>を評価する。</a:t>
            </a:r>
          </a:p>
        </p:txBody>
      </p:sp>
      <p:sp>
        <p:nvSpPr>
          <p:cNvPr id="9" name="正方形/長方形 8"/>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3" name="オーディオ 2">
            <a:hlinkClick r:id="" action="ppaction://media"/>
            <a:extLst>
              <a:ext uri="{FF2B5EF4-FFF2-40B4-BE49-F238E27FC236}">
                <a16:creationId xmlns:a16="http://schemas.microsoft.com/office/drawing/2014/main" id="{D6F4C57E-D10F-4D63-86D1-65B47AA719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70"/>
    </mc:Choice>
    <mc:Fallback xmlns="">
      <p:transition spd="slow" advTm="1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00063" y="4305300"/>
            <a:ext cx="3405187" cy="1897063"/>
          </a:xfrm>
          <a:prstGeom prst="rect">
            <a:avLst/>
          </a:prstGeom>
          <a:solidFill>
            <a:srgbClr val="FF66FF">
              <a:alpha val="32549"/>
            </a:srgbClr>
          </a:solidFill>
          <a:ln w="38100">
            <a:solidFill>
              <a:srgbClr val="FF66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33" name="スライド番号プレースホルダー 4"/>
          <p:cNvSpPr txBox="1">
            <a:spLocks/>
          </p:cNvSpPr>
          <p:nvPr/>
        </p:nvSpPr>
        <p:spPr>
          <a:xfrm>
            <a:off x="8620125" y="6521450"/>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F3E4FF57-C79C-4BEB-9C54-E20389FB2E87}" type="slidenum">
              <a:rPr lang="ja-JP" altLang="en-US" sz="1477">
                <a:solidFill>
                  <a:prstClr val="black"/>
                </a:solidFill>
              </a:rPr>
              <a:pPr algn="r" defTabSz="1061620">
                <a:defRPr/>
              </a:pPr>
              <a:t>24</a:t>
            </a:fld>
            <a:endParaRPr lang="ja-JP" altLang="en-US" sz="1477" dirty="0">
              <a:solidFill>
                <a:prstClr val="black"/>
              </a:solidFill>
            </a:endParaRPr>
          </a:p>
        </p:txBody>
      </p:sp>
      <p:sp>
        <p:nvSpPr>
          <p:cNvPr id="62468" name="タイトル 1"/>
          <p:cNvSpPr txBox="1">
            <a:spLocks/>
          </p:cNvSpPr>
          <p:nvPr/>
        </p:nvSpPr>
        <p:spPr bwMode="auto">
          <a:xfrm>
            <a:off x="19050" y="188913"/>
            <a:ext cx="80645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「主体的に学習に取り組む態度」の評価①</a:t>
            </a:r>
            <a:endParaRPr kumimoji="1" lang="ja-JP" altLang="en-US" sz="2400">
              <a:solidFill>
                <a:srgbClr val="1A71A2"/>
              </a:solidFill>
              <a:latin typeface="Calibri Light" panose="020F0302020204030204" pitchFamily="34" charset="0"/>
            </a:endParaRPr>
          </a:p>
        </p:txBody>
      </p:sp>
      <p:sp>
        <p:nvSpPr>
          <p:cNvPr id="9" name="四角形: 角を丸くする 8"/>
          <p:cNvSpPr/>
          <p:nvPr/>
        </p:nvSpPr>
        <p:spPr>
          <a:xfrm>
            <a:off x="606425" y="4583113"/>
            <a:ext cx="3095625" cy="1293812"/>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a:defRPr/>
            </a:pPr>
            <a:r>
              <a:rPr lang="ja-JP" altLang="en-US" b="1" dirty="0">
                <a:solidFill>
                  <a:prstClr val="black"/>
                </a:solidFill>
                <a:latin typeface="+mn-ea"/>
              </a:rPr>
              <a:t>「主体的に学習に取り組む</a:t>
            </a:r>
            <a:endParaRPr lang="en-US" altLang="ja-JP" b="1" dirty="0">
              <a:solidFill>
                <a:prstClr val="black"/>
              </a:solidFill>
              <a:latin typeface="+mn-ea"/>
            </a:endParaRPr>
          </a:p>
          <a:p>
            <a:pPr defTabSz="742964">
              <a:defRPr/>
            </a:pPr>
            <a:r>
              <a:rPr lang="ja-JP" altLang="en-US" b="1" dirty="0">
                <a:solidFill>
                  <a:prstClr val="black"/>
                </a:solidFill>
                <a:latin typeface="+mn-ea"/>
              </a:rPr>
              <a:t>態度」</a:t>
            </a:r>
            <a:r>
              <a:rPr lang="ja-JP" altLang="en-US" dirty="0">
                <a:solidFill>
                  <a:prstClr val="black"/>
                </a:solidFill>
                <a:latin typeface="+mn-ea"/>
              </a:rPr>
              <a:t>として観点別学習状況の評価を通じて見取ることが</a:t>
            </a:r>
            <a:endParaRPr lang="en-US" altLang="ja-JP" dirty="0">
              <a:solidFill>
                <a:prstClr val="black"/>
              </a:solidFill>
              <a:latin typeface="+mn-ea"/>
            </a:endParaRPr>
          </a:p>
          <a:p>
            <a:pPr defTabSz="742964">
              <a:defRPr/>
            </a:pPr>
            <a:r>
              <a:rPr lang="ja-JP" altLang="en-US" dirty="0">
                <a:solidFill>
                  <a:prstClr val="black"/>
                </a:solidFill>
                <a:latin typeface="+mn-ea"/>
              </a:rPr>
              <a:t>できる部分</a:t>
            </a:r>
          </a:p>
        </p:txBody>
      </p:sp>
      <p:sp>
        <p:nvSpPr>
          <p:cNvPr id="11" name="正方形/長方形 10"/>
          <p:cNvSpPr/>
          <p:nvPr/>
        </p:nvSpPr>
        <p:spPr>
          <a:xfrm>
            <a:off x="500063" y="2468563"/>
            <a:ext cx="3405187" cy="18065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12" name="四角形: 角を丸くする 11"/>
          <p:cNvSpPr/>
          <p:nvPr/>
        </p:nvSpPr>
        <p:spPr>
          <a:xfrm>
            <a:off x="663575" y="2714625"/>
            <a:ext cx="3021013" cy="1373188"/>
          </a:xfrm>
          <a:prstGeom prst="round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a:defRPr/>
            </a:pPr>
            <a:r>
              <a:rPr lang="ja-JP" altLang="en-US" dirty="0">
                <a:solidFill>
                  <a:prstClr val="black"/>
                </a:solidFill>
                <a:latin typeface="+mn-ea"/>
              </a:rPr>
              <a:t>観点別学習状況の評価にはなじまない部分</a:t>
            </a:r>
            <a:endParaRPr lang="en-US" altLang="ja-JP" dirty="0">
              <a:solidFill>
                <a:prstClr val="black"/>
              </a:solidFill>
              <a:latin typeface="+mn-ea"/>
            </a:endParaRPr>
          </a:p>
          <a:p>
            <a:pPr defTabSz="742964">
              <a:defRPr/>
            </a:pPr>
            <a:r>
              <a:rPr lang="ja-JP" altLang="en-US" dirty="0">
                <a:solidFill>
                  <a:prstClr val="black"/>
                </a:solidFill>
                <a:latin typeface="+mn-ea"/>
              </a:rPr>
              <a:t>（感性，思いやり等）</a:t>
            </a:r>
          </a:p>
        </p:txBody>
      </p:sp>
      <p:sp>
        <p:nvSpPr>
          <p:cNvPr id="13" name="四角形: 角を丸くする 12"/>
          <p:cNvSpPr/>
          <p:nvPr/>
        </p:nvSpPr>
        <p:spPr>
          <a:xfrm>
            <a:off x="323850" y="2119313"/>
            <a:ext cx="3743325" cy="4302125"/>
          </a:xfrm>
          <a:prstGeom prst="roundRect">
            <a:avLst>
              <a:gd name="adj" fmla="val 10719"/>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742964">
              <a:defRPr/>
            </a:pPr>
            <a:endParaRPr lang="ja-JP" altLang="en-US" b="1" dirty="0">
              <a:solidFill>
                <a:prstClr val="black"/>
              </a:solidFill>
              <a:latin typeface="+mn-ea"/>
            </a:endParaRPr>
          </a:p>
        </p:txBody>
      </p:sp>
      <p:cxnSp>
        <p:nvCxnSpPr>
          <p:cNvPr id="4" name="直線コネクタ 3"/>
          <p:cNvCxnSpPr/>
          <p:nvPr/>
        </p:nvCxnSpPr>
        <p:spPr>
          <a:xfrm>
            <a:off x="3905250" y="2879725"/>
            <a:ext cx="774700" cy="0"/>
          </a:xfrm>
          <a:prstGeom prst="line">
            <a:avLst/>
          </a:prstGeom>
          <a:ln w="508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905250" y="5256213"/>
            <a:ext cx="7747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619125" y="1870075"/>
            <a:ext cx="3078163" cy="43973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bg1"/>
                </a:solidFill>
                <a:latin typeface="+mn-ea"/>
              </a:rPr>
              <a:t>学びに向かう力，人間性等</a:t>
            </a:r>
          </a:p>
        </p:txBody>
      </p:sp>
      <p:sp>
        <p:nvSpPr>
          <p:cNvPr id="19" name="テキスト ボックス 18"/>
          <p:cNvSpPr txBox="1"/>
          <p:nvPr/>
        </p:nvSpPr>
        <p:spPr>
          <a:xfrm>
            <a:off x="4564063" y="3322638"/>
            <a:ext cx="4502150" cy="830262"/>
          </a:xfrm>
          <a:prstGeom prst="rect">
            <a:avLst/>
          </a:prstGeom>
          <a:noFill/>
        </p:spPr>
        <p:txBody>
          <a:bodyPr>
            <a:spAutoFit/>
          </a:bodyPr>
          <a:lstStyle/>
          <a:p>
            <a:pPr>
              <a:defRPr/>
            </a:pPr>
            <a:r>
              <a:rPr lang="en-US" altLang="ja-JP" sz="1600" spc="-150" dirty="0">
                <a:solidFill>
                  <a:srgbClr val="0070C0"/>
                </a:solidFill>
              </a:rPr>
              <a:t>※</a:t>
            </a:r>
            <a:r>
              <a:rPr lang="ja-JP" altLang="en-US" sz="1600" spc="-150" dirty="0">
                <a:solidFill>
                  <a:srgbClr val="0070C0"/>
                </a:solidFill>
              </a:rPr>
              <a:t>　特に「感性や思いやり」など児童生徒一人一人のよい点や可能性，進歩の状況などについては，積極的に評価し児童生徒に伝えることが重要。</a:t>
            </a:r>
            <a:endParaRPr kumimoji="1" lang="ja-JP" altLang="en-US" sz="1600" dirty="0">
              <a:solidFill>
                <a:srgbClr val="0070C0"/>
              </a:solidFill>
            </a:endParaRPr>
          </a:p>
        </p:txBody>
      </p:sp>
      <p:sp>
        <p:nvSpPr>
          <p:cNvPr id="20" name="角丸四角形 2"/>
          <p:cNvSpPr/>
          <p:nvPr/>
        </p:nvSpPr>
        <p:spPr>
          <a:xfrm>
            <a:off x="4679950" y="2176463"/>
            <a:ext cx="4213225" cy="11842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sz="2000" kern="0" dirty="0">
                <a:solidFill>
                  <a:prstClr val="black"/>
                </a:solidFill>
              </a:rPr>
              <a:t>　 個人内評価（児童生徒一人一人のよい点や可能性，進歩の状況について評価するもの）等を通じて見取る。</a:t>
            </a:r>
          </a:p>
        </p:txBody>
      </p:sp>
      <p:sp>
        <p:nvSpPr>
          <p:cNvPr id="21" name="角丸四角形 2"/>
          <p:cNvSpPr/>
          <p:nvPr/>
        </p:nvSpPr>
        <p:spPr>
          <a:xfrm>
            <a:off x="4708525" y="4486275"/>
            <a:ext cx="4357688" cy="1730375"/>
          </a:xfrm>
          <a:prstGeom prst="roundRect">
            <a:avLst>
              <a:gd name="adj" fmla="val 776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sz="2000" kern="0" dirty="0">
                <a:solidFill>
                  <a:prstClr val="black"/>
                </a:solidFill>
              </a:rPr>
              <a:t>　知識及び技能を獲得したり，思考力，判断力，表現力等を身に付けたりすることに向けた粘り強い取組の中で，自らの学習を調整しようとしているかどうかを含めて評価する。</a:t>
            </a:r>
          </a:p>
        </p:txBody>
      </p:sp>
      <p:sp>
        <p:nvSpPr>
          <p:cNvPr id="22" name="テキスト ボックス 21"/>
          <p:cNvSpPr txBox="1"/>
          <p:nvPr/>
        </p:nvSpPr>
        <p:spPr>
          <a:xfrm>
            <a:off x="144463" y="6537325"/>
            <a:ext cx="3960812" cy="277813"/>
          </a:xfrm>
          <a:prstGeom prst="rect">
            <a:avLst/>
          </a:prstGeom>
          <a:noFill/>
        </p:spPr>
        <p:txBody>
          <a:bodyPr>
            <a:spAutoFit/>
          </a:bodyPr>
          <a:lstStyle/>
          <a:p>
            <a:pPr>
              <a:defRPr/>
            </a:pPr>
            <a:r>
              <a:rPr kumimoji="1" lang="ja-JP" altLang="en-US" sz="1200" dirty="0">
                <a:latin typeface="+mj-ea"/>
                <a:ea typeface="+mj-ea"/>
              </a:rPr>
              <a:t>＜参考＞報告</a:t>
            </a:r>
            <a:r>
              <a:rPr lang="ja-JP" altLang="en-US" sz="1200" dirty="0">
                <a:latin typeface="+mj-ea"/>
                <a:ea typeface="+mj-ea"/>
              </a:rPr>
              <a:t>Ｐ．９～</a:t>
            </a:r>
            <a:r>
              <a:rPr lang="en-US" altLang="ja-JP" sz="1200" dirty="0">
                <a:latin typeface="+mj-ea"/>
                <a:ea typeface="+mj-ea"/>
              </a:rPr>
              <a:t>11</a:t>
            </a:r>
            <a:r>
              <a:rPr lang="ja-JP" altLang="en-US" sz="1200" dirty="0">
                <a:latin typeface="+mj-ea"/>
                <a:ea typeface="+mj-ea"/>
              </a:rPr>
              <a:t>　　通知２．（１）（２）</a:t>
            </a:r>
            <a:endParaRPr kumimoji="1" lang="ja-JP" altLang="en-US" sz="1200" dirty="0">
              <a:latin typeface="+mj-ea"/>
              <a:ea typeface="+mj-ea"/>
            </a:endParaRPr>
          </a:p>
        </p:txBody>
      </p:sp>
      <p:sp>
        <p:nvSpPr>
          <p:cNvPr id="23" name="角丸四角形 2"/>
          <p:cNvSpPr/>
          <p:nvPr/>
        </p:nvSpPr>
        <p:spPr>
          <a:xfrm>
            <a:off x="179388" y="893763"/>
            <a:ext cx="8763000" cy="950912"/>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uFill>
                  <a:solidFill>
                    <a:srgbClr val="FF0000"/>
                  </a:solidFill>
                </a:uFill>
              </a:rPr>
              <a:t>　　「学びに向かう力，人間性等」には，①主体的に学習に取り組む態度として観点別学習状況の評価を通じて見取ることができる部分と，②観点別学習状況の評価や評定にはなじまない部分がある。</a:t>
            </a:r>
            <a:endParaRPr lang="en-US" altLang="ja-JP" kern="0" dirty="0">
              <a:solidFill>
                <a:prstClr val="black"/>
              </a:solidFill>
              <a:uFill>
                <a:solidFill>
                  <a:srgbClr val="FF0000"/>
                </a:solidFill>
              </a:uFill>
            </a:endParaRPr>
          </a:p>
        </p:txBody>
      </p:sp>
      <p:sp>
        <p:nvSpPr>
          <p:cNvPr id="62481" name="テキスト ボックス 1"/>
          <p:cNvSpPr txBox="1">
            <a:spLocks noChangeArrowheads="1"/>
          </p:cNvSpPr>
          <p:nvPr/>
        </p:nvSpPr>
        <p:spPr bwMode="auto">
          <a:xfrm>
            <a:off x="3098800" y="5502275"/>
            <a:ext cx="70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600" b="1"/>
              <a:t>①</a:t>
            </a:r>
          </a:p>
        </p:txBody>
      </p:sp>
      <p:sp>
        <p:nvSpPr>
          <p:cNvPr id="62482" name="テキスト ボックス 17"/>
          <p:cNvSpPr txBox="1">
            <a:spLocks noChangeArrowheads="1"/>
          </p:cNvSpPr>
          <p:nvPr/>
        </p:nvSpPr>
        <p:spPr bwMode="auto">
          <a:xfrm>
            <a:off x="3094038" y="3641725"/>
            <a:ext cx="700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600" b="1"/>
              <a:t>②</a:t>
            </a:r>
          </a:p>
        </p:txBody>
      </p:sp>
      <p:sp>
        <p:nvSpPr>
          <p:cNvPr id="24" name="正方形/長方形 23"/>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3" name="オーディオ 2">
            <a:hlinkClick r:id="" action="ppaction://media"/>
            <a:extLst>
              <a:ext uri="{FF2B5EF4-FFF2-40B4-BE49-F238E27FC236}">
                <a16:creationId xmlns:a16="http://schemas.microsoft.com/office/drawing/2014/main" id="{61A8954C-3103-4FD4-AB19-286A2E1D2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85"/>
    </mc:Choice>
    <mc:Fallback xmlns="">
      <p:transition spd="slow" advTm="2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4A0E452-C027-4BAA-9E5A-28EA1F1215CA}" type="slidenum">
              <a:rPr lang="ja-JP" altLang="en-US" smtClean="0">
                <a:solidFill>
                  <a:srgbClr val="FFFFFF"/>
                </a:solidFill>
              </a:rPr>
              <a:pPr/>
              <a:t>25</a:t>
            </a:fld>
            <a:endParaRPr lang="ja-JP" altLang="en-US">
              <a:solidFill>
                <a:srgbClr val="FFFFFF"/>
              </a:solidFill>
            </a:endParaRPr>
          </a:p>
        </p:txBody>
      </p:sp>
      <p:sp>
        <p:nvSpPr>
          <p:cNvPr id="64515" name="タイトル 1"/>
          <p:cNvSpPr txBox="1">
            <a:spLocks/>
          </p:cNvSpPr>
          <p:nvPr/>
        </p:nvSpPr>
        <p:spPr bwMode="auto">
          <a:xfrm>
            <a:off x="19050" y="188913"/>
            <a:ext cx="80645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「主体的に学習に取り組む態度」の評価②</a:t>
            </a:r>
            <a:endParaRPr kumimoji="1" lang="ja-JP" altLang="en-US" sz="2400">
              <a:solidFill>
                <a:srgbClr val="1A71A2"/>
              </a:solidFill>
              <a:latin typeface="Calibri Light" panose="020F0302020204030204" pitchFamily="34" charset="0"/>
            </a:endParaRPr>
          </a:p>
        </p:txBody>
      </p:sp>
      <p:sp>
        <p:nvSpPr>
          <p:cNvPr id="12" name="角丸四角形 2"/>
          <p:cNvSpPr/>
          <p:nvPr/>
        </p:nvSpPr>
        <p:spPr>
          <a:xfrm>
            <a:off x="179388" y="915988"/>
            <a:ext cx="8763000" cy="92868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uFill>
                  <a:solidFill>
                    <a:srgbClr val="FF0000"/>
                  </a:solidFill>
                </a:uFill>
              </a:rPr>
              <a:t>　　「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13" name="テキスト ボックス 12"/>
          <p:cNvSpPr txBox="1"/>
          <p:nvPr/>
        </p:nvSpPr>
        <p:spPr>
          <a:xfrm>
            <a:off x="144463" y="6537325"/>
            <a:ext cx="3960812" cy="277813"/>
          </a:xfrm>
          <a:prstGeom prst="rect">
            <a:avLst/>
          </a:prstGeom>
          <a:noFill/>
        </p:spPr>
        <p:txBody>
          <a:bodyPr>
            <a:spAutoFit/>
          </a:bodyPr>
          <a:lstStyle/>
          <a:p>
            <a:pPr>
              <a:defRPr/>
            </a:pPr>
            <a:r>
              <a:rPr kumimoji="1" lang="ja-JP" altLang="en-US" sz="1200" dirty="0">
                <a:latin typeface="+mj-ea"/>
                <a:ea typeface="+mj-ea"/>
              </a:rPr>
              <a:t>＜参考＞報告</a:t>
            </a:r>
            <a:r>
              <a:rPr lang="ja-JP" altLang="en-US" sz="1200" dirty="0">
                <a:latin typeface="+mj-ea"/>
                <a:ea typeface="+mj-ea"/>
              </a:rPr>
              <a:t>Ｐ．</a:t>
            </a:r>
            <a:r>
              <a:rPr lang="en-US" altLang="ja-JP" sz="1200" dirty="0">
                <a:latin typeface="+mj-ea"/>
                <a:ea typeface="+mj-ea"/>
              </a:rPr>
              <a:t>12</a:t>
            </a:r>
            <a:r>
              <a:rPr lang="ja-JP" altLang="en-US" sz="1200" dirty="0">
                <a:latin typeface="+mj-ea"/>
                <a:ea typeface="+mj-ea"/>
              </a:rPr>
              <a:t>　　通知２．（２）</a:t>
            </a:r>
            <a:endParaRPr kumimoji="1" lang="ja-JP" altLang="en-US" sz="1200" dirty="0">
              <a:latin typeface="+mj-ea"/>
              <a:ea typeface="+mj-ea"/>
            </a:endParaRPr>
          </a:p>
        </p:txBody>
      </p:sp>
      <p:sp>
        <p:nvSpPr>
          <p:cNvPr id="14" name="正方形/長方形 13"/>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15" name="図 14">
            <a:extLst>
              <a:ext uri="{FF2B5EF4-FFF2-40B4-BE49-F238E27FC236}">
                <a16:creationId xmlns:a16="http://schemas.microsoft.com/office/drawing/2014/main" id="{CB3EE580-916B-4A0F-8185-EC31EFC4278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1880152"/>
            <a:ext cx="8280400" cy="465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C536BBD3-3ED1-473C-9433-9463602C4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93"/>
    </mc:Choice>
    <mc:Fallback xmlns="">
      <p:transition spd="slow" advTm="2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4751BB-F1D2-4BDF-88CA-30D86585A8E5}" type="slidenum">
              <a:rPr lang="ja-JP" altLang="en-US" smtClean="0">
                <a:solidFill>
                  <a:srgbClr val="FFFFFF"/>
                </a:solidFill>
              </a:rPr>
              <a:pPr/>
              <a:t>26</a:t>
            </a:fld>
            <a:endParaRPr lang="ja-JP" altLang="en-US">
              <a:solidFill>
                <a:srgbClr val="FFFFFF"/>
              </a:solidFill>
            </a:endParaRPr>
          </a:p>
        </p:txBody>
      </p:sp>
      <p:sp>
        <p:nvSpPr>
          <p:cNvPr id="66563" name="タイトル 1"/>
          <p:cNvSpPr txBox="1">
            <a:spLocks/>
          </p:cNvSpPr>
          <p:nvPr/>
        </p:nvSpPr>
        <p:spPr bwMode="auto">
          <a:xfrm>
            <a:off x="19050" y="20637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「主体的に学習に取り組む態度」の評価③</a:t>
            </a:r>
            <a:endParaRPr kumimoji="1" lang="ja-JP" altLang="en-US" sz="2400">
              <a:solidFill>
                <a:srgbClr val="1A71A2"/>
              </a:solidFill>
              <a:latin typeface="Calibri Light" panose="020F0302020204030204" pitchFamily="34" charset="0"/>
            </a:endParaRPr>
          </a:p>
        </p:txBody>
      </p:sp>
      <p:sp>
        <p:nvSpPr>
          <p:cNvPr id="6" name="四角形: 1 つの角を切り取る 5"/>
          <p:cNvSpPr/>
          <p:nvPr/>
        </p:nvSpPr>
        <p:spPr>
          <a:xfrm>
            <a:off x="468313" y="1125538"/>
            <a:ext cx="8080375" cy="3095625"/>
          </a:xfrm>
          <a:prstGeom prst="snip1Rect">
            <a:avLst>
              <a:gd name="adj" fmla="val 12106"/>
            </a:avLst>
          </a:prstGeom>
          <a:noFill/>
          <a:ln>
            <a:solidFill>
              <a:srgbClr val="4BACE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50000"/>
              </a:lnSpc>
              <a:defRPr/>
            </a:pPr>
            <a:r>
              <a:rPr kumimoji="1" lang="ja-JP" altLang="en-US" b="1" dirty="0">
                <a:solidFill>
                  <a:schemeClr val="tx1"/>
                </a:solidFill>
              </a:rPr>
              <a:t>＜評価の工夫（例）</a:t>
            </a:r>
            <a:r>
              <a:rPr lang="ja-JP" altLang="en-US" b="1" dirty="0">
                <a:solidFill>
                  <a:schemeClr val="tx1"/>
                </a:solidFill>
              </a:rPr>
              <a:t>＞</a:t>
            </a:r>
            <a:endParaRPr lang="en-US" altLang="ja-JP" b="1" dirty="0">
              <a:solidFill>
                <a:schemeClr val="tx1"/>
              </a:solidFill>
            </a:endParaRPr>
          </a:p>
          <a:p>
            <a:pPr>
              <a:lnSpc>
                <a:spcPct val="150000"/>
              </a:lnSpc>
              <a:defRPr/>
            </a:pPr>
            <a:r>
              <a:rPr lang="ja-JP" altLang="en-US" dirty="0">
                <a:solidFill>
                  <a:schemeClr val="tx1"/>
                </a:solidFill>
              </a:rPr>
              <a:t>○　ノートやレポート等における記述</a:t>
            </a:r>
            <a:endParaRPr lang="en-US" altLang="ja-JP" dirty="0">
              <a:solidFill>
                <a:schemeClr val="tx1"/>
              </a:solidFill>
            </a:endParaRPr>
          </a:p>
          <a:p>
            <a:pPr>
              <a:lnSpc>
                <a:spcPct val="150000"/>
              </a:lnSpc>
              <a:defRPr/>
            </a:pPr>
            <a:r>
              <a:rPr lang="ja-JP" altLang="en-US" dirty="0">
                <a:solidFill>
                  <a:schemeClr val="tx1"/>
                </a:solidFill>
              </a:rPr>
              <a:t>○　授業中の発言</a:t>
            </a:r>
            <a:endParaRPr lang="en-US" altLang="ja-JP" dirty="0">
              <a:solidFill>
                <a:schemeClr val="tx1"/>
              </a:solidFill>
            </a:endParaRPr>
          </a:p>
          <a:p>
            <a:pPr>
              <a:lnSpc>
                <a:spcPct val="150000"/>
              </a:lnSpc>
              <a:defRPr/>
            </a:pPr>
            <a:r>
              <a:rPr lang="ja-JP" altLang="en-US" dirty="0">
                <a:solidFill>
                  <a:schemeClr val="tx1"/>
                </a:solidFill>
              </a:rPr>
              <a:t>○　教師による行動観察</a:t>
            </a:r>
            <a:endParaRPr lang="en-US" altLang="ja-JP" dirty="0">
              <a:solidFill>
                <a:schemeClr val="tx1"/>
              </a:solidFill>
            </a:endParaRPr>
          </a:p>
          <a:p>
            <a:pPr>
              <a:lnSpc>
                <a:spcPct val="150000"/>
              </a:lnSpc>
              <a:defRPr/>
            </a:pPr>
            <a:r>
              <a:rPr lang="ja-JP" altLang="en-US" dirty="0">
                <a:solidFill>
                  <a:schemeClr val="tx1"/>
                </a:solidFill>
              </a:rPr>
              <a:t>○　児童生徒による自己評価や相互評価等の状況を教師が評価を行う際に</a:t>
            </a:r>
            <a:endParaRPr lang="en-US" altLang="ja-JP" dirty="0">
              <a:solidFill>
                <a:schemeClr val="tx1"/>
              </a:solidFill>
            </a:endParaRPr>
          </a:p>
          <a:p>
            <a:pPr>
              <a:lnSpc>
                <a:spcPct val="150000"/>
              </a:lnSpc>
              <a:defRPr/>
            </a:pPr>
            <a:r>
              <a:rPr lang="ja-JP" altLang="en-US" dirty="0">
                <a:solidFill>
                  <a:schemeClr val="tx1"/>
                </a:solidFill>
              </a:rPr>
              <a:t>　考慮する材料の一つとして用いる</a:t>
            </a:r>
            <a:endParaRPr kumimoji="1" lang="en-US" altLang="ja-JP" dirty="0">
              <a:solidFill>
                <a:schemeClr val="tx1"/>
              </a:solidFill>
            </a:endParaRPr>
          </a:p>
        </p:txBody>
      </p:sp>
      <p:sp>
        <p:nvSpPr>
          <p:cNvPr id="66565" name="テキスト ボックス 6"/>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Ｐ．１３</a:t>
            </a:r>
            <a:endParaRPr kumimoji="1" lang="ja-JP" altLang="en-US" sz="1200"/>
          </a:p>
        </p:txBody>
      </p:sp>
      <p:sp>
        <p:nvSpPr>
          <p:cNvPr id="66566" name="テキスト ボックス 7"/>
          <p:cNvSpPr txBox="1">
            <a:spLocks noChangeArrowheads="1"/>
          </p:cNvSpPr>
          <p:nvPr/>
        </p:nvSpPr>
        <p:spPr bwMode="auto">
          <a:xfrm>
            <a:off x="623888" y="5033963"/>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dirty="0">
                <a:solidFill>
                  <a:srgbClr val="0070C0"/>
                </a:solidFill>
              </a:rPr>
              <a:t>※</a:t>
            </a:r>
            <a:r>
              <a:rPr kumimoji="1" lang="ja-JP" altLang="en-US" sz="1600" dirty="0">
                <a:solidFill>
                  <a:srgbClr val="0070C0"/>
                </a:solidFill>
              </a:rPr>
              <a:t>「知識・技能」や「思考・判断・表現」の観点の状況を踏まえた上で</a:t>
            </a:r>
            <a:r>
              <a:rPr lang="ja-JP" altLang="en-US" sz="1600" dirty="0">
                <a:solidFill>
                  <a:srgbClr val="0070C0"/>
                </a:solidFill>
              </a:rPr>
              <a:t>評価を行う。</a:t>
            </a:r>
            <a:endParaRPr lang="en-US" altLang="ja-JP" sz="1600" dirty="0">
              <a:solidFill>
                <a:srgbClr val="0070C0"/>
              </a:solidFill>
            </a:endParaRPr>
          </a:p>
          <a:p>
            <a:r>
              <a:rPr kumimoji="1" lang="ja-JP" altLang="en-US" sz="1600" dirty="0">
                <a:solidFill>
                  <a:srgbClr val="0070C0"/>
                </a:solidFill>
              </a:rPr>
              <a:t>　（例えば，ノートにおける特定の記述などを取り出して，他の観点から切り離して</a:t>
            </a:r>
            <a:endParaRPr kumimoji="1" lang="en-US" altLang="ja-JP" sz="1600" dirty="0">
              <a:solidFill>
                <a:srgbClr val="0070C0"/>
              </a:solidFill>
            </a:endParaRPr>
          </a:p>
          <a:p>
            <a:r>
              <a:rPr lang="ja-JP" altLang="en-US" sz="1600" dirty="0">
                <a:solidFill>
                  <a:srgbClr val="0070C0"/>
                </a:solidFill>
              </a:rPr>
              <a:t>　</a:t>
            </a:r>
            <a:r>
              <a:rPr kumimoji="1" lang="ja-JP" altLang="en-US" sz="1600" dirty="0">
                <a:solidFill>
                  <a:srgbClr val="0070C0"/>
                </a:solidFill>
              </a:rPr>
              <a:t>「主体的に学習に取り組む態度」として評価することは適切ではない。</a:t>
            </a:r>
            <a:r>
              <a:rPr lang="ja-JP" altLang="en-US" sz="1600" dirty="0">
                <a:solidFill>
                  <a:srgbClr val="0070C0"/>
                </a:solidFill>
              </a:rPr>
              <a:t>）</a:t>
            </a:r>
            <a:endParaRPr kumimoji="1" lang="en-US" altLang="ja-JP" sz="1600" dirty="0">
              <a:solidFill>
                <a:srgbClr val="0070C0"/>
              </a:solidFill>
            </a:endParaRPr>
          </a:p>
        </p:txBody>
      </p:sp>
      <p:sp>
        <p:nvSpPr>
          <p:cNvPr id="9" name="正方形/長方形 8"/>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2" name="オーディオ 1">
            <a:hlinkClick r:id="" action="ppaction://media"/>
            <a:extLst>
              <a:ext uri="{FF2B5EF4-FFF2-40B4-BE49-F238E27FC236}">
                <a16:creationId xmlns:a16="http://schemas.microsoft.com/office/drawing/2014/main" id="{A94E4799-3385-40F5-84DC-75D5CC2A9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80"/>
    </mc:Choice>
    <mc:Fallback xmlns="">
      <p:transition spd="slow" advTm="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A282E617-5CEB-4576-8A98-B1BD46008AF5}" type="slidenum">
              <a:rPr lang="ja-JP" altLang="en-US" sz="1477">
                <a:solidFill>
                  <a:prstClr val="black"/>
                </a:solidFill>
              </a:rPr>
              <a:pPr algn="r" defTabSz="1061620">
                <a:defRPr/>
              </a:pPr>
              <a:t>27</a:t>
            </a:fld>
            <a:endParaRPr lang="ja-JP" altLang="en-US" sz="1477" dirty="0">
              <a:solidFill>
                <a:prstClr val="black"/>
              </a:solidFill>
            </a:endParaRPr>
          </a:p>
        </p:txBody>
      </p:sp>
      <p:sp>
        <p:nvSpPr>
          <p:cNvPr id="8" name="テキスト ボックス 7"/>
          <p:cNvSpPr txBox="1"/>
          <p:nvPr/>
        </p:nvSpPr>
        <p:spPr>
          <a:xfrm>
            <a:off x="747713" y="2057400"/>
            <a:ext cx="7799387" cy="646113"/>
          </a:xfrm>
          <a:prstGeom prst="rect">
            <a:avLst/>
          </a:prstGeom>
          <a:noFill/>
        </p:spPr>
        <p:txBody>
          <a:bodyPr>
            <a:spAutoFit/>
          </a:bodyPr>
          <a:lstStyle/>
          <a:p>
            <a:pPr>
              <a:defRPr/>
            </a:pPr>
            <a:r>
              <a:rPr lang="ja-JP" altLang="en-US" b="1" dirty="0">
                <a:solidFill>
                  <a:srgbClr val="FF0000"/>
                </a:solidFill>
              </a:rPr>
              <a:t>評定</a:t>
            </a:r>
            <a:r>
              <a:rPr lang="ja-JP" altLang="en-US" dirty="0"/>
              <a:t> ：各教科等の観点別学習状況の評価の結果を総括的に捉え，</a:t>
            </a:r>
            <a:endParaRPr lang="en-US" altLang="ja-JP" dirty="0"/>
          </a:p>
          <a:p>
            <a:pPr>
              <a:defRPr/>
            </a:pPr>
            <a:r>
              <a:rPr lang="ja-JP" altLang="en-US" dirty="0"/>
              <a:t>　　　　教育課程全体における各教科の学習状況を把握することが可能なもの。</a:t>
            </a:r>
            <a:r>
              <a:rPr lang="ja-JP" altLang="en-US" dirty="0">
                <a:latin typeface="+mn-ea"/>
              </a:rPr>
              <a:t>　</a:t>
            </a:r>
          </a:p>
        </p:txBody>
      </p:sp>
      <p:sp>
        <p:nvSpPr>
          <p:cNvPr id="9" name="矢印: 下 8"/>
          <p:cNvSpPr/>
          <p:nvPr/>
        </p:nvSpPr>
        <p:spPr>
          <a:xfrm>
            <a:off x="4200700" y="2887748"/>
            <a:ext cx="720080" cy="325228"/>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kumimoji="1" lang="ja-JP" altLang="en-US"/>
          </a:p>
        </p:txBody>
      </p:sp>
      <p:sp>
        <p:nvSpPr>
          <p:cNvPr id="68615" name="正方形/長方形 10"/>
          <p:cNvSpPr>
            <a:spLocks noChangeArrowheads="1"/>
          </p:cNvSpPr>
          <p:nvPr/>
        </p:nvSpPr>
        <p:spPr bwMode="auto">
          <a:xfrm>
            <a:off x="574675" y="3286125"/>
            <a:ext cx="7972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dirty="0"/>
              <a:t>評定が観点別学習状況の評価を総括したものであることを示すため，</a:t>
            </a:r>
            <a:endParaRPr lang="en-US" altLang="ja-JP" dirty="0"/>
          </a:p>
          <a:p>
            <a:pPr algn="ctr"/>
            <a:r>
              <a:rPr lang="ja-JP" altLang="en-US" dirty="0"/>
              <a:t>指導要録の参考様式を改善。</a:t>
            </a:r>
            <a:endParaRPr lang="en-US" altLang="ja-JP" dirty="0"/>
          </a:p>
        </p:txBody>
      </p:sp>
      <p:sp>
        <p:nvSpPr>
          <p:cNvPr id="68616" name="タイトル 1"/>
          <p:cNvSpPr txBox="1">
            <a:spLocks/>
          </p:cNvSpPr>
          <p:nvPr/>
        </p:nvSpPr>
        <p:spPr bwMode="auto">
          <a:xfrm>
            <a:off x="215900" y="20637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latin typeface="Calibri Light" panose="020F0302020204030204" pitchFamily="34" charset="0"/>
              </a:rPr>
              <a:t>評定について</a:t>
            </a:r>
          </a:p>
        </p:txBody>
      </p:sp>
      <p:sp>
        <p:nvSpPr>
          <p:cNvPr id="68617"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Ｐ．１９～２０　　改善等通知２．（３）</a:t>
            </a:r>
            <a:endParaRPr kumimoji="1" lang="ja-JP" altLang="en-US" sz="1200"/>
          </a:p>
        </p:txBody>
      </p:sp>
      <p:sp>
        <p:nvSpPr>
          <p:cNvPr id="15" name="角丸四角形 2"/>
          <p:cNvSpPr/>
          <p:nvPr/>
        </p:nvSpPr>
        <p:spPr>
          <a:xfrm>
            <a:off x="179388" y="908050"/>
            <a:ext cx="8763000" cy="996950"/>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a:defRPr/>
            </a:pPr>
            <a:r>
              <a:rPr lang="ja-JP" altLang="en-US" kern="0" dirty="0">
                <a:solidFill>
                  <a:prstClr val="black"/>
                </a:solidFill>
                <a:uFill>
                  <a:solidFill>
                    <a:srgbClr val="FF0000"/>
                  </a:solidFill>
                </a:uFill>
              </a:rPr>
              <a:t>　・評定を引き続き指導要録上に位置付ける。</a:t>
            </a:r>
            <a:endParaRPr lang="en-US" altLang="ja-JP" kern="0" dirty="0">
              <a:solidFill>
                <a:prstClr val="black"/>
              </a:solidFill>
              <a:uFill>
                <a:solidFill>
                  <a:srgbClr val="FF0000"/>
                </a:solidFill>
              </a:uFill>
            </a:endParaRPr>
          </a:p>
          <a:p>
            <a:pPr defTabSz="920396">
              <a:defRPr/>
            </a:pPr>
            <a:r>
              <a:rPr lang="ja-JP" altLang="en-US" kern="0" dirty="0">
                <a:solidFill>
                  <a:prstClr val="black"/>
                </a:solidFill>
                <a:uFill>
                  <a:solidFill>
                    <a:srgbClr val="FF0000"/>
                  </a:solidFill>
                </a:uFill>
              </a:rPr>
              <a:t>　・学習評価の結果の活用に際しては，観点別学習状況の評価と，評定の双方の特長を</a:t>
            </a:r>
            <a:endParaRPr lang="en-US" altLang="ja-JP" kern="0" dirty="0">
              <a:solidFill>
                <a:prstClr val="black"/>
              </a:solidFill>
              <a:uFill>
                <a:solidFill>
                  <a:srgbClr val="FF0000"/>
                </a:solidFill>
              </a:uFill>
            </a:endParaRPr>
          </a:p>
          <a:p>
            <a:pPr defTabSz="920396">
              <a:defRPr/>
            </a:pPr>
            <a:r>
              <a:rPr lang="ja-JP" altLang="en-US" kern="0" dirty="0">
                <a:solidFill>
                  <a:prstClr val="black"/>
                </a:solidFill>
                <a:uFill>
                  <a:solidFill>
                    <a:srgbClr val="FF0000"/>
                  </a:solidFill>
                </a:uFill>
              </a:rPr>
              <a:t>　　踏まえつつ，その後の指導の改善等を図ることが重要。</a:t>
            </a:r>
            <a:endParaRPr lang="en-US" altLang="ja-JP" kern="0" dirty="0">
              <a:solidFill>
                <a:prstClr val="black"/>
              </a:solidFill>
              <a:uFill>
                <a:solidFill>
                  <a:srgbClr val="FF0000"/>
                </a:solidFill>
              </a:uFill>
            </a:endParaRPr>
          </a:p>
        </p:txBody>
      </p:sp>
      <p:sp>
        <p:nvSpPr>
          <p:cNvPr id="2" name="正方形/長方形 1"/>
          <p:cNvSpPr/>
          <p:nvPr/>
        </p:nvSpPr>
        <p:spPr>
          <a:xfrm>
            <a:off x="666750" y="1998663"/>
            <a:ext cx="7799388" cy="769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kumimoji="1" lang="ja-JP" altLang="en-US" dirty="0"/>
          </a:p>
        </p:txBody>
      </p:sp>
      <p:sp>
        <p:nvSpPr>
          <p:cNvPr id="68620" name="テキスト ボックス 2"/>
          <p:cNvSpPr txBox="1">
            <a:spLocks noChangeArrowheads="1"/>
          </p:cNvSpPr>
          <p:nvPr/>
        </p:nvSpPr>
        <p:spPr bwMode="auto">
          <a:xfrm>
            <a:off x="776288" y="6000750"/>
            <a:ext cx="75041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400" dirty="0">
                <a:solidFill>
                  <a:srgbClr val="0070C0"/>
                </a:solidFill>
              </a:rPr>
              <a:t>※</a:t>
            </a:r>
            <a:r>
              <a:rPr kumimoji="1" lang="ja-JP" altLang="en-US" sz="1400" dirty="0">
                <a:solidFill>
                  <a:srgbClr val="0070C0"/>
                </a:solidFill>
              </a:rPr>
              <a:t>従前の参考様式においては，観点別学習状況の評価を記入する欄と評定を記入する欄は</a:t>
            </a:r>
            <a:endParaRPr kumimoji="1" lang="en-US" altLang="ja-JP" sz="1400" dirty="0">
              <a:solidFill>
                <a:srgbClr val="0070C0"/>
              </a:solidFill>
            </a:endParaRPr>
          </a:p>
          <a:p>
            <a:r>
              <a:rPr lang="ja-JP" altLang="en-US" sz="1400" dirty="0">
                <a:solidFill>
                  <a:srgbClr val="0070C0"/>
                </a:solidFill>
              </a:rPr>
              <a:t>　離れた</a:t>
            </a:r>
            <a:r>
              <a:rPr kumimoji="1" lang="ja-JP" altLang="en-US" sz="1400" dirty="0">
                <a:solidFill>
                  <a:srgbClr val="0070C0"/>
                </a:solidFill>
              </a:rPr>
              <a:t>場所にあった。</a:t>
            </a:r>
          </a:p>
        </p:txBody>
      </p:sp>
      <p:graphicFrame>
        <p:nvGraphicFramePr>
          <p:cNvPr id="4" name="表 3"/>
          <p:cNvGraphicFramePr>
            <a:graphicFrameLocks noGrp="1"/>
          </p:cNvGraphicFramePr>
          <p:nvPr/>
        </p:nvGraphicFramePr>
        <p:xfrm>
          <a:off x="1039813" y="4421188"/>
          <a:ext cx="6418263" cy="1479549"/>
        </p:xfrm>
        <a:graphic>
          <a:graphicData uri="http://schemas.openxmlformats.org/drawingml/2006/table">
            <a:tbl>
              <a:tblPr firstRow="1" bandRow="1">
                <a:tableStyleId>{5C22544A-7EE6-4342-B048-85BDC9FD1C3A}</a:tableStyleId>
              </a:tblPr>
              <a:tblGrid>
                <a:gridCol w="316463">
                  <a:extLst>
                    <a:ext uri="{9D8B030D-6E8A-4147-A177-3AD203B41FA5}">
                      <a16:colId xmlns:a16="http://schemas.microsoft.com/office/drawing/2014/main" val="20000"/>
                    </a:ext>
                  </a:extLst>
                </a:gridCol>
                <a:gridCol w="2204019">
                  <a:extLst>
                    <a:ext uri="{9D8B030D-6E8A-4147-A177-3AD203B41FA5}">
                      <a16:colId xmlns:a16="http://schemas.microsoft.com/office/drawing/2014/main" val="20001"/>
                    </a:ext>
                  </a:extLst>
                </a:gridCol>
                <a:gridCol w="648125">
                  <a:extLst>
                    <a:ext uri="{9D8B030D-6E8A-4147-A177-3AD203B41FA5}">
                      <a16:colId xmlns:a16="http://schemas.microsoft.com/office/drawing/2014/main" val="20002"/>
                    </a:ext>
                  </a:extLst>
                </a:gridCol>
                <a:gridCol w="648125">
                  <a:extLst>
                    <a:ext uri="{9D8B030D-6E8A-4147-A177-3AD203B41FA5}">
                      <a16:colId xmlns:a16="http://schemas.microsoft.com/office/drawing/2014/main" val="20003"/>
                    </a:ext>
                  </a:extLst>
                </a:gridCol>
                <a:gridCol w="648125">
                  <a:extLst>
                    <a:ext uri="{9D8B030D-6E8A-4147-A177-3AD203B41FA5}">
                      <a16:colId xmlns:a16="http://schemas.microsoft.com/office/drawing/2014/main" val="20004"/>
                    </a:ext>
                  </a:extLst>
                </a:gridCol>
                <a:gridCol w="648125">
                  <a:extLst>
                    <a:ext uri="{9D8B030D-6E8A-4147-A177-3AD203B41FA5}">
                      <a16:colId xmlns:a16="http://schemas.microsoft.com/office/drawing/2014/main" val="20005"/>
                    </a:ext>
                  </a:extLst>
                </a:gridCol>
                <a:gridCol w="648125">
                  <a:extLst>
                    <a:ext uri="{9D8B030D-6E8A-4147-A177-3AD203B41FA5}">
                      <a16:colId xmlns:a16="http://schemas.microsoft.com/office/drawing/2014/main" val="20006"/>
                    </a:ext>
                  </a:extLst>
                </a:gridCol>
                <a:gridCol w="657156">
                  <a:extLst>
                    <a:ext uri="{9D8B030D-6E8A-4147-A177-3AD203B41FA5}">
                      <a16:colId xmlns:a16="http://schemas.microsoft.com/office/drawing/2014/main" val="20007"/>
                    </a:ext>
                  </a:extLst>
                </a:gridCol>
              </a:tblGrid>
              <a:tr h="274356">
                <a:tc rowSpan="5">
                  <a:txBody>
                    <a:bodyPr/>
                    <a:lstStyle/>
                    <a:p>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国</a:t>
                      </a:r>
                      <a:endParaRPr kumimoji="1" lang="en-US" altLang="ja-JP" sz="1200" dirty="0">
                        <a:solidFill>
                          <a:schemeClr val="tx1"/>
                        </a:solidFill>
                      </a:endParaRPr>
                    </a:p>
                    <a:p>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語</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観点＼学年</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1</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2</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3</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4</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5</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6</a:t>
                      </a:r>
                      <a:endParaRPr kumimoji="1" lang="ja-JP" altLang="en-US" sz="1200" dirty="0">
                        <a:solidFill>
                          <a:schemeClr val="tx1"/>
                        </a:solidFill>
                      </a:endParaRP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56">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t>知識・技能</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0279">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t>思考・判断・表現</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0279">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t>主体的に学習に取り組む態度</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0279">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t>評定</a:t>
                      </a:r>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p>
                  </a:txBody>
                  <a:tcPr marL="91447" marR="91447"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8675" name="テキスト ボックス 5"/>
          <p:cNvSpPr txBox="1">
            <a:spLocks noChangeArrowheads="1"/>
          </p:cNvSpPr>
          <p:nvPr/>
        </p:nvSpPr>
        <p:spPr bwMode="auto">
          <a:xfrm>
            <a:off x="1028700" y="4068763"/>
            <a:ext cx="216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（例）小学校国語</a:t>
            </a:r>
          </a:p>
        </p:txBody>
      </p:sp>
      <p:sp>
        <p:nvSpPr>
          <p:cNvPr id="5" name="正方形/長方形 4"/>
          <p:cNvSpPr/>
          <p:nvPr/>
        </p:nvSpPr>
        <p:spPr>
          <a:xfrm>
            <a:off x="1331913" y="5599113"/>
            <a:ext cx="6126162"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6" name="オーディオ 5">
            <a:hlinkClick r:id="" action="ppaction://media"/>
            <a:extLst>
              <a:ext uri="{FF2B5EF4-FFF2-40B4-BE49-F238E27FC236}">
                <a16:creationId xmlns:a16="http://schemas.microsoft.com/office/drawing/2014/main" id="{F6F01CB5-2FED-4709-A942-E726932B0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73"/>
    </mc:Choice>
    <mc:Fallback xmlns="">
      <p:transition spd="slow" advTm="2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568325" y="2625725"/>
            <a:ext cx="5803900" cy="2468563"/>
          </a:xfrm>
          <a:prstGeom prst="rect">
            <a:avLst/>
          </a:prstGeom>
          <a:solidFill>
            <a:srgbClr val="FF66FF">
              <a:alpha val="32549"/>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70659" name="テキスト ボックス 17"/>
          <p:cNvSpPr txBox="1">
            <a:spLocks noChangeArrowheads="1"/>
          </p:cNvSpPr>
          <p:nvPr/>
        </p:nvSpPr>
        <p:spPr bwMode="auto">
          <a:xfrm>
            <a:off x="6372225" y="5881688"/>
            <a:ext cx="26638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spcBef>
                <a:spcPts val="250"/>
              </a:spcBef>
            </a:pPr>
            <a:r>
              <a:rPr lang="ja-JP" altLang="en-US" sz="1300" dirty="0">
                <a:solidFill>
                  <a:srgbClr val="000000"/>
                </a:solidFill>
                <a:latin typeface="游ゴシック" panose="020B0400000000000000" pitchFamily="50" charset="-128"/>
                <a:ea typeface="游ゴシック" panose="020B0400000000000000" pitchFamily="50" charset="-128"/>
              </a:rPr>
              <a:t>・</a:t>
            </a:r>
            <a:r>
              <a:rPr lang="ja-JP" altLang="en-US" sz="1300" u="sng" dirty="0">
                <a:solidFill>
                  <a:srgbClr val="000000"/>
                </a:solidFill>
                <a:latin typeface="游ゴシック" panose="020B0400000000000000" pitchFamily="50" charset="-128"/>
                <a:ea typeface="游ゴシック" panose="020B0400000000000000" pitchFamily="50" charset="-128"/>
              </a:rPr>
              <a:t>観点別学習状況の評価や評定には示しきれない</a:t>
            </a:r>
            <a:r>
              <a:rPr lang="ja-JP" altLang="en-US" sz="1300" b="1" u="sng" dirty="0">
                <a:solidFill>
                  <a:srgbClr val="000000"/>
                </a:solidFill>
                <a:latin typeface="游ゴシック" panose="020B0400000000000000" pitchFamily="50" charset="-128"/>
                <a:ea typeface="游ゴシック" panose="020B0400000000000000" pitchFamily="50" charset="-128"/>
              </a:rPr>
              <a:t>児童生徒一人一人のよい点や可能性，進歩の状況</a:t>
            </a:r>
            <a:r>
              <a:rPr lang="ja-JP" altLang="en-US" sz="1300" dirty="0">
                <a:solidFill>
                  <a:srgbClr val="000000"/>
                </a:solidFill>
                <a:latin typeface="游ゴシック" panose="020B0400000000000000" pitchFamily="50" charset="-128"/>
                <a:ea typeface="游ゴシック" panose="020B0400000000000000" pitchFamily="50" charset="-128"/>
              </a:rPr>
              <a:t>について評価するもの。</a:t>
            </a:r>
            <a:endParaRPr lang="en-US" altLang="ja-JP" sz="1300" dirty="0">
              <a:solidFill>
                <a:srgbClr val="000000"/>
              </a:solidFill>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6516688" y="5502275"/>
            <a:ext cx="2519362" cy="288925"/>
          </a:xfrm>
          <a:prstGeom prst="rect">
            <a:avLst/>
          </a:prstGeom>
          <a:solidFill>
            <a:srgbClr val="99FF99"/>
          </a:solidFill>
          <a:ln w="19050">
            <a:solidFill>
              <a:schemeClr val="tx1"/>
            </a:solidFill>
          </a:ln>
          <a:effectLst>
            <a:outerShdw blurRad="50800" dist="38100" dir="2700000" algn="tl" rotWithShape="0">
              <a:prstClr val="black">
                <a:alpha val="40000"/>
              </a:prstClr>
            </a:outerShdw>
          </a:effectLst>
        </p:spPr>
        <p:txBody>
          <a:bodyPr lIns="74241" tIns="0" rIns="74241" bIns="0" anchor="ctr"/>
          <a:lstStyle/>
          <a:p>
            <a:pPr algn="ctr" defTabSz="742964">
              <a:defRPr/>
            </a:pPr>
            <a:r>
              <a:rPr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個人内評価</a:t>
            </a:r>
          </a:p>
        </p:txBody>
      </p:sp>
      <p:sp>
        <p:nvSpPr>
          <p:cNvPr id="70661" name="テキスト ボックス 22"/>
          <p:cNvSpPr txBox="1">
            <a:spLocks noChangeArrowheads="1"/>
          </p:cNvSpPr>
          <p:nvPr/>
        </p:nvSpPr>
        <p:spPr bwMode="auto">
          <a:xfrm>
            <a:off x="695325" y="3421063"/>
            <a:ext cx="1920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spcBef>
                <a:spcPts val="163"/>
              </a:spcBef>
            </a:pPr>
            <a:endParaRPr lang="en-US" altLang="ja-JP" sz="1300" dirty="0">
              <a:solidFill>
                <a:srgbClr val="000000"/>
              </a:solidFill>
              <a:latin typeface="游ゴシック" panose="020B0400000000000000" pitchFamily="50" charset="-128"/>
              <a:ea typeface="游ゴシック" panose="020B0400000000000000" pitchFamily="50" charset="-128"/>
            </a:endParaRPr>
          </a:p>
          <a:p>
            <a:pPr>
              <a:spcBef>
                <a:spcPts val="163"/>
              </a:spcBef>
            </a:pPr>
            <a:r>
              <a:rPr lang="ja-JP" altLang="en-US" sz="1300" dirty="0">
                <a:solidFill>
                  <a:srgbClr val="000000"/>
                </a:solidFill>
                <a:latin typeface="游ゴシック" panose="020B0400000000000000" pitchFamily="50" charset="-128"/>
                <a:ea typeface="游ゴシック" panose="020B0400000000000000" pitchFamily="50" charset="-128"/>
              </a:rPr>
              <a:t>・</a:t>
            </a:r>
            <a:r>
              <a:rPr lang="ja-JP" altLang="en-US" sz="1300" b="1" u="sng" dirty="0">
                <a:solidFill>
                  <a:srgbClr val="000000"/>
                </a:solidFill>
                <a:latin typeface="游ゴシック" panose="020B0400000000000000" pitchFamily="50" charset="-128"/>
                <a:ea typeface="游ゴシック" panose="020B0400000000000000" pitchFamily="50" charset="-128"/>
              </a:rPr>
              <a:t>観点ごとに評価し，生徒の学習状況を分析的に捉える</a:t>
            </a:r>
            <a:r>
              <a:rPr lang="ja-JP" altLang="en-US" sz="1300" dirty="0">
                <a:solidFill>
                  <a:srgbClr val="000000"/>
                </a:solidFill>
                <a:latin typeface="游ゴシック" panose="020B0400000000000000" pitchFamily="50" charset="-128"/>
                <a:ea typeface="游ゴシック" panose="020B0400000000000000" pitchFamily="50" charset="-128"/>
              </a:rPr>
              <a:t>もの</a:t>
            </a:r>
            <a:endParaRPr lang="en-US" altLang="ja-JP" sz="1300" dirty="0">
              <a:solidFill>
                <a:srgbClr val="000000"/>
              </a:solidFill>
              <a:latin typeface="游ゴシック" panose="020B0400000000000000" pitchFamily="50" charset="-128"/>
              <a:ea typeface="游ゴシック" panose="020B0400000000000000" pitchFamily="50" charset="-128"/>
            </a:endParaRPr>
          </a:p>
          <a:p>
            <a:pPr>
              <a:spcBef>
                <a:spcPts val="163"/>
              </a:spcBef>
            </a:pPr>
            <a:r>
              <a:rPr lang="ja-JP" altLang="en-US" sz="1300" dirty="0">
                <a:solidFill>
                  <a:srgbClr val="000000"/>
                </a:solidFill>
                <a:latin typeface="游ゴシック" panose="020B0400000000000000" pitchFamily="50" charset="-128"/>
                <a:ea typeface="游ゴシック" panose="020B0400000000000000" pitchFamily="50" charset="-128"/>
              </a:rPr>
              <a:t>・観点ごとにＡＢＣの</a:t>
            </a:r>
            <a:r>
              <a:rPr lang="ja-JP" altLang="en-US" sz="1300" b="1" u="sng" dirty="0">
                <a:solidFill>
                  <a:srgbClr val="000000"/>
                </a:solidFill>
                <a:latin typeface="游ゴシック" panose="020B0400000000000000" pitchFamily="50" charset="-128"/>
                <a:ea typeface="游ゴシック" panose="020B0400000000000000" pitchFamily="50" charset="-128"/>
              </a:rPr>
              <a:t>３段階で評価</a:t>
            </a:r>
            <a:endParaRPr lang="en-US" altLang="ja-JP" sz="1300" dirty="0">
              <a:solidFill>
                <a:srgbClr val="000000"/>
              </a:solidFill>
              <a:latin typeface="游ゴシック" panose="020B0400000000000000" pitchFamily="50" charset="-128"/>
              <a:ea typeface="游ゴシック" panose="020B0400000000000000" pitchFamily="50" charset="-128"/>
            </a:endParaRPr>
          </a:p>
        </p:txBody>
      </p:sp>
      <p:grpSp>
        <p:nvGrpSpPr>
          <p:cNvPr id="70662" name="グループ化 27"/>
          <p:cNvGrpSpPr>
            <a:grpSpLocks/>
          </p:cNvGrpSpPr>
          <p:nvPr/>
        </p:nvGrpSpPr>
        <p:grpSpPr bwMode="auto">
          <a:xfrm>
            <a:off x="900113" y="5522913"/>
            <a:ext cx="5124450" cy="842962"/>
            <a:chOff x="-2489404" y="3696726"/>
            <a:chExt cx="8671449" cy="1038433"/>
          </a:xfrm>
        </p:grpSpPr>
        <p:sp>
          <p:nvSpPr>
            <p:cNvPr id="21" name="テキスト ボックス 20"/>
            <p:cNvSpPr txBox="1"/>
            <p:nvPr/>
          </p:nvSpPr>
          <p:spPr>
            <a:xfrm>
              <a:off x="-2365833" y="3696726"/>
              <a:ext cx="8547878" cy="338321"/>
            </a:xfrm>
            <a:prstGeom prst="rect">
              <a:avLst/>
            </a:prstGeom>
            <a:solidFill>
              <a:schemeClr val="bg1"/>
            </a:solidFill>
            <a:ln w="19050">
              <a:solidFill>
                <a:schemeClr val="accent1">
                  <a:lumMod val="25000"/>
                </a:schemeClr>
              </a:solidFill>
              <a:prstDash val="sysDot"/>
            </a:ln>
            <a:effectLst>
              <a:outerShdw blurRad="50800" dist="38100" dir="2700000" algn="tl" rotWithShape="0">
                <a:prstClr val="black">
                  <a:alpha val="40000"/>
                </a:prstClr>
              </a:outerShdw>
            </a:effectLst>
          </p:spPr>
          <p:txBody>
            <a:bodyPr lIns="74241" tIns="37122" rIns="74241" bIns="37122" anchor="ctr"/>
            <a:lstStyle/>
            <a:p>
              <a:pPr algn="ctr" defTabSz="742964">
                <a:defRPr/>
              </a:pPr>
              <a:r>
                <a:rPr lang="ja-JP" altLang="en-US" sz="13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評　</a:t>
              </a:r>
              <a:r>
                <a:rPr lang="ja-JP" altLang="en-US" sz="13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定</a:t>
              </a:r>
              <a:endPar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489404" y="3841442"/>
              <a:ext cx="8365208" cy="893717"/>
            </a:xfrm>
            <a:prstGeom prst="rect">
              <a:avLst/>
            </a:prstGeom>
            <a:noFill/>
            <a:ln>
              <a:noFill/>
            </a:ln>
          </p:spPr>
          <p:txBody>
            <a:bodyPr lIns="74241" tIns="37122" rIns="74241" bIns="37122">
              <a:spAutoFit/>
            </a:bodyPr>
            <a:lstStyle/>
            <a:p>
              <a:pPr marL="68315" indent="-68315" defTabSz="742964">
                <a:spcAft>
                  <a:spcPts val="163"/>
                </a:spcAft>
                <a:defRPr/>
              </a:pPr>
              <a:endParaRPr lang="en-US" altLang="ja-JP" sz="1300" dirty="0">
                <a:solidFill>
                  <a:srgbClr val="000000"/>
                </a:solidFill>
                <a:latin typeface="游ゴシック" panose="020F0502020204030204"/>
                <a:ea typeface="游ゴシック" panose="020B0400000000000000" pitchFamily="50" charset="-128"/>
              </a:endParaRPr>
            </a:p>
            <a:p>
              <a:pPr marL="68315" indent="-68315" defTabSz="742964">
                <a:spcAft>
                  <a:spcPts val="163"/>
                </a:spcAft>
                <a:defRPr/>
              </a:pPr>
              <a:r>
                <a:rPr lang="ja-JP" altLang="en-US" sz="1300" dirty="0">
                  <a:solidFill>
                    <a:srgbClr val="000000"/>
                  </a:solidFill>
                  <a:latin typeface="游ゴシック" panose="020F0502020204030204"/>
                  <a:ea typeface="游ゴシック" panose="020B0400000000000000" pitchFamily="50" charset="-128"/>
                </a:rPr>
                <a:t>・</a:t>
              </a:r>
              <a:r>
                <a:rPr lang="ja-JP" altLang="en-US" sz="1300" b="1" dirty="0">
                  <a:solidFill>
                    <a:srgbClr val="000000"/>
                  </a:solidFill>
                  <a:latin typeface="游ゴシック" panose="020F0502020204030204"/>
                  <a:ea typeface="游ゴシック" panose="020B0400000000000000" pitchFamily="50" charset="-128"/>
                </a:rPr>
                <a:t>観点別学習状況の評価の結果を総括</a:t>
              </a:r>
              <a:r>
                <a:rPr lang="ja-JP" altLang="en-US" sz="1300" dirty="0">
                  <a:solidFill>
                    <a:srgbClr val="000000"/>
                  </a:solidFill>
                  <a:latin typeface="游ゴシック" panose="020F0502020204030204"/>
                  <a:ea typeface="游ゴシック" panose="020B0400000000000000" pitchFamily="50" charset="-128"/>
                </a:rPr>
                <a:t>するもの。</a:t>
              </a:r>
              <a:endParaRPr lang="en-US" altLang="ja-JP" sz="1300" dirty="0">
                <a:solidFill>
                  <a:srgbClr val="000000"/>
                </a:solidFill>
                <a:latin typeface="游ゴシック" panose="020F0502020204030204"/>
                <a:ea typeface="游ゴシック" panose="020B0400000000000000" pitchFamily="50" charset="-128"/>
              </a:endParaRPr>
            </a:p>
            <a:p>
              <a:pPr marL="68315" indent="-68315" defTabSz="742964">
                <a:spcAft>
                  <a:spcPts val="163"/>
                </a:spcAft>
                <a:defRPr/>
              </a:pPr>
              <a:r>
                <a:rPr lang="ja-JP" altLang="en-US" sz="1300" b="1" dirty="0">
                  <a:solidFill>
                    <a:srgbClr val="000000"/>
                  </a:solidFill>
                  <a:latin typeface="游ゴシック" panose="020F0502020204030204"/>
                  <a:ea typeface="游ゴシック" panose="020B0400000000000000" pitchFamily="50" charset="-128"/>
                </a:rPr>
                <a:t>・</a:t>
              </a:r>
              <a:r>
                <a:rPr lang="ja-JP" altLang="en-US" sz="1300" b="1" u="sng" dirty="0">
                  <a:solidFill>
                    <a:srgbClr val="000000"/>
                  </a:solidFill>
                  <a:latin typeface="游ゴシック" panose="020F0502020204030204"/>
                  <a:ea typeface="游ゴシック" panose="020B0400000000000000" pitchFamily="50" charset="-128"/>
                </a:rPr>
                <a:t>５段階で評価（小学校は３段階。小学校低学年は行わない）</a:t>
              </a:r>
              <a:endParaRPr lang="en-US" altLang="ja-JP" sz="975" dirty="0">
                <a:solidFill>
                  <a:srgbClr val="000000"/>
                </a:solidFill>
                <a:latin typeface="游ゴシック" panose="020F0502020204030204"/>
                <a:ea typeface="游ゴシック" panose="020B0400000000000000" pitchFamily="50" charset="-128"/>
              </a:endParaRPr>
            </a:p>
          </p:txBody>
        </p:sp>
      </p:grpSp>
      <p:sp>
        <p:nvSpPr>
          <p:cNvPr id="70663" name="テキスト ボックス 28"/>
          <p:cNvSpPr txBox="1">
            <a:spLocks noChangeArrowheads="1"/>
          </p:cNvSpPr>
          <p:nvPr/>
        </p:nvSpPr>
        <p:spPr bwMode="auto">
          <a:xfrm>
            <a:off x="250825" y="711200"/>
            <a:ext cx="985043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spAutoFit/>
          </a:bodyPr>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spcAft>
                <a:spcPts val="163"/>
              </a:spcAft>
            </a:pPr>
            <a:endParaRPr lang="en-US" altLang="ja-JP" sz="1200" dirty="0">
              <a:solidFill>
                <a:srgbClr val="000000"/>
              </a:solidFill>
              <a:latin typeface="游ゴシック" panose="020B0400000000000000" pitchFamily="50" charset="-128"/>
              <a:ea typeface="游ゴシック" panose="020B0400000000000000" pitchFamily="50" charset="-128"/>
            </a:endParaRPr>
          </a:p>
          <a:p>
            <a:pPr>
              <a:spcAft>
                <a:spcPts val="163"/>
              </a:spcAft>
            </a:pPr>
            <a:r>
              <a:rPr lang="ja-JP" altLang="en-US" sz="1200" dirty="0">
                <a:solidFill>
                  <a:srgbClr val="000000"/>
                </a:solidFill>
                <a:latin typeface="游ゴシック" panose="020B0400000000000000" pitchFamily="50" charset="-128"/>
                <a:ea typeface="游ゴシック" panose="020B0400000000000000" pitchFamily="50" charset="-128"/>
              </a:rPr>
              <a:t>・各教科における評価は，</a:t>
            </a:r>
            <a:r>
              <a:rPr lang="ja-JP" altLang="en-US" sz="1200" b="1" dirty="0">
                <a:solidFill>
                  <a:srgbClr val="000000"/>
                </a:solidFill>
                <a:latin typeface="游ゴシック" panose="020B0400000000000000" pitchFamily="50" charset="-128"/>
                <a:ea typeface="游ゴシック" panose="020B0400000000000000" pitchFamily="50" charset="-128"/>
              </a:rPr>
              <a:t>学習指導要領に示す各教科の目標や内容に照らして学習状況を評価するもの（目標準拠評価）</a:t>
            </a:r>
            <a:endParaRPr lang="en-US" altLang="ja-JP" sz="1200" b="1" dirty="0">
              <a:solidFill>
                <a:srgbClr val="000000"/>
              </a:solidFill>
              <a:latin typeface="游ゴシック" panose="020B0400000000000000" pitchFamily="50" charset="-128"/>
              <a:ea typeface="游ゴシック" panose="020B0400000000000000" pitchFamily="50" charset="-128"/>
            </a:endParaRPr>
          </a:p>
          <a:p>
            <a:pPr>
              <a:spcAft>
                <a:spcPts val="163"/>
              </a:spcAft>
            </a:pPr>
            <a:r>
              <a:rPr lang="ja-JP" altLang="en-US" sz="1200" dirty="0">
                <a:solidFill>
                  <a:srgbClr val="000000"/>
                </a:solidFill>
                <a:latin typeface="游ゴシック" panose="020B0400000000000000" pitchFamily="50" charset="-128"/>
                <a:ea typeface="游ゴシック" panose="020B0400000000000000" pitchFamily="50" charset="-128"/>
              </a:rPr>
              <a:t>・したがって，目標準拠評価は，</a:t>
            </a:r>
            <a:r>
              <a:rPr lang="ja-JP" altLang="en-US" sz="1200" b="1" dirty="0">
                <a:solidFill>
                  <a:srgbClr val="000000"/>
                </a:solidFill>
                <a:latin typeface="游ゴシック" panose="020B0400000000000000" pitchFamily="50" charset="-128"/>
                <a:ea typeface="游ゴシック" panose="020B0400000000000000" pitchFamily="50" charset="-128"/>
              </a:rPr>
              <a:t>集団内での相対的な位置付けを評価するいわゆる相対評価とは異なる。</a:t>
            </a:r>
            <a:endParaRPr lang="en-US" altLang="ja-JP" sz="1200" b="1" dirty="0">
              <a:solidFill>
                <a:srgbClr val="000000"/>
              </a:solidFill>
              <a:latin typeface="游ゴシック" panose="020B0400000000000000" pitchFamily="50" charset="-128"/>
              <a:ea typeface="游ゴシック" panose="020B0400000000000000" pitchFamily="50" charset="-128"/>
            </a:endParaRPr>
          </a:p>
          <a:p>
            <a:pPr>
              <a:spcAft>
                <a:spcPts val="163"/>
              </a:spcAft>
            </a:pPr>
            <a:endParaRPr lang="en-US" altLang="ja-JP" sz="1200" b="1" dirty="0">
              <a:solidFill>
                <a:srgbClr val="000000"/>
              </a:solidFill>
              <a:latin typeface="游ゴシック" panose="020B0400000000000000" pitchFamily="50" charset="-128"/>
              <a:ea typeface="游ゴシック" panose="020B0400000000000000" pitchFamily="50" charset="-128"/>
            </a:endParaRPr>
          </a:p>
        </p:txBody>
      </p:sp>
      <p:sp>
        <p:nvSpPr>
          <p:cNvPr id="12" name="二等辺三角形 11"/>
          <p:cNvSpPr/>
          <p:nvPr/>
        </p:nvSpPr>
        <p:spPr>
          <a:xfrm rot="10800000">
            <a:off x="4692650" y="2378075"/>
            <a:ext cx="1485900" cy="247650"/>
          </a:xfrm>
          <a:prstGeom prst="triangle">
            <a:avLst>
              <a:gd name="adj" fmla="val 494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endParaRPr lang="ja-JP" altLang="en-US" sz="1400">
              <a:solidFill>
                <a:prstClr val="white"/>
              </a:solidFill>
              <a:latin typeface="游ゴシック" panose="020F0502020204030204"/>
              <a:ea typeface="游ゴシック" panose="020B0400000000000000" pitchFamily="50" charset="-128"/>
            </a:endParaRPr>
          </a:p>
        </p:txBody>
      </p:sp>
      <p:cxnSp>
        <p:nvCxnSpPr>
          <p:cNvPr id="8" name="コネクタ: カギ線 7"/>
          <p:cNvCxnSpPr>
            <a:stCxn id="9" idx="2"/>
            <a:endCxn id="21" idx="0"/>
          </p:cNvCxnSpPr>
          <p:nvPr/>
        </p:nvCxnSpPr>
        <p:spPr>
          <a:xfrm rot="5400000">
            <a:off x="3163887" y="5097463"/>
            <a:ext cx="760413" cy="90488"/>
          </a:xfrm>
          <a:prstGeom prst="bentConnector3">
            <a:avLst>
              <a:gd name="adj1" fmla="val 5000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コネクタ: カギ線 10"/>
          <p:cNvCxnSpPr>
            <a:stCxn id="35" idx="2"/>
            <a:endCxn id="21" idx="0"/>
          </p:cNvCxnSpPr>
          <p:nvPr/>
        </p:nvCxnSpPr>
        <p:spPr>
          <a:xfrm rot="5400000">
            <a:off x="4072731" y="4166394"/>
            <a:ext cx="782638" cy="1930400"/>
          </a:xfrm>
          <a:prstGeom prst="bentConnector3">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コネクタ: カギ線 14"/>
          <p:cNvCxnSpPr>
            <a:stCxn id="36" idx="2"/>
            <a:endCxn id="21" idx="0"/>
          </p:cNvCxnSpPr>
          <p:nvPr/>
        </p:nvCxnSpPr>
        <p:spPr>
          <a:xfrm rot="5400000">
            <a:off x="5075238" y="3189287"/>
            <a:ext cx="757238" cy="3910013"/>
          </a:xfrm>
          <a:prstGeom prst="bentConnector3">
            <a:avLst>
              <a:gd name="adj1" fmla="val 50000"/>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37" idx="3"/>
            <a:endCxn id="19" idx="0"/>
          </p:cNvCxnSpPr>
          <p:nvPr/>
        </p:nvCxnSpPr>
        <p:spPr>
          <a:xfrm flipH="1">
            <a:off x="7775575" y="3214688"/>
            <a:ext cx="468313" cy="2287587"/>
          </a:xfrm>
          <a:prstGeom prst="bentConnector4">
            <a:avLst>
              <a:gd name="adj1" fmla="val -93074"/>
              <a:gd name="adj2" fmla="val 8869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23875" y="1411288"/>
            <a:ext cx="7935913" cy="947737"/>
          </a:xfrm>
          <a:prstGeom prst="rect">
            <a:avLst/>
          </a:prstGeom>
          <a:solidFill>
            <a:srgbClr val="99FF99">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30" name="四角形: 角を丸くする 29"/>
          <p:cNvSpPr/>
          <p:nvPr/>
        </p:nvSpPr>
        <p:spPr>
          <a:xfrm>
            <a:off x="2825750" y="1612900"/>
            <a:ext cx="1528763"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r>
              <a:rPr lang="ja-JP" altLang="en-US" sz="1400" dirty="0">
                <a:solidFill>
                  <a:prstClr val="black"/>
                </a:solidFill>
                <a:latin typeface="游ゴシック" panose="020F0502020204030204"/>
                <a:ea typeface="游ゴシック" panose="020B0400000000000000" pitchFamily="50" charset="-128"/>
              </a:rPr>
              <a:t>知識及び技能</a:t>
            </a:r>
          </a:p>
        </p:txBody>
      </p:sp>
      <p:sp>
        <p:nvSpPr>
          <p:cNvPr id="33" name="四角形: 角を丸くする 32"/>
          <p:cNvSpPr/>
          <p:nvPr/>
        </p:nvSpPr>
        <p:spPr>
          <a:xfrm>
            <a:off x="4643438" y="1612900"/>
            <a:ext cx="1530350" cy="54610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r>
              <a:rPr lang="ja-JP" altLang="en-US" sz="1400" dirty="0">
                <a:solidFill>
                  <a:prstClr val="black"/>
                </a:solidFill>
                <a:latin typeface="游ゴシック" panose="020F0502020204030204"/>
                <a:ea typeface="游ゴシック" panose="020B0400000000000000" pitchFamily="50" charset="-128"/>
              </a:rPr>
              <a:t>思考力，判断力，表現力等</a:t>
            </a:r>
          </a:p>
        </p:txBody>
      </p:sp>
      <p:sp>
        <p:nvSpPr>
          <p:cNvPr id="34" name="四角形: 角を丸くする 33"/>
          <p:cNvSpPr/>
          <p:nvPr/>
        </p:nvSpPr>
        <p:spPr>
          <a:xfrm>
            <a:off x="6648450" y="1624013"/>
            <a:ext cx="1595438" cy="522287"/>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r>
              <a:rPr lang="ja-JP" altLang="en-US" sz="1400" dirty="0">
                <a:solidFill>
                  <a:prstClr val="black"/>
                </a:solidFill>
                <a:latin typeface="游ゴシック" panose="020F0502020204030204"/>
                <a:ea typeface="游ゴシック" panose="020B0400000000000000" pitchFamily="50" charset="-128"/>
              </a:rPr>
              <a:t>学びに向かう力，人間性等</a:t>
            </a:r>
          </a:p>
        </p:txBody>
      </p:sp>
      <p:sp>
        <p:nvSpPr>
          <p:cNvPr id="70673" name="テキスト ボックス 38"/>
          <p:cNvSpPr txBox="1">
            <a:spLocks noChangeArrowheads="1"/>
          </p:cNvSpPr>
          <p:nvPr/>
        </p:nvSpPr>
        <p:spPr bwMode="auto">
          <a:xfrm>
            <a:off x="746125" y="15970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a:spcBef>
                <a:spcPts val="250"/>
              </a:spcBef>
            </a:pPr>
            <a:r>
              <a:rPr lang="ja-JP" altLang="en-US" sz="1400" b="1">
                <a:solidFill>
                  <a:srgbClr val="000000"/>
                </a:solidFill>
                <a:latin typeface="游ゴシック" panose="020B0400000000000000" pitchFamily="50" charset="-128"/>
                <a:ea typeface="游ゴシック" panose="020B0400000000000000" pitchFamily="50" charset="-128"/>
              </a:rPr>
              <a:t>学習指導要領に</a:t>
            </a:r>
            <a:endParaRPr lang="en-US" altLang="ja-JP" sz="1400" b="1">
              <a:solidFill>
                <a:srgbClr val="000000"/>
              </a:solidFill>
              <a:latin typeface="游ゴシック" panose="020B0400000000000000" pitchFamily="50" charset="-128"/>
              <a:ea typeface="游ゴシック" panose="020B0400000000000000" pitchFamily="50" charset="-128"/>
            </a:endParaRPr>
          </a:p>
          <a:p>
            <a:pPr algn="ctr">
              <a:spcBef>
                <a:spcPts val="250"/>
              </a:spcBef>
            </a:pPr>
            <a:r>
              <a:rPr lang="ja-JP" altLang="en-US" sz="1400" b="1">
                <a:solidFill>
                  <a:srgbClr val="000000"/>
                </a:solidFill>
                <a:latin typeface="游ゴシック" panose="020B0400000000000000" pitchFamily="50" charset="-128"/>
                <a:ea typeface="游ゴシック" panose="020B0400000000000000" pitchFamily="50" charset="-128"/>
              </a:rPr>
              <a:t>示す目標や内容</a:t>
            </a:r>
            <a:endParaRPr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9" name="四角形: 角を丸くする 8"/>
          <p:cNvSpPr/>
          <p:nvPr/>
        </p:nvSpPr>
        <p:spPr>
          <a:xfrm>
            <a:off x="2825750" y="2825750"/>
            <a:ext cx="1528763" cy="19367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r>
              <a:rPr lang="ja-JP" altLang="en-US" sz="1463" dirty="0">
                <a:solidFill>
                  <a:prstClr val="black"/>
                </a:solidFill>
                <a:latin typeface="游ゴシック" panose="020F0502020204030204"/>
                <a:ea typeface="游ゴシック" panose="020B0400000000000000" pitchFamily="50" charset="-128"/>
              </a:rPr>
              <a:t>知識・技能</a:t>
            </a:r>
          </a:p>
        </p:txBody>
      </p:sp>
      <p:sp>
        <p:nvSpPr>
          <p:cNvPr id="35" name="四角形: 角を丸くする 34"/>
          <p:cNvSpPr/>
          <p:nvPr/>
        </p:nvSpPr>
        <p:spPr>
          <a:xfrm>
            <a:off x="4664075" y="2825750"/>
            <a:ext cx="1528763" cy="1914525"/>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a:defRPr/>
            </a:pPr>
            <a:r>
              <a:rPr lang="ja-JP" altLang="en-US" sz="1463" dirty="0">
                <a:solidFill>
                  <a:prstClr val="black"/>
                </a:solidFill>
                <a:latin typeface="游ゴシック" panose="020F0502020204030204"/>
                <a:ea typeface="游ゴシック" panose="020B0400000000000000" pitchFamily="50" charset="-128"/>
              </a:rPr>
              <a:t>思考・判断・表現</a:t>
            </a:r>
          </a:p>
        </p:txBody>
      </p:sp>
      <p:sp>
        <p:nvSpPr>
          <p:cNvPr id="70676" name="テキスト ボックス 41"/>
          <p:cNvSpPr txBox="1">
            <a:spLocks noChangeArrowheads="1"/>
          </p:cNvSpPr>
          <p:nvPr/>
        </p:nvSpPr>
        <p:spPr bwMode="auto">
          <a:xfrm>
            <a:off x="755650" y="2955925"/>
            <a:ext cx="17970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41" tIns="37122" rIns="74241" bIns="37122"/>
          <a:lstStyle>
            <a:lvl1pPr marL="68263" indent="-68263" defTabSz="742950">
              <a:defRPr>
                <a:solidFill>
                  <a:schemeClr val="tx1"/>
                </a:solidFill>
                <a:latin typeface="Calibri" panose="020F0502020204030204" pitchFamily="34" charset="0"/>
              </a:defRPr>
            </a:lvl1pPr>
            <a:lvl2pPr marL="742950" indent="-285750" defTabSz="742950">
              <a:defRPr>
                <a:solidFill>
                  <a:schemeClr val="tx1"/>
                </a:solidFill>
                <a:latin typeface="Calibri" panose="020F0502020204030204" pitchFamily="34" charset="0"/>
              </a:defRPr>
            </a:lvl2pPr>
            <a:lvl3pPr marL="1143000" indent="-228600" defTabSz="742950">
              <a:defRPr>
                <a:solidFill>
                  <a:schemeClr val="tx1"/>
                </a:solidFill>
                <a:latin typeface="Calibri" panose="020F0502020204030204" pitchFamily="34" charset="0"/>
              </a:defRPr>
            </a:lvl3pPr>
            <a:lvl4pPr marL="1600200" indent="-228600" defTabSz="742950">
              <a:defRPr>
                <a:solidFill>
                  <a:schemeClr val="tx1"/>
                </a:solidFill>
                <a:latin typeface="Calibri" panose="020F0502020204030204" pitchFamily="34" charset="0"/>
              </a:defRPr>
            </a:lvl4pPr>
            <a:lvl5pPr marL="2057400" indent="-228600" defTabSz="742950">
              <a:defRPr>
                <a:solidFill>
                  <a:schemeClr val="tx1"/>
                </a:solidFill>
                <a:latin typeface="Calibri" panose="020F0502020204030204" pitchFamily="34" charset="0"/>
              </a:defRPr>
            </a:lvl5pPr>
            <a:lvl6pPr marL="2514600" indent="-228600" defTabSz="742950" eaLnBrk="0" fontAlgn="base" hangingPunct="0">
              <a:spcBef>
                <a:spcPct val="0"/>
              </a:spcBef>
              <a:spcAft>
                <a:spcPct val="0"/>
              </a:spcAft>
              <a:defRPr>
                <a:solidFill>
                  <a:schemeClr val="tx1"/>
                </a:solidFill>
                <a:latin typeface="Calibri" panose="020F0502020204030204" pitchFamily="34" charset="0"/>
              </a:defRPr>
            </a:lvl6pPr>
            <a:lvl7pPr marL="2971800" indent="-228600" defTabSz="742950" eaLnBrk="0" fontAlgn="base" hangingPunct="0">
              <a:spcBef>
                <a:spcPct val="0"/>
              </a:spcBef>
              <a:spcAft>
                <a:spcPct val="0"/>
              </a:spcAft>
              <a:defRPr>
                <a:solidFill>
                  <a:schemeClr val="tx1"/>
                </a:solidFill>
                <a:latin typeface="Calibri" panose="020F0502020204030204" pitchFamily="34" charset="0"/>
              </a:defRPr>
            </a:lvl7pPr>
            <a:lvl8pPr marL="3429000" indent="-228600" defTabSz="742950" eaLnBrk="0" fontAlgn="base" hangingPunct="0">
              <a:spcBef>
                <a:spcPct val="0"/>
              </a:spcBef>
              <a:spcAft>
                <a:spcPct val="0"/>
              </a:spcAft>
              <a:defRPr>
                <a:solidFill>
                  <a:schemeClr val="tx1"/>
                </a:solidFill>
                <a:latin typeface="Calibri" panose="020F0502020204030204" pitchFamily="34" charset="0"/>
              </a:defRPr>
            </a:lvl8pPr>
            <a:lvl9pPr marL="3886200" indent="-228600" defTabSz="742950" eaLnBrk="0" fontAlgn="base" hangingPunct="0">
              <a:spcBef>
                <a:spcPct val="0"/>
              </a:spcBef>
              <a:spcAft>
                <a:spcPct val="0"/>
              </a:spcAft>
              <a:defRPr>
                <a:solidFill>
                  <a:schemeClr val="tx1"/>
                </a:solidFill>
                <a:latin typeface="Calibri" panose="020F0502020204030204" pitchFamily="34" charset="0"/>
              </a:defRPr>
            </a:lvl9pPr>
          </a:lstStyle>
          <a:p>
            <a:pPr algn="ctr">
              <a:spcBef>
                <a:spcPts val="250"/>
              </a:spcBef>
            </a:pPr>
            <a:r>
              <a:rPr lang="ja-JP" altLang="en-US" sz="1400" b="1">
                <a:solidFill>
                  <a:srgbClr val="000000"/>
                </a:solidFill>
                <a:latin typeface="游ゴシック" panose="020B0400000000000000" pitchFamily="50" charset="-128"/>
                <a:ea typeface="游ゴシック" panose="020B0400000000000000" pitchFamily="50" charset="-128"/>
              </a:rPr>
              <a:t>観点別学習状況</a:t>
            </a:r>
            <a:endParaRPr lang="en-US" altLang="ja-JP" sz="1400" b="1">
              <a:solidFill>
                <a:srgbClr val="000000"/>
              </a:solidFill>
              <a:latin typeface="游ゴシック" panose="020B0400000000000000" pitchFamily="50" charset="-128"/>
              <a:ea typeface="游ゴシック" panose="020B0400000000000000" pitchFamily="50" charset="-128"/>
            </a:endParaRPr>
          </a:p>
          <a:p>
            <a:pPr algn="ctr">
              <a:spcBef>
                <a:spcPts val="250"/>
              </a:spcBef>
            </a:pPr>
            <a:r>
              <a:rPr lang="ja-JP" altLang="en-US" sz="1400" b="1">
                <a:solidFill>
                  <a:srgbClr val="000000"/>
                </a:solidFill>
                <a:latin typeface="游ゴシック" panose="020B0400000000000000" pitchFamily="50" charset="-128"/>
                <a:ea typeface="游ゴシック" panose="020B0400000000000000" pitchFamily="50" charset="-128"/>
              </a:rPr>
              <a:t>評価の各観点</a:t>
            </a:r>
            <a:endParaRPr lang="en-US" altLang="ja-JP" sz="1400" b="1">
              <a:solidFill>
                <a:srgbClr val="000000"/>
              </a:solidFill>
              <a:latin typeface="游ゴシック" panose="020B0400000000000000" pitchFamily="50" charset="-128"/>
              <a:ea typeface="游ゴシック" panose="020B0400000000000000" pitchFamily="50" charset="-128"/>
            </a:endParaRPr>
          </a:p>
        </p:txBody>
      </p:sp>
      <p:sp>
        <p:nvSpPr>
          <p:cNvPr id="43" name="正方形/長方形 42"/>
          <p:cNvSpPr/>
          <p:nvPr/>
        </p:nvSpPr>
        <p:spPr>
          <a:xfrm>
            <a:off x="6372225" y="3817938"/>
            <a:ext cx="2087563" cy="1323975"/>
          </a:xfrm>
          <a:prstGeom prst="rect">
            <a:avLst/>
          </a:prstGeom>
          <a:solidFill>
            <a:srgbClr val="FF66FF">
              <a:alpha val="33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36" name="四角形: 角を丸くする 35"/>
          <p:cNvSpPr/>
          <p:nvPr/>
        </p:nvSpPr>
        <p:spPr>
          <a:xfrm>
            <a:off x="6610350" y="3921125"/>
            <a:ext cx="1597025" cy="84455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42964">
              <a:defRPr/>
            </a:pPr>
            <a:r>
              <a:rPr lang="ja-JP" altLang="en-US" sz="1463" dirty="0">
                <a:solidFill>
                  <a:prstClr val="black"/>
                </a:solidFill>
                <a:latin typeface="游ゴシック" panose="020F0502020204030204"/>
                <a:ea typeface="游ゴシック" panose="020B0400000000000000" pitchFamily="50" charset="-128"/>
              </a:rPr>
              <a:t>主体的に学習に取り組む態度</a:t>
            </a:r>
          </a:p>
        </p:txBody>
      </p:sp>
      <p:sp>
        <p:nvSpPr>
          <p:cNvPr id="44" name="正方形/長方形 43"/>
          <p:cNvSpPr/>
          <p:nvPr/>
        </p:nvSpPr>
        <p:spPr>
          <a:xfrm>
            <a:off x="6499225" y="2625725"/>
            <a:ext cx="1960563" cy="1069975"/>
          </a:xfrm>
          <a:prstGeom prst="rect">
            <a:avLst/>
          </a:prstGeom>
          <a:solidFill>
            <a:srgbClr val="FFC000">
              <a:alpha val="54000"/>
            </a:srgb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ja-JP">
              <a:solidFill>
                <a:srgbClr val="FFFFFF"/>
              </a:solidFill>
            </a:endParaRPr>
          </a:p>
        </p:txBody>
      </p:sp>
      <p:sp>
        <p:nvSpPr>
          <p:cNvPr id="37" name="四角形: 角を丸くする 36"/>
          <p:cNvSpPr/>
          <p:nvPr/>
        </p:nvSpPr>
        <p:spPr>
          <a:xfrm>
            <a:off x="6648450" y="2825750"/>
            <a:ext cx="1595438" cy="777875"/>
          </a:xfrm>
          <a:prstGeom prst="roundRect">
            <a:avLst/>
          </a:prstGeom>
          <a:solidFill>
            <a:schemeClr val="bg1"/>
          </a:solid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64">
              <a:defRPr/>
            </a:pPr>
            <a:r>
              <a:rPr lang="ja-JP" altLang="en-US" sz="1463" dirty="0">
                <a:solidFill>
                  <a:prstClr val="black"/>
                </a:solidFill>
                <a:latin typeface="游ゴシック" panose="020F0502020204030204"/>
                <a:ea typeface="游ゴシック" panose="020B0400000000000000" pitchFamily="50" charset="-128"/>
              </a:rPr>
              <a:t>感性，思いやりなど</a:t>
            </a:r>
          </a:p>
        </p:txBody>
      </p:sp>
      <p:sp>
        <p:nvSpPr>
          <p:cNvPr id="70681" name="テキスト ボックス 27"/>
          <p:cNvSpPr txBox="1">
            <a:spLocks noChangeArrowheads="1"/>
          </p:cNvSpPr>
          <p:nvPr/>
        </p:nvSpPr>
        <p:spPr bwMode="auto">
          <a:xfrm>
            <a:off x="95250" y="395288"/>
            <a:ext cx="81486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3200">
                <a:solidFill>
                  <a:srgbClr val="1A71A2"/>
                </a:solidFill>
              </a:rPr>
              <a:t>【</a:t>
            </a:r>
            <a:r>
              <a:rPr lang="ja-JP" altLang="en-US" sz="3200">
                <a:solidFill>
                  <a:srgbClr val="1A71A2"/>
                </a:solidFill>
              </a:rPr>
              <a:t>まとめ</a:t>
            </a:r>
            <a:r>
              <a:rPr lang="en-US" altLang="ja-JP" sz="3200">
                <a:solidFill>
                  <a:srgbClr val="1A71A2"/>
                </a:solidFill>
              </a:rPr>
              <a:t>】</a:t>
            </a:r>
            <a:r>
              <a:rPr lang="ja-JP" altLang="en-US" sz="3200">
                <a:solidFill>
                  <a:srgbClr val="1A71A2"/>
                </a:solidFill>
              </a:rPr>
              <a:t>各教科における評価の基本構造</a:t>
            </a:r>
          </a:p>
        </p:txBody>
      </p:sp>
      <p:sp>
        <p:nvSpPr>
          <p:cNvPr id="70682" name="テキスト ボックス 30"/>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200"/>
              <a:t>＜参考＞報告</a:t>
            </a:r>
            <a:r>
              <a:rPr lang="ja-JP" altLang="en-US" sz="1200"/>
              <a:t>Ｐ．６</a:t>
            </a:r>
            <a:endParaRPr kumimoji="1" lang="ja-JP" altLang="en-US" sz="1200"/>
          </a:p>
        </p:txBody>
      </p:sp>
      <p:sp>
        <p:nvSpPr>
          <p:cNvPr id="32" name="スライド番号プレースホルダー 4"/>
          <p:cNvSpPr txBox="1">
            <a:spLocks/>
          </p:cNvSpPr>
          <p:nvPr/>
        </p:nvSpPr>
        <p:spPr>
          <a:xfrm>
            <a:off x="8693150" y="6523038"/>
            <a:ext cx="446088" cy="336550"/>
          </a:xfrm>
          <a:prstGeom prst="rect">
            <a:avLst/>
          </a:prstGeom>
        </p:spPr>
        <p:txBody>
          <a:bodyPr/>
          <a:lstStyle>
            <a:defPPr>
              <a:defRPr lang="ja-JP"/>
            </a:defPPr>
            <a:lvl1pPr marL="0" algn="l" defTabSz="1150060" rtl="0" eaLnBrk="1" latinLnBrk="0" hangingPunct="1">
              <a:defRPr kumimoji="1" sz="2400" kern="1200">
                <a:solidFill>
                  <a:schemeClr val="tx1"/>
                </a:solidFill>
                <a:latin typeface="+mn-lt"/>
                <a:ea typeface="+mn-ea"/>
                <a:cs typeface="+mn-cs"/>
              </a:defRPr>
            </a:lvl1pPr>
            <a:lvl2pPr marL="575032" algn="l" defTabSz="1150060" rtl="0" eaLnBrk="1" latinLnBrk="0" hangingPunct="1">
              <a:defRPr kumimoji="1" sz="2400" kern="1200">
                <a:solidFill>
                  <a:schemeClr val="tx1"/>
                </a:solidFill>
                <a:latin typeface="+mn-lt"/>
                <a:ea typeface="+mn-ea"/>
                <a:cs typeface="+mn-cs"/>
              </a:defRPr>
            </a:lvl2pPr>
            <a:lvl3pPr marL="1150060" algn="l" defTabSz="1150060" rtl="0" eaLnBrk="1" latinLnBrk="0" hangingPunct="1">
              <a:defRPr kumimoji="1" sz="2400" kern="1200">
                <a:solidFill>
                  <a:schemeClr val="tx1"/>
                </a:solidFill>
                <a:latin typeface="+mn-lt"/>
                <a:ea typeface="+mn-ea"/>
                <a:cs typeface="+mn-cs"/>
              </a:defRPr>
            </a:lvl3pPr>
            <a:lvl4pPr marL="1725096" algn="l" defTabSz="1150060" rtl="0" eaLnBrk="1" latinLnBrk="0" hangingPunct="1">
              <a:defRPr kumimoji="1" sz="2400" kern="1200">
                <a:solidFill>
                  <a:schemeClr val="tx1"/>
                </a:solidFill>
                <a:latin typeface="+mn-lt"/>
                <a:ea typeface="+mn-ea"/>
                <a:cs typeface="+mn-cs"/>
              </a:defRPr>
            </a:lvl4pPr>
            <a:lvl5pPr marL="2300136" algn="l" defTabSz="1150060" rtl="0" eaLnBrk="1" latinLnBrk="0" hangingPunct="1">
              <a:defRPr kumimoji="1" sz="2400" kern="1200">
                <a:solidFill>
                  <a:schemeClr val="tx1"/>
                </a:solidFill>
                <a:latin typeface="+mn-lt"/>
                <a:ea typeface="+mn-ea"/>
                <a:cs typeface="+mn-cs"/>
              </a:defRPr>
            </a:lvl5pPr>
            <a:lvl6pPr marL="2875170" algn="l" defTabSz="1150060" rtl="0" eaLnBrk="1" latinLnBrk="0" hangingPunct="1">
              <a:defRPr kumimoji="1" sz="2400" kern="1200">
                <a:solidFill>
                  <a:schemeClr val="tx1"/>
                </a:solidFill>
                <a:latin typeface="+mn-lt"/>
                <a:ea typeface="+mn-ea"/>
                <a:cs typeface="+mn-cs"/>
              </a:defRPr>
            </a:lvl6pPr>
            <a:lvl7pPr marL="3450201" algn="l" defTabSz="1150060" rtl="0" eaLnBrk="1" latinLnBrk="0" hangingPunct="1">
              <a:defRPr kumimoji="1" sz="2400" kern="1200">
                <a:solidFill>
                  <a:schemeClr val="tx1"/>
                </a:solidFill>
                <a:latin typeface="+mn-lt"/>
                <a:ea typeface="+mn-ea"/>
                <a:cs typeface="+mn-cs"/>
              </a:defRPr>
            </a:lvl7pPr>
            <a:lvl8pPr marL="4025215" algn="l" defTabSz="1150060" rtl="0" eaLnBrk="1" latinLnBrk="0" hangingPunct="1">
              <a:defRPr kumimoji="1" sz="2400" kern="1200">
                <a:solidFill>
                  <a:schemeClr val="tx1"/>
                </a:solidFill>
                <a:latin typeface="+mn-lt"/>
                <a:ea typeface="+mn-ea"/>
                <a:cs typeface="+mn-cs"/>
              </a:defRPr>
            </a:lvl8pPr>
            <a:lvl9pPr marL="4600261" algn="l" defTabSz="1150060" rtl="0" eaLnBrk="1" latinLnBrk="0" hangingPunct="1">
              <a:defRPr kumimoji="1" sz="2400" kern="1200">
                <a:solidFill>
                  <a:schemeClr val="tx1"/>
                </a:solidFill>
                <a:latin typeface="+mn-lt"/>
                <a:ea typeface="+mn-ea"/>
                <a:cs typeface="+mn-cs"/>
              </a:defRPr>
            </a:lvl9pPr>
          </a:lstStyle>
          <a:p>
            <a:pPr algn="r" defTabSz="1061620">
              <a:defRPr/>
            </a:pPr>
            <a:fld id="{D35A1182-466A-45D5-8A3A-7056F28F4EAC}" type="slidenum">
              <a:rPr lang="ja-JP" altLang="en-US" sz="1477">
                <a:solidFill>
                  <a:prstClr val="black"/>
                </a:solidFill>
              </a:rPr>
              <a:pPr algn="r" defTabSz="1061620">
                <a:defRPr/>
              </a:pPr>
              <a:t>28</a:t>
            </a:fld>
            <a:endParaRPr lang="ja-JP" altLang="en-US" sz="1477" dirty="0">
              <a:solidFill>
                <a:prstClr val="black"/>
              </a:solidFill>
            </a:endParaRPr>
          </a:p>
        </p:txBody>
      </p:sp>
      <p:sp>
        <p:nvSpPr>
          <p:cNvPr id="40" name="正方形/長方形 39"/>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第３　教育課程の実施と学習評価</a:t>
            </a:r>
          </a:p>
        </p:txBody>
      </p:sp>
      <p:pic>
        <p:nvPicPr>
          <p:cNvPr id="3" name="オーディオ 2">
            <a:hlinkClick r:id="" action="ppaction://media"/>
            <a:extLst>
              <a:ext uri="{FF2B5EF4-FFF2-40B4-BE49-F238E27FC236}">
                <a16:creationId xmlns:a16="http://schemas.microsoft.com/office/drawing/2014/main" id="{A4E5FADC-3C77-48A4-B0FB-7102CD33D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07"/>
    </mc:Choice>
    <mc:Fallback xmlns="">
      <p:transition spd="slow" advTm="2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0AEB1531-77AE-4E64-BBB4-1384AA520E12}" type="slidenum">
              <a:rPr lang="ja-JP" altLang="en-US" sz="1600">
                <a:solidFill>
                  <a:srgbClr val="000000"/>
                </a:solidFill>
                <a:latin typeface="Arial" panose="020B0604020202020204" pitchFamily="34" charset="0"/>
              </a:rPr>
              <a:pPr defTabSz="914400" eaLnBrk="1" hangingPunct="1"/>
              <a:t>29</a:t>
            </a:fld>
            <a:endParaRPr lang="ja-JP" altLang="en-US" sz="1600">
              <a:solidFill>
                <a:srgbClr val="000000"/>
              </a:solidFill>
              <a:latin typeface="Arial" panose="020B0604020202020204" pitchFamily="34" charset="0"/>
            </a:endParaRPr>
          </a:p>
        </p:txBody>
      </p:sp>
      <p:sp>
        <p:nvSpPr>
          <p:cNvPr id="8" name="正方形/長方形 7"/>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a:t>
            </a:r>
            <a:r>
              <a:rPr lang="ja-JP" altLang="en-US" sz="2800" b="1" kern="0" dirty="0">
                <a:solidFill>
                  <a:schemeClr val="bg1"/>
                </a:solidFill>
                <a:latin typeface="HGSｺﾞｼｯｸM" pitchFamily="50" charset="-128"/>
                <a:ea typeface="HGSｺﾞｼｯｸM" pitchFamily="50" charset="-128"/>
              </a:rPr>
              <a:t>第４　生徒の発達の支援</a:t>
            </a:r>
            <a:r>
              <a:rPr kumimoji="1" lang="ja-JP" altLang="en-US" sz="2800" dirty="0">
                <a:latin typeface="HGSｺﾞｼｯｸE" pitchFamily="50" charset="-128"/>
                <a:ea typeface="HGSｺﾞｼｯｸE" pitchFamily="50" charset="-128"/>
              </a:rPr>
              <a:t>　</a:t>
            </a:r>
          </a:p>
        </p:txBody>
      </p:sp>
      <p:pic>
        <p:nvPicPr>
          <p:cNvPr id="74758" name="図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012825"/>
            <a:ext cx="91440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ホームベース 6"/>
          <p:cNvSpPr/>
          <p:nvPr/>
        </p:nvSpPr>
        <p:spPr>
          <a:xfrm>
            <a:off x="0" y="476250"/>
            <a:ext cx="7451725"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特別な配慮を必要とする生徒への指導（第４の２）</a:t>
            </a:r>
          </a:p>
        </p:txBody>
      </p:sp>
      <p:sp>
        <p:nvSpPr>
          <p:cNvPr id="10" name="角丸四角形 9"/>
          <p:cNvSpPr/>
          <p:nvPr/>
        </p:nvSpPr>
        <p:spPr>
          <a:xfrm>
            <a:off x="2900363" y="6270625"/>
            <a:ext cx="6121400"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700" dirty="0"/>
              <a:t>個別の教育支援計画，個別の指導計画については </a:t>
            </a:r>
            <a:r>
              <a:rPr kumimoji="1" lang="en-US" altLang="ja-JP" sz="1700" dirty="0"/>
              <a:t>P111 </a:t>
            </a:r>
            <a:r>
              <a:rPr kumimoji="1" lang="ja-JP" altLang="en-US" sz="1700" dirty="0"/>
              <a:t>を参照</a:t>
            </a:r>
          </a:p>
        </p:txBody>
      </p:sp>
      <p:sp>
        <p:nvSpPr>
          <p:cNvPr id="9" name="AutoShape 17"/>
          <p:cNvSpPr>
            <a:spLocks noChangeArrowheads="1"/>
          </p:cNvSpPr>
          <p:nvPr/>
        </p:nvSpPr>
        <p:spPr bwMode="auto">
          <a:xfrm>
            <a:off x="7092950" y="476250"/>
            <a:ext cx="2051050"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P95</a:t>
            </a:r>
            <a:r>
              <a:rPr kumimoji="1" lang="ja-JP" altLang="en-US" sz="2400" dirty="0">
                <a:latin typeface="ＭＳ Ｐゴシック" panose="020B0600070205080204" pitchFamily="50" charset="-128"/>
              </a:rPr>
              <a:t>～</a:t>
            </a:r>
            <a:r>
              <a:rPr kumimoji="1" lang="en-US" altLang="ja-JP" sz="2400" dirty="0">
                <a:latin typeface="ＭＳ Ｐゴシック" panose="020B0600070205080204" pitchFamily="50" charset="-128"/>
              </a:rPr>
              <a:t>/104</a:t>
            </a:r>
            <a:endParaRPr kumimoji="1" lang="ja-JP" altLang="en-US" sz="2400" dirty="0">
              <a:latin typeface="ＭＳ Ｐゴシック" panose="020B0600070205080204" pitchFamily="50" charset="-128"/>
            </a:endParaRPr>
          </a:p>
        </p:txBody>
      </p:sp>
      <p:pic>
        <p:nvPicPr>
          <p:cNvPr id="2" name="オーディオ 1">
            <a:hlinkClick r:id="" action="ppaction://media"/>
            <a:extLst>
              <a:ext uri="{FF2B5EF4-FFF2-40B4-BE49-F238E27FC236}">
                <a16:creationId xmlns:a16="http://schemas.microsoft.com/office/drawing/2014/main" id="{FDDFB686-E052-431C-AE9A-3EE6B61A8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240"/>
    </mc:Choice>
    <mc:Fallback xmlns="">
      <p:transition spd="slow" advTm="7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txBox="1">
            <a:spLocks noChangeArrowheads="1"/>
          </p:cNvSpPr>
          <p:nvPr/>
        </p:nvSpPr>
        <p:spPr bwMode="auto">
          <a:xfrm>
            <a:off x="1619250" y="601663"/>
            <a:ext cx="59055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学習指導要領　前文（一部抜粋）</a:t>
            </a:r>
          </a:p>
        </p:txBody>
      </p:sp>
      <p:sp>
        <p:nvSpPr>
          <p:cNvPr id="3" name="角丸四角形 2"/>
          <p:cNvSpPr/>
          <p:nvPr/>
        </p:nvSpPr>
        <p:spPr>
          <a:xfrm>
            <a:off x="1331913" y="620713"/>
            <a:ext cx="6408737" cy="584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9460" name="テキスト ボックス 3"/>
          <p:cNvSpPr txBox="1">
            <a:spLocks noChangeArrowheads="1"/>
          </p:cNvSpPr>
          <p:nvPr/>
        </p:nvSpPr>
        <p:spPr bwMode="auto">
          <a:xfrm>
            <a:off x="179388" y="1700213"/>
            <a:ext cx="8785225" cy="354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　これからの学校には，こうした教育の目的及び目標の達成を目指しつつ，一人一人の児童（生徒）が，自分のよさや可能性を認識するとともに，あらゆる他者を価値のある存在として尊重し，多様な人々と協働しながら様々な社会変化を乗り越え，豊かな人生を切り拓き，持続可能な社会の創り手となることができるようにすることが求められる。　</a:t>
            </a:r>
          </a:p>
        </p:txBody>
      </p:sp>
      <p:sp>
        <p:nvSpPr>
          <p:cNvPr id="19461" name="テキスト ボックス 4"/>
          <p:cNvSpPr txBox="1">
            <a:spLocks noChangeArrowheads="1"/>
          </p:cNvSpPr>
          <p:nvPr/>
        </p:nvSpPr>
        <p:spPr bwMode="auto">
          <a:xfrm>
            <a:off x="5076825" y="5359400"/>
            <a:ext cx="431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）は，中学校学習指導要領。</a:t>
            </a:r>
          </a:p>
        </p:txBody>
      </p:sp>
      <p:pic>
        <p:nvPicPr>
          <p:cNvPr id="2" name="オーディオ 1">
            <a:hlinkClick r:id="" action="ppaction://media"/>
            <a:extLst>
              <a:ext uri="{FF2B5EF4-FFF2-40B4-BE49-F238E27FC236}">
                <a16:creationId xmlns:a16="http://schemas.microsoft.com/office/drawing/2014/main" id="{39CC4DCB-5593-4B10-97F9-975C329CFF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09"/>
    </mc:Choice>
    <mc:Fallback xmlns="">
      <p:transition spd="slow" advTm="5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10"/>
          <p:cNvSpPr>
            <a:spLocks noChangeArrowheads="1" noChangeShapeType="1" noTextEdit="1"/>
          </p:cNvSpPr>
          <p:nvPr/>
        </p:nvSpPr>
        <p:spPr bwMode="auto">
          <a:xfrm>
            <a:off x="3132137" y="2780928"/>
            <a:ext cx="2879725" cy="935037"/>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cs typeface="+mn-ea"/>
              </a:rPr>
              <a:t>総則</a:t>
            </a:r>
          </a:p>
        </p:txBody>
      </p:sp>
      <p:sp>
        <p:nvSpPr>
          <p:cNvPr id="17412"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17413" name="Text Box 16"/>
          <p:cNvSpPr txBox="1">
            <a:spLocks noChangeArrowheads="1"/>
          </p:cNvSpPr>
          <p:nvPr/>
        </p:nvSpPr>
        <p:spPr bwMode="auto">
          <a:xfrm>
            <a:off x="4262438" y="403225"/>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7414"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a:extLst>
              <a:ext uri="{FF2B5EF4-FFF2-40B4-BE49-F238E27FC236}">
                <a16:creationId xmlns:a16="http://schemas.microsoft.com/office/drawing/2014/main" id="{05820C6B-32B2-4E21-A073-1CAB26636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8544277"/>
      </p:ext>
    </p:extLst>
  </p:cSld>
  <p:clrMapOvr>
    <a:masterClrMapping/>
  </p:clrMapOvr>
  <mc:AlternateContent xmlns:mc="http://schemas.openxmlformats.org/markup-compatibility/2006" xmlns:p14="http://schemas.microsoft.com/office/powerpoint/2010/main">
    <mc:Choice Requires="p14">
      <p:transition spd="slow" p14:dur="2000" advTm="5133"/>
    </mc:Choice>
    <mc:Fallback xmlns="">
      <p:transition spd="slow" advTm="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0"/>
          <p:cNvSpPr>
            <a:spLocks noChangeArrowheads="1" noChangeShapeType="1" noTextEdit="1"/>
          </p:cNvSpPr>
          <p:nvPr/>
        </p:nvSpPr>
        <p:spPr bwMode="auto">
          <a:xfrm>
            <a:off x="2411413" y="1844675"/>
            <a:ext cx="4321175" cy="863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cs typeface="+mj-ea"/>
              </a:rPr>
              <a:t>道徳科</a:t>
            </a:r>
          </a:p>
        </p:txBody>
      </p:sp>
      <p:sp>
        <p:nvSpPr>
          <p:cNvPr id="6149" name="AutoShape 12"/>
          <p:cNvSpPr>
            <a:spLocks noChangeArrowheads="1"/>
          </p:cNvSpPr>
          <p:nvPr/>
        </p:nvSpPr>
        <p:spPr bwMode="auto">
          <a:xfrm>
            <a:off x="1557338" y="3332163"/>
            <a:ext cx="6264275" cy="2041525"/>
          </a:xfrm>
          <a:prstGeom prst="bevel">
            <a:avLst>
              <a:gd name="adj" fmla="val 334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mj-ea"/>
                <a:cs typeface="Calibri" panose="020F0502020204030204" pitchFamily="34" charset="0"/>
              </a:rPr>
              <a:t>Ⅰ</a:t>
            </a:r>
            <a:r>
              <a:rPr lang="ja-JP" altLang="en-US" sz="2800" b="1" dirty="0">
                <a:solidFill>
                  <a:srgbClr val="000000"/>
                </a:solidFill>
                <a:latin typeface="Calibri" panose="020F0502020204030204" pitchFamily="34" charset="0"/>
                <a:ea typeface="HGP教科書体" panose="02020600000000000000" pitchFamily="18" charset="-128"/>
                <a:cs typeface="Calibri" panose="020F0502020204030204" pitchFamily="34" charset="0"/>
              </a:rPr>
              <a:t>   </a:t>
            </a:r>
            <a:r>
              <a:rPr lang="ja-JP" altLang="en-US" sz="2800" b="1" dirty="0">
                <a:solidFill>
                  <a:srgbClr val="000000"/>
                </a:solidFill>
                <a:latin typeface="HGP教科書体" panose="02020600000000000000" pitchFamily="18" charset="-128"/>
                <a:ea typeface="HGP教科書体" panose="02020600000000000000" pitchFamily="18" charset="-128"/>
              </a:rPr>
              <a:t>改訂の経緯及び要点</a:t>
            </a:r>
            <a:endParaRPr lang="en-US" altLang="ja-JP" sz="2800" b="1" dirty="0">
              <a:solidFill>
                <a:srgbClr val="000000"/>
              </a:solidFill>
              <a:latin typeface="HGP教科書体" panose="02020600000000000000" pitchFamily="18" charset="-128"/>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mj-ea"/>
                <a:cs typeface="Calibri" panose="020F0502020204030204" pitchFamily="34" charset="0"/>
              </a:rPr>
              <a:t>Ⅱ</a:t>
            </a:r>
            <a:r>
              <a:rPr lang="ja-JP" altLang="en-US" sz="2800" dirty="0">
                <a:solidFill>
                  <a:srgbClr val="000000"/>
                </a:solidFill>
                <a:latin typeface="+mj-ea"/>
                <a:ea typeface="+mj-ea"/>
              </a:rPr>
              <a:t>　</a:t>
            </a:r>
            <a:r>
              <a:rPr lang="ja-JP" altLang="en-US" sz="2800" b="1" dirty="0">
                <a:solidFill>
                  <a:srgbClr val="000000"/>
                </a:solidFill>
                <a:latin typeface="HGP教科書体" panose="02020600000000000000" pitchFamily="18" charset="-128"/>
                <a:ea typeface="HGP教科書体" panose="02020600000000000000" pitchFamily="18" charset="-128"/>
              </a:rPr>
              <a:t>道徳科の目標</a:t>
            </a:r>
          </a:p>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mj-ea"/>
                <a:cs typeface="Calibri" panose="020F0502020204030204" pitchFamily="34" charset="0"/>
              </a:rPr>
              <a:t>Ⅲ</a:t>
            </a:r>
            <a:r>
              <a:rPr lang="ja-JP" altLang="en-US" sz="2800" dirty="0">
                <a:solidFill>
                  <a:srgbClr val="000000"/>
                </a:solidFill>
                <a:latin typeface="+mj-ea"/>
                <a:ea typeface="+mj-ea"/>
              </a:rPr>
              <a:t>　</a:t>
            </a:r>
            <a:r>
              <a:rPr lang="ja-JP" altLang="en-US" sz="2800" b="1" dirty="0">
                <a:solidFill>
                  <a:srgbClr val="000000"/>
                </a:solidFill>
                <a:latin typeface="HGP教科書体" panose="02020600000000000000" pitchFamily="18" charset="-128"/>
                <a:ea typeface="HGP教科書体" panose="02020600000000000000" pitchFamily="18" charset="-128"/>
              </a:rPr>
              <a:t>道徳科の評価</a:t>
            </a:r>
            <a:endParaRPr lang="en-US" altLang="ja-JP" sz="2800" b="1" dirty="0">
              <a:solidFill>
                <a:srgbClr val="000000"/>
              </a:solidFill>
              <a:latin typeface="HGP教科書体" panose="02020600000000000000" pitchFamily="18" charset="-128"/>
              <a:ea typeface="HGP教科書体" panose="02020600000000000000" pitchFamily="18" charset="-128"/>
            </a:endParaRPr>
          </a:p>
        </p:txBody>
      </p:sp>
      <p:sp>
        <p:nvSpPr>
          <p:cNvPr id="70660"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70661" name="Text Box 16"/>
          <p:cNvSpPr txBox="1">
            <a:spLocks noChangeArrowheads="1"/>
          </p:cNvSpPr>
          <p:nvPr/>
        </p:nvSpPr>
        <p:spPr bwMode="auto">
          <a:xfrm>
            <a:off x="4262438" y="403225"/>
            <a:ext cx="1173658"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70662"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5"/>
    </mc:Choice>
    <mc:Fallback xmlns="">
      <p:transition spd="slow" advTm="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P4~7</a:t>
            </a:r>
            <a:endParaRPr lang="ja-JP" altLang="en-US" dirty="0"/>
          </a:p>
        </p:txBody>
      </p:sp>
      <p:sp>
        <p:nvSpPr>
          <p:cNvPr id="8" name="角丸四角形 7"/>
          <p:cNvSpPr/>
          <p:nvPr/>
        </p:nvSpPr>
        <p:spPr>
          <a:xfrm>
            <a:off x="251519" y="836712"/>
            <a:ext cx="2556767" cy="540000"/>
          </a:xfrm>
          <a:prstGeom prst="roundRect">
            <a:avLst/>
          </a:prstGeom>
          <a:solidFill>
            <a:srgbClr val="FF0000"/>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solidFill>
                  <a:schemeClr val="bg1"/>
                </a:solidFill>
              </a:rPr>
              <a:t>目標の改善</a:t>
            </a:r>
          </a:p>
        </p:txBody>
      </p:sp>
      <p:sp>
        <p:nvSpPr>
          <p:cNvPr id="91142" name="AutoShape 15"/>
          <p:cNvSpPr>
            <a:spLocks noChangeArrowheads="1"/>
          </p:cNvSpPr>
          <p:nvPr/>
        </p:nvSpPr>
        <p:spPr bwMode="auto">
          <a:xfrm>
            <a:off x="0" y="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2800" b="1">
                <a:solidFill>
                  <a:schemeClr val="tx1"/>
                </a:solidFill>
                <a:latin typeface="Arial" panose="020B0604020202020204" pitchFamily="34" charset="0"/>
                <a:ea typeface="HGP教科書体" panose="02020600000000000000" pitchFamily="18" charset="-128"/>
              </a:rPr>
              <a:t>Ⅰ</a:t>
            </a:r>
            <a:r>
              <a:rPr lang="ja-JP" altLang="en-US" sz="2800" b="1">
                <a:solidFill>
                  <a:schemeClr val="tx1"/>
                </a:solidFill>
                <a:latin typeface="Arial" panose="020B0604020202020204" pitchFamily="34" charset="0"/>
                <a:ea typeface="HGP教科書体" panose="02020600000000000000" pitchFamily="18" charset="-128"/>
              </a:rPr>
              <a:t>　改訂の経緯及び要点</a:t>
            </a:r>
            <a:endParaRPr lang="ja-JP" altLang="en-US" sz="2800">
              <a:solidFill>
                <a:schemeClr val="tx1"/>
              </a:solidFill>
              <a:latin typeface="Tahoma" panose="020B0604030504040204" pitchFamily="34" charset="0"/>
            </a:endParaRPr>
          </a:p>
        </p:txBody>
      </p:sp>
      <p:sp>
        <p:nvSpPr>
          <p:cNvPr id="12" name="正方形/長方形 11"/>
          <p:cNvSpPr/>
          <p:nvPr/>
        </p:nvSpPr>
        <p:spPr>
          <a:xfrm>
            <a:off x="490538" y="1487488"/>
            <a:ext cx="8545512" cy="830262"/>
          </a:xfrm>
          <a:prstGeom prst="rect">
            <a:avLst/>
          </a:prstGeom>
          <a:solidFill>
            <a:srgbClr val="FF9999"/>
          </a:solidFill>
          <a:ln>
            <a:solidFill>
              <a:srgbClr val="FF0000"/>
            </a:solidFill>
          </a:ln>
        </p:spPr>
        <p:txBody>
          <a:bodyPr>
            <a:spAutoFit/>
          </a:bodyPr>
          <a:lstStyle/>
          <a:p>
            <a:pPr>
              <a:defRPr/>
            </a:pPr>
            <a:r>
              <a:rPr lang="ja-JP" altLang="en-US" sz="2400" dirty="0"/>
              <a:t>・道徳教育の目標と道徳科の目標の関係の明確化</a:t>
            </a:r>
            <a:endParaRPr lang="en-US" altLang="ja-JP" sz="2400" dirty="0"/>
          </a:p>
          <a:p>
            <a:pPr>
              <a:defRPr/>
            </a:pPr>
            <a:r>
              <a:rPr lang="ja-JP" altLang="en-US" sz="2400" dirty="0"/>
              <a:t>・道徳科で育成すべき資質・能力，道徳科の学習過程を明確化</a:t>
            </a:r>
            <a:endParaRPr lang="ja-JP" altLang="ja-JP" sz="2400" spc="-150" dirty="0"/>
          </a:p>
        </p:txBody>
      </p:sp>
      <p:sp>
        <p:nvSpPr>
          <p:cNvPr id="13" name="角丸四角形 12"/>
          <p:cNvSpPr/>
          <p:nvPr/>
        </p:nvSpPr>
        <p:spPr>
          <a:xfrm>
            <a:off x="251520" y="2492896"/>
            <a:ext cx="2556767" cy="540000"/>
          </a:xfrm>
          <a:prstGeom prst="roundRect">
            <a:avLst/>
          </a:prstGeom>
          <a:solidFill>
            <a:srgbClr val="00B0F0"/>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solidFill>
                  <a:schemeClr val="bg1"/>
                </a:solidFill>
              </a:rPr>
              <a:t>内容の改善</a:t>
            </a:r>
          </a:p>
        </p:txBody>
      </p:sp>
      <p:sp>
        <p:nvSpPr>
          <p:cNvPr id="14" name="正方形/長方形 13"/>
          <p:cNvSpPr/>
          <p:nvPr/>
        </p:nvSpPr>
        <p:spPr>
          <a:xfrm>
            <a:off x="490538" y="3143250"/>
            <a:ext cx="8545512" cy="831850"/>
          </a:xfrm>
          <a:prstGeom prst="rect">
            <a:avLst/>
          </a:prstGeom>
          <a:solidFill>
            <a:srgbClr val="CCFFFF"/>
          </a:solidFill>
          <a:ln>
            <a:solidFill>
              <a:srgbClr val="0070C0"/>
            </a:solidFill>
          </a:ln>
        </p:spPr>
        <p:txBody>
          <a:bodyPr>
            <a:spAutoFit/>
          </a:bodyPr>
          <a:lstStyle/>
          <a:p>
            <a:pPr>
              <a:defRPr/>
            </a:pPr>
            <a:r>
              <a:rPr lang="ja-JP" altLang="en-US" sz="2400" dirty="0"/>
              <a:t>・</a:t>
            </a:r>
            <a:r>
              <a:rPr lang="ja-JP" altLang="en-US" sz="2400" spc="-150" dirty="0">
                <a:latin typeface="+mj-ea"/>
                <a:cs typeface="Times New Roman" panose="02020603050405020304" pitchFamily="18" charset="0"/>
              </a:rPr>
              <a:t>四つの視点の意義を明確にするとともに，その順序等を改善</a:t>
            </a:r>
            <a:endParaRPr lang="en-US" altLang="ja-JP" sz="2400" spc="-150" dirty="0">
              <a:latin typeface="+mj-ea"/>
              <a:cs typeface="Times New Roman" panose="02020603050405020304" pitchFamily="18" charset="0"/>
            </a:endParaRPr>
          </a:p>
          <a:p>
            <a:pPr>
              <a:defRPr/>
            </a:pPr>
            <a:r>
              <a:rPr lang="ja-JP" altLang="en-US" sz="2400" dirty="0"/>
              <a:t>・それぞれの内容項目を端的に表す言葉を付記</a:t>
            </a:r>
            <a:endParaRPr lang="ja-JP" altLang="ja-JP" sz="2400" spc="-150" dirty="0"/>
          </a:p>
        </p:txBody>
      </p:sp>
      <p:sp>
        <p:nvSpPr>
          <p:cNvPr id="15" name="角丸四角形 14"/>
          <p:cNvSpPr/>
          <p:nvPr/>
        </p:nvSpPr>
        <p:spPr>
          <a:xfrm>
            <a:off x="251519" y="4149080"/>
            <a:ext cx="6480721" cy="540000"/>
          </a:xfrm>
          <a:prstGeom prst="roundRect">
            <a:avLst/>
          </a:prstGeom>
          <a:solidFill>
            <a:srgbClr val="008000"/>
          </a:solidFill>
          <a:ln>
            <a:solidFill>
              <a:srgbClr val="002060"/>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t>指導計画の作成と内容の取扱いの改善</a:t>
            </a:r>
          </a:p>
        </p:txBody>
      </p:sp>
      <p:sp>
        <p:nvSpPr>
          <p:cNvPr id="16" name="正方形/長方形 15"/>
          <p:cNvSpPr/>
          <p:nvPr/>
        </p:nvSpPr>
        <p:spPr>
          <a:xfrm>
            <a:off x="490538" y="4811713"/>
            <a:ext cx="8545512" cy="1200150"/>
          </a:xfrm>
          <a:prstGeom prst="rect">
            <a:avLst/>
          </a:prstGeom>
          <a:solidFill>
            <a:srgbClr val="CCFF99"/>
          </a:solidFill>
          <a:ln>
            <a:solidFill>
              <a:srgbClr val="92D050"/>
            </a:solidFill>
          </a:ln>
        </p:spPr>
        <p:txBody>
          <a:bodyPr>
            <a:spAutoFit/>
          </a:bodyPr>
          <a:lstStyle/>
          <a:p>
            <a:pPr>
              <a:defRPr/>
            </a:pPr>
            <a:r>
              <a:rPr lang="ja-JP" altLang="en-US" sz="2400" spc="-150" dirty="0"/>
              <a:t>・道徳科の特質を生かした指導を行う際の指導方法の例示</a:t>
            </a:r>
            <a:endParaRPr lang="en-US" altLang="ja-JP" sz="2400" spc="-150" dirty="0"/>
          </a:p>
          <a:p>
            <a:pPr>
              <a:defRPr/>
            </a:pPr>
            <a:r>
              <a:rPr lang="ja-JP" altLang="en-US" sz="2400" spc="-150" dirty="0"/>
              <a:t>・多様な教材の開発や活用について具体的に例示</a:t>
            </a:r>
            <a:endParaRPr lang="en-US" altLang="ja-JP" sz="2400" spc="-150" dirty="0"/>
          </a:p>
          <a:p>
            <a:pPr>
              <a:defRPr/>
            </a:pPr>
            <a:r>
              <a:rPr lang="ja-JP" altLang="en-US" sz="2400" spc="-150" dirty="0"/>
              <a:t>・道徳科の評価に関する基本的な考え方等</a:t>
            </a:r>
            <a:endParaRPr lang="ja-JP" altLang="ja-JP" sz="2400" spc="-15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308"/>
    </mc:Choice>
    <mc:Fallback xmlns="">
      <p:transition spd="slow" advTm="7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9318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Ⅱ</a:t>
            </a:r>
            <a:r>
              <a:rPr lang="ja-JP" altLang="en-US" sz="3200" b="1">
                <a:solidFill>
                  <a:schemeClr val="tx1"/>
                </a:solidFill>
                <a:latin typeface="Arial" panose="020B0604020202020204" pitchFamily="34" charset="0"/>
                <a:ea typeface="HGP教科書体" panose="02020600000000000000" pitchFamily="18" charset="-128"/>
              </a:rPr>
              <a:t>　道徳科の目標</a:t>
            </a:r>
            <a:endParaRPr lang="ja-JP" altLang="en-US" sz="3200">
              <a:solidFill>
                <a:schemeClr val="tx1"/>
              </a:solidFill>
              <a:latin typeface="Tahoma" panose="020B0604030504040204" pitchFamily="34" charset="0"/>
            </a:endParaRPr>
          </a:p>
        </p:txBody>
      </p:sp>
      <p:sp>
        <p:nvSpPr>
          <p:cNvPr id="7" name="正方形/長方形 6"/>
          <p:cNvSpPr/>
          <p:nvPr/>
        </p:nvSpPr>
        <p:spPr>
          <a:xfrm>
            <a:off x="136525" y="981075"/>
            <a:ext cx="8756650" cy="1938338"/>
          </a:xfrm>
          <a:prstGeom prst="rect">
            <a:avLst/>
          </a:prstGeom>
          <a:noFill/>
          <a:ln w="57150">
            <a:solidFill>
              <a:srgbClr val="008000"/>
            </a:solidFill>
          </a:ln>
        </p:spPr>
        <p:txBody>
          <a:bodyPr>
            <a:spAutoFit/>
          </a:bodyPr>
          <a:lstStyle/>
          <a:p>
            <a:pPr algn="just">
              <a:defRPr/>
            </a:pPr>
            <a:r>
              <a:rPr lang="ja-JP" altLang="en-US" sz="2400" b="1" dirty="0">
                <a:latin typeface="ＭＳ ゴシック" panose="020B0609070205080204" pitchFamily="49" charset="-128"/>
                <a:ea typeface="ＭＳ ゴシック" panose="020B0609070205080204" pitchFamily="49" charset="-128"/>
              </a:rPr>
              <a:t>　</a:t>
            </a:r>
            <a:r>
              <a:rPr lang="ja-JP" altLang="en-US" sz="2400" b="1" spc="-300" dirty="0">
                <a:latin typeface="ＭＳ ゴシック" panose="020B0609070205080204" pitchFamily="49" charset="-128"/>
                <a:ea typeface="ＭＳ ゴシック" panose="020B0609070205080204" pitchFamily="49" charset="-128"/>
              </a:rPr>
              <a:t>第</a:t>
            </a:r>
            <a:r>
              <a:rPr lang="en-US" altLang="ja-JP" sz="2400" b="1" spc="-300" dirty="0">
                <a:latin typeface="ＭＳ ゴシック" panose="020B0609070205080204" pitchFamily="49" charset="-128"/>
                <a:ea typeface="ＭＳ ゴシック" panose="020B0609070205080204" pitchFamily="49" charset="-128"/>
              </a:rPr>
              <a:t>1</a:t>
            </a:r>
            <a:r>
              <a:rPr lang="ja-JP" altLang="en-US" sz="2400" b="1" spc="-300" dirty="0">
                <a:latin typeface="ＭＳ ゴシック" panose="020B0609070205080204" pitchFamily="49" charset="-128"/>
                <a:ea typeface="ＭＳ ゴシック" panose="020B0609070205080204" pitchFamily="49" charset="-128"/>
              </a:rPr>
              <a:t>章総則の第</a:t>
            </a:r>
            <a:r>
              <a:rPr lang="en-US" altLang="ja-JP" sz="2400" b="1" spc="-300" dirty="0">
                <a:latin typeface="ＭＳ ゴシック" panose="020B0609070205080204" pitchFamily="49" charset="-128"/>
                <a:ea typeface="ＭＳ ゴシック" panose="020B0609070205080204" pitchFamily="49" charset="-128"/>
              </a:rPr>
              <a:t>1</a:t>
            </a:r>
            <a:r>
              <a:rPr lang="ja-JP" altLang="en-US" sz="2400" b="1" spc="-300" dirty="0">
                <a:latin typeface="ＭＳ ゴシック" panose="020B0609070205080204" pitchFamily="49" charset="-128"/>
                <a:ea typeface="ＭＳ ゴシック" panose="020B0609070205080204" pitchFamily="49" charset="-128"/>
              </a:rPr>
              <a:t>の</a:t>
            </a:r>
            <a:r>
              <a:rPr lang="en-US" altLang="ja-JP" sz="2400" b="1" spc="-300" dirty="0">
                <a:latin typeface="ＭＳ ゴシック" panose="020B0609070205080204" pitchFamily="49" charset="-128"/>
                <a:ea typeface="ＭＳ ゴシック" panose="020B0609070205080204" pitchFamily="49" charset="-128"/>
              </a:rPr>
              <a:t>2</a:t>
            </a:r>
            <a:r>
              <a:rPr lang="ja-JP" altLang="en-US" sz="2400" b="1" spc="-300" dirty="0">
                <a:latin typeface="ＭＳ ゴシック" panose="020B0609070205080204" pitchFamily="49" charset="-128"/>
                <a:ea typeface="ＭＳ ゴシック" panose="020B0609070205080204" pitchFamily="49" charset="-128"/>
              </a:rPr>
              <a:t>の（</a:t>
            </a:r>
            <a:r>
              <a:rPr lang="en-US" altLang="ja-JP" sz="2400" b="1" spc="-300" dirty="0">
                <a:latin typeface="ＭＳ ゴシック" panose="020B0609070205080204" pitchFamily="49" charset="-128"/>
                <a:ea typeface="ＭＳ ゴシック" panose="020B0609070205080204" pitchFamily="49" charset="-128"/>
              </a:rPr>
              <a:t>2</a:t>
            </a:r>
            <a:r>
              <a:rPr lang="ja-JP" altLang="en-US" sz="2400" b="1" spc="-300" dirty="0">
                <a:latin typeface="ＭＳ ゴシック" panose="020B0609070205080204" pitchFamily="49" charset="-128"/>
                <a:ea typeface="ＭＳ ゴシック" panose="020B0609070205080204" pitchFamily="49" charset="-128"/>
              </a:rPr>
              <a:t>）に示す</a:t>
            </a:r>
            <a:r>
              <a:rPr lang="ja-JP" altLang="en-US" sz="2400" b="1" u="sng" spc="-300" dirty="0">
                <a:solidFill>
                  <a:srgbClr val="0070C0"/>
                </a:solidFill>
                <a:latin typeface="ＭＳ ゴシック" panose="020B0609070205080204" pitchFamily="49" charset="-128"/>
                <a:ea typeface="ＭＳ ゴシック" panose="020B0609070205080204" pitchFamily="49" charset="-128"/>
              </a:rPr>
              <a:t>道徳教育の目標に基づき，</a:t>
            </a:r>
            <a:r>
              <a:rPr lang="ja-JP" altLang="ja-JP" sz="2400" b="1" u="sng" spc="-300" dirty="0">
                <a:solidFill>
                  <a:srgbClr val="0070C0"/>
                </a:solidFill>
                <a:latin typeface="ＭＳ ゴシック" panose="020B0609070205080204" pitchFamily="49" charset="-128"/>
                <a:ea typeface="ＭＳ ゴシック" panose="020B0609070205080204" pitchFamily="49" charset="-128"/>
              </a:rPr>
              <a:t>よりよく生きるための基盤となる道徳性を養う</a:t>
            </a:r>
            <a:r>
              <a:rPr lang="ja-JP" altLang="ja-JP" sz="2400" b="1" spc="-300" dirty="0">
                <a:latin typeface="ＭＳ ゴシック" panose="020B0609070205080204" pitchFamily="49" charset="-128"/>
                <a:ea typeface="ＭＳ ゴシック" panose="020B0609070205080204" pitchFamily="49" charset="-128"/>
              </a:rPr>
              <a:t>ため</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道徳的諸価値についての理解を基に</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自己を見つめ</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物事を</a:t>
            </a:r>
            <a:r>
              <a:rPr lang="ja-JP" altLang="en-US" sz="2400" b="1" spc="-300" dirty="0">
                <a:latin typeface="ＭＳ ゴシック" panose="020B0609070205080204" pitchFamily="49" charset="-128"/>
                <a:ea typeface="ＭＳ ゴシック" panose="020B0609070205080204" pitchFamily="49" charset="-128"/>
              </a:rPr>
              <a:t>広い視野から</a:t>
            </a:r>
            <a:r>
              <a:rPr lang="ja-JP" altLang="ja-JP" sz="2400" b="1" spc="-300" dirty="0">
                <a:latin typeface="ＭＳ ゴシック" panose="020B0609070205080204" pitchFamily="49" charset="-128"/>
                <a:ea typeface="ＭＳ ゴシック" panose="020B0609070205080204" pitchFamily="49" charset="-128"/>
              </a:rPr>
              <a:t>多面的・多角的に考え</a:t>
            </a:r>
            <a:r>
              <a:rPr lang="ja-JP" altLang="en-US" sz="2400" b="1" spc="-300" dirty="0">
                <a:latin typeface="ＭＳ ゴシック" panose="020B0609070205080204" pitchFamily="49" charset="-128"/>
                <a:ea typeface="ＭＳ ゴシック" panose="020B0609070205080204" pitchFamily="49" charset="-128"/>
              </a:rPr>
              <a:t>，人間として</a:t>
            </a:r>
            <a:r>
              <a:rPr lang="ja-JP" altLang="ja-JP" sz="2400" b="1" spc="-300" dirty="0">
                <a:latin typeface="ＭＳ ゴシック" panose="020B0609070205080204" pitchFamily="49" charset="-128"/>
                <a:ea typeface="ＭＳ ゴシック" panose="020B0609070205080204" pitchFamily="49" charset="-128"/>
              </a:rPr>
              <a:t>の生き方についての考えを深める学習を通して</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u="sng" spc="-300" dirty="0">
                <a:solidFill>
                  <a:srgbClr val="0070C0"/>
                </a:solidFill>
                <a:latin typeface="ＭＳ ゴシック" panose="020B0609070205080204" pitchFamily="49" charset="-128"/>
                <a:ea typeface="ＭＳ ゴシック" panose="020B0609070205080204" pitchFamily="49" charset="-128"/>
              </a:rPr>
              <a:t>道徳的な判断力</a:t>
            </a:r>
            <a:r>
              <a:rPr lang="ja-JP" altLang="en-US" sz="2400" b="1" u="sng" spc="-300" dirty="0">
                <a:solidFill>
                  <a:srgbClr val="0070C0"/>
                </a:solidFill>
                <a:latin typeface="ＭＳ ゴシック" panose="020B0609070205080204" pitchFamily="49" charset="-128"/>
                <a:ea typeface="ＭＳ ゴシック" panose="020B0609070205080204" pitchFamily="49" charset="-128"/>
              </a:rPr>
              <a:t>，</a:t>
            </a:r>
            <a:r>
              <a:rPr lang="ja-JP" altLang="ja-JP" sz="2400" b="1" u="sng" spc="-300" dirty="0">
                <a:solidFill>
                  <a:srgbClr val="0070C0"/>
                </a:solidFill>
                <a:latin typeface="ＭＳ ゴシック" panose="020B0609070205080204" pitchFamily="49" charset="-128"/>
                <a:ea typeface="ＭＳ ゴシック" panose="020B0609070205080204" pitchFamily="49" charset="-128"/>
              </a:rPr>
              <a:t>心情</a:t>
            </a:r>
            <a:r>
              <a:rPr lang="ja-JP" altLang="en-US" sz="2400" b="1" u="sng" spc="-300" dirty="0">
                <a:solidFill>
                  <a:srgbClr val="0070C0"/>
                </a:solidFill>
                <a:latin typeface="ＭＳ ゴシック" panose="020B0609070205080204" pitchFamily="49" charset="-128"/>
                <a:ea typeface="ＭＳ ゴシック" panose="020B0609070205080204" pitchFamily="49" charset="-128"/>
              </a:rPr>
              <a:t>，</a:t>
            </a:r>
            <a:r>
              <a:rPr lang="ja-JP" altLang="ja-JP" sz="2400" b="1" u="sng" spc="-300" dirty="0">
                <a:solidFill>
                  <a:srgbClr val="0070C0"/>
                </a:solidFill>
                <a:latin typeface="ＭＳ ゴシック" panose="020B0609070205080204" pitchFamily="49" charset="-128"/>
                <a:ea typeface="ＭＳ ゴシック" panose="020B0609070205080204" pitchFamily="49" charset="-128"/>
              </a:rPr>
              <a:t>実践意欲と態度を育てる</a:t>
            </a:r>
            <a:r>
              <a:rPr lang="ja-JP" altLang="ja-JP" sz="2400" b="1" spc="-150" dirty="0">
                <a:latin typeface="ＭＳ ゴシック" panose="020B0609070205080204" pitchFamily="49" charset="-128"/>
                <a:ea typeface="ＭＳ ゴシック" panose="020B0609070205080204" pitchFamily="49" charset="-128"/>
              </a:rPr>
              <a:t>。</a:t>
            </a:r>
          </a:p>
        </p:txBody>
      </p:sp>
      <p:pic>
        <p:nvPicPr>
          <p:cNvPr id="9318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3" y="3068638"/>
            <a:ext cx="8280400" cy="3611562"/>
          </a:xfrm>
          <a:prstGeom prst="rect">
            <a:avLst/>
          </a:prstGeom>
          <a:solidFill>
            <a:srgbClr val="FFFF99"/>
          </a:solidFill>
          <a:ln w="19050">
            <a:solidFill>
              <a:srgbClr val="FFC000"/>
            </a:solidFill>
            <a:miter lim="800000"/>
            <a:headEnd/>
            <a:tailEnd/>
          </a:ln>
        </p:spPr>
      </p:pic>
      <p:cxnSp>
        <p:nvCxnSpPr>
          <p:cNvPr id="3" name="直線矢印コネクタ 2"/>
          <p:cNvCxnSpPr/>
          <p:nvPr/>
        </p:nvCxnSpPr>
        <p:spPr>
          <a:xfrm>
            <a:off x="3708400" y="2919413"/>
            <a:ext cx="2951163" cy="1230312"/>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70"/>
    </mc:Choice>
    <mc:Fallback xmlns="">
      <p:transition spd="slow" advTm="4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9523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Ⅱ</a:t>
            </a:r>
            <a:r>
              <a:rPr lang="ja-JP" altLang="en-US" sz="3200" b="1">
                <a:solidFill>
                  <a:schemeClr val="tx1"/>
                </a:solidFill>
                <a:latin typeface="Arial" panose="020B0604020202020204" pitchFamily="34" charset="0"/>
                <a:ea typeface="HGP教科書体" panose="02020600000000000000" pitchFamily="18" charset="-128"/>
              </a:rPr>
              <a:t>　道徳科の目標</a:t>
            </a:r>
            <a:endParaRPr lang="ja-JP" altLang="en-US" sz="3200">
              <a:solidFill>
                <a:schemeClr val="tx1"/>
              </a:solidFill>
              <a:latin typeface="Tahoma" panose="020B0604030504040204" pitchFamily="34" charset="0"/>
            </a:endParaRPr>
          </a:p>
        </p:txBody>
      </p:sp>
      <p:sp>
        <p:nvSpPr>
          <p:cNvPr id="7" name="正方形/長方形 6"/>
          <p:cNvSpPr/>
          <p:nvPr/>
        </p:nvSpPr>
        <p:spPr>
          <a:xfrm>
            <a:off x="136525" y="981075"/>
            <a:ext cx="8756650" cy="1938338"/>
          </a:xfrm>
          <a:prstGeom prst="rect">
            <a:avLst/>
          </a:prstGeom>
          <a:noFill/>
          <a:ln w="57150">
            <a:solidFill>
              <a:srgbClr val="008000"/>
            </a:solidFill>
          </a:ln>
        </p:spPr>
        <p:txBody>
          <a:bodyPr>
            <a:spAutoFit/>
          </a:bodyPr>
          <a:lstStyle/>
          <a:p>
            <a:pPr algn="just">
              <a:defRPr/>
            </a:pPr>
            <a:r>
              <a:rPr lang="ja-JP" altLang="en-US" sz="2400" b="1" dirty="0">
                <a:latin typeface="ＭＳ ゴシック" panose="020B0609070205080204" pitchFamily="49" charset="-128"/>
                <a:ea typeface="ＭＳ ゴシック" panose="020B0609070205080204" pitchFamily="49" charset="-128"/>
              </a:rPr>
              <a:t>　</a:t>
            </a:r>
            <a:r>
              <a:rPr lang="ja-JP" altLang="en-US" sz="2400" b="1" spc="-300" dirty="0">
                <a:latin typeface="ＭＳ ゴシック" panose="020B0609070205080204" pitchFamily="49" charset="-128"/>
                <a:ea typeface="ＭＳ ゴシック" panose="020B0609070205080204" pitchFamily="49" charset="-128"/>
              </a:rPr>
              <a:t>第</a:t>
            </a:r>
            <a:r>
              <a:rPr lang="en-US" altLang="ja-JP" sz="2400" b="1" spc="-300" dirty="0">
                <a:latin typeface="ＭＳ ゴシック" panose="020B0609070205080204" pitchFamily="49" charset="-128"/>
                <a:ea typeface="ＭＳ ゴシック" panose="020B0609070205080204" pitchFamily="49" charset="-128"/>
              </a:rPr>
              <a:t>1</a:t>
            </a:r>
            <a:r>
              <a:rPr lang="ja-JP" altLang="en-US" sz="2400" b="1" spc="-300" dirty="0">
                <a:latin typeface="ＭＳ ゴシック" panose="020B0609070205080204" pitchFamily="49" charset="-128"/>
                <a:ea typeface="ＭＳ ゴシック" panose="020B0609070205080204" pitchFamily="49" charset="-128"/>
              </a:rPr>
              <a:t>章総則の第</a:t>
            </a:r>
            <a:r>
              <a:rPr lang="en-US" altLang="ja-JP" sz="2400" b="1" spc="-300" dirty="0">
                <a:latin typeface="ＭＳ ゴシック" panose="020B0609070205080204" pitchFamily="49" charset="-128"/>
                <a:ea typeface="ＭＳ ゴシック" panose="020B0609070205080204" pitchFamily="49" charset="-128"/>
              </a:rPr>
              <a:t>1</a:t>
            </a:r>
            <a:r>
              <a:rPr lang="ja-JP" altLang="en-US" sz="2400" b="1" spc="-300" dirty="0">
                <a:latin typeface="ＭＳ ゴシック" panose="020B0609070205080204" pitchFamily="49" charset="-128"/>
                <a:ea typeface="ＭＳ ゴシック" panose="020B0609070205080204" pitchFamily="49" charset="-128"/>
              </a:rPr>
              <a:t>の</a:t>
            </a:r>
            <a:r>
              <a:rPr lang="en-US" altLang="ja-JP" sz="2400" b="1" spc="-300" dirty="0">
                <a:latin typeface="ＭＳ ゴシック" panose="020B0609070205080204" pitchFamily="49" charset="-128"/>
                <a:ea typeface="ＭＳ ゴシック" panose="020B0609070205080204" pitchFamily="49" charset="-128"/>
              </a:rPr>
              <a:t>2</a:t>
            </a:r>
            <a:r>
              <a:rPr lang="ja-JP" altLang="en-US" sz="2400" b="1" spc="-300" dirty="0">
                <a:latin typeface="ＭＳ ゴシック" panose="020B0609070205080204" pitchFamily="49" charset="-128"/>
                <a:ea typeface="ＭＳ ゴシック" panose="020B0609070205080204" pitchFamily="49" charset="-128"/>
              </a:rPr>
              <a:t>の（</a:t>
            </a:r>
            <a:r>
              <a:rPr lang="en-US" altLang="ja-JP" sz="2400" b="1" spc="-300" dirty="0">
                <a:latin typeface="ＭＳ ゴシック" panose="020B0609070205080204" pitchFamily="49" charset="-128"/>
                <a:ea typeface="ＭＳ ゴシック" panose="020B0609070205080204" pitchFamily="49" charset="-128"/>
              </a:rPr>
              <a:t>2</a:t>
            </a:r>
            <a:r>
              <a:rPr lang="ja-JP" altLang="en-US" sz="2400" b="1" spc="-300" dirty="0">
                <a:latin typeface="ＭＳ ゴシック" panose="020B0609070205080204" pitchFamily="49" charset="-128"/>
                <a:ea typeface="ＭＳ ゴシック" panose="020B0609070205080204" pitchFamily="49" charset="-128"/>
              </a:rPr>
              <a:t>）に示す道徳教育の目標に基づき，</a:t>
            </a:r>
            <a:r>
              <a:rPr lang="ja-JP" altLang="ja-JP" sz="2400" b="1" spc="-300" dirty="0">
                <a:latin typeface="ＭＳ ゴシック" panose="020B0609070205080204" pitchFamily="49" charset="-128"/>
                <a:ea typeface="ＭＳ ゴシック" panose="020B0609070205080204" pitchFamily="49" charset="-128"/>
              </a:rPr>
              <a:t>よりよく生きるための基盤となる道徳性を養うため</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u="sng" spc="-300" dirty="0">
                <a:solidFill>
                  <a:srgbClr val="FF0000"/>
                </a:solidFill>
                <a:latin typeface="ＭＳ ゴシック" panose="020B0609070205080204" pitchFamily="49" charset="-128"/>
                <a:ea typeface="ＭＳ ゴシック" panose="020B0609070205080204" pitchFamily="49" charset="-128"/>
              </a:rPr>
              <a:t>道徳的諸価値についての理解を基に</a:t>
            </a:r>
            <a:r>
              <a:rPr lang="ja-JP" altLang="en-US" sz="2400" b="1" u="sng" spc="-300" dirty="0">
                <a:solidFill>
                  <a:srgbClr val="FF0000"/>
                </a:solidFill>
                <a:latin typeface="ＭＳ ゴシック" panose="020B0609070205080204" pitchFamily="49" charset="-128"/>
                <a:ea typeface="ＭＳ ゴシック" panose="020B0609070205080204" pitchFamily="49" charset="-128"/>
              </a:rPr>
              <a:t>，</a:t>
            </a:r>
            <a:r>
              <a:rPr lang="ja-JP" altLang="ja-JP" sz="2400" b="1" u="sng" spc="-300" dirty="0">
                <a:solidFill>
                  <a:srgbClr val="FF0000"/>
                </a:solidFill>
                <a:latin typeface="ＭＳ ゴシック" panose="020B0609070205080204" pitchFamily="49" charset="-128"/>
                <a:ea typeface="ＭＳ ゴシック" panose="020B0609070205080204" pitchFamily="49" charset="-128"/>
              </a:rPr>
              <a:t>自己を見つめ</a:t>
            </a:r>
            <a:r>
              <a:rPr lang="ja-JP" altLang="en-US" sz="2400" b="1" u="sng" spc="-300" dirty="0">
                <a:solidFill>
                  <a:srgbClr val="FF0000"/>
                </a:solidFill>
                <a:latin typeface="ＭＳ ゴシック" panose="020B0609070205080204" pitchFamily="49" charset="-128"/>
                <a:ea typeface="ＭＳ ゴシック" panose="020B0609070205080204" pitchFamily="49" charset="-128"/>
              </a:rPr>
              <a:t>，</a:t>
            </a:r>
            <a:r>
              <a:rPr lang="ja-JP" altLang="ja-JP" sz="2400" b="1" u="sng" spc="-300" dirty="0">
                <a:solidFill>
                  <a:srgbClr val="FF0000"/>
                </a:solidFill>
                <a:latin typeface="ＭＳ ゴシック" panose="020B0609070205080204" pitchFamily="49" charset="-128"/>
                <a:ea typeface="ＭＳ ゴシック" panose="020B0609070205080204" pitchFamily="49" charset="-128"/>
              </a:rPr>
              <a:t>物事を</a:t>
            </a:r>
            <a:r>
              <a:rPr lang="ja-JP" altLang="en-US" sz="2400" b="1" u="sng" spc="-300" dirty="0">
                <a:solidFill>
                  <a:srgbClr val="FF0000"/>
                </a:solidFill>
                <a:latin typeface="ＭＳ ゴシック" panose="020B0609070205080204" pitchFamily="49" charset="-128"/>
                <a:ea typeface="ＭＳ ゴシック" panose="020B0609070205080204" pitchFamily="49" charset="-128"/>
              </a:rPr>
              <a:t>広い視野から</a:t>
            </a:r>
            <a:r>
              <a:rPr lang="ja-JP" altLang="ja-JP" sz="2400" b="1" u="sng" spc="-300" dirty="0">
                <a:solidFill>
                  <a:srgbClr val="FF0000"/>
                </a:solidFill>
                <a:latin typeface="ＭＳ ゴシック" panose="020B0609070205080204" pitchFamily="49" charset="-128"/>
                <a:ea typeface="ＭＳ ゴシック" panose="020B0609070205080204" pitchFamily="49" charset="-128"/>
              </a:rPr>
              <a:t>多面的・多角的に考え</a:t>
            </a:r>
            <a:r>
              <a:rPr lang="ja-JP" altLang="en-US" sz="2400" b="1" u="sng" spc="-300" dirty="0">
                <a:solidFill>
                  <a:srgbClr val="FF0000"/>
                </a:solidFill>
                <a:latin typeface="ＭＳ ゴシック" panose="020B0609070205080204" pitchFamily="49" charset="-128"/>
                <a:ea typeface="ＭＳ ゴシック" panose="020B0609070205080204" pitchFamily="49" charset="-128"/>
              </a:rPr>
              <a:t>，人間として</a:t>
            </a:r>
            <a:r>
              <a:rPr lang="ja-JP" altLang="ja-JP" sz="2400" b="1" u="sng" spc="-300" dirty="0">
                <a:solidFill>
                  <a:srgbClr val="FF0000"/>
                </a:solidFill>
                <a:latin typeface="ＭＳ ゴシック" panose="020B0609070205080204" pitchFamily="49" charset="-128"/>
                <a:ea typeface="ＭＳ ゴシック" panose="020B0609070205080204" pitchFamily="49" charset="-128"/>
              </a:rPr>
              <a:t>の生き方についての考えを深める</a:t>
            </a:r>
            <a:r>
              <a:rPr lang="ja-JP" altLang="ja-JP" sz="2400" b="1" spc="-300" dirty="0">
                <a:latin typeface="ＭＳ ゴシック" panose="020B0609070205080204" pitchFamily="49" charset="-128"/>
                <a:ea typeface="ＭＳ ゴシック" panose="020B0609070205080204" pitchFamily="49" charset="-128"/>
              </a:rPr>
              <a:t>学習を通して</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道徳的な判断力</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心情</a:t>
            </a:r>
            <a:r>
              <a:rPr lang="ja-JP" altLang="en-US" sz="2400" b="1" spc="-300" dirty="0">
                <a:latin typeface="ＭＳ ゴシック" panose="020B0609070205080204" pitchFamily="49" charset="-128"/>
                <a:ea typeface="ＭＳ ゴシック" panose="020B0609070205080204" pitchFamily="49" charset="-128"/>
              </a:rPr>
              <a:t>，</a:t>
            </a:r>
            <a:r>
              <a:rPr lang="ja-JP" altLang="ja-JP" sz="2400" b="1" spc="-300" dirty="0">
                <a:latin typeface="ＭＳ ゴシック" panose="020B0609070205080204" pitchFamily="49" charset="-128"/>
                <a:ea typeface="ＭＳ ゴシック" panose="020B0609070205080204" pitchFamily="49" charset="-128"/>
              </a:rPr>
              <a:t>実践意欲と態度を育てる</a:t>
            </a:r>
            <a:r>
              <a:rPr lang="ja-JP" altLang="ja-JP" sz="2400" b="1" spc="-150" dirty="0">
                <a:latin typeface="ＭＳ ゴシック" panose="020B0609070205080204" pitchFamily="49" charset="-128"/>
                <a:ea typeface="ＭＳ ゴシック" panose="020B0609070205080204" pitchFamily="49" charset="-128"/>
              </a:rPr>
              <a:t>。</a:t>
            </a:r>
          </a:p>
        </p:txBody>
      </p:sp>
      <p:pic>
        <p:nvPicPr>
          <p:cNvPr id="9523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3" y="3068638"/>
            <a:ext cx="8280400" cy="3611562"/>
          </a:xfrm>
          <a:prstGeom prst="rect">
            <a:avLst/>
          </a:prstGeom>
          <a:solidFill>
            <a:srgbClr val="FFFF99"/>
          </a:solidFill>
          <a:ln w="19050">
            <a:solidFill>
              <a:srgbClr val="FFC000"/>
            </a:solidFill>
            <a:miter lim="800000"/>
            <a:headEnd/>
            <a:tailEnd/>
          </a:ln>
        </p:spPr>
      </p:pic>
      <p:cxnSp>
        <p:nvCxnSpPr>
          <p:cNvPr id="6" name="直線矢印コネクタ 5"/>
          <p:cNvCxnSpPr/>
          <p:nvPr/>
        </p:nvCxnSpPr>
        <p:spPr>
          <a:xfrm flipH="1">
            <a:off x="4621213" y="2454275"/>
            <a:ext cx="628650" cy="15509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99"/>
    </mc:Choice>
    <mc:Fallback xmlns="">
      <p:transition spd="slow" advTm="6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P111</a:t>
            </a:r>
            <a:endParaRPr lang="ja-JP" altLang="en-US" dirty="0"/>
          </a:p>
        </p:txBody>
      </p:sp>
      <p:sp>
        <p:nvSpPr>
          <p:cNvPr id="97283"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pic>
        <p:nvPicPr>
          <p:cNvPr id="9728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0" y="1484313"/>
            <a:ext cx="89916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雲 25"/>
          <p:cNvSpPr/>
          <p:nvPr/>
        </p:nvSpPr>
        <p:spPr>
          <a:xfrm>
            <a:off x="5795963" y="5411788"/>
            <a:ext cx="3348037" cy="1257300"/>
          </a:xfrm>
          <a:prstGeom prst="cloud">
            <a:avLst/>
          </a:prstGeom>
          <a:solidFill>
            <a:srgbClr val="66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schemeClr val="tx1"/>
                </a:solidFill>
              </a:rPr>
              <a:t>観点別に分析的に評価することは妥当ではない</a:t>
            </a:r>
          </a:p>
        </p:txBody>
      </p:sp>
      <p:sp>
        <p:nvSpPr>
          <p:cNvPr id="28" name="爆発 2 27"/>
          <p:cNvSpPr/>
          <p:nvPr/>
        </p:nvSpPr>
        <p:spPr>
          <a:xfrm>
            <a:off x="0" y="5340350"/>
            <a:ext cx="6011863" cy="1196975"/>
          </a:xfrm>
          <a:prstGeom prst="irregularSeal2">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spc="-150" dirty="0">
                <a:solidFill>
                  <a:srgbClr val="FF0000"/>
                </a:solidFill>
              </a:rPr>
              <a:t>学習状況を把握し</a:t>
            </a:r>
            <a:endParaRPr lang="en-US" altLang="ja-JP" sz="2000" b="1" spc="-150" dirty="0">
              <a:solidFill>
                <a:srgbClr val="FF0000"/>
              </a:solidFill>
            </a:endParaRPr>
          </a:p>
          <a:p>
            <a:pPr algn="ctr">
              <a:defRPr/>
            </a:pPr>
            <a:r>
              <a:rPr lang="ja-JP" altLang="en-US" sz="2000" b="1" spc="-150" dirty="0">
                <a:solidFill>
                  <a:srgbClr val="FF0000"/>
                </a:solidFill>
              </a:rPr>
              <a:t>評価する</a:t>
            </a:r>
          </a:p>
        </p:txBody>
      </p:sp>
      <p:sp>
        <p:nvSpPr>
          <p:cNvPr id="27" name="Text Box 4"/>
          <p:cNvSpPr txBox="1">
            <a:spLocks noChangeArrowheads="1"/>
          </p:cNvSpPr>
          <p:nvPr/>
        </p:nvSpPr>
        <p:spPr bwMode="auto">
          <a:xfrm>
            <a:off x="184150" y="949325"/>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51"/>
    </mc:Choice>
    <mc:Fallback xmlns="">
      <p:transition spd="slow" advTm="8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6525" y="1412875"/>
            <a:ext cx="8872538" cy="5294313"/>
          </a:xfrm>
          <a:prstGeom prst="rect">
            <a:avLst/>
          </a:prstGeom>
          <a:solidFill>
            <a:srgbClr val="FFFFCC"/>
          </a:solidFill>
          <a:ln>
            <a:solidFill>
              <a:schemeClr val="tx1"/>
            </a:solidFill>
          </a:ln>
        </p:spPr>
        <p:txBody>
          <a:bodyPr>
            <a:spAutoFit/>
          </a:bodyPr>
          <a:lstStyle/>
          <a:p>
            <a:pPr>
              <a:buClr>
                <a:schemeClr val="tx1"/>
              </a:buClr>
              <a:defRPr/>
            </a:pPr>
            <a:endParaRPr lang="en-US" altLang="ja-JP" sz="2400" dirty="0"/>
          </a:p>
          <a:p>
            <a:pPr>
              <a:buClr>
                <a:schemeClr val="tx1"/>
              </a:buClr>
              <a:defRPr/>
            </a:pPr>
            <a:endParaRPr lang="en-US" altLang="ja-JP" sz="2400" dirty="0"/>
          </a:p>
          <a:p>
            <a:pPr>
              <a:buClr>
                <a:schemeClr val="tx1"/>
              </a:buClr>
              <a:defRPr/>
            </a:pPr>
            <a:endParaRPr lang="en-US" altLang="ja-JP" sz="2400" dirty="0"/>
          </a:p>
          <a:p>
            <a:pPr eaLnBrk="1" hangingPunct="1">
              <a:defRPr/>
            </a:pPr>
            <a:endParaRPr lang="en-US" altLang="ja-JP" sz="1400" dirty="0">
              <a:latin typeface="+mn-ea"/>
            </a:endParaRPr>
          </a:p>
          <a:p>
            <a:pPr algn="dist" eaLnBrk="1" hangingPunct="1">
              <a:defRPr/>
            </a:pPr>
            <a:r>
              <a:rPr lang="ja-JP" altLang="en-US" sz="2800" dirty="0">
                <a:latin typeface="+mn-ea"/>
              </a:rPr>
              <a:t>●　</a:t>
            </a:r>
            <a:r>
              <a:rPr lang="ja-JP" altLang="en-US" sz="2800" dirty="0">
                <a:latin typeface="ＭＳ ゴシック" panose="020B0609070205080204" pitchFamily="49" charset="-128"/>
                <a:ea typeface="ＭＳ ゴシック" panose="020B0609070205080204" pitchFamily="49" charset="-128"/>
              </a:rPr>
              <a:t>道徳的価値に関わる問題に対する判断の根拠や</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そのときの心情を様々な視点から捉え考えようと</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している</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自分と違う立場や感じ方，考え方を理解しようと</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している</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複数の道徳的価値の対立が生じる場面において</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取り得る行動を広い視野から多面的・多角的に考え</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ようとしている</a:t>
            </a:r>
            <a:endParaRPr lang="en-US" altLang="ja-JP" sz="2800" dirty="0">
              <a:latin typeface="ＭＳ ゴシック" panose="020B0609070205080204" pitchFamily="49" charset="-128"/>
              <a:ea typeface="ＭＳ ゴシック" panose="020B0609070205080204" pitchFamily="49" charset="-128"/>
            </a:endParaRPr>
          </a:p>
          <a:p>
            <a:pPr algn="r" eaLnBrk="1" hangingPunct="1">
              <a:defRPr/>
            </a:pPr>
            <a:r>
              <a:rPr lang="ja-JP" altLang="en-US" sz="2800" dirty="0">
                <a:latin typeface="ＭＳ ゴシック" panose="020B0609070205080204" pitchFamily="49" charset="-128"/>
                <a:ea typeface="ＭＳ ゴシック" panose="020B0609070205080204" pitchFamily="49" charset="-128"/>
              </a:rPr>
              <a:t>など</a:t>
            </a:r>
            <a:endParaRPr lang="en-US" altLang="ja-JP" sz="2800" dirty="0">
              <a:latin typeface="ＭＳ ゴシック" panose="020B0609070205080204" pitchFamily="49" charset="-128"/>
              <a:ea typeface="ＭＳ ゴシック" panose="020B0609070205080204" pitchFamily="49" charset="-128"/>
            </a:endParaRPr>
          </a:p>
        </p:txBody>
      </p:sp>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P113</a:t>
            </a:r>
            <a:endParaRPr lang="ja-JP" altLang="en-US" dirty="0"/>
          </a:p>
        </p:txBody>
      </p:sp>
      <p:sp>
        <p:nvSpPr>
          <p:cNvPr id="99332"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sp>
        <p:nvSpPr>
          <p:cNvPr id="28" name="角丸四角形 27"/>
          <p:cNvSpPr/>
          <p:nvPr/>
        </p:nvSpPr>
        <p:spPr>
          <a:xfrm>
            <a:off x="395288" y="1557338"/>
            <a:ext cx="8280400" cy="1050925"/>
          </a:xfrm>
          <a:prstGeom prst="roundRect">
            <a:avLst>
              <a:gd name="adj" fmla="val 30742"/>
            </a:avLst>
          </a:prstGeom>
          <a:solidFill>
            <a:srgbClr val="FF0000"/>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800" b="1" spc="-300" dirty="0">
                <a:solidFill>
                  <a:srgbClr val="FF0000"/>
                </a:solidFill>
              </a:rPr>
              <a:t>　</a:t>
            </a:r>
            <a:r>
              <a:rPr lang="ja-JP" altLang="en-US" sz="3200" b="1" spc="-300" dirty="0">
                <a:solidFill>
                  <a:schemeClr val="bg1"/>
                </a:solidFill>
              </a:rPr>
              <a:t>一面的な見方から多面的・多角的な見方へと発展させているかどうか</a:t>
            </a:r>
          </a:p>
        </p:txBody>
      </p:sp>
      <p:sp>
        <p:nvSpPr>
          <p:cNvPr id="7" name="Text Box 4"/>
          <p:cNvSpPr txBox="1">
            <a:spLocks noChangeArrowheads="1"/>
          </p:cNvSpPr>
          <p:nvPr/>
        </p:nvSpPr>
        <p:spPr bwMode="auto">
          <a:xfrm>
            <a:off x="250825" y="908050"/>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264"/>
    </mc:Choice>
    <mc:Fallback xmlns="">
      <p:transition spd="slow" advTm="5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6525" y="1412875"/>
            <a:ext cx="8872538" cy="5294313"/>
          </a:xfrm>
          <a:prstGeom prst="rect">
            <a:avLst/>
          </a:prstGeom>
          <a:solidFill>
            <a:srgbClr val="FFFFCC"/>
          </a:solidFill>
          <a:ln>
            <a:solidFill>
              <a:schemeClr val="tx1"/>
            </a:solidFill>
          </a:ln>
        </p:spPr>
        <p:txBody>
          <a:bodyPr>
            <a:spAutoFit/>
          </a:bodyPr>
          <a:lstStyle/>
          <a:p>
            <a:pPr>
              <a:buClr>
                <a:schemeClr val="tx1"/>
              </a:buClr>
              <a:defRPr/>
            </a:pPr>
            <a:endParaRPr lang="en-US" altLang="ja-JP" sz="2400" dirty="0"/>
          </a:p>
          <a:p>
            <a:pPr>
              <a:buClr>
                <a:schemeClr val="tx1"/>
              </a:buClr>
              <a:defRPr/>
            </a:pPr>
            <a:endParaRPr lang="en-US" altLang="ja-JP" sz="2400" dirty="0"/>
          </a:p>
          <a:p>
            <a:pPr>
              <a:buClr>
                <a:schemeClr val="tx1"/>
              </a:buClr>
              <a:defRPr/>
            </a:pPr>
            <a:endParaRPr lang="en-US" altLang="ja-JP" sz="2400" dirty="0"/>
          </a:p>
          <a:p>
            <a:pPr eaLnBrk="1" hangingPunct="1">
              <a:defRPr/>
            </a:pPr>
            <a:endParaRPr lang="en-US" altLang="ja-JP" sz="1400" dirty="0">
              <a:latin typeface="+mn-ea"/>
            </a:endParaRPr>
          </a:p>
          <a:p>
            <a:pPr algn="dist" eaLnBrk="1" hangingPunct="1">
              <a:defRPr/>
            </a:pPr>
            <a:r>
              <a:rPr lang="ja-JP" altLang="en-US" sz="2800" dirty="0">
                <a:latin typeface="+mn-ea"/>
              </a:rPr>
              <a:t>●　</a:t>
            </a:r>
            <a:r>
              <a:rPr lang="ja-JP" altLang="en-US" sz="2800" dirty="0">
                <a:latin typeface="ＭＳ ゴシック" panose="020B0609070205080204" pitchFamily="49" charset="-128"/>
                <a:ea typeface="ＭＳ ゴシック" panose="020B0609070205080204" pitchFamily="49" charset="-128"/>
              </a:rPr>
              <a:t>読み物教材の登場人物を自分に置き換えて考え，</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自分なりに具体的にイメージして理解しようとして</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いる</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道徳的な問題に対して自己の取り得る行動を他者</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と議論する中で，道徳的価値の理解を更に深めて</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いる</a:t>
            </a:r>
            <a:endParaRPr lang="en-US" altLang="ja-JP" sz="2800" dirty="0">
              <a:latin typeface="ＭＳ ゴシック" panose="020B0609070205080204" pitchFamily="49" charset="-128"/>
              <a:ea typeface="ＭＳ ゴシック" panose="020B0609070205080204" pitchFamily="49" charset="-128"/>
            </a:endParaRPr>
          </a:p>
          <a:p>
            <a:pPr algn="dist" eaLnBrk="1" hangingPunct="1">
              <a:defRPr/>
            </a:pPr>
            <a:r>
              <a:rPr lang="ja-JP" altLang="en-US" sz="2800" dirty="0">
                <a:latin typeface="ＭＳ ゴシック" panose="020B0609070205080204" pitchFamily="49" charset="-128"/>
                <a:ea typeface="ＭＳ ゴシック" panose="020B0609070205080204" pitchFamily="49" charset="-128"/>
              </a:rPr>
              <a:t>●　道徳的価値を実現することの難しさを自分のこと</a:t>
            </a:r>
            <a:endParaRPr lang="en-US" altLang="ja-JP" sz="2800" dirty="0">
              <a:latin typeface="ＭＳ ゴシック" panose="020B0609070205080204" pitchFamily="49" charset="-128"/>
              <a:ea typeface="ＭＳ ゴシック" panose="020B0609070205080204" pitchFamily="49" charset="-128"/>
            </a:endParaRPr>
          </a:p>
          <a:p>
            <a:pPr eaLnBrk="1" hangingPunct="1">
              <a:defRPr/>
            </a:pPr>
            <a:r>
              <a:rPr lang="ja-JP" altLang="en-US" sz="2800" dirty="0">
                <a:latin typeface="ＭＳ ゴシック" panose="020B0609070205080204" pitchFamily="49" charset="-128"/>
                <a:ea typeface="ＭＳ ゴシック" panose="020B0609070205080204" pitchFamily="49" charset="-128"/>
              </a:rPr>
              <a:t>　として捉え，考えようとしている</a:t>
            </a:r>
            <a:endParaRPr lang="en-US" altLang="ja-JP" sz="2800" dirty="0">
              <a:latin typeface="ＭＳ ゴシック" panose="020B0609070205080204" pitchFamily="49" charset="-128"/>
              <a:ea typeface="ＭＳ ゴシック" panose="020B0609070205080204" pitchFamily="49" charset="-128"/>
            </a:endParaRPr>
          </a:p>
          <a:p>
            <a:pPr algn="r" eaLnBrk="1" hangingPunct="1">
              <a:defRPr/>
            </a:pPr>
            <a:r>
              <a:rPr lang="ja-JP" altLang="en-US" sz="2800" dirty="0">
                <a:latin typeface="ＭＳ ゴシック" panose="020B0609070205080204" pitchFamily="49" charset="-128"/>
                <a:ea typeface="ＭＳ ゴシック" panose="020B0609070205080204" pitchFamily="49" charset="-128"/>
              </a:rPr>
              <a:t>など</a:t>
            </a:r>
            <a:endParaRPr lang="en-US" altLang="ja-JP" sz="2800" dirty="0">
              <a:latin typeface="ＭＳ ゴシック" panose="020B0609070205080204" pitchFamily="49" charset="-128"/>
              <a:ea typeface="ＭＳ ゴシック" panose="020B0609070205080204" pitchFamily="49" charset="-128"/>
            </a:endParaRPr>
          </a:p>
        </p:txBody>
      </p:sp>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P113</a:t>
            </a:r>
            <a:endParaRPr lang="ja-JP" altLang="en-US" dirty="0"/>
          </a:p>
        </p:txBody>
      </p:sp>
      <p:sp>
        <p:nvSpPr>
          <p:cNvPr id="101380"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sp>
        <p:nvSpPr>
          <p:cNvPr id="28" name="角丸四角形 27"/>
          <p:cNvSpPr/>
          <p:nvPr/>
        </p:nvSpPr>
        <p:spPr>
          <a:xfrm>
            <a:off x="395288" y="1557338"/>
            <a:ext cx="8280400" cy="1050925"/>
          </a:xfrm>
          <a:prstGeom prst="roundRect">
            <a:avLst>
              <a:gd name="adj" fmla="val 30742"/>
            </a:avLst>
          </a:prstGeom>
          <a:solidFill>
            <a:srgbClr val="FF0000"/>
          </a:solid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800" b="1" spc="-300" dirty="0">
                <a:solidFill>
                  <a:schemeClr val="bg1"/>
                </a:solidFill>
              </a:rPr>
              <a:t>　</a:t>
            </a:r>
            <a:r>
              <a:rPr lang="ja-JP" altLang="en-US" sz="3200" b="1" spc="-300" dirty="0">
                <a:solidFill>
                  <a:schemeClr val="bg1"/>
                </a:solidFill>
              </a:rPr>
              <a:t>道徳的価値の理解を自分自身との関わりの中で深めているかどうか</a:t>
            </a:r>
          </a:p>
        </p:txBody>
      </p:sp>
      <p:sp>
        <p:nvSpPr>
          <p:cNvPr id="7" name="Text Box 4"/>
          <p:cNvSpPr txBox="1">
            <a:spLocks noChangeArrowheads="1"/>
          </p:cNvSpPr>
          <p:nvPr/>
        </p:nvSpPr>
        <p:spPr bwMode="auto">
          <a:xfrm>
            <a:off x="250825" y="908050"/>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09"/>
    </mc:Choice>
    <mc:Fallback xmlns="">
      <p:transition spd="slow" advTm="5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P114</a:t>
            </a:r>
            <a:endParaRPr lang="ja-JP" altLang="en-US" dirty="0"/>
          </a:p>
        </p:txBody>
      </p:sp>
      <p:sp>
        <p:nvSpPr>
          <p:cNvPr id="103427"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sp>
        <p:nvSpPr>
          <p:cNvPr id="7" name="角丸四角形 6"/>
          <p:cNvSpPr/>
          <p:nvPr/>
        </p:nvSpPr>
        <p:spPr>
          <a:xfrm>
            <a:off x="250825" y="1557338"/>
            <a:ext cx="8713788" cy="3605212"/>
          </a:xfrm>
          <a:prstGeom prst="roundRect">
            <a:avLst>
              <a:gd name="adj" fmla="val 10707"/>
            </a:avLst>
          </a:prstGeom>
          <a:solidFill>
            <a:srgbClr val="CCFFFF"/>
          </a:solidFill>
          <a:ln w="57150">
            <a:solidFill>
              <a:srgbClr val="3333CC"/>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en-US" sz="2800" dirty="0">
                <a:solidFill>
                  <a:schemeClr val="tx1"/>
                </a:solidFill>
                <a:latin typeface="ＭＳ Ｐゴシック" pitchFamily="50" charset="-128"/>
              </a:rPr>
              <a:t>●　生徒の学習の過程や成果などの記録を計画的に</a:t>
            </a:r>
            <a:endParaRPr lang="en-US" altLang="ja-JP" sz="2800" dirty="0">
              <a:solidFill>
                <a:schemeClr val="tx1"/>
              </a:solidFill>
              <a:latin typeface="ＭＳ Ｐゴシック" pitchFamily="50" charset="-128"/>
            </a:endParaRPr>
          </a:p>
          <a:p>
            <a:pPr>
              <a:defRPr/>
            </a:pPr>
            <a:r>
              <a:rPr lang="ja-JP" altLang="en-US" sz="2800" dirty="0">
                <a:solidFill>
                  <a:schemeClr val="tx1"/>
                </a:solidFill>
                <a:latin typeface="ＭＳ Ｐゴシック" pitchFamily="50" charset="-128"/>
              </a:rPr>
              <a:t>　ファイルに蓄積したもの</a:t>
            </a:r>
            <a:endParaRPr lang="en-US" altLang="ja-JP" sz="2800" dirty="0">
              <a:solidFill>
                <a:schemeClr val="tx1"/>
              </a:solidFill>
              <a:latin typeface="ＭＳ Ｐゴシック" pitchFamily="50" charset="-128"/>
            </a:endParaRPr>
          </a:p>
          <a:p>
            <a:pPr>
              <a:defRPr/>
            </a:pPr>
            <a:endParaRPr lang="en-US" altLang="ja-JP" sz="1600" dirty="0">
              <a:solidFill>
                <a:schemeClr val="tx1"/>
              </a:solidFill>
              <a:latin typeface="ＭＳ Ｐゴシック" pitchFamily="50" charset="-128"/>
            </a:endParaRPr>
          </a:p>
          <a:p>
            <a:pPr algn="dist">
              <a:defRPr/>
            </a:pPr>
            <a:r>
              <a:rPr lang="ja-JP" altLang="en-US" sz="2800" dirty="0">
                <a:solidFill>
                  <a:schemeClr val="tx1"/>
                </a:solidFill>
                <a:latin typeface="ＭＳ Ｐゴシック" pitchFamily="50" charset="-128"/>
              </a:rPr>
              <a:t>●　授業時間に発話される記録や記述などを，生徒が</a:t>
            </a:r>
            <a:endParaRPr lang="en-US" altLang="ja-JP" sz="2800" dirty="0">
              <a:solidFill>
                <a:schemeClr val="tx1"/>
              </a:solidFill>
              <a:latin typeface="ＭＳ Ｐゴシック" pitchFamily="50" charset="-128"/>
            </a:endParaRPr>
          </a:p>
          <a:p>
            <a:pPr algn="dist">
              <a:defRPr/>
            </a:pPr>
            <a:r>
              <a:rPr lang="ja-JP" altLang="en-US" sz="2800" dirty="0">
                <a:solidFill>
                  <a:schemeClr val="tx1"/>
                </a:solidFill>
                <a:latin typeface="ＭＳ Ｐゴシック" pitchFamily="50" charset="-128"/>
              </a:rPr>
              <a:t>　道徳性を養っていく過程での生徒自身のエピソード　</a:t>
            </a:r>
            <a:endParaRPr lang="en-US" altLang="ja-JP" sz="2800" dirty="0">
              <a:solidFill>
                <a:schemeClr val="tx1"/>
              </a:solidFill>
              <a:latin typeface="ＭＳ Ｐゴシック" pitchFamily="50" charset="-128"/>
            </a:endParaRPr>
          </a:p>
          <a:p>
            <a:pPr>
              <a:defRPr/>
            </a:pPr>
            <a:r>
              <a:rPr lang="ja-JP" altLang="en-US" sz="2800" dirty="0">
                <a:solidFill>
                  <a:schemeClr val="tx1"/>
                </a:solidFill>
                <a:latin typeface="ＭＳ Ｐゴシック" pitchFamily="50" charset="-128"/>
              </a:rPr>
              <a:t>　（挿話）として集積したもの</a:t>
            </a:r>
            <a:endParaRPr lang="en-US" altLang="ja-JP" sz="2800" dirty="0">
              <a:solidFill>
                <a:schemeClr val="tx1"/>
              </a:solidFill>
              <a:latin typeface="ＭＳ Ｐゴシック" pitchFamily="50" charset="-128"/>
            </a:endParaRPr>
          </a:p>
          <a:p>
            <a:pPr>
              <a:defRPr/>
            </a:pPr>
            <a:endParaRPr lang="en-US" altLang="ja-JP" sz="1600" dirty="0">
              <a:solidFill>
                <a:schemeClr val="tx1"/>
              </a:solidFill>
              <a:latin typeface="ＭＳ Ｐゴシック" pitchFamily="50" charset="-128"/>
            </a:endParaRPr>
          </a:p>
          <a:p>
            <a:pPr algn="dist">
              <a:defRPr/>
            </a:pPr>
            <a:r>
              <a:rPr lang="ja-JP" altLang="en-US" sz="2800" dirty="0">
                <a:solidFill>
                  <a:schemeClr val="tx1"/>
                </a:solidFill>
                <a:latin typeface="ＭＳ Ｐゴシック" pitchFamily="50" charset="-128"/>
              </a:rPr>
              <a:t>●　作文やレポート，スピーチやプレゼンテーションな</a:t>
            </a:r>
            <a:endParaRPr lang="en-US" altLang="ja-JP" sz="2800" dirty="0">
              <a:solidFill>
                <a:schemeClr val="tx1"/>
              </a:solidFill>
              <a:latin typeface="ＭＳ Ｐゴシック" pitchFamily="50" charset="-128"/>
            </a:endParaRPr>
          </a:p>
          <a:p>
            <a:pPr>
              <a:defRPr/>
            </a:pPr>
            <a:r>
              <a:rPr lang="ja-JP" altLang="en-US" sz="2800" dirty="0">
                <a:solidFill>
                  <a:schemeClr val="tx1"/>
                </a:solidFill>
                <a:latin typeface="ＭＳ Ｐゴシック" pitchFamily="50" charset="-128"/>
              </a:rPr>
              <a:t>　</a:t>
            </a:r>
            <a:r>
              <a:rPr lang="ja-JP" altLang="en-US" sz="2800" dirty="0" err="1">
                <a:solidFill>
                  <a:schemeClr val="tx1"/>
                </a:solidFill>
                <a:latin typeface="ＭＳ Ｐゴシック" pitchFamily="50" charset="-128"/>
              </a:rPr>
              <a:t>ど</a:t>
            </a:r>
            <a:r>
              <a:rPr lang="ja-JP" altLang="en-US" sz="2800" dirty="0">
                <a:solidFill>
                  <a:schemeClr val="tx1"/>
                </a:solidFill>
                <a:latin typeface="ＭＳ Ｐゴシック" pitchFamily="50" charset="-128"/>
              </a:rPr>
              <a:t>具体的な学習の過程での学習状況</a:t>
            </a:r>
          </a:p>
        </p:txBody>
      </p:sp>
      <p:sp>
        <p:nvSpPr>
          <p:cNvPr id="10" name="上矢印吹き出し 9"/>
          <p:cNvSpPr/>
          <p:nvPr/>
        </p:nvSpPr>
        <p:spPr>
          <a:xfrm>
            <a:off x="323850" y="5162550"/>
            <a:ext cx="8640763" cy="1579563"/>
          </a:xfrm>
          <a:prstGeom prst="upArrowCallout">
            <a:avLst>
              <a:gd name="adj1" fmla="val 88942"/>
              <a:gd name="adj2" fmla="val 78431"/>
              <a:gd name="adj3" fmla="val 25000"/>
              <a:gd name="adj4" fmla="val 65328"/>
            </a:avLst>
          </a:prstGeom>
          <a:solidFill>
            <a:schemeClr val="bg1"/>
          </a:solidFill>
          <a:ln w="76200">
            <a:solidFill>
              <a:srgbClr val="3333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en-US" sz="2800" dirty="0">
                <a:solidFill>
                  <a:schemeClr val="tx1"/>
                </a:solidFill>
                <a:latin typeface="ＭＳ Ｐゴシック" pitchFamily="50" charset="-128"/>
              </a:rPr>
              <a:t>　道徳的価値の理解を深めようとしていたか，自分との関わりで考えたかなどの成長の様子を見取るためのもの</a:t>
            </a:r>
          </a:p>
        </p:txBody>
      </p:sp>
      <p:sp>
        <p:nvSpPr>
          <p:cNvPr id="11" name="Text Box 4"/>
          <p:cNvSpPr txBox="1">
            <a:spLocks noChangeArrowheads="1"/>
          </p:cNvSpPr>
          <p:nvPr/>
        </p:nvSpPr>
        <p:spPr bwMode="auto">
          <a:xfrm>
            <a:off x="250825" y="908050"/>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865"/>
    </mc:Choice>
    <mc:Fallback xmlns="">
      <p:transition spd="slow" advTm="6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P115</a:t>
            </a:r>
            <a:endParaRPr lang="ja-JP" altLang="en-US" dirty="0"/>
          </a:p>
        </p:txBody>
      </p:sp>
      <p:sp>
        <p:nvSpPr>
          <p:cNvPr id="105475"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sp>
        <p:nvSpPr>
          <p:cNvPr id="11" name="Text Box 4"/>
          <p:cNvSpPr txBox="1">
            <a:spLocks noChangeArrowheads="1"/>
          </p:cNvSpPr>
          <p:nvPr/>
        </p:nvSpPr>
        <p:spPr bwMode="auto">
          <a:xfrm>
            <a:off x="250825" y="908050"/>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sp>
        <p:nvSpPr>
          <p:cNvPr id="8" name="角丸四角形 7"/>
          <p:cNvSpPr/>
          <p:nvPr/>
        </p:nvSpPr>
        <p:spPr>
          <a:xfrm>
            <a:off x="755650" y="2276475"/>
            <a:ext cx="7704138" cy="1152525"/>
          </a:xfrm>
          <a:prstGeom prst="roundRect">
            <a:avLst>
              <a:gd name="adj" fmla="val 30742"/>
            </a:avLst>
          </a:prstGeom>
          <a:solidFill>
            <a:srgbClr val="CCFFFF"/>
          </a:solidFill>
          <a:ln w="57150">
            <a:solidFill>
              <a:srgbClr val="33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600" spc="-300" dirty="0">
                <a:solidFill>
                  <a:schemeClr val="tx1"/>
                </a:solidFill>
                <a:latin typeface="ＭＳ Ｐゴシック" pitchFamily="50" charset="-128"/>
              </a:rPr>
              <a:t>・評価のために集める資料や評価方法等を学年ごとに明確にしておく</a:t>
            </a:r>
          </a:p>
        </p:txBody>
      </p:sp>
      <p:sp>
        <p:nvSpPr>
          <p:cNvPr id="9" name="角丸四角形 8"/>
          <p:cNvSpPr/>
          <p:nvPr/>
        </p:nvSpPr>
        <p:spPr>
          <a:xfrm>
            <a:off x="755650" y="3644900"/>
            <a:ext cx="7704138" cy="1296988"/>
          </a:xfrm>
          <a:prstGeom prst="roundRect">
            <a:avLst>
              <a:gd name="adj" fmla="val 30742"/>
            </a:avLst>
          </a:prstGeom>
          <a:solidFill>
            <a:srgbClr val="CCFFFF"/>
          </a:solidFill>
          <a:ln w="57150">
            <a:solidFill>
              <a:srgbClr val="33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600" spc="-300" dirty="0">
                <a:solidFill>
                  <a:schemeClr val="tx1"/>
                </a:solidFill>
                <a:latin typeface="ＭＳ Ｐゴシック" pitchFamily="50" charset="-128"/>
              </a:rPr>
              <a:t>・評価結果について教師間で検討し評価の観点などについて共通理解を図る</a:t>
            </a:r>
          </a:p>
        </p:txBody>
      </p:sp>
      <p:sp>
        <p:nvSpPr>
          <p:cNvPr id="12" name="正方形/長方形 11"/>
          <p:cNvSpPr/>
          <p:nvPr/>
        </p:nvSpPr>
        <p:spPr>
          <a:xfrm>
            <a:off x="250825" y="1520825"/>
            <a:ext cx="7058025" cy="468313"/>
          </a:xfrm>
          <a:prstGeom prst="rect">
            <a:avLst/>
          </a:prstGeom>
          <a:noFill/>
          <a:ln w="76200">
            <a:solidFill>
              <a:srgbClr val="3333CC"/>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800" b="1" dirty="0">
                <a:solidFill>
                  <a:schemeClr val="tx1"/>
                </a:solidFill>
                <a:latin typeface="ＭＳ Ｐゴシック" pitchFamily="50" charset="-128"/>
              </a:rPr>
              <a:t>学校として組織的・計画的に評価を推進する</a:t>
            </a:r>
          </a:p>
        </p:txBody>
      </p:sp>
      <p:sp>
        <p:nvSpPr>
          <p:cNvPr id="13" name="円/楕円 12"/>
          <p:cNvSpPr/>
          <p:nvPr/>
        </p:nvSpPr>
        <p:spPr>
          <a:xfrm>
            <a:off x="250825" y="5084763"/>
            <a:ext cx="2520950" cy="936625"/>
          </a:xfrm>
          <a:prstGeom prst="ellipse">
            <a:avLst/>
          </a:prstGeom>
          <a:solidFill>
            <a:srgbClr val="FFCCFF"/>
          </a:solidFill>
          <a:ln>
            <a:solidFill>
              <a:srgbClr val="FF0000"/>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latin typeface="ＭＳ Ｐゴシック" pitchFamily="50" charset="-128"/>
              </a:rPr>
              <a:t>妥当性</a:t>
            </a:r>
          </a:p>
        </p:txBody>
      </p:sp>
      <p:sp>
        <p:nvSpPr>
          <p:cNvPr id="14" name="円/楕円 13"/>
          <p:cNvSpPr/>
          <p:nvPr/>
        </p:nvSpPr>
        <p:spPr>
          <a:xfrm>
            <a:off x="2268538" y="5732463"/>
            <a:ext cx="2519362" cy="936625"/>
          </a:xfrm>
          <a:prstGeom prst="ellipse">
            <a:avLst/>
          </a:prstGeom>
          <a:solidFill>
            <a:srgbClr val="FFCCFF"/>
          </a:solidFill>
          <a:ln>
            <a:solidFill>
              <a:srgbClr val="FF0000"/>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latin typeface="ＭＳ Ｐゴシック" pitchFamily="50" charset="-128"/>
              </a:rPr>
              <a:t>信頼性</a:t>
            </a:r>
          </a:p>
        </p:txBody>
      </p:sp>
      <p:sp>
        <p:nvSpPr>
          <p:cNvPr id="15" name="円/楕円 14"/>
          <p:cNvSpPr/>
          <p:nvPr/>
        </p:nvSpPr>
        <p:spPr>
          <a:xfrm>
            <a:off x="4284663" y="5084763"/>
            <a:ext cx="2519362" cy="936625"/>
          </a:xfrm>
          <a:prstGeom prst="ellipse">
            <a:avLst/>
          </a:prstGeom>
          <a:solidFill>
            <a:srgbClr val="CCFF33"/>
          </a:solidFill>
          <a:ln>
            <a:solidFill>
              <a:srgbClr val="008000"/>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latin typeface="ＭＳ Ｐゴシック" pitchFamily="50" charset="-128"/>
              </a:rPr>
              <a:t>自信</a:t>
            </a:r>
          </a:p>
        </p:txBody>
      </p:sp>
      <p:sp>
        <p:nvSpPr>
          <p:cNvPr id="16" name="円/楕円 15"/>
          <p:cNvSpPr/>
          <p:nvPr/>
        </p:nvSpPr>
        <p:spPr>
          <a:xfrm>
            <a:off x="6372225" y="5732463"/>
            <a:ext cx="2520950" cy="936625"/>
          </a:xfrm>
          <a:prstGeom prst="ellipse">
            <a:avLst/>
          </a:prstGeom>
          <a:solidFill>
            <a:srgbClr val="CCFF33"/>
          </a:solidFill>
          <a:ln>
            <a:solidFill>
              <a:srgbClr val="008000"/>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latin typeface="ＭＳ Ｐゴシック" pitchFamily="50" charset="-128"/>
              </a:rPr>
              <a:t>負担感の軽減</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20"/>
    </mc:Choice>
    <mc:Fallback xmlns="">
      <p:transition spd="slow" advTm="6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正方形/長方形 19"/>
          <p:cNvSpPr>
            <a:spLocks noChangeArrowheads="1"/>
          </p:cNvSpPr>
          <p:nvPr/>
        </p:nvSpPr>
        <p:spPr bwMode="auto">
          <a:xfrm>
            <a:off x="85725" y="2030413"/>
            <a:ext cx="8936038" cy="4252912"/>
          </a:xfrm>
          <a:prstGeom prst="rect">
            <a:avLst/>
          </a:prstGeom>
          <a:solidFill>
            <a:schemeClr val="bg1"/>
          </a:solidFill>
          <a:ln>
            <a:noFill/>
          </a:ln>
        </p:spPr>
        <p:txBody>
          <a:bodyPr lIns="80394" tIns="40197" rIns="80394" bIns="40197">
            <a:spAutoFit/>
          </a:bodyPr>
          <a:lstStyle>
            <a:lvl1pPr marL="354013" indent="-354013"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26789" indent="-326789" defTabSz="804978" eaLnBrk="1" fontAlgn="auto" hangingPunct="1">
              <a:spcBef>
                <a:spcPct val="0"/>
              </a:spcBef>
              <a:spcAft>
                <a:spcPts val="1108"/>
              </a:spcAft>
              <a:buFont typeface="Arial" pitchFamily="34" charset="0"/>
              <a:buNone/>
              <a:defRPr/>
            </a:pPr>
            <a:r>
              <a:rPr lang="ja-JP" altLang="en-US" sz="2215" kern="0" dirty="0">
                <a:solidFill>
                  <a:srgbClr val="000000"/>
                </a:solidFill>
                <a:latin typeface="HGP明朝E" pitchFamily="18" charset="-128"/>
                <a:ea typeface="HGP明朝E" pitchFamily="18" charset="-128"/>
              </a:rPr>
              <a:t>＜社会に開かれた教育課程＞</a:t>
            </a:r>
            <a:endParaRPr lang="en-US" altLang="ja-JP" sz="2215" kern="0" dirty="0">
              <a:solidFill>
                <a:srgbClr val="000000"/>
              </a:solidFill>
              <a:latin typeface="HGP明朝E" pitchFamily="18" charset="-128"/>
              <a:ea typeface="HGP明朝E" pitchFamily="18" charset="-128"/>
            </a:endParaRPr>
          </a:p>
          <a:p>
            <a:pPr marL="326789" indent="-326789" defTabSz="804978" eaLnBrk="1" fontAlgn="auto" hangingPunct="1">
              <a:spcBef>
                <a:spcPct val="0"/>
              </a:spcBef>
              <a:spcAft>
                <a:spcPts val="1108"/>
              </a:spcAft>
              <a:buFont typeface="Arial" pitchFamily="34" charset="0"/>
              <a:buNone/>
              <a:defRPr/>
            </a:pPr>
            <a:r>
              <a:rPr lang="ja-JP" altLang="en-US" sz="2215" kern="0" dirty="0">
                <a:solidFill>
                  <a:srgbClr val="000000"/>
                </a:solidFill>
                <a:latin typeface="HGP明朝E" pitchFamily="18" charset="-128"/>
                <a:ea typeface="HGP明朝E" pitchFamily="18" charset="-128"/>
              </a:rPr>
              <a:t>①　</a:t>
            </a:r>
            <a:r>
              <a:rPr lang="ja-JP" altLang="en-US" sz="2215" kern="0" dirty="0">
                <a:solidFill>
                  <a:srgbClr val="C00000"/>
                </a:solidFill>
                <a:latin typeface="HGP明朝E" pitchFamily="18" charset="-128"/>
                <a:ea typeface="HGP明朝E" pitchFamily="18" charset="-128"/>
              </a:rPr>
              <a:t>社会や世界の状況を幅広く視野に入れ，</a:t>
            </a:r>
            <a:r>
              <a:rPr lang="ja-JP" altLang="en-US" sz="2215" kern="0" dirty="0">
                <a:solidFill>
                  <a:srgbClr val="000000"/>
                </a:solidFill>
                <a:latin typeface="HGP明朝E" pitchFamily="18" charset="-128"/>
                <a:ea typeface="HGP明朝E" pitchFamily="18" charset="-128"/>
              </a:rPr>
              <a:t>よりよい学校教育を通じてよりよい社会を創るという目標を持ち，</a:t>
            </a:r>
            <a:r>
              <a:rPr lang="ja-JP" altLang="en-US" sz="2215" kern="0" dirty="0">
                <a:solidFill>
                  <a:srgbClr val="C00000"/>
                </a:solidFill>
                <a:latin typeface="HGP明朝E" pitchFamily="18" charset="-128"/>
                <a:ea typeface="HGP明朝E" pitchFamily="18" charset="-128"/>
              </a:rPr>
              <a:t>教育課程を介してその目標を社会と共有</a:t>
            </a:r>
            <a:r>
              <a:rPr lang="ja-JP" altLang="en-US" sz="2215" kern="0" dirty="0">
                <a:solidFill>
                  <a:srgbClr val="000000"/>
                </a:solidFill>
                <a:latin typeface="HGP明朝E" pitchFamily="18" charset="-128"/>
                <a:ea typeface="HGP明朝E" pitchFamily="18" charset="-128"/>
              </a:rPr>
              <a:t>していくこと。</a:t>
            </a:r>
          </a:p>
          <a:p>
            <a:pPr marL="326789" indent="-326789" defTabSz="804978" eaLnBrk="1" fontAlgn="auto" hangingPunct="1">
              <a:spcBef>
                <a:spcPct val="0"/>
              </a:spcBef>
              <a:spcAft>
                <a:spcPts val="1108"/>
              </a:spcAft>
              <a:buFont typeface="Arial" pitchFamily="34" charset="0"/>
              <a:buNone/>
              <a:defRPr/>
            </a:pPr>
            <a:r>
              <a:rPr lang="ja-JP" altLang="en-US" sz="2215" kern="0" dirty="0">
                <a:solidFill>
                  <a:srgbClr val="000000"/>
                </a:solidFill>
                <a:latin typeface="HGP明朝E" pitchFamily="18" charset="-128"/>
                <a:ea typeface="HGP明朝E" pitchFamily="18" charset="-128"/>
              </a:rPr>
              <a:t>②　これからの社会を創り出していく子供たちが，</a:t>
            </a:r>
            <a:r>
              <a:rPr lang="ja-JP" altLang="en-US" sz="2215" kern="0" dirty="0">
                <a:solidFill>
                  <a:srgbClr val="C00000"/>
                </a:solidFill>
                <a:latin typeface="HGP明朝E" pitchFamily="18" charset="-128"/>
                <a:ea typeface="HGP明朝E" pitchFamily="18" charset="-128"/>
              </a:rPr>
              <a:t>社会や世界に向き合い関わり合い，自分の人生を切り拓いていくために求められる資質・能力とは何かを，教育課程において明確化し育んで</a:t>
            </a:r>
            <a:r>
              <a:rPr lang="ja-JP" altLang="en-US" sz="2215" kern="0" dirty="0">
                <a:solidFill>
                  <a:srgbClr val="000000"/>
                </a:solidFill>
                <a:latin typeface="HGP明朝E" pitchFamily="18" charset="-128"/>
                <a:ea typeface="HGP明朝E" pitchFamily="18" charset="-128"/>
              </a:rPr>
              <a:t>いくこと。</a:t>
            </a:r>
          </a:p>
          <a:p>
            <a:pPr marL="326789" indent="-326789" defTabSz="804978" eaLnBrk="1" fontAlgn="auto" hangingPunct="1">
              <a:spcBef>
                <a:spcPct val="0"/>
              </a:spcBef>
              <a:spcAft>
                <a:spcPts val="1108"/>
              </a:spcAft>
              <a:buFont typeface="Arial" pitchFamily="34" charset="0"/>
              <a:buNone/>
              <a:defRPr/>
            </a:pPr>
            <a:r>
              <a:rPr lang="ja-JP" altLang="en-US" sz="2215" kern="0" dirty="0">
                <a:solidFill>
                  <a:srgbClr val="000000"/>
                </a:solidFill>
                <a:latin typeface="HGP明朝E" pitchFamily="18" charset="-128"/>
                <a:ea typeface="HGP明朝E" pitchFamily="18" charset="-128"/>
              </a:rPr>
              <a:t>③　教育課程の実施に当たって，地域の人的・物的資源を活用したり，放課後や土曜日等を活用した社会教育との連携を図ったりし，</a:t>
            </a:r>
            <a:r>
              <a:rPr lang="ja-JP" altLang="en-US" sz="2215" kern="0" dirty="0">
                <a:solidFill>
                  <a:srgbClr val="C00000"/>
                </a:solidFill>
                <a:latin typeface="HGP明朝E" pitchFamily="18" charset="-128"/>
                <a:ea typeface="HGP明朝E" pitchFamily="18" charset="-128"/>
              </a:rPr>
              <a:t>学校教育を学校内に閉じずに，その目指すところを社会と共有・連携しながら実現</a:t>
            </a:r>
            <a:r>
              <a:rPr lang="ja-JP" altLang="en-US" sz="2215" kern="0" dirty="0">
                <a:solidFill>
                  <a:srgbClr val="000000"/>
                </a:solidFill>
                <a:latin typeface="HGP明朝E" pitchFamily="18" charset="-128"/>
                <a:ea typeface="HGP明朝E" pitchFamily="18" charset="-128"/>
              </a:rPr>
              <a:t>させること。</a:t>
            </a:r>
            <a:endParaRPr lang="ja-JP" altLang="en-US" sz="2585" kern="0" dirty="0">
              <a:solidFill>
                <a:srgbClr val="000000"/>
              </a:solidFill>
              <a:latin typeface="HGP明朝E" pitchFamily="18" charset="-128"/>
              <a:ea typeface="HGP明朝E" pitchFamily="18" charset="-128"/>
            </a:endParaRPr>
          </a:p>
        </p:txBody>
      </p:sp>
      <p:sp>
        <p:nvSpPr>
          <p:cNvPr id="6" name="正方形/長方形 88"/>
          <p:cNvSpPr/>
          <p:nvPr/>
        </p:nvSpPr>
        <p:spPr>
          <a:xfrm>
            <a:off x="-36513" y="257175"/>
            <a:ext cx="9180513" cy="379413"/>
          </a:xfrm>
          <a:prstGeom prst="rect">
            <a:avLst/>
          </a:prstGeom>
          <a:solidFill>
            <a:srgbClr val="002060"/>
          </a:solidFill>
          <a:ln w="25400" cap="flat" cmpd="sng" algn="ctr">
            <a:noFill/>
            <a:prstDash val="solid"/>
          </a:ln>
          <a:effectLst/>
        </p:spPr>
        <p:txBody>
          <a:bodyPr lIns="80169" tIns="40081" rIns="80169" bIns="40081" anchor="ctr"/>
          <a:lstStyle/>
          <a:p>
            <a:pPr algn="ctr" defTabSz="801662" eaLnBrk="1" hangingPunct="1">
              <a:defRPr/>
            </a:pPr>
            <a:r>
              <a:rPr lang="ja-JP" altLang="en-US" sz="1662" kern="0" dirty="0">
                <a:solidFill>
                  <a:prstClr val="white"/>
                </a:solidFill>
                <a:latin typeface="ＤＨＰ平成ゴシックW5" panose="020B0500000000000000" pitchFamily="50" charset="-128"/>
                <a:ea typeface="ＤＨＰ平成ゴシックW5" panose="020B0500000000000000" pitchFamily="50" charset="-128"/>
              </a:rPr>
              <a:t>これからの教育課程の理念</a:t>
            </a:r>
          </a:p>
        </p:txBody>
      </p:sp>
      <p:sp>
        <p:nvSpPr>
          <p:cNvPr id="7" name="正方形/長方形 6"/>
          <p:cNvSpPr/>
          <p:nvPr/>
        </p:nvSpPr>
        <p:spPr>
          <a:xfrm>
            <a:off x="85725" y="839788"/>
            <a:ext cx="8936038" cy="1060450"/>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222" tIns="42110" rIns="84222" bIns="42110" anchor="ctr"/>
          <a:lstStyle/>
          <a:p>
            <a:pPr defTabSz="804978" eaLnBrk="1" fontAlgn="auto" hangingPunct="1">
              <a:spcBef>
                <a:spcPts val="0"/>
              </a:spcBef>
              <a:spcAft>
                <a:spcPts val="0"/>
              </a:spcAft>
              <a:defRPr/>
            </a:pPr>
            <a:r>
              <a:rPr lang="ja-JP" altLang="en-US" sz="1846" kern="0" dirty="0">
                <a:solidFill>
                  <a:schemeClr val="tx1"/>
                </a:solidFill>
                <a:uFill>
                  <a:solidFill>
                    <a:srgbClr val="FF0000"/>
                  </a:solidFill>
                </a:uFill>
                <a:latin typeface="HGPｺﾞｼｯｸM" panose="020B0600000000000000" pitchFamily="50" charset="-128"/>
                <a:ea typeface="HGPｺﾞｼｯｸM" panose="020B0600000000000000" pitchFamily="50" charset="-128"/>
              </a:rPr>
              <a:t>　よりよい学校教育を通じてよりよい社会を創るという目標を学校と社会とが共有し，それぞれの学校において，必要な教育内容をどのように学び，どのような資質・能力を身に付けられるようにするのかを明確にしながら，社会との連携・協働によりその実現を図っていく。</a:t>
            </a:r>
            <a:endParaRPr lang="en-US" altLang="ja-JP" sz="1846" kern="0" dirty="0">
              <a:solidFill>
                <a:schemeClr val="tx1"/>
              </a:solidFill>
              <a:uFill>
                <a:solidFill>
                  <a:srgbClr val="FF0000"/>
                </a:solidFill>
              </a:uFill>
              <a:latin typeface="HGPｺﾞｼｯｸM" panose="020B0600000000000000" pitchFamily="50" charset="-128"/>
              <a:ea typeface="HGPｺﾞｼｯｸM" panose="020B0600000000000000" pitchFamily="50" charset="-128"/>
            </a:endParaRPr>
          </a:p>
        </p:txBody>
      </p:sp>
      <p:pic>
        <p:nvPicPr>
          <p:cNvPr id="2" name="オーディオ 1">
            <a:hlinkClick r:id="" action="ppaction://media"/>
            <a:extLst>
              <a:ext uri="{FF2B5EF4-FFF2-40B4-BE49-F238E27FC236}">
                <a16:creationId xmlns:a16="http://schemas.microsoft.com/office/drawing/2014/main" id="{2EC0182A-3F4C-42FA-8E9A-C30EF8ABA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6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P112</a:t>
            </a:r>
            <a:endParaRPr lang="ja-JP" altLang="en-US" dirty="0"/>
          </a:p>
        </p:txBody>
      </p:sp>
      <p:sp>
        <p:nvSpPr>
          <p:cNvPr id="107523" name="AutoShape 21"/>
          <p:cNvSpPr>
            <a:spLocks noChangeArrowheads="1"/>
          </p:cNvSpPr>
          <p:nvPr/>
        </p:nvSpPr>
        <p:spPr bwMode="auto">
          <a:xfrm>
            <a:off x="136525" y="122238"/>
            <a:ext cx="4498975" cy="720725"/>
          </a:xfrm>
          <a:prstGeom prst="bevel">
            <a:avLst>
              <a:gd name="adj" fmla="val 12500"/>
            </a:avLst>
          </a:prstGeom>
          <a:solidFill>
            <a:srgbClr val="FFFFCC"/>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algn="ctr" eaLnBrk="1" hangingPunct="1">
              <a:lnSpc>
                <a:spcPct val="100000"/>
              </a:lnSpc>
              <a:spcBef>
                <a:spcPct val="0"/>
              </a:spcBef>
              <a:spcAft>
                <a:spcPct val="0"/>
              </a:spcAft>
              <a:buClrTx/>
              <a:buSzTx/>
              <a:buFontTx/>
              <a:buNone/>
            </a:pPr>
            <a:r>
              <a:rPr lang="en-US" altLang="ja-JP" sz="3200" b="1">
                <a:solidFill>
                  <a:schemeClr val="tx1"/>
                </a:solidFill>
                <a:latin typeface="Arial" panose="020B0604020202020204" pitchFamily="34" charset="0"/>
                <a:ea typeface="HGP教科書体" panose="02020600000000000000" pitchFamily="18" charset="-128"/>
              </a:rPr>
              <a:t>Ⅲ</a:t>
            </a:r>
            <a:r>
              <a:rPr lang="ja-JP" altLang="en-US" sz="3200" b="1">
                <a:solidFill>
                  <a:schemeClr val="tx1"/>
                </a:solidFill>
                <a:latin typeface="Arial" panose="020B0604020202020204" pitchFamily="34" charset="0"/>
                <a:ea typeface="HGP教科書体" panose="02020600000000000000" pitchFamily="18" charset="-128"/>
              </a:rPr>
              <a:t>　道徳科の評価</a:t>
            </a:r>
            <a:endParaRPr lang="ja-JP" altLang="en-US" sz="3200">
              <a:solidFill>
                <a:schemeClr val="tx1"/>
              </a:solidFill>
              <a:latin typeface="Tahoma" panose="020B0604030504040204" pitchFamily="34" charset="0"/>
            </a:endParaRPr>
          </a:p>
        </p:txBody>
      </p:sp>
      <p:sp>
        <p:nvSpPr>
          <p:cNvPr id="15" name="Text Box 4"/>
          <p:cNvSpPr txBox="1">
            <a:spLocks noChangeArrowheads="1"/>
          </p:cNvSpPr>
          <p:nvPr/>
        </p:nvSpPr>
        <p:spPr bwMode="auto">
          <a:xfrm>
            <a:off x="250825" y="908050"/>
            <a:ext cx="8713788" cy="433388"/>
          </a:xfrm>
          <a:prstGeom prst="rect">
            <a:avLst/>
          </a:prstGeom>
          <a:solidFill>
            <a:schemeClr val="accent5">
              <a:lumMod val="20000"/>
              <a:lumOff val="80000"/>
            </a:schemeClr>
          </a:solidFill>
          <a:ln w="9525">
            <a:solidFill>
              <a:schemeClr val="bg2">
                <a:lumMod val="75000"/>
              </a:schemeClr>
            </a:solidFill>
            <a:miter lim="800000"/>
            <a:headEnd/>
            <a:tailEnd/>
          </a:ln>
        </p:spPr>
        <p:txBody>
          <a:bodyPr lIns="74295" tIns="8890" rIns="74295" bIns="8890" anchor="ctr"/>
          <a:lstStyle/>
          <a:p>
            <a:pPr algn="just">
              <a:defRPr/>
            </a:pPr>
            <a:r>
              <a:rPr lang="ja-JP" altLang="en-US" sz="2400" b="1" dirty="0">
                <a:latin typeface="+mj-ea"/>
                <a:ea typeface="+mj-ea"/>
                <a:cs typeface="Times New Roman" pitchFamily="18" charset="0"/>
              </a:rPr>
              <a:t>道徳科における生徒の学習状況及び成長の様子についての評価</a:t>
            </a:r>
            <a:endParaRPr lang="ja-JP" altLang="en-US" sz="2400" b="1" dirty="0"/>
          </a:p>
        </p:txBody>
      </p:sp>
      <p:sp>
        <p:nvSpPr>
          <p:cNvPr id="5" name="テキスト ボックス 4"/>
          <p:cNvSpPr txBox="1"/>
          <p:nvPr/>
        </p:nvSpPr>
        <p:spPr>
          <a:xfrm>
            <a:off x="277813" y="1522413"/>
            <a:ext cx="8715375" cy="4862512"/>
          </a:xfrm>
          <a:prstGeom prst="rect">
            <a:avLst/>
          </a:prstGeom>
          <a:solidFill>
            <a:srgbClr val="FFFF99"/>
          </a:solidFill>
          <a:ln>
            <a:solidFill>
              <a:schemeClr val="tx1"/>
            </a:solidFill>
          </a:ln>
        </p:spPr>
        <p:txBody>
          <a:bodyPr>
            <a:spAutoFit/>
          </a:bodyPr>
          <a:lstStyle/>
          <a:p>
            <a:pPr algn="dist">
              <a:defRPr/>
            </a:pPr>
            <a:r>
              <a:rPr lang="ja-JP" altLang="en-US" sz="3200" dirty="0">
                <a:latin typeface="+mn-ea"/>
              </a:rPr>
              <a:t>■　数値による評価ではなく，</a:t>
            </a:r>
            <a:r>
              <a:rPr lang="ja-JP" altLang="en-US" sz="3200" u="sng" dirty="0">
                <a:latin typeface="+mn-ea"/>
              </a:rPr>
              <a:t>記述式</a:t>
            </a:r>
            <a:r>
              <a:rPr lang="ja-JP" altLang="en-US" sz="3200" dirty="0">
                <a:latin typeface="+mn-ea"/>
              </a:rPr>
              <a:t>とすること。</a:t>
            </a:r>
            <a:endParaRPr lang="en-US" altLang="ja-JP" sz="3200" dirty="0">
              <a:latin typeface="+mn-ea"/>
            </a:endParaRPr>
          </a:p>
          <a:p>
            <a:pPr algn="dist">
              <a:defRPr/>
            </a:pPr>
            <a:endParaRPr lang="en-US" altLang="ja-JP" dirty="0">
              <a:latin typeface="+mn-ea"/>
            </a:endParaRPr>
          </a:p>
          <a:p>
            <a:pPr algn="dist">
              <a:defRPr/>
            </a:pPr>
            <a:r>
              <a:rPr lang="ja-JP" altLang="en-US" sz="3200" dirty="0">
                <a:latin typeface="+mn-ea"/>
              </a:rPr>
              <a:t>■　個々の内容項目ごとではなく，</a:t>
            </a:r>
            <a:r>
              <a:rPr lang="ja-JP" altLang="en-US" sz="3200" u="sng" dirty="0">
                <a:latin typeface="+mn-ea"/>
              </a:rPr>
              <a:t>大くくり</a:t>
            </a:r>
            <a:r>
              <a:rPr lang="ja-JP" altLang="en-US" sz="3200" u="sng" dirty="0" err="1">
                <a:latin typeface="+mn-ea"/>
              </a:rPr>
              <a:t>なまとま</a:t>
            </a:r>
            <a:endParaRPr lang="en-US" altLang="ja-JP" sz="3200" u="sng" dirty="0">
              <a:latin typeface="+mn-ea"/>
            </a:endParaRPr>
          </a:p>
          <a:p>
            <a:pPr>
              <a:defRPr/>
            </a:pPr>
            <a:r>
              <a:rPr lang="ja-JP" altLang="en-US" sz="3200" dirty="0">
                <a:latin typeface="+mn-ea"/>
              </a:rPr>
              <a:t>　 </a:t>
            </a:r>
            <a:r>
              <a:rPr lang="ja-JP" altLang="en-US" sz="3200" u="sng" dirty="0" err="1">
                <a:latin typeface="+mn-ea"/>
              </a:rPr>
              <a:t>り</a:t>
            </a:r>
            <a:r>
              <a:rPr lang="ja-JP" altLang="en-US" sz="3200" dirty="0" err="1">
                <a:latin typeface="+mn-ea"/>
              </a:rPr>
              <a:t>を</a:t>
            </a:r>
            <a:r>
              <a:rPr lang="ja-JP" altLang="en-US" sz="3200" dirty="0">
                <a:latin typeface="+mn-ea"/>
              </a:rPr>
              <a:t>踏まえた評価とすること。</a:t>
            </a:r>
            <a:endParaRPr lang="en-US" altLang="ja-JP" sz="3200" dirty="0">
              <a:latin typeface="+mn-ea"/>
            </a:endParaRPr>
          </a:p>
          <a:p>
            <a:pPr>
              <a:defRPr/>
            </a:pPr>
            <a:endParaRPr lang="en-US" altLang="ja-JP" dirty="0">
              <a:latin typeface="+mn-ea"/>
            </a:endParaRPr>
          </a:p>
          <a:p>
            <a:pPr algn="dist">
              <a:defRPr/>
            </a:pPr>
            <a:r>
              <a:rPr lang="ja-JP" altLang="en-US" sz="3200" dirty="0">
                <a:latin typeface="+mn-ea"/>
              </a:rPr>
              <a:t>■　他の児童生徒との比較による評価ではなく，</a:t>
            </a:r>
            <a:endParaRPr lang="en-US" altLang="ja-JP" sz="3200" dirty="0">
              <a:latin typeface="+mn-ea"/>
            </a:endParaRPr>
          </a:p>
          <a:p>
            <a:pPr algn="dist">
              <a:defRPr/>
            </a:pPr>
            <a:r>
              <a:rPr lang="en-US" altLang="ja-JP" sz="3200" dirty="0">
                <a:latin typeface="+mn-ea"/>
              </a:rPr>
              <a:t>   </a:t>
            </a:r>
            <a:r>
              <a:rPr lang="ja-JP" altLang="en-US" sz="3200" dirty="0">
                <a:latin typeface="+mn-ea"/>
              </a:rPr>
              <a:t>児童生徒がいかに成長したかを積極的に受け</a:t>
            </a:r>
            <a:endParaRPr lang="en-US" altLang="ja-JP" sz="3200" dirty="0">
              <a:latin typeface="+mn-ea"/>
            </a:endParaRPr>
          </a:p>
          <a:p>
            <a:pPr>
              <a:defRPr/>
            </a:pPr>
            <a:r>
              <a:rPr lang="en-US" altLang="ja-JP" sz="3200" dirty="0">
                <a:latin typeface="+mn-ea"/>
              </a:rPr>
              <a:t>   </a:t>
            </a:r>
            <a:r>
              <a:rPr lang="ja-JP" altLang="en-US" sz="3200" dirty="0">
                <a:latin typeface="+mn-ea"/>
              </a:rPr>
              <a:t>止めて認め，励ます</a:t>
            </a:r>
            <a:r>
              <a:rPr lang="ja-JP" altLang="en-US" sz="3200" u="sng" dirty="0">
                <a:latin typeface="+mn-ea"/>
              </a:rPr>
              <a:t>個人内評価</a:t>
            </a:r>
            <a:r>
              <a:rPr lang="ja-JP" altLang="en-US" sz="3200" dirty="0">
                <a:latin typeface="+mn-ea"/>
              </a:rPr>
              <a:t>として行うこと。</a:t>
            </a:r>
            <a:endParaRPr lang="en-US" altLang="ja-JP" sz="3200" dirty="0">
              <a:latin typeface="+mn-ea"/>
            </a:endParaRPr>
          </a:p>
          <a:p>
            <a:pPr>
              <a:defRPr/>
            </a:pPr>
            <a:endParaRPr lang="en-US" altLang="ja-JP" dirty="0">
              <a:latin typeface="+mn-ea"/>
            </a:endParaRPr>
          </a:p>
          <a:p>
            <a:pPr algn="dist">
              <a:defRPr/>
            </a:pPr>
            <a:r>
              <a:rPr lang="ja-JP" altLang="en-US" sz="3200" dirty="0">
                <a:latin typeface="+mn-ea"/>
              </a:rPr>
              <a:t>■　</a:t>
            </a:r>
            <a:r>
              <a:rPr lang="ja-JP" altLang="en-US" sz="3200" u="sng" dirty="0">
                <a:latin typeface="+mn-ea"/>
              </a:rPr>
              <a:t>調査書に記載せず</a:t>
            </a:r>
            <a:r>
              <a:rPr lang="ja-JP" altLang="en-US" sz="3200" dirty="0">
                <a:latin typeface="+mn-ea"/>
              </a:rPr>
              <a:t>，入学者選抜の合否判定</a:t>
            </a:r>
            <a:endParaRPr lang="en-US" altLang="ja-JP" sz="3200" dirty="0">
              <a:latin typeface="+mn-ea"/>
            </a:endParaRPr>
          </a:p>
          <a:p>
            <a:pPr>
              <a:defRPr/>
            </a:pPr>
            <a:r>
              <a:rPr lang="en-US" altLang="ja-JP" sz="3200" dirty="0">
                <a:latin typeface="+mn-ea"/>
              </a:rPr>
              <a:t>   </a:t>
            </a:r>
            <a:r>
              <a:rPr lang="ja-JP" altLang="en-US" sz="3200" dirty="0">
                <a:latin typeface="+mn-ea"/>
              </a:rPr>
              <a:t>に活用することのないようにすること。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79"/>
    </mc:Choice>
    <mc:Fallback xmlns="">
      <p:transition spd="slow" advTm="4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角丸四角形 6"/>
          <p:cNvSpPr>
            <a:spLocks noChangeArrowheads="1"/>
          </p:cNvSpPr>
          <p:nvPr/>
        </p:nvSpPr>
        <p:spPr bwMode="auto">
          <a:xfrm>
            <a:off x="323850" y="1125538"/>
            <a:ext cx="8569325" cy="3713162"/>
          </a:xfrm>
          <a:prstGeom prst="roundRect">
            <a:avLst>
              <a:gd name="adj" fmla="val 11944"/>
            </a:avLst>
          </a:prstGeom>
          <a:noFill/>
          <a:ln w="571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ja-JP" altLang="en-US" sz="2400" b="1">
                <a:latin typeface="ＭＳ ゴシック" panose="020B0609070205080204" pitchFamily="49" charset="-128"/>
                <a:ea typeface="ＭＳ ゴシック" panose="020B0609070205080204" pitchFamily="49" charset="-128"/>
              </a:rPr>
              <a:t>　</a:t>
            </a:r>
            <a:r>
              <a:rPr lang="ja-JP" altLang="ja-JP" sz="4400">
                <a:solidFill>
                  <a:srgbClr val="FF0000"/>
                </a:solidFill>
                <a:latin typeface="ＭＳ ゴシック" panose="020B0609070205080204" pitchFamily="49" charset="-128"/>
                <a:ea typeface="ＭＳ ゴシック" panose="020B0609070205080204" pitchFamily="49" charset="-128"/>
              </a:rPr>
              <a:t>道徳的諸価値についての理解を基に</a:t>
            </a:r>
            <a:r>
              <a:rPr lang="ja-JP" altLang="en-US" sz="4400">
                <a:solidFill>
                  <a:srgbClr val="FF0000"/>
                </a:solidFill>
                <a:latin typeface="ＭＳ ゴシック" panose="020B0609070205080204" pitchFamily="49" charset="-128"/>
                <a:ea typeface="ＭＳ ゴシック" panose="020B0609070205080204" pitchFamily="49" charset="-128"/>
              </a:rPr>
              <a:t>，</a:t>
            </a:r>
            <a:r>
              <a:rPr lang="ja-JP" altLang="ja-JP" sz="4400">
                <a:solidFill>
                  <a:srgbClr val="FF0000"/>
                </a:solidFill>
                <a:latin typeface="ＭＳ ゴシック" panose="020B0609070205080204" pitchFamily="49" charset="-128"/>
                <a:ea typeface="ＭＳ ゴシック" panose="020B0609070205080204" pitchFamily="49" charset="-128"/>
              </a:rPr>
              <a:t>自己を見つめ</a:t>
            </a:r>
            <a:r>
              <a:rPr lang="ja-JP" altLang="en-US" sz="4400">
                <a:solidFill>
                  <a:srgbClr val="FF0000"/>
                </a:solidFill>
                <a:latin typeface="ＭＳ ゴシック" panose="020B0609070205080204" pitchFamily="49" charset="-128"/>
                <a:ea typeface="ＭＳ ゴシック" panose="020B0609070205080204" pitchFamily="49" charset="-128"/>
              </a:rPr>
              <a:t>，</a:t>
            </a:r>
            <a:r>
              <a:rPr lang="ja-JP" altLang="ja-JP" sz="4400">
                <a:solidFill>
                  <a:srgbClr val="FF0000"/>
                </a:solidFill>
                <a:latin typeface="ＭＳ ゴシック" panose="020B0609070205080204" pitchFamily="49" charset="-128"/>
                <a:ea typeface="ＭＳ ゴシック" panose="020B0609070205080204" pitchFamily="49" charset="-128"/>
              </a:rPr>
              <a:t>物事を</a:t>
            </a:r>
            <a:r>
              <a:rPr lang="ja-JP" altLang="en-US" sz="4400">
                <a:solidFill>
                  <a:srgbClr val="FF0000"/>
                </a:solidFill>
                <a:latin typeface="ＭＳ ゴシック" panose="020B0609070205080204" pitchFamily="49" charset="-128"/>
                <a:ea typeface="ＭＳ ゴシック" panose="020B0609070205080204" pitchFamily="49" charset="-128"/>
              </a:rPr>
              <a:t>広い視野から</a:t>
            </a:r>
            <a:r>
              <a:rPr lang="ja-JP" altLang="ja-JP" sz="4400">
                <a:solidFill>
                  <a:srgbClr val="FF0000"/>
                </a:solidFill>
                <a:latin typeface="ＭＳ ゴシック" panose="020B0609070205080204" pitchFamily="49" charset="-128"/>
                <a:ea typeface="ＭＳ ゴシック" panose="020B0609070205080204" pitchFamily="49" charset="-128"/>
              </a:rPr>
              <a:t>多面的・多角的に考え</a:t>
            </a:r>
            <a:r>
              <a:rPr lang="ja-JP" altLang="en-US" sz="4400">
                <a:solidFill>
                  <a:srgbClr val="FF0000"/>
                </a:solidFill>
                <a:latin typeface="ＭＳ ゴシック" panose="020B0609070205080204" pitchFamily="49" charset="-128"/>
                <a:ea typeface="ＭＳ ゴシック" panose="020B0609070205080204" pitchFamily="49" charset="-128"/>
              </a:rPr>
              <a:t>，人間として</a:t>
            </a:r>
            <a:r>
              <a:rPr lang="ja-JP" altLang="ja-JP" sz="4400">
                <a:solidFill>
                  <a:srgbClr val="FF0000"/>
                </a:solidFill>
                <a:latin typeface="ＭＳ ゴシック" panose="020B0609070205080204" pitchFamily="49" charset="-128"/>
                <a:ea typeface="ＭＳ ゴシック" panose="020B0609070205080204" pitchFamily="49" charset="-128"/>
              </a:rPr>
              <a:t>の生き方についての考えを深める</a:t>
            </a:r>
            <a:r>
              <a:rPr lang="ja-JP" altLang="ja-JP" sz="4400">
                <a:latin typeface="ＭＳ ゴシック" panose="020B0609070205080204" pitchFamily="49" charset="-128"/>
                <a:ea typeface="ＭＳ ゴシック" panose="020B0609070205080204" pitchFamily="49" charset="-128"/>
              </a:rPr>
              <a:t>学習</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34"/>
    </mc:Choice>
    <mc:Fallback xmlns="">
      <p:transition spd="slow" advTm="3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WordArt 10"/>
          <p:cNvSpPr>
            <a:spLocks noChangeArrowheads="1" noChangeShapeType="1" noTextEdit="1"/>
          </p:cNvSpPr>
          <p:nvPr/>
        </p:nvSpPr>
        <p:spPr bwMode="auto">
          <a:xfrm>
            <a:off x="1973263" y="1628775"/>
            <a:ext cx="5191125" cy="1079500"/>
          </a:xfrm>
          <a:prstGeom prst="rect">
            <a:avLst/>
          </a:prstGeom>
        </p:spPr>
        <p:txBody>
          <a:bodyPr wrap="none" fromWordArt="1">
            <a:prstTxWarp prst="textPlain">
              <a:avLst>
                <a:gd name="adj" fmla="val 50000"/>
              </a:avLst>
            </a:prstTxWarp>
          </a:bodyPr>
          <a:lstStyle/>
          <a:p>
            <a:pPr algn="ctr"/>
            <a:r>
              <a:rPr lang="ja-JP" altLang="en-US" sz="4800"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cs typeface="+mj-ea"/>
              </a:rPr>
              <a:t>特別活動</a:t>
            </a:r>
          </a:p>
        </p:txBody>
      </p:sp>
      <p:sp>
        <p:nvSpPr>
          <p:cNvPr id="6149" name="AutoShape 12"/>
          <p:cNvSpPr>
            <a:spLocks noChangeArrowheads="1"/>
          </p:cNvSpPr>
          <p:nvPr/>
        </p:nvSpPr>
        <p:spPr bwMode="auto">
          <a:xfrm>
            <a:off x="1557338" y="3333750"/>
            <a:ext cx="6615062" cy="2039938"/>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HGP教科書体" panose="02020600000000000000" pitchFamily="18" charset="-128"/>
                <a:cs typeface="Calibri" panose="020F0502020204030204" pitchFamily="34" charset="0"/>
              </a:rPr>
              <a:t>Ⅰ</a:t>
            </a:r>
            <a:r>
              <a:rPr lang="ja-JP" altLang="en-US" sz="2800" b="1" dirty="0">
                <a:solidFill>
                  <a:srgbClr val="000000"/>
                </a:solidFill>
                <a:latin typeface="HGP教科書体" panose="02020600000000000000" pitchFamily="18" charset="-128"/>
                <a:ea typeface="HGP教科書体" panose="02020600000000000000" pitchFamily="18" charset="-128"/>
              </a:rPr>
              <a:t>　特別活動の目標</a:t>
            </a:r>
            <a:endParaRPr lang="en-US" altLang="ja-JP" sz="2800" b="1" dirty="0">
              <a:solidFill>
                <a:srgbClr val="000000"/>
              </a:solidFill>
              <a:latin typeface="HGP教科書体" panose="02020600000000000000" pitchFamily="18" charset="-128"/>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HGP教科書体" panose="02020600000000000000" pitchFamily="18" charset="-128"/>
                <a:cs typeface="Calibri" panose="020F0502020204030204" pitchFamily="34" charset="0"/>
              </a:rPr>
              <a:t>Ⅱ</a:t>
            </a:r>
            <a:r>
              <a:rPr lang="ja-JP" altLang="en-US" sz="2800" b="1" dirty="0">
                <a:solidFill>
                  <a:srgbClr val="000000"/>
                </a:solidFill>
                <a:latin typeface="HGP教科書体" panose="02020600000000000000" pitchFamily="18" charset="-128"/>
                <a:ea typeface="HGP教科書体" panose="02020600000000000000" pitchFamily="18" charset="-128"/>
              </a:rPr>
              <a:t>　各活動・学校行事の目標及び内容</a:t>
            </a:r>
            <a:endParaRPr lang="en-US" altLang="ja-JP" sz="2800" b="1" dirty="0">
              <a:solidFill>
                <a:srgbClr val="000000"/>
              </a:solidFill>
              <a:latin typeface="HGP教科書体" panose="02020600000000000000" pitchFamily="18" charset="-128"/>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solidFill>
                  <a:srgbClr val="000000"/>
                </a:solidFill>
                <a:latin typeface="Calibri" panose="020F0502020204030204" pitchFamily="34" charset="0"/>
                <a:ea typeface="HGP教科書体" panose="02020600000000000000" pitchFamily="18" charset="-128"/>
                <a:cs typeface="Calibri" panose="020F0502020204030204" pitchFamily="34" charset="0"/>
              </a:rPr>
              <a:t>Ⅲ</a:t>
            </a:r>
            <a:r>
              <a:rPr lang="ja-JP" altLang="en-US" sz="2800" b="1" dirty="0">
                <a:solidFill>
                  <a:srgbClr val="000000"/>
                </a:solidFill>
                <a:latin typeface="HGP教科書体" panose="02020600000000000000" pitchFamily="18" charset="-128"/>
                <a:ea typeface="HGP教科書体" panose="02020600000000000000" pitchFamily="18" charset="-128"/>
              </a:rPr>
              <a:t>　指導計画の作成と内容の取扱い</a:t>
            </a:r>
            <a:endParaRPr lang="en-US" altLang="ja-JP" sz="2800" b="1" dirty="0">
              <a:solidFill>
                <a:srgbClr val="000000"/>
              </a:solidFill>
              <a:latin typeface="HGP教科書体" panose="02020600000000000000" pitchFamily="18" charset="-128"/>
              <a:ea typeface="HGP教科書体" panose="02020600000000000000" pitchFamily="18" charset="-128"/>
            </a:endParaRPr>
          </a:p>
        </p:txBody>
      </p:sp>
      <p:sp>
        <p:nvSpPr>
          <p:cNvPr id="93188"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FFFFFF"/>
                </a:solidFill>
                <a:latin typeface="HGP教科書体" panose="02020600000000000000" pitchFamily="18" charset="-128"/>
                <a:ea typeface="HGP教科書体" panose="02020600000000000000" pitchFamily="18" charset="-128"/>
              </a:rPr>
              <a:t>教育課程</a:t>
            </a:r>
          </a:p>
        </p:txBody>
      </p:sp>
      <p:sp>
        <p:nvSpPr>
          <p:cNvPr id="93189" name="Text Box 16"/>
          <p:cNvSpPr txBox="1">
            <a:spLocks noChangeArrowheads="1"/>
          </p:cNvSpPr>
          <p:nvPr/>
        </p:nvSpPr>
        <p:spPr bwMode="auto">
          <a:xfrm>
            <a:off x="4262438" y="403225"/>
            <a:ext cx="1245666"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93190"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10"/>
    </mc:Choice>
    <mc:Fallback xmlns="">
      <p:transition spd="slow" advTm="1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P11</a:t>
            </a:r>
            <a:r>
              <a:rPr lang="ja-JP" altLang="en-US" dirty="0"/>
              <a:t>～</a:t>
            </a:r>
          </a:p>
        </p:txBody>
      </p:sp>
      <p:sp>
        <p:nvSpPr>
          <p:cNvPr id="113667" name="Text Box 19"/>
          <p:cNvSpPr txBox="1">
            <a:spLocks noChangeArrowheads="1"/>
          </p:cNvSpPr>
          <p:nvPr/>
        </p:nvSpPr>
        <p:spPr bwMode="auto">
          <a:xfrm>
            <a:off x="141288" y="836613"/>
            <a:ext cx="35671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（１）特別活動の目標</a:t>
            </a:r>
          </a:p>
        </p:txBody>
      </p:sp>
      <p:sp>
        <p:nvSpPr>
          <p:cNvPr id="1136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特別活動の目標</a:t>
            </a:r>
            <a:endParaRPr kumimoji="1" lang="ja-JP" altLang="en-US" sz="3200">
              <a:latin typeface="Tahoma" panose="020B0604030504040204" pitchFamily="34" charset="0"/>
            </a:endParaRPr>
          </a:p>
        </p:txBody>
      </p:sp>
      <p:sp>
        <p:nvSpPr>
          <p:cNvPr id="6" name="メモ 5"/>
          <p:cNvSpPr/>
          <p:nvPr/>
        </p:nvSpPr>
        <p:spPr>
          <a:xfrm>
            <a:off x="179388" y="1341438"/>
            <a:ext cx="8785225" cy="5372100"/>
          </a:xfrm>
          <a:prstGeom prst="foldedCorner">
            <a:avLst>
              <a:gd name="adj" fmla="val 53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400" dirty="0">
                <a:solidFill>
                  <a:schemeClr val="tx1"/>
                </a:solidFill>
              </a:rPr>
              <a:t>　集団や社会の形成者としての見方･考え方を働かせ，様々な集団活動に自主的，実践的に取り組み，互いのよさや可能性を発揮しながら集団や自己の生活上の課題を解決することを通して，次のとおり資質</a:t>
            </a:r>
            <a:r>
              <a:rPr kumimoji="1" lang="ja-JP" altLang="en-US" sz="2400" dirty="0">
                <a:solidFill>
                  <a:schemeClr val="tx1"/>
                </a:solidFill>
                <a:latin typeface="+mn-ea"/>
              </a:rPr>
              <a:t>･能力を育成することを目指す。</a:t>
            </a:r>
            <a:endParaRPr kumimoji="1" lang="en-US" altLang="ja-JP" sz="2400" dirty="0">
              <a:solidFill>
                <a:schemeClr val="tx1"/>
              </a:solidFill>
              <a:latin typeface="+mn-ea"/>
            </a:endParaRPr>
          </a:p>
          <a:p>
            <a:pPr marL="342900" indent="-342900">
              <a:buFontTx/>
              <a:buAutoNum type="arabicParenBoth"/>
              <a:defRPr/>
            </a:pPr>
            <a:r>
              <a:rPr kumimoji="1" lang="ja-JP" altLang="en-US" sz="2400" dirty="0">
                <a:solidFill>
                  <a:schemeClr val="tx1"/>
                </a:solidFill>
                <a:latin typeface="+mn-ea"/>
              </a:rPr>
              <a:t>　多様な他者と協働する様々な集団活動の意義や活動を行う上で必要となることについて理解し，行動の仕方を身に付けるようにする。</a:t>
            </a:r>
            <a:r>
              <a:rPr kumimoji="1" lang="en-US" altLang="ja-JP" sz="2400" dirty="0">
                <a:solidFill>
                  <a:schemeClr val="tx1"/>
                </a:solidFill>
                <a:latin typeface="+mn-ea"/>
              </a:rPr>
              <a:t>【</a:t>
            </a:r>
            <a:r>
              <a:rPr kumimoji="1" lang="ja-JP" altLang="en-US" sz="2400" dirty="0">
                <a:solidFill>
                  <a:schemeClr val="tx1"/>
                </a:solidFill>
                <a:latin typeface="+mn-ea"/>
              </a:rPr>
              <a:t>知識･技能</a:t>
            </a:r>
            <a:r>
              <a:rPr kumimoji="1" lang="en-US" altLang="ja-JP" sz="2400" dirty="0">
                <a:solidFill>
                  <a:schemeClr val="tx1"/>
                </a:solidFill>
                <a:latin typeface="+mn-ea"/>
              </a:rPr>
              <a:t>】</a:t>
            </a:r>
          </a:p>
          <a:p>
            <a:pPr marL="342900" indent="-342900">
              <a:buFontTx/>
              <a:buAutoNum type="arabicParenBoth"/>
              <a:defRPr/>
            </a:pPr>
            <a:r>
              <a:rPr kumimoji="1" lang="ja-JP" altLang="en-US" sz="2400" dirty="0">
                <a:solidFill>
                  <a:schemeClr val="tx1"/>
                </a:solidFill>
                <a:latin typeface="+mn-ea"/>
              </a:rPr>
              <a:t>　集団や自己の生活，人間関係の課題を見いだし，解決するために話し合い，合意形成を図ったり，意思決定したりすることができるようにする。</a:t>
            </a:r>
            <a:r>
              <a:rPr kumimoji="1" lang="en-US" altLang="ja-JP" sz="2400" dirty="0">
                <a:solidFill>
                  <a:schemeClr val="tx1"/>
                </a:solidFill>
                <a:latin typeface="+mn-ea"/>
              </a:rPr>
              <a:t>【</a:t>
            </a:r>
            <a:r>
              <a:rPr kumimoji="1" lang="ja-JP" altLang="en-US" sz="2400" dirty="0">
                <a:solidFill>
                  <a:schemeClr val="tx1"/>
                </a:solidFill>
                <a:latin typeface="+mn-ea"/>
              </a:rPr>
              <a:t>思考力・判断力・表現力等</a:t>
            </a:r>
            <a:r>
              <a:rPr kumimoji="1" lang="en-US" altLang="ja-JP" sz="2400" dirty="0">
                <a:solidFill>
                  <a:schemeClr val="tx1"/>
                </a:solidFill>
                <a:latin typeface="+mn-ea"/>
              </a:rPr>
              <a:t>】</a:t>
            </a:r>
          </a:p>
          <a:p>
            <a:pPr marL="342900" indent="-342900">
              <a:buFontTx/>
              <a:buAutoNum type="arabicParenBoth"/>
              <a:defRPr/>
            </a:pPr>
            <a:r>
              <a:rPr kumimoji="1" lang="ja-JP" altLang="en-US" sz="2400" dirty="0">
                <a:solidFill>
                  <a:schemeClr val="tx1"/>
                </a:solidFill>
                <a:latin typeface="+mn-ea"/>
              </a:rPr>
              <a:t>　</a:t>
            </a:r>
            <a:r>
              <a:rPr kumimoji="1" lang="ja-JP" altLang="en-US" sz="2400" dirty="0">
                <a:solidFill>
                  <a:schemeClr val="tx1"/>
                </a:solidFill>
                <a:latin typeface="ＭＳ ゴシック" pitchFamily="49" charset="-128"/>
                <a:ea typeface="ＭＳ ゴシック" pitchFamily="49" charset="-128"/>
              </a:rPr>
              <a:t>自主的，実践的な集団活動を通して身に付けたことを生かして</a:t>
            </a:r>
            <a:r>
              <a:rPr kumimoji="1" lang="ja-JP" altLang="en-US" sz="2400" dirty="0">
                <a:solidFill>
                  <a:schemeClr val="tx1"/>
                </a:solidFill>
                <a:latin typeface="+mn-ea"/>
              </a:rPr>
              <a:t>，集団や社会における生活及び人間関係をよりよく形成するとともに，人間としての生き方についての考えを深め，自己実現を図ろうとする態度を養う。</a:t>
            </a:r>
            <a:r>
              <a:rPr kumimoji="1" lang="en-US" altLang="ja-JP" sz="2400" dirty="0">
                <a:solidFill>
                  <a:schemeClr val="tx1"/>
                </a:solidFill>
                <a:latin typeface="+mn-ea"/>
              </a:rPr>
              <a:t>【</a:t>
            </a:r>
            <a:r>
              <a:rPr kumimoji="1" lang="ja-JP" altLang="en-US" sz="2400" dirty="0">
                <a:solidFill>
                  <a:schemeClr val="tx1"/>
                </a:solidFill>
                <a:latin typeface="+mn-ea"/>
              </a:rPr>
              <a:t>学びに向かう力，人間性等</a:t>
            </a:r>
            <a:r>
              <a:rPr kumimoji="1" lang="en-US" altLang="ja-JP" sz="2400" dirty="0">
                <a:solidFill>
                  <a:schemeClr val="tx1"/>
                </a:solidFill>
                <a:latin typeface="+mn-ea"/>
              </a:rPr>
              <a:t>】</a:t>
            </a:r>
            <a:endParaRPr kumimoji="1" lang="ja-JP" altLang="en-US" sz="2400" dirty="0">
              <a:solidFill>
                <a:schemeClr val="tx1"/>
              </a:solidFill>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09"/>
    </mc:Choice>
    <mc:Fallback xmlns="">
      <p:transition spd="slow" advTm="4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115715" name="Text Box 19"/>
          <p:cNvSpPr txBox="1">
            <a:spLocks noChangeArrowheads="1"/>
          </p:cNvSpPr>
          <p:nvPr/>
        </p:nvSpPr>
        <p:spPr bwMode="auto">
          <a:xfrm>
            <a:off x="250825" y="881063"/>
            <a:ext cx="352901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（１）特別活動の目標</a:t>
            </a:r>
          </a:p>
        </p:txBody>
      </p:sp>
      <p:sp>
        <p:nvSpPr>
          <p:cNvPr id="11571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特別活動の目標</a:t>
            </a:r>
            <a:endParaRPr kumimoji="1" lang="ja-JP" altLang="en-US" sz="3200">
              <a:latin typeface="Tahoma" panose="020B0604030504040204" pitchFamily="34" charset="0"/>
            </a:endParaRPr>
          </a:p>
        </p:txBody>
      </p:sp>
      <p:sp>
        <p:nvSpPr>
          <p:cNvPr id="115717" name="Text Box 19"/>
          <p:cNvSpPr txBox="1">
            <a:spLocks noChangeArrowheads="1"/>
          </p:cNvSpPr>
          <p:nvPr/>
        </p:nvSpPr>
        <p:spPr bwMode="auto">
          <a:xfrm>
            <a:off x="473075" y="1436688"/>
            <a:ext cx="864235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①「集団や社会の形成者としての見方･考え方」を働かせるについて</a:t>
            </a:r>
          </a:p>
        </p:txBody>
      </p:sp>
      <p:sp>
        <p:nvSpPr>
          <p:cNvPr id="6" name="正方形/長方形 5"/>
          <p:cNvSpPr/>
          <p:nvPr/>
        </p:nvSpPr>
        <p:spPr>
          <a:xfrm>
            <a:off x="900113" y="4005263"/>
            <a:ext cx="7559675" cy="57626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t>集団や社会の形成者としての見方･考え方</a:t>
            </a:r>
          </a:p>
        </p:txBody>
      </p:sp>
      <p:sp>
        <p:nvSpPr>
          <p:cNvPr id="7" name="角丸四角形 6"/>
          <p:cNvSpPr/>
          <p:nvPr/>
        </p:nvSpPr>
        <p:spPr>
          <a:xfrm>
            <a:off x="107950" y="2492375"/>
            <a:ext cx="2376488" cy="50482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人間関係の形成</a:t>
            </a:r>
          </a:p>
        </p:txBody>
      </p:sp>
      <p:sp>
        <p:nvSpPr>
          <p:cNvPr id="8" name="角丸四角形 7"/>
          <p:cNvSpPr/>
          <p:nvPr/>
        </p:nvSpPr>
        <p:spPr>
          <a:xfrm>
            <a:off x="2555875" y="2492375"/>
            <a:ext cx="2376488" cy="50482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集団生活の構築</a:t>
            </a:r>
          </a:p>
        </p:txBody>
      </p:sp>
      <p:sp>
        <p:nvSpPr>
          <p:cNvPr id="9" name="角丸四角形 8"/>
          <p:cNvSpPr/>
          <p:nvPr/>
        </p:nvSpPr>
        <p:spPr>
          <a:xfrm>
            <a:off x="5003800" y="2492375"/>
            <a:ext cx="2089150" cy="50482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社会への参画</a:t>
            </a:r>
          </a:p>
        </p:txBody>
      </p:sp>
      <p:sp>
        <p:nvSpPr>
          <p:cNvPr id="10" name="角丸四角形 9"/>
          <p:cNvSpPr/>
          <p:nvPr/>
        </p:nvSpPr>
        <p:spPr>
          <a:xfrm>
            <a:off x="7164388" y="2492375"/>
            <a:ext cx="1871662" cy="50482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自己の実現</a:t>
            </a:r>
          </a:p>
        </p:txBody>
      </p:sp>
      <p:sp>
        <p:nvSpPr>
          <p:cNvPr id="11" name="角丸四角形 10"/>
          <p:cNvSpPr/>
          <p:nvPr/>
        </p:nvSpPr>
        <p:spPr>
          <a:xfrm>
            <a:off x="4932363" y="4868863"/>
            <a:ext cx="3240087" cy="1368425"/>
          </a:xfrm>
          <a:prstGeom prst="roundRect">
            <a:avLst>
              <a:gd name="adj" fmla="val 9728"/>
            </a:avLst>
          </a:prstGeom>
          <a:solidFill>
            <a:schemeClr val="bg1">
              <a:lumMod val="95000"/>
            </a:schemeClr>
          </a:solidFill>
          <a:ln>
            <a:solidFill>
              <a:schemeClr val="bg1">
                <a:lumMod val="6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各教科等で学んだことを実際の生活において総合的に活用して実践</a:t>
            </a:r>
          </a:p>
        </p:txBody>
      </p:sp>
      <p:sp>
        <p:nvSpPr>
          <p:cNvPr id="12" name="角丸四角形 11"/>
          <p:cNvSpPr/>
          <p:nvPr/>
        </p:nvSpPr>
        <p:spPr>
          <a:xfrm>
            <a:off x="1187450" y="4868863"/>
            <a:ext cx="3240088" cy="1368425"/>
          </a:xfrm>
          <a:prstGeom prst="roundRect">
            <a:avLst>
              <a:gd name="adj" fmla="val 9728"/>
            </a:avLst>
          </a:prstGeom>
          <a:solidFill>
            <a:schemeClr val="bg1">
              <a:lumMod val="95000"/>
            </a:schemeClr>
          </a:solidFill>
          <a:ln>
            <a:solidFill>
              <a:schemeClr val="bg1">
                <a:lumMod val="6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課題を見いだし解決に向けて取り組む実践的な学習</a:t>
            </a:r>
          </a:p>
        </p:txBody>
      </p:sp>
      <p:sp>
        <p:nvSpPr>
          <p:cNvPr id="13" name="上矢印 12"/>
          <p:cNvSpPr/>
          <p:nvPr/>
        </p:nvSpPr>
        <p:spPr>
          <a:xfrm>
            <a:off x="2484438" y="4581525"/>
            <a:ext cx="792162" cy="287338"/>
          </a:xfrm>
          <a:prstGeom prst="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上矢印 13"/>
          <p:cNvSpPr/>
          <p:nvPr/>
        </p:nvSpPr>
        <p:spPr>
          <a:xfrm>
            <a:off x="5940425" y="4581525"/>
            <a:ext cx="792163" cy="287338"/>
          </a:xfrm>
          <a:prstGeom prst="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16" name="直線矢印コネクタ 15"/>
          <p:cNvCxnSpPr>
            <a:endCxn id="10" idx="2"/>
          </p:cNvCxnSpPr>
          <p:nvPr/>
        </p:nvCxnSpPr>
        <p:spPr>
          <a:xfrm flipV="1">
            <a:off x="4679950" y="2997200"/>
            <a:ext cx="3421063" cy="1008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endCxn id="9" idx="2"/>
          </p:cNvCxnSpPr>
          <p:nvPr/>
        </p:nvCxnSpPr>
        <p:spPr>
          <a:xfrm flipV="1">
            <a:off x="4679950" y="2997200"/>
            <a:ext cx="1368425" cy="1008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endCxn id="8" idx="2"/>
          </p:cNvCxnSpPr>
          <p:nvPr/>
        </p:nvCxnSpPr>
        <p:spPr>
          <a:xfrm flipH="1" flipV="1">
            <a:off x="3743325" y="2997200"/>
            <a:ext cx="936625" cy="1008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endCxn id="7" idx="2"/>
          </p:cNvCxnSpPr>
          <p:nvPr/>
        </p:nvCxnSpPr>
        <p:spPr>
          <a:xfrm flipH="1" flipV="1">
            <a:off x="1295400" y="2997200"/>
            <a:ext cx="3384550" cy="1008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円/楕円 22"/>
          <p:cNvSpPr/>
          <p:nvPr/>
        </p:nvSpPr>
        <p:spPr>
          <a:xfrm>
            <a:off x="2339975" y="3213100"/>
            <a:ext cx="4679950" cy="503238"/>
          </a:xfrm>
          <a:prstGeom prst="ellipse">
            <a:avLst/>
          </a:prstGeom>
          <a:solidFill>
            <a:srgbClr val="FF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働かせる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302"/>
    </mc:Choice>
    <mc:Fallback xmlns="">
      <p:transition spd="slow" advTm="6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P14~17</a:t>
            </a:r>
            <a:endParaRPr lang="ja-JP" altLang="en-US" dirty="0"/>
          </a:p>
        </p:txBody>
      </p:sp>
      <p:sp>
        <p:nvSpPr>
          <p:cNvPr id="117763" name="Text Box 19"/>
          <p:cNvSpPr txBox="1">
            <a:spLocks noChangeArrowheads="1"/>
          </p:cNvSpPr>
          <p:nvPr/>
        </p:nvSpPr>
        <p:spPr bwMode="auto">
          <a:xfrm>
            <a:off x="136525" y="868363"/>
            <a:ext cx="34988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（１）特別活動の目標</a:t>
            </a:r>
          </a:p>
        </p:txBody>
      </p:sp>
      <p:sp>
        <p:nvSpPr>
          <p:cNvPr id="11776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特別活動の目標</a:t>
            </a:r>
            <a:endParaRPr kumimoji="1" lang="ja-JP" altLang="en-US" sz="3200">
              <a:latin typeface="Tahoma" panose="020B0604030504040204" pitchFamily="34" charset="0"/>
            </a:endParaRPr>
          </a:p>
        </p:txBody>
      </p:sp>
      <p:sp>
        <p:nvSpPr>
          <p:cNvPr id="117765" name="Text Box 19"/>
          <p:cNvSpPr txBox="1">
            <a:spLocks noChangeArrowheads="1"/>
          </p:cNvSpPr>
          <p:nvPr/>
        </p:nvSpPr>
        <p:spPr bwMode="auto">
          <a:xfrm>
            <a:off x="501650" y="1393825"/>
            <a:ext cx="864235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②「様々な集団活動に自主的，実践的に取り組み，互いのよさや可能性を発揮しながら集団や自己の生活上の課題を解決する」について</a:t>
            </a:r>
          </a:p>
        </p:txBody>
      </p:sp>
      <p:cxnSp>
        <p:nvCxnSpPr>
          <p:cNvPr id="36" name="直線矢印コネクタ 35"/>
          <p:cNvCxnSpPr/>
          <p:nvPr/>
        </p:nvCxnSpPr>
        <p:spPr>
          <a:xfrm flipV="1">
            <a:off x="1584325" y="3573463"/>
            <a:ext cx="1979613" cy="2232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572000" y="3573463"/>
            <a:ext cx="0" cy="2232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flipV="1">
            <a:off x="5580063" y="3573463"/>
            <a:ext cx="1979612" cy="22320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角丸四角形 31"/>
          <p:cNvSpPr/>
          <p:nvPr/>
        </p:nvSpPr>
        <p:spPr>
          <a:xfrm>
            <a:off x="1259632" y="4797152"/>
            <a:ext cx="6624736" cy="504056"/>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自主的，実践的に取り組み</a:t>
            </a:r>
          </a:p>
        </p:txBody>
      </p:sp>
      <p:sp>
        <p:nvSpPr>
          <p:cNvPr id="33" name="角丸四角形 32"/>
          <p:cNvSpPr/>
          <p:nvPr/>
        </p:nvSpPr>
        <p:spPr>
          <a:xfrm>
            <a:off x="1259632" y="4005064"/>
            <a:ext cx="6624736" cy="504056"/>
          </a:xfrm>
          <a:prstGeom prst="round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互いのよさや可能性を発揮</a:t>
            </a:r>
          </a:p>
        </p:txBody>
      </p:sp>
      <p:sp>
        <p:nvSpPr>
          <p:cNvPr id="25" name="正方形/長方形 24"/>
          <p:cNvSpPr/>
          <p:nvPr/>
        </p:nvSpPr>
        <p:spPr>
          <a:xfrm>
            <a:off x="683568"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学級活動</a:t>
            </a:r>
          </a:p>
        </p:txBody>
      </p:sp>
      <p:sp>
        <p:nvSpPr>
          <p:cNvPr id="26" name="正方形/長方形 25"/>
          <p:cNvSpPr/>
          <p:nvPr/>
        </p:nvSpPr>
        <p:spPr>
          <a:xfrm>
            <a:off x="3671900"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生徒会活動</a:t>
            </a:r>
          </a:p>
        </p:txBody>
      </p:sp>
      <p:sp>
        <p:nvSpPr>
          <p:cNvPr id="28" name="正方形/長方形 27"/>
          <p:cNvSpPr/>
          <p:nvPr/>
        </p:nvSpPr>
        <p:spPr>
          <a:xfrm>
            <a:off x="6660232"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学校行事</a:t>
            </a:r>
          </a:p>
        </p:txBody>
      </p:sp>
      <p:sp>
        <p:nvSpPr>
          <p:cNvPr id="34" name="正方形/長方形 33"/>
          <p:cNvSpPr/>
          <p:nvPr/>
        </p:nvSpPr>
        <p:spPr>
          <a:xfrm>
            <a:off x="971600" y="2924944"/>
            <a:ext cx="7200800" cy="64807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t>集団や自己の生活上の課題を解決</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787"/>
    </mc:Choice>
    <mc:Fallback xmlns="">
      <p:transition spd="slow" advTm="8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P19~21</a:t>
            </a:r>
            <a:endParaRPr lang="ja-JP" altLang="en-US" dirty="0"/>
          </a:p>
        </p:txBody>
      </p:sp>
      <p:sp>
        <p:nvSpPr>
          <p:cNvPr id="119811" name="Text Box 19"/>
          <p:cNvSpPr txBox="1">
            <a:spLocks noChangeArrowheads="1"/>
          </p:cNvSpPr>
          <p:nvPr/>
        </p:nvSpPr>
        <p:spPr bwMode="auto">
          <a:xfrm>
            <a:off x="95250" y="849313"/>
            <a:ext cx="88693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（２）特別活動の目標と各活動・学校行事の目標との関連</a:t>
            </a:r>
          </a:p>
        </p:txBody>
      </p:sp>
      <p:sp>
        <p:nvSpPr>
          <p:cNvPr id="11981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特別活動の目標</a:t>
            </a:r>
            <a:endParaRPr kumimoji="1" lang="ja-JP" altLang="en-US" sz="3200">
              <a:latin typeface="Tahoma" panose="020B0604030504040204" pitchFamily="34" charset="0"/>
            </a:endParaRPr>
          </a:p>
        </p:txBody>
      </p:sp>
      <p:sp>
        <p:nvSpPr>
          <p:cNvPr id="21" name="正方形/長方形 20"/>
          <p:cNvSpPr/>
          <p:nvPr/>
        </p:nvSpPr>
        <p:spPr>
          <a:xfrm>
            <a:off x="971550" y="1484313"/>
            <a:ext cx="7200900" cy="3024187"/>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dirty="0">
                <a:solidFill>
                  <a:schemeClr val="tx1"/>
                </a:solidFill>
              </a:rPr>
              <a:t>学習指導要領第６章第１</a:t>
            </a:r>
            <a:endParaRPr kumimoji="1" lang="en-US" altLang="ja-JP" dirty="0">
              <a:solidFill>
                <a:schemeClr val="tx1"/>
              </a:solidFill>
            </a:endParaRPr>
          </a:p>
        </p:txBody>
      </p:sp>
      <p:sp>
        <p:nvSpPr>
          <p:cNvPr id="22" name="角丸四角形 21"/>
          <p:cNvSpPr/>
          <p:nvPr/>
        </p:nvSpPr>
        <p:spPr>
          <a:xfrm>
            <a:off x="1979613" y="1844675"/>
            <a:ext cx="5256212"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t>特別活動の目標（全体目標）</a:t>
            </a:r>
            <a:endParaRPr kumimoji="1" lang="en-US" altLang="ja-JP" sz="2800" dirty="0"/>
          </a:p>
        </p:txBody>
      </p:sp>
      <p:sp>
        <p:nvSpPr>
          <p:cNvPr id="23" name="正方形/長方形 22"/>
          <p:cNvSpPr/>
          <p:nvPr/>
        </p:nvSpPr>
        <p:spPr>
          <a:xfrm>
            <a:off x="2339752" y="3068960"/>
            <a:ext cx="4608512" cy="1224136"/>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t>　（１）知識及び技能</a:t>
            </a:r>
            <a:endParaRPr kumimoji="1" lang="en-US" altLang="ja-JP" sz="2400" dirty="0"/>
          </a:p>
          <a:p>
            <a:pPr>
              <a:defRPr/>
            </a:pPr>
            <a:r>
              <a:rPr kumimoji="1" lang="ja-JP" altLang="en-US" sz="2400" dirty="0"/>
              <a:t>　（２）思考力・判断力・表現力等</a:t>
            </a:r>
            <a:endParaRPr kumimoji="1" lang="en-US" altLang="ja-JP" sz="2400" dirty="0"/>
          </a:p>
          <a:p>
            <a:pPr>
              <a:defRPr/>
            </a:pPr>
            <a:r>
              <a:rPr kumimoji="1" lang="ja-JP" altLang="en-US" sz="2400" dirty="0"/>
              <a:t>　（３）学びに向かう力，人間性等</a:t>
            </a:r>
          </a:p>
        </p:txBody>
      </p:sp>
      <p:sp>
        <p:nvSpPr>
          <p:cNvPr id="119818" name="正方形/長方形 23"/>
          <p:cNvSpPr>
            <a:spLocks noChangeArrowheads="1"/>
          </p:cNvSpPr>
          <p:nvPr/>
        </p:nvSpPr>
        <p:spPr bwMode="auto">
          <a:xfrm>
            <a:off x="1187450" y="2276475"/>
            <a:ext cx="6769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様々な集団活動に自主的，実践的に取り組み，（中略）次のとおり資質・能力を育成することを目指す。</a:t>
            </a:r>
            <a:endParaRPr kumimoji="1" lang="en-US" altLang="ja-JP" sz="2000"/>
          </a:p>
        </p:txBody>
      </p:sp>
      <p:cxnSp>
        <p:nvCxnSpPr>
          <p:cNvPr id="44" name="直線矢印コネクタ 43"/>
          <p:cNvCxnSpPr/>
          <p:nvPr/>
        </p:nvCxnSpPr>
        <p:spPr>
          <a:xfrm flipV="1">
            <a:off x="2016125" y="4292600"/>
            <a:ext cx="1979613" cy="15128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flipV="1">
            <a:off x="5364163" y="4292600"/>
            <a:ext cx="1836737" cy="15128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4608513" y="4292600"/>
            <a:ext cx="34925" cy="15128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1115616"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学級活動</a:t>
            </a:r>
          </a:p>
        </p:txBody>
      </p:sp>
      <p:sp>
        <p:nvSpPr>
          <p:cNvPr id="27" name="正方形/長方形 26"/>
          <p:cNvSpPr/>
          <p:nvPr/>
        </p:nvSpPr>
        <p:spPr>
          <a:xfrm>
            <a:off x="3707904"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生徒会活動</a:t>
            </a:r>
          </a:p>
        </p:txBody>
      </p:sp>
      <p:sp>
        <p:nvSpPr>
          <p:cNvPr id="29" name="正方形/長方形 28"/>
          <p:cNvSpPr/>
          <p:nvPr/>
        </p:nvSpPr>
        <p:spPr>
          <a:xfrm>
            <a:off x="6300192" y="5805264"/>
            <a:ext cx="1800200" cy="432048"/>
          </a:xfrm>
          <a:prstGeom prst="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学校行事</a:t>
            </a:r>
          </a:p>
        </p:txBody>
      </p:sp>
      <p:sp>
        <p:nvSpPr>
          <p:cNvPr id="30" name="角丸四角形 29"/>
          <p:cNvSpPr/>
          <p:nvPr/>
        </p:nvSpPr>
        <p:spPr>
          <a:xfrm>
            <a:off x="395536" y="4941168"/>
            <a:ext cx="8352928" cy="504056"/>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第１の目標に掲げる資質・能力を育成することを目指す</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62"/>
    </mc:Choice>
    <mc:Fallback xmlns="">
      <p:transition spd="slow" advTm="3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P40~73</a:t>
            </a:r>
            <a:endParaRPr lang="ja-JP" altLang="en-US" sz="2400" dirty="0"/>
          </a:p>
        </p:txBody>
      </p:sp>
      <p:sp>
        <p:nvSpPr>
          <p:cNvPr id="121859"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学級活動</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21860"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20" name="正方形/長方形 19"/>
          <p:cNvSpPr/>
          <p:nvPr/>
        </p:nvSpPr>
        <p:spPr>
          <a:xfrm>
            <a:off x="179388" y="1341438"/>
            <a:ext cx="8785225" cy="295116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nSpc>
                <a:spcPts val="3200"/>
              </a:lnSpc>
              <a:defRPr/>
            </a:pPr>
            <a:r>
              <a:rPr kumimoji="1" lang="ja-JP" altLang="en-US" sz="2400" dirty="0">
                <a:solidFill>
                  <a:schemeClr val="tx1"/>
                </a:solidFill>
              </a:rPr>
              <a:t>　学級や学校での生活をよりよくするための課題を見いだし，解決するために話し合い，合意形成し，役割を分担して協力して実践したり，学級での話合いを生かして自己の課題の解決及び将来の生き方を描くために意思決定して，実践したりすることに自主的，実践的に取り組むことを通して，第１の目標に掲げる資質・能力を育成することを目指す。</a:t>
            </a:r>
          </a:p>
        </p:txBody>
      </p:sp>
      <p:sp>
        <p:nvSpPr>
          <p:cNvPr id="21" name="角丸四角形 20"/>
          <p:cNvSpPr/>
          <p:nvPr/>
        </p:nvSpPr>
        <p:spPr>
          <a:xfrm>
            <a:off x="3563938" y="1412875"/>
            <a:ext cx="1871662" cy="36036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目　　標</a:t>
            </a:r>
          </a:p>
        </p:txBody>
      </p:sp>
      <p:sp>
        <p:nvSpPr>
          <p:cNvPr id="26" name="フリーフォーム 25"/>
          <p:cNvSpPr/>
          <p:nvPr/>
        </p:nvSpPr>
        <p:spPr>
          <a:xfrm>
            <a:off x="255588" y="1817688"/>
            <a:ext cx="8420100" cy="755650"/>
          </a:xfrm>
          <a:custGeom>
            <a:avLst/>
            <a:gdLst>
              <a:gd name="connsiteX0" fmla="*/ 104931 w 8349521"/>
              <a:gd name="connsiteY0" fmla="*/ 0 h 719528"/>
              <a:gd name="connsiteX1" fmla="*/ 8349521 w 8349521"/>
              <a:gd name="connsiteY1" fmla="*/ 0 h 719528"/>
              <a:gd name="connsiteX2" fmla="*/ 8349521 w 8349521"/>
              <a:gd name="connsiteY2" fmla="*/ 344774 h 719528"/>
              <a:gd name="connsiteX3" fmla="*/ 8094688 w 8349521"/>
              <a:gd name="connsiteY3" fmla="*/ 344774 h 719528"/>
              <a:gd name="connsiteX4" fmla="*/ 8094688 w 8349521"/>
              <a:gd name="connsiteY4" fmla="*/ 719528 h 719528"/>
              <a:gd name="connsiteX5" fmla="*/ 0 w 8349521"/>
              <a:gd name="connsiteY5" fmla="*/ 719528 h 719528"/>
              <a:gd name="connsiteX6" fmla="*/ 0 w 8349521"/>
              <a:gd name="connsiteY6" fmla="*/ 0 h 719528"/>
              <a:gd name="connsiteX7" fmla="*/ 254833 w 8349521"/>
              <a:gd name="connsiteY7" fmla="*/ 0 h 719528"/>
              <a:gd name="connsiteX0" fmla="*/ 104931 w 8421623"/>
              <a:gd name="connsiteY0" fmla="*/ 0 h 719528"/>
              <a:gd name="connsiteX1" fmla="*/ 8421623 w 8421623"/>
              <a:gd name="connsiteY1" fmla="*/ 25734 h 719528"/>
              <a:gd name="connsiteX2" fmla="*/ 8349521 w 8421623"/>
              <a:gd name="connsiteY2" fmla="*/ 344774 h 719528"/>
              <a:gd name="connsiteX3" fmla="*/ 8094688 w 8421623"/>
              <a:gd name="connsiteY3" fmla="*/ 344774 h 719528"/>
              <a:gd name="connsiteX4" fmla="*/ 8094688 w 8421623"/>
              <a:gd name="connsiteY4" fmla="*/ 719528 h 719528"/>
              <a:gd name="connsiteX5" fmla="*/ 0 w 8421623"/>
              <a:gd name="connsiteY5" fmla="*/ 719528 h 719528"/>
              <a:gd name="connsiteX6" fmla="*/ 0 w 8421623"/>
              <a:gd name="connsiteY6" fmla="*/ 0 h 719528"/>
              <a:gd name="connsiteX7" fmla="*/ 254833 w 8421623"/>
              <a:gd name="connsiteY7" fmla="*/ 0 h 719528"/>
              <a:gd name="connsiteX0" fmla="*/ 104931 w 8421623"/>
              <a:gd name="connsiteY0" fmla="*/ 0 h 719528"/>
              <a:gd name="connsiteX1" fmla="*/ 8421623 w 8421623"/>
              <a:gd name="connsiteY1" fmla="*/ 25734 h 719528"/>
              <a:gd name="connsiteX2" fmla="*/ 8421623 w 8421623"/>
              <a:gd name="connsiteY2" fmla="*/ 368404 h 719528"/>
              <a:gd name="connsiteX3" fmla="*/ 8094688 w 8421623"/>
              <a:gd name="connsiteY3" fmla="*/ 344774 h 719528"/>
              <a:gd name="connsiteX4" fmla="*/ 8094688 w 8421623"/>
              <a:gd name="connsiteY4" fmla="*/ 719528 h 719528"/>
              <a:gd name="connsiteX5" fmla="*/ 0 w 8421623"/>
              <a:gd name="connsiteY5" fmla="*/ 719528 h 719528"/>
              <a:gd name="connsiteX6" fmla="*/ 0 w 8421623"/>
              <a:gd name="connsiteY6" fmla="*/ 0 h 719528"/>
              <a:gd name="connsiteX7" fmla="*/ 254833 w 8421623"/>
              <a:gd name="connsiteY7" fmla="*/ 0 h 719528"/>
              <a:gd name="connsiteX0" fmla="*/ 104931 w 8421623"/>
              <a:gd name="connsiteY0" fmla="*/ 0 h 719528"/>
              <a:gd name="connsiteX1" fmla="*/ 8421623 w 8421623"/>
              <a:gd name="connsiteY1" fmla="*/ 25734 h 719528"/>
              <a:gd name="connsiteX2" fmla="*/ 8421623 w 8421623"/>
              <a:gd name="connsiteY2" fmla="*/ 368404 h 719528"/>
              <a:gd name="connsiteX3" fmla="*/ 8205599 w 8421623"/>
              <a:gd name="connsiteY3" fmla="*/ 368404 h 719528"/>
              <a:gd name="connsiteX4" fmla="*/ 8094688 w 8421623"/>
              <a:gd name="connsiteY4" fmla="*/ 719528 h 719528"/>
              <a:gd name="connsiteX5" fmla="*/ 0 w 8421623"/>
              <a:gd name="connsiteY5" fmla="*/ 719528 h 719528"/>
              <a:gd name="connsiteX6" fmla="*/ 0 w 8421623"/>
              <a:gd name="connsiteY6" fmla="*/ 0 h 719528"/>
              <a:gd name="connsiteX7" fmla="*/ 254833 w 8421623"/>
              <a:gd name="connsiteY7" fmla="*/ 0 h 719528"/>
              <a:gd name="connsiteX0" fmla="*/ 104931 w 8421623"/>
              <a:gd name="connsiteY0" fmla="*/ 0 h 719528"/>
              <a:gd name="connsiteX1" fmla="*/ 8421623 w 8421623"/>
              <a:gd name="connsiteY1" fmla="*/ 25734 h 719528"/>
              <a:gd name="connsiteX2" fmla="*/ 8421623 w 8421623"/>
              <a:gd name="connsiteY2" fmla="*/ 368404 h 719528"/>
              <a:gd name="connsiteX3" fmla="*/ 8205599 w 8421623"/>
              <a:gd name="connsiteY3" fmla="*/ 368404 h 719528"/>
              <a:gd name="connsiteX4" fmla="*/ 8205599 w 8421623"/>
              <a:gd name="connsiteY4" fmla="*/ 711074 h 719528"/>
              <a:gd name="connsiteX5" fmla="*/ 0 w 8421623"/>
              <a:gd name="connsiteY5" fmla="*/ 719528 h 719528"/>
              <a:gd name="connsiteX6" fmla="*/ 0 w 8421623"/>
              <a:gd name="connsiteY6" fmla="*/ 0 h 719528"/>
              <a:gd name="connsiteX7" fmla="*/ 254833 w 8421623"/>
              <a:gd name="connsiteY7" fmla="*/ 0 h 71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1623" h="719528">
                <a:moveTo>
                  <a:pt x="104931" y="0"/>
                </a:moveTo>
                <a:lnTo>
                  <a:pt x="8421623" y="25734"/>
                </a:lnTo>
                <a:lnTo>
                  <a:pt x="8421623" y="368404"/>
                </a:lnTo>
                <a:lnTo>
                  <a:pt x="8205599" y="368404"/>
                </a:lnTo>
                <a:lnTo>
                  <a:pt x="8205599" y="711074"/>
                </a:lnTo>
                <a:lnTo>
                  <a:pt x="0" y="719528"/>
                </a:lnTo>
                <a:lnTo>
                  <a:pt x="0" y="0"/>
                </a:lnTo>
                <a:lnTo>
                  <a:pt x="254833" y="0"/>
                </a:ln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27" name="フリーフォーム 26"/>
          <p:cNvSpPr/>
          <p:nvPr/>
        </p:nvSpPr>
        <p:spPr>
          <a:xfrm>
            <a:off x="182563" y="2652713"/>
            <a:ext cx="8870950" cy="779462"/>
          </a:xfrm>
          <a:custGeom>
            <a:avLst/>
            <a:gdLst>
              <a:gd name="connsiteX0" fmla="*/ 659567 w 8499423"/>
              <a:gd name="connsiteY0" fmla="*/ 0 h 779488"/>
              <a:gd name="connsiteX1" fmla="*/ 8499423 w 8499423"/>
              <a:gd name="connsiteY1" fmla="*/ 0 h 779488"/>
              <a:gd name="connsiteX2" fmla="*/ 8499423 w 8499423"/>
              <a:gd name="connsiteY2" fmla="*/ 389744 h 779488"/>
              <a:gd name="connsiteX3" fmla="*/ 4482059 w 8499423"/>
              <a:gd name="connsiteY3" fmla="*/ 389744 h 779488"/>
              <a:gd name="connsiteX4" fmla="*/ 4482059 w 8499423"/>
              <a:gd name="connsiteY4" fmla="*/ 779488 h 779488"/>
              <a:gd name="connsiteX5" fmla="*/ 0 w 8499423"/>
              <a:gd name="connsiteY5" fmla="*/ 779488 h 779488"/>
              <a:gd name="connsiteX6" fmla="*/ 0 w 8499423"/>
              <a:gd name="connsiteY6" fmla="*/ 419724 h 779488"/>
              <a:gd name="connsiteX7" fmla="*/ 674557 w 8499423"/>
              <a:gd name="connsiteY7" fmla="*/ 419724 h 779488"/>
              <a:gd name="connsiteX8" fmla="*/ 659567 w 8499423"/>
              <a:gd name="connsiteY8" fmla="*/ 0 h 779488"/>
              <a:gd name="connsiteX0" fmla="*/ 659567 w 8499423"/>
              <a:gd name="connsiteY0" fmla="*/ 0 h 779488"/>
              <a:gd name="connsiteX1" fmla="*/ 8499423 w 8499423"/>
              <a:gd name="connsiteY1" fmla="*/ 0 h 779488"/>
              <a:gd name="connsiteX2" fmla="*/ 8499423 w 8499423"/>
              <a:gd name="connsiteY2" fmla="*/ 389744 h 779488"/>
              <a:gd name="connsiteX3" fmla="*/ 4482059 w 8499423"/>
              <a:gd name="connsiteY3" fmla="*/ 389744 h 779488"/>
              <a:gd name="connsiteX4" fmla="*/ 4605199 w 8499423"/>
              <a:gd name="connsiteY4" fmla="*/ 775741 h 779488"/>
              <a:gd name="connsiteX5" fmla="*/ 0 w 8499423"/>
              <a:gd name="connsiteY5" fmla="*/ 779488 h 779488"/>
              <a:gd name="connsiteX6" fmla="*/ 0 w 8499423"/>
              <a:gd name="connsiteY6" fmla="*/ 419724 h 779488"/>
              <a:gd name="connsiteX7" fmla="*/ 674557 w 8499423"/>
              <a:gd name="connsiteY7" fmla="*/ 419724 h 779488"/>
              <a:gd name="connsiteX8" fmla="*/ 659567 w 8499423"/>
              <a:gd name="connsiteY8" fmla="*/ 0 h 779488"/>
              <a:gd name="connsiteX0" fmla="*/ 659567 w 8499423"/>
              <a:gd name="connsiteY0" fmla="*/ 0 h 779488"/>
              <a:gd name="connsiteX1" fmla="*/ 8499423 w 8499423"/>
              <a:gd name="connsiteY1" fmla="*/ 0 h 779488"/>
              <a:gd name="connsiteX2" fmla="*/ 8499423 w 8499423"/>
              <a:gd name="connsiteY2" fmla="*/ 389744 h 779488"/>
              <a:gd name="connsiteX3" fmla="*/ 4605199 w 8499423"/>
              <a:gd name="connsiteY3" fmla="*/ 415701 h 779488"/>
              <a:gd name="connsiteX4" fmla="*/ 4605199 w 8499423"/>
              <a:gd name="connsiteY4" fmla="*/ 775741 h 779488"/>
              <a:gd name="connsiteX5" fmla="*/ 0 w 8499423"/>
              <a:gd name="connsiteY5" fmla="*/ 779488 h 779488"/>
              <a:gd name="connsiteX6" fmla="*/ 0 w 8499423"/>
              <a:gd name="connsiteY6" fmla="*/ 419724 h 779488"/>
              <a:gd name="connsiteX7" fmla="*/ 674557 w 8499423"/>
              <a:gd name="connsiteY7" fmla="*/ 419724 h 779488"/>
              <a:gd name="connsiteX8" fmla="*/ 659567 w 8499423"/>
              <a:gd name="connsiteY8" fmla="*/ 0 h 7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9423" h="779488">
                <a:moveTo>
                  <a:pt x="659567" y="0"/>
                </a:moveTo>
                <a:lnTo>
                  <a:pt x="8499423" y="0"/>
                </a:lnTo>
                <a:lnTo>
                  <a:pt x="8499423" y="389744"/>
                </a:lnTo>
                <a:lnTo>
                  <a:pt x="4605199" y="415701"/>
                </a:lnTo>
                <a:lnTo>
                  <a:pt x="4605199" y="775741"/>
                </a:lnTo>
                <a:lnTo>
                  <a:pt x="0" y="779488"/>
                </a:lnTo>
                <a:lnTo>
                  <a:pt x="0" y="419724"/>
                </a:lnTo>
                <a:lnTo>
                  <a:pt x="674557" y="419724"/>
                </a:lnTo>
                <a:lnTo>
                  <a:pt x="659567" y="0"/>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 name="正方形/長方形 27"/>
          <p:cNvSpPr/>
          <p:nvPr/>
        </p:nvSpPr>
        <p:spPr>
          <a:xfrm>
            <a:off x="1187624" y="4437112"/>
            <a:ext cx="6984776" cy="504056"/>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（１）学級や学校における生活づくりへの参画</a:t>
            </a:r>
          </a:p>
        </p:txBody>
      </p:sp>
      <p:sp>
        <p:nvSpPr>
          <p:cNvPr id="41" name="正方形/長方形 40"/>
          <p:cNvSpPr/>
          <p:nvPr/>
        </p:nvSpPr>
        <p:spPr>
          <a:xfrm>
            <a:off x="179512" y="5229200"/>
            <a:ext cx="7992888" cy="100811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（２）日常の生活や学習への適応と自己の成長及び健康安全</a:t>
            </a:r>
            <a:endParaRPr kumimoji="1" lang="en-US" altLang="ja-JP" sz="2400" dirty="0">
              <a:solidFill>
                <a:schemeClr val="tx1"/>
              </a:solidFill>
            </a:endParaRPr>
          </a:p>
          <a:p>
            <a:pPr>
              <a:defRPr/>
            </a:pPr>
            <a:r>
              <a:rPr kumimoji="1" lang="ja-JP" altLang="en-US" sz="2400" dirty="0">
                <a:solidFill>
                  <a:schemeClr val="tx1"/>
                </a:solidFill>
              </a:rPr>
              <a:t>（３）一人一人のキャリア形成と自己実現</a:t>
            </a:r>
          </a:p>
        </p:txBody>
      </p:sp>
      <p:sp>
        <p:nvSpPr>
          <p:cNvPr id="42" name="右カーブ矢印 41"/>
          <p:cNvSpPr/>
          <p:nvPr/>
        </p:nvSpPr>
        <p:spPr>
          <a:xfrm>
            <a:off x="323850" y="2060575"/>
            <a:ext cx="935038" cy="2881313"/>
          </a:xfrm>
          <a:prstGeom prst="curvedRightArrow">
            <a:avLst/>
          </a:prstGeom>
          <a:solidFill>
            <a:srgbClr val="FFFF00">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43" name="左カーブ矢印 42"/>
          <p:cNvSpPr/>
          <p:nvPr/>
        </p:nvSpPr>
        <p:spPr>
          <a:xfrm>
            <a:off x="8027988" y="2852738"/>
            <a:ext cx="865187" cy="3097212"/>
          </a:xfrm>
          <a:prstGeom prst="curvedLeftArrow">
            <a:avLst/>
          </a:prstGeom>
          <a:solidFill>
            <a:srgbClr val="FF6699">
              <a:alpha val="75000"/>
            </a:srgb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931"/>
    </mc:Choice>
    <mc:Fallback xmlns="">
      <p:transition spd="slow" advTm="5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学級活動</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23907"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24" name="正方形/長方形 23"/>
          <p:cNvSpPr/>
          <p:nvPr/>
        </p:nvSpPr>
        <p:spPr>
          <a:xfrm>
            <a:off x="107950" y="1341438"/>
            <a:ext cx="8891588" cy="431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（１）学級や学校における生活づくりへの参画</a:t>
            </a:r>
          </a:p>
        </p:txBody>
      </p:sp>
      <p:sp>
        <p:nvSpPr>
          <p:cNvPr id="26" name="角丸四角形 25"/>
          <p:cNvSpPr/>
          <p:nvPr/>
        </p:nvSpPr>
        <p:spPr>
          <a:xfrm>
            <a:off x="107950" y="1916113"/>
            <a:ext cx="8891588" cy="1008062"/>
          </a:xfrm>
          <a:prstGeom prst="roundRect">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900" dirty="0">
                <a:solidFill>
                  <a:schemeClr val="tx1"/>
                </a:solidFill>
              </a:rPr>
              <a:t>　主として自発的，自治的な集団活動の計画や運営に関わるものであり，教師の適切な指導の下での，学級としての議題選定や話合い，合意形成とそれに基づく実践を重視した活動である。また，日々の学級経営の充実と深く関わる活動である。</a:t>
            </a:r>
          </a:p>
        </p:txBody>
      </p:sp>
      <p:sp>
        <p:nvSpPr>
          <p:cNvPr id="123910" name="テキスト ボックス 26"/>
          <p:cNvSpPr txBox="1">
            <a:spLocks noChangeArrowheads="1"/>
          </p:cNvSpPr>
          <p:nvPr/>
        </p:nvSpPr>
        <p:spPr bwMode="auto">
          <a:xfrm>
            <a:off x="71438" y="2924175"/>
            <a:ext cx="486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学級や学校における生活上の諸問題の解決</a:t>
            </a:r>
          </a:p>
        </p:txBody>
      </p:sp>
      <p:sp>
        <p:nvSpPr>
          <p:cNvPr id="28" name="正方形/長方形 27"/>
          <p:cNvSpPr/>
          <p:nvPr/>
        </p:nvSpPr>
        <p:spPr>
          <a:xfrm>
            <a:off x="179388" y="3284538"/>
            <a:ext cx="8785225" cy="720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学級や学校における生活をよりよくするための課題を見いだし，解決するために話し合い，合意形成を図り，実践すること。</a:t>
            </a:r>
          </a:p>
        </p:txBody>
      </p:sp>
      <p:sp>
        <p:nvSpPr>
          <p:cNvPr id="123912" name="テキスト ボックス 28"/>
          <p:cNvSpPr txBox="1">
            <a:spLocks noChangeArrowheads="1"/>
          </p:cNvSpPr>
          <p:nvPr/>
        </p:nvSpPr>
        <p:spPr bwMode="auto">
          <a:xfrm>
            <a:off x="71438" y="4005263"/>
            <a:ext cx="382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　学級内の組織づくりや役割の自覚</a:t>
            </a:r>
          </a:p>
        </p:txBody>
      </p:sp>
      <p:sp>
        <p:nvSpPr>
          <p:cNvPr id="33" name="正方形/長方形 32"/>
          <p:cNvSpPr/>
          <p:nvPr/>
        </p:nvSpPr>
        <p:spPr>
          <a:xfrm>
            <a:off x="179388" y="4365625"/>
            <a:ext cx="8785225" cy="7191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学級生活の充実や向上のため，生徒が主体的に組織をつくり，役割を自覚しながら仕事を分担して，協力し合い実践すること。</a:t>
            </a:r>
          </a:p>
        </p:txBody>
      </p:sp>
      <p:sp>
        <p:nvSpPr>
          <p:cNvPr id="123914" name="テキスト ボックス 33"/>
          <p:cNvSpPr txBox="1">
            <a:spLocks noChangeArrowheads="1"/>
          </p:cNvSpPr>
          <p:nvPr/>
        </p:nvSpPr>
        <p:spPr bwMode="auto">
          <a:xfrm>
            <a:off x="71438" y="5084763"/>
            <a:ext cx="438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　学校における多様な集団の生活の向上</a:t>
            </a:r>
          </a:p>
        </p:txBody>
      </p:sp>
      <p:sp>
        <p:nvSpPr>
          <p:cNvPr id="35" name="正方形/長方形 34"/>
          <p:cNvSpPr/>
          <p:nvPr/>
        </p:nvSpPr>
        <p:spPr>
          <a:xfrm>
            <a:off x="179388" y="5445125"/>
            <a:ext cx="8785225" cy="720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生徒会など学級の枠を超えた多様な集団における活動や学校行事を通して学校生活の向上を図るため，学級としての提案や取組を話し合って決めること。</a:t>
            </a:r>
          </a:p>
        </p:txBody>
      </p:sp>
      <p:sp>
        <p:nvSpPr>
          <p:cNvPr id="13"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P40~73</a:t>
            </a:r>
            <a:endParaRPr lang="ja-JP" altLang="en-US" sz="24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37"/>
    </mc:Choice>
    <mc:Fallback xmlns="">
      <p:transition spd="slow" advTm="44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学級活動</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25955"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24" name="正方形/長方形 23"/>
          <p:cNvSpPr/>
          <p:nvPr/>
        </p:nvSpPr>
        <p:spPr>
          <a:xfrm>
            <a:off x="107950" y="1341438"/>
            <a:ext cx="8891588" cy="431800"/>
          </a:xfrm>
          <a:prstGeom prst="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（２）日常の生活や学習への適応と自己の成長及び健康安全</a:t>
            </a:r>
          </a:p>
        </p:txBody>
      </p:sp>
      <p:sp>
        <p:nvSpPr>
          <p:cNvPr id="26" name="角丸四角形 25"/>
          <p:cNvSpPr/>
          <p:nvPr/>
        </p:nvSpPr>
        <p:spPr>
          <a:xfrm>
            <a:off x="107950" y="1844675"/>
            <a:ext cx="8891588" cy="720725"/>
          </a:xfrm>
          <a:prstGeom prst="round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生徒に共通した問題であるが，一人一人の生徒の理解や自覚を，意思決定とそれに基づく実践等を重視する活動である。</a:t>
            </a:r>
          </a:p>
        </p:txBody>
      </p:sp>
      <p:sp>
        <p:nvSpPr>
          <p:cNvPr id="125958" name="テキスト ボックス 26"/>
          <p:cNvSpPr txBox="1">
            <a:spLocks noChangeArrowheads="1"/>
          </p:cNvSpPr>
          <p:nvPr/>
        </p:nvSpPr>
        <p:spPr bwMode="auto">
          <a:xfrm>
            <a:off x="71438" y="2565400"/>
            <a:ext cx="4991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ア　自他の個性の理解と尊重，よりよい人間関係の形成</a:t>
            </a:r>
          </a:p>
        </p:txBody>
      </p:sp>
      <p:sp>
        <p:nvSpPr>
          <p:cNvPr id="28" name="正方形/長方形 27"/>
          <p:cNvSpPr/>
          <p:nvPr/>
        </p:nvSpPr>
        <p:spPr>
          <a:xfrm>
            <a:off x="179388" y="2852738"/>
            <a:ext cx="8785225" cy="4333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　</a:t>
            </a:r>
            <a:r>
              <a:rPr lang="ja-JP" altLang="en-US" sz="1600" dirty="0">
                <a:solidFill>
                  <a:schemeClr val="tx1"/>
                </a:solidFill>
              </a:rPr>
              <a:t>自他の個性を理解して尊重し，互いのよさや可能性を発揮しながらよりよい集団生活をつくること。</a:t>
            </a:r>
            <a:endParaRPr kumimoji="1" lang="ja-JP" altLang="en-US" sz="1600" dirty="0">
              <a:solidFill>
                <a:schemeClr val="tx1"/>
              </a:solidFill>
            </a:endParaRPr>
          </a:p>
        </p:txBody>
      </p:sp>
      <p:sp>
        <p:nvSpPr>
          <p:cNvPr id="125960" name="テキスト ボックス 28"/>
          <p:cNvSpPr txBox="1">
            <a:spLocks noChangeArrowheads="1"/>
          </p:cNvSpPr>
          <p:nvPr/>
        </p:nvSpPr>
        <p:spPr bwMode="auto">
          <a:xfrm>
            <a:off x="71438" y="3284538"/>
            <a:ext cx="2493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イ　男女相互の理解と協力</a:t>
            </a:r>
          </a:p>
        </p:txBody>
      </p:sp>
      <p:sp>
        <p:nvSpPr>
          <p:cNvPr id="33" name="正方形/長方形 32"/>
          <p:cNvSpPr/>
          <p:nvPr/>
        </p:nvSpPr>
        <p:spPr>
          <a:xfrm>
            <a:off x="179388" y="3571875"/>
            <a:ext cx="8785225" cy="4333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　</a:t>
            </a:r>
            <a:r>
              <a:rPr lang="ja-JP" altLang="en-US" sz="1600" dirty="0">
                <a:solidFill>
                  <a:schemeClr val="tx1"/>
                </a:solidFill>
              </a:rPr>
              <a:t>男女相互について理解するとともに，共に協力し尊重し合い，充実した生活づくりに参画すること。</a:t>
            </a:r>
            <a:endParaRPr kumimoji="1" lang="ja-JP" altLang="en-US" sz="1600" dirty="0">
              <a:solidFill>
                <a:schemeClr val="tx1"/>
              </a:solidFill>
            </a:endParaRPr>
          </a:p>
        </p:txBody>
      </p:sp>
      <p:sp>
        <p:nvSpPr>
          <p:cNvPr id="125962" name="テキスト ボックス 33"/>
          <p:cNvSpPr txBox="1">
            <a:spLocks noChangeArrowheads="1"/>
          </p:cNvSpPr>
          <p:nvPr/>
        </p:nvSpPr>
        <p:spPr bwMode="auto">
          <a:xfrm>
            <a:off x="71438" y="4005263"/>
            <a:ext cx="494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ウ　思春期の不安や悩みの解決，性的な発達への対応</a:t>
            </a:r>
          </a:p>
        </p:txBody>
      </p:sp>
      <p:sp>
        <p:nvSpPr>
          <p:cNvPr id="35" name="正方形/長方形 34"/>
          <p:cNvSpPr/>
          <p:nvPr/>
        </p:nvSpPr>
        <p:spPr>
          <a:xfrm>
            <a:off x="179388" y="4292600"/>
            <a:ext cx="8783637" cy="539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　</a:t>
            </a:r>
            <a:r>
              <a:rPr lang="ja-JP" altLang="en-US" sz="1600" dirty="0">
                <a:solidFill>
                  <a:schemeClr val="tx1"/>
                </a:solidFill>
              </a:rPr>
              <a:t>心や体に関する正しい理解を基に，適切な行動をとり，悩みや不安に向き合い乗り越えようとすること。</a:t>
            </a:r>
            <a:endParaRPr kumimoji="1" lang="ja-JP" altLang="en-US" sz="1600" dirty="0">
              <a:solidFill>
                <a:schemeClr val="tx1"/>
              </a:solidFill>
            </a:endParaRPr>
          </a:p>
        </p:txBody>
      </p:sp>
      <p:sp>
        <p:nvSpPr>
          <p:cNvPr id="125964" name="テキスト ボックス 12"/>
          <p:cNvSpPr txBox="1">
            <a:spLocks noChangeArrowheads="1"/>
          </p:cNvSpPr>
          <p:nvPr/>
        </p:nvSpPr>
        <p:spPr bwMode="auto">
          <a:xfrm>
            <a:off x="71438" y="4832350"/>
            <a:ext cx="467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エ　心身ともに健康で安全な生活態度や習慣の形成</a:t>
            </a:r>
          </a:p>
        </p:txBody>
      </p:sp>
      <p:sp>
        <p:nvSpPr>
          <p:cNvPr id="14" name="正方形/長方形 13"/>
          <p:cNvSpPr/>
          <p:nvPr/>
        </p:nvSpPr>
        <p:spPr>
          <a:xfrm>
            <a:off x="179388" y="5121275"/>
            <a:ext cx="8785225" cy="539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　</a:t>
            </a:r>
            <a:r>
              <a:rPr lang="ja-JP" altLang="en-US" sz="1600" dirty="0">
                <a:solidFill>
                  <a:schemeClr val="tx1"/>
                </a:solidFill>
              </a:rPr>
              <a:t>節度ある生活を送るなど現在及び生涯にわたって心身の健康を保持増進することや，事件や事故，災害等から身を守り安全に行動すること。</a:t>
            </a:r>
            <a:endParaRPr kumimoji="1" lang="ja-JP" altLang="en-US" sz="1600" dirty="0">
              <a:solidFill>
                <a:schemeClr val="tx1"/>
              </a:solidFill>
            </a:endParaRPr>
          </a:p>
        </p:txBody>
      </p:sp>
      <p:sp>
        <p:nvSpPr>
          <p:cNvPr id="15"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P40~73</a:t>
            </a:r>
            <a:endParaRPr lang="ja-JP" altLang="en-US" sz="2400" dirty="0"/>
          </a:p>
        </p:txBody>
      </p:sp>
      <p:sp>
        <p:nvSpPr>
          <p:cNvPr id="125967" name="テキスト ボックス 12"/>
          <p:cNvSpPr txBox="1">
            <a:spLocks noChangeArrowheads="1"/>
          </p:cNvSpPr>
          <p:nvPr/>
        </p:nvSpPr>
        <p:spPr bwMode="auto">
          <a:xfrm>
            <a:off x="71438" y="5661025"/>
            <a:ext cx="5426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オ　食育の観点を踏まえた学校給食と望ましい食習慣の形成</a:t>
            </a:r>
          </a:p>
        </p:txBody>
      </p:sp>
      <p:sp>
        <p:nvSpPr>
          <p:cNvPr id="17" name="正方形/長方形 16"/>
          <p:cNvSpPr/>
          <p:nvPr/>
        </p:nvSpPr>
        <p:spPr>
          <a:xfrm>
            <a:off x="179388" y="5949950"/>
            <a:ext cx="8785225" cy="5397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solidFill>
                  <a:schemeClr val="tx1"/>
                </a:solidFill>
              </a:rPr>
              <a:t>　</a:t>
            </a:r>
            <a:r>
              <a:rPr lang="ja-JP" altLang="en-US" sz="1600" dirty="0">
                <a:solidFill>
                  <a:schemeClr val="tx1"/>
                </a:solidFill>
              </a:rPr>
              <a:t>給食の時間を中心としながら，成長や健康管理を意識するなど，望ましい食習慣の形成を図るとともに，食事を通して人間関係をよりよくすること。</a:t>
            </a:r>
            <a:endParaRPr kumimoji="1" lang="ja-JP" altLang="en-US" sz="1600" dirty="0">
              <a:solidFill>
                <a:schemeClr val="tx1"/>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413"/>
    </mc:Choice>
    <mc:Fallback xmlns="">
      <p:transition spd="slow" advTm="6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3175"/>
            <a:ext cx="9144000" cy="539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anchor="ctr"/>
          <a:lstStyle/>
          <a:p>
            <a:pPr>
              <a:defRPr/>
            </a:pPr>
            <a:r>
              <a:rPr kumimoji="1" lang="ja-JP" altLang="en-US" sz="2800" dirty="0">
                <a:latin typeface="HGSｺﾞｼｯｸE" pitchFamily="50" charset="-128"/>
                <a:ea typeface="HGSｺﾞｼｯｸE" pitchFamily="50" charset="-128"/>
              </a:rPr>
              <a:t>学習指導要領における「第１章　総則」の構成</a:t>
            </a:r>
          </a:p>
        </p:txBody>
      </p:sp>
      <p:sp>
        <p:nvSpPr>
          <p:cNvPr id="23555"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E96D2266-13F6-4242-87DB-803B9212BBF9}" type="slidenum">
              <a:rPr lang="ja-JP" altLang="en-US" sz="1600">
                <a:solidFill>
                  <a:srgbClr val="000000"/>
                </a:solidFill>
                <a:latin typeface="Arial" panose="020B0604020202020204" pitchFamily="34" charset="0"/>
              </a:rPr>
              <a:pPr defTabSz="914400" eaLnBrk="1" hangingPunct="1"/>
              <a:t>5</a:t>
            </a:fld>
            <a:endParaRPr lang="ja-JP" altLang="en-US" sz="1600">
              <a:solidFill>
                <a:srgbClr val="000000"/>
              </a:solidFill>
              <a:latin typeface="Arial" panose="020B0604020202020204" pitchFamily="34" charset="0"/>
            </a:endParaRPr>
          </a:p>
        </p:txBody>
      </p:sp>
      <p:sp>
        <p:nvSpPr>
          <p:cNvPr id="5" name="テキスト ボックス 4"/>
          <p:cNvSpPr txBox="1"/>
          <p:nvPr/>
        </p:nvSpPr>
        <p:spPr>
          <a:xfrm>
            <a:off x="34925" y="665163"/>
            <a:ext cx="4500563" cy="5381625"/>
          </a:xfrm>
          <a:custGeom>
            <a:avLst/>
            <a:gdLst>
              <a:gd name="connsiteX0" fmla="*/ 0 w 4822854"/>
              <a:gd name="connsiteY0" fmla="*/ 0 h 5632311"/>
              <a:gd name="connsiteX1" fmla="*/ 4822854 w 4822854"/>
              <a:gd name="connsiteY1" fmla="*/ 0 h 5632311"/>
              <a:gd name="connsiteX2" fmla="*/ 4822854 w 4822854"/>
              <a:gd name="connsiteY2" fmla="*/ 5632311 h 5632311"/>
              <a:gd name="connsiteX3" fmla="*/ 0 w 4822854"/>
              <a:gd name="connsiteY3" fmla="*/ 5632311 h 5632311"/>
              <a:gd name="connsiteX4" fmla="*/ 0 w 4822854"/>
              <a:gd name="connsiteY4" fmla="*/ 0 h 5632311"/>
              <a:gd name="connsiteX0" fmla="*/ 1 w 4822855"/>
              <a:gd name="connsiteY0" fmla="*/ 0 h 5632311"/>
              <a:gd name="connsiteX1" fmla="*/ 4822855 w 4822855"/>
              <a:gd name="connsiteY1" fmla="*/ 0 h 5632311"/>
              <a:gd name="connsiteX2" fmla="*/ 4822855 w 4822855"/>
              <a:gd name="connsiteY2" fmla="*/ 5632311 h 5632311"/>
              <a:gd name="connsiteX3" fmla="*/ 1 w 4822855"/>
              <a:gd name="connsiteY3" fmla="*/ 5632311 h 5632311"/>
              <a:gd name="connsiteX4" fmla="*/ 0 w 4822855"/>
              <a:gd name="connsiteY4" fmla="*/ 520735 h 5632311"/>
              <a:gd name="connsiteX5" fmla="*/ 1 w 4822855"/>
              <a:gd name="connsiteY5"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855" h="5632311">
                <a:moveTo>
                  <a:pt x="1" y="0"/>
                </a:moveTo>
                <a:lnTo>
                  <a:pt x="4822855" y="0"/>
                </a:lnTo>
                <a:lnTo>
                  <a:pt x="4822855" y="5632311"/>
                </a:lnTo>
                <a:lnTo>
                  <a:pt x="1" y="5632311"/>
                </a:lnTo>
                <a:cubicBezTo>
                  <a:pt x="1" y="3928452"/>
                  <a:pt x="0" y="2224594"/>
                  <a:pt x="0" y="520735"/>
                </a:cubicBezTo>
                <a:cubicBezTo>
                  <a:pt x="0" y="347157"/>
                  <a:pt x="1" y="173578"/>
                  <a:pt x="1" y="0"/>
                </a:cubicBezTo>
                <a:close/>
              </a:path>
            </a:pathLst>
          </a:custGeom>
          <a:solidFill>
            <a:schemeClr val="bg1"/>
          </a:solidFill>
          <a:ln>
            <a:solidFill>
              <a:schemeClr val="tx1"/>
            </a:solidFill>
            <a:prstDash val="dash"/>
          </a:ln>
        </p:spPr>
        <p:txBody>
          <a:bodyPr lIns="36000" tIns="36000" rIns="36000" bIns="36000">
            <a:spAutoFit/>
          </a:bodyPr>
          <a:lstStyle/>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小（中）学校学習指導要領　</a:t>
            </a:r>
            <a:r>
              <a:rPr lang="en-US" altLang="ja-JP" sz="1200" b="1" kern="0" dirty="0">
                <a:solidFill>
                  <a:prstClr val="black"/>
                </a:solidFill>
                <a:latin typeface="HGSｺﾞｼｯｸM" pitchFamily="50" charset="-128"/>
                <a:ea typeface="HGSｺﾞｼｯｸM" pitchFamily="50" charset="-128"/>
              </a:rPr>
              <a:t>※</a:t>
            </a:r>
            <a:r>
              <a:rPr lang="ja-JP" altLang="en-US" sz="1200" b="1" kern="0" dirty="0">
                <a:solidFill>
                  <a:prstClr val="black"/>
                </a:solidFill>
                <a:latin typeface="HGSｺﾞｼｯｸM" pitchFamily="50" charset="-128"/>
                <a:ea typeface="HGSｺﾞｼｯｸM" pitchFamily="50" charset="-128"/>
              </a:rPr>
              <a:t>（　）内は中学校</a:t>
            </a:r>
          </a:p>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前　文</a:t>
            </a:r>
          </a:p>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第１章　総　　　則</a:t>
            </a:r>
          </a:p>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第１　小</a:t>
            </a:r>
            <a:r>
              <a:rPr lang="en-US" altLang="ja-JP" sz="1200" b="1" kern="0" dirty="0">
                <a:solidFill>
                  <a:prstClr val="black"/>
                </a:solidFill>
                <a:latin typeface="HGSｺﾞｼｯｸM" pitchFamily="50" charset="-128"/>
                <a:ea typeface="HGSｺﾞｼｯｸM" pitchFamily="50" charset="-128"/>
              </a:rPr>
              <a:t>(</a:t>
            </a:r>
            <a:r>
              <a:rPr lang="ja-JP" altLang="en-US" sz="1200" b="1" kern="0" dirty="0">
                <a:solidFill>
                  <a:prstClr val="black"/>
                </a:solidFill>
                <a:latin typeface="HGSｺﾞｼｯｸM" pitchFamily="50" charset="-128"/>
                <a:ea typeface="HGSｺﾞｼｯｸM" pitchFamily="50" charset="-128"/>
              </a:rPr>
              <a:t>中</a:t>
            </a:r>
            <a:r>
              <a:rPr lang="en-US" altLang="ja-JP" sz="1200" b="1" kern="0" dirty="0">
                <a:solidFill>
                  <a:prstClr val="black"/>
                </a:solidFill>
                <a:latin typeface="HGSｺﾞｼｯｸM" pitchFamily="50" charset="-128"/>
                <a:ea typeface="HGSｺﾞｼｯｸM" pitchFamily="50" charset="-128"/>
              </a:rPr>
              <a:t>)</a:t>
            </a:r>
            <a:r>
              <a:rPr lang="ja-JP" altLang="en-US" sz="1200" b="1" kern="0" dirty="0">
                <a:solidFill>
                  <a:prstClr val="black"/>
                </a:solidFill>
                <a:latin typeface="HGSｺﾞｼｯｸM" pitchFamily="50" charset="-128"/>
                <a:ea typeface="HGSｺﾞｼｯｸM" pitchFamily="50" charset="-128"/>
              </a:rPr>
              <a:t>学校教育の基本と教育課程の役割</a:t>
            </a:r>
            <a:endParaRPr lang="en-US" altLang="ja-JP" sz="1200" b="1"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　教育課程編成の原則</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　生きる力を育む各学校の特色ある教育活動の展開</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（１）確かな学力（２）豊かな心（３）健やかな体</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３　育成を目指す資質・能力</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４　カリキュラム・マネジメントの充実</a:t>
            </a:r>
          </a:p>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第２　教育課程の編成</a:t>
            </a:r>
          </a:p>
          <a:p>
            <a:pPr defTabSz="916089" eaLnBrk="1" fontAlgn="auto" hangingPunct="1">
              <a:lnSpc>
                <a:spcPts val="18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１　各学校の教育目標と教育課程の編成</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２　教科等横断的な視点に立った資質・能力</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（１）学習の基盤となる資質・能力</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（２）現代的な課題に対応して求められる資質・能力</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３　教育課程の編成における共通的事項</a:t>
            </a: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（１）内容の取扱い</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（２）授業時数等の取扱い</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（３）指導計画の作成等に当たっての配慮事項　</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４　学校段階等間の接続</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（１）</a:t>
            </a:r>
            <a:r>
              <a:rPr lang="ja-JP" altLang="en-US" sz="1200" kern="0" spc="-70" dirty="0">
                <a:solidFill>
                  <a:srgbClr val="FF0000"/>
                </a:solidFill>
                <a:latin typeface="HGSｺﾞｼｯｸM" pitchFamily="50" charset="-128"/>
                <a:ea typeface="HGSｺﾞｼｯｸM" pitchFamily="50" charset="-128"/>
              </a:rPr>
              <a:t>幼児期の教育との接続及び低学年における教育全体の充実</a:t>
            </a:r>
            <a:endParaRPr lang="en-US" altLang="ja-JP" sz="1200" kern="0" spc="-70" dirty="0">
              <a:solidFill>
                <a:srgbClr val="FF0000"/>
              </a:solidFill>
              <a:latin typeface="HGSｺﾞｼｯｸM" pitchFamily="50" charset="-128"/>
              <a:ea typeface="HGSｺﾞｼｯｸM" pitchFamily="50" charset="-128"/>
            </a:endParaRPr>
          </a:p>
          <a:p>
            <a:pPr marL="358775" indent="-266700"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a:t>
            </a:r>
            <a:r>
              <a:rPr lang="en-US" altLang="ja-JP" sz="1200" kern="0" dirty="0">
                <a:solidFill>
                  <a:srgbClr val="FF0000"/>
                </a:solidFill>
                <a:latin typeface="HGSｺﾞｼｯｸM" pitchFamily="50" charset="-128"/>
                <a:ea typeface="HGSｺﾞｼｯｸM" pitchFamily="50" charset="-128"/>
              </a:rPr>
              <a:t>(</a:t>
            </a:r>
            <a:r>
              <a:rPr lang="ja-JP" altLang="en-US" sz="1200" kern="0" dirty="0">
                <a:solidFill>
                  <a:srgbClr val="FF0000"/>
                </a:solidFill>
                <a:latin typeface="HGSｺﾞｼｯｸM" pitchFamily="50" charset="-128"/>
                <a:ea typeface="HGSｺﾞｼｯｸM" pitchFamily="50" charset="-128"/>
              </a:rPr>
              <a:t>（１）小学校教育との接続及び義務教育学校等の教育課程</a:t>
            </a:r>
            <a:r>
              <a:rPr lang="en-US" altLang="ja-JP" sz="1200" kern="0" dirty="0">
                <a:solidFill>
                  <a:srgbClr val="FF0000"/>
                </a:solidFill>
                <a:latin typeface="HGSｺﾞｼｯｸM" pitchFamily="50" charset="-128"/>
                <a:ea typeface="HGSｺﾞｼｯｸM" pitchFamily="50" charset="-128"/>
              </a:rPr>
              <a:t>)</a:t>
            </a: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（２）中学校教育及びその後の教育との接続</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8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a:t>
            </a:r>
            <a:r>
              <a:rPr lang="ja-JP" altLang="en-US" sz="1200" kern="0" spc="-50" dirty="0">
                <a:solidFill>
                  <a:srgbClr val="FF0000"/>
                </a:solidFill>
                <a:latin typeface="HGSｺﾞｼｯｸM" pitchFamily="50" charset="-128"/>
                <a:ea typeface="HGSｺﾞｼｯｸM" pitchFamily="50" charset="-128"/>
              </a:rPr>
              <a:t>（２）高等学校教育との接続及び中等教育学校等の教育課程</a:t>
            </a:r>
            <a:r>
              <a:rPr lang="ja-JP" altLang="en-US" sz="1200" kern="0" dirty="0">
                <a:solidFill>
                  <a:srgbClr val="FF0000"/>
                </a:solidFill>
                <a:latin typeface="HGSｺﾞｼｯｸM" pitchFamily="50" charset="-128"/>
                <a:ea typeface="HGSｺﾞｼｯｸM" pitchFamily="50" charset="-128"/>
              </a:rPr>
              <a:t>）</a:t>
            </a:r>
          </a:p>
        </p:txBody>
      </p:sp>
      <p:sp>
        <p:nvSpPr>
          <p:cNvPr id="8" name="角丸四角形 7"/>
          <p:cNvSpPr/>
          <p:nvPr/>
        </p:nvSpPr>
        <p:spPr>
          <a:xfrm>
            <a:off x="3348038" y="1290638"/>
            <a:ext cx="1079500" cy="4302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6089"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何ができるようになるか</a:t>
            </a:r>
            <a:endParaRPr lang="en-US" altLang="ja-JP" sz="1200" kern="0" dirty="0">
              <a:solidFill>
                <a:srgbClr val="FF0000"/>
              </a:solidFill>
              <a:latin typeface="HGSｺﾞｼｯｸE" pitchFamily="50" charset="-128"/>
              <a:ea typeface="HGSｺﾞｼｯｸE" pitchFamily="50" charset="-128"/>
            </a:endParaRPr>
          </a:p>
        </p:txBody>
      </p:sp>
      <p:sp>
        <p:nvSpPr>
          <p:cNvPr id="9" name="角丸四角形 8"/>
          <p:cNvSpPr/>
          <p:nvPr/>
        </p:nvSpPr>
        <p:spPr>
          <a:xfrm>
            <a:off x="1692275" y="2789238"/>
            <a:ext cx="1908175" cy="2159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5758" tIns="0" rIns="25758" bIns="0" anchor="ctr"/>
          <a:lstStyle/>
          <a:p>
            <a:pPr algn="ctr" defTabSz="916089"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何を学ぶか</a:t>
            </a:r>
            <a:endParaRPr lang="en-US" altLang="ja-JP" sz="1200" kern="0" dirty="0">
              <a:solidFill>
                <a:srgbClr val="FF0000"/>
              </a:solidFill>
              <a:latin typeface="HGSｺﾞｼｯｸE" pitchFamily="50" charset="-128"/>
              <a:ea typeface="HGSｺﾞｼｯｸE" pitchFamily="50" charset="-128"/>
            </a:endParaRPr>
          </a:p>
        </p:txBody>
      </p:sp>
      <p:sp>
        <p:nvSpPr>
          <p:cNvPr id="10" name="テキスト ボックス 9"/>
          <p:cNvSpPr txBox="1"/>
          <p:nvPr/>
        </p:nvSpPr>
        <p:spPr>
          <a:xfrm>
            <a:off x="4584700" y="665163"/>
            <a:ext cx="4500563" cy="6111875"/>
          </a:xfrm>
          <a:custGeom>
            <a:avLst/>
            <a:gdLst>
              <a:gd name="connsiteX0" fmla="*/ 0 w 4822854"/>
              <a:gd name="connsiteY0" fmla="*/ 0 h 5632311"/>
              <a:gd name="connsiteX1" fmla="*/ 4822854 w 4822854"/>
              <a:gd name="connsiteY1" fmla="*/ 0 h 5632311"/>
              <a:gd name="connsiteX2" fmla="*/ 4822854 w 4822854"/>
              <a:gd name="connsiteY2" fmla="*/ 5632311 h 5632311"/>
              <a:gd name="connsiteX3" fmla="*/ 0 w 4822854"/>
              <a:gd name="connsiteY3" fmla="*/ 5632311 h 5632311"/>
              <a:gd name="connsiteX4" fmla="*/ 0 w 4822854"/>
              <a:gd name="connsiteY4" fmla="*/ 0 h 5632311"/>
              <a:gd name="connsiteX0" fmla="*/ 1 w 4822855"/>
              <a:gd name="connsiteY0" fmla="*/ 0 h 5632311"/>
              <a:gd name="connsiteX1" fmla="*/ 4822855 w 4822855"/>
              <a:gd name="connsiteY1" fmla="*/ 0 h 5632311"/>
              <a:gd name="connsiteX2" fmla="*/ 4822855 w 4822855"/>
              <a:gd name="connsiteY2" fmla="*/ 5632311 h 5632311"/>
              <a:gd name="connsiteX3" fmla="*/ 1 w 4822855"/>
              <a:gd name="connsiteY3" fmla="*/ 5632311 h 5632311"/>
              <a:gd name="connsiteX4" fmla="*/ 0 w 4822855"/>
              <a:gd name="connsiteY4" fmla="*/ 520735 h 5632311"/>
              <a:gd name="connsiteX5" fmla="*/ 1 w 4822855"/>
              <a:gd name="connsiteY5"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855" h="5632311">
                <a:moveTo>
                  <a:pt x="1" y="0"/>
                </a:moveTo>
                <a:lnTo>
                  <a:pt x="4822855" y="0"/>
                </a:lnTo>
                <a:lnTo>
                  <a:pt x="4822855" y="5632311"/>
                </a:lnTo>
                <a:lnTo>
                  <a:pt x="1" y="5632311"/>
                </a:lnTo>
                <a:cubicBezTo>
                  <a:pt x="1" y="3928452"/>
                  <a:pt x="0" y="2224594"/>
                  <a:pt x="0" y="520735"/>
                </a:cubicBezTo>
                <a:cubicBezTo>
                  <a:pt x="0" y="347157"/>
                  <a:pt x="1" y="173578"/>
                  <a:pt x="1" y="0"/>
                </a:cubicBezTo>
                <a:close/>
              </a:path>
            </a:pathLst>
          </a:custGeom>
          <a:solidFill>
            <a:schemeClr val="bg1"/>
          </a:solidFill>
          <a:ln>
            <a:solidFill>
              <a:schemeClr val="tx1"/>
            </a:solidFill>
            <a:prstDash val="dash"/>
          </a:ln>
        </p:spPr>
        <p:txBody>
          <a:bodyPr lIns="36000" tIns="36000" rIns="36000" bIns="0">
            <a:spAutoFit/>
          </a:bodyPr>
          <a:lstStyle/>
          <a:p>
            <a:pPr defTabSz="916089" eaLnBrk="1" fontAlgn="auto" hangingPunct="1">
              <a:lnSpc>
                <a:spcPts val="17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第３　教育課程の実施と学習評価</a:t>
            </a:r>
          </a:p>
          <a:p>
            <a:pPr defTabSz="916089" eaLnBrk="1" fontAlgn="auto" hangingPunct="1">
              <a:lnSpc>
                <a:spcPts val="17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１　主体的・対話的で深い学びの実現に向けた授業改善</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（１）主体的・対話的で深い学びの実現に向けた授業改善</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（２）言語環境の整備と言語活動の充実</a:t>
            </a:r>
            <a:endParaRPr lang="en-US" altLang="ja-JP" sz="1200" kern="0" dirty="0">
              <a:solidFill>
                <a:prstClr val="black"/>
              </a:solidFill>
              <a:latin typeface="HGSｺﾞｼｯｸM" pitchFamily="50" charset="-128"/>
              <a:ea typeface="HGSｺﾞｼｯｸM" pitchFamily="50" charset="-128"/>
            </a:endParaRPr>
          </a:p>
          <a:p>
            <a:pPr marL="449263" indent="-449263"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（３）コンピュータ等や教材・教具の活用（</a:t>
            </a:r>
            <a:r>
              <a:rPr lang="en-US" altLang="ja-JP" sz="1200" kern="0" dirty="0">
                <a:solidFill>
                  <a:srgbClr val="FF0000"/>
                </a:solidFill>
                <a:latin typeface="HGSｺﾞｼｯｸM" pitchFamily="50" charset="-128"/>
                <a:ea typeface="HGSｺﾞｼｯｸM" pitchFamily="50" charset="-128"/>
              </a:rPr>
              <a:t>(</a:t>
            </a:r>
            <a:r>
              <a:rPr lang="ja-JP" altLang="en-US" sz="1200" kern="0" dirty="0">
                <a:solidFill>
                  <a:srgbClr val="FF0000"/>
                </a:solidFill>
                <a:latin typeface="HGSｺﾞｼｯｸM" pitchFamily="50" charset="-128"/>
                <a:ea typeface="HGSｺﾞｼｯｸM" pitchFamily="50" charset="-128"/>
              </a:rPr>
              <a:t>小</a:t>
            </a:r>
            <a:r>
              <a:rPr lang="en-US" altLang="ja-JP" sz="1200" kern="0" dirty="0">
                <a:solidFill>
                  <a:srgbClr val="FF0000"/>
                </a:solidFill>
                <a:latin typeface="HGSｺﾞｼｯｸM" pitchFamily="50" charset="-128"/>
                <a:ea typeface="HGSｺﾞｼｯｸM" pitchFamily="50" charset="-128"/>
              </a:rPr>
              <a:t>),</a:t>
            </a:r>
            <a:r>
              <a:rPr lang="ja-JP" altLang="en-US" sz="1200" kern="0" dirty="0">
                <a:solidFill>
                  <a:srgbClr val="FF0000"/>
                </a:solidFill>
                <a:latin typeface="HGSｺﾞｼｯｸM" pitchFamily="50" charset="-128"/>
                <a:ea typeface="HGSｺﾞｼｯｸM" pitchFamily="50" charset="-128"/>
              </a:rPr>
              <a:t>コンピュータの基本的な操作やプログラミングの体験）</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（４）見通しを立てたり</a:t>
            </a:r>
            <a:r>
              <a:rPr lang="en-US" altLang="ja-JP" sz="1200" kern="0" dirty="0">
                <a:solidFill>
                  <a:prstClr val="black"/>
                </a:solidFill>
                <a:latin typeface="HGSｺﾞｼｯｸM" pitchFamily="50" charset="-128"/>
                <a:ea typeface="HGSｺﾞｼｯｸM" pitchFamily="50" charset="-128"/>
              </a:rPr>
              <a:t>,</a:t>
            </a:r>
            <a:r>
              <a:rPr lang="ja-JP" altLang="en-US" sz="1200" kern="0" dirty="0">
                <a:solidFill>
                  <a:prstClr val="black"/>
                </a:solidFill>
                <a:latin typeface="HGSｺﾞｼｯｸM" pitchFamily="50" charset="-128"/>
                <a:ea typeface="HGSｺﾞｼｯｸM" pitchFamily="50" charset="-128"/>
              </a:rPr>
              <a:t>振り返ったりする学習活動</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（５）体験活動</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（６）課題選択及び自主的</a:t>
            </a:r>
            <a:r>
              <a:rPr lang="en-US" altLang="ja-JP" sz="1200" kern="0" dirty="0">
                <a:solidFill>
                  <a:prstClr val="black"/>
                </a:solidFill>
                <a:latin typeface="HGSｺﾞｼｯｸM" pitchFamily="50" charset="-128"/>
                <a:ea typeface="HGSｺﾞｼｯｸM" pitchFamily="50" charset="-128"/>
              </a:rPr>
              <a:t>,</a:t>
            </a:r>
            <a:r>
              <a:rPr lang="ja-JP" altLang="en-US" sz="1200" kern="0" dirty="0">
                <a:solidFill>
                  <a:prstClr val="black"/>
                </a:solidFill>
                <a:latin typeface="HGSｺﾞｼｯｸM" pitchFamily="50" charset="-128"/>
                <a:ea typeface="HGSｺﾞｼｯｸM" pitchFamily="50" charset="-128"/>
              </a:rPr>
              <a:t>自発的な学習の促進</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（７）学校図書館</a:t>
            </a:r>
            <a:r>
              <a:rPr lang="en-US" altLang="ja-JP" sz="1200" kern="0" dirty="0">
                <a:solidFill>
                  <a:prstClr val="black"/>
                </a:solidFill>
                <a:latin typeface="HGSｺﾞｼｯｸM" pitchFamily="50" charset="-128"/>
                <a:ea typeface="HGSｺﾞｼｯｸM" pitchFamily="50" charset="-128"/>
              </a:rPr>
              <a:t>,</a:t>
            </a:r>
            <a:r>
              <a:rPr lang="ja-JP" altLang="en-US" sz="1200" kern="0" dirty="0">
                <a:solidFill>
                  <a:prstClr val="black"/>
                </a:solidFill>
                <a:latin typeface="HGSｺﾞｼｯｸM" pitchFamily="50" charset="-128"/>
                <a:ea typeface="HGSｺﾞｼｯｸM" pitchFamily="50" charset="-128"/>
              </a:rPr>
              <a:t>地域の公共施設の利活用</a:t>
            </a: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　学習評価の充実</a:t>
            </a: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（１）指導の評価と改善</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（２）学習評価に関する工夫</a:t>
            </a:r>
            <a:endParaRPr lang="en-US" altLang="ja-JP" sz="1200" b="1"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第４　児童（生徒）の発達の支援</a:t>
            </a: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　児童（生徒）の発達を支える指導の充実</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（１）学級経営</a:t>
            </a:r>
            <a:r>
              <a:rPr lang="en-US" altLang="ja-JP" sz="1200" kern="0" dirty="0">
                <a:solidFill>
                  <a:prstClr val="black"/>
                </a:solidFill>
                <a:latin typeface="HGSｺﾞｼｯｸM" pitchFamily="50" charset="-128"/>
                <a:ea typeface="HGSｺﾞｼｯｸM" pitchFamily="50" charset="-128"/>
              </a:rPr>
              <a:t>,</a:t>
            </a:r>
            <a:r>
              <a:rPr lang="ja-JP" altLang="en-US" sz="1200" kern="0" dirty="0">
                <a:solidFill>
                  <a:prstClr val="black"/>
                </a:solidFill>
                <a:latin typeface="HGSｺﾞｼｯｸM" pitchFamily="50" charset="-128"/>
                <a:ea typeface="HGSｺﾞｼｯｸM" pitchFamily="50" charset="-128"/>
              </a:rPr>
              <a:t>児童（生徒）の発達の支援</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（２）生徒指導の充実</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a:t>
            </a:r>
            <a:r>
              <a:rPr lang="ja-JP" altLang="en-US" sz="1200" kern="0" dirty="0">
                <a:solidFill>
                  <a:srgbClr val="FF0000"/>
                </a:solidFill>
                <a:latin typeface="HGSｺﾞｼｯｸM" pitchFamily="50" charset="-128"/>
                <a:ea typeface="HGSｺﾞｼｯｸM" pitchFamily="50" charset="-128"/>
              </a:rPr>
              <a:t>（３）キャリア教育の充実</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（４）</a:t>
            </a:r>
            <a:r>
              <a:rPr lang="ja-JP" altLang="en-US" sz="1200" kern="0" spc="-20" dirty="0">
                <a:solidFill>
                  <a:prstClr val="black"/>
                </a:solidFill>
                <a:latin typeface="HGPｺﾞｼｯｸM" pitchFamily="50" charset="-128"/>
                <a:ea typeface="HGPｺﾞｼｯｸM" pitchFamily="50" charset="-128"/>
              </a:rPr>
              <a:t>指導方法や指導体制の工夫改善など個に応じた指導の充実</a:t>
            </a:r>
          </a:p>
          <a:p>
            <a:pPr defTabSz="916089" eaLnBrk="1" fontAlgn="auto" hangingPunct="1">
              <a:lnSpc>
                <a:spcPts val="1700"/>
              </a:lnSpc>
              <a:spcBef>
                <a:spcPts val="0"/>
              </a:spcBef>
              <a:spcAft>
                <a:spcPts val="0"/>
              </a:spcAft>
              <a:defRPr/>
            </a:pPr>
            <a:r>
              <a:rPr lang="ja-JP" altLang="en-US" sz="1200" kern="0" dirty="0">
                <a:solidFill>
                  <a:srgbClr val="FF0000"/>
                </a:solidFill>
                <a:latin typeface="HGSｺﾞｼｯｸM" pitchFamily="50" charset="-128"/>
                <a:ea typeface="HGSｺﾞｼｯｸM" pitchFamily="50" charset="-128"/>
              </a:rPr>
              <a:t>  ２　特別な配慮を必要とする児童（生徒）への指導</a:t>
            </a:r>
            <a:endParaRPr lang="en-US" altLang="ja-JP" sz="1200" kern="0" dirty="0">
              <a:solidFill>
                <a:srgbClr val="FF0000"/>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（１）障害のある児童（生徒）などへの指導</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a:t>
            </a:r>
            <a:r>
              <a:rPr lang="ja-JP" altLang="en-US" sz="1200" kern="0" spc="-20" dirty="0">
                <a:solidFill>
                  <a:prstClr val="black"/>
                </a:solidFill>
                <a:latin typeface="HGPｺﾞｼｯｸM" pitchFamily="50" charset="-128"/>
                <a:ea typeface="HGPｺﾞｼｯｸM" pitchFamily="50" charset="-128"/>
              </a:rPr>
              <a:t>海外から帰国した児童（生徒）や外国人の児童（生徒）の指導</a:t>
            </a:r>
            <a:endParaRPr lang="en-US" altLang="ja-JP" sz="1200" kern="0" spc="-20" dirty="0">
              <a:solidFill>
                <a:prstClr val="black"/>
              </a:solidFill>
              <a:latin typeface="HGPｺﾞｼｯｸM" pitchFamily="50" charset="-128"/>
              <a:ea typeface="HGP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（３）不登校児童（生徒）への配慮</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（４）学齢を経過した者への配慮（中）</a:t>
            </a:r>
            <a:endParaRPr lang="en-US" altLang="ja-JP" sz="1200" kern="0" dirty="0">
              <a:solidFill>
                <a:prstClr val="black"/>
              </a:solidFill>
              <a:latin typeface="HGSｺﾞｼｯｸM" pitchFamily="50" charset="-128"/>
              <a:ea typeface="HGSｺﾞｼｯｸM" pitchFamily="50" charset="-128"/>
            </a:endParaRPr>
          </a:p>
          <a:p>
            <a:pPr defTabSz="916089" eaLnBrk="1" fontAlgn="auto" hangingPunct="1">
              <a:lnSpc>
                <a:spcPts val="1700"/>
              </a:lnSpc>
              <a:spcBef>
                <a:spcPts val="0"/>
              </a:spcBef>
              <a:spcAft>
                <a:spcPts val="0"/>
              </a:spcAft>
              <a:defRPr/>
            </a:pPr>
            <a:r>
              <a:rPr lang="ja-JP" altLang="en-US" sz="1200" b="1" kern="0" dirty="0">
                <a:solidFill>
                  <a:srgbClr val="FF0000"/>
                </a:solidFill>
                <a:latin typeface="HGSｺﾞｼｯｸM" pitchFamily="50" charset="-128"/>
                <a:ea typeface="HGSｺﾞｼｯｸM" pitchFamily="50" charset="-128"/>
              </a:rPr>
              <a:t>第５　学校運営上の留意事項</a:t>
            </a:r>
          </a:p>
          <a:p>
            <a:pPr marL="179388" indent="-179388"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１　</a:t>
            </a:r>
            <a:r>
              <a:rPr lang="ja-JP" altLang="en-US" sz="1200" kern="0" spc="-90" dirty="0">
                <a:solidFill>
                  <a:prstClr val="black"/>
                </a:solidFill>
                <a:latin typeface="HGPｺﾞｼｯｸM" pitchFamily="50" charset="-128"/>
                <a:ea typeface="HGPｺﾞｼｯｸM" pitchFamily="50" charset="-128"/>
              </a:rPr>
              <a:t>教育課程の改善と学校評価等（</a:t>
            </a:r>
            <a:r>
              <a:rPr lang="en-US" altLang="ja-JP" sz="1200" kern="0" spc="-90" dirty="0">
                <a:solidFill>
                  <a:prstClr val="black"/>
                </a:solidFill>
                <a:latin typeface="HGPｺﾞｼｯｸM" pitchFamily="50" charset="-128"/>
                <a:ea typeface="HGPｺﾞｼｯｸM" pitchFamily="50" charset="-128"/>
              </a:rPr>
              <a:t>(</a:t>
            </a:r>
            <a:r>
              <a:rPr lang="ja-JP" altLang="en-US" sz="1200" kern="0" spc="-90" dirty="0">
                <a:solidFill>
                  <a:prstClr val="black"/>
                </a:solidFill>
                <a:latin typeface="HGPｺﾞｼｯｸM" pitchFamily="50" charset="-128"/>
                <a:ea typeface="HGPｺﾞｼｯｸM" pitchFamily="50" charset="-128"/>
              </a:rPr>
              <a:t>中</a:t>
            </a:r>
            <a:r>
              <a:rPr lang="en-US" altLang="ja-JP" sz="1200" kern="0" spc="-90" dirty="0">
                <a:solidFill>
                  <a:prstClr val="black"/>
                </a:solidFill>
                <a:latin typeface="HGPｺﾞｼｯｸM" pitchFamily="50" charset="-128"/>
                <a:ea typeface="HGPｺﾞｼｯｸM" pitchFamily="50" charset="-128"/>
              </a:rPr>
              <a:t>),</a:t>
            </a:r>
            <a:r>
              <a:rPr lang="ja-JP" altLang="en-US" sz="1200" kern="0" spc="-90" dirty="0">
                <a:solidFill>
                  <a:prstClr val="black"/>
                </a:solidFill>
                <a:latin typeface="HGPｺﾞｼｯｸM" pitchFamily="50" charset="-128"/>
                <a:ea typeface="HGPｺﾞｼｯｸM" pitchFamily="50" charset="-128"/>
              </a:rPr>
              <a:t>教育課程外の活動との連携等</a:t>
            </a:r>
            <a:r>
              <a:rPr lang="en-US" altLang="ja-JP" sz="1200" kern="0" spc="-90" dirty="0">
                <a:solidFill>
                  <a:prstClr val="black"/>
                </a:solidFill>
                <a:latin typeface="HGPｺﾞｼｯｸM" pitchFamily="50" charset="-128"/>
                <a:ea typeface="HGPｺﾞｼｯｸM" pitchFamily="50" charset="-128"/>
              </a:rPr>
              <a:t>)</a:t>
            </a:r>
            <a:endParaRPr lang="ja-JP" altLang="en-US" sz="1200" kern="0" spc="-90" dirty="0">
              <a:solidFill>
                <a:prstClr val="black"/>
              </a:solidFill>
              <a:latin typeface="HGPｺﾞｼｯｸM" pitchFamily="50" charset="-128"/>
              <a:ea typeface="HGPｺﾞｼｯｸM" pitchFamily="50" charset="-128"/>
            </a:endParaRPr>
          </a:p>
          <a:p>
            <a:pPr defTabSz="916089" eaLnBrk="1" fontAlgn="auto" hangingPunct="1">
              <a:lnSpc>
                <a:spcPts val="1700"/>
              </a:lnSpc>
              <a:spcBef>
                <a:spcPts val="0"/>
              </a:spcBef>
              <a:spcAft>
                <a:spcPts val="0"/>
              </a:spcAft>
              <a:defRPr/>
            </a:pPr>
            <a:r>
              <a:rPr lang="ja-JP" altLang="en-US" sz="1200" kern="0" dirty="0">
                <a:solidFill>
                  <a:prstClr val="black"/>
                </a:solidFill>
                <a:latin typeface="HGSｺﾞｼｯｸM" pitchFamily="50" charset="-128"/>
                <a:ea typeface="HGSｺﾞｼｯｸM" pitchFamily="50" charset="-128"/>
              </a:rPr>
              <a:t>　２　家庭や地域社会との連携及び協働と学校間の連携</a:t>
            </a:r>
          </a:p>
          <a:p>
            <a:pPr defTabSz="916089" eaLnBrk="1" fontAlgn="auto" hangingPunct="1">
              <a:lnSpc>
                <a:spcPts val="1700"/>
              </a:lnSpc>
              <a:spcBef>
                <a:spcPts val="0"/>
              </a:spcBef>
              <a:spcAft>
                <a:spcPts val="0"/>
              </a:spcAft>
              <a:defRPr/>
            </a:pPr>
            <a:r>
              <a:rPr lang="ja-JP" altLang="en-US" sz="1200" b="1" kern="0" dirty="0">
                <a:solidFill>
                  <a:prstClr val="black"/>
                </a:solidFill>
                <a:latin typeface="HGSｺﾞｼｯｸM" pitchFamily="50" charset="-128"/>
                <a:ea typeface="HGSｺﾞｼｯｸM" pitchFamily="50" charset="-128"/>
              </a:rPr>
              <a:t>第６　道徳教育推進上の配慮事項</a:t>
            </a:r>
          </a:p>
        </p:txBody>
      </p:sp>
      <p:sp>
        <p:nvSpPr>
          <p:cNvPr id="11" name="角丸四角形 2"/>
          <p:cNvSpPr/>
          <p:nvPr/>
        </p:nvSpPr>
        <p:spPr>
          <a:xfrm>
            <a:off x="7072313" y="582613"/>
            <a:ext cx="1619250" cy="3603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algn="ctr" defTabSz="920396"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どのように学ぶか</a:t>
            </a:r>
            <a:endParaRPr lang="en-US" altLang="ja-JP" sz="1200" kern="0" dirty="0">
              <a:solidFill>
                <a:srgbClr val="FF0000"/>
              </a:solidFill>
              <a:latin typeface="HGSｺﾞｼｯｸE" pitchFamily="50" charset="-128"/>
              <a:ea typeface="HGSｺﾞｼｯｸE" pitchFamily="50" charset="-128"/>
            </a:endParaRPr>
          </a:p>
          <a:p>
            <a:pPr algn="ctr" defTabSz="920396"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何が身に付いたか</a:t>
            </a:r>
            <a:endParaRPr lang="en-US" altLang="ja-JP" sz="1200" kern="0" dirty="0">
              <a:solidFill>
                <a:srgbClr val="FF0000"/>
              </a:solidFill>
              <a:latin typeface="HGSｺﾞｼｯｸE" pitchFamily="50" charset="-128"/>
              <a:ea typeface="HGSｺﾞｼｯｸE" pitchFamily="50" charset="-128"/>
            </a:endParaRPr>
          </a:p>
        </p:txBody>
      </p:sp>
      <p:sp>
        <p:nvSpPr>
          <p:cNvPr id="12" name="角丸四角形 3"/>
          <p:cNvSpPr/>
          <p:nvPr/>
        </p:nvSpPr>
        <p:spPr>
          <a:xfrm>
            <a:off x="7058025" y="3322638"/>
            <a:ext cx="1655763" cy="3603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algn="ctr" defTabSz="920396"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子供の発達を</a:t>
            </a:r>
            <a:endParaRPr lang="en-US" altLang="ja-JP" sz="1200" kern="0" dirty="0">
              <a:solidFill>
                <a:srgbClr val="FF0000"/>
              </a:solidFill>
              <a:latin typeface="HGSｺﾞｼｯｸE" pitchFamily="50" charset="-128"/>
              <a:ea typeface="HGSｺﾞｼｯｸE" pitchFamily="50" charset="-128"/>
            </a:endParaRPr>
          </a:p>
          <a:p>
            <a:pPr algn="ctr" defTabSz="920396"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どのように支援するか</a:t>
            </a:r>
            <a:endParaRPr lang="en-US" altLang="ja-JP" sz="1200" kern="0" dirty="0">
              <a:solidFill>
                <a:srgbClr val="FF0000"/>
              </a:solidFill>
              <a:latin typeface="HGSｺﾞｼｯｸE" pitchFamily="50" charset="-128"/>
              <a:ea typeface="HGSｺﾞｼｯｸE" pitchFamily="50" charset="-128"/>
            </a:endParaRPr>
          </a:p>
        </p:txBody>
      </p:sp>
      <p:sp>
        <p:nvSpPr>
          <p:cNvPr id="13" name="角丸四角形 4"/>
          <p:cNvSpPr/>
          <p:nvPr/>
        </p:nvSpPr>
        <p:spPr>
          <a:xfrm>
            <a:off x="6697663" y="5868988"/>
            <a:ext cx="2124075" cy="2159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algn="ctr" defTabSz="920396" eaLnBrk="1" fontAlgn="auto" hangingPunct="1">
              <a:spcBef>
                <a:spcPts val="0"/>
              </a:spcBef>
              <a:spcAft>
                <a:spcPts val="0"/>
              </a:spcAft>
              <a:defRPr/>
            </a:pPr>
            <a:r>
              <a:rPr lang="ja-JP" altLang="en-US" sz="1200" kern="0" dirty="0">
                <a:solidFill>
                  <a:srgbClr val="FF0000"/>
                </a:solidFill>
                <a:latin typeface="HGSｺﾞｼｯｸE" pitchFamily="50" charset="-128"/>
                <a:ea typeface="HGSｺﾞｼｯｸE" pitchFamily="50" charset="-128"/>
              </a:rPr>
              <a:t>実施するために何が必要か</a:t>
            </a:r>
            <a:endParaRPr lang="en-US" altLang="ja-JP" sz="1200" kern="0" dirty="0">
              <a:solidFill>
                <a:srgbClr val="FF0000"/>
              </a:solidFill>
              <a:latin typeface="HGSｺﾞｼｯｸE" pitchFamily="50" charset="-128"/>
              <a:ea typeface="HGSｺﾞｼｯｸE" pitchFamily="50" charset="-128"/>
            </a:endParaRPr>
          </a:p>
        </p:txBody>
      </p:sp>
      <p:sp>
        <p:nvSpPr>
          <p:cNvPr id="14" name="正方形/長方形 13"/>
          <p:cNvSpPr/>
          <p:nvPr/>
        </p:nvSpPr>
        <p:spPr>
          <a:xfrm>
            <a:off x="4584700" y="3524250"/>
            <a:ext cx="4500563" cy="2339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a:extLst>
              <a:ext uri="{FF2B5EF4-FFF2-40B4-BE49-F238E27FC236}">
                <a16:creationId xmlns:a16="http://schemas.microsoft.com/office/drawing/2014/main" id="{81FF7BB1-E888-48B7-924B-8066A24DB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03"/>
    </mc:Choice>
    <mc:Fallback xmlns="">
      <p:transition spd="slow" advTm="3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学級活動</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28003"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24" name="正方形/長方形 23"/>
          <p:cNvSpPr/>
          <p:nvPr/>
        </p:nvSpPr>
        <p:spPr>
          <a:xfrm>
            <a:off x="107950" y="1341438"/>
            <a:ext cx="8891588" cy="431800"/>
          </a:xfrm>
          <a:prstGeom prst="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（３）一人一人のキャリア形成と自己実現</a:t>
            </a:r>
          </a:p>
        </p:txBody>
      </p:sp>
      <p:sp>
        <p:nvSpPr>
          <p:cNvPr id="26" name="角丸四角形 25"/>
          <p:cNvSpPr/>
          <p:nvPr/>
        </p:nvSpPr>
        <p:spPr>
          <a:xfrm>
            <a:off x="107950" y="1844675"/>
            <a:ext cx="8891588" cy="720725"/>
          </a:xfrm>
          <a:prstGeom prst="round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個々の生徒の将来に向けた自己実現に関わるものであり，一人一人の主体的な意思決定に基づく実践活動にまでつなげることをねらいとしている。</a:t>
            </a:r>
          </a:p>
        </p:txBody>
      </p:sp>
      <p:sp>
        <p:nvSpPr>
          <p:cNvPr id="128006" name="テキスト ボックス 26"/>
          <p:cNvSpPr txBox="1">
            <a:spLocks noChangeArrowheads="1"/>
          </p:cNvSpPr>
          <p:nvPr/>
        </p:nvSpPr>
        <p:spPr bwMode="auto">
          <a:xfrm>
            <a:off x="71438" y="2674938"/>
            <a:ext cx="9072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ア　</a:t>
            </a:r>
            <a:r>
              <a:rPr lang="ja-JP" altLang="en-US" sz="1600"/>
              <a:t>社会生活，職業生活との接続を踏まえた主体的な学習態度の形成と学校図書館等の活用</a:t>
            </a:r>
            <a:endParaRPr kumimoji="1" lang="ja-JP" altLang="en-US" sz="1600"/>
          </a:p>
        </p:txBody>
      </p:sp>
      <p:sp>
        <p:nvSpPr>
          <p:cNvPr id="28" name="正方形/長方形 27"/>
          <p:cNvSpPr/>
          <p:nvPr/>
        </p:nvSpPr>
        <p:spPr>
          <a:xfrm>
            <a:off x="179388" y="3033713"/>
            <a:ext cx="8785225" cy="9715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　</a:t>
            </a:r>
            <a:r>
              <a:rPr lang="ja-JP" altLang="en-US" dirty="0">
                <a:solidFill>
                  <a:schemeClr val="tx1"/>
                </a:solidFill>
              </a:rPr>
              <a:t>現在及び将来の学習と自己実現とのつながりを考えたり，自主的に学習する場としての学校図書館等を活用したりしながら，学ぶことと働くことの意義を意識して学習の見通しを立て，振り返ること。</a:t>
            </a:r>
          </a:p>
        </p:txBody>
      </p:sp>
      <p:sp>
        <p:nvSpPr>
          <p:cNvPr id="128008" name="テキスト ボックス 28"/>
          <p:cNvSpPr txBox="1">
            <a:spLocks noChangeArrowheads="1"/>
          </p:cNvSpPr>
          <p:nvPr/>
        </p:nvSpPr>
        <p:spPr bwMode="auto">
          <a:xfrm>
            <a:off x="71438" y="4041775"/>
            <a:ext cx="4492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イ　</a:t>
            </a:r>
            <a:r>
              <a:rPr lang="ja-JP" altLang="en-US" sz="1600"/>
              <a:t>社会参画意識の醸成や勤労観・職業観の形成</a:t>
            </a:r>
            <a:endParaRPr kumimoji="1" lang="ja-JP" altLang="en-US" sz="1600"/>
          </a:p>
        </p:txBody>
      </p:sp>
      <p:sp>
        <p:nvSpPr>
          <p:cNvPr id="33" name="正方形/長方形 32"/>
          <p:cNvSpPr/>
          <p:nvPr/>
        </p:nvSpPr>
        <p:spPr>
          <a:xfrm>
            <a:off x="179388" y="4402138"/>
            <a:ext cx="8785225" cy="6842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　</a:t>
            </a:r>
            <a:r>
              <a:rPr lang="ja-JP" altLang="en-US" dirty="0">
                <a:solidFill>
                  <a:schemeClr val="tx1"/>
                </a:solidFill>
              </a:rPr>
              <a:t>社会の一員としての自覚や責任をもち，社会生活を営む上で必要なマナーやルール，働くことや社会に貢献することについて考えて行動すること。</a:t>
            </a:r>
            <a:endParaRPr kumimoji="1" lang="ja-JP" altLang="en-US" dirty="0">
              <a:solidFill>
                <a:schemeClr val="tx1"/>
              </a:solidFill>
            </a:endParaRPr>
          </a:p>
        </p:txBody>
      </p:sp>
      <p:sp>
        <p:nvSpPr>
          <p:cNvPr id="128010" name="テキスト ボックス 33"/>
          <p:cNvSpPr txBox="1">
            <a:spLocks noChangeArrowheads="1"/>
          </p:cNvSpPr>
          <p:nvPr/>
        </p:nvSpPr>
        <p:spPr bwMode="auto">
          <a:xfrm>
            <a:off x="71438" y="5084763"/>
            <a:ext cx="33194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ウ　</a:t>
            </a:r>
            <a:r>
              <a:rPr lang="ja-JP" altLang="en-US" sz="1600"/>
              <a:t>主体的な進路の選択と将来設計</a:t>
            </a:r>
            <a:endParaRPr kumimoji="1" lang="ja-JP" altLang="en-US" sz="1600"/>
          </a:p>
        </p:txBody>
      </p:sp>
      <p:sp>
        <p:nvSpPr>
          <p:cNvPr id="35" name="正方形/長方形 34"/>
          <p:cNvSpPr/>
          <p:nvPr/>
        </p:nvSpPr>
        <p:spPr>
          <a:xfrm>
            <a:off x="179388" y="5443538"/>
            <a:ext cx="8785225" cy="6842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　</a:t>
            </a:r>
            <a:r>
              <a:rPr lang="ja-JP" altLang="en-US" dirty="0">
                <a:solidFill>
                  <a:schemeClr val="tx1"/>
                </a:solidFill>
              </a:rPr>
              <a:t>目標をもって，生き方や進路に関する適切な情報を収集・整理し，自己の個性や興味・関心と照らして考えること。</a:t>
            </a:r>
            <a:endParaRPr kumimoji="1" lang="ja-JP" altLang="en-US" dirty="0">
              <a:solidFill>
                <a:schemeClr val="tx1"/>
              </a:solidFill>
            </a:endParaRPr>
          </a:p>
        </p:txBody>
      </p:sp>
      <p:sp>
        <p:nvSpPr>
          <p:cNvPr id="13"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P40~73</a:t>
            </a:r>
            <a:endParaRPr lang="ja-JP" altLang="en-US" sz="24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18"/>
    </mc:Choice>
    <mc:Fallback xmlns="">
      <p:transition spd="slow" advTm="5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P74~91</a:t>
            </a:r>
            <a:endParaRPr lang="ja-JP" altLang="en-US" sz="2400" dirty="0"/>
          </a:p>
        </p:txBody>
      </p:sp>
      <p:sp>
        <p:nvSpPr>
          <p:cNvPr id="130051"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生徒会活動</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30052"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6" name="正方形/長方形 5"/>
          <p:cNvSpPr/>
          <p:nvPr/>
        </p:nvSpPr>
        <p:spPr>
          <a:xfrm>
            <a:off x="179388" y="1414463"/>
            <a:ext cx="8785225" cy="2159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nSpc>
                <a:spcPts val="3200"/>
              </a:lnSpc>
              <a:defRPr/>
            </a:pPr>
            <a:r>
              <a:rPr kumimoji="1" lang="ja-JP" altLang="en-US" sz="2400" dirty="0">
                <a:solidFill>
                  <a:schemeClr val="tx1"/>
                </a:solidFill>
              </a:rPr>
              <a:t>　異年齢の生徒同士で協力し，学校生活の充実と向上を図るための諸問題の解決に向けて，計画を立て役割を分担し，協力して運営することに自主的，実践的に取り組むことを通して，第１の目標に掲げる資質・能力を育成することを目指す。</a:t>
            </a:r>
          </a:p>
        </p:txBody>
      </p:sp>
      <p:sp>
        <p:nvSpPr>
          <p:cNvPr id="7" name="角丸四角形 6"/>
          <p:cNvSpPr/>
          <p:nvPr/>
        </p:nvSpPr>
        <p:spPr>
          <a:xfrm>
            <a:off x="3563938" y="1485900"/>
            <a:ext cx="1871662" cy="36036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目　　標</a:t>
            </a:r>
          </a:p>
        </p:txBody>
      </p:sp>
      <p:sp>
        <p:nvSpPr>
          <p:cNvPr id="130055" name="テキスト ボックス 26"/>
          <p:cNvSpPr txBox="1">
            <a:spLocks noChangeArrowheads="1"/>
          </p:cNvSpPr>
          <p:nvPr/>
        </p:nvSpPr>
        <p:spPr bwMode="auto">
          <a:xfrm>
            <a:off x="71438" y="3644900"/>
            <a:ext cx="535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（１）　生徒会の組織づくりと生徒会活動の計画や運営</a:t>
            </a:r>
          </a:p>
        </p:txBody>
      </p:sp>
      <p:sp>
        <p:nvSpPr>
          <p:cNvPr id="11" name="正方形/長方形 10"/>
          <p:cNvSpPr/>
          <p:nvPr/>
        </p:nvSpPr>
        <p:spPr>
          <a:xfrm>
            <a:off x="179388" y="4003675"/>
            <a:ext cx="8785225" cy="6492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生徒が主体的に組織をつくり，役割を分担し，計画を立て，学校生活の課題を見いだし解決するために話し合い，合意形成を図り実践すること。</a:t>
            </a:r>
          </a:p>
        </p:txBody>
      </p:sp>
      <p:sp>
        <p:nvSpPr>
          <p:cNvPr id="130057" name="テキスト ボックス 28"/>
          <p:cNvSpPr txBox="1">
            <a:spLocks noChangeArrowheads="1"/>
          </p:cNvSpPr>
          <p:nvPr/>
        </p:nvSpPr>
        <p:spPr bwMode="auto">
          <a:xfrm>
            <a:off x="71438" y="5661025"/>
            <a:ext cx="392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（３）　ボランティア活動などの社会参画</a:t>
            </a:r>
          </a:p>
        </p:txBody>
      </p:sp>
      <p:sp>
        <p:nvSpPr>
          <p:cNvPr id="13" name="正方形/長方形 12"/>
          <p:cNvSpPr/>
          <p:nvPr/>
        </p:nvSpPr>
        <p:spPr>
          <a:xfrm>
            <a:off x="179388" y="6021388"/>
            <a:ext cx="8785225" cy="6477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a:t>
            </a:r>
            <a:r>
              <a:rPr lang="ja-JP" altLang="en-US" sz="2000" dirty="0">
                <a:solidFill>
                  <a:schemeClr val="tx1"/>
                </a:solidFill>
              </a:rPr>
              <a:t>地域や社会の課題を見いだし，具体的な対策を考え，実践し，地域や社会に参</a:t>
            </a:r>
          </a:p>
          <a:p>
            <a:pPr>
              <a:defRPr/>
            </a:pPr>
            <a:r>
              <a:rPr lang="ja-JP" altLang="en-US" sz="2000" dirty="0">
                <a:solidFill>
                  <a:schemeClr val="tx1"/>
                </a:solidFill>
              </a:rPr>
              <a:t>画できるようにすること。</a:t>
            </a:r>
            <a:endParaRPr kumimoji="1" lang="ja-JP" altLang="en-US" sz="2000" dirty="0">
              <a:solidFill>
                <a:schemeClr val="tx1"/>
              </a:solidFill>
            </a:endParaRPr>
          </a:p>
        </p:txBody>
      </p:sp>
      <p:sp>
        <p:nvSpPr>
          <p:cNvPr id="130059" name="テキスト ボックス 33"/>
          <p:cNvSpPr txBox="1">
            <a:spLocks noChangeArrowheads="1"/>
          </p:cNvSpPr>
          <p:nvPr/>
        </p:nvSpPr>
        <p:spPr bwMode="auto">
          <a:xfrm>
            <a:off x="71438" y="4652963"/>
            <a:ext cx="257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（２）　学校行事への協力</a:t>
            </a:r>
          </a:p>
        </p:txBody>
      </p:sp>
      <p:sp>
        <p:nvSpPr>
          <p:cNvPr id="15" name="正方形/長方形 14"/>
          <p:cNvSpPr/>
          <p:nvPr/>
        </p:nvSpPr>
        <p:spPr>
          <a:xfrm>
            <a:off x="179388" y="5011738"/>
            <a:ext cx="8785225" cy="6477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　学校行事の特質に応じて</a:t>
            </a:r>
            <a:r>
              <a:rPr kumimoji="1" lang="ja-JP" altLang="en-US" sz="2000" dirty="0">
                <a:solidFill>
                  <a:schemeClr val="tx1"/>
                </a:solidFill>
                <a:latin typeface="ＭＳ ゴシック" pitchFamily="49" charset="-128"/>
                <a:ea typeface="ＭＳ ゴシック" pitchFamily="49" charset="-128"/>
              </a:rPr>
              <a:t>，</a:t>
            </a:r>
            <a:r>
              <a:rPr kumimoji="1" lang="ja-JP" altLang="en-US" sz="2000" dirty="0">
                <a:solidFill>
                  <a:schemeClr val="tx1"/>
                </a:solidFill>
              </a:rPr>
              <a:t>生徒会の組織を活用して</a:t>
            </a:r>
            <a:r>
              <a:rPr kumimoji="1" lang="ja-JP" altLang="en-US" sz="2000" dirty="0">
                <a:solidFill>
                  <a:schemeClr val="tx1"/>
                </a:solidFill>
                <a:latin typeface="ＭＳ ゴシック" pitchFamily="49" charset="-128"/>
                <a:ea typeface="ＭＳ ゴシック" pitchFamily="49" charset="-128"/>
              </a:rPr>
              <a:t>，</a:t>
            </a:r>
            <a:r>
              <a:rPr kumimoji="1" lang="ja-JP" altLang="en-US" sz="2000" dirty="0">
                <a:solidFill>
                  <a:schemeClr val="tx1"/>
                </a:solidFill>
              </a:rPr>
              <a:t>計画の一部を担当したり，運営に主体的に協力したりすること。</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75"/>
    </mc:Choice>
    <mc:Fallback xmlns="">
      <p:transition spd="slow" advTm="6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75463" y="44450"/>
            <a:ext cx="22685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P92~112</a:t>
            </a:r>
            <a:endParaRPr lang="ja-JP" altLang="en-US" sz="2400" dirty="0"/>
          </a:p>
        </p:txBody>
      </p:sp>
      <p:sp>
        <p:nvSpPr>
          <p:cNvPr id="132099" name="Text Box 19"/>
          <p:cNvSpPr txBox="1">
            <a:spLocks noChangeArrowheads="1"/>
          </p:cNvSpPr>
          <p:nvPr/>
        </p:nvSpPr>
        <p:spPr bwMode="auto">
          <a:xfrm>
            <a:off x="136525" y="849313"/>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学校行事</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32100" name="AutoShape 21"/>
          <p:cNvSpPr>
            <a:spLocks noChangeArrowheads="1"/>
          </p:cNvSpPr>
          <p:nvPr/>
        </p:nvSpPr>
        <p:spPr bwMode="auto">
          <a:xfrm>
            <a:off x="65088" y="122238"/>
            <a:ext cx="67389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各活動･学校行事の目標及び内容</a:t>
            </a:r>
            <a:endParaRPr kumimoji="1" lang="ja-JP" altLang="en-US" sz="3200">
              <a:latin typeface="Tahoma" panose="020B0604030504040204" pitchFamily="34" charset="0"/>
            </a:endParaRPr>
          </a:p>
        </p:txBody>
      </p:sp>
      <p:sp>
        <p:nvSpPr>
          <p:cNvPr id="6" name="正方形/長方形 5"/>
          <p:cNvSpPr/>
          <p:nvPr/>
        </p:nvSpPr>
        <p:spPr>
          <a:xfrm>
            <a:off x="179388" y="1414463"/>
            <a:ext cx="8785225" cy="2159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nSpc>
                <a:spcPts val="3200"/>
              </a:lnSpc>
              <a:defRPr/>
            </a:pPr>
            <a:r>
              <a:rPr kumimoji="1" lang="ja-JP" altLang="en-US" sz="2400" dirty="0">
                <a:solidFill>
                  <a:schemeClr val="tx1"/>
                </a:solidFill>
              </a:rPr>
              <a:t>　全校又は学年の生徒で協力し，よりよい学校生活を築くための体験的な活動を通して，集団への所属感や連帯感を深め，公共の精神を養いながら，第１の目標に掲げる資質・能力を育成することを目指す。</a:t>
            </a:r>
          </a:p>
        </p:txBody>
      </p:sp>
      <p:sp>
        <p:nvSpPr>
          <p:cNvPr id="7" name="角丸四角形 6"/>
          <p:cNvSpPr/>
          <p:nvPr/>
        </p:nvSpPr>
        <p:spPr>
          <a:xfrm>
            <a:off x="3563938" y="1485900"/>
            <a:ext cx="1871662" cy="36036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目　　標</a:t>
            </a:r>
          </a:p>
        </p:txBody>
      </p:sp>
      <p:sp>
        <p:nvSpPr>
          <p:cNvPr id="132103" name="テキスト ボックス 26"/>
          <p:cNvSpPr txBox="1">
            <a:spLocks noChangeArrowheads="1"/>
          </p:cNvSpPr>
          <p:nvPr/>
        </p:nvSpPr>
        <p:spPr bwMode="auto">
          <a:xfrm>
            <a:off x="398463" y="3644900"/>
            <a:ext cx="38131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400"/>
              </a:lnSpc>
            </a:pPr>
            <a:r>
              <a:rPr kumimoji="1" lang="ja-JP" altLang="en-US" sz="2400"/>
              <a:t>（１）　儀式的行事</a:t>
            </a:r>
            <a:endParaRPr kumimoji="1" lang="en-US" altLang="ja-JP" sz="2400"/>
          </a:p>
          <a:p>
            <a:pPr>
              <a:lnSpc>
                <a:spcPts val="3400"/>
              </a:lnSpc>
            </a:pPr>
            <a:r>
              <a:rPr kumimoji="1" lang="ja-JP" altLang="en-US" sz="2400"/>
              <a:t>（２）　文化的行事</a:t>
            </a:r>
            <a:endParaRPr kumimoji="1" lang="en-US" altLang="ja-JP" sz="2400"/>
          </a:p>
          <a:p>
            <a:pPr>
              <a:lnSpc>
                <a:spcPts val="3400"/>
              </a:lnSpc>
            </a:pPr>
            <a:r>
              <a:rPr kumimoji="1" lang="ja-JP" altLang="en-US" sz="2400"/>
              <a:t>（３）　健康安全･体育的行事</a:t>
            </a:r>
            <a:endParaRPr kumimoji="1" lang="en-US" altLang="ja-JP" sz="2400"/>
          </a:p>
          <a:p>
            <a:pPr>
              <a:lnSpc>
                <a:spcPts val="3400"/>
              </a:lnSpc>
            </a:pPr>
            <a:r>
              <a:rPr kumimoji="1" lang="ja-JP" altLang="en-US" sz="2400"/>
              <a:t>（４）　旅行･集団宿泊的行事</a:t>
            </a:r>
            <a:endParaRPr kumimoji="1" lang="en-US" altLang="ja-JP" sz="2400"/>
          </a:p>
          <a:p>
            <a:pPr>
              <a:lnSpc>
                <a:spcPts val="3400"/>
              </a:lnSpc>
            </a:pPr>
            <a:r>
              <a:rPr kumimoji="1" lang="ja-JP" altLang="en-US" sz="2400"/>
              <a:t>（５）　勤労生産･奉仕的行事</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19"/>
    </mc:Choice>
    <mc:Fallback xmlns="">
      <p:transition spd="slow" advTm="5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9"/>
          <p:cNvSpPr txBox="1">
            <a:spLocks noChangeArrowheads="1"/>
          </p:cNvSpPr>
          <p:nvPr/>
        </p:nvSpPr>
        <p:spPr bwMode="auto">
          <a:xfrm>
            <a:off x="6350" y="3471863"/>
            <a:ext cx="655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a:latin typeface="Tahoma" panose="020B0604030504040204" pitchFamily="34" charset="0"/>
              </a:rPr>
              <a:t>（２）　内容の取扱いについての配慮事項</a:t>
            </a:r>
          </a:p>
        </p:txBody>
      </p:sp>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P113~137</a:t>
            </a:r>
            <a:endParaRPr lang="ja-JP" altLang="en-US" sz="2400" dirty="0"/>
          </a:p>
        </p:txBody>
      </p:sp>
      <p:sp>
        <p:nvSpPr>
          <p:cNvPr id="134148" name="Text Box 19"/>
          <p:cNvSpPr txBox="1">
            <a:spLocks noChangeArrowheads="1"/>
          </p:cNvSpPr>
          <p:nvPr/>
        </p:nvSpPr>
        <p:spPr bwMode="auto">
          <a:xfrm>
            <a:off x="-6350" y="806450"/>
            <a:ext cx="711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a:latin typeface="Tahoma" panose="020B0604030504040204" pitchFamily="34" charset="0"/>
              </a:rPr>
              <a:t>（１）　指導計画の作成に当たっての配慮事項</a:t>
            </a:r>
          </a:p>
        </p:txBody>
      </p:sp>
      <p:sp>
        <p:nvSpPr>
          <p:cNvPr id="134149"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34925" y="1974850"/>
            <a:ext cx="9013825"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③　学級経営の充実と生徒指導との関連</a:t>
            </a:r>
          </a:p>
        </p:txBody>
      </p:sp>
      <p:sp>
        <p:nvSpPr>
          <p:cNvPr id="16" name="正方形/長方形 15"/>
          <p:cNvSpPr/>
          <p:nvPr/>
        </p:nvSpPr>
        <p:spPr>
          <a:xfrm>
            <a:off x="34925" y="1585913"/>
            <a:ext cx="9010650"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②　特別活動の全体計画と各活動･学校行事の年間指導計画</a:t>
            </a:r>
          </a:p>
        </p:txBody>
      </p:sp>
      <p:sp>
        <p:nvSpPr>
          <p:cNvPr id="20" name="正方形/長方形 19"/>
          <p:cNvSpPr/>
          <p:nvPr/>
        </p:nvSpPr>
        <p:spPr>
          <a:xfrm>
            <a:off x="34925" y="1196975"/>
            <a:ext cx="9013825"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①　特別活動における主体的・対話的で深い学び</a:t>
            </a:r>
          </a:p>
        </p:txBody>
      </p:sp>
      <p:sp>
        <p:nvSpPr>
          <p:cNvPr id="21" name="正方形/長方形 20"/>
          <p:cNvSpPr/>
          <p:nvPr/>
        </p:nvSpPr>
        <p:spPr>
          <a:xfrm>
            <a:off x="34925" y="2363788"/>
            <a:ext cx="9007475"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④　障害のある生徒など学習活動の困難さに応じた指導内容や指導方法の工夫</a:t>
            </a:r>
          </a:p>
        </p:txBody>
      </p:sp>
      <p:sp>
        <p:nvSpPr>
          <p:cNvPr id="28" name="正方形/長方形 27"/>
          <p:cNvSpPr/>
          <p:nvPr/>
        </p:nvSpPr>
        <p:spPr>
          <a:xfrm>
            <a:off x="34925" y="2752725"/>
            <a:ext cx="9013825"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eaLnBrk="1" fontAlgn="auto" hangingPunct="1">
              <a:spcBef>
                <a:spcPts val="0"/>
              </a:spcBef>
              <a:spcAft>
                <a:spcPts val="0"/>
              </a:spcAft>
              <a:defRPr/>
            </a:pPr>
            <a:r>
              <a:rPr lang="ja-JP" altLang="en-US" dirty="0">
                <a:solidFill>
                  <a:schemeClr val="tx2">
                    <a:lumMod val="50000"/>
                  </a:schemeClr>
                </a:solidFill>
              </a:rPr>
              <a:t>⑤　道徳科などとの関連</a:t>
            </a:r>
          </a:p>
        </p:txBody>
      </p:sp>
      <p:sp>
        <p:nvSpPr>
          <p:cNvPr id="12" name="正方形/長方形 11"/>
          <p:cNvSpPr/>
          <p:nvPr/>
        </p:nvSpPr>
        <p:spPr>
          <a:xfrm>
            <a:off x="34925" y="4629150"/>
            <a:ext cx="8993188"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③　ガイダンスとカウンセリングの趣旨を踏まえた指導を図る</a:t>
            </a:r>
          </a:p>
        </p:txBody>
      </p:sp>
      <p:sp>
        <p:nvSpPr>
          <p:cNvPr id="14" name="正方形/長方形 13"/>
          <p:cNvSpPr/>
          <p:nvPr/>
        </p:nvSpPr>
        <p:spPr>
          <a:xfrm>
            <a:off x="34925" y="4244975"/>
            <a:ext cx="8991600"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②　指導内容の重点化と内容間の関連や統合</a:t>
            </a:r>
          </a:p>
        </p:txBody>
      </p:sp>
      <p:sp>
        <p:nvSpPr>
          <p:cNvPr id="15" name="正方形/長方形 14"/>
          <p:cNvSpPr/>
          <p:nvPr/>
        </p:nvSpPr>
        <p:spPr>
          <a:xfrm>
            <a:off x="34925" y="3860800"/>
            <a:ext cx="8993188" cy="32385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dirty="0">
                <a:solidFill>
                  <a:schemeClr val="tx2">
                    <a:lumMod val="50000"/>
                  </a:schemeClr>
                </a:solidFill>
              </a:rPr>
              <a:t>①　生徒の自発的，自治的な活動の効果的な展開</a:t>
            </a:r>
          </a:p>
        </p:txBody>
      </p:sp>
      <p:sp>
        <p:nvSpPr>
          <p:cNvPr id="17" name="正方形/長方形 16"/>
          <p:cNvSpPr/>
          <p:nvPr/>
        </p:nvSpPr>
        <p:spPr>
          <a:xfrm>
            <a:off x="34925" y="5013325"/>
            <a:ext cx="8986838" cy="503238"/>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69875" indent="-269875" eaLnBrk="1" fontAlgn="auto" hangingPunct="1">
              <a:spcBef>
                <a:spcPts val="0"/>
              </a:spcBef>
              <a:spcAft>
                <a:spcPts val="0"/>
              </a:spcAft>
              <a:defRPr/>
            </a:pPr>
            <a:r>
              <a:rPr lang="ja-JP" altLang="en-US" dirty="0">
                <a:solidFill>
                  <a:schemeClr val="tx2">
                    <a:lumMod val="50000"/>
                  </a:schemeClr>
                </a:solidFill>
              </a:rPr>
              <a:t>④　異年齢集団や幼児，高齢者，障害のある人々や幼児児童生徒との交流等を通して，協働することや社会に貢献することの喜びを得る活動の重視</a:t>
            </a:r>
          </a:p>
        </p:txBody>
      </p:sp>
      <p:sp>
        <p:nvSpPr>
          <p:cNvPr id="134159" name="Text Box 19"/>
          <p:cNvSpPr txBox="1">
            <a:spLocks noChangeArrowheads="1"/>
          </p:cNvSpPr>
          <p:nvPr/>
        </p:nvSpPr>
        <p:spPr bwMode="auto">
          <a:xfrm>
            <a:off x="0" y="5589588"/>
            <a:ext cx="9144000" cy="1208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100"/>
              </a:lnSpc>
              <a:spcBef>
                <a:spcPct val="50000"/>
              </a:spcBef>
            </a:pPr>
            <a:r>
              <a:rPr kumimoji="1" lang="ja-JP" altLang="en-US" sz="2000" b="1">
                <a:latin typeface="Tahoma" panose="020B0604030504040204" pitchFamily="34" charset="0"/>
              </a:rPr>
              <a:t>（３）　入学式や卒業式などにおける国旗及び国歌の取扱い</a:t>
            </a:r>
            <a:endParaRPr kumimoji="1" lang="en-US" altLang="ja-JP" sz="2000" b="1">
              <a:latin typeface="Tahoma" panose="020B0604030504040204" pitchFamily="34" charset="0"/>
            </a:endParaRPr>
          </a:p>
          <a:p>
            <a:pPr eaLnBrk="1" hangingPunct="1">
              <a:lnSpc>
                <a:spcPts val="2100"/>
              </a:lnSpc>
              <a:spcBef>
                <a:spcPct val="50000"/>
              </a:spcBef>
            </a:pPr>
            <a:r>
              <a:rPr kumimoji="1" lang="ja-JP" altLang="en-US" sz="2000" b="1">
                <a:latin typeface="Tahoma" panose="020B0604030504040204" pitchFamily="34" charset="0"/>
              </a:rPr>
              <a:t>（４）　特別活動の指導を担当する教師</a:t>
            </a:r>
            <a:endParaRPr kumimoji="1" lang="en-US" altLang="ja-JP" sz="2000" b="1">
              <a:latin typeface="Tahoma" panose="020B0604030504040204" pitchFamily="34" charset="0"/>
            </a:endParaRPr>
          </a:p>
          <a:p>
            <a:pPr eaLnBrk="1" hangingPunct="1">
              <a:lnSpc>
                <a:spcPts val="2100"/>
              </a:lnSpc>
              <a:spcBef>
                <a:spcPct val="50000"/>
              </a:spcBef>
            </a:pPr>
            <a:r>
              <a:rPr kumimoji="1" lang="ja-JP" altLang="en-US" sz="2000" b="1">
                <a:latin typeface="Tahoma" panose="020B0604030504040204" pitchFamily="34" charset="0"/>
              </a:rPr>
              <a:t>（５）　特別活動における評価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91"/>
    </mc:Choice>
    <mc:Fallback xmlns="">
      <p:transition spd="slow" advTm="2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特別活動における主体的・対話的で深い学び</a:t>
            </a:r>
          </a:p>
        </p:txBody>
      </p:sp>
      <p:sp>
        <p:nvSpPr>
          <p:cNvPr id="8" name="角丸四角形 7"/>
          <p:cNvSpPr/>
          <p:nvPr/>
        </p:nvSpPr>
        <p:spPr>
          <a:xfrm>
            <a:off x="144463" y="1484313"/>
            <a:ext cx="8820150" cy="1944687"/>
          </a:xfrm>
          <a:prstGeom prst="roundRect">
            <a:avLst>
              <a:gd name="adj" fmla="val 4771"/>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　よりよい人間関係の形成，よりよい集団生活の構築や社会への参画及び自己実現に資するよう，生徒が集団や社会の形成者としての見方･考え方を働かせ，様々な集団生活に自主的，実践的に取り組む中で，互いのよさや個性，多様な考えを認め合い，等しく合意形成に関わり役割を担うようにすることを重視すること。</a:t>
            </a:r>
          </a:p>
        </p:txBody>
      </p:sp>
      <p:cxnSp>
        <p:nvCxnSpPr>
          <p:cNvPr id="10" name="直線コネクタ 9"/>
          <p:cNvCxnSpPr/>
          <p:nvPr/>
        </p:nvCxnSpPr>
        <p:spPr>
          <a:xfrm>
            <a:off x="395288" y="1916113"/>
            <a:ext cx="81375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0825" y="2276475"/>
            <a:ext cx="39973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089150" y="3011488"/>
            <a:ext cx="6696075"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52413" y="3357563"/>
            <a:ext cx="467995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79388" y="3644900"/>
            <a:ext cx="8172450" cy="1152525"/>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t>　特別活動の「主体的･対話的で深い学び」を実現しようとすることは，特別活動で重視する三つの視点（人間関係形成，社会参画，自己実現）を重視すること</a:t>
            </a:r>
          </a:p>
        </p:txBody>
      </p:sp>
      <p:sp>
        <p:nvSpPr>
          <p:cNvPr id="19" name="正方形/長方形 18"/>
          <p:cNvSpPr/>
          <p:nvPr/>
        </p:nvSpPr>
        <p:spPr>
          <a:xfrm>
            <a:off x="792163" y="5013325"/>
            <a:ext cx="8172450" cy="1152525"/>
          </a:xfrm>
          <a:prstGeom prst="rect">
            <a:avLst/>
          </a:prstGeom>
          <a:solidFill>
            <a:srgbClr val="FF3399"/>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t>○　学級全員で合意形成に関わるようにする</a:t>
            </a:r>
            <a:endParaRPr kumimoji="1" lang="en-US" altLang="ja-JP" sz="2400" dirty="0"/>
          </a:p>
          <a:p>
            <a:pPr marL="179388" indent="-179388">
              <a:defRPr/>
            </a:pPr>
            <a:r>
              <a:rPr kumimoji="1" lang="ja-JP" altLang="en-US" sz="2400" dirty="0"/>
              <a:t>○　学級全員で役割を担い，実践が学級全員のものになるようにする</a:t>
            </a:r>
          </a:p>
        </p:txBody>
      </p:sp>
      <p:cxnSp>
        <p:nvCxnSpPr>
          <p:cNvPr id="22" name="直線矢印コネクタ 21"/>
          <p:cNvCxnSpPr/>
          <p:nvPr/>
        </p:nvCxnSpPr>
        <p:spPr>
          <a:xfrm flipH="1">
            <a:off x="684213" y="2276475"/>
            <a:ext cx="503237" cy="13684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59788" y="2997200"/>
            <a:ext cx="144462" cy="2087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P113~115</a:t>
            </a:r>
            <a:endParaRPr lang="ja-JP" altLang="en-US" sz="24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188"/>
    </mc:Choice>
    <mc:Fallback xmlns="">
      <p:transition spd="slow" advTm="8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10"/>
          <p:cNvSpPr>
            <a:spLocks noChangeArrowheads="1" noChangeShapeType="1" noTextEdit="1"/>
          </p:cNvSpPr>
          <p:nvPr/>
        </p:nvSpPr>
        <p:spPr bwMode="auto">
          <a:xfrm>
            <a:off x="1763713" y="1557338"/>
            <a:ext cx="5688012" cy="792162"/>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総合的な学習の時間</a:t>
            </a:r>
          </a:p>
        </p:txBody>
      </p:sp>
      <p:sp>
        <p:nvSpPr>
          <p:cNvPr id="6149" name="AutoShape 12"/>
          <p:cNvSpPr>
            <a:spLocks noChangeArrowheads="1"/>
          </p:cNvSpPr>
          <p:nvPr/>
        </p:nvSpPr>
        <p:spPr bwMode="auto">
          <a:xfrm>
            <a:off x="904874" y="2493963"/>
            <a:ext cx="7627565" cy="3527425"/>
          </a:xfrm>
          <a:prstGeom prst="bevel">
            <a:avLst>
              <a:gd name="adj" fmla="val 3523"/>
            </a:avLst>
          </a:prstGeom>
          <a:solidFill>
            <a:schemeClr val="accent2">
              <a:lumMod val="60000"/>
              <a:lumOff val="40000"/>
            </a:schemeClr>
          </a:solidFill>
          <a:ln>
            <a:noFill/>
          </a:ln>
        </p:spPr>
        <p:txBody>
          <a:bodyPr lIns="36000" tIns="36000" rIns="36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ja-JP" sz="2800" b="1" dirty="0">
                <a:solidFill>
                  <a:srgbClr val="000000"/>
                </a:solidFill>
                <a:ea typeface="HGPｺﾞｼｯｸM" panose="020B0600000000000000" pitchFamily="50" charset="-128"/>
              </a:rPr>
              <a:t>Ⅰ</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総合的な学習の時間改訂の趣旨及び要点</a:t>
            </a:r>
          </a:p>
          <a:p>
            <a:pPr eaLnBrk="1" hangingPunct="1">
              <a:spcBef>
                <a:spcPct val="50000"/>
              </a:spcBef>
              <a:defRPr/>
            </a:pPr>
            <a:r>
              <a:rPr lang="en-US" altLang="ja-JP" sz="2800" b="1" dirty="0">
                <a:solidFill>
                  <a:srgbClr val="000000"/>
                </a:solidFill>
                <a:ea typeface="HGPｺﾞｼｯｸM" panose="020B0600000000000000" pitchFamily="50" charset="-128"/>
              </a:rPr>
              <a:t>Ⅱ</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総合的な学習の時間の目標</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a:p>
            <a:pPr eaLnBrk="1" hangingPunct="1">
              <a:spcBef>
                <a:spcPct val="50000"/>
              </a:spcBef>
              <a:defRPr/>
            </a:pPr>
            <a:r>
              <a:rPr lang="en-US" altLang="ja-JP" sz="2800" b="1" dirty="0">
                <a:solidFill>
                  <a:srgbClr val="000000"/>
                </a:solidFill>
                <a:ea typeface="HGP教科書体" panose="02020600000000000000" pitchFamily="18" charset="-128"/>
                <a:cs typeface="Calibri" panose="020F0502020204030204" pitchFamily="34" charset="0"/>
              </a:rPr>
              <a:t>Ⅲ</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各学校において定める目標及び内容</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a:p>
            <a:pPr eaLnBrk="1" hangingPunct="1">
              <a:spcBef>
                <a:spcPct val="50000"/>
              </a:spcBef>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指導計画の作成と内容の取扱い</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p:txBody>
      </p:sp>
      <p:sp>
        <p:nvSpPr>
          <p:cNvPr id="15364"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15365" name="Text Box 16"/>
          <p:cNvSpPr txBox="1">
            <a:spLocks noChangeArrowheads="1"/>
          </p:cNvSpPr>
          <p:nvPr/>
        </p:nvSpPr>
        <p:spPr bwMode="auto">
          <a:xfrm>
            <a:off x="4262438" y="403225"/>
            <a:ext cx="1173658"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5366"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8"/>
    </mc:Choice>
    <mc:Fallback xmlns="">
      <p:transition spd="slow" advTm="2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5"/>
          <p:cNvSpPr>
            <a:spLocks noChangeArrowheads="1"/>
          </p:cNvSpPr>
          <p:nvPr/>
        </p:nvSpPr>
        <p:spPr bwMode="auto">
          <a:xfrm>
            <a:off x="34925" y="44450"/>
            <a:ext cx="7416800"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a:t>
            </a:r>
            <a:r>
              <a:rPr lang="ja-JP" altLang="en-US" sz="2800" b="1">
                <a:ea typeface="HGP教科書体" panose="02020600000000000000" pitchFamily="18" charset="-128"/>
              </a:rPr>
              <a:t>総合的な学習の時間改訂の趣旨及び要点</a:t>
            </a:r>
            <a:endParaRPr kumimoji="1" lang="ja-JP" altLang="en-US" sz="2800">
              <a:latin typeface="Tahoma" panose="020B0604030504040204" pitchFamily="34" charset="0"/>
            </a:endParaRPr>
          </a:p>
        </p:txBody>
      </p:sp>
      <p:sp>
        <p:nvSpPr>
          <p:cNvPr id="7" name="AutoShape 16"/>
          <p:cNvSpPr>
            <a:spLocks noChangeArrowheads="1"/>
          </p:cNvSpPr>
          <p:nvPr/>
        </p:nvSpPr>
        <p:spPr bwMode="auto">
          <a:xfrm>
            <a:off x="7596188" y="44450"/>
            <a:ext cx="15478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a:latin typeface="ＭＳ Ｐゴシック" panose="020B0600070205080204" pitchFamily="50" charset="-128"/>
              </a:rPr>
              <a:t>P</a:t>
            </a:r>
            <a:r>
              <a:rPr kumimoji="1" lang="ja-JP" altLang="en-US" sz="2800">
                <a:latin typeface="Calibri Light" panose="020F0302020204030204" pitchFamily="34" charset="0"/>
              </a:rPr>
              <a:t>６</a:t>
            </a:r>
            <a:endParaRPr kumimoji="1" lang="ja-JP" altLang="en-US" sz="2800">
              <a:latin typeface="ＭＳ Ｐゴシック" panose="020B0600070205080204" pitchFamily="50" charset="-128"/>
            </a:endParaRPr>
          </a:p>
        </p:txBody>
      </p:sp>
      <p:sp>
        <p:nvSpPr>
          <p:cNvPr id="8" name="正方形/長方形 7"/>
          <p:cNvSpPr/>
          <p:nvPr/>
        </p:nvSpPr>
        <p:spPr>
          <a:xfrm>
            <a:off x="250825" y="1268413"/>
            <a:ext cx="8642350" cy="4351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413" name="テキスト ボックス 6"/>
          <p:cNvSpPr txBox="1">
            <a:spLocks noChangeArrowheads="1"/>
          </p:cNvSpPr>
          <p:nvPr/>
        </p:nvSpPr>
        <p:spPr bwMode="auto">
          <a:xfrm>
            <a:off x="323850" y="1795463"/>
            <a:ext cx="8820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kumimoji="1" lang="ja-JP" altLang="en-US" sz="2800">
                <a:latin typeface="Calibri Light" panose="020F0302020204030204" pitchFamily="34" charset="0"/>
              </a:rPr>
              <a:t>探究的な学習の過程を一層重視する</a:t>
            </a:r>
            <a:endParaRPr kumimoji="1" lang="en-US" altLang="ja-JP" sz="2800">
              <a:latin typeface="Calibri Light" panose="020F0302020204030204" pitchFamily="34" charset="0"/>
            </a:endParaRPr>
          </a:p>
          <a:p>
            <a:pPr eaLnBrk="1" hangingPunct="1"/>
            <a:endParaRPr kumimoji="1" lang="en-US" altLang="ja-JP" sz="2800">
              <a:latin typeface="Calibri Light" panose="020F0302020204030204" pitchFamily="34" charset="0"/>
            </a:endParaRPr>
          </a:p>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lang="ja-JP" altLang="en-US" sz="2800">
                <a:latin typeface="ＭＳ Ｐゴシック" panose="020B0600070205080204" pitchFamily="50" charset="-128"/>
              </a:rPr>
              <a:t>各教科等で育成する資質・能力を相互に関連付け</a:t>
            </a:r>
            <a:r>
              <a:rPr lang="ja-JP" altLang="en-US" sz="2800">
                <a:latin typeface="Calibri Light" panose="020F0302020204030204" pitchFamily="34" charset="0"/>
              </a:rPr>
              <a:t>る</a:t>
            </a:r>
            <a:endParaRPr lang="en-US" altLang="ja-JP" sz="2800">
              <a:latin typeface="Calibri Light" panose="020F0302020204030204" pitchFamily="34" charset="0"/>
            </a:endParaRPr>
          </a:p>
          <a:p>
            <a:pPr eaLnBrk="1" hangingPunct="1"/>
            <a:endParaRPr kumimoji="1" lang="en-US" altLang="ja-JP" sz="2800">
              <a:latin typeface="Calibri Light" panose="020F0302020204030204" pitchFamily="34" charset="0"/>
            </a:endParaRPr>
          </a:p>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lang="ja-JP" altLang="en-US" sz="2800">
                <a:latin typeface="ＭＳ Ｐゴシック" panose="020B0600070205080204" pitchFamily="50" charset="-128"/>
              </a:rPr>
              <a:t>実社会・実生活において活用できるものとする</a:t>
            </a:r>
            <a:endParaRPr lang="en-US" altLang="ja-JP" sz="2800">
              <a:latin typeface="ＭＳ Ｐゴシック" panose="020B0600070205080204" pitchFamily="50" charset="-128"/>
            </a:endParaRPr>
          </a:p>
          <a:p>
            <a:pPr eaLnBrk="1" hangingPunct="1"/>
            <a:endParaRPr kumimoji="1" lang="en-US" altLang="ja-JP" sz="2800">
              <a:latin typeface="Calibri Light" panose="020F0302020204030204" pitchFamily="34" charset="0"/>
            </a:endParaRPr>
          </a:p>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lang="ja-JP" altLang="en-US" sz="2800">
                <a:latin typeface="ＭＳ Ｐゴシック" panose="020B0600070205080204" pitchFamily="50" charset="-128"/>
              </a:rPr>
              <a:t>各教科等を越えた学習の基盤となる資質・能力を</a:t>
            </a:r>
            <a:endParaRPr lang="en-US" altLang="ja-JP" sz="2800">
              <a:latin typeface="ＭＳ Ｐゴシック" panose="020B0600070205080204" pitchFamily="50" charset="-128"/>
            </a:endParaRPr>
          </a:p>
          <a:p>
            <a:pPr eaLnBrk="1" hangingPunct="1"/>
            <a:r>
              <a:rPr lang="ja-JP" altLang="en-US" sz="2800">
                <a:latin typeface="ＭＳ Ｐゴシック" panose="020B0600070205080204" pitchFamily="50" charset="-128"/>
              </a:rPr>
              <a:t>　育成する </a:t>
            </a:r>
            <a:r>
              <a:rPr lang="ja-JP" altLang="en-US" sz="2800">
                <a:latin typeface="ＭＳ 明朝" panose="02020609040205080304" pitchFamily="17" charset="-128"/>
                <a:ea typeface="ＭＳ 明朝" panose="02020609040205080304" pitchFamily="17" charset="-128"/>
              </a:rPr>
              <a:t>　</a:t>
            </a:r>
            <a:endParaRPr lang="en-US" altLang="ja-JP" sz="2800">
              <a:latin typeface="ＭＳ 明朝" panose="02020609040205080304" pitchFamily="17" charset="-128"/>
              <a:ea typeface="ＭＳ 明朝" panose="02020609040205080304" pitchFamily="17" charset="-128"/>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　　</a:t>
            </a:r>
          </a:p>
        </p:txBody>
      </p:sp>
      <p:sp>
        <p:nvSpPr>
          <p:cNvPr id="10" name="角丸四角形 9"/>
          <p:cNvSpPr/>
          <p:nvPr/>
        </p:nvSpPr>
        <p:spPr>
          <a:xfrm>
            <a:off x="1428032"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ja-JP" altLang="en-US" sz="2800" b="1" dirty="0">
                <a:solidFill>
                  <a:srgbClr val="FFFFFF"/>
                </a:solidFill>
              </a:rPr>
              <a:t>改訂の基本的な考え方</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99"/>
    </mc:Choice>
    <mc:Fallback xmlns="">
      <p:transition spd="slow" advTm="3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5"/>
          <p:cNvSpPr>
            <a:spLocks noChangeArrowheads="1"/>
          </p:cNvSpPr>
          <p:nvPr/>
        </p:nvSpPr>
        <p:spPr bwMode="auto">
          <a:xfrm>
            <a:off x="34925" y="44450"/>
            <a:ext cx="7416800"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a:t>
            </a:r>
            <a:r>
              <a:rPr lang="ja-JP" altLang="en-US" sz="2800" b="1">
                <a:ea typeface="HGP教科書体" panose="02020600000000000000" pitchFamily="18" charset="-128"/>
              </a:rPr>
              <a:t>総合的な学習の時間改訂の趣旨及び要点</a:t>
            </a:r>
            <a:endParaRPr kumimoji="1" lang="ja-JP" altLang="en-US" sz="2800">
              <a:latin typeface="Tahoma" panose="020B0604030504040204" pitchFamily="34" charset="0"/>
            </a:endParaRPr>
          </a:p>
        </p:txBody>
      </p:sp>
      <p:sp>
        <p:nvSpPr>
          <p:cNvPr id="7" name="AutoShape 16"/>
          <p:cNvSpPr>
            <a:spLocks noChangeArrowheads="1"/>
          </p:cNvSpPr>
          <p:nvPr/>
        </p:nvSpPr>
        <p:spPr bwMode="auto">
          <a:xfrm>
            <a:off x="7596188" y="44450"/>
            <a:ext cx="15478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a:latin typeface="ＭＳ Ｐゴシック" panose="020B0600070205080204" pitchFamily="50" charset="-128"/>
              </a:rPr>
              <a:t>P</a:t>
            </a:r>
            <a:r>
              <a:rPr kumimoji="1" lang="ja-JP" altLang="en-US" sz="2800">
                <a:latin typeface="Calibri Light" panose="020F0302020204030204" pitchFamily="34" charset="0"/>
              </a:rPr>
              <a:t>６</a:t>
            </a:r>
            <a:endParaRPr kumimoji="1" lang="ja-JP" altLang="en-US" sz="2800">
              <a:latin typeface="ＭＳ Ｐゴシック" panose="020B0600070205080204" pitchFamily="50" charset="-128"/>
            </a:endParaRPr>
          </a:p>
        </p:txBody>
      </p:sp>
      <p:sp>
        <p:nvSpPr>
          <p:cNvPr id="11" name="正方形/長方形 10"/>
          <p:cNvSpPr/>
          <p:nvPr/>
        </p:nvSpPr>
        <p:spPr>
          <a:xfrm>
            <a:off x="250825" y="1268413"/>
            <a:ext cx="8642350" cy="4351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9461" name="テキスト ボックス 6"/>
          <p:cNvSpPr txBox="1">
            <a:spLocks noChangeArrowheads="1"/>
          </p:cNvSpPr>
          <p:nvPr/>
        </p:nvSpPr>
        <p:spPr bwMode="auto">
          <a:xfrm>
            <a:off x="323850" y="1962150"/>
            <a:ext cx="88201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lang="ja-JP" altLang="en-US" sz="2800">
                <a:latin typeface="Arial" panose="020B0604020202020204" pitchFamily="34" charset="0"/>
              </a:rPr>
              <a:t>よりよく課題を解決し，自己の生き方を考えていくた</a:t>
            </a:r>
            <a:endParaRPr lang="en-US" altLang="ja-JP" sz="2800">
              <a:latin typeface="Arial" panose="020B0604020202020204" pitchFamily="34" charset="0"/>
            </a:endParaRPr>
          </a:p>
          <a:p>
            <a:pPr eaLnBrk="1" hangingPunct="1"/>
            <a:r>
              <a:rPr lang="ja-JP" altLang="en-US" sz="2800">
                <a:latin typeface="Arial" panose="020B0604020202020204" pitchFamily="34" charset="0"/>
              </a:rPr>
              <a:t>　めの資質・能力を育成することを目指す</a:t>
            </a:r>
            <a:endParaRPr lang="en-US" altLang="ja-JP" sz="2800">
              <a:latin typeface="Arial" panose="020B0604020202020204" pitchFamily="34" charset="0"/>
            </a:endParaRPr>
          </a:p>
          <a:p>
            <a:pPr eaLnBrk="1" hangingPunct="1"/>
            <a:endParaRPr kumimoji="1" lang="en-US" altLang="ja-JP" sz="2800">
              <a:latin typeface="Calibri Light" panose="020F0302020204030204" pitchFamily="34" charset="0"/>
            </a:endParaRPr>
          </a:p>
          <a:p>
            <a:pPr eaLnBrk="1" hangingPunct="1"/>
            <a:r>
              <a:rPr kumimoji="1" lang="ja-JP" altLang="en-US" sz="2800">
                <a:latin typeface="Calibri Light" panose="020F0302020204030204" pitchFamily="34" charset="0"/>
              </a:rPr>
              <a:t>〇</a:t>
            </a:r>
            <a:r>
              <a:rPr kumimoji="1" lang="ja-JP" altLang="en-US" sz="2800">
                <a:latin typeface="ＭＳ Ｐゴシック" panose="020B0600070205080204" pitchFamily="50" charset="-128"/>
              </a:rPr>
              <a:t>　</a:t>
            </a:r>
            <a:r>
              <a:rPr lang="ja-JP" altLang="en-US" sz="2800">
                <a:latin typeface="Arial" panose="020B0604020202020204" pitchFamily="34" charset="0"/>
              </a:rPr>
              <a:t>各学校が総合的な学習の時間の目標を設定するに</a:t>
            </a:r>
            <a:endParaRPr lang="en-US" altLang="ja-JP" sz="2800">
              <a:latin typeface="Arial" panose="020B0604020202020204" pitchFamily="34" charset="0"/>
            </a:endParaRPr>
          </a:p>
          <a:p>
            <a:pPr eaLnBrk="1" hangingPunct="1"/>
            <a:r>
              <a:rPr lang="ja-JP" altLang="en-US" sz="2800">
                <a:latin typeface="Arial" panose="020B0604020202020204" pitchFamily="34" charset="0"/>
              </a:rPr>
              <a:t>　当たっては，各学校における教育目標を踏まえて設定</a:t>
            </a:r>
            <a:endParaRPr lang="en-US" altLang="ja-JP" sz="2800">
              <a:latin typeface="Arial" panose="020B0604020202020204" pitchFamily="34" charset="0"/>
            </a:endParaRPr>
          </a:p>
          <a:p>
            <a:pPr eaLnBrk="1" hangingPunct="1"/>
            <a:r>
              <a:rPr lang="ja-JP" altLang="en-US" sz="2800">
                <a:latin typeface="Arial" panose="020B0604020202020204" pitchFamily="34" charset="0"/>
              </a:rPr>
              <a:t>　する</a:t>
            </a:r>
            <a:endParaRPr kumimoji="1" lang="ja-JP" altLang="en-US" sz="2800">
              <a:latin typeface="Tahoma" panose="020B0604030504040204" pitchFamily="34" charset="0"/>
            </a:endParaRPr>
          </a:p>
        </p:txBody>
      </p:sp>
      <p:sp>
        <p:nvSpPr>
          <p:cNvPr id="13" name="角丸四角形 12"/>
          <p:cNvSpPr/>
          <p:nvPr/>
        </p:nvSpPr>
        <p:spPr>
          <a:xfrm>
            <a:off x="141612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ja-JP" altLang="en-US" sz="2800" b="1" dirty="0">
                <a:solidFill>
                  <a:srgbClr val="FFFFFF"/>
                </a:solidFill>
              </a:rPr>
              <a:t>目標の改善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50"/>
    </mc:Choice>
    <mc:Fallback xmlns="">
      <p:transition spd="slow" advTm="4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15"/>
          <p:cNvSpPr>
            <a:spLocks noChangeArrowheads="1"/>
          </p:cNvSpPr>
          <p:nvPr/>
        </p:nvSpPr>
        <p:spPr bwMode="auto">
          <a:xfrm>
            <a:off x="34925" y="44450"/>
            <a:ext cx="7416800"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a:t>
            </a:r>
            <a:r>
              <a:rPr lang="ja-JP" altLang="en-US" sz="2800" b="1">
                <a:ea typeface="HGP教科書体" panose="02020600000000000000" pitchFamily="18" charset="-128"/>
              </a:rPr>
              <a:t>総合的な学習の時間改訂の趣旨及び要点</a:t>
            </a:r>
            <a:endParaRPr kumimoji="1" lang="ja-JP" altLang="en-US" sz="2800">
              <a:latin typeface="Tahoma" panose="020B0604030504040204" pitchFamily="34" charset="0"/>
            </a:endParaRPr>
          </a:p>
        </p:txBody>
      </p:sp>
      <p:sp>
        <p:nvSpPr>
          <p:cNvPr id="7" name="AutoShape 16"/>
          <p:cNvSpPr>
            <a:spLocks noChangeArrowheads="1"/>
          </p:cNvSpPr>
          <p:nvPr/>
        </p:nvSpPr>
        <p:spPr bwMode="auto">
          <a:xfrm>
            <a:off x="7596188" y="44450"/>
            <a:ext cx="15478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a:t>
            </a:r>
            <a:r>
              <a:rPr kumimoji="1" lang="ja-JP" altLang="en-US" sz="2800" dirty="0">
                <a:latin typeface="Calibri Light" panose="020F0302020204030204" pitchFamily="34" charset="0"/>
              </a:rPr>
              <a:t>７</a:t>
            </a:r>
            <a:endParaRPr kumimoji="1" lang="ja-JP" altLang="en-US" sz="2800" dirty="0">
              <a:latin typeface="ＭＳ Ｐゴシック" panose="020B0600070205080204" pitchFamily="50" charset="-128"/>
            </a:endParaRPr>
          </a:p>
        </p:txBody>
      </p:sp>
      <p:sp>
        <p:nvSpPr>
          <p:cNvPr id="8" name="正方形/長方形 7"/>
          <p:cNvSpPr/>
          <p:nvPr/>
        </p:nvSpPr>
        <p:spPr>
          <a:xfrm>
            <a:off x="250825" y="1052513"/>
            <a:ext cx="8642350" cy="51133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 name="角丸四角形 9"/>
          <p:cNvSpPr/>
          <p:nvPr/>
        </p:nvSpPr>
        <p:spPr>
          <a:xfrm>
            <a:off x="1416126" y="764704"/>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ja-JP" altLang="en-US" sz="2800" b="1" dirty="0">
                <a:solidFill>
                  <a:srgbClr val="FFFFFF"/>
                </a:solidFill>
              </a:rPr>
              <a:t>学習内容，学習指導の改善・充実</a:t>
            </a:r>
          </a:p>
        </p:txBody>
      </p:sp>
      <p:sp>
        <p:nvSpPr>
          <p:cNvPr id="21512" name="テキスト ボックス 6"/>
          <p:cNvSpPr txBox="1">
            <a:spLocks noChangeArrowheads="1"/>
          </p:cNvSpPr>
          <p:nvPr/>
        </p:nvSpPr>
        <p:spPr bwMode="auto">
          <a:xfrm>
            <a:off x="250825" y="1628775"/>
            <a:ext cx="8820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Calibri Light" panose="020F0302020204030204" pitchFamily="34" charset="0"/>
                <a:cs typeface="Calibri Light" panose="020F0302020204030204" pitchFamily="34" charset="0"/>
              </a:rPr>
              <a:t>〇　</a:t>
            </a:r>
            <a:r>
              <a:rPr lang="ja-JP" altLang="en-US" sz="2800">
                <a:latin typeface="Arial" panose="020B0604020202020204" pitchFamily="34" charset="0"/>
                <a:cs typeface="Calibri Light" panose="020F0302020204030204" pitchFamily="34" charset="0"/>
              </a:rPr>
              <a:t>目標を実現するにふさわしい探究課題</a:t>
            </a:r>
            <a:r>
              <a:rPr lang="ja-JP" altLang="en-US" sz="2800">
                <a:latin typeface="Arial" panose="020B0604020202020204" pitchFamily="34" charset="0"/>
                <a:cs typeface="Calibri" panose="020F0502020204030204" pitchFamily="34" charset="0"/>
              </a:rPr>
              <a:t>，育成を目指</a:t>
            </a:r>
            <a:endParaRPr lang="en-US" altLang="ja-JP" sz="2800">
              <a:latin typeface="Arial" panose="020B0604020202020204" pitchFamily="34" charset="0"/>
              <a:cs typeface="Calibri" panose="020F0502020204030204" pitchFamily="34" charset="0"/>
            </a:endParaRPr>
          </a:p>
          <a:p>
            <a:pPr eaLnBrk="1" hangingPunct="1"/>
            <a:r>
              <a:rPr lang="en-US" altLang="ja-JP" sz="2800">
                <a:latin typeface="Arial" panose="020B0604020202020204" pitchFamily="34" charset="0"/>
                <a:cs typeface="Calibri" panose="020F0502020204030204" pitchFamily="34" charset="0"/>
              </a:rPr>
              <a:t>    </a:t>
            </a:r>
            <a:r>
              <a:rPr lang="ja-JP" altLang="en-US" sz="2800">
                <a:latin typeface="Arial" panose="020B0604020202020204" pitchFamily="34" charset="0"/>
                <a:cs typeface="Calibri" panose="020F0502020204030204" pitchFamily="34" charset="0"/>
              </a:rPr>
              <a:t>す具体的な資質・能力の</a:t>
            </a:r>
            <a:r>
              <a:rPr lang="ja-JP" altLang="en-US" sz="2800">
                <a:latin typeface="Arial" panose="020B0604020202020204" pitchFamily="34" charset="0"/>
              </a:rPr>
              <a:t>設定</a:t>
            </a:r>
            <a:endParaRPr lang="en-US" altLang="ja-JP" sz="2800">
              <a:latin typeface="Arial" panose="020B0604020202020204" pitchFamily="34" charset="0"/>
            </a:endParaRPr>
          </a:p>
          <a:p>
            <a:pPr eaLnBrk="1" hangingPunct="1"/>
            <a:r>
              <a:rPr lang="ja-JP" altLang="en-US" sz="2800">
                <a:latin typeface="Arial" panose="020B0604020202020204" pitchFamily="34" charset="0"/>
              </a:rPr>
              <a:t>〇　各教科等で育成する資質・能力を相互に関連付け，</a:t>
            </a:r>
            <a:endParaRPr lang="en-US" altLang="ja-JP" sz="2800">
              <a:latin typeface="Arial" panose="020B0604020202020204" pitchFamily="34" charset="0"/>
            </a:endParaRPr>
          </a:p>
          <a:p>
            <a:pPr eaLnBrk="1" hangingPunct="1"/>
            <a:r>
              <a:rPr lang="ja-JP" altLang="en-US" sz="2800">
                <a:latin typeface="Arial" panose="020B0604020202020204" pitchFamily="34" charset="0"/>
              </a:rPr>
              <a:t>　実社会・実生活の中で総合的に活用</a:t>
            </a:r>
            <a:endParaRPr lang="en-US" altLang="ja-JP" sz="2800">
              <a:latin typeface="Arial" panose="020B0604020202020204" pitchFamily="34" charset="0"/>
            </a:endParaRPr>
          </a:p>
          <a:p>
            <a:pPr eaLnBrk="1" hangingPunct="1"/>
            <a:r>
              <a:rPr lang="ja-JP" altLang="en-US" sz="2800">
                <a:latin typeface="Arial" panose="020B0604020202020204" pitchFamily="34" charset="0"/>
              </a:rPr>
              <a:t>〇　協働して課題を解決しようとする学習活動，言語に</a:t>
            </a:r>
            <a:endParaRPr lang="en-US" altLang="ja-JP" sz="2800">
              <a:latin typeface="Arial" panose="020B0604020202020204" pitchFamily="34" charset="0"/>
            </a:endParaRPr>
          </a:p>
          <a:p>
            <a:pPr eaLnBrk="1" hangingPunct="1"/>
            <a:r>
              <a:rPr lang="ja-JP" altLang="en-US" sz="2800">
                <a:latin typeface="Arial" panose="020B0604020202020204" pitchFamily="34" charset="0"/>
              </a:rPr>
              <a:t>　より分析し，まとめたり表現したりする学習活動，コン</a:t>
            </a:r>
            <a:endParaRPr lang="en-US" altLang="ja-JP" sz="2800">
              <a:latin typeface="Arial" panose="020B0604020202020204" pitchFamily="34" charset="0"/>
            </a:endParaRPr>
          </a:p>
          <a:p>
            <a:pPr eaLnBrk="1" hangingPunct="1"/>
            <a:r>
              <a:rPr lang="ja-JP" altLang="en-US" sz="2800">
                <a:latin typeface="Arial" panose="020B0604020202020204" pitchFamily="34" charset="0"/>
              </a:rPr>
              <a:t>　ピュータ等を活用して，情報を収集・整理・発信する学</a:t>
            </a:r>
            <a:endParaRPr lang="en-US" altLang="ja-JP" sz="2800">
              <a:latin typeface="Arial" panose="020B0604020202020204" pitchFamily="34" charset="0"/>
            </a:endParaRPr>
          </a:p>
          <a:p>
            <a:pPr eaLnBrk="1" hangingPunct="1"/>
            <a:r>
              <a:rPr lang="ja-JP" altLang="en-US" sz="2800">
                <a:latin typeface="Arial" panose="020B0604020202020204" pitchFamily="34" charset="0"/>
              </a:rPr>
              <a:t>　習活動の実施</a:t>
            </a:r>
            <a:endParaRPr lang="en-US" altLang="ja-JP" sz="2800">
              <a:latin typeface="Arial" panose="020B0604020202020204" pitchFamily="34" charset="0"/>
            </a:endParaRPr>
          </a:p>
          <a:p>
            <a:pPr eaLnBrk="1" hangingPunct="1"/>
            <a:r>
              <a:rPr lang="ja-JP" altLang="en-US" sz="2800">
                <a:latin typeface="Arial" panose="020B0604020202020204" pitchFamily="34" charset="0"/>
              </a:rPr>
              <a:t>〇　自然体験やボランティア活動などの体験活動，地域</a:t>
            </a:r>
            <a:endParaRPr lang="en-US" altLang="ja-JP" sz="2800">
              <a:latin typeface="Arial" panose="020B0604020202020204" pitchFamily="34" charset="0"/>
            </a:endParaRPr>
          </a:p>
          <a:p>
            <a:pPr eaLnBrk="1" hangingPunct="1"/>
            <a:r>
              <a:rPr lang="en-US" altLang="ja-JP" sz="2800">
                <a:latin typeface="Arial" panose="020B0604020202020204" pitchFamily="34" charset="0"/>
              </a:rPr>
              <a:t>   </a:t>
            </a:r>
            <a:r>
              <a:rPr lang="ja-JP" altLang="en-US" sz="2800">
                <a:latin typeface="Arial" panose="020B0604020202020204" pitchFamily="34" charset="0"/>
              </a:rPr>
              <a:t>の教材や学習環境を積極的に取り入れることの重視</a:t>
            </a:r>
            <a:endParaRPr kumimoji="1" lang="ja-JP" altLang="en-US" sz="28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897"/>
    </mc:Choice>
    <mc:Fallback xmlns="">
      <p:transition spd="slow" advTm="8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10"/>
          <p:cNvSpPr>
            <a:spLocks noChangeArrowheads="1"/>
          </p:cNvSpPr>
          <p:nvPr/>
        </p:nvSpPr>
        <p:spPr bwMode="auto">
          <a:xfrm>
            <a:off x="141288" y="1450975"/>
            <a:ext cx="8836025" cy="4859338"/>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a:t>
            </a:r>
            <a:r>
              <a:rPr kumimoji="1" lang="ja-JP" altLang="en-US" sz="2400">
                <a:latin typeface="ＭＳ Ｐゴシック" panose="020B0600070205080204" pitchFamily="50" charset="-128"/>
              </a:rPr>
              <a:t>探究的な見方・考え方を働かせ</a:t>
            </a:r>
            <a:r>
              <a:rPr kumimoji="1" lang="ja-JP" altLang="en-US" sz="2400">
                <a:latin typeface="Calibri Light" panose="020F0302020204030204" pitchFamily="34" charset="0"/>
              </a:rPr>
              <a:t>，</a:t>
            </a:r>
            <a:r>
              <a:rPr kumimoji="1" lang="ja-JP" altLang="en-US" sz="2400">
                <a:latin typeface="ＭＳ Ｐゴシック" panose="020B0600070205080204" pitchFamily="50" charset="-128"/>
              </a:rPr>
              <a:t>横断的・総合的な学習を行うこと</a:t>
            </a:r>
            <a:endParaRPr kumimoji="1" lang="en-US" altLang="ja-JP" sz="2400">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を通して</a:t>
            </a:r>
            <a:r>
              <a:rPr kumimoji="1" lang="ja-JP" altLang="en-US" sz="2400">
                <a:latin typeface="Calibri Light" panose="020F0302020204030204" pitchFamily="34" charset="0"/>
              </a:rPr>
              <a:t>，</a:t>
            </a:r>
            <a:r>
              <a:rPr kumimoji="1" lang="ja-JP" altLang="en-US" sz="2400">
                <a:latin typeface="ＭＳ Ｐゴシック" panose="020B0600070205080204" pitchFamily="50" charset="-128"/>
              </a:rPr>
              <a:t>よりよく課題を解決し</a:t>
            </a:r>
            <a:r>
              <a:rPr kumimoji="1" lang="ja-JP" altLang="en-US" sz="2400">
                <a:latin typeface="Calibri Light" panose="020F0302020204030204" pitchFamily="34" charset="0"/>
              </a:rPr>
              <a:t>，</a:t>
            </a:r>
            <a:r>
              <a:rPr kumimoji="1" lang="ja-JP" altLang="en-US" sz="2400">
                <a:latin typeface="ＭＳ Ｐゴシック" panose="020B0600070205080204" pitchFamily="50" charset="-128"/>
              </a:rPr>
              <a:t>自己の生き方を考えていくための</a:t>
            </a:r>
            <a:endParaRPr kumimoji="1" lang="en-US" altLang="ja-JP" sz="2400">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資質・能力を次のとおり育成することを目指す。</a:t>
            </a:r>
            <a:endParaRPr kumimoji="1" lang="en-US" altLang="ja-JP" sz="2400">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 </a:t>
            </a:r>
            <a:r>
              <a:rPr kumimoji="1" lang="en-US" altLang="ja-JP" sz="2400">
                <a:latin typeface="ＭＳ Ｐゴシック" panose="020B0600070205080204" pitchFamily="50" charset="-128"/>
              </a:rPr>
              <a:t>(1) </a:t>
            </a:r>
            <a:r>
              <a:rPr kumimoji="1" lang="ja-JP" altLang="en-US" sz="2400">
                <a:latin typeface="ＭＳ Ｐゴシック" panose="020B0600070205080204" pitchFamily="50" charset="-128"/>
              </a:rPr>
              <a:t>探究的な学習の過程において</a:t>
            </a:r>
            <a:r>
              <a:rPr kumimoji="1" lang="ja-JP" altLang="en-US" sz="2400">
                <a:latin typeface="Calibri Light" panose="020F0302020204030204" pitchFamily="34" charset="0"/>
              </a:rPr>
              <a:t>，</a:t>
            </a:r>
            <a:r>
              <a:rPr kumimoji="1" lang="ja-JP" altLang="en-US" sz="2400">
                <a:latin typeface="ＭＳ Ｐゴシック" panose="020B0600070205080204" pitchFamily="50" charset="-128"/>
              </a:rPr>
              <a:t>課題の解決に必要な知識及び</a:t>
            </a:r>
            <a:endParaRPr kumimoji="1" lang="en-US" altLang="ja-JP" sz="2400">
              <a:latin typeface="ＭＳ Ｐゴシック" panose="020B0600070205080204" pitchFamily="50" charset="-128"/>
            </a:endParaRPr>
          </a:p>
          <a:p>
            <a:pPr algn="just" eaLnBrk="1" hangingPunct="1"/>
            <a:r>
              <a:rPr kumimoji="1" lang="ja-JP" altLang="en-US" sz="2400">
                <a:latin typeface="Calibri Light" panose="020F0302020204030204" pitchFamily="34" charset="0"/>
              </a:rPr>
              <a:t>　   </a:t>
            </a:r>
            <a:r>
              <a:rPr kumimoji="1" lang="ja-JP" altLang="en-US" sz="2400">
                <a:latin typeface="ＭＳ Ｐゴシック" panose="020B0600070205080204" pitchFamily="50" charset="-128"/>
              </a:rPr>
              <a:t>技能を身に付け，課題に関わる概念を形成し，探究的な学習の</a:t>
            </a:r>
            <a:endParaRPr kumimoji="1" lang="en-US" altLang="ja-JP" sz="2400">
              <a:latin typeface="ＭＳ Ｐゴシック" panose="020B0600070205080204" pitchFamily="50" charset="-128"/>
            </a:endParaRPr>
          </a:p>
          <a:p>
            <a:pPr algn="just" eaLnBrk="1" hangingPunct="1"/>
            <a:r>
              <a:rPr kumimoji="1" lang="ja-JP" altLang="en-US" sz="2400">
                <a:latin typeface="Calibri Light" panose="020F0302020204030204" pitchFamily="34" charset="0"/>
              </a:rPr>
              <a:t>　   </a:t>
            </a:r>
            <a:r>
              <a:rPr kumimoji="1" lang="ja-JP" altLang="en-US" sz="2400">
                <a:latin typeface="ＭＳ Ｐゴシック" panose="020B0600070205080204" pitchFamily="50" charset="-128"/>
              </a:rPr>
              <a:t>よさを理解するようにする。</a:t>
            </a:r>
            <a:r>
              <a:rPr kumimoji="1" lang="en-US" altLang="ja-JP" sz="2400">
                <a:solidFill>
                  <a:srgbClr val="FF0000"/>
                </a:solidFill>
                <a:latin typeface="Calibri Light" panose="020F0302020204030204" pitchFamily="34" charset="0"/>
              </a:rPr>
              <a:t>【</a:t>
            </a:r>
            <a:r>
              <a:rPr lang="ja-JP" altLang="en-US" sz="2400">
                <a:solidFill>
                  <a:srgbClr val="FF0000"/>
                </a:solidFill>
                <a:latin typeface="ＭＳ Ｐゴシック" panose="020B0600070205080204" pitchFamily="50" charset="-128"/>
              </a:rPr>
              <a:t>知識及び技能</a:t>
            </a:r>
            <a:r>
              <a:rPr lang="en-US" altLang="ja-JP" sz="2400">
                <a:solidFill>
                  <a:srgbClr val="FF0000"/>
                </a:solidFill>
                <a:latin typeface="Calibri Light" panose="020F0302020204030204" pitchFamily="34" charset="0"/>
              </a:rPr>
              <a:t>】</a:t>
            </a:r>
            <a:endParaRPr kumimoji="1" lang="ja-JP" altLang="en-US" sz="2400">
              <a:solidFill>
                <a:srgbClr val="FF0000"/>
              </a:solidFill>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 </a:t>
            </a:r>
            <a:r>
              <a:rPr kumimoji="1" lang="en-US" altLang="ja-JP" sz="2400">
                <a:latin typeface="ＭＳ Ｐゴシック" panose="020B0600070205080204" pitchFamily="50" charset="-128"/>
              </a:rPr>
              <a:t>(2) </a:t>
            </a:r>
            <a:r>
              <a:rPr kumimoji="1" lang="ja-JP" altLang="en-US" sz="2400">
                <a:latin typeface="ＭＳ Ｐゴシック" panose="020B0600070205080204" pitchFamily="50" charset="-128"/>
              </a:rPr>
              <a:t>実社会や実生活の中から問いを見いだし，自分で課題を立て，</a:t>
            </a:r>
            <a:endParaRPr kumimoji="1" lang="en-US" altLang="ja-JP" sz="2400">
              <a:latin typeface="ＭＳ Ｐゴシック" panose="020B0600070205080204" pitchFamily="50" charset="-128"/>
            </a:endParaRPr>
          </a:p>
          <a:p>
            <a:pPr algn="just" eaLnBrk="1" hangingPunct="1"/>
            <a:r>
              <a:rPr kumimoji="1" lang="ja-JP" altLang="en-US" sz="2400">
                <a:latin typeface="Calibri Light" panose="020F0302020204030204" pitchFamily="34" charset="0"/>
              </a:rPr>
              <a:t>　   </a:t>
            </a:r>
            <a:r>
              <a:rPr kumimoji="1" lang="ja-JP" altLang="en-US" sz="2400">
                <a:latin typeface="ＭＳ Ｐゴシック" panose="020B0600070205080204" pitchFamily="50" charset="-128"/>
              </a:rPr>
              <a:t>情報を集め，整理・分析して，まとめ・表現することができるように</a:t>
            </a:r>
            <a:endParaRPr kumimoji="1" lang="en-US" altLang="ja-JP" sz="2400">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　　 する。</a:t>
            </a:r>
            <a:r>
              <a:rPr kumimoji="1" lang="en-US" altLang="ja-JP" sz="2400">
                <a:solidFill>
                  <a:srgbClr val="FF0000"/>
                </a:solidFill>
                <a:latin typeface="Calibri Light" panose="020F0302020204030204" pitchFamily="34" charset="0"/>
              </a:rPr>
              <a:t>【</a:t>
            </a:r>
            <a:r>
              <a:rPr lang="ja-JP" altLang="en-US" sz="2400">
                <a:solidFill>
                  <a:srgbClr val="FF0000"/>
                </a:solidFill>
                <a:latin typeface="ＭＳ Ｐゴシック" panose="020B0600070205080204" pitchFamily="50" charset="-128"/>
              </a:rPr>
              <a:t>思考力，判断力，表現力等</a:t>
            </a:r>
            <a:r>
              <a:rPr lang="en-US" altLang="ja-JP" sz="2400">
                <a:solidFill>
                  <a:srgbClr val="FF0000"/>
                </a:solidFill>
                <a:latin typeface="Calibri Light" panose="020F0302020204030204" pitchFamily="34" charset="0"/>
              </a:rPr>
              <a:t>】</a:t>
            </a:r>
            <a:endParaRPr kumimoji="1" lang="en-US" altLang="ja-JP" sz="2400">
              <a:latin typeface="ＭＳ Ｐゴシック" panose="020B0600070205080204" pitchFamily="50" charset="-128"/>
            </a:endParaRPr>
          </a:p>
          <a:p>
            <a:pPr algn="just" eaLnBrk="1" hangingPunct="1"/>
            <a:r>
              <a:rPr kumimoji="1" lang="ja-JP" altLang="en-US" sz="2400">
                <a:latin typeface="ＭＳ Ｐゴシック" panose="020B0600070205080204" pitchFamily="50" charset="-128"/>
              </a:rPr>
              <a:t> </a:t>
            </a:r>
            <a:r>
              <a:rPr kumimoji="1" lang="en-US" altLang="ja-JP" sz="2400">
                <a:latin typeface="ＭＳ Ｐゴシック" panose="020B0600070205080204" pitchFamily="50" charset="-128"/>
              </a:rPr>
              <a:t>(3) </a:t>
            </a:r>
            <a:r>
              <a:rPr kumimoji="1" lang="ja-JP" altLang="en-US" sz="2400">
                <a:latin typeface="ＭＳ Ｐゴシック" panose="020B0600070205080204" pitchFamily="50" charset="-128"/>
              </a:rPr>
              <a:t>探究的な学習に主体的・協働的に取り組むとともに，互いのよさ</a:t>
            </a:r>
            <a:endParaRPr kumimoji="1" lang="en-US" altLang="ja-JP" sz="2400">
              <a:latin typeface="ＭＳ Ｐゴシック" panose="020B0600070205080204" pitchFamily="50" charset="-128"/>
            </a:endParaRPr>
          </a:p>
          <a:p>
            <a:pPr algn="just" eaLnBrk="1" hangingPunct="1"/>
            <a:r>
              <a:rPr kumimoji="1" lang="ja-JP" altLang="en-US" sz="2400">
                <a:latin typeface="Calibri Light" panose="020F0302020204030204" pitchFamily="34" charset="0"/>
              </a:rPr>
              <a:t>　   </a:t>
            </a:r>
            <a:r>
              <a:rPr kumimoji="1" lang="ja-JP" altLang="en-US" sz="2400">
                <a:latin typeface="ＭＳ Ｐゴシック" panose="020B0600070205080204" pitchFamily="50" charset="-128"/>
              </a:rPr>
              <a:t>を生かしながら，積極的に社会に参画しようとする態度を養う。</a:t>
            </a:r>
            <a:endParaRPr kumimoji="1" lang="en-US" altLang="ja-JP" sz="2400">
              <a:latin typeface="ＭＳ Ｐゴシック" panose="020B0600070205080204" pitchFamily="50" charset="-128"/>
            </a:endParaRPr>
          </a:p>
          <a:p>
            <a:pPr algn="just" eaLnBrk="1" hangingPunct="1"/>
            <a:r>
              <a:rPr kumimoji="1" lang="ja-JP" altLang="en-US" sz="2400">
                <a:latin typeface="Calibri Light" panose="020F0302020204030204" pitchFamily="34" charset="0"/>
              </a:rPr>
              <a:t>　　</a:t>
            </a:r>
            <a:r>
              <a:rPr kumimoji="1" lang="en-US" altLang="ja-JP" sz="2400">
                <a:solidFill>
                  <a:srgbClr val="FF0000"/>
                </a:solidFill>
                <a:latin typeface="Calibri Light" panose="020F0302020204030204" pitchFamily="34" charset="0"/>
              </a:rPr>
              <a:t>【</a:t>
            </a:r>
            <a:r>
              <a:rPr lang="ja-JP" altLang="en-US" sz="2400">
                <a:solidFill>
                  <a:srgbClr val="FF0000"/>
                </a:solidFill>
                <a:latin typeface="ＭＳ Ｐゴシック" panose="020B0600070205080204" pitchFamily="50" charset="-128"/>
              </a:rPr>
              <a:t>学びに向かう力，人間性等</a:t>
            </a:r>
            <a:r>
              <a:rPr lang="en-US" altLang="ja-JP" sz="2400">
                <a:solidFill>
                  <a:srgbClr val="FF0000"/>
                </a:solidFill>
                <a:latin typeface="Calibri Light" panose="020F0302020204030204" pitchFamily="34" charset="0"/>
              </a:rPr>
              <a:t>】</a:t>
            </a:r>
            <a:endParaRPr kumimoji="1" lang="ja-JP" altLang="en-US" sz="2400" u="sng">
              <a:solidFill>
                <a:srgbClr val="FF0000"/>
              </a:solidFill>
              <a:latin typeface="ＭＳ Ｐゴシック" panose="020B0600070205080204" pitchFamily="50" charset="-128"/>
            </a:endParaRPr>
          </a:p>
        </p:txBody>
      </p:sp>
      <p:sp>
        <p:nvSpPr>
          <p:cNvPr id="23555" name="Text Box 19"/>
          <p:cNvSpPr txBox="1">
            <a:spLocks noChangeArrowheads="1"/>
          </p:cNvSpPr>
          <p:nvPr/>
        </p:nvSpPr>
        <p:spPr bwMode="auto">
          <a:xfrm>
            <a:off x="141288" y="885825"/>
            <a:ext cx="52292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第１　目標（国が定めた目標）</a:t>
            </a:r>
          </a:p>
        </p:txBody>
      </p:sp>
      <p:sp>
        <p:nvSpPr>
          <p:cNvPr id="23556" name="AutoShape 15"/>
          <p:cNvSpPr>
            <a:spLocks noChangeArrowheads="1"/>
          </p:cNvSpPr>
          <p:nvPr/>
        </p:nvSpPr>
        <p:spPr bwMode="auto">
          <a:xfrm>
            <a:off x="34925" y="44450"/>
            <a:ext cx="5761038"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a:latin typeface="Arial" panose="020B0604020202020204" pitchFamily="34" charset="0"/>
                <a:ea typeface="HGP教科書体" panose="02020600000000000000" pitchFamily="18" charset="-128"/>
              </a:rPr>
              <a:t>Ⅱ</a:t>
            </a:r>
            <a:r>
              <a:rPr kumimoji="1" lang="ja-JP" altLang="en-US" sz="2800" b="1">
                <a:latin typeface="Arial" panose="020B0604020202020204" pitchFamily="34" charset="0"/>
                <a:ea typeface="HGP教科書体" panose="02020600000000000000" pitchFamily="18" charset="-128"/>
              </a:rPr>
              <a:t>　</a:t>
            </a:r>
            <a:r>
              <a:rPr lang="ja-JP" altLang="en-US" sz="2800" b="1">
                <a:ea typeface="HGP教科書体" panose="02020600000000000000" pitchFamily="18" charset="-128"/>
              </a:rPr>
              <a:t>総合的な学習の時間の目標</a:t>
            </a:r>
            <a:endParaRPr kumimoji="1" lang="ja-JP" altLang="en-US" sz="2800">
              <a:latin typeface="Tahoma" panose="020B0604030504040204" pitchFamily="34" charset="0"/>
            </a:endParaRPr>
          </a:p>
        </p:txBody>
      </p:sp>
      <p:sp>
        <p:nvSpPr>
          <p:cNvPr id="6" name="AutoShape 16"/>
          <p:cNvSpPr>
            <a:spLocks noChangeArrowheads="1"/>
          </p:cNvSpPr>
          <p:nvPr/>
        </p:nvSpPr>
        <p:spPr bwMode="auto">
          <a:xfrm>
            <a:off x="7596188" y="44450"/>
            <a:ext cx="15478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a:t>
            </a:r>
            <a:r>
              <a:rPr kumimoji="1" lang="ja-JP" altLang="en-US" sz="2800" dirty="0">
                <a:latin typeface="Calibri Light" panose="020F0302020204030204" pitchFamily="34" charset="0"/>
              </a:rPr>
              <a:t>８</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08"/>
    </mc:Choice>
    <mc:Fallback xmlns="">
      <p:transition spd="slow" advTm="9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第１　小</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中</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学校教育の基本と教育課程の役割</a:t>
            </a:r>
          </a:p>
        </p:txBody>
      </p:sp>
      <p:sp>
        <p:nvSpPr>
          <p:cNvPr id="25605"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50361FD8-9C6D-4B4F-A11A-C704F496146C}" type="slidenum">
              <a:rPr lang="ja-JP" altLang="en-US" sz="1600">
                <a:solidFill>
                  <a:srgbClr val="000000"/>
                </a:solidFill>
                <a:latin typeface="Arial" panose="020B0604020202020204" pitchFamily="34" charset="0"/>
              </a:rPr>
              <a:pPr defTabSz="914400" eaLnBrk="1" hangingPunct="1"/>
              <a:t>6</a:t>
            </a:fld>
            <a:endParaRPr lang="ja-JP" altLang="en-US" sz="1600">
              <a:solidFill>
                <a:srgbClr val="000000"/>
              </a:solidFill>
              <a:latin typeface="Arial" panose="020B0604020202020204" pitchFamily="34" charset="0"/>
            </a:endParaRPr>
          </a:p>
        </p:txBody>
      </p:sp>
      <p:sp>
        <p:nvSpPr>
          <p:cNvPr id="15" name="正方形/長方形 14"/>
          <p:cNvSpPr/>
          <p:nvPr/>
        </p:nvSpPr>
        <p:spPr>
          <a:xfrm>
            <a:off x="23813" y="1052513"/>
            <a:ext cx="9070975" cy="5427662"/>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lnSpc>
                <a:spcPts val="3200"/>
              </a:lnSpc>
              <a:spcBef>
                <a:spcPts val="0"/>
              </a:spcBef>
              <a:spcAft>
                <a:spcPts val="0"/>
              </a:spcAft>
              <a:defRPr/>
            </a:pPr>
            <a:r>
              <a:rPr lang="ja-JP" altLang="en-US" sz="2400" kern="0" dirty="0">
                <a:solidFill>
                  <a:prstClr val="black"/>
                </a:solidFill>
                <a:latin typeface="HG丸ｺﾞｼｯｸM-PRO" panose="020F0600000000000000" pitchFamily="50" charset="-128"/>
                <a:ea typeface="HG丸ｺﾞｼｯｸM-PRO" panose="020F0600000000000000" pitchFamily="50" charset="-128"/>
              </a:rPr>
              <a:t>３　２の</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(1)</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から</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(3)</a:t>
            </a:r>
            <a:r>
              <a:rPr lang="ja-JP" altLang="en-US" sz="2400" kern="0" dirty="0" err="1">
                <a:solidFill>
                  <a:prstClr val="black"/>
                </a:solidFill>
                <a:latin typeface="HG丸ｺﾞｼｯｸM-PRO" panose="020F0600000000000000" pitchFamily="50" charset="-128"/>
                <a:ea typeface="HG丸ｺﾞｼｯｸM-PRO" panose="020F0600000000000000" pitchFamily="50" charset="-128"/>
              </a:rPr>
              <a:t>までに</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掲げる事項の実現を図り</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豊かな創造性を備え持続可能な社会の創り手となることが期待される児童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に</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生きる力を育むことを目指すに当たっては</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学校教育全体並びに各教科</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道徳科</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総合的な学習の時間及び特別活動（以下「各教科等」という。ただし</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第２の３の</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(2)</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のア及びウにおいて</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特別活動については学級活動（学校給食に係るものを除く。）に限る。）の指導を通して</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どのような資質・能力の育成を目指すのか</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を明確にしながら</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教育活動の充実を図るものとする。その際</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児童</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生徒</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の発達の段階や特性等を踏まえつつ</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次に掲げることが偏りなく実現できるようにするものとする。</a:t>
            </a:r>
          </a:p>
          <a:p>
            <a:pPr marL="290513" indent="-288925" defTabSz="872510" eaLnBrk="1" fontAlgn="auto" hangingPunct="1">
              <a:lnSpc>
                <a:spcPts val="3200"/>
              </a:lnSpc>
              <a:spcBef>
                <a:spcPts val="0"/>
              </a:spcBef>
              <a:spcAft>
                <a:spcPts val="0"/>
              </a:spcAft>
              <a:defRPr/>
            </a:pP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(1) </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知識及び技能が習得されるようにすること。</a:t>
            </a:r>
          </a:p>
          <a:p>
            <a:pPr marL="290513" indent="-288925" defTabSz="872510" eaLnBrk="1" fontAlgn="auto" hangingPunct="1">
              <a:lnSpc>
                <a:spcPts val="3200"/>
              </a:lnSpc>
              <a:spcBef>
                <a:spcPts val="0"/>
              </a:spcBef>
              <a:spcAft>
                <a:spcPts val="0"/>
              </a:spcAft>
              <a:defRPr/>
            </a:pP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(2) </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思考力</a:t>
            </a: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判断力</a:t>
            </a: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表現力等を育成すること。</a:t>
            </a:r>
          </a:p>
          <a:p>
            <a:pPr marL="290513" indent="-288925" defTabSz="872510" eaLnBrk="1" fontAlgn="auto" hangingPunct="1">
              <a:lnSpc>
                <a:spcPts val="3200"/>
              </a:lnSpc>
              <a:spcBef>
                <a:spcPts val="0"/>
              </a:spcBef>
              <a:spcAft>
                <a:spcPts val="0"/>
              </a:spcAft>
              <a:defRPr/>
            </a:pP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(3) </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学びに向かう力</a:t>
            </a:r>
            <a:r>
              <a:rPr lang="en-US" altLang="ja-JP" sz="2400" kern="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kern="0" dirty="0">
                <a:solidFill>
                  <a:srgbClr val="FF0000"/>
                </a:solidFill>
                <a:latin typeface="HG丸ｺﾞｼｯｸM-PRO" panose="020F0600000000000000" pitchFamily="50" charset="-128"/>
                <a:ea typeface="HG丸ｺﾞｼｯｸM-PRO" panose="020F0600000000000000" pitchFamily="50" charset="-128"/>
              </a:rPr>
              <a:t>人間性等を涵養すること。</a:t>
            </a:r>
            <a:endParaRPr lang="en-US" altLang="ja-JP" sz="2400" kern="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6" name="ホームベース 15"/>
          <p:cNvSpPr/>
          <p:nvPr/>
        </p:nvSpPr>
        <p:spPr>
          <a:xfrm>
            <a:off x="0" y="476250"/>
            <a:ext cx="759618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育成を目指す資質・能力（第１の３）</a:t>
            </a:r>
          </a:p>
        </p:txBody>
      </p:sp>
      <p:sp>
        <p:nvSpPr>
          <p:cNvPr id="9" name="AutoShape 17"/>
          <p:cNvSpPr>
            <a:spLocks noChangeArrowheads="1"/>
          </p:cNvSpPr>
          <p:nvPr/>
        </p:nvSpPr>
        <p:spPr bwMode="auto">
          <a:xfrm>
            <a:off x="7596188" y="476250"/>
            <a:ext cx="1547812"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P34</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5F038A84-87A3-450D-9D19-70CE4BCF7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95"/>
    </mc:Choice>
    <mc:Fallback xmlns="">
      <p:transition spd="slow" advTm="3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10"/>
          <p:cNvSpPr>
            <a:spLocks noChangeArrowheads="1"/>
          </p:cNvSpPr>
          <p:nvPr/>
        </p:nvSpPr>
        <p:spPr bwMode="auto">
          <a:xfrm>
            <a:off x="6251575" y="776288"/>
            <a:ext cx="2808288" cy="2641600"/>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algn="just" eaLnBrk="1" hangingPunct="1"/>
            <a:r>
              <a:rPr kumimoji="1" lang="ja-JP" altLang="ja-JP" sz="2400">
                <a:latin typeface="Tahoma" panose="020B0604030504040204" pitchFamily="34" charset="0"/>
              </a:rPr>
              <a:t>1</a:t>
            </a:r>
            <a:r>
              <a:rPr kumimoji="1" lang="ja-JP" altLang="en-US" sz="2400">
                <a:latin typeface="Tahoma" panose="020B0604030504040204" pitchFamily="34" charset="0"/>
              </a:rPr>
              <a:t>　目標</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各学校においては，</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第１の目標を踏まえ，</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各学校の総合的な学</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習の時間の目標を定</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める。</a:t>
            </a:r>
            <a:endParaRPr kumimoji="1" lang="ja-JP" altLang="en-US" sz="2400" u="sng">
              <a:solidFill>
                <a:srgbClr val="FF0000"/>
              </a:solidFill>
              <a:latin typeface="ＭＳ Ｐゴシック" panose="020B0600070205080204" pitchFamily="50" charset="-128"/>
            </a:endParaRPr>
          </a:p>
        </p:txBody>
      </p:sp>
      <p:sp>
        <p:nvSpPr>
          <p:cNvPr id="25603" name="AutoShape 10"/>
          <p:cNvSpPr>
            <a:spLocks noChangeArrowheads="1"/>
          </p:cNvSpPr>
          <p:nvPr/>
        </p:nvSpPr>
        <p:spPr bwMode="auto">
          <a:xfrm>
            <a:off x="6261100" y="3513138"/>
            <a:ext cx="2809875" cy="2640012"/>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２　内容</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各学校においては，</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第１の目標を踏まえ，</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各学校の総合的な学</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習の時間の内容を定</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める。 </a:t>
            </a:r>
            <a:endParaRPr kumimoji="1" lang="ja-JP" altLang="en-US" sz="2400" u="sng">
              <a:solidFill>
                <a:srgbClr val="FF0000"/>
              </a:solidFill>
              <a:latin typeface="ＭＳ Ｐゴシック" panose="020B0600070205080204" pitchFamily="50" charset="-128"/>
            </a:endParaRPr>
          </a:p>
        </p:txBody>
      </p:sp>
      <p:sp>
        <p:nvSpPr>
          <p:cNvPr id="25604" name="AutoShape 15"/>
          <p:cNvSpPr>
            <a:spLocks noChangeArrowheads="1"/>
          </p:cNvSpPr>
          <p:nvPr/>
        </p:nvSpPr>
        <p:spPr bwMode="auto">
          <a:xfrm>
            <a:off x="34925" y="44450"/>
            <a:ext cx="6553200"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Ⅲ</a:t>
            </a:r>
            <a:r>
              <a:rPr lang="ja-JP" altLang="en-US" sz="2800" b="1">
                <a:ea typeface="HGP教科書体" panose="02020600000000000000" pitchFamily="18" charset="-128"/>
              </a:rPr>
              <a:t>　各学校において定める目標及び内容</a:t>
            </a:r>
            <a:endParaRPr lang="en-US" altLang="ja-JP" sz="2800" b="1">
              <a:ea typeface="HGP教科書体" panose="02020600000000000000" pitchFamily="18" charset="-128"/>
            </a:endParaRPr>
          </a:p>
        </p:txBody>
      </p:sp>
      <p:sp>
        <p:nvSpPr>
          <p:cNvPr id="8" name="AutoShape 16"/>
          <p:cNvSpPr>
            <a:spLocks noChangeArrowheads="1"/>
          </p:cNvSpPr>
          <p:nvPr/>
        </p:nvSpPr>
        <p:spPr bwMode="auto">
          <a:xfrm>
            <a:off x="7164388" y="44450"/>
            <a:ext cx="19796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P18</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22</a:t>
            </a:r>
            <a:endParaRPr kumimoji="1" lang="ja-JP" altLang="en-US" sz="2800" dirty="0">
              <a:latin typeface="ＭＳ Ｐゴシック" panose="020B0600070205080204" pitchFamily="50" charset="-128"/>
            </a:endParaRPr>
          </a:p>
        </p:txBody>
      </p:sp>
      <p:pic>
        <p:nvPicPr>
          <p:cNvPr id="2560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888" y="757238"/>
            <a:ext cx="6040437"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01"/>
    </mc:Choice>
    <mc:Fallback xmlns="">
      <p:transition spd="slow" advTm="2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6"/>
          <p:cNvSpPr txBox="1">
            <a:spLocks noChangeArrowheads="1"/>
          </p:cNvSpPr>
          <p:nvPr/>
        </p:nvSpPr>
        <p:spPr bwMode="auto">
          <a:xfrm>
            <a:off x="34925" y="765175"/>
            <a:ext cx="9048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AutoNum type="arabicParenBoth"/>
            </a:pPr>
            <a:r>
              <a:rPr kumimoji="1" lang="ja-JP" altLang="en-US" sz="2400">
                <a:latin typeface="ＭＳ Ｐゴシック" panose="020B0600070205080204" pitchFamily="50" charset="-128"/>
              </a:rPr>
              <a:t>各学校の教育目標を踏まえ，育成を目指す資質・能力を示す。　　</a:t>
            </a:r>
            <a:r>
              <a:rPr kumimoji="1" lang="en-US" altLang="ja-JP" sz="2400" b="1">
                <a:solidFill>
                  <a:srgbClr val="FF0000"/>
                </a:solidFill>
                <a:latin typeface="ＭＳ Ｐゴシック" panose="020B0600070205080204" pitchFamily="50" charset="-128"/>
              </a:rPr>
              <a:t>〔P66</a:t>
            </a:r>
            <a:r>
              <a:rPr kumimoji="1" lang="ja-JP" altLang="en-US" sz="2400" b="1">
                <a:solidFill>
                  <a:srgbClr val="FF0000"/>
                </a:solidFill>
                <a:latin typeface="ＭＳ Ｐゴシック" panose="020B0600070205080204" pitchFamily="50" charset="-128"/>
              </a:rPr>
              <a:t>～</a:t>
            </a:r>
            <a:r>
              <a:rPr kumimoji="1" lang="en-US" altLang="ja-JP" sz="2400" b="1">
                <a:solidFill>
                  <a:srgbClr val="FF0000"/>
                </a:solidFill>
                <a:latin typeface="ＭＳ Ｐゴシック" panose="020B0600070205080204" pitchFamily="50" charset="-128"/>
              </a:rPr>
              <a:t>68〕</a:t>
            </a:r>
          </a:p>
          <a:p>
            <a:pPr eaLnBrk="1" hangingPunct="1">
              <a:buFontTx/>
              <a:buAutoNum type="arabicParenBoth"/>
            </a:pPr>
            <a:r>
              <a:rPr kumimoji="1" lang="ja-JP" altLang="en-US" sz="2400">
                <a:latin typeface="ＭＳ Ｐゴシック" panose="020B0600070205080204" pitchFamily="50" charset="-128"/>
              </a:rPr>
              <a:t>他教科等で育成を目指す資質・能力との関連を重視する。</a:t>
            </a:r>
            <a:endParaRPr kumimoji="1" lang="en-US" altLang="ja-JP" sz="2400">
              <a:latin typeface="ＭＳ Ｐゴシック" panose="020B0600070205080204" pitchFamily="50" charset="-128"/>
            </a:endParaRPr>
          </a:p>
          <a:p>
            <a:pPr eaLnBrk="1" hangingPunct="1"/>
            <a:r>
              <a:rPr kumimoji="1" lang="en-US" altLang="ja-JP" sz="2400">
                <a:latin typeface="ＭＳ Ｐゴシック" panose="020B0600070205080204" pitchFamily="50" charset="-128"/>
              </a:rPr>
              <a:t>(3)</a:t>
            </a:r>
            <a:r>
              <a:rPr kumimoji="1" lang="ja-JP" altLang="en-US" sz="2400">
                <a:latin typeface="ＭＳ Ｐゴシック" panose="020B0600070205080204" pitchFamily="50" charset="-128"/>
              </a:rPr>
              <a:t>　日常生活や社会との関わり を重視する。</a:t>
            </a:r>
            <a:endParaRPr kumimoji="1" lang="en-US" altLang="ja-JP" sz="2400">
              <a:latin typeface="ＭＳ Ｐゴシック" panose="020B0600070205080204" pitchFamily="50" charset="-128"/>
            </a:endParaRPr>
          </a:p>
          <a:p>
            <a:pPr eaLnBrk="1" hangingPunct="1"/>
            <a:r>
              <a:rPr kumimoji="1" lang="en-US" altLang="ja-JP" sz="2400">
                <a:latin typeface="ＭＳ Ｐゴシック" panose="020B0600070205080204" pitchFamily="50" charset="-128"/>
              </a:rPr>
              <a:t>(4)</a:t>
            </a:r>
            <a:r>
              <a:rPr kumimoji="1" lang="ja-JP" altLang="en-US" sz="2400">
                <a:latin typeface="ＭＳ Ｐゴシック" panose="020B0600070205080204" pitchFamily="50" charset="-128"/>
              </a:rPr>
              <a:t>　探究課題とその解決を通して育成を目指す資質・能力を示す。</a:t>
            </a:r>
            <a:endParaRPr kumimoji="1" lang="en-US" altLang="ja-JP" sz="2400">
              <a:latin typeface="ＭＳ Ｐゴシック" panose="020B0600070205080204" pitchFamily="50" charset="-128"/>
            </a:endParaRPr>
          </a:p>
          <a:p>
            <a:pPr eaLnBrk="1" hangingPunct="1"/>
            <a:r>
              <a:rPr kumimoji="1" lang="en-US" altLang="ja-JP" sz="2400">
                <a:latin typeface="ＭＳ Ｐゴシック" panose="020B0600070205080204" pitchFamily="50" charset="-128"/>
              </a:rPr>
              <a:t>(5)</a:t>
            </a:r>
            <a:r>
              <a:rPr kumimoji="1" lang="ja-JP" altLang="en-US" sz="2400">
                <a:latin typeface="ＭＳ Ｐゴシック" panose="020B0600070205080204" pitchFamily="50" charset="-128"/>
              </a:rPr>
              <a:t>　探究課題は，現代的な諸課題に対応する横断的・総合的な課題，地域や学校の特色に応じた課題，生徒の興味・関心に基づく課題，職業や自己の将来に関する課題などを踏まえて設定する。</a:t>
            </a:r>
            <a:endParaRPr kumimoji="1" lang="en-US" altLang="ja-JP" sz="2400">
              <a:latin typeface="ＭＳ Ｐゴシック" panose="020B0600070205080204" pitchFamily="50" charset="-128"/>
            </a:endParaRPr>
          </a:p>
          <a:p>
            <a:pPr eaLnBrk="1" hangingPunct="1"/>
            <a:r>
              <a:rPr kumimoji="1" lang="en-US" altLang="ja-JP" sz="2400" b="1">
                <a:solidFill>
                  <a:srgbClr val="FF0000"/>
                </a:solidFill>
                <a:latin typeface="ＭＳ Ｐゴシック" panose="020B0600070205080204" pitchFamily="50" charset="-128"/>
              </a:rPr>
              <a:t>  </a:t>
            </a:r>
            <a:r>
              <a:rPr kumimoji="1" lang="ja-JP" altLang="en-US" sz="2400" b="1">
                <a:solidFill>
                  <a:srgbClr val="FF0000"/>
                </a:solidFill>
                <a:latin typeface="ＭＳ Ｐゴシック" panose="020B0600070205080204" pitchFamily="50" charset="-128"/>
              </a:rPr>
              <a:t>　</a:t>
            </a:r>
            <a:r>
              <a:rPr kumimoji="1" lang="en-US" altLang="ja-JP" sz="2400" b="1">
                <a:solidFill>
                  <a:srgbClr val="FF0000"/>
                </a:solidFill>
                <a:latin typeface="ＭＳ Ｐゴシック" panose="020B0600070205080204" pitchFamily="50" charset="-128"/>
              </a:rPr>
              <a:t> 〔P69</a:t>
            </a:r>
            <a:r>
              <a:rPr kumimoji="1" lang="ja-JP" altLang="en-US" sz="2400" b="1">
                <a:solidFill>
                  <a:srgbClr val="FF0000"/>
                </a:solidFill>
                <a:latin typeface="ＭＳ Ｐゴシック" panose="020B0600070205080204" pitchFamily="50" charset="-128"/>
              </a:rPr>
              <a:t>～</a:t>
            </a:r>
            <a:r>
              <a:rPr kumimoji="1" lang="en-US" altLang="ja-JP" sz="2400" b="1">
                <a:solidFill>
                  <a:srgbClr val="FF0000"/>
                </a:solidFill>
                <a:latin typeface="ＭＳ Ｐゴシック" panose="020B0600070205080204" pitchFamily="50" charset="-128"/>
              </a:rPr>
              <a:t>74〕</a:t>
            </a:r>
          </a:p>
          <a:p>
            <a:pPr eaLnBrk="1" hangingPunct="1"/>
            <a:r>
              <a:rPr kumimoji="1" lang="en-US" altLang="ja-JP" sz="2400">
                <a:latin typeface="ＭＳ Ｐゴシック" panose="020B0600070205080204" pitchFamily="50" charset="-128"/>
              </a:rPr>
              <a:t>(6)</a:t>
            </a:r>
            <a:r>
              <a:rPr kumimoji="1" lang="ja-JP" altLang="en-US" sz="2400">
                <a:latin typeface="ＭＳ Ｐゴシック" panose="020B0600070205080204" pitchFamily="50" charset="-128"/>
              </a:rPr>
              <a:t>　具体的な資質・能力については，ア</a:t>
            </a:r>
            <a:r>
              <a:rPr kumimoji="1" lang="ja-JP" altLang="ja-JP" sz="2400">
                <a:latin typeface="ＭＳ Ｐゴシック" panose="020B0600070205080204" pitchFamily="50" charset="-128"/>
              </a:rPr>
              <a:t> </a:t>
            </a:r>
            <a:r>
              <a:rPr kumimoji="1" lang="ja-JP" altLang="en-US" sz="2400">
                <a:latin typeface="ＭＳ Ｐゴシック" panose="020B0600070205080204" pitchFamily="50" charset="-128"/>
              </a:rPr>
              <a:t>知識及び技能，イ 思考力，判断力，表現力等及びウ</a:t>
            </a:r>
            <a:r>
              <a:rPr kumimoji="1" lang="ja-JP" altLang="ja-JP" sz="2400">
                <a:latin typeface="ＭＳ Ｐゴシック" panose="020B0600070205080204" pitchFamily="50" charset="-128"/>
              </a:rPr>
              <a:t> </a:t>
            </a:r>
            <a:r>
              <a:rPr kumimoji="1" lang="ja-JP" altLang="en-US" sz="2400">
                <a:latin typeface="ＭＳ Ｐゴシック" panose="020B0600070205080204" pitchFamily="50" charset="-128"/>
              </a:rPr>
              <a:t>学びに向かう力，人間性等について配慮する。</a:t>
            </a:r>
            <a:r>
              <a:rPr kumimoji="1" lang="en-US" altLang="ja-JP" sz="2400" b="1">
                <a:solidFill>
                  <a:srgbClr val="FF0000"/>
                </a:solidFill>
                <a:latin typeface="ＭＳ Ｐゴシック" panose="020B0600070205080204" pitchFamily="50" charset="-128"/>
              </a:rPr>
              <a:t>〔P74</a:t>
            </a:r>
            <a:r>
              <a:rPr kumimoji="1" lang="ja-JP" altLang="en-US" sz="2400" b="1">
                <a:solidFill>
                  <a:srgbClr val="FF0000"/>
                </a:solidFill>
                <a:latin typeface="ＭＳ Ｐゴシック" panose="020B0600070205080204" pitchFamily="50" charset="-128"/>
              </a:rPr>
              <a:t>～</a:t>
            </a:r>
            <a:r>
              <a:rPr kumimoji="1" lang="en-US" altLang="ja-JP" sz="2400" b="1">
                <a:solidFill>
                  <a:srgbClr val="FF0000"/>
                </a:solidFill>
                <a:latin typeface="ＭＳ Ｐゴシック" panose="020B0600070205080204" pitchFamily="50" charset="-128"/>
              </a:rPr>
              <a:t>79〕</a:t>
            </a:r>
            <a:endParaRPr kumimoji="1" lang="en-US" altLang="ja-JP" sz="2400" b="1">
              <a:latin typeface="ＭＳ Ｐゴシック" panose="020B0600070205080204" pitchFamily="50" charset="-128"/>
            </a:endParaRPr>
          </a:p>
          <a:p>
            <a:pPr eaLnBrk="1" hangingPunct="1"/>
            <a:r>
              <a:rPr kumimoji="1" lang="en-US" altLang="ja-JP" sz="2400">
                <a:latin typeface="ＭＳ Ｐゴシック" panose="020B0600070205080204" pitchFamily="50" charset="-128"/>
              </a:rPr>
              <a:t>(7)</a:t>
            </a:r>
            <a:r>
              <a:rPr kumimoji="1" lang="ja-JP" altLang="en-US" sz="2400">
                <a:latin typeface="ＭＳ Ｐゴシック" panose="020B0600070205080204" pitchFamily="50" charset="-128"/>
              </a:rPr>
              <a:t>　具体的な資質・能力については，教科等を越えた全ての学習の基盤となる 資質・能力が育まれ，活用されるものとなるよう配慮する。</a:t>
            </a:r>
          </a:p>
        </p:txBody>
      </p:sp>
      <p:sp>
        <p:nvSpPr>
          <p:cNvPr id="27651" name="AutoShape 15"/>
          <p:cNvSpPr>
            <a:spLocks noChangeArrowheads="1"/>
          </p:cNvSpPr>
          <p:nvPr/>
        </p:nvSpPr>
        <p:spPr bwMode="auto">
          <a:xfrm>
            <a:off x="34925" y="44450"/>
            <a:ext cx="6553200"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Ⅲ</a:t>
            </a:r>
            <a:r>
              <a:rPr lang="ja-JP" altLang="en-US" sz="2800" b="1">
                <a:ea typeface="HGP教科書体" panose="02020600000000000000" pitchFamily="18" charset="-128"/>
              </a:rPr>
              <a:t>　各学校において定める目標及び内容</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7164388" y="44450"/>
            <a:ext cx="19796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P23</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34</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05"/>
    </mc:Choice>
    <mc:Fallback xmlns="">
      <p:transition spd="slow" advTm="9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6"/>
          <p:cNvSpPr txBox="1">
            <a:spLocks noChangeArrowheads="1"/>
          </p:cNvSpPr>
          <p:nvPr/>
        </p:nvSpPr>
        <p:spPr bwMode="auto">
          <a:xfrm>
            <a:off x="260350" y="1057275"/>
            <a:ext cx="8788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 altLang="en-US" sz="2800" dirty="0">
                <a:latin typeface="ＭＳ Ｐゴシック" pitchFamily="50" charset="-128"/>
                <a:ea typeface="ＭＳ Ｐゴシック" pitchFamily="50" charset="-128"/>
              </a:rPr>
              <a:t>１　指導計画作成上の配慮事項</a:t>
            </a:r>
          </a:p>
          <a:p>
            <a:pPr marL="514350" indent="-514350" eaLnBrk="1" hangingPunct="1">
              <a:buFontTx/>
              <a:buAutoNum type="arabicParenBoth"/>
              <a:defRPr/>
            </a:pPr>
            <a:r>
              <a:rPr kumimoji="1" lang="ja" altLang="en-US" sz="2800" u="sng" dirty="0">
                <a:solidFill>
                  <a:srgbClr val="FF0000"/>
                </a:solidFill>
                <a:latin typeface="ＭＳ Ｐゴシック" pitchFamily="50" charset="-128"/>
                <a:ea typeface="ＭＳ Ｐゴシック" pitchFamily="50" charset="-128"/>
              </a:rPr>
              <a:t>主体的</a:t>
            </a:r>
            <a:r>
              <a:rPr kumimoji="1" lang="ja-JP" altLang="en-US" sz="2800" u="sng" dirty="0">
                <a:solidFill>
                  <a:srgbClr val="FF0000"/>
                </a:solidFill>
                <a:latin typeface="ＭＳ Ｐゴシック" pitchFamily="50" charset="-128"/>
              </a:rPr>
              <a:t>・</a:t>
            </a:r>
            <a:r>
              <a:rPr kumimoji="1" lang="ja" altLang="en-US" sz="2800" u="sng" dirty="0">
                <a:solidFill>
                  <a:srgbClr val="FF0000"/>
                </a:solidFill>
                <a:latin typeface="ＭＳ Ｐゴシック" pitchFamily="50" charset="-128"/>
                <a:ea typeface="ＭＳ Ｐゴシック" pitchFamily="50" charset="-128"/>
              </a:rPr>
              <a:t>対話的で深い学びの実現等</a:t>
            </a:r>
            <a:endParaRPr kumimoji="1" lang="en-US" altLang="ja" sz="2800" u="sng" dirty="0">
              <a:solidFill>
                <a:srgbClr val="FF0000"/>
              </a:solidFill>
              <a:latin typeface="ＭＳ Ｐゴシック" pitchFamily="50" charset="-128"/>
              <a:ea typeface="ＭＳ Ｐゴシック" pitchFamily="50" charset="-128"/>
            </a:endParaRPr>
          </a:p>
          <a:p>
            <a:pPr marL="514350" indent="-514350" eaLnBrk="1" hangingPunct="1">
              <a:buFontTx/>
              <a:buAutoNum type="arabicParenBoth"/>
              <a:defRPr/>
            </a:pPr>
            <a:r>
              <a:rPr kumimoji="1" lang="ja-JP" altLang="en-US" sz="2800" dirty="0">
                <a:latin typeface="ＭＳ Ｐゴシック" pitchFamily="50" charset="-128"/>
              </a:rPr>
              <a:t>目標及び内容，学習活動，指導方法や指導体制，学習の評価の計画</a:t>
            </a:r>
            <a:endParaRPr kumimoji="1" lang="en-US" altLang="ja" sz="2800" dirty="0">
              <a:latin typeface="ＭＳ Ｐゴシック" pitchFamily="50" charset="-128"/>
              <a:ea typeface="ＭＳ Ｐゴシック" pitchFamily="50" charset="-128"/>
            </a:endParaRPr>
          </a:p>
          <a:p>
            <a:pPr marL="514350" indent="-514350" eaLnBrk="1" hangingPunct="1">
              <a:buFontTx/>
              <a:buAutoNum type="arabicParenBoth"/>
              <a:defRPr/>
            </a:pPr>
            <a:r>
              <a:rPr kumimoji="1" lang="ja-JP" altLang="en-US" sz="2800" dirty="0">
                <a:latin typeface="ＭＳ Ｐゴシック" pitchFamily="50" charset="-128"/>
              </a:rPr>
              <a:t>言語能力，情報活用能力など全ての学習の基盤となる資質･能力</a:t>
            </a:r>
            <a:endParaRPr kumimoji="1" lang="en-US" altLang="ja-JP" sz="2800" dirty="0">
              <a:latin typeface="ＭＳ Ｐゴシック" pitchFamily="50" charset="-128"/>
            </a:endParaRPr>
          </a:p>
          <a:p>
            <a:pPr marL="514350" indent="-514350" eaLnBrk="1" hangingPunct="1">
              <a:buFontTx/>
              <a:buAutoNum type="arabicParenBoth"/>
              <a:defRPr/>
            </a:pPr>
            <a:r>
              <a:rPr kumimoji="1" lang="ja" altLang="en-US" sz="2800" dirty="0">
                <a:latin typeface="ＭＳ Ｐゴシック" pitchFamily="50" charset="-128"/>
                <a:ea typeface="ＭＳ Ｐゴシック" pitchFamily="50" charset="-128"/>
              </a:rPr>
              <a:t>目標及び</a:t>
            </a:r>
            <a:r>
              <a:rPr kumimoji="1" lang="ja-JP" altLang="en-US" sz="2800" dirty="0">
                <a:latin typeface="ＭＳ Ｐゴシック" pitchFamily="50" charset="-128"/>
              </a:rPr>
              <a:t>内容を踏まえた適切な学習活動</a:t>
            </a:r>
            <a:endParaRPr kumimoji="1" lang="en-US" altLang="ja-JP" sz="2800" dirty="0">
              <a:latin typeface="ＭＳ Ｐゴシック" pitchFamily="50" charset="-128"/>
            </a:endParaRPr>
          </a:p>
          <a:p>
            <a:pPr marL="514350" indent="-514350" eaLnBrk="1" hangingPunct="1">
              <a:buFontTx/>
              <a:buAutoNum type="arabicParenBoth"/>
              <a:defRPr/>
            </a:pPr>
            <a:r>
              <a:rPr kumimoji="1" lang="ja-JP" altLang="en-US" sz="2800" dirty="0">
                <a:latin typeface="ＭＳ Ｐゴシック" pitchFamily="50" charset="-128"/>
              </a:rPr>
              <a:t>総合的な学習の時間の名称</a:t>
            </a:r>
            <a:endParaRPr kumimoji="1" lang="en-US" altLang="ja-JP" sz="2800" dirty="0">
              <a:latin typeface="ＭＳ Ｐゴシック" pitchFamily="50" charset="-128"/>
            </a:endParaRPr>
          </a:p>
          <a:p>
            <a:pPr marL="514350" indent="-514350" eaLnBrk="1" hangingPunct="1">
              <a:buFontTx/>
              <a:buAutoNum type="arabicParenBoth"/>
              <a:defRPr/>
            </a:pPr>
            <a:r>
              <a:rPr kumimoji="1" lang="ja-JP" altLang="en-US" sz="2800" dirty="0">
                <a:latin typeface="ＭＳ Ｐゴシック" pitchFamily="50" charset="-128"/>
              </a:rPr>
              <a:t>困難さに応じた指導内容や指導方法の工夫</a:t>
            </a:r>
            <a:endParaRPr kumimoji="1" lang="en-US" altLang="ja-JP" sz="2800" dirty="0">
              <a:latin typeface="ＭＳ Ｐゴシック" pitchFamily="50" charset="-128"/>
            </a:endParaRPr>
          </a:p>
          <a:p>
            <a:pPr marL="514350" indent="-514350" eaLnBrk="1" hangingPunct="1">
              <a:buFontTx/>
              <a:buAutoNum type="arabicParenBoth"/>
              <a:defRPr/>
            </a:pPr>
            <a:r>
              <a:rPr kumimoji="1" lang="ja" altLang="en-US" sz="2800" dirty="0">
                <a:latin typeface="ＭＳ Ｐゴシック" pitchFamily="50" charset="-128"/>
                <a:ea typeface="ＭＳ Ｐゴシック" pitchFamily="50" charset="-128"/>
              </a:rPr>
              <a:t>道徳科との関連</a:t>
            </a:r>
            <a:endParaRPr kumimoji="1" lang="en-US" altLang="ja-JP" sz="2800" dirty="0">
              <a:latin typeface="ＭＳ Ｐゴシック" pitchFamily="50" charset="-128"/>
            </a:endParaRPr>
          </a:p>
        </p:txBody>
      </p:sp>
      <p:sp>
        <p:nvSpPr>
          <p:cNvPr id="29699"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7164388" y="44450"/>
            <a:ext cx="19796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P35</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46</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42"/>
    </mc:Choice>
    <mc:Fallback xmlns="">
      <p:transition spd="slow" advTm="2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6"/>
          <p:cNvSpPr txBox="1">
            <a:spLocks noChangeArrowheads="1"/>
          </p:cNvSpPr>
          <p:nvPr/>
        </p:nvSpPr>
        <p:spPr bwMode="auto">
          <a:xfrm>
            <a:off x="260350" y="1057275"/>
            <a:ext cx="8788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Ｐゴシック" panose="020B0600070205080204" pitchFamily="50" charset="-128"/>
              </a:rPr>
              <a:t>１　指導計画作成上の配慮事項</a:t>
            </a:r>
            <a:endParaRPr kumimoji="1" lang="en-US" altLang="ja-JP" sz="2800">
              <a:latin typeface="ＭＳ Ｐゴシック" panose="020B0600070205080204" pitchFamily="50" charset="-128"/>
            </a:endParaRPr>
          </a:p>
          <a:p>
            <a:r>
              <a:rPr lang="ja-JP" altLang="en-US" sz="2800">
                <a:latin typeface="ＭＳ Ｐゴシック" panose="020B0600070205080204" pitchFamily="50" charset="-128"/>
              </a:rPr>
              <a:t>（１）主体的・対話的で深い学びの実現等</a:t>
            </a:r>
            <a:endParaRPr lang="en-US" altLang="ja-JP" sz="2800">
              <a:latin typeface="ＭＳ Ｐゴシック" panose="020B0600070205080204" pitchFamily="50" charset="-128"/>
            </a:endParaRPr>
          </a:p>
          <a:p>
            <a:r>
              <a:rPr lang="ja-JP" altLang="en-US" sz="2800">
                <a:latin typeface="ＭＳ Ｐゴシック" panose="020B0600070205080204" pitchFamily="50" charset="-128"/>
              </a:rPr>
              <a:t>　年間や，単元など内容や時間のまとまりを見通して，その中で育む資質・能力の育成に向けて，生徒の</a:t>
            </a:r>
            <a:r>
              <a:rPr lang="ja-JP" altLang="en-US" sz="2800" u="sng">
                <a:solidFill>
                  <a:srgbClr val="FF0000"/>
                </a:solidFill>
                <a:latin typeface="ＭＳ Ｐゴシック" panose="020B0600070205080204" pitchFamily="50" charset="-128"/>
              </a:rPr>
              <a:t>主体的・対話的で深い学び</a:t>
            </a:r>
            <a:r>
              <a:rPr lang="ja-JP" altLang="en-US" sz="2800">
                <a:latin typeface="ＭＳ Ｐゴシック" panose="020B0600070205080204" pitchFamily="50" charset="-128"/>
              </a:rPr>
              <a:t>の実現を図るようにすること。その際，生徒や学校，地域の実態等に応じて，生徒が探究的な見方・考え方を働かせ，教科等の枠を超えた横断的・総合的な学習や生徒の興味・関心等に基づく学習を行うなど創意工夫を生かした教育活動の充実を図ること。</a:t>
            </a:r>
            <a:endParaRPr kumimoji="1" lang="en-US" altLang="ja-JP" sz="2800">
              <a:latin typeface="ＭＳ Ｐゴシック" panose="020B0600070205080204" pitchFamily="50" charset="-128"/>
            </a:endParaRPr>
          </a:p>
          <a:p>
            <a:pPr eaLnBrk="1" hangingPunct="1"/>
            <a:endParaRPr kumimoji="1" lang="en-US" altLang="ja-JP" sz="2800" u="sng">
              <a:solidFill>
                <a:srgbClr val="FF0000"/>
              </a:solidFill>
              <a:latin typeface="ＭＳ Ｐゴシック" panose="020B0600070205080204" pitchFamily="50" charset="-128"/>
            </a:endParaRPr>
          </a:p>
        </p:txBody>
      </p:sp>
      <p:sp>
        <p:nvSpPr>
          <p:cNvPr id="31747"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7164388" y="44450"/>
            <a:ext cx="1979612"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P35</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46</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43"/>
    </mc:Choice>
    <mc:Fallback xmlns="">
      <p:transition spd="slow" advTm="4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6"/>
          <p:cNvSpPr txBox="1">
            <a:spLocks noChangeArrowheads="1"/>
          </p:cNvSpPr>
          <p:nvPr/>
        </p:nvSpPr>
        <p:spPr bwMode="auto">
          <a:xfrm>
            <a:off x="236538" y="908050"/>
            <a:ext cx="8788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Ｐゴシック" panose="020B0600070205080204" pitchFamily="50" charset="-128"/>
              </a:rPr>
              <a:t>１　「主体的な学びの視点」</a:t>
            </a:r>
            <a:endParaRPr kumimoji="1" lang="en-US" altLang="ja-JP" sz="2800">
              <a:latin typeface="ＭＳ Ｐゴシック" panose="020B0600070205080204" pitchFamily="50" charset="-128"/>
            </a:endParaRPr>
          </a:p>
          <a:p>
            <a:r>
              <a:rPr lang="ja-JP" altLang="en-US" sz="2800"/>
              <a:t>　</a:t>
            </a:r>
            <a:endParaRPr lang="en-US" altLang="ja-JP" sz="2800"/>
          </a:p>
          <a:p>
            <a:r>
              <a:rPr lang="ja-JP" altLang="en-US" sz="2800"/>
              <a:t>　　「主体的な学び」とは，学習に積極的に取り組ませるだけでなく，学習後に自らの学びの成果や過程を振り返ることを通して，次の学びに主体的に取り組む態度を育む学びである。</a:t>
            </a:r>
            <a:endParaRPr lang="en-US" altLang="ja-JP" sz="2800"/>
          </a:p>
          <a:p>
            <a:r>
              <a:rPr lang="ja-JP" altLang="en-US" sz="2800"/>
              <a:t>　生徒が主体的に学んでいく上では，課題設定と振り返りが重要となる。</a:t>
            </a:r>
            <a:endParaRPr kumimoji="1" lang="en-US" altLang="ja-JP" sz="2800">
              <a:latin typeface="ＭＳ Ｐゴシック" panose="020B0600070205080204" pitchFamily="50" charset="-128"/>
            </a:endParaRPr>
          </a:p>
        </p:txBody>
      </p:sp>
      <p:sp>
        <p:nvSpPr>
          <p:cNvPr id="33795"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6588125" y="44450"/>
            <a:ext cx="2555875"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P106</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107</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74"/>
    </mc:Choice>
    <mc:Fallback xmlns="">
      <p:transition spd="slow" advTm="4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6"/>
          <p:cNvSpPr txBox="1">
            <a:spLocks noChangeArrowheads="1"/>
          </p:cNvSpPr>
          <p:nvPr/>
        </p:nvSpPr>
        <p:spPr bwMode="auto">
          <a:xfrm>
            <a:off x="236538" y="908050"/>
            <a:ext cx="8788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２ 「対話的な学び」の視点</a:t>
            </a:r>
          </a:p>
          <a:p>
            <a:endParaRPr lang="en-US" altLang="ja-JP" sz="2800"/>
          </a:p>
          <a:p>
            <a:r>
              <a:rPr lang="ja-JP" altLang="en-US" sz="2800"/>
              <a:t>　「対話的な学び」とは，他者との協働や外界との相互作用を通じて，自らの考えを広げ深めるような学びである。　</a:t>
            </a:r>
            <a:endParaRPr lang="en-US" altLang="ja-JP" sz="2800"/>
          </a:p>
          <a:p>
            <a:r>
              <a:rPr lang="ja-JP" altLang="en-US" sz="2800"/>
              <a:t>　探究的な学習の過程を質的に高めていくためには，引き続き異なる多様な他者と力を合わせて課題の解決に向かうことが欠かせない。</a:t>
            </a:r>
          </a:p>
        </p:txBody>
      </p:sp>
      <p:sp>
        <p:nvSpPr>
          <p:cNvPr id="35843"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6588125" y="44450"/>
            <a:ext cx="2555875"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P107</a:t>
            </a:r>
            <a:r>
              <a:rPr kumimoji="1" lang="ja-JP" altLang="en-US" sz="2800" dirty="0">
                <a:latin typeface="ＭＳ Ｐゴシック" panose="020B0600070205080204" pitchFamily="50" charset="-128"/>
              </a:rPr>
              <a:t>～</a:t>
            </a:r>
            <a:r>
              <a:rPr kumimoji="1" lang="en-US" altLang="ja-JP" sz="2800" dirty="0">
                <a:latin typeface="ＭＳ Ｐゴシック" panose="020B0600070205080204" pitchFamily="50" charset="-128"/>
              </a:rPr>
              <a:t>108</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40"/>
    </mc:Choice>
    <mc:Fallback xmlns="">
      <p:transition spd="slow" advTm="2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6"/>
          <p:cNvSpPr txBox="1">
            <a:spLocks noChangeArrowheads="1"/>
          </p:cNvSpPr>
          <p:nvPr/>
        </p:nvSpPr>
        <p:spPr bwMode="auto">
          <a:xfrm>
            <a:off x="236538" y="908050"/>
            <a:ext cx="8788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 「深い学び」の視点</a:t>
            </a:r>
          </a:p>
          <a:p>
            <a:endParaRPr lang="en-US" altLang="ja-JP" sz="2800"/>
          </a:p>
          <a:p>
            <a:r>
              <a:rPr lang="ja-JP" altLang="en-US" sz="2800"/>
              <a:t>　「深い学び」については，探究的な学習の過程を一層重視し，これまで以上に学習過程の質的向上を目指すことが求められる。</a:t>
            </a:r>
            <a:endParaRPr lang="en-US" altLang="ja-JP" sz="2800"/>
          </a:p>
          <a:p>
            <a:r>
              <a:rPr lang="ja-JP" altLang="en-US" sz="2800"/>
              <a:t>　探究的な学習の過程では，各教科で身に付けた「知識及び技能」，「思考力，判断力，表現力等」の資質・能力を</a:t>
            </a:r>
          </a:p>
          <a:p>
            <a:r>
              <a:rPr lang="ja-JP" altLang="en-US" sz="2800"/>
              <a:t>活用・発揮する学習場面を何度も生み出すことが期待できる。</a:t>
            </a:r>
          </a:p>
        </p:txBody>
      </p:sp>
      <p:sp>
        <p:nvSpPr>
          <p:cNvPr id="37891"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sp>
        <p:nvSpPr>
          <p:cNvPr id="6" name="AutoShape 16"/>
          <p:cNvSpPr>
            <a:spLocks noChangeArrowheads="1"/>
          </p:cNvSpPr>
          <p:nvPr/>
        </p:nvSpPr>
        <p:spPr bwMode="auto">
          <a:xfrm>
            <a:off x="7524750" y="44450"/>
            <a:ext cx="1619250"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P108</a:t>
            </a:r>
            <a:endParaRPr kumimoji="1" lang="ja-JP" altLang="en-US" sz="2800" dirty="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24"/>
    </mc:Choice>
    <mc:Fallback xmlns="">
      <p:transition spd="slow" advTm="3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6"/>
          <p:cNvSpPr txBox="1">
            <a:spLocks noChangeArrowheads="1"/>
          </p:cNvSpPr>
          <p:nvPr/>
        </p:nvSpPr>
        <p:spPr bwMode="auto">
          <a:xfrm>
            <a:off x="260350" y="1057275"/>
            <a:ext cx="8788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ＭＳ Ｐゴシック" panose="020B0600070205080204" pitchFamily="50" charset="-128"/>
              </a:rPr>
              <a:t>２　内容の取扱いについての配慮事項</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(1)</a:t>
            </a:r>
            <a:r>
              <a:rPr kumimoji="1" lang="ja-JP" altLang="en-US" sz="2800">
                <a:latin typeface="ＭＳ Ｐゴシック" panose="020B0600070205080204" pitchFamily="50" charset="-128"/>
              </a:rPr>
              <a:t>生徒の学習状況に応じて教師が適切に指導</a:t>
            </a:r>
            <a:endParaRPr kumimoji="1" lang="en-US" altLang="ja-JP" sz="2800">
              <a:latin typeface="ＭＳ Ｐゴシック" panose="020B0600070205080204" pitchFamily="50" charset="-128"/>
            </a:endParaRPr>
          </a:p>
          <a:p>
            <a:pPr eaLnBrk="1" hangingPunct="1"/>
            <a:r>
              <a:rPr kumimoji="1" lang="en-US" altLang="ja-JP" sz="2800">
                <a:solidFill>
                  <a:srgbClr val="FF0000"/>
                </a:solidFill>
                <a:latin typeface="ＭＳ Ｐゴシック" panose="020B0600070205080204" pitchFamily="50" charset="-128"/>
              </a:rPr>
              <a:t>(2)</a:t>
            </a:r>
            <a:r>
              <a:rPr kumimoji="1" lang="ja-JP" altLang="en-US" sz="2800">
                <a:latin typeface="ＭＳ Ｐゴシック" panose="020B0600070205080204" pitchFamily="50" charset="-128"/>
              </a:rPr>
              <a:t>他者と協働して課題を解決しようとする学習活動</a:t>
            </a:r>
            <a:endParaRPr kumimoji="1" lang="en-US" altLang="ja-JP" sz="2800">
              <a:latin typeface="ＭＳ Ｐゴシック" panose="020B0600070205080204" pitchFamily="50" charset="-128"/>
            </a:endParaRPr>
          </a:p>
          <a:p>
            <a:pPr eaLnBrk="1" hangingPunct="1"/>
            <a:r>
              <a:rPr kumimoji="1" lang="ja-JP" altLang="en-US" sz="2800">
                <a:latin typeface="ＭＳ Ｐゴシック" panose="020B0600070205080204" pitchFamily="50" charset="-128"/>
              </a:rPr>
              <a:t>    言語により分析し，まとめたり表現したりする学習活動</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    </a:t>
            </a:r>
            <a:r>
              <a:rPr kumimoji="1" lang="ja-JP" altLang="en-US" sz="2800">
                <a:solidFill>
                  <a:srgbClr val="FF0000"/>
                </a:solidFill>
                <a:latin typeface="ＭＳ Ｐゴシック" panose="020B0600070205080204" pitchFamily="50" charset="-128"/>
              </a:rPr>
              <a:t>考えるための技法</a:t>
            </a:r>
            <a:endParaRPr kumimoji="1" lang="en-US" altLang="ja-JP" sz="2800">
              <a:solidFill>
                <a:srgbClr val="FF0000"/>
              </a:solidFill>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(3)</a:t>
            </a:r>
            <a:r>
              <a:rPr kumimoji="1" lang="ja-JP" altLang="en-US" sz="2800">
                <a:latin typeface="ＭＳ Ｐゴシック" panose="020B0600070205080204" pitchFamily="50" charset="-128"/>
              </a:rPr>
              <a:t>情報の収集・整理・発信</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(4)</a:t>
            </a:r>
            <a:r>
              <a:rPr kumimoji="1" lang="ja-JP" altLang="en-US" sz="2800">
                <a:latin typeface="ＭＳ Ｐゴシック" panose="020B0600070205080204" pitchFamily="50" charset="-128"/>
              </a:rPr>
              <a:t>自然体験，社会体験等</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(5)</a:t>
            </a:r>
            <a:r>
              <a:rPr kumimoji="1" lang="ja-JP" altLang="en-US" sz="2800">
                <a:latin typeface="ＭＳ Ｐゴシック" panose="020B0600070205080204" pitchFamily="50" charset="-128"/>
              </a:rPr>
              <a:t>体験活動</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(6)</a:t>
            </a:r>
            <a:r>
              <a:rPr kumimoji="1" lang="ja-JP" altLang="en-US" sz="2800">
                <a:latin typeface="ＭＳ Ｐゴシック" panose="020B0600070205080204" pitchFamily="50" charset="-128"/>
              </a:rPr>
              <a:t>多様な学習形態，指導体制の工夫</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(7)</a:t>
            </a:r>
            <a:r>
              <a:rPr kumimoji="1" lang="ja-JP" altLang="en-US" sz="2800">
                <a:latin typeface="ＭＳ Ｐゴシック" panose="020B0600070205080204" pitchFamily="50" charset="-128"/>
              </a:rPr>
              <a:t>学校図書館の活用等</a:t>
            </a:r>
            <a:endParaRPr kumimoji="1" lang="en-US" altLang="ja-JP" sz="2800">
              <a:latin typeface="ＭＳ Ｐゴシック" panose="020B0600070205080204" pitchFamily="50" charset="-128"/>
            </a:endParaRPr>
          </a:p>
          <a:p>
            <a:pPr eaLnBrk="1" hangingPunct="1"/>
            <a:r>
              <a:rPr kumimoji="1" lang="en-US" altLang="ja-JP" sz="2800">
                <a:latin typeface="ＭＳ Ｐゴシック" panose="020B0600070205080204" pitchFamily="50" charset="-128"/>
              </a:rPr>
              <a:t>(8)</a:t>
            </a:r>
            <a:r>
              <a:rPr kumimoji="1" lang="ja-JP" altLang="en-US" sz="2800">
                <a:latin typeface="ＭＳ Ｐゴシック" panose="020B0600070205080204" pitchFamily="50" charset="-128"/>
              </a:rPr>
              <a:t>職業や自己の将来に関する学習</a:t>
            </a:r>
            <a:endParaRPr kumimoji="1" lang="en-US" altLang="ja-JP" sz="2800">
              <a:latin typeface="ＭＳ Ｐゴシック" panose="020B0600070205080204" pitchFamily="50" charset="-128"/>
            </a:endParaRPr>
          </a:p>
        </p:txBody>
      </p:sp>
      <p:sp>
        <p:nvSpPr>
          <p:cNvPr id="39939" name="AutoShape 15"/>
          <p:cNvSpPr>
            <a:spLocks noChangeArrowheads="1"/>
          </p:cNvSpPr>
          <p:nvPr/>
        </p:nvSpPr>
        <p:spPr bwMode="auto">
          <a:xfrm>
            <a:off x="34925" y="44450"/>
            <a:ext cx="56213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400" b="1">
                <a:ea typeface="HGP教科書体" panose="02020600000000000000" pitchFamily="18" charset="-128"/>
              </a:rPr>
              <a:t>Ⅳ</a:t>
            </a:r>
            <a:r>
              <a:rPr lang="ja-JP" altLang="en-US" sz="2400" b="1">
                <a:ea typeface="HGP教科書体" panose="02020600000000000000" pitchFamily="18" charset="-128"/>
              </a:rPr>
              <a:t>　指導計画の作成と内容の取扱い</a:t>
            </a:r>
            <a:endParaRPr lang="en-US" altLang="ja-JP" sz="2400" b="1">
              <a:ea typeface="HGP教科書体" panose="02020600000000000000" pitchFamily="18" charset="-128"/>
            </a:endParaRPr>
          </a:p>
        </p:txBody>
      </p:sp>
      <p:sp>
        <p:nvSpPr>
          <p:cNvPr id="5" name="AutoShape 17"/>
          <p:cNvSpPr>
            <a:spLocks noChangeArrowheads="1"/>
          </p:cNvSpPr>
          <p:nvPr/>
        </p:nvSpPr>
        <p:spPr bwMode="auto">
          <a:xfrm>
            <a:off x="7092950" y="44450"/>
            <a:ext cx="2051050"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P47</a:t>
            </a:r>
            <a:r>
              <a:rPr lang="ja-JP" altLang="en-US" sz="2800" dirty="0">
                <a:latin typeface="+mj-ea"/>
                <a:ea typeface="+mj-ea"/>
              </a:rPr>
              <a:t>～</a:t>
            </a:r>
            <a:r>
              <a:rPr lang="en-US" altLang="ja-JP" sz="2800" dirty="0">
                <a:latin typeface="+mj-ea"/>
                <a:ea typeface="+mj-ea"/>
              </a:rPr>
              <a:t>61</a:t>
            </a:r>
            <a:endParaRPr lang="ja-JP" altLang="en-US" sz="2800" dirty="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72"/>
    </mc:Choice>
    <mc:Fallback xmlns="">
      <p:transition spd="slow" advTm="2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ボックス 6"/>
          <p:cNvSpPr txBox="1">
            <a:spLocks noChangeArrowheads="1"/>
          </p:cNvSpPr>
          <p:nvPr/>
        </p:nvSpPr>
        <p:spPr bwMode="auto">
          <a:xfrm>
            <a:off x="260350" y="1057275"/>
            <a:ext cx="8788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u="sng">
                <a:latin typeface="ＭＳ Ｐゴシック" panose="020B0600070205080204" pitchFamily="50" charset="-128"/>
              </a:rPr>
              <a:t>考えるための技法とは</a:t>
            </a:r>
            <a:endParaRPr kumimoji="1" lang="en-US" altLang="ja-JP" sz="2800" u="sng">
              <a:latin typeface="ＭＳ Ｐゴシック" panose="020B0600070205080204" pitchFamily="50" charset="-128"/>
            </a:endParaRPr>
          </a:p>
          <a:p>
            <a:r>
              <a:rPr kumimoji="1" lang="ja-JP" altLang="en-US" sz="2800">
                <a:latin typeface="ＭＳ Ｐゴシック" panose="020B0600070205080204" pitchFamily="50" charset="-128"/>
              </a:rPr>
              <a:t>　</a:t>
            </a:r>
            <a:r>
              <a:rPr lang="ja-JP" altLang="en-US" sz="2800"/>
              <a:t>考える際に必要になる情報の処理方法を，「比較する」，「分類する」，「関連付ける」のように具体化し，技法とし</a:t>
            </a:r>
          </a:p>
          <a:p>
            <a:r>
              <a:rPr lang="ja-JP" altLang="en-US" sz="2800"/>
              <a:t>て整理したものである。</a:t>
            </a:r>
            <a:endParaRPr lang="en-US" altLang="ja-JP" sz="2800"/>
          </a:p>
          <a:p>
            <a:endParaRPr kumimoji="1" lang="en-US" altLang="ja-JP" sz="2800">
              <a:latin typeface="ＭＳ Ｐゴシック" panose="020B0600070205080204" pitchFamily="50" charset="-128"/>
            </a:endParaRPr>
          </a:p>
          <a:p>
            <a:r>
              <a:rPr kumimoji="1" lang="ja-JP" altLang="en-US" sz="2800">
                <a:latin typeface="ＭＳ Ｐゴシック" panose="020B0600070205080204" pitchFamily="50" charset="-128"/>
              </a:rPr>
              <a:t>　</a:t>
            </a:r>
            <a:r>
              <a:rPr kumimoji="1" lang="ja-JP" altLang="en-US" sz="2800" u="sng">
                <a:latin typeface="ＭＳ Ｐゴシック" panose="020B0600070205080204" pitchFamily="50" charset="-128"/>
              </a:rPr>
              <a:t>考えるための技法を可視化（カード，付箋紙，ウェビング等）する意義</a:t>
            </a:r>
            <a:endParaRPr kumimoji="1" lang="en-US" altLang="ja-JP" sz="2800" u="sng">
              <a:latin typeface="ＭＳ Ｐゴシック" panose="020B0600070205080204" pitchFamily="50" charset="-128"/>
            </a:endParaRPr>
          </a:p>
          <a:p>
            <a:r>
              <a:rPr kumimoji="1" lang="ja-JP" altLang="en-US" sz="2800">
                <a:latin typeface="ＭＳ Ｐゴシック" panose="020B0600070205080204" pitchFamily="50" charset="-128"/>
              </a:rPr>
              <a:t>・</a:t>
            </a:r>
            <a:r>
              <a:rPr lang="ja-JP" altLang="en-US" sz="2800"/>
              <a:t>教科等を越えて，生徒の思考を助ける</a:t>
            </a:r>
            <a:endParaRPr lang="en-US" altLang="ja-JP" sz="2800"/>
          </a:p>
          <a:p>
            <a:r>
              <a:rPr lang="ja-JP" altLang="en-US" sz="2800"/>
              <a:t>・協働的な学習，対話的な学習がしやすくなる</a:t>
            </a:r>
            <a:endParaRPr lang="en-US" altLang="ja-JP" sz="2800"/>
          </a:p>
          <a:p>
            <a:r>
              <a:rPr lang="ja-JP" altLang="en-US" sz="2800"/>
              <a:t>・学習の振り返りや指導の改善に活用できる</a:t>
            </a:r>
            <a:endParaRPr kumimoji="1" lang="en-US" altLang="ja-JP" sz="2800">
              <a:latin typeface="ＭＳ Ｐゴシック" panose="020B0600070205080204" pitchFamily="50" charset="-128"/>
            </a:endParaRPr>
          </a:p>
        </p:txBody>
      </p:sp>
      <p:sp>
        <p:nvSpPr>
          <p:cNvPr id="6" name="AutoShape 17"/>
          <p:cNvSpPr>
            <a:spLocks noChangeArrowheads="1"/>
          </p:cNvSpPr>
          <p:nvPr/>
        </p:nvSpPr>
        <p:spPr bwMode="auto">
          <a:xfrm>
            <a:off x="7092950" y="44450"/>
            <a:ext cx="2051050" cy="649288"/>
          </a:xfrm>
          <a:prstGeom prst="ribbon">
            <a:avLst>
              <a:gd name="adj1" fmla="val 12449"/>
              <a:gd name="adj2" fmla="val 75000"/>
            </a:avLst>
          </a:prstGeom>
          <a:solidFill>
            <a:srgbClr val="FFCCFF"/>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P79</a:t>
            </a:r>
            <a:r>
              <a:rPr lang="ja-JP" altLang="en-US" sz="2800" dirty="0">
                <a:latin typeface="+mj-ea"/>
                <a:ea typeface="+mj-ea"/>
              </a:rPr>
              <a:t>～</a:t>
            </a:r>
            <a:r>
              <a:rPr lang="en-US" altLang="ja-JP" sz="2800" dirty="0">
                <a:latin typeface="+mj-ea"/>
                <a:ea typeface="+mj-ea"/>
              </a:rPr>
              <a:t>83</a:t>
            </a:r>
            <a:endParaRPr lang="ja-JP" altLang="en-US" sz="2800" dirty="0">
              <a:latin typeface="+mj-ea"/>
              <a:ea typeface="+mj-ea"/>
            </a:endParaRPr>
          </a:p>
        </p:txBody>
      </p:sp>
      <p:sp>
        <p:nvSpPr>
          <p:cNvPr id="41988" name="AutoShape 15"/>
          <p:cNvSpPr>
            <a:spLocks noChangeArrowheads="1"/>
          </p:cNvSpPr>
          <p:nvPr/>
        </p:nvSpPr>
        <p:spPr bwMode="auto">
          <a:xfrm>
            <a:off x="34925" y="44450"/>
            <a:ext cx="5976938" cy="5984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ja-JP" sz="2800" b="1">
                <a:ea typeface="HGP教科書体" panose="02020600000000000000" pitchFamily="18" charset="-128"/>
              </a:rPr>
              <a:t>Ⅳ</a:t>
            </a:r>
            <a:r>
              <a:rPr lang="ja-JP" altLang="en-US" sz="2800" b="1">
                <a:ea typeface="HGP教科書体" panose="02020600000000000000" pitchFamily="18" charset="-128"/>
              </a:rPr>
              <a:t>　指導計画の作成と内容の取扱い</a:t>
            </a:r>
            <a:endParaRPr lang="en-US" altLang="ja-JP" sz="2800" b="1">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42"/>
    </mc:Choice>
    <mc:Fallback xmlns="">
      <p:transition spd="slow" advTm="4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10"/>
          <p:cNvSpPr>
            <a:spLocks noChangeArrowheads="1" noChangeShapeType="1" noTextEdit="1"/>
          </p:cNvSpPr>
          <p:nvPr/>
        </p:nvSpPr>
        <p:spPr bwMode="auto">
          <a:xfrm>
            <a:off x="1763713" y="1557338"/>
            <a:ext cx="5688012" cy="792162"/>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総合的な学習の時間</a:t>
            </a:r>
          </a:p>
        </p:txBody>
      </p:sp>
      <p:sp>
        <p:nvSpPr>
          <p:cNvPr id="6149" name="AutoShape 12"/>
          <p:cNvSpPr>
            <a:spLocks noChangeArrowheads="1"/>
          </p:cNvSpPr>
          <p:nvPr/>
        </p:nvSpPr>
        <p:spPr bwMode="auto">
          <a:xfrm>
            <a:off x="904874" y="2493963"/>
            <a:ext cx="7699573" cy="3527425"/>
          </a:xfrm>
          <a:prstGeom prst="bevel">
            <a:avLst>
              <a:gd name="adj" fmla="val 3523"/>
            </a:avLst>
          </a:prstGeom>
          <a:solidFill>
            <a:schemeClr val="accent2">
              <a:lumMod val="60000"/>
              <a:lumOff val="40000"/>
            </a:schemeClr>
          </a:solidFill>
          <a:ln>
            <a:noFill/>
          </a:ln>
        </p:spPr>
        <p:txBody>
          <a:bodyPr lIns="36000" tIns="36000" rIns="3600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defRPr/>
            </a:pPr>
            <a:r>
              <a:rPr lang="en-US" altLang="ja-JP" sz="2800" b="1" dirty="0">
                <a:solidFill>
                  <a:srgbClr val="000000"/>
                </a:solidFill>
                <a:ea typeface="HGPｺﾞｼｯｸM" panose="020B0600000000000000" pitchFamily="50" charset="-128"/>
              </a:rPr>
              <a:t>Ⅰ</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総合的な学習の時間改訂の趣旨及び要点</a:t>
            </a:r>
          </a:p>
          <a:p>
            <a:pPr eaLnBrk="1" hangingPunct="1">
              <a:spcBef>
                <a:spcPct val="50000"/>
              </a:spcBef>
              <a:defRPr/>
            </a:pPr>
            <a:r>
              <a:rPr lang="en-US" altLang="ja-JP" sz="2800" b="1" dirty="0">
                <a:solidFill>
                  <a:srgbClr val="000000"/>
                </a:solidFill>
                <a:ea typeface="HGPｺﾞｼｯｸM" panose="020B0600000000000000" pitchFamily="50" charset="-128"/>
              </a:rPr>
              <a:t>Ⅱ</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総合的な学習の時間の目標</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a:p>
            <a:pPr eaLnBrk="1" hangingPunct="1">
              <a:spcBef>
                <a:spcPct val="50000"/>
              </a:spcBef>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各学校において定める目標及び内容</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a:p>
            <a:pPr eaLnBrk="1" hangingPunct="1">
              <a:spcBef>
                <a:spcPct val="50000"/>
              </a:spcBef>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latin typeface="HGP教科書体" panose="02020600000000000000" pitchFamily="18" charset="-128"/>
                <a:ea typeface="HGP教科書体" panose="02020600000000000000" pitchFamily="18" charset="-128"/>
              </a:rPr>
              <a:t>　</a:t>
            </a:r>
            <a:r>
              <a:rPr kumimoji="1" lang="ja-JP" altLang="en-US" sz="2800" b="1" dirty="0">
                <a:solidFill>
                  <a:srgbClr val="000000"/>
                </a:solidFill>
                <a:latin typeface="HGP教科書体" panose="02020600000000000000" pitchFamily="18" charset="-128"/>
                <a:ea typeface="HGP教科書体" panose="02020600000000000000" pitchFamily="18" charset="-128"/>
              </a:rPr>
              <a:t>指導計画の作成と内容の取扱い</a:t>
            </a:r>
            <a:endParaRPr kumimoji="1" lang="en-US" altLang="ja-JP" sz="2800" b="1" dirty="0">
              <a:solidFill>
                <a:srgbClr val="000000"/>
              </a:solidFill>
              <a:latin typeface="HGP教科書体" panose="02020600000000000000" pitchFamily="18" charset="-128"/>
              <a:ea typeface="HGP教科書体" panose="02020600000000000000" pitchFamily="18" charset="-128"/>
            </a:endParaRPr>
          </a:p>
        </p:txBody>
      </p:sp>
      <p:sp>
        <p:nvSpPr>
          <p:cNvPr id="46084"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46085" name="Text Box 16"/>
          <p:cNvSpPr txBox="1">
            <a:spLocks noChangeArrowheads="1"/>
          </p:cNvSpPr>
          <p:nvPr/>
        </p:nvSpPr>
        <p:spPr bwMode="auto">
          <a:xfrm>
            <a:off x="4262438" y="403225"/>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46086"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55"/>
    </mc:Choice>
    <mc:Fallback xmlns="">
      <p:transition spd="slow" advTm="1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二等辺三角形 3"/>
          <p:cNvSpPr>
            <a:spLocks noChangeArrowheads="1"/>
          </p:cNvSpPr>
          <p:nvPr/>
        </p:nvSpPr>
        <p:spPr bwMode="auto">
          <a:xfrm>
            <a:off x="2520950" y="2708275"/>
            <a:ext cx="4087813" cy="3024188"/>
          </a:xfrm>
          <a:prstGeom prst="triangle">
            <a:avLst>
              <a:gd name="adj" fmla="val 50000"/>
            </a:avLst>
          </a:prstGeom>
          <a:noFill/>
          <a:ln w="1270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78170" tIns="39119" rIns="78170" bIns="39119" anchor="ctr"/>
          <a:lstStyle>
            <a:lvl1pPr marL="149225" indent="-149225" defTabSz="779463">
              <a:defRPr>
                <a:solidFill>
                  <a:schemeClr val="tx1"/>
                </a:solidFill>
                <a:latin typeface="Calibri" panose="020F0502020204030204" pitchFamily="34" charset="0"/>
              </a:defRPr>
            </a:lvl1pPr>
            <a:lvl2pPr marL="742950" indent="-285750" defTabSz="779463">
              <a:defRPr>
                <a:solidFill>
                  <a:schemeClr val="tx1"/>
                </a:solidFill>
                <a:latin typeface="Calibri" panose="020F0502020204030204" pitchFamily="34" charset="0"/>
              </a:defRPr>
            </a:lvl2pPr>
            <a:lvl3pPr marL="1143000" indent="-228600" defTabSz="779463">
              <a:defRPr>
                <a:solidFill>
                  <a:schemeClr val="tx1"/>
                </a:solidFill>
                <a:latin typeface="Calibri" panose="020F0502020204030204" pitchFamily="34" charset="0"/>
              </a:defRPr>
            </a:lvl3pPr>
            <a:lvl4pPr marL="1600200" indent="-228600" defTabSz="779463">
              <a:defRPr>
                <a:solidFill>
                  <a:schemeClr val="tx1"/>
                </a:solidFill>
                <a:latin typeface="Calibri" panose="020F0502020204030204" pitchFamily="34" charset="0"/>
              </a:defRPr>
            </a:lvl4pPr>
            <a:lvl5pPr marL="2057400" indent="-228600" defTabSz="779463">
              <a:defRPr>
                <a:solidFill>
                  <a:schemeClr val="tx1"/>
                </a:solidFill>
                <a:latin typeface="Calibri" panose="020F0502020204030204" pitchFamily="34" charset="0"/>
              </a:defRPr>
            </a:lvl5pPr>
            <a:lvl6pPr marL="2514600" indent="-228600" defTabSz="779463" eaLnBrk="0" fontAlgn="base" hangingPunct="0">
              <a:spcBef>
                <a:spcPct val="0"/>
              </a:spcBef>
              <a:spcAft>
                <a:spcPct val="0"/>
              </a:spcAft>
              <a:defRPr>
                <a:solidFill>
                  <a:schemeClr val="tx1"/>
                </a:solidFill>
                <a:latin typeface="Calibri" panose="020F0502020204030204" pitchFamily="34" charset="0"/>
              </a:defRPr>
            </a:lvl6pPr>
            <a:lvl7pPr marL="2971800" indent="-228600" defTabSz="779463" eaLnBrk="0" fontAlgn="base" hangingPunct="0">
              <a:spcBef>
                <a:spcPct val="0"/>
              </a:spcBef>
              <a:spcAft>
                <a:spcPct val="0"/>
              </a:spcAft>
              <a:defRPr>
                <a:solidFill>
                  <a:schemeClr val="tx1"/>
                </a:solidFill>
                <a:latin typeface="Calibri" panose="020F0502020204030204" pitchFamily="34" charset="0"/>
              </a:defRPr>
            </a:lvl7pPr>
            <a:lvl8pPr marL="3429000" indent="-228600" defTabSz="779463" eaLnBrk="0" fontAlgn="base" hangingPunct="0">
              <a:spcBef>
                <a:spcPct val="0"/>
              </a:spcBef>
              <a:spcAft>
                <a:spcPct val="0"/>
              </a:spcAft>
              <a:defRPr>
                <a:solidFill>
                  <a:schemeClr val="tx1"/>
                </a:solidFill>
                <a:latin typeface="Calibri" panose="020F0502020204030204" pitchFamily="34" charset="0"/>
              </a:defRPr>
            </a:lvl8pPr>
            <a:lvl9pPr marL="3886200" indent="-228600" defTabSz="779463" eaLnBrk="0" fontAlgn="base" hangingPunct="0">
              <a:spcBef>
                <a:spcPct val="0"/>
              </a:spcBef>
              <a:spcAft>
                <a:spcPct val="0"/>
              </a:spcAft>
              <a:defRPr>
                <a:solidFill>
                  <a:schemeClr val="tx1"/>
                </a:solidFill>
                <a:latin typeface="Calibri" panose="020F0502020204030204" pitchFamily="34" charset="0"/>
              </a:defRPr>
            </a:lvl9pPr>
          </a:lstStyle>
          <a:p>
            <a:pPr algn="ctr"/>
            <a:endParaRPr lang="ja-JP" altLang="en-US">
              <a:solidFill>
                <a:srgbClr val="000000"/>
              </a:solidFill>
              <a:latin typeface="ＭＳ Ｐゴシック" panose="020B0600070205080204" pitchFamily="50" charset="-128"/>
            </a:endParaRPr>
          </a:p>
        </p:txBody>
      </p:sp>
      <p:sp>
        <p:nvSpPr>
          <p:cNvPr id="5" name="角丸四角形 4"/>
          <p:cNvSpPr/>
          <p:nvPr/>
        </p:nvSpPr>
        <p:spPr>
          <a:xfrm>
            <a:off x="1073150" y="1914525"/>
            <a:ext cx="6985000" cy="1439863"/>
          </a:xfrm>
          <a:prstGeom prst="roundRect">
            <a:avLst/>
          </a:prstGeom>
          <a:solidFill>
            <a:schemeClr val="bg1"/>
          </a:solidFill>
          <a:ln w="139700" cap="flat" cmpd="thinThick" algn="ctr">
            <a:solidFill>
              <a:srgbClr val="E46C0A"/>
            </a:solidFill>
            <a:prstDash val="solid"/>
          </a:ln>
          <a:effectLst/>
        </p:spPr>
        <p:txBody>
          <a:bodyPr lIns="0" tIns="0" rIns="0" bIns="0" anchor="ctr"/>
          <a:lstStyle/>
          <a:p>
            <a:pPr>
              <a:defRPr/>
            </a:pPr>
            <a:r>
              <a:rPr lang="ja-JP" altLang="en-US" sz="2400" dirty="0">
                <a:latin typeface="HGSｺﾞｼｯｸE" pitchFamily="50" charset="-128"/>
                <a:ea typeface="HGSｺﾞｼｯｸE" pitchFamily="50" charset="-128"/>
              </a:rPr>
              <a:t>　主体的に学習に取り組む態度も含めた学びに向かう力や</a:t>
            </a:r>
            <a:r>
              <a:rPr lang="en-US" altLang="ja-JP" sz="2400" dirty="0">
                <a:latin typeface="HGSｺﾞｼｯｸE" pitchFamily="50" charset="-128"/>
                <a:ea typeface="HGSｺﾞｼｯｸE" pitchFamily="50" charset="-128"/>
              </a:rPr>
              <a:t>,</a:t>
            </a:r>
            <a:r>
              <a:rPr lang="ja-JP" altLang="en-US" sz="2400" dirty="0">
                <a:latin typeface="HGSｺﾞｼｯｸE" pitchFamily="50" charset="-128"/>
                <a:ea typeface="HGSｺﾞｼｯｸE" pitchFamily="50" charset="-128"/>
              </a:rPr>
              <a:t>自己の感情や行動を統制する力</a:t>
            </a:r>
            <a:r>
              <a:rPr lang="en-US" altLang="ja-JP" sz="2400" dirty="0">
                <a:latin typeface="HGSｺﾞｼｯｸE" pitchFamily="50" charset="-128"/>
                <a:ea typeface="HGSｺﾞｼｯｸE" pitchFamily="50" charset="-128"/>
              </a:rPr>
              <a:t>,</a:t>
            </a:r>
            <a:r>
              <a:rPr lang="ja-JP" altLang="en-US" sz="2400" dirty="0">
                <a:latin typeface="HGSｺﾞｼｯｸE" pitchFamily="50" charset="-128"/>
                <a:ea typeface="HGSｺﾞｼｯｸE" pitchFamily="50" charset="-128"/>
              </a:rPr>
              <a:t>よりよい生活や人間関係を自主的に形成する態度等</a:t>
            </a:r>
            <a:endParaRPr lang="ja-JP" altLang="en-US" sz="2400" b="1" kern="0" dirty="0">
              <a:solidFill>
                <a:prstClr val="black"/>
              </a:solidFill>
              <a:latin typeface="HGSｺﾞｼｯｸE" pitchFamily="50" charset="-128"/>
              <a:ea typeface="HGSｺﾞｼｯｸE" pitchFamily="50" charset="-128"/>
              <a:cs typeface="Meiryo UI" panose="020B0604030504040204" pitchFamily="50" charset="-128"/>
            </a:endParaRPr>
          </a:p>
        </p:txBody>
      </p:sp>
      <p:sp>
        <p:nvSpPr>
          <p:cNvPr id="6" name="角丸四角形 5"/>
          <p:cNvSpPr/>
          <p:nvPr/>
        </p:nvSpPr>
        <p:spPr>
          <a:xfrm>
            <a:off x="179388" y="4106863"/>
            <a:ext cx="4176712" cy="1971675"/>
          </a:xfrm>
          <a:prstGeom prst="roundRect">
            <a:avLst/>
          </a:prstGeom>
          <a:solidFill>
            <a:schemeClr val="bg1"/>
          </a:solidFill>
          <a:ln w="139700" cap="flat" cmpd="thinThick" algn="ctr">
            <a:solidFill>
              <a:srgbClr val="1F497D"/>
            </a:solidFill>
            <a:prstDash val="solid"/>
          </a:ln>
          <a:effectLst/>
        </p:spPr>
        <p:txBody>
          <a:bodyPr lIns="0" tIns="0" rIns="0" bIns="0" anchor="ctr"/>
          <a:lstStyle/>
          <a:p>
            <a:pPr defTabSz="781984">
              <a:defRPr/>
            </a:pP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　他の学習や生活の場面でも活用できるような確かな知識として習得されるようにしていく</a:t>
            </a:r>
          </a:p>
        </p:txBody>
      </p:sp>
      <p:sp>
        <p:nvSpPr>
          <p:cNvPr id="8" name="テキスト ボックス 3"/>
          <p:cNvSpPr>
            <a:spLocks noChangeArrowheads="1"/>
          </p:cNvSpPr>
          <p:nvPr/>
        </p:nvSpPr>
        <p:spPr bwMode="auto">
          <a:xfrm>
            <a:off x="990600" y="6194425"/>
            <a:ext cx="2555875" cy="576263"/>
          </a:xfrm>
          <a:prstGeom prst="roundRect">
            <a:avLst>
              <a:gd name="adj" fmla="val 16667"/>
            </a:avLst>
          </a:prstGeom>
          <a:solidFill>
            <a:srgbClr val="1F497D"/>
          </a:solidFill>
          <a:ln w="139700" cmpd="thickThin">
            <a:solidFill>
              <a:schemeClr val="bg1"/>
            </a:solidFill>
            <a:round/>
            <a:headEnd/>
            <a:tailEnd/>
          </a:ln>
        </p:spPr>
        <p:txBody>
          <a:bodyPr lIns="0" tIns="38870" rIns="0" bIns="38870" anchor="ctr"/>
          <a:lstStyle>
            <a:lvl1pPr algn="l" defTabSz="909638" eaLnBrk="0" hangingPunct="0">
              <a:lnSpc>
                <a:spcPct val="95000"/>
              </a:lnSpc>
              <a:spcBef>
                <a:spcPct val="50000"/>
              </a:spcBef>
              <a:buClr>
                <a:schemeClr val="tx2"/>
              </a:buClr>
              <a:buSzPct val="100000"/>
              <a:buFont typeface="Wingdings" pitchFamily="2" charset="2"/>
              <a:buChar char="§"/>
              <a:defRPr sz="2400">
                <a:solidFill>
                  <a:schemeClr val="tx1"/>
                </a:solidFill>
                <a:latin typeface="Arial" pitchFamily="34" charset="0"/>
              </a:defRPr>
            </a:lvl1pPr>
            <a:lvl2pPr marL="742950" indent="-285750" algn="l" defTabSz="909638" eaLnBrk="0" hangingPunct="0">
              <a:lnSpc>
                <a:spcPct val="95000"/>
              </a:lnSpc>
              <a:spcBef>
                <a:spcPct val="35000"/>
              </a:spcBef>
              <a:defRPr sz="2000">
                <a:solidFill>
                  <a:schemeClr val="tx1"/>
                </a:solidFill>
                <a:latin typeface="Arial" pitchFamily="34" charset="0"/>
              </a:defRPr>
            </a:lvl2pPr>
            <a:lvl3pPr marL="1143000" indent="-228600" algn="l" defTabSz="909638" eaLnBrk="0" hangingPunct="0">
              <a:lnSpc>
                <a:spcPct val="95000"/>
              </a:lnSpc>
              <a:spcBef>
                <a:spcPct val="35000"/>
              </a:spcBef>
              <a:defRPr sz="2000">
                <a:solidFill>
                  <a:schemeClr val="tx1"/>
                </a:solidFill>
                <a:latin typeface="Arial" pitchFamily="34" charset="0"/>
              </a:defRPr>
            </a:lvl3pPr>
            <a:lvl4pPr marL="1600200" indent="-228600" algn="l" defTabSz="909638" eaLnBrk="0" hangingPunct="0">
              <a:lnSpc>
                <a:spcPct val="95000"/>
              </a:lnSpc>
              <a:spcBef>
                <a:spcPct val="35000"/>
              </a:spcBef>
              <a:defRPr sz="2000">
                <a:solidFill>
                  <a:schemeClr val="tx1"/>
                </a:solidFill>
                <a:latin typeface="Arial" pitchFamily="34" charset="0"/>
              </a:defRPr>
            </a:lvl4pPr>
            <a:lvl5pPr marL="2057400" indent="-228600" algn="l" defTabSz="909638" eaLnBrk="0" hangingPunct="0">
              <a:lnSpc>
                <a:spcPct val="95000"/>
              </a:lnSpc>
              <a:spcBef>
                <a:spcPct val="35000"/>
              </a:spcBef>
              <a:defRPr sz="2000">
                <a:solidFill>
                  <a:schemeClr val="tx1"/>
                </a:solidFill>
                <a:latin typeface="Arial" pitchFamily="34" charset="0"/>
              </a:defRPr>
            </a:lvl5pPr>
            <a:lvl6pPr marL="2514600" indent="-228600" defTabSz="909638" eaLnBrk="0" fontAlgn="base" hangingPunct="0">
              <a:lnSpc>
                <a:spcPct val="95000"/>
              </a:lnSpc>
              <a:spcBef>
                <a:spcPct val="35000"/>
              </a:spcBef>
              <a:spcAft>
                <a:spcPct val="0"/>
              </a:spcAft>
              <a:defRPr sz="2000">
                <a:solidFill>
                  <a:schemeClr val="tx1"/>
                </a:solidFill>
                <a:latin typeface="Arial" pitchFamily="34" charset="0"/>
              </a:defRPr>
            </a:lvl6pPr>
            <a:lvl7pPr marL="2971800" indent="-228600" defTabSz="909638" eaLnBrk="0" fontAlgn="base" hangingPunct="0">
              <a:lnSpc>
                <a:spcPct val="95000"/>
              </a:lnSpc>
              <a:spcBef>
                <a:spcPct val="35000"/>
              </a:spcBef>
              <a:spcAft>
                <a:spcPct val="0"/>
              </a:spcAft>
              <a:defRPr sz="2000">
                <a:solidFill>
                  <a:schemeClr val="tx1"/>
                </a:solidFill>
                <a:latin typeface="Arial" pitchFamily="34" charset="0"/>
              </a:defRPr>
            </a:lvl7pPr>
            <a:lvl8pPr marL="3429000" indent="-228600" defTabSz="909638" eaLnBrk="0" fontAlgn="base" hangingPunct="0">
              <a:lnSpc>
                <a:spcPct val="95000"/>
              </a:lnSpc>
              <a:spcBef>
                <a:spcPct val="35000"/>
              </a:spcBef>
              <a:spcAft>
                <a:spcPct val="0"/>
              </a:spcAft>
              <a:defRPr sz="2000">
                <a:solidFill>
                  <a:schemeClr val="tx1"/>
                </a:solidFill>
                <a:latin typeface="Arial" pitchFamily="34" charset="0"/>
              </a:defRPr>
            </a:lvl8pPr>
            <a:lvl9pPr marL="3886200" indent="-228600" defTabSz="909638" eaLnBrk="0" fontAlgn="base" hangingPunct="0">
              <a:lnSpc>
                <a:spcPct val="95000"/>
              </a:lnSpc>
              <a:spcBef>
                <a:spcPct val="35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ts val="532"/>
              </a:spcAft>
              <a:buClrTx/>
              <a:buSzTx/>
              <a:buFont typeface="Wingdings" pitchFamily="2" charset="2"/>
              <a:buNone/>
              <a:defRPr/>
            </a:pP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知識及び技能</a:t>
            </a:r>
          </a:p>
        </p:txBody>
      </p:sp>
      <p:sp>
        <p:nvSpPr>
          <p:cNvPr id="10" name="角丸四角形 9"/>
          <p:cNvSpPr/>
          <p:nvPr/>
        </p:nvSpPr>
        <p:spPr>
          <a:xfrm>
            <a:off x="4787900" y="4106863"/>
            <a:ext cx="4248150" cy="1973262"/>
          </a:xfrm>
          <a:prstGeom prst="roundRect">
            <a:avLst/>
          </a:prstGeom>
          <a:solidFill>
            <a:schemeClr val="bg1"/>
          </a:solidFill>
          <a:ln w="139700" cap="flat" cmpd="thinThick" algn="ctr">
            <a:solidFill>
              <a:srgbClr val="3C8C93"/>
            </a:solidFill>
            <a:prstDash val="solid"/>
          </a:ln>
          <a:effectLst/>
        </p:spPr>
        <p:txBody>
          <a:bodyPr lIns="0" tIns="0" rIns="0" bIns="0" anchor="ctr"/>
          <a:lstStyle/>
          <a:p>
            <a:pPr defTabSz="781984">
              <a:defRPr/>
            </a:pP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　</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思考力</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判断力</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表現力等</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を発揮することを通して</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深い理解を伴う知識が習得され</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それにより更に</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思考力</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判断力</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表現力等</a:t>
            </a:r>
            <a:r>
              <a:rPr lang="en-US" altLang="ja-JP" sz="2400" kern="0" dirty="0">
                <a:solidFill>
                  <a:prstClr val="black"/>
                </a:solidFill>
                <a:latin typeface="HGSｺﾞｼｯｸE" pitchFamily="50" charset="-128"/>
                <a:ea typeface="HGSｺﾞｼｯｸE" pitchFamily="50" charset="-128"/>
                <a:cs typeface="Meiryo UI" panose="020B0604030504040204" pitchFamily="50" charset="-128"/>
              </a:rPr>
              <a:t>｣</a:t>
            </a:r>
            <a:r>
              <a:rPr lang="ja-JP" altLang="en-US" sz="2400" kern="0" dirty="0">
                <a:solidFill>
                  <a:prstClr val="black"/>
                </a:solidFill>
                <a:latin typeface="HGSｺﾞｼｯｸE" pitchFamily="50" charset="-128"/>
                <a:ea typeface="HGSｺﾞｼｯｸE" pitchFamily="50" charset="-128"/>
                <a:cs typeface="Meiryo UI" panose="020B0604030504040204" pitchFamily="50" charset="-128"/>
              </a:rPr>
              <a:t>も高まる</a:t>
            </a:r>
            <a:endParaRPr lang="en-US" altLang="ja-JP" sz="2400" kern="0" dirty="0">
              <a:solidFill>
                <a:prstClr val="black"/>
              </a:solidFill>
              <a:latin typeface="HGSｺﾞｼｯｸE" pitchFamily="50" charset="-128"/>
              <a:ea typeface="HGSｺﾞｼｯｸE" pitchFamily="50" charset="-128"/>
              <a:cs typeface="Meiryo UI" panose="020B0604030504040204" pitchFamily="50" charset="-128"/>
            </a:endParaRPr>
          </a:p>
        </p:txBody>
      </p:sp>
      <p:sp>
        <p:nvSpPr>
          <p:cNvPr id="11" name="テキスト ボックス 3"/>
          <p:cNvSpPr>
            <a:spLocks noChangeArrowheads="1"/>
          </p:cNvSpPr>
          <p:nvPr/>
        </p:nvSpPr>
        <p:spPr bwMode="auto">
          <a:xfrm>
            <a:off x="5256213" y="6194425"/>
            <a:ext cx="3311525" cy="576263"/>
          </a:xfrm>
          <a:prstGeom prst="roundRect">
            <a:avLst>
              <a:gd name="adj" fmla="val 16667"/>
            </a:avLst>
          </a:prstGeom>
          <a:solidFill>
            <a:srgbClr val="3C8C93"/>
          </a:solidFill>
          <a:ln w="139700" cmpd="thickThin">
            <a:solidFill>
              <a:schemeClr val="bg1"/>
            </a:solidFill>
            <a:round/>
            <a:headEnd/>
            <a:tailEnd/>
          </a:ln>
        </p:spPr>
        <p:txBody>
          <a:bodyPr lIns="0" tIns="38870" rIns="0" bIns="38870" anchor="ctr"/>
          <a:lstStyle>
            <a:lvl1pPr algn="l" defTabSz="909638" eaLnBrk="0" hangingPunct="0">
              <a:lnSpc>
                <a:spcPct val="95000"/>
              </a:lnSpc>
              <a:spcBef>
                <a:spcPct val="50000"/>
              </a:spcBef>
              <a:buClr>
                <a:schemeClr val="tx2"/>
              </a:buClr>
              <a:buSzPct val="100000"/>
              <a:buFont typeface="Wingdings" pitchFamily="2" charset="2"/>
              <a:buChar char="§"/>
              <a:defRPr sz="2400">
                <a:solidFill>
                  <a:schemeClr val="tx1"/>
                </a:solidFill>
                <a:latin typeface="Arial" pitchFamily="34" charset="0"/>
              </a:defRPr>
            </a:lvl1pPr>
            <a:lvl2pPr marL="742950" indent="-285750" algn="l" defTabSz="909638" eaLnBrk="0" hangingPunct="0">
              <a:lnSpc>
                <a:spcPct val="95000"/>
              </a:lnSpc>
              <a:spcBef>
                <a:spcPct val="35000"/>
              </a:spcBef>
              <a:defRPr sz="2000">
                <a:solidFill>
                  <a:schemeClr val="tx1"/>
                </a:solidFill>
                <a:latin typeface="Arial" pitchFamily="34" charset="0"/>
              </a:defRPr>
            </a:lvl2pPr>
            <a:lvl3pPr marL="1143000" indent="-228600" algn="l" defTabSz="909638" eaLnBrk="0" hangingPunct="0">
              <a:lnSpc>
                <a:spcPct val="95000"/>
              </a:lnSpc>
              <a:spcBef>
                <a:spcPct val="35000"/>
              </a:spcBef>
              <a:defRPr sz="2000">
                <a:solidFill>
                  <a:schemeClr val="tx1"/>
                </a:solidFill>
                <a:latin typeface="Arial" pitchFamily="34" charset="0"/>
              </a:defRPr>
            </a:lvl3pPr>
            <a:lvl4pPr marL="1600200" indent="-228600" algn="l" defTabSz="909638" eaLnBrk="0" hangingPunct="0">
              <a:lnSpc>
                <a:spcPct val="95000"/>
              </a:lnSpc>
              <a:spcBef>
                <a:spcPct val="35000"/>
              </a:spcBef>
              <a:defRPr sz="2000">
                <a:solidFill>
                  <a:schemeClr val="tx1"/>
                </a:solidFill>
                <a:latin typeface="Arial" pitchFamily="34" charset="0"/>
              </a:defRPr>
            </a:lvl4pPr>
            <a:lvl5pPr marL="2057400" indent="-228600" algn="l" defTabSz="909638" eaLnBrk="0" hangingPunct="0">
              <a:lnSpc>
                <a:spcPct val="95000"/>
              </a:lnSpc>
              <a:spcBef>
                <a:spcPct val="35000"/>
              </a:spcBef>
              <a:defRPr sz="2000">
                <a:solidFill>
                  <a:schemeClr val="tx1"/>
                </a:solidFill>
                <a:latin typeface="Arial" pitchFamily="34" charset="0"/>
              </a:defRPr>
            </a:lvl5pPr>
            <a:lvl6pPr marL="2514600" indent="-228600" defTabSz="909638" eaLnBrk="0" fontAlgn="base" hangingPunct="0">
              <a:lnSpc>
                <a:spcPct val="95000"/>
              </a:lnSpc>
              <a:spcBef>
                <a:spcPct val="35000"/>
              </a:spcBef>
              <a:spcAft>
                <a:spcPct val="0"/>
              </a:spcAft>
              <a:defRPr sz="2000">
                <a:solidFill>
                  <a:schemeClr val="tx1"/>
                </a:solidFill>
                <a:latin typeface="Arial" pitchFamily="34" charset="0"/>
              </a:defRPr>
            </a:lvl6pPr>
            <a:lvl7pPr marL="2971800" indent="-228600" defTabSz="909638" eaLnBrk="0" fontAlgn="base" hangingPunct="0">
              <a:lnSpc>
                <a:spcPct val="95000"/>
              </a:lnSpc>
              <a:spcBef>
                <a:spcPct val="35000"/>
              </a:spcBef>
              <a:spcAft>
                <a:spcPct val="0"/>
              </a:spcAft>
              <a:defRPr sz="2000">
                <a:solidFill>
                  <a:schemeClr val="tx1"/>
                </a:solidFill>
                <a:latin typeface="Arial" pitchFamily="34" charset="0"/>
              </a:defRPr>
            </a:lvl7pPr>
            <a:lvl8pPr marL="3429000" indent="-228600" defTabSz="909638" eaLnBrk="0" fontAlgn="base" hangingPunct="0">
              <a:lnSpc>
                <a:spcPct val="95000"/>
              </a:lnSpc>
              <a:spcBef>
                <a:spcPct val="35000"/>
              </a:spcBef>
              <a:spcAft>
                <a:spcPct val="0"/>
              </a:spcAft>
              <a:defRPr sz="2000">
                <a:solidFill>
                  <a:schemeClr val="tx1"/>
                </a:solidFill>
                <a:latin typeface="Arial" pitchFamily="34" charset="0"/>
              </a:defRPr>
            </a:lvl8pPr>
            <a:lvl9pPr marL="3886200" indent="-228600" defTabSz="909638" eaLnBrk="0" fontAlgn="base" hangingPunct="0">
              <a:lnSpc>
                <a:spcPct val="95000"/>
              </a:lnSpc>
              <a:spcBef>
                <a:spcPct val="35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ts val="532"/>
              </a:spcAft>
              <a:buClrTx/>
              <a:buSzTx/>
              <a:buFont typeface="Wingdings" pitchFamily="2" charset="2"/>
              <a:buNone/>
              <a:defRPr/>
            </a:pPr>
            <a:r>
              <a:rPr lang="ja-JP" altLang="en-US" sz="20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思考力，判断力，表現力等</a:t>
            </a:r>
            <a:r>
              <a:rPr lang="ja-JP" altLang="en-US" sz="20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2" name="テキスト ボックス 3"/>
          <p:cNvSpPr>
            <a:spLocks noChangeArrowheads="1"/>
          </p:cNvSpPr>
          <p:nvPr/>
        </p:nvSpPr>
        <p:spPr bwMode="auto">
          <a:xfrm>
            <a:off x="3124200" y="1036638"/>
            <a:ext cx="2882900" cy="887412"/>
          </a:xfrm>
          <a:prstGeom prst="roundRect">
            <a:avLst>
              <a:gd name="adj" fmla="val 16667"/>
            </a:avLst>
          </a:prstGeom>
          <a:solidFill>
            <a:srgbClr val="E46C0A"/>
          </a:solidFill>
          <a:ln w="139700" cmpd="thickThin">
            <a:solidFill>
              <a:schemeClr val="bg1"/>
            </a:solidFill>
          </a:ln>
        </p:spPr>
        <p:txBody>
          <a:bodyPr lIns="0" tIns="70632" rIns="0" bIns="0" anchor="ctr"/>
          <a:lstStyle>
            <a:lvl1pPr algn="l" defTabSz="909638" eaLnBrk="0" hangingPunct="0">
              <a:lnSpc>
                <a:spcPct val="95000"/>
              </a:lnSpc>
              <a:spcBef>
                <a:spcPct val="50000"/>
              </a:spcBef>
              <a:buClr>
                <a:schemeClr val="tx2"/>
              </a:buClr>
              <a:buSzPct val="100000"/>
              <a:buFont typeface="Wingdings" pitchFamily="2" charset="2"/>
              <a:buChar char="§"/>
              <a:defRPr sz="2400">
                <a:solidFill>
                  <a:schemeClr val="tx1"/>
                </a:solidFill>
                <a:latin typeface="Arial" pitchFamily="34" charset="0"/>
              </a:defRPr>
            </a:lvl1pPr>
            <a:lvl2pPr marL="742950" indent="-285750" algn="l" defTabSz="909638" eaLnBrk="0" hangingPunct="0">
              <a:lnSpc>
                <a:spcPct val="95000"/>
              </a:lnSpc>
              <a:spcBef>
                <a:spcPct val="35000"/>
              </a:spcBef>
              <a:defRPr sz="2000">
                <a:solidFill>
                  <a:schemeClr val="tx1"/>
                </a:solidFill>
                <a:latin typeface="Arial" pitchFamily="34" charset="0"/>
              </a:defRPr>
            </a:lvl2pPr>
            <a:lvl3pPr marL="1143000" indent="-228600" algn="l" defTabSz="909638" eaLnBrk="0" hangingPunct="0">
              <a:lnSpc>
                <a:spcPct val="95000"/>
              </a:lnSpc>
              <a:spcBef>
                <a:spcPct val="35000"/>
              </a:spcBef>
              <a:defRPr sz="2000">
                <a:solidFill>
                  <a:schemeClr val="tx1"/>
                </a:solidFill>
                <a:latin typeface="Arial" pitchFamily="34" charset="0"/>
              </a:defRPr>
            </a:lvl3pPr>
            <a:lvl4pPr marL="1600200" indent="-228600" algn="l" defTabSz="909638" eaLnBrk="0" hangingPunct="0">
              <a:lnSpc>
                <a:spcPct val="95000"/>
              </a:lnSpc>
              <a:spcBef>
                <a:spcPct val="35000"/>
              </a:spcBef>
              <a:defRPr sz="2000">
                <a:solidFill>
                  <a:schemeClr val="tx1"/>
                </a:solidFill>
                <a:latin typeface="Arial" pitchFamily="34" charset="0"/>
              </a:defRPr>
            </a:lvl4pPr>
            <a:lvl5pPr marL="2057400" indent="-228600" algn="l" defTabSz="909638" eaLnBrk="0" hangingPunct="0">
              <a:lnSpc>
                <a:spcPct val="95000"/>
              </a:lnSpc>
              <a:spcBef>
                <a:spcPct val="35000"/>
              </a:spcBef>
              <a:defRPr sz="2000">
                <a:solidFill>
                  <a:schemeClr val="tx1"/>
                </a:solidFill>
                <a:latin typeface="Arial" pitchFamily="34" charset="0"/>
              </a:defRPr>
            </a:lvl5pPr>
            <a:lvl6pPr marL="2514600" indent="-228600" defTabSz="909638" eaLnBrk="0" fontAlgn="base" hangingPunct="0">
              <a:lnSpc>
                <a:spcPct val="95000"/>
              </a:lnSpc>
              <a:spcBef>
                <a:spcPct val="35000"/>
              </a:spcBef>
              <a:spcAft>
                <a:spcPct val="0"/>
              </a:spcAft>
              <a:defRPr sz="2000">
                <a:solidFill>
                  <a:schemeClr val="tx1"/>
                </a:solidFill>
                <a:latin typeface="Arial" pitchFamily="34" charset="0"/>
              </a:defRPr>
            </a:lvl6pPr>
            <a:lvl7pPr marL="2971800" indent="-228600" defTabSz="909638" eaLnBrk="0" fontAlgn="base" hangingPunct="0">
              <a:lnSpc>
                <a:spcPct val="95000"/>
              </a:lnSpc>
              <a:spcBef>
                <a:spcPct val="35000"/>
              </a:spcBef>
              <a:spcAft>
                <a:spcPct val="0"/>
              </a:spcAft>
              <a:defRPr sz="2000">
                <a:solidFill>
                  <a:schemeClr val="tx1"/>
                </a:solidFill>
                <a:latin typeface="Arial" pitchFamily="34" charset="0"/>
              </a:defRPr>
            </a:lvl7pPr>
            <a:lvl8pPr marL="3429000" indent="-228600" defTabSz="909638" eaLnBrk="0" fontAlgn="base" hangingPunct="0">
              <a:lnSpc>
                <a:spcPct val="95000"/>
              </a:lnSpc>
              <a:spcBef>
                <a:spcPct val="35000"/>
              </a:spcBef>
              <a:spcAft>
                <a:spcPct val="0"/>
              </a:spcAft>
              <a:defRPr sz="2000">
                <a:solidFill>
                  <a:schemeClr val="tx1"/>
                </a:solidFill>
                <a:latin typeface="Arial" pitchFamily="34" charset="0"/>
              </a:defRPr>
            </a:lvl8pPr>
            <a:lvl9pPr marL="3886200" indent="-228600" defTabSz="909638" eaLnBrk="0" fontAlgn="base" hangingPunct="0">
              <a:lnSpc>
                <a:spcPct val="95000"/>
              </a:lnSpc>
              <a:spcBef>
                <a:spcPct val="35000"/>
              </a:spcBef>
              <a:spcAft>
                <a:spcPct val="0"/>
              </a:spcAft>
              <a:defRPr sz="2000">
                <a:solidFill>
                  <a:schemeClr val="tx1"/>
                </a:solidFill>
                <a:latin typeface="Arial" pitchFamily="34" charset="0"/>
              </a:defRPr>
            </a:lvl9pPr>
          </a:lstStyle>
          <a:p>
            <a:pPr algn="ctr" eaLnBrk="1" hangingPunct="1">
              <a:lnSpc>
                <a:spcPct val="100000"/>
              </a:lnSpc>
              <a:spcBef>
                <a:spcPct val="0"/>
              </a:spcBef>
              <a:buClrTx/>
              <a:buSzTx/>
              <a:buFont typeface="Wingdings" pitchFamily="2" charset="2"/>
              <a:buNone/>
              <a:defRPr/>
            </a:pP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学びに向かう力</a:t>
            </a:r>
            <a:br>
              <a:rPr lang="en-US" altLang="ja-JP"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人間性等</a:t>
            </a:r>
          </a:p>
        </p:txBody>
      </p:sp>
      <p:sp>
        <p:nvSpPr>
          <p:cNvPr id="13" name="正方形/長方形 12"/>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第１　小</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中</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学校教育の基本と教育課程の役割</a:t>
            </a:r>
          </a:p>
        </p:txBody>
      </p:sp>
      <p:sp>
        <p:nvSpPr>
          <p:cNvPr id="14" name="ホームベース 13"/>
          <p:cNvSpPr/>
          <p:nvPr/>
        </p:nvSpPr>
        <p:spPr>
          <a:xfrm>
            <a:off x="0" y="476250"/>
            <a:ext cx="7667625"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育成を目指す資質・能力（第１の３）</a:t>
            </a:r>
          </a:p>
        </p:txBody>
      </p:sp>
      <p:sp>
        <p:nvSpPr>
          <p:cNvPr id="15" name="AutoShape 17"/>
          <p:cNvSpPr>
            <a:spLocks noChangeArrowheads="1"/>
          </p:cNvSpPr>
          <p:nvPr/>
        </p:nvSpPr>
        <p:spPr bwMode="auto">
          <a:xfrm>
            <a:off x="7667625" y="476250"/>
            <a:ext cx="1476375"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P36</a:t>
            </a:r>
            <a:r>
              <a:rPr kumimoji="1" lang="ja-JP" altLang="en-US" sz="2400" dirty="0">
                <a:latin typeface="ＭＳ Ｐゴシック" panose="020B0600070205080204" pitchFamily="50" charset="-128"/>
              </a:rPr>
              <a:t>～</a:t>
            </a:r>
          </a:p>
        </p:txBody>
      </p:sp>
      <p:pic>
        <p:nvPicPr>
          <p:cNvPr id="2" name="オーディオ 1">
            <a:hlinkClick r:id="" action="ppaction://media"/>
            <a:extLst>
              <a:ext uri="{FF2B5EF4-FFF2-40B4-BE49-F238E27FC236}">
                <a16:creationId xmlns:a16="http://schemas.microsoft.com/office/drawing/2014/main" id="{88B4036A-21CF-460E-83DD-716D44B43C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33"/>
    </mc:Choice>
    <mc:Fallback xmlns="">
      <p:transition spd="slow" advTm="6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938" y="6381750"/>
            <a:ext cx="9136062" cy="461963"/>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2400" b="1" kern="0" dirty="0">
                <a:solidFill>
                  <a:prstClr val="white"/>
                </a:solidFill>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3568" y="2805233"/>
            <a:ext cx="7776864" cy="1296144"/>
          </a:xfrm>
          <a:prstGeom prst="rect">
            <a:avLst/>
          </a:prstGeom>
          <a:solidFill>
            <a:srgbClr val="800000"/>
          </a:solid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8000" b="1" dirty="0">
                <a:solidFill>
                  <a:prstClr val="white"/>
                </a:solidFill>
                <a:latin typeface="HGP教科書体" panose="02020600000000000000" pitchFamily="18" charset="-128"/>
                <a:ea typeface="HGP教科書体" panose="02020600000000000000" pitchFamily="18" charset="-128"/>
              </a:rPr>
              <a:t>総則等</a:t>
            </a:r>
            <a:r>
              <a:rPr kumimoji="1" lang="en-US" altLang="ja-JP" sz="8000" b="1" dirty="0">
                <a:solidFill>
                  <a:prstClr val="white"/>
                </a:solidFill>
                <a:latin typeface="HGP教科書体" panose="02020600000000000000" pitchFamily="18" charset="-128"/>
                <a:ea typeface="HGP教科書体" panose="02020600000000000000" pitchFamily="18" charset="-128"/>
              </a:rPr>
              <a:t>【</a:t>
            </a:r>
            <a:r>
              <a:rPr kumimoji="1" lang="ja-JP" altLang="en-US" sz="8000" b="1" dirty="0">
                <a:solidFill>
                  <a:prstClr val="white"/>
                </a:solidFill>
                <a:latin typeface="HGP教科書体" panose="02020600000000000000" pitchFamily="18" charset="-128"/>
                <a:ea typeface="HGP教科書体" panose="02020600000000000000" pitchFamily="18" charset="-128"/>
              </a:rPr>
              <a:t>中学校</a:t>
            </a:r>
            <a:r>
              <a:rPr kumimoji="1" lang="en-US" altLang="ja-JP" sz="8000" b="1" dirty="0">
                <a:solidFill>
                  <a:prstClr val="white"/>
                </a:solidFill>
                <a:latin typeface="HGP教科書体" panose="02020600000000000000" pitchFamily="18" charset="-128"/>
                <a:ea typeface="HGP教科書体" panose="02020600000000000000" pitchFamily="18" charset="-128"/>
              </a:rPr>
              <a:t>】</a:t>
            </a:r>
            <a:endParaRPr kumimoji="1" lang="ja-JP" altLang="en-US" sz="8000" b="1" dirty="0">
              <a:solidFill>
                <a:prstClr val="white"/>
              </a:solidFill>
              <a:latin typeface="HGP教科書体" panose="02020600000000000000" pitchFamily="18" charset="-128"/>
              <a:ea typeface="HGP教科書体" panose="02020600000000000000" pitchFamily="18" charset="-128"/>
            </a:endParaRPr>
          </a:p>
        </p:txBody>
      </p:sp>
      <p:sp>
        <p:nvSpPr>
          <p:cNvPr id="15366" name="テキスト ボックス 4"/>
          <p:cNvSpPr txBox="1">
            <a:spLocks noChangeArrowheads="1"/>
          </p:cNvSpPr>
          <p:nvPr/>
        </p:nvSpPr>
        <p:spPr bwMode="auto">
          <a:xfrm>
            <a:off x="250825" y="4340225"/>
            <a:ext cx="86423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600" b="1" dirty="0">
                <a:solidFill>
                  <a:srgbClr val="000000"/>
                </a:solidFill>
                <a:latin typeface="HGP教科書体" panose="02020600000000000000" pitchFamily="18" charset="-128"/>
                <a:ea typeface="HGP教科書体" panose="02020600000000000000" pitchFamily="18" charset="-128"/>
              </a:rPr>
              <a:t>～　総則，道徳科，特別活動，総合的な学習の時間　～</a:t>
            </a:r>
          </a:p>
        </p:txBody>
      </p:sp>
      <p:sp>
        <p:nvSpPr>
          <p:cNvPr id="8" name="サブタイトル 2"/>
          <p:cNvSpPr txBox="1">
            <a:spLocks/>
          </p:cNvSpPr>
          <p:nvPr/>
        </p:nvSpPr>
        <p:spPr bwMode="auto">
          <a:xfrm>
            <a:off x="7938" y="90805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marL="0" indent="0" algn="l" rtl="0" eaLnBrk="0" fontAlgn="base" hangingPunct="0">
              <a:lnSpc>
                <a:spcPct val="90000"/>
              </a:lnSpc>
              <a:spcBef>
                <a:spcPts val="1200"/>
              </a:spcBef>
              <a:spcAft>
                <a:spcPts val="200"/>
              </a:spcAft>
              <a:buClr>
                <a:schemeClr val="accent1"/>
              </a:buClr>
              <a:buSzPct val="100000"/>
              <a:buFont typeface="Calibri" pitchFamily="34" charset="0"/>
              <a:buNone/>
              <a:defRPr kumimoji="1" sz="2400" kern="1200" cap="all" spc="200" baseline="0">
                <a:solidFill>
                  <a:schemeClr val="tx2"/>
                </a:solidFill>
                <a:latin typeface="+mj-lt"/>
                <a:ea typeface="+mn-ea"/>
                <a:cs typeface="+mn-cs"/>
              </a:defRPr>
            </a:lvl1pPr>
            <a:lvl2pPr marL="4572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400" kern="1200">
                <a:solidFill>
                  <a:srgbClr val="404040"/>
                </a:solidFill>
                <a:latin typeface="+mn-lt"/>
                <a:ea typeface="+mn-ea"/>
                <a:cs typeface="+mn-cs"/>
              </a:defRPr>
            </a:lvl2pPr>
            <a:lvl3pPr marL="9144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400" kern="1200">
                <a:solidFill>
                  <a:srgbClr val="404040"/>
                </a:solidFill>
                <a:latin typeface="+mn-lt"/>
                <a:ea typeface="+mn-ea"/>
                <a:cs typeface="+mn-cs"/>
              </a:defRPr>
            </a:lvl3pPr>
            <a:lvl4pPr marL="13716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000" kern="1200">
                <a:solidFill>
                  <a:srgbClr val="404040"/>
                </a:solidFill>
                <a:latin typeface="+mn-lt"/>
                <a:ea typeface="+mn-ea"/>
                <a:cs typeface="+mn-cs"/>
              </a:defRPr>
            </a:lvl4pPr>
            <a:lvl5pPr marL="1828800" indent="0" algn="ctr" rtl="0" eaLnBrk="0" fontAlgn="base" hangingPunct="0">
              <a:lnSpc>
                <a:spcPct val="90000"/>
              </a:lnSpc>
              <a:spcBef>
                <a:spcPts val="200"/>
              </a:spcBef>
              <a:spcAft>
                <a:spcPts val="400"/>
              </a:spcAft>
              <a:buClr>
                <a:schemeClr val="accent1"/>
              </a:buClr>
              <a:buFont typeface="Calibri" panose="020F0502020204030204" pitchFamily="34" charset="0"/>
              <a:buNone/>
              <a:defRPr kumimoji="1" sz="2000" kern="1200">
                <a:solidFill>
                  <a:srgbClr val="404040"/>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gn="ctr" defTabSz="914400">
              <a:defRPr/>
            </a:pPr>
            <a:r>
              <a:rPr lang="ja-JP" altLang="en-US" sz="5400" b="1" dirty="0">
                <a:solidFill>
                  <a:schemeClr val="tx1"/>
                </a:solidFill>
                <a:latin typeface="HGP教科書体" panose="02020600000000000000" pitchFamily="18" charset="-128"/>
                <a:ea typeface="HGP教科書体" panose="02020600000000000000" pitchFamily="18" charset="-128"/>
              </a:rPr>
              <a:t>「新教育課程説明」</a:t>
            </a:r>
          </a:p>
        </p:txBody>
      </p:sp>
      <p:pic>
        <p:nvPicPr>
          <p:cNvPr id="2" name="オーディオ 1">
            <a:hlinkClick r:id="" action="ppaction://media"/>
            <a:extLst>
              <a:ext uri="{FF2B5EF4-FFF2-40B4-BE49-F238E27FC236}">
                <a16:creationId xmlns:a16="http://schemas.microsoft.com/office/drawing/2014/main" id="{B56558BC-9DEF-4C5F-87F6-5A6FFC1BB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4240027"/>
      </p:ext>
    </p:extLst>
  </p:cSld>
  <p:clrMapOvr>
    <a:masterClrMapping/>
  </p:clrMapOvr>
  <mc:AlternateContent xmlns:mc="http://schemas.openxmlformats.org/markup-compatibility/2006" xmlns:p14="http://schemas.microsoft.com/office/powerpoint/2010/main">
    <mc:Choice Requires="p14">
      <p:transition spd="slow" p14:dur="2000" advTm="13897"/>
    </mc:Choice>
    <mc:Fallback xmlns="">
      <p:transition spd="slow" advTm="1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52C268C4-50CE-4D66-9EEE-0EC3E29A26B6}" type="slidenum">
              <a:rPr lang="ja-JP" altLang="en-US" sz="1600">
                <a:solidFill>
                  <a:srgbClr val="000000"/>
                </a:solidFill>
                <a:latin typeface="Arial" panose="020B0604020202020204" pitchFamily="34" charset="0"/>
              </a:rPr>
              <a:pPr defTabSz="914400" eaLnBrk="1" hangingPunct="1"/>
              <a:t>8</a:t>
            </a:fld>
            <a:endParaRPr lang="ja-JP" altLang="en-US" sz="1600">
              <a:solidFill>
                <a:srgbClr val="000000"/>
              </a:solidFill>
              <a:latin typeface="Arial" panose="020B0604020202020204" pitchFamily="34" charset="0"/>
            </a:endParaRPr>
          </a:p>
        </p:txBody>
      </p:sp>
      <p:sp>
        <p:nvSpPr>
          <p:cNvPr id="6" name="四角形: 角を丸くする 6"/>
          <p:cNvSpPr/>
          <p:nvPr/>
        </p:nvSpPr>
        <p:spPr>
          <a:xfrm>
            <a:off x="65088" y="984250"/>
            <a:ext cx="8999537"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defTabSz="914400" eaLnBrk="1" fontAlgn="auto" hangingPunct="1">
              <a:spcBef>
                <a:spcPts val="1200"/>
              </a:spcBef>
              <a:spcAft>
                <a:spcPts val="0"/>
              </a:spcAft>
              <a:defRPr/>
            </a:pPr>
            <a:r>
              <a:rPr lang="ja-JP" altLang="en-US" sz="2000" kern="0" dirty="0">
                <a:solidFill>
                  <a:srgbClr val="003399"/>
                </a:solidFill>
                <a:latin typeface="HGSｺﾞｼｯｸM" pitchFamily="50" charset="-128"/>
                <a:ea typeface="HGSｺﾞｼｯｸM" pitchFamily="50" charset="-128"/>
              </a:rPr>
              <a:t>各教科等の</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目標</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内容</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の記述を</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知識及び技能</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思考力</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判断力</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表現力等</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学びに向かう力</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人間性等</a:t>
            </a:r>
            <a:r>
              <a:rPr lang="en-US" altLang="ja-JP" sz="2000" kern="0" dirty="0">
                <a:solidFill>
                  <a:srgbClr val="003399"/>
                </a:solidFill>
                <a:latin typeface="HGSｺﾞｼｯｸM" pitchFamily="50" charset="-128"/>
                <a:ea typeface="HGSｺﾞｼｯｸM" pitchFamily="50" charset="-128"/>
              </a:rPr>
              <a:t>｣</a:t>
            </a:r>
            <a:r>
              <a:rPr lang="ja-JP" altLang="en-US" sz="2000" kern="0" dirty="0">
                <a:solidFill>
                  <a:srgbClr val="003399"/>
                </a:solidFill>
                <a:latin typeface="HGSｺﾞｼｯｸM" pitchFamily="50" charset="-128"/>
                <a:ea typeface="HGSｺﾞｼｯｸM" pitchFamily="50" charset="-128"/>
              </a:rPr>
              <a:t>の資質・能力の３つの柱で再整理した。</a:t>
            </a:r>
          </a:p>
        </p:txBody>
      </p:sp>
      <p:sp>
        <p:nvSpPr>
          <p:cNvPr id="9" name="テキスト ボックス 8"/>
          <p:cNvSpPr txBox="1"/>
          <p:nvPr/>
        </p:nvSpPr>
        <p:spPr>
          <a:xfrm>
            <a:off x="4384675" y="2022475"/>
            <a:ext cx="4695825" cy="4813300"/>
          </a:xfrm>
          <a:custGeom>
            <a:avLst/>
            <a:gdLst>
              <a:gd name="connsiteX0" fmla="*/ 0 w 4822854"/>
              <a:gd name="connsiteY0" fmla="*/ 0 h 5632311"/>
              <a:gd name="connsiteX1" fmla="*/ 4822854 w 4822854"/>
              <a:gd name="connsiteY1" fmla="*/ 0 h 5632311"/>
              <a:gd name="connsiteX2" fmla="*/ 4822854 w 4822854"/>
              <a:gd name="connsiteY2" fmla="*/ 5632311 h 5632311"/>
              <a:gd name="connsiteX3" fmla="*/ 0 w 4822854"/>
              <a:gd name="connsiteY3" fmla="*/ 5632311 h 5632311"/>
              <a:gd name="connsiteX4" fmla="*/ 0 w 4822854"/>
              <a:gd name="connsiteY4" fmla="*/ 0 h 5632311"/>
              <a:gd name="connsiteX0" fmla="*/ 1 w 4822855"/>
              <a:gd name="connsiteY0" fmla="*/ 0 h 5632311"/>
              <a:gd name="connsiteX1" fmla="*/ 4822855 w 4822855"/>
              <a:gd name="connsiteY1" fmla="*/ 0 h 5632311"/>
              <a:gd name="connsiteX2" fmla="*/ 4822855 w 4822855"/>
              <a:gd name="connsiteY2" fmla="*/ 5632311 h 5632311"/>
              <a:gd name="connsiteX3" fmla="*/ 1 w 4822855"/>
              <a:gd name="connsiteY3" fmla="*/ 5632311 h 5632311"/>
              <a:gd name="connsiteX4" fmla="*/ 0 w 4822855"/>
              <a:gd name="connsiteY4" fmla="*/ 520735 h 5632311"/>
              <a:gd name="connsiteX5" fmla="*/ 1 w 4822855"/>
              <a:gd name="connsiteY5"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855" h="5632311">
                <a:moveTo>
                  <a:pt x="1" y="0"/>
                </a:moveTo>
                <a:lnTo>
                  <a:pt x="4822855" y="0"/>
                </a:lnTo>
                <a:lnTo>
                  <a:pt x="4822855" y="5632311"/>
                </a:lnTo>
                <a:lnTo>
                  <a:pt x="1" y="5632311"/>
                </a:lnTo>
                <a:cubicBezTo>
                  <a:pt x="1" y="3928452"/>
                  <a:pt x="0" y="2224594"/>
                  <a:pt x="0" y="520735"/>
                </a:cubicBezTo>
                <a:cubicBezTo>
                  <a:pt x="0" y="347157"/>
                  <a:pt x="1" y="173578"/>
                  <a:pt x="1" y="0"/>
                </a:cubicBezTo>
                <a:close/>
              </a:path>
            </a:pathLst>
          </a:custGeom>
          <a:solidFill>
            <a:schemeClr val="bg1"/>
          </a:solidFill>
          <a:ln>
            <a:solidFill>
              <a:schemeClr val="tx1"/>
            </a:solidFill>
            <a:prstDash val="dash"/>
          </a:ln>
        </p:spPr>
        <p:txBody>
          <a:bodyPr lIns="36000" tIns="36000" rIns="0" bIns="36000">
            <a:spAutoFit/>
          </a:bodyPr>
          <a:lstStyle/>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小学校学習指導要領　</a:t>
            </a:r>
            <a:r>
              <a:rPr lang="ja-JP" altLang="en-US" sz="1400" kern="0" dirty="0">
                <a:solidFill>
                  <a:srgbClr val="C00000"/>
                </a:solidFill>
                <a:latin typeface="HGSｺﾞｼｯｸE" pitchFamily="50" charset="-128"/>
                <a:ea typeface="HGSｺﾞｼｯｸE" pitchFamily="50" charset="-128"/>
              </a:rPr>
              <a:t>＜平成</a:t>
            </a:r>
            <a:r>
              <a:rPr lang="en-US" altLang="ja-JP" sz="1400" kern="0" dirty="0">
                <a:solidFill>
                  <a:srgbClr val="C00000"/>
                </a:solidFill>
                <a:latin typeface="HGSｺﾞｼｯｸE" pitchFamily="50" charset="-128"/>
                <a:ea typeface="HGSｺﾞｼｯｸE" pitchFamily="50" charset="-128"/>
              </a:rPr>
              <a:t>29</a:t>
            </a:r>
            <a:r>
              <a:rPr lang="ja-JP" altLang="en-US" sz="1400" kern="0" dirty="0">
                <a:solidFill>
                  <a:srgbClr val="C00000"/>
                </a:solidFill>
                <a:latin typeface="HGSｺﾞｼｯｸE" pitchFamily="50" charset="-128"/>
                <a:ea typeface="HGSｺﾞｼｯｸE" pitchFamily="50" charset="-128"/>
              </a:rPr>
              <a:t>年改訂＞</a:t>
            </a:r>
            <a:endParaRPr lang="ja-JP" altLang="en-US" sz="1400" kern="0" dirty="0">
              <a:solidFill>
                <a:prstClr val="black"/>
              </a:solidFill>
              <a:latin typeface="HGSｺﾞｼｯｸE" pitchFamily="50" charset="-128"/>
              <a:ea typeface="HGSｺﾞｼｯｸE" pitchFamily="50" charset="-128"/>
            </a:endParaRP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第２章　各　教　科</a:t>
            </a: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第１節　国　　　語                                    </a:t>
            </a: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第１　目　標</a:t>
            </a:r>
          </a:p>
          <a:p>
            <a:pPr defTabSz="916089" eaLnBrk="1" fontAlgn="auto" hangingPunct="1">
              <a:spcBef>
                <a:spcPts val="0"/>
              </a:spcBef>
              <a:spcAft>
                <a:spcPts val="0"/>
              </a:spcAft>
              <a:defRPr/>
            </a:pPr>
            <a:r>
              <a:rPr lang="ja-JP" altLang="en-US" b="1" kern="0" dirty="0">
                <a:solidFill>
                  <a:prstClr val="black"/>
                </a:solidFill>
                <a:latin typeface="HGSｺﾞｼｯｸM" pitchFamily="50" charset="-128"/>
                <a:ea typeface="HGSｺﾞｼｯｸM" pitchFamily="50" charset="-128"/>
              </a:rPr>
              <a:t>　</a:t>
            </a:r>
            <a:r>
              <a:rPr lang="ja-JP" altLang="en-US" kern="0" dirty="0">
                <a:solidFill>
                  <a:prstClr val="black"/>
                </a:solidFill>
                <a:latin typeface="HGSｺﾞｼｯｸM" pitchFamily="50" charset="-128"/>
                <a:ea typeface="HGSｺﾞｼｯｸM" pitchFamily="50" charset="-128"/>
              </a:rPr>
              <a:t>言葉による見方・考え方を働かせ</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言語活動を通して</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国語で正確に理解し適切に表現する資質・能力を次のとおり育成することを目指す。</a:t>
            </a:r>
          </a:p>
          <a:p>
            <a:pPr marL="342900" indent="-342900" defTabSz="916089" eaLnBrk="1" fontAlgn="auto" hangingPunct="1">
              <a:spcBef>
                <a:spcPts val="0"/>
              </a:spcBef>
              <a:spcAft>
                <a:spcPts val="0"/>
              </a:spcAft>
              <a:buFontTx/>
              <a:buAutoNum type="arabicParenBoth"/>
              <a:defRPr/>
            </a:pPr>
            <a:r>
              <a:rPr lang="ja-JP" altLang="en-US" kern="0" dirty="0">
                <a:solidFill>
                  <a:prstClr val="black"/>
                </a:solidFill>
                <a:latin typeface="HGSｺﾞｼｯｸM" pitchFamily="50" charset="-128"/>
                <a:ea typeface="HGSｺﾞｼｯｸM" pitchFamily="50" charset="-128"/>
              </a:rPr>
              <a:t>日常生活に必要な国語について</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その特質を理解し適切に使うことができるようにする。　</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知識及び技能</a:t>
            </a:r>
            <a:r>
              <a:rPr lang="en-US" altLang="ja-JP" kern="0" dirty="0">
                <a:solidFill>
                  <a:srgbClr val="C00000"/>
                </a:solidFill>
                <a:latin typeface="HGSｺﾞｼｯｸM" pitchFamily="50" charset="-128"/>
                <a:ea typeface="HGSｺﾞｼｯｸM" pitchFamily="50" charset="-128"/>
              </a:rPr>
              <a:t>】</a:t>
            </a:r>
          </a:p>
          <a:p>
            <a:pPr marL="342900" indent="-342900" defTabSz="916089" eaLnBrk="1" fontAlgn="auto" hangingPunct="1">
              <a:spcBef>
                <a:spcPts val="0"/>
              </a:spcBef>
              <a:spcAft>
                <a:spcPts val="0"/>
              </a:spcAft>
              <a:buFontTx/>
              <a:buAutoNum type="arabicParenBoth"/>
              <a:defRPr/>
            </a:pPr>
            <a:r>
              <a:rPr lang="ja-JP" altLang="en-US" kern="0" dirty="0">
                <a:solidFill>
                  <a:prstClr val="black"/>
                </a:solidFill>
                <a:latin typeface="HGSｺﾞｼｯｸM" pitchFamily="50" charset="-128"/>
                <a:ea typeface="HGSｺﾞｼｯｸM" pitchFamily="50" charset="-128"/>
              </a:rPr>
              <a:t>　日常生活における人との関わりの中で伝え合う力を高め</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思考力や想像力を養う。</a:t>
            </a:r>
            <a:r>
              <a:rPr lang="ja-JP" altLang="en-US" kern="0" dirty="0">
                <a:solidFill>
                  <a:srgbClr val="C00000"/>
                </a:solidFill>
                <a:latin typeface="HGSｺﾞｼｯｸM" pitchFamily="50" charset="-128"/>
                <a:ea typeface="HGSｺﾞｼｯｸM" pitchFamily="50" charset="-128"/>
              </a:rPr>
              <a:t>　</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思考力</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判断力</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表現力等</a:t>
            </a:r>
            <a:r>
              <a:rPr lang="en-US" altLang="ja-JP" kern="0" dirty="0">
                <a:solidFill>
                  <a:srgbClr val="C00000"/>
                </a:solidFill>
                <a:latin typeface="HGSｺﾞｼｯｸM" pitchFamily="50" charset="-128"/>
                <a:ea typeface="HGSｺﾞｼｯｸM" pitchFamily="50" charset="-128"/>
              </a:rPr>
              <a:t>】</a:t>
            </a:r>
          </a:p>
          <a:p>
            <a:pPr marL="342900" indent="-342900" defTabSz="916089" eaLnBrk="1" fontAlgn="auto" hangingPunct="1">
              <a:spcBef>
                <a:spcPts val="0"/>
              </a:spcBef>
              <a:spcAft>
                <a:spcPts val="0"/>
              </a:spcAft>
              <a:buFontTx/>
              <a:buAutoNum type="arabicParenBoth"/>
              <a:defRPr/>
            </a:pPr>
            <a:r>
              <a:rPr lang="ja-JP" altLang="en-US" kern="0" dirty="0">
                <a:solidFill>
                  <a:prstClr val="black"/>
                </a:solidFill>
                <a:latin typeface="HGSｺﾞｼｯｸM" pitchFamily="50" charset="-128"/>
                <a:ea typeface="HGSｺﾞｼｯｸM" pitchFamily="50" charset="-128"/>
              </a:rPr>
              <a:t>　言葉がもつよさを認識するとともに</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言語感覚を養い</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国語の大切さを自覚し</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国語を尊重してその能力の向上を図る態度を養う。</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学びに向かう力</a:t>
            </a:r>
            <a:r>
              <a:rPr lang="en-US" altLang="ja-JP" kern="0" dirty="0">
                <a:solidFill>
                  <a:srgbClr val="C00000"/>
                </a:solidFill>
                <a:latin typeface="HGSｺﾞｼｯｸM" pitchFamily="50" charset="-128"/>
                <a:ea typeface="HGSｺﾞｼｯｸM" pitchFamily="50" charset="-128"/>
              </a:rPr>
              <a:t>,</a:t>
            </a:r>
            <a:r>
              <a:rPr lang="ja-JP" altLang="en-US" kern="0" dirty="0">
                <a:solidFill>
                  <a:srgbClr val="C00000"/>
                </a:solidFill>
                <a:latin typeface="HGSｺﾞｼｯｸM" pitchFamily="50" charset="-128"/>
                <a:ea typeface="HGSｺﾞｼｯｸM" pitchFamily="50" charset="-128"/>
              </a:rPr>
              <a:t>人間性等</a:t>
            </a:r>
            <a:r>
              <a:rPr lang="en-US" altLang="ja-JP" kern="0" dirty="0">
                <a:solidFill>
                  <a:srgbClr val="C00000"/>
                </a:solidFill>
                <a:latin typeface="HGSｺﾞｼｯｸM" pitchFamily="50" charset="-128"/>
                <a:ea typeface="HGSｺﾞｼｯｸM" pitchFamily="50" charset="-128"/>
              </a:rPr>
              <a:t>】</a:t>
            </a:r>
            <a:endParaRPr lang="ja-JP" altLang="en-US" kern="0" dirty="0">
              <a:solidFill>
                <a:srgbClr val="C00000"/>
              </a:solidFill>
              <a:latin typeface="HGSｺﾞｼｯｸM" pitchFamily="50" charset="-128"/>
              <a:ea typeface="HGSｺﾞｼｯｸM" pitchFamily="50" charset="-128"/>
            </a:endParaRPr>
          </a:p>
        </p:txBody>
      </p:sp>
      <p:sp>
        <p:nvSpPr>
          <p:cNvPr id="10" name="テキスト ボックス 9"/>
          <p:cNvSpPr txBox="1"/>
          <p:nvPr/>
        </p:nvSpPr>
        <p:spPr>
          <a:xfrm>
            <a:off x="55563" y="2022475"/>
            <a:ext cx="4249737" cy="2325688"/>
          </a:xfrm>
          <a:custGeom>
            <a:avLst/>
            <a:gdLst>
              <a:gd name="connsiteX0" fmla="*/ 0 w 4822854"/>
              <a:gd name="connsiteY0" fmla="*/ 0 h 5632311"/>
              <a:gd name="connsiteX1" fmla="*/ 4822854 w 4822854"/>
              <a:gd name="connsiteY1" fmla="*/ 0 h 5632311"/>
              <a:gd name="connsiteX2" fmla="*/ 4822854 w 4822854"/>
              <a:gd name="connsiteY2" fmla="*/ 5632311 h 5632311"/>
              <a:gd name="connsiteX3" fmla="*/ 0 w 4822854"/>
              <a:gd name="connsiteY3" fmla="*/ 5632311 h 5632311"/>
              <a:gd name="connsiteX4" fmla="*/ 0 w 4822854"/>
              <a:gd name="connsiteY4" fmla="*/ 0 h 5632311"/>
              <a:gd name="connsiteX0" fmla="*/ 1 w 4822855"/>
              <a:gd name="connsiteY0" fmla="*/ 0 h 5632311"/>
              <a:gd name="connsiteX1" fmla="*/ 4822855 w 4822855"/>
              <a:gd name="connsiteY1" fmla="*/ 0 h 5632311"/>
              <a:gd name="connsiteX2" fmla="*/ 4822855 w 4822855"/>
              <a:gd name="connsiteY2" fmla="*/ 5632311 h 5632311"/>
              <a:gd name="connsiteX3" fmla="*/ 1 w 4822855"/>
              <a:gd name="connsiteY3" fmla="*/ 5632311 h 5632311"/>
              <a:gd name="connsiteX4" fmla="*/ 0 w 4822855"/>
              <a:gd name="connsiteY4" fmla="*/ 520735 h 5632311"/>
              <a:gd name="connsiteX5" fmla="*/ 1 w 4822855"/>
              <a:gd name="connsiteY5" fmla="*/ 0 h 563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855" h="5632311">
                <a:moveTo>
                  <a:pt x="1" y="0"/>
                </a:moveTo>
                <a:lnTo>
                  <a:pt x="4822855" y="0"/>
                </a:lnTo>
                <a:lnTo>
                  <a:pt x="4822855" y="5632311"/>
                </a:lnTo>
                <a:lnTo>
                  <a:pt x="1" y="5632311"/>
                </a:lnTo>
                <a:cubicBezTo>
                  <a:pt x="1" y="3928452"/>
                  <a:pt x="0" y="2224594"/>
                  <a:pt x="0" y="520735"/>
                </a:cubicBezTo>
                <a:cubicBezTo>
                  <a:pt x="0" y="347157"/>
                  <a:pt x="1" y="173578"/>
                  <a:pt x="1" y="0"/>
                </a:cubicBezTo>
                <a:close/>
              </a:path>
            </a:pathLst>
          </a:custGeom>
          <a:solidFill>
            <a:schemeClr val="bg1"/>
          </a:solidFill>
          <a:ln>
            <a:solidFill>
              <a:schemeClr val="tx1"/>
            </a:solidFill>
            <a:prstDash val="dash"/>
          </a:ln>
        </p:spPr>
        <p:txBody>
          <a:bodyPr lIns="51606" tIns="51606" rIns="51606" bIns="25758">
            <a:spAutoFit/>
          </a:bodyPr>
          <a:lstStyle/>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小学校学習指導要領　</a:t>
            </a:r>
            <a:r>
              <a:rPr lang="ja-JP" altLang="en-US" sz="1400" kern="0" dirty="0">
                <a:solidFill>
                  <a:sysClr val="windowText" lastClr="000000"/>
                </a:solidFill>
                <a:latin typeface="HGSｺﾞｼｯｸE" pitchFamily="50" charset="-128"/>
                <a:ea typeface="HGSｺﾞｼｯｸE" pitchFamily="50" charset="-128"/>
              </a:rPr>
              <a:t>＜平成</a:t>
            </a:r>
            <a:r>
              <a:rPr lang="en-US" altLang="ja-JP" sz="1400" kern="0" dirty="0">
                <a:solidFill>
                  <a:sysClr val="windowText" lastClr="000000"/>
                </a:solidFill>
                <a:latin typeface="HGSｺﾞｼｯｸE" pitchFamily="50" charset="-128"/>
                <a:ea typeface="HGSｺﾞｼｯｸE" pitchFamily="50" charset="-128"/>
              </a:rPr>
              <a:t>20</a:t>
            </a:r>
            <a:r>
              <a:rPr lang="ja-JP" altLang="en-US" sz="1400" kern="0" dirty="0">
                <a:solidFill>
                  <a:sysClr val="windowText" lastClr="000000"/>
                </a:solidFill>
                <a:latin typeface="HGSｺﾞｼｯｸE" pitchFamily="50" charset="-128"/>
                <a:ea typeface="HGSｺﾞｼｯｸE" pitchFamily="50" charset="-128"/>
              </a:rPr>
              <a:t>年改訂＞</a:t>
            </a: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第２章　各　教　科</a:t>
            </a: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第１節　国　　　語                                    </a:t>
            </a:r>
          </a:p>
          <a:p>
            <a:pPr defTabSz="916089" eaLnBrk="1" fontAlgn="auto" hangingPunct="1">
              <a:spcBef>
                <a:spcPts val="0"/>
              </a:spcBef>
              <a:spcAft>
                <a:spcPts val="0"/>
              </a:spcAft>
              <a:defRPr/>
            </a:pPr>
            <a:r>
              <a:rPr lang="ja-JP" altLang="en-US" sz="1400" kern="0" dirty="0">
                <a:solidFill>
                  <a:prstClr val="black"/>
                </a:solidFill>
                <a:latin typeface="HGSｺﾞｼｯｸE" pitchFamily="50" charset="-128"/>
                <a:ea typeface="HGSｺﾞｼｯｸE" pitchFamily="50" charset="-128"/>
              </a:rPr>
              <a:t>第１　目　標</a:t>
            </a:r>
          </a:p>
          <a:p>
            <a:pPr defTabSz="916089" eaLnBrk="1" fontAlgn="auto" hangingPunct="1">
              <a:spcBef>
                <a:spcPts val="0"/>
              </a:spcBef>
              <a:spcAft>
                <a:spcPts val="0"/>
              </a:spcAft>
              <a:defRPr/>
            </a:pPr>
            <a:r>
              <a:rPr lang="ja-JP" altLang="en-US" b="1" kern="0" dirty="0">
                <a:solidFill>
                  <a:prstClr val="black"/>
                </a:solidFill>
                <a:latin typeface="HGSｺﾞｼｯｸM" pitchFamily="50" charset="-128"/>
                <a:ea typeface="HGSｺﾞｼｯｸM" pitchFamily="50" charset="-128"/>
              </a:rPr>
              <a:t>　</a:t>
            </a:r>
            <a:r>
              <a:rPr lang="ja-JP" altLang="en-US" kern="0" dirty="0">
                <a:solidFill>
                  <a:prstClr val="black"/>
                </a:solidFill>
                <a:latin typeface="HGSｺﾞｼｯｸM" pitchFamily="50" charset="-128"/>
                <a:ea typeface="HGSｺﾞｼｯｸM" pitchFamily="50" charset="-128"/>
              </a:rPr>
              <a:t>国語を適切に表現し正確に理解する能力を育成し</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伝え合う力を高めるとともに</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思考力や想像力及び言語感覚を養い</a:t>
            </a:r>
            <a:r>
              <a:rPr lang="en-US" altLang="ja-JP" kern="0" dirty="0">
                <a:solidFill>
                  <a:prstClr val="black"/>
                </a:solidFill>
                <a:latin typeface="HGSｺﾞｼｯｸM" pitchFamily="50" charset="-128"/>
                <a:ea typeface="HGSｺﾞｼｯｸM" pitchFamily="50" charset="-128"/>
              </a:rPr>
              <a:t>,</a:t>
            </a:r>
            <a:r>
              <a:rPr lang="ja-JP" altLang="en-US" kern="0" dirty="0">
                <a:solidFill>
                  <a:prstClr val="black"/>
                </a:solidFill>
                <a:latin typeface="HGSｺﾞｼｯｸM" pitchFamily="50" charset="-128"/>
                <a:ea typeface="HGSｺﾞｼｯｸM" pitchFamily="50" charset="-128"/>
              </a:rPr>
              <a:t>国語に対する関心を深め国語を尊重する態度を育てる。</a:t>
            </a:r>
          </a:p>
        </p:txBody>
      </p:sp>
      <p:sp>
        <p:nvSpPr>
          <p:cNvPr id="11" name="角丸四角形 2"/>
          <p:cNvSpPr/>
          <p:nvPr/>
        </p:nvSpPr>
        <p:spPr>
          <a:xfrm>
            <a:off x="55563" y="1735138"/>
            <a:ext cx="1268412" cy="2397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algn="ctr" defTabSz="920396" eaLnBrk="1" fontAlgn="auto" hangingPunct="1">
              <a:spcBef>
                <a:spcPts val="0"/>
              </a:spcBef>
              <a:spcAft>
                <a:spcPts val="0"/>
              </a:spcAft>
              <a:defRPr/>
            </a:pPr>
            <a:r>
              <a:rPr lang="ja-JP" altLang="en-US" sz="1600" kern="0" dirty="0">
                <a:solidFill>
                  <a:prstClr val="black"/>
                </a:solidFill>
                <a:latin typeface="HGSｺﾞｼｯｸE" pitchFamily="50" charset="-128"/>
                <a:ea typeface="HGSｺﾞｼｯｸE" pitchFamily="50" charset="-128"/>
              </a:rPr>
              <a:t>目　　標</a:t>
            </a:r>
            <a:endParaRPr lang="en-US" altLang="ja-JP" sz="1600" kern="0" dirty="0">
              <a:solidFill>
                <a:prstClr val="black"/>
              </a:solidFill>
              <a:latin typeface="HGSｺﾞｼｯｸE" pitchFamily="50" charset="-128"/>
              <a:ea typeface="HGSｺﾞｼｯｸE" pitchFamily="50" charset="-128"/>
            </a:endParaRPr>
          </a:p>
        </p:txBody>
      </p:sp>
      <p:sp>
        <p:nvSpPr>
          <p:cNvPr id="16" name="正方形/長方形 15"/>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第１　小</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中</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学校教育の基本と教育課程の役割</a:t>
            </a:r>
          </a:p>
        </p:txBody>
      </p:sp>
      <p:sp>
        <p:nvSpPr>
          <p:cNvPr id="17" name="ホームベース 16"/>
          <p:cNvSpPr/>
          <p:nvPr/>
        </p:nvSpPr>
        <p:spPr>
          <a:xfrm>
            <a:off x="0" y="476250"/>
            <a:ext cx="8135938"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育成を目指す資質・能力（第１の３）</a:t>
            </a:r>
          </a:p>
        </p:txBody>
      </p:sp>
      <p:pic>
        <p:nvPicPr>
          <p:cNvPr id="2" name="オーディオ 1">
            <a:hlinkClick r:id="" action="ppaction://media"/>
            <a:extLst>
              <a:ext uri="{FF2B5EF4-FFF2-40B4-BE49-F238E27FC236}">
                <a16:creationId xmlns:a16="http://schemas.microsoft.com/office/drawing/2014/main" id="{280EE453-9D39-4B10-855E-806171771E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85"/>
    </mc:Choice>
    <mc:Fallback xmlns="">
      <p:transition spd="slow" advTm="3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番号プレースホルダー 4"/>
          <p:cNvSpPr txBox="1">
            <a:spLocks/>
          </p:cNvSpPr>
          <p:nvPr/>
        </p:nvSpPr>
        <p:spPr bwMode="auto">
          <a:xfrm>
            <a:off x="9561513" y="8824913"/>
            <a:ext cx="2311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fld id="{72103C9B-D89D-4C6A-BDC9-72ECF79B86F1}" type="slidenum">
              <a:rPr lang="ja-JP" altLang="en-US" sz="1600">
                <a:solidFill>
                  <a:srgbClr val="000000"/>
                </a:solidFill>
                <a:latin typeface="Arial" panose="020B0604020202020204" pitchFamily="34" charset="0"/>
              </a:rPr>
              <a:pPr defTabSz="914400" eaLnBrk="1" hangingPunct="1"/>
              <a:t>9</a:t>
            </a:fld>
            <a:endParaRPr lang="ja-JP" altLang="en-US" sz="1600">
              <a:solidFill>
                <a:srgbClr val="000000"/>
              </a:solidFill>
              <a:latin typeface="Arial" panose="020B0604020202020204" pitchFamily="34" charset="0"/>
            </a:endParaRPr>
          </a:p>
        </p:txBody>
      </p:sp>
      <p:sp>
        <p:nvSpPr>
          <p:cNvPr id="15" name="正方形/長方形 14"/>
          <p:cNvSpPr/>
          <p:nvPr/>
        </p:nvSpPr>
        <p:spPr>
          <a:xfrm>
            <a:off x="168275" y="1052513"/>
            <a:ext cx="7212013" cy="5453062"/>
          </a:xfrm>
          <a:prstGeom prst="rect">
            <a:avLst/>
          </a:prstGeom>
          <a:solidFill>
            <a:schemeClr val="bg1"/>
          </a:solidFill>
          <a:ln w="25400">
            <a:solidFill>
              <a:srgbClr val="002060"/>
            </a:solidFill>
          </a:ln>
        </p:spPr>
        <p:txBody>
          <a:bodyPr lIns="91291" tIns="45645" rIns="91291" bIns="45645">
            <a:spAutoFit/>
          </a:bodyPr>
          <a:lstStyle/>
          <a:p>
            <a:pPr marL="290513" indent="-288925" defTabSz="872510" eaLnBrk="1" fontAlgn="auto" hangingPunct="1">
              <a:lnSpc>
                <a:spcPts val="3800"/>
              </a:lnSpc>
              <a:spcBef>
                <a:spcPts val="0"/>
              </a:spcBef>
              <a:spcAft>
                <a:spcPts val="0"/>
              </a:spcAft>
              <a:defRPr/>
            </a:pPr>
            <a:r>
              <a:rPr lang="ja-JP" altLang="en-US" sz="2400" kern="0" dirty="0">
                <a:solidFill>
                  <a:prstClr val="black"/>
                </a:solidFill>
                <a:latin typeface="HG丸ｺﾞｼｯｸM-PRO" panose="020F0600000000000000" pitchFamily="50" charset="-128"/>
                <a:ea typeface="HG丸ｺﾞｼｯｸM-PRO" panose="020F0600000000000000" pitchFamily="50" charset="-128"/>
              </a:rPr>
              <a:t>４　各学校においては</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3300"/>
                </a:solidFill>
                <a:latin typeface="HG丸ｺﾞｼｯｸM-PRO" panose="020F0600000000000000" pitchFamily="50" charset="-128"/>
                <a:ea typeface="HG丸ｺﾞｼｯｸM-PRO" panose="020F0600000000000000" pitchFamily="50" charset="-128"/>
              </a:rPr>
              <a:t>児童</a:t>
            </a:r>
            <a:r>
              <a:rPr lang="en-US" altLang="ja-JP" sz="2400" b="1" kern="0" dirty="0">
                <a:solidFill>
                  <a:srgbClr val="003300"/>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3300"/>
                </a:solidFill>
                <a:latin typeface="HG丸ｺﾞｼｯｸM-PRO" panose="020F0600000000000000" pitchFamily="50" charset="-128"/>
                <a:ea typeface="HG丸ｺﾞｼｯｸM-PRO" panose="020F0600000000000000" pitchFamily="50" charset="-128"/>
              </a:rPr>
              <a:t>生徒</a:t>
            </a:r>
            <a:r>
              <a:rPr lang="en-US" altLang="ja-JP" sz="2400" b="1" kern="0" dirty="0">
                <a:solidFill>
                  <a:srgbClr val="003300"/>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3300"/>
                </a:solidFill>
                <a:latin typeface="HG丸ｺﾞｼｯｸM-PRO" panose="020F0600000000000000" pitchFamily="50" charset="-128"/>
                <a:ea typeface="HG丸ｺﾞｼｯｸM-PRO" panose="020F0600000000000000" pitchFamily="50" charset="-128"/>
              </a:rPr>
              <a:t>や学校</a:t>
            </a:r>
            <a:r>
              <a:rPr lang="en-US" altLang="ja-JP" sz="2400" b="1" kern="0" dirty="0">
                <a:solidFill>
                  <a:srgbClr val="003300"/>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3300"/>
                </a:solidFill>
                <a:latin typeface="HG丸ｺﾞｼｯｸM-PRO" panose="020F0600000000000000" pitchFamily="50" charset="-128"/>
                <a:ea typeface="HG丸ｺﾞｼｯｸM-PRO" panose="020F0600000000000000" pitchFamily="50" charset="-128"/>
              </a:rPr>
              <a:t>地域の実態を適切に把握し</a:t>
            </a:r>
            <a:r>
              <a:rPr lang="en-US" altLang="ja-JP" sz="2400" b="1" kern="0" dirty="0">
                <a:solidFill>
                  <a:srgbClr val="003300"/>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3300"/>
                </a:solidFill>
                <a:latin typeface="HG丸ｺﾞｼｯｸM-PRO" panose="020F0600000000000000" pitchFamily="50" charset="-128"/>
                <a:ea typeface="HG丸ｺﾞｼｯｸM-PRO" panose="020F0600000000000000" pitchFamily="50" charset="-128"/>
              </a:rPr>
              <a:t>教育の目的や目標の実現に必要な教育の内容等を教科等横断的な視点で組み立てていくこと</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000066"/>
                </a:solidFill>
                <a:latin typeface="HG丸ｺﾞｼｯｸM-PRO" panose="020F0600000000000000" pitchFamily="50" charset="-128"/>
                <a:ea typeface="HG丸ｺﾞｼｯｸM-PRO" panose="020F0600000000000000" pitchFamily="50" charset="-128"/>
              </a:rPr>
              <a:t>教育課程の実施状況を評価してその改善を図っていくこと</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kern="0" dirty="0">
                <a:solidFill>
                  <a:srgbClr val="660066"/>
                </a:solidFill>
                <a:latin typeface="HG丸ｺﾞｼｯｸM-PRO" panose="020F0600000000000000" pitchFamily="50" charset="-128"/>
                <a:ea typeface="HG丸ｺﾞｼｯｸM-PRO" panose="020F0600000000000000" pitchFamily="50" charset="-128"/>
              </a:rPr>
              <a:t>教育課程の実施に必要な人的又は物的な体制を確保するとともにその改善を図っていくこと</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などを通して</a:t>
            </a:r>
            <a:r>
              <a:rPr lang="en-US" altLang="ja-JP" sz="2400" kern="0" dirty="0">
                <a:solidFill>
                  <a:prstClr val="black"/>
                </a:solidFill>
                <a:latin typeface="HG丸ｺﾞｼｯｸM-PRO" panose="020F0600000000000000" pitchFamily="50" charset="-128"/>
                <a:ea typeface="HG丸ｺﾞｼｯｸM-PRO" panose="020F0600000000000000" pitchFamily="50" charset="-128"/>
              </a:rPr>
              <a:t>,</a:t>
            </a:r>
            <a:r>
              <a:rPr lang="ja-JP" altLang="en-US" sz="2400" kern="0" dirty="0">
                <a:solidFill>
                  <a:prstClr val="black"/>
                </a:solidFill>
                <a:latin typeface="HG丸ｺﾞｼｯｸM-PRO" panose="020F0600000000000000" pitchFamily="50" charset="-128"/>
                <a:ea typeface="HG丸ｺﾞｼｯｸM-PRO" panose="020F0600000000000000" pitchFamily="50" charset="-128"/>
              </a:rPr>
              <a:t>教育課程に基づき組織的かつ計画的に各学校の教育活動の質の向上を図っていくこと（以下「カリキュラム・マネジメント」という。）に努めるものとする。</a:t>
            </a:r>
            <a:endParaRPr lang="en-US" altLang="ja-JP" sz="2400" kern="0" dirty="0">
              <a:solidFill>
                <a:prstClr val="black"/>
              </a:solidFill>
              <a:latin typeface="HG丸ｺﾞｼｯｸM-PRO" panose="020F0600000000000000" pitchFamily="50" charset="-128"/>
              <a:ea typeface="HG丸ｺﾞｼｯｸM-PRO" panose="020F0600000000000000" pitchFamily="50" charset="-128"/>
            </a:endParaRPr>
          </a:p>
        </p:txBody>
      </p:sp>
      <p:cxnSp>
        <p:nvCxnSpPr>
          <p:cNvPr id="8" name="直線矢印コネクタ 7"/>
          <p:cNvCxnSpPr/>
          <p:nvPr/>
        </p:nvCxnSpPr>
        <p:spPr>
          <a:xfrm flipH="1">
            <a:off x="7127875" y="1962150"/>
            <a:ext cx="1116013" cy="0"/>
          </a:xfrm>
          <a:prstGeom prst="straightConnector1">
            <a:avLst/>
          </a:prstGeom>
          <a:ln w="762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7127875" y="2789238"/>
            <a:ext cx="1116013" cy="0"/>
          </a:xfrm>
          <a:prstGeom prst="straightConnector1">
            <a:avLst/>
          </a:prstGeom>
          <a:ln w="762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7127875" y="3509963"/>
            <a:ext cx="1116013" cy="0"/>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5" name="四角形: 角を丸くする 6"/>
          <p:cNvSpPr/>
          <p:nvPr/>
        </p:nvSpPr>
        <p:spPr>
          <a:xfrm>
            <a:off x="8172400" y="1097732"/>
            <a:ext cx="648072" cy="5652000"/>
          </a:xfrm>
          <a:prstGeom prst="roundRect">
            <a:avLst/>
          </a:prstGeom>
          <a:ln/>
        </p:spPr>
        <p:style>
          <a:lnRef idx="1">
            <a:schemeClr val="accent5"/>
          </a:lnRef>
          <a:fillRef idx="2">
            <a:schemeClr val="accent5"/>
          </a:fillRef>
          <a:effectRef idx="1">
            <a:schemeClr val="accent5"/>
          </a:effectRef>
          <a:fontRef idx="minor">
            <a:schemeClr val="dk1"/>
          </a:fontRef>
        </p:style>
        <p:txBody>
          <a:bodyPr vert="eaVert" lIns="144000" tIns="36000" rIns="0" bIns="36000" anchor="ctr"/>
          <a:lstStyle/>
          <a:p>
            <a:pPr indent="88900" algn="ctr" defTabSz="914400" eaLnBrk="1" fontAlgn="auto" hangingPunct="1">
              <a:lnSpc>
                <a:spcPct val="150000"/>
              </a:lnSpc>
              <a:spcBef>
                <a:spcPts val="1200"/>
              </a:spcBef>
              <a:spcAft>
                <a:spcPts val="0"/>
              </a:spcAft>
              <a:defRPr/>
            </a:pPr>
            <a:r>
              <a:rPr lang="ja-JP" altLang="en-US" sz="2200" kern="0" dirty="0">
                <a:solidFill>
                  <a:schemeClr val="tx1"/>
                </a:solidFill>
                <a:latin typeface="HGS明朝E" pitchFamily="18" charset="-128"/>
                <a:ea typeface="HGS明朝E" pitchFamily="18" charset="-128"/>
              </a:rPr>
              <a:t>カリキュラム・マネジメントの３つの側面</a:t>
            </a:r>
          </a:p>
        </p:txBody>
      </p:sp>
      <p:sp>
        <p:nvSpPr>
          <p:cNvPr id="11" name="正方形/長方形 10"/>
          <p:cNvSpPr/>
          <p:nvPr/>
        </p:nvSpPr>
        <p:spPr>
          <a:xfrm>
            <a:off x="0" y="-3175"/>
            <a:ext cx="9144000" cy="432000"/>
          </a:xfrm>
          <a:prstGeom prst="rect">
            <a:avLst/>
          </a:prstGeom>
          <a:ln/>
        </p:spPr>
        <p:style>
          <a:lnRef idx="0">
            <a:schemeClr val="accent2"/>
          </a:lnRef>
          <a:fillRef idx="3">
            <a:schemeClr val="accent2"/>
          </a:fillRef>
          <a:effectRef idx="3">
            <a:schemeClr val="accent2"/>
          </a:effectRef>
          <a:fontRef idx="minor">
            <a:schemeClr val="lt1"/>
          </a:fontRef>
        </p:style>
        <p:txBody>
          <a:bodyPr lIns="36000" tIns="0" rIns="36000" bIns="36000" anchor="ctr"/>
          <a:lstStyle/>
          <a:p>
            <a:pPr algn="ctr">
              <a:defRPr/>
            </a:pPr>
            <a:r>
              <a:rPr kumimoji="1" lang="ja-JP" altLang="en-US" sz="2000" dirty="0">
                <a:latin typeface="HGSｺﾞｼｯｸE" pitchFamily="50" charset="-128"/>
                <a:ea typeface="HGSｺﾞｼｯｸE" pitchFamily="50" charset="-128"/>
              </a:rPr>
              <a:t>第１章総則</a:t>
            </a:r>
            <a:r>
              <a:rPr kumimoji="1" lang="ja-JP" altLang="en-US" sz="2800" dirty="0">
                <a:latin typeface="HGSｺﾞｼｯｸE" pitchFamily="50" charset="-128"/>
                <a:ea typeface="HGSｺﾞｼｯｸE" pitchFamily="50" charset="-128"/>
              </a:rPr>
              <a:t>　第１　小</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中</a:t>
            </a:r>
            <a:r>
              <a:rPr kumimoji="1" lang="en-US" altLang="ja-JP" sz="2800" dirty="0">
                <a:latin typeface="HGSｺﾞｼｯｸE" pitchFamily="50" charset="-128"/>
                <a:ea typeface="HGSｺﾞｼｯｸE" pitchFamily="50" charset="-128"/>
              </a:rPr>
              <a:t>)</a:t>
            </a:r>
            <a:r>
              <a:rPr kumimoji="1" lang="ja-JP" altLang="en-US" sz="2800" dirty="0">
                <a:latin typeface="HGSｺﾞｼｯｸE" pitchFamily="50" charset="-128"/>
                <a:ea typeface="HGSｺﾞｼｯｸE" pitchFamily="50" charset="-128"/>
              </a:rPr>
              <a:t>学校教育の基本と教育課程の役割</a:t>
            </a:r>
          </a:p>
        </p:txBody>
      </p:sp>
      <p:sp>
        <p:nvSpPr>
          <p:cNvPr id="13" name="ホームベース 12"/>
          <p:cNvSpPr/>
          <p:nvPr/>
        </p:nvSpPr>
        <p:spPr>
          <a:xfrm>
            <a:off x="0" y="476250"/>
            <a:ext cx="7667625" cy="504825"/>
          </a:xfrm>
          <a:prstGeom prst="homePlate">
            <a:avLst/>
          </a:prstGeom>
          <a:ln/>
        </p:spPr>
        <p:style>
          <a:lnRef idx="3">
            <a:schemeClr val="lt1"/>
          </a:lnRef>
          <a:fillRef idx="1">
            <a:schemeClr val="accent5"/>
          </a:fillRef>
          <a:effectRef idx="1">
            <a:schemeClr val="accent5"/>
          </a:effectRef>
          <a:fontRef idx="minor">
            <a:schemeClr val="lt1"/>
          </a:fontRef>
        </p:style>
        <p:txBody>
          <a:bodyPr lIns="36000" tIns="0" rIns="36000" bIns="36000" anchor="ctr"/>
          <a:lstStyle/>
          <a:p>
            <a:pPr>
              <a:defRPr/>
            </a:pPr>
            <a:r>
              <a:rPr kumimoji="1" lang="ja-JP" altLang="en-US" sz="2400" dirty="0">
                <a:solidFill>
                  <a:schemeClr val="tx1"/>
                </a:solidFill>
                <a:latin typeface="HGSｺﾞｼｯｸE" pitchFamily="50" charset="-128"/>
                <a:ea typeface="HGSｺﾞｼｯｸE" pitchFamily="50" charset="-128"/>
              </a:rPr>
              <a:t>カリキュラム･マネジメントの充実（第１の４）</a:t>
            </a:r>
          </a:p>
        </p:txBody>
      </p:sp>
      <p:sp>
        <p:nvSpPr>
          <p:cNvPr id="12" name="AutoShape 17"/>
          <p:cNvSpPr>
            <a:spLocks noChangeArrowheads="1"/>
          </p:cNvSpPr>
          <p:nvPr/>
        </p:nvSpPr>
        <p:spPr bwMode="auto">
          <a:xfrm>
            <a:off x="7667625" y="476250"/>
            <a:ext cx="1476375" cy="519113"/>
          </a:xfrm>
          <a:prstGeom prst="ribbon">
            <a:avLst>
              <a:gd name="adj1" fmla="val 12449"/>
              <a:gd name="adj2" fmla="val 6203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P40</a:t>
            </a:r>
            <a:r>
              <a:rPr kumimoji="1" lang="ja-JP" altLang="en-US" sz="2400" dirty="0">
                <a:latin typeface="ＭＳ Ｐゴシック" panose="020B0600070205080204" pitchFamily="50" charset="-128"/>
              </a:rPr>
              <a:t>～</a:t>
            </a:r>
          </a:p>
        </p:txBody>
      </p:sp>
      <p:pic>
        <p:nvPicPr>
          <p:cNvPr id="3" name="オーディオ 2">
            <a:hlinkClick r:id="" action="ppaction://media"/>
            <a:extLst>
              <a:ext uri="{FF2B5EF4-FFF2-40B4-BE49-F238E27FC236}">
                <a16:creationId xmlns:a16="http://schemas.microsoft.com/office/drawing/2014/main" id="{D5C5D87C-A5D7-4590-ACD3-F42EE5464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076"/>
    </mc:Choice>
    <mc:Fallback xmlns="">
      <p:transition spd="slow" advTm="6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18061</Words>
  <Application>Microsoft Office PowerPoint</Application>
  <PresentationFormat>画面に合わせる (4:3)</PresentationFormat>
  <Paragraphs>1140</Paragraphs>
  <Slides>70</Slides>
  <Notes>70</Notes>
  <HiddenSlides>0</HiddenSlides>
  <MMClips>70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70</vt:i4>
      </vt:variant>
    </vt:vector>
  </HeadingPairs>
  <TitlesOfParts>
    <vt:vector size="92" baseType="lpstr">
      <vt:lpstr>ＤＨＰ平成ゴシックW5</vt:lpstr>
      <vt:lpstr>HGPｺﾞｼｯｸE</vt:lpstr>
      <vt:lpstr>HGPｺﾞｼｯｸM</vt:lpstr>
      <vt:lpstr>HGP教科書体</vt:lpstr>
      <vt:lpstr>HGP明朝E</vt:lpstr>
      <vt:lpstr>HGSｺﾞｼｯｸE</vt:lpstr>
      <vt:lpstr>HGSｺﾞｼｯｸM</vt:lpstr>
      <vt:lpstr>HGS明朝E</vt:lpstr>
      <vt:lpstr>HG丸ｺﾞｼｯｸM-PRO</vt:lpstr>
      <vt:lpstr>HG創英角ｺﾞｼｯｸUB</vt:lpstr>
      <vt:lpstr>ＭＳ Ｐゴシック</vt:lpstr>
      <vt:lpstr>ＭＳ Ｐ明朝</vt:lpstr>
      <vt:lpstr>ＭＳ ゴシック</vt:lpstr>
      <vt:lpstr>ＭＳ 明朝</vt:lpstr>
      <vt:lpstr>メイリオ</vt:lpstr>
      <vt:lpstr>游ゴシック</vt:lpstr>
      <vt:lpstr>Arial</vt:lpstr>
      <vt:lpstr>Calibri</vt:lpstr>
      <vt:lpstr>Calibri Light</vt:lpstr>
      <vt:lpstr>Tahoma</vt:lpstr>
      <vt:lpstr>Wingdings</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学習評価について指摘されている課題</vt:lpstr>
      <vt:lpstr>学習評価の改善の基本的な方向性</vt:lpstr>
      <vt:lpstr>観点別学習状況の評価の観点の整理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2021-01-09T01:29:23Z</dcterms:created>
  <dcterms:modified xsi:type="dcterms:W3CDTF">2021-01-09T01:31:35Z</dcterms:modified>
</cp:coreProperties>
</file>