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4090" r:id="rId1"/>
  </p:sldMasterIdLst>
  <p:notesMasterIdLst>
    <p:notesMasterId r:id="rId45"/>
  </p:notesMasterIdLst>
  <p:handoutMasterIdLst>
    <p:handoutMasterId r:id="rId46"/>
  </p:handoutMasterIdLst>
  <p:sldIdLst>
    <p:sldId id="377" r:id="rId2"/>
    <p:sldId id="429" r:id="rId3"/>
    <p:sldId id="394" r:id="rId4"/>
    <p:sldId id="395" r:id="rId5"/>
    <p:sldId id="268" r:id="rId6"/>
    <p:sldId id="396" r:id="rId7"/>
    <p:sldId id="397" r:id="rId8"/>
    <p:sldId id="413" r:id="rId9"/>
    <p:sldId id="430" r:id="rId10"/>
    <p:sldId id="431" r:id="rId11"/>
    <p:sldId id="432" r:id="rId12"/>
    <p:sldId id="433" r:id="rId13"/>
    <p:sldId id="434" r:id="rId14"/>
    <p:sldId id="435" r:id="rId15"/>
    <p:sldId id="436" r:id="rId16"/>
    <p:sldId id="437" r:id="rId17"/>
    <p:sldId id="438" r:id="rId18"/>
    <p:sldId id="398" r:id="rId19"/>
    <p:sldId id="418" r:id="rId20"/>
    <p:sldId id="419" r:id="rId21"/>
    <p:sldId id="447" r:id="rId22"/>
    <p:sldId id="420" r:id="rId23"/>
    <p:sldId id="439" r:id="rId24"/>
    <p:sldId id="440" r:id="rId25"/>
    <p:sldId id="441" r:id="rId26"/>
    <p:sldId id="442" r:id="rId27"/>
    <p:sldId id="443" r:id="rId28"/>
    <p:sldId id="445" r:id="rId29"/>
    <p:sldId id="446" r:id="rId30"/>
    <p:sldId id="402" r:id="rId31"/>
    <p:sldId id="421" r:id="rId32"/>
    <p:sldId id="424" r:id="rId33"/>
    <p:sldId id="425" r:id="rId34"/>
    <p:sldId id="406" r:id="rId35"/>
    <p:sldId id="426" r:id="rId36"/>
    <p:sldId id="427" r:id="rId37"/>
    <p:sldId id="422" r:id="rId38"/>
    <p:sldId id="403" r:id="rId39"/>
    <p:sldId id="416" r:id="rId40"/>
    <p:sldId id="415" r:id="rId41"/>
    <p:sldId id="411" r:id="rId42"/>
    <p:sldId id="412" r:id="rId43"/>
    <p:sldId id="417" r:id="rId44"/>
  </p:sldIdLst>
  <p:sldSz cx="9144000" cy="6858000" type="screen4x3"/>
  <p:notesSz cx="6797675" cy="9926638"/>
  <p:kinsoku lang="ja-JP" invalStChars="、。，．・：；？！゛゜ヽヾゝゞ々ー’”）〕］｝〉》」』】°‰′″℃￠％ぁぃぅぇぉっゃゅょゎァィゥェォッャュョヮヵヶ!%),.:;?]}｡｣､･ｧｨｩｪｫｬｭｮｯｰﾞﾟ" invalEndChars="‘“（〔［｛〈《「『【￥＄$([\{｢￡"/>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ArboWl8fCMJq6Ab/tH9G3A==" hashData="ohIgDT5iDImYE5mUbk17yr4qCdk3BIolrOI90Bv1U/8E1LirWp2T1ZElGcNv8mgy4jwzp/25AnJV7zlFH3tUE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3399"/>
    <a:srgbClr val="800000"/>
    <a:srgbClr val="FFCCFF"/>
    <a:srgbClr val="FF6699"/>
    <a:srgbClr val="FFFFCC"/>
    <a:srgbClr val="CC99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63653" autoAdjust="0"/>
  </p:normalViewPr>
  <p:slideViewPr>
    <p:cSldViewPr showGuides="1">
      <p:cViewPr varScale="1">
        <p:scale>
          <a:sx n="42" d="100"/>
          <a:sy n="42" d="100"/>
        </p:scale>
        <p:origin x="2136" y="5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100" d="100"/>
          <a:sy n="100" d="100"/>
        </p:scale>
        <p:origin x="-900" y="266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BB48551C-C87C-4DAB-942A-78016C9BAEE3}" type="slidenum">
              <a:rPr lang="en-US" altLang="ja-JP"/>
              <a:pPr>
                <a:defRPr/>
              </a:pPr>
              <a:t>‹#›</a:t>
            </a:fld>
            <a:endParaRPr lang="en-US" altLang="ja-JP"/>
          </a:p>
        </p:txBody>
      </p:sp>
    </p:spTree>
    <p:extLst>
      <p:ext uri="{BB962C8B-B14F-4D97-AF65-F5344CB8AC3E}">
        <p14:creationId xmlns:p14="http://schemas.microsoft.com/office/powerpoint/2010/main" val="671436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8196"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4F04F562-665F-478E-BCB4-5DF0EA6A487A}" type="slidenum">
              <a:rPr lang="en-US" altLang="ja-JP"/>
              <a:pPr>
                <a:defRPr/>
              </a:pPr>
              <a:t>‹#›</a:t>
            </a:fld>
            <a:endParaRPr lang="en-US" altLang="ja-JP"/>
          </a:p>
        </p:txBody>
      </p:sp>
    </p:spTree>
    <p:extLst>
      <p:ext uri="{BB962C8B-B14F-4D97-AF65-F5344CB8AC3E}">
        <p14:creationId xmlns:p14="http://schemas.microsoft.com/office/powerpoint/2010/main" val="2926368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EF38481-F30F-4C7C-ADC4-AA1A6D544DB3}" type="slidenum">
              <a:rPr kumimoji="1" lang="en-US" altLang="ja-JP" smtClean="0">
                <a:latin typeface="Arial" panose="020B0604020202020204" pitchFamily="34" charset="0"/>
              </a:rPr>
              <a:pPr/>
              <a:t>1</a:t>
            </a:fld>
            <a:endParaRPr kumimoji="1" lang="en-US" altLang="ja-JP">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ただいまから，「新教育課程　中学校数学」の説明をはじめます。</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a:t>
            </a: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説明の時間は，約５０分間です。</a:t>
            </a: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スライド右上に，学習指導要領の解説の該当ページを示しておりますので，</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必要に応じてマーカーかラインを引きながら聞いてください。</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それでは，説明を始めます。</a:t>
            </a:r>
          </a:p>
          <a:p>
            <a:pPr eaLnBrk="1" hangingPunct="1">
              <a:lnSpc>
                <a:spcPts val="1700"/>
              </a:lnSpc>
              <a:spcBef>
                <a:spcPts val="413"/>
              </a:spcBef>
              <a:buClr>
                <a:srgbClr val="A50021"/>
              </a:buClr>
            </a:pPr>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559624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BBEADEF-B18C-4A14-B8B0-378D79823E1B}" type="slidenum">
              <a:rPr kumimoji="1" lang="en-US" altLang="ja-JP" smtClean="0">
                <a:latin typeface="Arial" panose="020B0604020202020204" pitchFamily="34" charset="0"/>
              </a:rPr>
              <a:pPr/>
              <a:t>10</a:t>
            </a:fld>
            <a:endParaRPr kumimoji="1" lang="en-US" altLang="ja-JP">
              <a:latin typeface="Arial" panose="020B0604020202020204" pitchFamily="3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「数量や図形などについての基礎的な概念や原理・法則などを理解するとともに，事象を数学化したり，数学的に解釈したり，数学的に表現・処理したりする技能を身に付けるようにする」についてです。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これは，育成を目指す資質・能力の柱の中の「知識及び技能」に関わるものです。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知識及び技能には，概念的な理解や数学を活用して問題解決する方法の理解，数学的に表現・処理するための技能などが含まれます。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252769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62B5E58-ED23-49E0-87B3-C71B3948E70F}" type="slidenum">
              <a:rPr kumimoji="1" lang="en-US" altLang="ja-JP" smtClean="0">
                <a:latin typeface="Arial" panose="020B0604020202020204" pitchFamily="34" charset="0"/>
              </a:rPr>
              <a:pPr/>
              <a:t>11</a:t>
            </a:fld>
            <a:endParaRPr kumimoji="1" lang="en-US" altLang="ja-JP">
              <a:latin typeface="Arial" panose="020B0604020202020204"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「数学を活用して事象を論理的に考察する力」についてです。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この力は，様々な事象を数理的に捉え，数学的に表現・処理し，問題を解決し，解決過程を振り返り得られた結果の意味を考察する過程を遂行することを通して養われていきます。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数学が活用できるように事象を数学化するには，ねらいに即して事象から条件や仮定を設定し，数学の問題として表現することが必要です。また，問題の解決に当たっては，解決の見通しをもつとともに，その解決の正しいことを確かな根拠から論理的に考察する力が必要です。そのような力を養うには，直観的，帰納的，類推的に推論する力とともに演繹的に推論する力を養うことが重要で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151139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A0DB7D1-F8B7-4AB8-B3C4-1C1839B73A5A}" type="slidenum">
              <a:rPr kumimoji="1" lang="en-US" altLang="ja-JP" smtClean="0">
                <a:latin typeface="Arial" panose="020B0604020202020204" pitchFamily="34" charset="0"/>
              </a:rPr>
              <a:pPr/>
              <a:t>12</a:t>
            </a:fld>
            <a:endParaRPr kumimoji="1" lang="en-US" altLang="ja-JP">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「数量や図形などの性質を見いだし統合的・発展的に考察する力」についてです。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この力は，主に，数学の事象から問題を見いだし，数学的な推論などによって問題を解決し，解決の過程や結果を振り返って統合的・発展的に考察する過程を遂行することを通して養われていきます。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数学の事象についての問題解決の指導に当たっては，振り返ることによる新たな問題の発見を生徒に促すことが大切です。その際，得られた解決に関して，「他に分かることがないかを考えること」，「問題解決の過程を振り返り，本質的な条件を見いだし，それ以外の条件を変えること」，「問題の考察範囲自体を拡げること」，「類似な事柄の間に共通する性質を見いだすこと」などの新しい知識を得る視点を明確にしつつ，さらなる活動を促すことも大切で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773381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B9FCAEB-8526-4773-B289-F35AFD73A9CB}" type="slidenum">
              <a:rPr kumimoji="1" lang="en-US" altLang="ja-JP" smtClean="0">
                <a:latin typeface="Arial" panose="020B0604020202020204" pitchFamily="34" charset="0"/>
              </a:rPr>
              <a:pPr/>
              <a:t>13</a:t>
            </a:fld>
            <a:endParaRPr kumimoji="1" lang="en-US" altLang="ja-JP">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「数学的な表現を用いて事象を簡潔・明瞭・的確に表現する力」についてです。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言葉や数，式，図，表，グラフなどの数学的な表現は，物事の特徴を抽象し簡潔・明瞭に表すとともに，考察対象を一般的に表し，質の高い思考を可能にします。</a:t>
            </a:r>
          </a:p>
          <a:p>
            <a:r>
              <a:rPr lang="ja-JP" altLang="en-US">
                <a:latin typeface="ＭＳ 明朝" panose="02020609040205080304" pitchFamily="17" charset="-128"/>
                <a:ea typeface="ＭＳ 明朝" panose="02020609040205080304" pitchFamily="17" charset="-128"/>
              </a:rPr>
              <a:t>　指導に当たっては，目的に応じて的確な数学的な表現を選択したり，一つの対象の幾つかの数学的な表現を相互に関連付けたりすることを通して，事象の本質を捉えたり，理解を深めたりするように配慮することが大切です。また，その際に，問題解決の過程を振り返りながら，表現を自立的，協働的に修正・改善したり，議論の前提を明確にしたりしながら，問題の特徴や本質を捉えることも大切で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321470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967F90E-1042-4A58-B53A-EC7236946F42}" type="slidenum">
              <a:rPr kumimoji="1" lang="en-US" altLang="ja-JP" smtClean="0">
                <a:latin typeface="Arial" panose="020B0604020202020204" pitchFamily="34" charset="0"/>
              </a:rPr>
              <a:pPr/>
              <a:t>14</a:t>
            </a:fld>
            <a:endParaRPr kumimoji="1" lang="en-US" altLang="ja-JP">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「数学的活動の楽しさ」についてです。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生徒が数学の学習に主体的に取り組むことができるようになるためには，数学的活動の楽しさや数学のよさを実感することが大切です。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れは，これまで以上に情意的な側面を大切にし，数学を学ぶことへの意欲を高めるとともに，数学的活動に主体的に取り組むことを大切にするとの趣旨によるものです。単にでき上がった数学を知るだけでなく，事象を理想化したり抽象化したりして数学の舞台にのせ，事象に潜む法則を見つけたり，観察や操作，実験などの活動を通して，数や図形の性質などを見いだしたりし，見いだした性質を発展させる活動などを通して数学を学ぶことを重視することが大切です。</a:t>
            </a:r>
          </a:p>
        </p:txBody>
      </p:sp>
    </p:spTree>
    <p:extLst>
      <p:ext uri="{BB962C8B-B14F-4D97-AF65-F5344CB8AC3E}">
        <p14:creationId xmlns:p14="http://schemas.microsoft.com/office/powerpoint/2010/main" val="1924391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673FB9F-1256-44A7-88D8-F86E4EDA21F4}" type="slidenum">
              <a:rPr kumimoji="1" lang="en-US" altLang="ja-JP" smtClean="0">
                <a:latin typeface="Arial" panose="020B0604020202020204" pitchFamily="34" charset="0"/>
              </a:rPr>
              <a:pPr/>
              <a:t>15</a:t>
            </a:fld>
            <a:endParaRPr kumimoji="1" lang="en-US" altLang="ja-JP">
              <a:latin typeface="Arial" panose="020B060402020202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「数学のよさ」についてです。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数学のよさとは，数学的な表現や処理のよさや，数量や図形などに関する基礎的な概念や原理・法則のよさ，数学的な見方・考え方を働かせることのよさなどを意味します。また，数学が生活に役立つことや数学が科学技術を支え相互に関わって発展してきていることなど，社会における数学の意義や価値も含まれ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数学のよさを実感できるようにするためには，数学を学ぶ過程で，数学的な知識及び技能を確実に用いることができるようになったり，思考力，判断力，表現力等を発揮することによって能率的に物事を処理できるようになったり，事柄を簡潔かつ明瞭に表現して的確に捉えることができるようになったりする成長の過程を振り返るなどして明確に意識できるようにすることが大切です。</a:t>
            </a:r>
          </a:p>
        </p:txBody>
      </p:sp>
    </p:spTree>
    <p:extLst>
      <p:ext uri="{BB962C8B-B14F-4D97-AF65-F5344CB8AC3E}">
        <p14:creationId xmlns:p14="http://schemas.microsoft.com/office/powerpoint/2010/main" val="4236757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3847F3B-F2E6-4FD9-BDB8-B079F16D0E02}" type="slidenum">
              <a:rPr kumimoji="1" lang="en-US" altLang="ja-JP" smtClean="0">
                <a:latin typeface="Arial" panose="020B0604020202020204" pitchFamily="34" charset="0"/>
              </a:rPr>
              <a:pPr/>
              <a:t>16</a:t>
            </a:fld>
            <a:endParaRPr kumimoji="1" lang="en-US" altLang="ja-JP">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「数学を生活や学習に生かそうとする態度」についてです。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数学が日常生活や社会生活などに必須な知識や技能を与えるだけでなく，他教科の学習やその後の人生において欠くことのできないものであることに気付かせることが大切です。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見方・考え方」を働かせた数学的活動を通して，生活や学習に果たす数学の役割に気付くことができるようにし，数学を積極的に活用しようとする態度を養うことが大切です。そのような態度を養うことにより，知識基盤社会において学びに向かう力や人間性等を養うことにつながるとされています。</a:t>
            </a:r>
          </a:p>
        </p:txBody>
      </p:sp>
    </p:spTree>
    <p:extLst>
      <p:ext uri="{BB962C8B-B14F-4D97-AF65-F5344CB8AC3E}">
        <p14:creationId xmlns:p14="http://schemas.microsoft.com/office/powerpoint/2010/main" val="1547374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D0AD3EB-7682-4D0A-BF4B-E0548D0F7BC1}" type="slidenum">
              <a:rPr kumimoji="1" lang="en-US" altLang="ja-JP" smtClean="0">
                <a:latin typeface="Arial" panose="020B0604020202020204" pitchFamily="34" charset="0"/>
              </a:rPr>
              <a:pPr/>
              <a:t>17</a:t>
            </a:fld>
            <a:endParaRPr kumimoji="1" lang="en-US" altLang="ja-JP">
              <a:latin typeface="Arial" panose="020B0604020202020204"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「問題解決の過程を振り返って評価・改善しようとする態度」についてです。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数学的に問題解決する過程では，事象を数学的に表現し，構想や見通しを立て，試行錯誤により解決し，結果を導くなどします。しかし，結果が得られたところで終わるのではなく，結果の妥当性を検討することが大切です。その際，解決の方法や内容，順序を見直したり，自らの取り組みを客観的に評価したりすることが大切であり，これらが評価・改善しようとする態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問題解決の過程を振り返って，評価・改善しようとする態度を育成するためには，協働的な活動を通して，生徒同士の多様な考えを認め合うことが重要です。価値観の多様化する現代社会においては，特定の見方・考え方に固執するのではなく，柔軟に思考し，事象を多様な視点から捉え，それらを比較するなどして新しい考えを創造しようとする態度が重要とされています。</a:t>
            </a:r>
          </a:p>
        </p:txBody>
      </p:sp>
    </p:spTree>
    <p:extLst>
      <p:ext uri="{BB962C8B-B14F-4D97-AF65-F5344CB8AC3E}">
        <p14:creationId xmlns:p14="http://schemas.microsoft.com/office/powerpoint/2010/main" val="4000460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08B3EF2-E6E5-40A6-9A5C-4B387C9A9C1E}" type="slidenum">
              <a:rPr kumimoji="1" lang="en-US" altLang="ja-JP" smtClean="0">
                <a:latin typeface="Arial" panose="020B0604020202020204" pitchFamily="34" charset="0"/>
              </a:rPr>
              <a:pPr/>
              <a:t>18</a:t>
            </a:fld>
            <a:endParaRPr kumimoji="1" lang="en-US" altLang="ja-JP">
              <a:latin typeface="Arial" panose="020B0604020202020204"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ここからは「学年の目標」について説明します。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学年の目標は，数学科の目標と同様に，各学年で育成を目指す資質・能力の三つの柱に沿って整理され，それぞれ（１）～（３）として示されています。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また，（１），（２）は，各学年で指導すべき主な内容に関するもの，（３）は「数学科の目標」の（３）と共通的に示していますが、生徒の発達段階を踏まえて，第１学年と第２，３学年では，やや異なるものとさ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各学年で指導する内容において育成を目指す資質・能力は、その領域のみのものではなく、相互に関連しているものであることから、「数学科の目標」と「学年の目標」との関連、そして領域相互の関連を考え、「内容」の指導に当たっていくことが必要です。また、小・中・高等学校共通で算数科・数学科の目標の柱書として示した「数学的な見方・考え方を働かせ，数学的活動を通して，数学的に考える資質・能力の育成を目指す」ことは，各学年の目標には示されていませんが，これは省略されているだけで，いずれの学年においても重要であり，指導に際しては常に留意することが大切であるとされ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494110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3C5CAF5-549A-427D-90FA-81CEF2003A59}" type="slidenum">
              <a:rPr kumimoji="1" lang="en-US" altLang="ja-JP" smtClean="0">
                <a:latin typeface="Arial" panose="020B0604020202020204" pitchFamily="34" charset="0"/>
              </a:rPr>
              <a:pPr/>
              <a:t>19</a:t>
            </a:fld>
            <a:endParaRPr kumimoji="1" lang="en-US" altLang="ja-JP">
              <a:latin typeface="Arial" panose="020B060402020202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では，数学科の内容について説明します。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中学校数学科で取り上げる内容については，「ア　日常生活や社会において自立的，協働的に生きる基盤として不可欠であり常に活用できるようになっていることが望ましい内容」，「イ　義務教育以降の様々な専門分野における学習を深めていく上で共通の基盤として習得しておくことが望ましい内容」，「ウ　論理的思考力，直観力，説明し伝え合う力等，数学が人格の形成において果たす役割に鑑みて，育成しておくことが望ましい内容」の三つの観点から，数学科の学習を通して育成を目指す資質・能力を三つの柱に沿って整理して構成されました。ウについては、今回の改訂で追加されたもので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800530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284D4DB-EE0D-41C3-8624-7ED7C20C2E08}" type="slidenum">
              <a:rPr kumimoji="1" lang="en-US" altLang="ja-JP" smtClean="0">
                <a:latin typeface="Arial" panose="020B0604020202020204" pitchFamily="34" charset="0"/>
              </a:rPr>
              <a:pPr/>
              <a:t>2</a:t>
            </a:fld>
            <a:endParaRPr kumimoji="1" lang="en-US" altLang="ja-JP">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はじめに，数学科改訂の趣旨及び要点についてです。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新学習指導要領では，数学的に考える資質・能力を育成する観点から，現実の世界と数学の世界における問題発見・解決の過程を学習過程に反映させることを意図して数学的活動の一層の充実が図られました。</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また，社会生活などの様々な場面において，必要なデータを収集して分析し，その傾向を踏まえて課題を解決したり意思決定をしたりすることが求められており，そのような能力を育成するため，統計的な内容等の改善・充実が図られました。</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現行学習指導要領の成果と課題からは，</a:t>
            </a:r>
            <a:r>
              <a:rPr lang="en-US" altLang="ja-JP">
                <a:latin typeface="ＭＳ 明朝" panose="02020609040205080304" pitchFamily="17" charset="-128"/>
                <a:ea typeface="ＭＳ 明朝" panose="02020609040205080304" pitchFamily="17" charset="-128"/>
              </a:rPr>
              <a:t>PISA2015</a:t>
            </a:r>
            <a:r>
              <a:rPr lang="ja-JP" altLang="en-US">
                <a:latin typeface="ＭＳ 明朝" panose="02020609040205080304" pitchFamily="17" charset="-128"/>
                <a:ea typeface="ＭＳ 明朝" panose="02020609040205080304" pitchFamily="17" charset="-128"/>
              </a:rPr>
              <a:t>では，数学的リテラシーの平均得点は国際的に見ると高いのですが，上位層の割合はトップレベルの国・地域よりも低い結果となっています。また，</a:t>
            </a:r>
            <a:r>
              <a:rPr lang="en-US" altLang="ja-JP">
                <a:latin typeface="ＭＳ 明朝" panose="02020609040205080304" pitchFamily="17" charset="-128"/>
                <a:ea typeface="ＭＳ 明朝" panose="02020609040205080304" pitchFamily="17" charset="-128"/>
              </a:rPr>
              <a:t>TIMSS2015</a:t>
            </a:r>
            <a:r>
              <a:rPr lang="ja-JP" altLang="en-US">
                <a:latin typeface="ＭＳ 明朝" panose="02020609040205080304" pitchFamily="17" charset="-128"/>
                <a:ea typeface="ＭＳ 明朝" panose="02020609040205080304" pitchFamily="17" charset="-128"/>
              </a:rPr>
              <a:t>では，中学生は数学を学ぶ楽しさや，実社会との関連に対して肯定的な回答をする割合は改善が見られるものの未だ学習意欲面に課題が見られます。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さらに，全国学力・学習状況調査等の結果からは，「数学的な表現を用いた理由の説明」に課題が見られます。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これらの課題に適切に対応できるように今回の改善が図られました。</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061056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D68F063-F793-42AD-B469-E7EB4FE34ED8}" type="slidenum">
              <a:rPr kumimoji="1" lang="en-US" altLang="ja-JP" smtClean="0">
                <a:latin typeface="Arial" panose="020B0604020202020204" pitchFamily="34" charset="0"/>
              </a:rPr>
              <a:pPr/>
              <a:t>20</a:t>
            </a:fld>
            <a:endParaRPr kumimoji="1" lang="en-US" altLang="ja-JP">
              <a:latin typeface="Arial" panose="020B060402020202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また，中学校数学科の内容の骨子を簡略に述べると次の①～⑧のようになります。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①～⑥，⑧については，これまでと同じ項目ですが，「⑦数学的に表現すること」は今回の改訂で新しく追加された項目です。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また、　「①数の概念及びその範囲の拡張」は，「数と式」領域の内容，「②ユークリッド空間」は，「図形」領域の内容，「③関数」は，「関数」領域の内容，「④不確定な事象」は，「データの活用」領域の内容であり，「⑤文字を用いた式」「⑥数学的な推論」「⑦数学的に表現すること」「⑧数学的に説明し伝え合うこと」は，①～④の項目の学習を支える項目とされ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363724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2E01F79-F3B3-4DE2-9105-47ED2FB31C82}" type="slidenum">
              <a:rPr kumimoji="1" lang="en-US" altLang="ja-JP" smtClean="0">
                <a:latin typeface="Arial" panose="020B0604020202020204" pitchFamily="34" charset="0"/>
              </a:rPr>
              <a:pPr/>
              <a:t>21</a:t>
            </a:fld>
            <a:endParaRPr kumimoji="1" lang="en-US" altLang="ja-JP">
              <a:latin typeface="Arial" panose="020B0604020202020204"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次に，領域の構成について説明します。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中学校数学科の内容は，Ａ～Ｄの四つの領域と、数学的活動で示されています。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今回の改訂では，小学校の領域を五つの領域で示し，内容の系統性や発展性の全体を，中学校数学科との接続をも視野に入れて整理されています。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た、従前の「資料の活用」領域の名称が「データの活用」に改められています。これは、「データ」という用語を高等学校学習指導要領において用いていたことや，小・中・高等学校の学習のつながりを考慮したためで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970654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D909339-B42A-4674-BB9D-E49938CDA311}" type="slidenum">
              <a:rPr kumimoji="1" lang="en-US" altLang="ja-JP" smtClean="0">
                <a:latin typeface="Arial" panose="020B0604020202020204" pitchFamily="34" charset="0"/>
              </a:rPr>
              <a:pPr/>
              <a:t>22</a:t>
            </a:fld>
            <a:endParaRPr kumimoji="1" lang="en-US" altLang="ja-JP">
              <a:latin typeface="Arial" panose="020B0604020202020204" pitchFamily="34" charset="0"/>
            </a:endParaRPr>
          </a:p>
        </p:txBody>
      </p:sp>
      <p:sp>
        <p:nvSpPr>
          <p:cNvPr id="54275"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ln/>
        </p:spPr>
        <p:txBody>
          <a:bodyPr/>
          <a:lstStyle/>
          <a:p>
            <a:pPr eaLnBrk="1" hangingPunct="1">
              <a:defRPr/>
            </a:pPr>
            <a:r>
              <a:rPr lang="ja-JP" altLang="en-US" dirty="0">
                <a:latin typeface="ＭＳ 明朝" pitchFamily="17" charset="-128"/>
                <a:ea typeface="ＭＳ 明朝" pitchFamily="17" charset="-128"/>
              </a:rPr>
              <a:t>　次に、各領域の内容の概観についてです。これは，Ｐ４０～６１までに領域ごとに示されています。</a:t>
            </a:r>
            <a:endParaRPr lang="en-US" altLang="ja-JP" dirty="0">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　ここでは、四つの領域のそれぞれの指導の意義が書かれていますが，「知識及び技能」に関することと「思考力・判断力・表現力等」に関することに分けて示されています。</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　Ｐ４０をご覧ください。</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　「Ａ　数と式」の（１）「数と式」指導の意義「①数について」では，「ア　数の範囲の拡張と数の概念を理解すること」及び「イ　新しく導入された数の四則計算の意味を理解し，それらの数を用いて表したり処理したりすること」は「知識及び技能」に関すること，４０ページの下から７行目の「次に，数と式の四則計算の方法を考察することや</a:t>
            </a:r>
            <a:r>
              <a:rPr lang="en-US" altLang="ja-JP" dirty="0">
                <a:solidFill>
                  <a:schemeClr val="tx2">
                    <a:lumMod val="50000"/>
                  </a:schemeClr>
                </a:solidFill>
                <a:latin typeface="ＭＳ 明朝" pitchFamily="17" charset="-128"/>
                <a:ea typeface="ＭＳ 明朝" pitchFamily="17" charset="-128"/>
              </a:rPr>
              <a:t>…</a:t>
            </a:r>
            <a:r>
              <a:rPr lang="ja-JP" altLang="en-US" dirty="0">
                <a:solidFill>
                  <a:schemeClr val="tx2">
                    <a:lumMod val="50000"/>
                  </a:schemeClr>
                </a:solidFill>
                <a:latin typeface="ＭＳ 明朝" pitchFamily="17" charset="-128"/>
                <a:ea typeface="ＭＳ 明朝" pitchFamily="17" charset="-128"/>
              </a:rPr>
              <a:t>」という部分からは「思考力・判断力・表現力等」に関することが示されています。</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　Ｐ４１からの「②式について」でも，「ア，イ，ウ」は「知識及び技能」に関すること，「エ、オ」は「思考力・判断力・表現力等」に関することが示されています。</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　また，Ｐ４５からは「図形」指導の意義が書かれています。Ｐ４６の「①図形の概念，図形の性質や関係について」は「知識及び技能」に関すること，「</a:t>
            </a:r>
            <a:r>
              <a:rPr lang="ja-JP" altLang="en-US" dirty="0">
                <a:latin typeface="ＭＳ 明朝" panose="02020609040205080304" pitchFamily="17" charset="-128"/>
                <a:ea typeface="ＭＳ 明朝" panose="02020609040205080304" pitchFamily="17" charset="-128"/>
              </a:rPr>
              <a:t>②論理的に考察し表現することについて」は</a:t>
            </a:r>
            <a:r>
              <a:rPr lang="ja-JP" altLang="en-US" dirty="0">
                <a:solidFill>
                  <a:schemeClr val="tx2">
                    <a:lumMod val="50000"/>
                  </a:schemeClr>
                </a:solidFill>
                <a:latin typeface="ＭＳ 明朝" pitchFamily="17" charset="-128"/>
                <a:ea typeface="ＭＳ 明朝" pitchFamily="17" charset="-128"/>
              </a:rPr>
              <a:t>「思考力・判断力・表現力等」に関することが示されています。</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　Ｐ５０からは「関数」領域，Ｐ５４からは「データの活用」領域の内容が示されています。どちらも「図形」領域と同様に，①は「知識及び技能」に関すること，②は「思考力・判断力・表現力等」に関することが示されています。</a:t>
            </a:r>
            <a:endParaRPr lang="en-US" altLang="ja-JP" dirty="0">
              <a:solidFill>
                <a:schemeClr val="tx2">
                  <a:lumMod val="50000"/>
                </a:schemeClr>
              </a:solidFill>
              <a:latin typeface="ＭＳ 明朝" pitchFamily="17" charset="-128"/>
              <a:ea typeface="ＭＳ 明朝" pitchFamily="17" charset="-128"/>
            </a:endParaRPr>
          </a:p>
        </p:txBody>
      </p:sp>
    </p:spTree>
    <p:extLst>
      <p:ext uri="{BB962C8B-B14F-4D97-AF65-F5344CB8AC3E}">
        <p14:creationId xmlns:p14="http://schemas.microsoft.com/office/powerpoint/2010/main" val="177946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4D27D65-877C-4280-AE47-4334AEB2162A}" type="slidenum">
              <a:rPr kumimoji="1" lang="en-US" altLang="ja-JP" smtClean="0">
                <a:latin typeface="Arial" panose="020B0604020202020204" pitchFamily="34" charset="0"/>
              </a:rPr>
              <a:pPr/>
              <a:t>23</a:t>
            </a:fld>
            <a:endParaRPr kumimoji="1" lang="en-US" altLang="ja-JP">
              <a:latin typeface="Arial" panose="020B0604020202020204" pitchFamily="34" charset="0"/>
            </a:endParaRPr>
          </a:p>
        </p:txBody>
      </p:sp>
      <p:sp>
        <p:nvSpPr>
          <p:cNvPr id="5632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ln/>
        </p:spPr>
        <p:txBody>
          <a:bodyPr/>
          <a:lstStyle/>
          <a:p>
            <a:pPr eaLnBrk="1" hangingPunct="1">
              <a:defRPr/>
            </a:pPr>
            <a:r>
              <a:rPr lang="ja-JP" altLang="en-US" dirty="0">
                <a:latin typeface="ＭＳ 明朝" pitchFamily="17" charset="-128"/>
                <a:ea typeface="ＭＳ 明朝" pitchFamily="17" charset="-128"/>
              </a:rPr>
              <a:t>　ここで，各領域で育てたい資質・能力を確認します。</a:t>
            </a:r>
            <a:endParaRPr lang="en-US" altLang="ja-JP" dirty="0">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　「数と式」領域で育てたい資質・能力は，①数について，「ア　数の範囲の拡張と数の概念を理解すること」，「イ　新しく導入された数の四則計算の意味を理解し，それらの数を用いて表したり処理したりすること」です。</a:t>
            </a:r>
          </a:p>
        </p:txBody>
      </p:sp>
    </p:spTree>
    <p:extLst>
      <p:ext uri="{BB962C8B-B14F-4D97-AF65-F5344CB8AC3E}">
        <p14:creationId xmlns:p14="http://schemas.microsoft.com/office/powerpoint/2010/main" val="381270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9596538-8732-450E-89F9-0BC286E612E8}" type="slidenum">
              <a:rPr kumimoji="1" lang="en-US" altLang="ja-JP" smtClean="0">
                <a:latin typeface="Arial" panose="020B0604020202020204" pitchFamily="34" charset="0"/>
              </a:rPr>
              <a:pPr/>
              <a:t>24</a:t>
            </a:fld>
            <a:endParaRPr kumimoji="1" lang="en-US" altLang="ja-JP">
              <a:latin typeface="Arial" panose="020B0604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②式について，「ア　文字のもつ意味，特に変数の意味を理解すること」，「イ　文字を用いた式に表現したり，文字を用いた式の意味を読み取ったりすること」，「ウ　文字を用いた式の計算や処理をすること」，「エ　既に学習した計算の方法と関連付けて，文字を用いた式の計算の方法を考察し表現すること」，「オ　文字を用いた式を具体的な場面で活用すること」です。</a:t>
            </a:r>
          </a:p>
        </p:txBody>
      </p:sp>
    </p:spTree>
    <p:extLst>
      <p:ext uri="{BB962C8B-B14F-4D97-AF65-F5344CB8AC3E}">
        <p14:creationId xmlns:p14="http://schemas.microsoft.com/office/powerpoint/2010/main" val="214345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3D4EEB5-0E94-4D63-929A-86F8C08EC313}" type="slidenum">
              <a:rPr kumimoji="1" lang="en-US" altLang="ja-JP" smtClean="0">
                <a:latin typeface="Arial" panose="020B0604020202020204" pitchFamily="34" charset="0"/>
              </a:rPr>
              <a:pPr/>
              <a:t>25</a:t>
            </a:fld>
            <a:endParaRPr kumimoji="1" lang="en-US" altLang="ja-JP">
              <a:latin typeface="Arial" panose="020B0604020202020204" pitchFamily="34" charset="0"/>
            </a:endParaRPr>
          </a:p>
        </p:txBody>
      </p:sp>
      <p:sp>
        <p:nvSpPr>
          <p:cNvPr id="60419"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ln/>
        </p:spPr>
        <p:txBody>
          <a:bodyPr/>
          <a:lstStyle/>
          <a:p>
            <a:pPr eaLnBrk="1" hangingPunct="1">
              <a:defRPr/>
            </a:pPr>
            <a:r>
              <a:rPr lang="ja-JP" altLang="en-US" dirty="0">
                <a:latin typeface="ＭＳ 明朝" pitchFamily="17" charset="-128"/>
                <a:ea typeface="ＭＳ 明朝" pitchFamily="17" charset="-128"/>
              </a:rPr>
              <a:t>　</a:t>
            </a:r>
            <a:r>
              <a:rPr lang="ja-JP" altLang="en-US" dirty="0">
                <a:solidFill>
                  <a:schemeClr val="tx2">
                    <a:lumMod val="50000"/>
                  </a:schemeClr>
                </a:solidFill>
                <a:latin typeface="ＭＳ 明朝" pitchFamily="17" charset="-128"/>
                <a:ea typeface="ＭＳ 明朝" pitchFamily="17" charset="-128"/>
              </a:rPr>
              <a:t>「図形」領域で育てたい資質・能力は，①図形の概念，図形の性質や関係について，「ア　基本的な図形の概念，図形の性質や関係を理解すること」，「イ　図に表したり，正しく作図したりすること」，②論理的に考察し表現することについて，「ア　図形を直観的に捉えること」，「イ　数学的な推論に基づいて考察し表現すること」です。</a:t>
            </a:r>
            <a:endParaRPr lang="ja-JP" altLang="en-US" sz="1100" dirty="0">
              <a:solidFill>
                <a:schemeClr val="tx2">
                  <a:lumMod val="50000"/>
                </a:schemeClr>
              </a:solidFill>
              <a:latin typeface="ＭＳ 明朝" pitchFamily="17" charset="-128"/>
              <a:ea typeface="ＭＳ 明朝" pitchFamily="17" charset="-128"/>
            </a:endParaRPr>
          </a:p>
        </p:txBody>
      </p:sp>
    </p:spTree>
    <p:extLst>
      <p:ext uri="{BB962C8B-B14F-4D97-AF65-F5344CB8AC3E}">
        <p14:creationId xmlns:p14="http://schemas.microsoft.com/office/powerpoint/2010/main" val="754572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ACF4C30-E1E8-42E0-9967-16F182166AAD}" type="slidenum">
              <a:rPr kumimoji="1" lang="en-US" altLang="ja-JP" smtClean="0">
                <a:latin typeface="Arial" panose="020B0604020202020204" pitchFamily="34" charset="0"/>
              </a:rPr>
              <a:pPr/>
              <a:t>26</a:t>
            </a:fld>
            <a:endParaRPr kumimoji="1" lang="en-US" altLang="ja-JP">
              <a:latin typeface="Arial" panose="020B0604020202020204" pitchFamily="34" charset="0"/>
            </a:endParaRPr>
          </a:p>
        </p:txBody>
      </p:sp>
      <p:sp>
        <p:nvSpPr>
          <p:cNvPr id="62467"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ln/>
        </p:spPr>
        <p:txBody>
          <a:bodyPr/>
          <a:lstStyle/>
          <a:p>
            <a:pPr eaLnBrk="1" hangingPunct="1">
              <a:defRPr/>
            </a:pPr>
            <a:r>
              <a:rPr lang="ja-JP" altLang="en-US" dirty="0">
                <a:latin typeface="ＭＳ 明朝" pitchFamily="17" charset="-128"/>
                <a:ea typeface="ＭＳ 明朝" pitchFamily="17" charset="-128"/>
              </a:rPr>
              <a:t>　</a:t>
            </a:r>
            <a:r>
              <a:rPr lang="ja-JP" altLang="en-US" dirty="0">
                <a:solidFill>
                  <a:schemeClr val="tx2">
                    <a:lumMod val="50000"/>
                  </a:schemeClr>
                </a:solidFill>
                <a:latin typeface="ＭＳ 明朝" pitchFamily="17" charset="-128"/>
                <a:ea typeface="ＭＳ 明朝" pitchFamily="17" charset="-128"/>
              </a:rPr>
              <a:t>「関数」領域で育てたい資質・能力は，①関数と表，式，グラフについて，「ア　関数についての基礎的な概念や性質を理解すること」，「イ　表，式，グラフを用いて関数の特徴を表現すること」，②関数の特徴を考察し表現すること及び関数を用いて事象を捉え考察し表現することについて，「ア　関数として捉えられる二つの数量について，変化や対応の特徴を見いだし，表，式，グラフを相互に関連付けて考察し表現すること」，「イ　関数を用いて事象を捉え考察し表現すること」です。</a:t>
            </a:r>
          </a:p>
          <a:p>
            <a:pPr eaLnBrk="1" hangingPunct="1">
              <a:defRPr/>
            </a:pPr>
            <a:endParaRPr lang="en-US" altLang="ja-JP" sz="1100" dirty="0">
              <a:solidFill>
                <a:schemeClr val="tx2">
                  <a:lumMod val="50000"/>
                </a:schemeClr>
              </a:solidFill>
              <a:latin typeface="ＭＳ 明朝" pitchFamily="17" charset="-128"/>
              <a:ea typeface="ＭＳ 明朝" pitchFamily="17" charset="-128"/>
            </a:endParaRPr>
          </a:p>
        </p:txBody>
      </p:sp>
    </p:spTree>
    <p:extLst>
      <p:ext uri="{BB962C8B-B14F-4D97-AF65-F5344CB8AC3E}">
        <p14:creationId xmlns:p14="http://schemas.microsoft.com/office/powerpoint/2010/main" val="3658949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D0BB8E2-70FF-4EC7-8396-778E81BF940D}" type="slidenum">
              <a:rPr kumimoji="1" lang="en-US" altLang="ja-JP" smtClean="0">
                <a:latin typeface="Arial" panose="020B0604020202020204" pitchFamily="34" charset="0"/>
              </a:rPr>
              <a:pPr/>
              <a:t>27</a:t>
            </a:fld>
            <a:endParaRPr kumimoji="1" lang="en-US" altLang="ja-JP">
              <a:latin typeface="Arial" panose="020B0604020202020204" pitchFamily="34" charset="0"/>
            </a:endParaRPr>
          </a:p>
        </p:txBody>
      </p:sp>
      <p:sp>
        <p:nvSpPr>
          <p:cNvPr id="64515"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ln/>
        </p:spPr>
        <p:txBody>
          <a:bodyPr/>
          <a:lstStyle/>
          <a:p>
            <a:pPr eaLnBrk="1" hangingPunct="1">
              <a:defRPr/>
            </a:pPr>
            <a:r>
              <a:rPr lang="ja-JP" altLang="en-US" dirty="0">
                <a:latin typeface="ＭＳ 明朝" pitchFamily="17" charset="-128"/>
                <a:ea typeface="ＭＳ 明朝" pitchFamily="17" charset="-128"/>
              </a:rPr>
              <a:t>　</a:t>
            </a:r>
            <a:r>
              <a:rPr lang="ja-JP" altLang="en-US" dirty="0">
                <a:solidFill>
                  <a:schemeClr val="tx2">
                    <a:lumMod val="50000"/>
                  </a:schemeClr>
                </a:solidFill>
                <a:latin typeface="ＭＳ 明朝" pitchFamily="17" charset="-128"/>
                <a:ea typeface="ＭＳ 明朝" pitchFamily="17" charset="-128"/>
              </a:rPr>
              <a:t>「データの活用」領域で育てたい資質・能力は，①不確定な事象を取り扱うことについて，「ア　データの分布と確率についての基礎的な概念や性質を理解すること」，「イ　データを収集して分析したり，確率を求めたりできるようにすること」，②傾向を読み取り，批判的に考察し，問題解決に取り組むことについて，「ア　データの分布や母集団の傾向に着目して，その傾向を読み取り批判的に考察し判断すること」，「イ　不確定な事象の起こりやすさについて考察し表現すること」です。</a:t>
            </a:r>
          </a:p>
        </p:txBody>
      </p:sp>
    </p:spTree>
    <p:extLst>
      <p:ext uri="{BB962C8B-B14F-4D97-AF65-F5344CB8AC3E}">
        <p14:creationId xmlns:p14="http://schemas.microsoft.com/office/powerpoint/2010/main" val="577392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2F09A5A-298E-4339-9356-62B8D0B5E88B}" type="slidenum">
              <a:rPr kumimoji="1" lang="en-US" altLang="ja-JP" smtClean="0">
                <a:latin typeface="Arial" panose="020B0604020202020204" pitchFamily="34" charset="0"/>
              </a:rPr>
              <a:pPr/>
              <a:t>28</a:t>
            </a:fld>
            <a:endParaRPr kumimoji="1" lang="en-US" altLang="ja-JP">
              <a:latin typeface="Arial" panose="020B0604020202020204"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次に各学年の目標及び内容についてです。これまでの説明でも述べましたが，各学年の目標は、育成すべき資質・能力の三つの柱で整理されています。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924987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6216AE2-CE7C-4CBD-B3CE-78B763A21F0A}" type="slidenum">
              <a:rPr kumimoji="1" lang="en-US" altLang="ja-JP" smtClean="0">
                <a:latin typeface="Arial" panose="020B0604020202020204" pitchFamily="34" charset="0"/>
              </a:rPr>
              <a:pPr/>
              <a:t>29</a:t>
            </a:fld>
            <a:endParaRPr kumimoji="1" lang="en-US" altLang="ja-JP">
              <a:latin typeface="Arial" panose="020B0604020202020204"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また，内容については指導事項のまとまりごとに，アが「知識及び技能」に関する内容、イが「思考力・判断力・表現力等に関する内容として、それぞれ分けて示されています。「学びに向かう力，人間性等」は，教科の目標及び学年の目標において，全体としてまとめて示され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909558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DAB507D-90B2-4DFA-BDC1-C0C771349878}" type="slidenum">
              <a:rPr kumimoji="1" lang="en-US" altLang="ja-JP" smtClean="0">
                <a:latin typeface="Arial" panose="020B0604020202020204" pitchFamily="34" charset="0"/>
              </a:rPr>
              <a:pPr/>
              <a:t>3</a:t>
            </a:fld>
            <a:endParaRPr kumimoji="1" lang="en-US" altLang="ja-JP">
              <a:latin typeface="Arial" panose="020B0604020202020204" pitchFamily="34"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ここで，数学科の目標の改善について３点から説明します。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１点は，目標の示し方です。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今回の改訂では，算数科・数学科において育成を目指す資質・能力を「知識及び技能」「思考力，判断力，表現力等」「学びに向かう力，人間性等」の三つの柱に沿って明確化し，目標についてもこの三つの柱で整理されました。</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２点は，数学科における「数学的な見方・考え方」です。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これまで，教科の目標に位置付けられたり，評価の観点名として用いられたりしてきた「数学的な見方や考え方」ですが，今回の改訂で，「数学的な見方・考え方」は，「事象を数量や図形及びそれらの関係などに着目して捉え，論理的，統合的・発展的に考えること」であると整理されました。</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３点は，数学的活動の一層の充実です。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今回の改訂では，主として日常生活や社会の事象に関わる過程と，数学の事象に関わる過程の二つの問題発見・解決の過程が重視されました。また，これらの各場面において言語活動を充実し，それぞれの過程を振り返り，評価・改善することとされました。</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036856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C83A38A-01C5-47BE-A60A-67EBC27602C1}" type="slidenum">
              <a:rPr kumimoji="1" lang="en-US" altLang="ja-JP" smtClean="0">
                <a:latin typeface="Arial" panose="020B0604020202020204" pitchFamily="34" charset="0"/>
              </a:rPr>
              <a:pPr/>
              <a:t>30</a:t>
            </a:fld>
            <a:endParaRPr kumimoji="1" lang="en-US" altLang="ja-JP">
              <a:latin typeface="Arial" panose="020B0604020202020204"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次に内容については、各学年の変更点にしぼって説明します。まず、第１学年です。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Ａ　数と式</a:t>
            </a:r>
            <a:r>
              <a:rPr lang="en-US" altLang="ja-JP">
                <a:latin typeface="ＭＳ 明朝" panose="02020609040205080304" pitchFamily="17" charset="-128"/>
                <a:ea typeface="ＭＳ 明朝" panose="02020609040205080304" pitchFamily="17" charset="-128"/>
              </a:rPr>
              <a:t>〕 </a:t>
            </a:r>
            <a:r>
              <a:rPr lang="ja-JP" altLang="en-US">
                <a:latin typeface="ＭＳ 明朝" panose="02020609040205080304" pitchFamily="17" charset="-128"/>
                <a:ea typeface="ＭＳ 明朝" panose="02020609040205080304" pitchFamily="17" charset="-128"/>
              </a:rPr>
              <a:t>（１）正の数と負の数において，「素数」という用語が小学校第５学年から移行されています。また，「自然数を素数の積として表すこと」が，中学校第３学年から移行されました。これは，自然数を素数の積として表すことによって，小学校算数科で学んできた整数の性質についての理解を深め，中学校での学習につなげることができるから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また、</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Ｄ　データの活用</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（１）データの分布において，「累積度数」という用語が新規に追加されました。また，「平均値，中央値，最頻値，階級」という用語が小学校第６学年に、「誤差や近似値，ａ</a:t>
            </a:r>
            <a:r>
              <a:rPr lang="en-US" altLang="ja-JP">
                <a:latin typeface="ＭＳ 明朝" panose="02020609040205080304" pitchFamily="17" charset="-128"/>
                <a:ea typeface="ＭＳ 明朝" panose="02020609040205080304" pitchFamily="17" charset="-128"/>
              </a:rPr>
              <a:t>×10</a:t>
            </a:r>
            <a:r>
              <a:rPr lang="en-US" altLang="ja-JP" baseline="30000">
                <a:latin typeface="ＭＳ 明朝" panose="02020609040205080304" pitchFamily="17" charset="-128"/>
                <a:ea typeface="ＭＳ 明朝" panose="02020609040205080304" pitchFamily="17" charset="-128"/>
              </a:rPr>
              <a:t>n</a:t>
            </a:r>
            <a:r>
              <a:rPr lang="ja-JP" altLang="en-US">
                <a:latin typeface="ＭＳ 明朝" panose="02020609040205080304" pitchFamily="17" charset="-128"/>
                <a:ea typeface="ＭＳ 明朝" panose="02020609040205080304" pitchFamily="17" charset="-128"/>
              </a:rPr>
              <a:t>の形の表現」が、中学校第３学年に移行されました。</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（２）不確定な事象の起こりやすさにおいては，多数の観察や多数回の試行による確率が中学校第２学年から移行されました。</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183093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D49B1A9-8CE4-48FE-BCBE-3D7A34801448}" type="slidenum">
              <a:rPr kumimoji="1" lang="en-US" altLang="ja-JP" smtClean="0">
                <a:latin typeface="Arial" panose="020B0604020202020204" pitchFamily="34" charset="0"/>
              </a:rPr>
              <a:pPr/>
              <a:t>31</a:t>
            </a:fld>
            <a:endParaRPr kumimoji="1" lang="en-US" altLang="ja-JP">
              <a:latin typeface="Arial" panose="020B0604020202020204" pitchFamily="34" charset="0"/>
            </a:endParaRPr>
          </a:p>
        </p:txBody>
      </p:sp>
      <p:sp>
        <p:nvSpPr>
          <p:cNvPr id="7270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ln/>
        </p:spPr>
        <p:txBody>
          <a:bodyPr/>
          <a:lstStyle/>
          <a:p>
            <a:pPr eaLnBrk="1" hangingPunct="1">
              <a:defRPr/>
            </a:pPr>
            <a:r>
              <a:rPr lang="ja-JP" altLang="en-US" dirty="0">
                <a:latin typeface="ＭＳ 明朝" pitchFamily="17" charset="-128"/>
                <a:ea typeface="ＭＳ 明朝" pitchFamily="17" charset="-128"/>
              </a:rPr>
              <a:t>　第１学年に追加された内容のうち、特に「Ｄ（１）データの分布」において、留意していただきたいことについて説明します。</a:t>
            </a:r>
            <a:endParaRPr lang="en-US" altLang="ja-JP" dirty="0">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　Ｐ９１をご覧ください。まず，２行目に示されている「累積相対度数」です。今回、「累積度数」を新規に指導することに伴い，新規に追加する用語としては示されていませんが、「累積相対度数」も取り扱うことになります。</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　次に，「</a:t>
            </a:r>
            <a:r>
              <a:rPr lang="ja-JP" altLang="en-US" dirty="0">
                <a:latin typeface="ＭＳ 明朝" panose="02020609040205080304" pitchFamily="17" charset="-128"/>
                <a:ea typeface="ＭＳ 明朝" panose="02020609040205080304" pitchFamily="17" charset="-128"/>
              </a:rPr>
              <a:t>データの分布の傾向を読み取り，批判的に考察し判断すること」についてですが，今回、「批判的に考察し」という文言が追加されました。</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このことについて，１７行目に，「批判的に考察することとは，物事を単に否定することではなく，多面的に吟味し，よりよい解決や結論を見いだすことである。」と示されています。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具体的には，データに基づいて問題を解決する過程において，データの収集の仕方は適切か，どの代表値が根拠としてふさわしいか，分布の形に着目しているか，傾向を読み取りやすいグラフで表せているか，グラフの目盛りなどを加工して過度に誇張していないか，分析した結果から得られる結論が妥当かなどについて検討することです。このような検討の過程において，よりよい解決や結論を見いだそうとする態度を養うことが大切であるとされています。</a:t>
            </a:r>
            <a:endParaRPr lang="en-US" altLang="ja-JP" sz="1400" dirty="0">
              <a:solidFill>
                <a:schemeClr val="tx2">
                  <a:lumMod val="50000"/>
                </a:schemeClr>
              </a:solidFill>
              <a:latin typeface="ＭＳ 明朝" pitchFamily="17" charset="-128"/>
              <a:ea typeface="ＭＳ 明朝" pitchFamily="17" charset="-128"/>
            </a:endParaRPr>
          </a:p>
        </p:txBody>
      </p:sp>
    </p:spTree>
    <p:extLst>
      <p:ext uri="{BB962C8B-B14F-4D97-AF65-F5344CB8AC3E}">
        <p14:creationId xmlns:p14="http://schemas.microsoft.com/office/powerpoint/2010/main" val="1635379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1801924-991C-47B6-B50B-B01EF2BC0EFE}" type="slidenum">
              <a:rPr kumimoji="1" lang="en-US" altLang="ja-JP" smtClean="0">
                <a:latin typeface="Arial" panose="020B0604020202020204" pitchFamily="34" charset="0"/>
              </a:rPr>
              <a:pPr/>
              <a:t>32</a:t>
            </a:fld>
            <a:endParaRPr kumimoji="1" lang="en-US" altLang="ja-JP">
              <a:latin typeface="Arial" panose="020B0604020202020204" pitchFamily="34" charset="0"/>
            </a:endParaRPr>
          </a:p>
        </p:txBody>
      </p:sp>
      <p:sp>
        <p:nvSpPr>
          <p:cNvPr id="74755"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ln/>
        </p:spPr>
        <p:txBody>
          <a:bodyPr/>
          <a:lstStyle/>
          <a:p>
            <a:pPr eaLnBrk="1" hangingPunct="1">
              <a:defRPr/>
            </a:pPr>
            <a:r>
              <a:rPr lang="ja-JP" altLang="en-US" dirty="0">
                <a:latin typeface="ＭＳ 明朝" pitchFamily="17" charset="-128"/>
                <a:ea typeface="ＭＳ 明朝" pitchFamily="17" charset="-128"/>
              </a:rPr>
              <a:t>　次に、Ｄ（２）不確定な事象の起こりやすさについては，次の事項を身に付けることができるように指導するとされています。</a:t>
            </a:r>
            <a:endParaRPr lang="en-US" altLang="ja-JP" dirty="0">
              <a:latin typeface="ＭＳ 明朝" pitchFamily="17" charset="-128"/>
              <a:ea typeface="ＭＳ 明朝" pitchFamily="17" charset="-128"/>
            </a:endParaRPr>
          </a:p>
          <a:p>
            <a:pPr>
              <a:defRPr/>
            </a:pPr>
            <a:r>
              <a:rPr lang="ja-JP" altLang="en-US" dirty="0">
                <a:latin typeface="ＭＳ 明朝" panose="02020609040205080304" pitchFamily="17" charset="-128"/>
                <a:ea typeface="ＭＳ 明朝" panose="02020609040205080304" pitchFamily="17" charset="-128"/>
              </a:rPr>
              <a:t>　知識及び技能として，ア</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ｱ</a:t>
            </a:r>
            <a:r>
              <a:rPr lang="en-US" altLang="ja-JP"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多数の観察や多数回の試行によって得られる確率の必要性と意味を理解すること。思考力，判断力，表現力等として，イ</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ｱ</a:t>
            </a:r>
            <a:r>
              <a:rPr lang="en-US" altLang="ja-JP"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多数の観察や多数回の試行の結果を基にして，不確定な事象の起こりやすさの傾向を読み取り表現することです。</a:t>
            </a:r>
            <a:endParaRPr lang="en-US" altLang="ja-JP" sz="1100" dirty="0">
              <a:solidFill>
                <a:schemeClr val="tx2">
                  <a:lumMod val="50000"/>
                </a:schemeClr>
              </a:solidFill>
              <a:latin typeface="ＭＳ 明朝" pitchFamily="17" charset="-128"/>
              <a:ea typeface="ＭＳ 明朝" pitchFamily="17" charset="-128"/>
            </a:endParaRPr>
          </a:p>
        </p:txBody>
      </p:sp>
    </p:spTree>
    <p:extLst>
      <p:ext uri="{BB962C8B-B14F-4D97-AF65-F5344CB8AC3E}">
        <p14:creationId xmlns:p14="http://schemas.microsoft.com/office/powerpoint/2010/main" val="3840407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7BBE7E3-5F3B-4105-81DF-F635B0E0DBB0}" type="slidenum">
              <a:rPr kumimoji="1" lang="en-US" altLang="ja-JP" smtClean="0">
                <a:latin typeface="Arial" panose="020B0604020202020204" pitchFamily="34" charset="0"/>
              </a:rPr>
              <a:pPr/>
              <a:t>33</a:t>
            </a:fld>
            <a:endParaRPr kumimoji="1" lang="en-US" altLang="ja-JP">
              <a:latin typeface="Arial" panose="020B060402020202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この中の，イの（ア）不確定な事象の起こりやすさの傾向を読み取り表現することについて，ｐ９３，９４に示されています。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多数の観察や多数回の思考の結果を基に不確定な事象について考察する際には、相対度数を確率とみなして用いることが考えられます。不確定な事象の起こりやすさの傾向を読み取り表現することを通して，「必ず～になる」とは言い切れない事柄についても，数を用いて考察したり判断したりすることができることを知り，数学と日常生活や社会との関係を実感できるようにするとされ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850992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ED576CB-ABA0-4DF8-9D5E-4FD3A3154576}" type="slidenum">
              <a:rPr kumimoji="1" lang="en-US" altLang="ja-JP" smtClean="0">
                <a:latin typeface="Arial" panose="020B0604020202020204" pitchFamily="34" charset="0"/>
              </a:rPr>
              <a:pPr/>
              <a:t>34</a:t>
            </a:fld>
            <a:endParaRPr kumimoji="1" lang="en-US" altLang="ja-JP">
              <a:latin typeface="Arial" panose="020B0604020202020204"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第２学年です。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Ｂ　図形</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（２）図形の合同において，「反例」という用語が新規に追加されました。</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Ｐ１１４をご覧ください。</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証明の指導においては、命題が常に成り立つことを示すばかりでなく、常に成り立つとは限らないことも示すことができるようにすることが必要であるとされています。また，反例については、「図形」の領域だけでなく，「数と式」の領域などにおいても，幾つかの場合から推測した事柄が常に成り立つとは限らない場合，反例を用いる必要があるので，場面に応じて適宜指導することが大切であるとされています。</a:t>
            </a:r>
            <a:endParaRPr lang="en-US" altLang="ja-JP">
              <a:latin typeface="ＭＳ 明朝" panose="02020609040205080304" pitchFamily="17" charset="-128"/>
              <a:ea typeface="ＭＳ 明朝" panose="02020609040205080304" pitchFamily="17" charset="-128"/>
            </a:endParaRPr>
          </a:p>
          <a:p>
            <a:pPr eaLnBrk="1" hangingPunct="1">
              <a:spcBef>
                <a:spcPct val="0"/>
              </a:spcBef>
            </a:pPr>
            <a:r>
              <a:rPr lang="ja-JP" altLang="en-US">
                <a:latin typeface="ＭＳ 明朝" panose="02020609040205080304" pitchFamily="17" charset="-128"/>
                <a:ea typeface="ＭＳ 明朝" panose="02020609040205080304" pitchFamily="17" charset="-128"/>
              </a:rPr>
              <a:t>　</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Ｄ　データの活用</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１）データの分布において，四分位範囲や箱ひげ図，それらを用いてデータの分布の傾向を比較して読み取り、批判的に考察することについて新規に指導する内容として追加されました。また、先ほど説明しましたように、</a:t>
            </a:r>
            <a:r>
              <a:rPr lang="ja-JP" altLang="en-US">
                <a:solidFill>
                  <a:srgbClr val="0070C0"/>
                </a:solidFill>
                <a:latin typeface="ＭＳ 明朝" panose="02020609040205080304" pitchFamily="17" charset="-128"/>
                <a:ea typeface="ＭＳ 明朝" panose="02020609040205080304" pitchFamily="17" charset="-128"/>
              </a:rPr>
              <a:t>多数の観察や多数回の試行によって得られる確率が、中学校第１学年に移行されました。</a:t>
            </a:r>
            <a:endParaRPr lang="en-US" altLang="ja-JP">
              <a:solidFill>
                <a:srgbClr val="0070C0"/>
              </a:solidFill>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885098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6C41441-7A1B-40CB-8523-B37428D5426A}" type="slidenum">
              <a:rPr kumimoji="1" lang="en-US" altLang="ja-JP" smtClean="0">
                <a:latin typeface="Arial" panose="020B0604020202020204" pitchFamily="34" charset="0"/>
              </a:rPr>
              <a:pPr/>
              <a:t>35</a:t>
            </a:fld>
            <a:endParaRPr kumimoji="1" lang="en-US" altLang="ja-JP">
              <a:latin typeface="Arial" panose="020B0604020202020204" pitchFamily="34" charset="0"/>
            </a:endParaRPr>
          </a:p>
        </p:txBody>
      </p:sp>
      <p:sp>
        <p:nvSpPr>
          <p:cNvPr id="80899"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ln/>
        </p:spPr>
        <p:txBody>
          <a:bodyPr/>
          <a:lstStyle/>
          <a:p>
            <a:pPr eaLnBrk="1" hangingPunct="1">
              <a:defRPr/>
            </a:pPr>
            <a:r>
              <a:rPr lang="ja-JP" altLang="en-US" dirty="0">
                <a:latin typeface="ＭＳ 明朝" pitchFamily="17" charset="-128"/>
                <a:ea typeface="ＭＳ 明朝" pitchFamily="17" charset="-128"/>
              </a:rPr>
              <a:t>　第２学年に追加された内容のうち、特に「Ｄ（１）データの分布」において、具体的に説明します。</a:t>
            </a:r>
            <a:endParaRPr lang="en-US" altLang="ja-JP" dirty="0">
              <a:latin typeface="ＭＳ 明朝" pitchFamily="17" charset="-128"/>
              <a:ea typeface="ＭＳ 明朝" pitchFamily="17" charset="-128"/>
            </a:endParaRPr>
          </a:p>
          <a:p>
            <a:pPr eaLnBrk="1" hangingPunct="1">
              <a:defRPr/>
            </a:pPr>
            <a:r>
              <a:rPr lang="ja-JP" altLang="en-US" dirty="0">
                <a:latin typeface="ＭＳ 明朝" pitchFamily="17" charset="-128"/>
                <a:ea typeface="ＭＳ 明朝" pitchFamily="17" charset="-128"/>
              </a:rPr>
              <a:t>　Ｐ１２０をご覧ください。</a:t>
            </a:r>
            <a:endParaRPr lang="en-US" altLang="ja-JP" dirty="0">
              <a:latin typeface="ＭＳ 明朝" pitchFamily="17" charset="-128"/>
              <a:ea typeface="ＭＳ 明朝" pitchFamily="17" charset="-128"/>
            </a:endParaRPr>
          </a:p>
          <a:p>
            <a:pPr eaLnBrk="1" hangingPunct="1">
              <a:defRPr/>
            </a:pPr>
            <a:r>
              <a:rPr lang="ja-JP" altLang="en-US" dirty="0">
                <a:latin typeface="ＭＳ 明朝" pitchFamily="17" charset="-128"/>
                <a:ea typeface="ＭＳ 明朝" pitchFamily="17" charset="-128"/>
              </a:rPr>
              <a:t>　Ｄ（１）データの分布については，次の事項を身に付けることができるように指導するとされています。</a:t>
            </a:r>
            <a:endParaRPr lang="en-US" altLang="ja-JP" dirty="0">
              <a:latin typeface="ＭＳ 明朝" pitchFamily="17" charset="-128"/>
              <a:ea typeface="ＭＳ 明朝" pitchFamily="17" charset="-128"/>
            </a:endParaRPr>
          </a:p>
          <a:p>
            <a:pPr>
              <a:defRPr/>
            </a:pPr>
            <a:r>
              <a:rPr lang="ja-JP" altLang="en-US" dirty="0">
                <a:latin typeface="ＭＳ 明朝" panose="02020609040205080304" pitchFamily="17" charset="-128"/>
                <a:ea typeface="ＭＳ 明朝" panose="02020609040205080304" pitchFamily="17" charset="-128"/>
              </a:rPr>
              <a:t>　知識及び技能として，ア</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ｱ</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四分位範囲や箱</a:t>
            </a:r>
            <a:r>
              <a:rPr lang="ja-JP" altLang="en-US" dirty="0" err="1">
                <a:latin typeface="ＭＳ 明朝" panose="02020609040205080304" pitchFamily="17" charset="-128"/>
                <a:ea typeface="ＭＳ 明朝" panose="02020609040205080304" pitchFamily="17" charset="-128"/>
              </a:rPr>
              <a:t>ひげ</a:t>
            </a:r>
            <a:r>
              <a:rPr lang="ja-JP" altLang="en-US" dirty="0">
                <a:latin typeface="ＭＳ 明朝" panose="02020609040205080304" pitchFamily="17" charset="-128"/>
                <a:ea typeface="ＭＳ 明朝" panose="02020609040205080304" pitchFamily="17" charset="-128"/>
              </a:rPr>
              <a:t>図の必要性と意味を理解すること。ア</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ｲ</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コンピュータなどの情報手段を用いるなどしてデータを整理し箱</a:t>
            </a:r>
            <a:r>
              <a:rPr lang="ja-JP" altLang="en-US" dirty="0" err="1">
                <a:latin typeface="ＭＳ 明朝" panose="02020609040205080304" pitchFamily="17" charset="-128"/>
                <a:ea typeface="ＭＳ 明朝" panose="02020609040205080304" pitchFamily="17" charset="-128"/>
              </a:rPr>
              <a:t>ひげ</a:t>
            </a:r>
            <a:r>
              <a:rPr lang="ja-JP" altLang="en-US" dirty="0">
                <a:latin typeface="ＭＳ 明朝" panose="02020609040205080304" pitchFamily="17" charset="-128"/>
                <a:ea typeface="ＭＳ 明朝" panose="02020609040205080304" pitchFamily="17" charset="-128"/>
              </a:rPr>
              <a:t>図で表すこと。思考力，判断力，表現力等として，イ</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ｱ</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四分位範囲や箱</a:t>
            </a:r>
            <a:r>
              <a:rPr lang="ja-JP" altLang="en-US" dirty="0" err="1">
                <a:latin typeface="ＭＳ 明朝" panose="02020609040205080304" pitchFamily="17" charset="-128"/>
                <a:ea typeface="ＭＳ 明朝" panose="02020609040205080304" pitchFamily="17" charset="-128"/>
              </a:rPr>
              <a:t>ひげ</a:t>
            </a:r>
            <a:r>
              <a:rPr lang="ja-JP" altLang="en-US" dirty="0">
                <a:latin typeface="ＭＳ 明朝" panose="02020609040205080304" pitchFamily="17" charset="-128"/>
                <a:ea typeface="ＭＳ 明朝" panose="02020609040205080304" pitchFamily="17" charset="-128"/>
              </a:rPr>
              <a:t>図を用いてデータの分布の傾向を比較して読み取り，批判的に考察し判断することです。</a:t>
            </a:r>
            <a:endParaRPr lang="en-US" altLang="ja-JP" dirty="0">
              <a:solidFill>
                <a:schemeClr val="tx2">
                  <a:lumMod val="50000"/>
                </a:schemeClr>
              </a:solidFill>
              <a:latin typeface="ＭＳ 明朝" pitchFamily="17" charset="-128"/>
              <a:ea typeface="ＭＳ 明朝" pitchFamily="17" charset="-128"/>
            </a:endParaRPr>
          </a:p>
        </p:txBody>
      </p:sp>
    </p:spTree>
    <p:extLst>
      <p:ext uri="{BB962C8B-B14F-4D97-AF65-F5344CB8AC3E}">
        <p14:creationId xmlns:p14="http://schemas.microsoft.com/office/powerpoint/2010/main" val="4127051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3A26BCA-6661-448A-B2EC-BED114CD7AF1}" type="slidenum">
              <a:rPr kumimoji="1" lang="en-US" altLang="ja-JP" smtClean="0">
                <a:latin typeface="Arial" panose="020B0604020202020204" pitchFamily="34" charset="0"/>
              </a:rPr>
              <a:pPr/>
              <a:t>36</a:t>
            </a:fld>
            <a:endParaRPr kumimoji="1" lang="en-US" altLang="ja-JP">
              <a:latin typeface="Arial" panose="020B0604020202020204" pitchFamily="34" charset="0"/>
            </a:endParaRPr>
          </a:p>
        </p:txBody>
      </p:sp>
      <p:sp>
        <p:nvSpPr>
          <p:cNvPr id="82947"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ln/>
        </p:spPr>
        <p:txBody>
          <a:bodyPr/>
          <a:lstStyle/>
          <a:p>
            <a:pPr eaLnBrk="1" hangingPunct="1">
              <a:defRPr/>
            </a:pPr>
            <a:r>
              <a:rPr lang="ja-JP" altLang="en-US" dirty="0">
                <a:latin typeface="ＭＳ 明朝" pitchFamily="17" charset="-128"/>
                <a:ea typeface="ＭＳ 明朝" pitchFamily="17" charset="-128"/>
              </a:rPr>
              <a:t>　この中の，イの（ア）四分位範囲や箱</a:t>
            </a:r>
            <a:r>
              <a:rPr lang="ja-JP" altLang="en-US" dirty="0" err="1">
                <a:latin typeface="ＭＳ 明朝" panose="02020609040205080304" pitchFamily="17" charset="-128"/>
                <a:ea typeface="ＭＳ 明朝" panose="02020609040205080304" pitchFamily="17" charset="-128"/>
              </a:rPr>
              <a:t>ひげ</a:t>
            </a:r>
            <a:r>
              <a:rPr lang="ja-JP" altLang="en-US" dirty="0">
                <a:latin typeface="ＭＳ 明朝" panose="02020609040205080304" pitchFamily="17" charset="-128"/>
                <a:ea typeface="ＭＳ 明朝" panose="02020609040205080304" pitchFamily="17" charset="-128"/>
              </a:rPr>
              <a:t>図を用いて批判的に考察し判断することについて，Ｐ１２０から１２２までに示されています。</a:t>
            </a:r>
            <a:endParaRPr lang="en-US" altLang="ja-JP" dirty="0">
              <a:latin typeface="ＭＳ 明朝" panose="02020609040205080304" pitchFamily="17" charset="-128"/>
              <a:ea typeface="ＭＳ 明朝" panose="02020609040205080304"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　</a:t>
            </a:r>
            <a:r>
              <a:rPr lang="ja-JP" altLang="en-US" dirty="0">
                <a:latin typeface="ＭＳ 明朝" pitchFamily="17" charset="-128"/>
                <a:ea typeface="ＭＳ 明朝" pitchFamily="17" charset="-128"/>
              </a:rPr>
              <a:t>指導に当たっては、日常の事象を題材とした問題などを取り上げ、それを解決するために必要なデータを収集し、コンピュータなどを利用してデータを整理し、四分位範囲を求めたり箱ひげ図で表したりして複数の集団のデータの傾向を比較して読み取り、その結果を基に説明するという一連の活動を経験できるようにすることが重要です。</a:t>
            </a:r>
            <a:endParaRPr lang="en-US" altLang="ja-JP" dirty="0">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　ただし、データの傾向を捉える場合、簡潔さの観点から箱</a:t>
            </a:r>
            <a:r>
              <a:rPr lang="ja-JP" altLang="en-US" dirty="0" err="1">
                <a:solidFill>
                  <a:schemeClr val="tx2">
                    <a:lumMod val="50000"/>
                  </a:schemeClr>
                </a:solidFill>
                <a:latin typeface="ＭＳ 明朝" pitchFamily="17" charset="-128"/>
                <a:ea typeface="ＭＳ 明朝" pitchFamily="17" charset="-128"/>
              </a:rPr>
              <a:t>ひげ</a:t>
            </a:r>
            <a:r>
              <a:rPr lang="ja-JP" altLang="en-US" dirty="0">
                <a:solidFill>
                  <a:schemeClr val="tx2">
                    <a:lumMod val="50000"/>
                  </a:schemeClr>
                </a:solidFill>
                <a:latin typeface="ＭＳ 明朝" pitchFamily="17" charset="-128"/>
                <a:ea typeface="ＭＳ 明朝" pitchFamily="17" charset="-128"/>
              </a:rPr>
              <a:t>図のみを用いて説明することも予想されますが、そのことにより分布の形など、失われる情報もあるので、必要に応じてヒストグラムなどと合わせて用いることが必要な場面もあることに留意する必要があります。</a:t>
            </a:r>
            <a:endParaRPr lang="en-US" altLang="ja-JP" dirty="0">
              <a:solidFill>
                <a:schemeClr val="tx2">
                  <a:lumMod val="50000"/>
                </a:schemeClr>
              </a:solidFill>
              <a:latin typeface="ＭＳ 明朝" pitchFamily="17" charset="-128"/>
              <a:ea typeface="ＭＳ 明朝" pitchFamily="17" charset="-128"/>
            </a:endParaRPr>
          </a:p>
          <a:p>
            <a:pPr eaLnBrk="1" hangingPunct="1">
              <a:defRPr/>
            </a:pPr>
            <a:endParaRPr lang="en-US" altLang="ja-JP" dirty="0">
              <a:solidFill>
                <a:schemeClr val="tx2">
                  <a:lumMod val="50000"/>
                </a:schemeClr>
              </a:solidFill>
              <a:latin typeface="ＭＳ 明朝" pitchFamily="17" charset="-128"/>
              <a:ea typeface="ＭＳ 明朝" pitchFamily="17" charset="-128"/>
            </a:endParaRPr>
          </a:p>
        </p:txBody>
      </p:sp>
    </p:spTree>
    <p:extLst>
      <p:ext uri="{BB962C8B-B14F-4D97-AF65-F5344CB8AC3E}">
        <p14:creationId xmlns:p14="http://schemas.microsoft.com/office/powerpoint/2010/main" val="3667000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AB522C4-4F37-4E76-947D-B79E505F0767}" type="slidenum">
              <a:rPr kumimoji="1" lang="en-US" altLang="ja-JP" smtClean="0">
                <a:latin typeface="Arial" panose="020B0604020202020204" pitchFamily="34" charset="0"/>
              </a:rPr>
              <a:pPr/>
              <a:t>37</a:t>
            </a:fld>
            <a:endParaRPr kumimoji="1" lang="en-US" altLang="ja-JP">
              <a:latin typeface="Arial" panose="020B0604020202020204" pitchFamily="34" charset="0"/>
            </a:endParaRPr>
          </a:p>
        </p:txBody>
      </p:sp>
      <p:sp>
        <p:nvSpPr>
          <p:cNvPr id="84995"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ln/>
        </p:spPr>
        <p:txBody>
          <a:bodyPr/>
          <a:lstStyle/>
          <a:p>
            <a:pPr eaLnBrk="1" hangingPunct="1">
              <a:defRPr/>
            </a:pPr>
            <a:r>
              <a:rPr lang="ja-JP" altLang="en-US" dirty="0">
                <a:latin typeface="ＭＳ 明朝" pitchFamily="17" charset="-128"/>
                <a:ea typeface="ＭＳ 明朝" pitchFamily="17" charset="-128"/>
              </a:rPr>
              <a:t>　第３学年です。</a:t>
            </a:r>
            <a:endParaRPr lang="en-US" altLang="ja-JP" dirty="0">
              <a:latin typeface="ＭＳ 明朝" pitchFamily="17" charset="-128"/>
              <a:ea typeface="ＭＳ 明朝" pitchFamily="17" charset="-128"/>
            </a:endParaRPr>
          </a:p>
          <a:p>
            <a:pPr eaLnBrk="1" hangingPunct="1">
              <a:defRPr/>
            </a:pPr>
            <a:r>
              <a:rPr lang="ja-JP" altLang="en-US" dirty="0">
                <a:latin typeface="ＭＳ 明朝" pitchFamily="17" charset="-128"/>
                <a:ea typeface="ＭＳ 明朝" pitchFamily="17" charset="-128"/>
              </a:rPr>
              <a:t>　</a:t>
            </a:r>
            <a:r>
              <a:rPr lang="en-US" altLang="ja-JP" dirty="0">
                <a:latin typeface="ＭＳ 明朝" pitchFamily="17" charset="-128"/>
                <a:ea typeface="ＭＳ 明朝" pitchFamily="17" charset="-128"/>
              </a:rPr>
              <a:t>〔</a:t>
            </a:r>
            <a:r>
              <a:rPr lang="ja-JP" altLang="en-US" dirty="0">
                <a:latin typeface="ＭＳ 明朝" pitchFamily="17" charset="-128"/>
                <a:ea typeface="ＭＳ 明朝" pitchFamily="17" charset="-128"/>
              </a:rPr>
              <a:t>Ａ　数と式</a:t>
            </a:r>
            <a:r>
              <a:rPr lang="en-US" altLang="ja-JP" dirty="0">
                <a:latin typeface="ＭＳ 明朝" pitchFamily="17" charset="-128"/>
                <a:ea typeface="ＭＳ 明朝" pitchFamily="17" charset="-128"/>
              </a:rPr>
              <a:t>〕</a:t>
            </a:r>
            <a:r>
              <a:rPr lang="ja-JP" altLang="en-US" dirty="0">
                <a:latin typeface="ＭＳ 明朝" pitchFamily="17" charset="-128"/>
                <a:ea typeface="ＭＳ 明朝" pitchFamily="17" charset="-128"/>
              </a:rPr>
              <a:t>（１）正の数の平方根において，</a:t>
            </a:r>
            <a:r>
              <a:rPr lang="ja-JP" altLang="en-US" dirty="0">
                <a:solidFill>
                  <a:schemeClr val="tx2">
                    <a:lumMod val="50000"/>
                  </a:schemeClr>
                </a:solidFill>
                <a:latin typeface="ＭＳ 明朝" pitchFamily="17" charset="-128"/>
                <a:ea typeface="ＭＳ 明朝" pitchFamily="17" charset="-128"/>
              </a:rPr>
              <a:t>誤差や近似値，ａ</a:t>
            </a:r>
            <a:r>
              <a:rPr lang="en-US" altLang="ja-JP" dirty="0">
                <a:solidFill>
                  <a:schemeClr val="tx2">
                    <a:lumMod val="50000"/>
                  </a:schemeClr>
                </a:solidFill>
                <a:latin typeface="ＭＳ 明朝" pitchFamily="17" charset="-128"/>
                <a:ea typeface="ＭＳ 明朝" pitchFamily="17" charset="-128"/>
              </a:rPr>
              <a:t>×</a:t>
            </a:r>
            <a:r>
              <a:rPr lang="ja-JP" altLang="en-US" dirty="0">
                <a:solidFill>
                  <a:schemeClr val="tx2">
                    <a:lumMod val="50000"/>
                  </a:schemeClr>
                </a:solidFill>
                <a:latin typeface="ＭＳ 明朝" pitchFamily="17" charset="-128"/>
                <a:ea typeface="ＭＳ 明朝" pitchFamily="17" charset="-128"/>
              </a:rPr>
              <a:t>１０</a:t>
            </a:r>
            <a:r>
              <a:rPr lang="ja-JP" altLang="en-US" baseline="30000" dirty="0">
                <a:solidFill>
                  <a:schemeClr val="tx2">
                    <a:lumMod val="50000"/>
                  </a:schemeClr>
                </a:solidFill>
                <a:latin typeface="ＭＳ 明朝" pitchFamily="17" charset="-128"/>
                <a:ea typeface="ＭＳ 明朝" pitchFamily="17" charset="-128"/>
              </a:rPr>
              <a:t>ｎ</a:t>
            </a:r>
            <a:r>
              <a:rPr lang="ja-JP" altLang="en-US" dirty="0">
                <a:solidFill>
                  <a:schemeClr val="tx2">
                    <a:lumMod val="50000"/>
                  </a:schemeClr>
                </a:solidFill>
                <a:latin typeface="ＭＳ 明朝" pitchFamily="17" charset="-128"/>
                <a:ea typeface="ＭＳ 明朝" pitchFamily="17" charset="-128"/>
              </a:rPr>
              <a:t> の形の表現が中学校第１学年から移行されました。誤差や近似値，数をａ</a:t>
            </a:r>
            <a:r>
              <a:rPr lang="en-US" altLang="ja-JP" dirty="0">
                <a:solidFill>
                  <a:schemeClr val="tx2">
                    <a:lumMod val="50000"/>
                  </a:schemeClr>
                </a:solidFill>
                <a:latin typeface="ＭＳ 明朝" pitchFamily="17" charset="-128"/>
                <a:ea typeface="ＭＳ 明朝" pitchFamily="17" charset="-128"/>
              </a:rPr>
              <a:t>×</a:t>
            </a:r>
            <a:r>
              <a:rPr lang="ja-JP" altLang="en-US" dirty="0">
                <a:solidFill>
                  <a:schemeClr val="tx2">
                    <a:lumMod val="50000"/>
                  </a:schemeClr>
                </a:solidFill>
                <a:latin typeface="ＭＳ 明朝" pitchFamily="17" charset="-128"/>
                <a:ea typeface="ＭＳ 明朝" pitchFamily="17" charset="-128"/>
              </a:rPr>
              <a:t>１０</a:t>
            </a:r>
            <a:r>
              <a:rPr lang="ja-JP" altLang="en-US" baseline="30000" dirty="0">
                <a:solidFill>
                  <a:schemeClr val="tx2">
                    <a:lumMod val="50000"/>
                  </a:schemeClr>
                </a:solidFill>
                <a:latin typeface="ＭＳ 明朝" pitchFamily="17" charset="-128"/>
                <a:ea typeface="ＭＳ 明朝" pitchFamily="17" charset="-128"/>
              </a:rPr>
              <a:t>ｎ</a:t>
            </a:r>
            <a:r>
              <a:rPr lang="ja-JP" altLang="en-US" dirty="0">
                <a:solidFill>
                  <a:schemeClr val="tx2">
                    <a:lumMod val="50000"/>
                  </a:schemeClr>
                </a:solidFill>
                <a:latin typeface="ＭＳ 明朝" pitchFamily="17" charset="-128"/>
                <a:ea typeface="ＭＳ 明朝" pitchFamily="17" charset="-128"/>
              </a:rPr>
              <a:t> の形で表すことについては，第３学年の，正の数の平方根の近似値を求める学習の場面，直接測定することが困難な高さや距離を相似な図形の性質や三平方の定理を用いて求める学習の場面などの学習と関連付けて指導することが考えられるからです。</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　また、すでに説明しましたように、「自然数を素因数に分解すること」が中学校第１学年に移行されました。</a:t>
            </a:r>
            <a:endParaRPr lang="en-US" altLang="ja-JP" dirty="0">
              <a:solidFill>
                <a:schemeClr val="tx2">
                  <a:lumMod val="50000"/>
                </a:schemeClr>
              </a:solidFill>
              <a:latin typeface="ＭＳ 明朝" pitchFamily="17" charset="-128"/>
              <a:ea typeface="ＭＳ 明朝" pitchFamily="17" charset="-128"/>
            </a:endParaRPr>
          </a:p>
        </p:txBody>
      </p:sp>
    </p:spTree>
    <p:extLst>
      <p:ext uri="{BB962C8B-B14F-4D97-AF65-F5344CB8AC3E}">
        <p14:creationId xmlns:p14="http://schemas.microsoft.com/office/powerpoint/2010/main" val="4002057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8DA383B-F76F-4123-97D3-EA5E8FC9A281}" type="slidenum">
              <a:rPr kumimoji="1" lang="en-US" altLang="ja-JP" smtClean="0">
                <a:latin typeface="Arial" panose="020B0604020202020204" pitchFamily="34" charset="0"/>
              </a:rPr>
              <a:pPr/>
              <a:t>38</a:t>
            </a:fld>
            <a:endParaRPr kumimoji="1" lang="en-US" altLang="ja-JP">
              <a:latin typeface="Arial" panose="020B0604020202020204"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ここからは，指導計画の作成と内容の取扱いについて説明します。ここは、　「１指導計画作成上の配慮事項」，「２内容の取扱いについての配慮事項」，「３数学的活動の取組に当たっての配慮事項」，「４課題学習とその位置付け」の四つで構成されています。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はじめに，「１指導計画作成上の配慮事項」については、スライドのように（１）～（５）の五つの留意点が示されていますが，その中の「主体的・対話的で深い学びの実現に向けた授業改善」について説明し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895031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0B0B917-7040-49F9-9D78-721142A3ABA7}" type="slidenum">
              <a:rPr kumimoji="1" lang="en-US" altLang="ja-JP" smtClean="0">
                <a:latin typeface="Arial" panose="020B0604020202020204" pitchFamily="34" charset="0"/>
              </a:rPr>
              <a:pPr/>
              <a:t>39</a:t>
            </a:fld>
            <a:endParaRPr kumimoji="1" lang="en-US" altLang="ja-JP">
              <a:latin typeface="Arial" panose="020B060402020202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この事項は，指導計画の作成に当たり，生徒の主体的・対話的で深い学びの実現を目指した授業改善を進めることとし，数学科の特質に応じて，効果的な学習が展開できるように配慮すべき内容が示されたもの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数学科においては，次の３つの学びが実現できているかどうかについて確認しつつ一層の充実を求めることが重要であり，育成を目指す資質・能力及びその評価の観点との関係も十分に踏まえた上で指導計画等を作成することが必要であると述べら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「主体的な学び」は，生徒が問題解決に向けた見通しをもち，粘り強く取り組み，問題解決の過程を振り返ることでよりよい解決方法や新たな問いを発見する学びです。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「対話的な学び」は，数学的な表現を用いて論理的に説明したり，よりよい考えや事柄の本質について話し合い，よりよい考えに高めたり事柄の本質を明らかにしたりする学びです。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深い学び」は，数学的な見方・考え方を働かせた数学的活動により，新たな概念を形成したり，よりよい方法を発見したりしながら，新たな知識及び技能を身に付け，それらを統合しながら思考や態度が変容する学び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また、「知識及び技能」や「思考力，判断力，表現力等」の育成を目指す授業は，これまでも多くの実践が重ねられてきており，全く異なる指導方法を導入しなければならないと捉えるものではありません。また，主体的・対話的で深い学びは，必ずしも１単位時間の授業の中で全てが実現されるものではないと述べられ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126170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7FD381B-4242-42A4-BB82-BDF1CBEA99EB}" type="slidenum">
              <a:rPr kumimoji="1" lang="en-US" altLang="ja-JP" smtClean="0">
                <a:latin typeface="Arial" panose="020B0604020202020204" pitchFamily="34" charset="0"/>
              </a:rPr>
              <a:pPr/>
              <a:t>4</a:t>
            </a:fld>
            <a:endParaRPr kumimoji="1" lang="en-US" altLang="ja-JP">
              <a:latin typeface="Arial" panose="020B060402020202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次に，「数学科の内容の改善」について４点から述べます。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１点は，数学科の領域構成と数学的活動です。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今回の改訂では，領域の構成が「数と式」，「図形」，「関数」及び「データの活用」の四つの領域とされました。なお，各学年の内容に数学的活動を従前どおり位置付けてあります。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２点は，内容の示し方です。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数学科の内容については，生徒が身に付けることが期待される資質・能力を三つの柱に沿って整理し，「知識及び技能」，「思考力，判断力，表現力等」については指導事項のまとまりごとに内容が示されました。また，「学びに向かう力，人間性等」については，指導事項のまとまりごとに内容が示されるのではなく，教科の目標及び学年目標において，まとめて示されました。</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３点は，内容の充実です。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統計的な内容を充実させるとともに，引き続き，言葉や数，式，図，表，グラフなどの数学的な表現を用いて，論理的に考察し表現したり，その過程を振り返って考えを深めたりする学習活動が充実させてあり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４点は，具体的な内容の移行についてですが，これは，あとの「</a:t>
            </a:r>
            <a:r>
              <a:rPr lang="en-US" altLang="ja-JP">
                <a:latin typeface="ＭＳ 明朝" panose="02020609040205080304" pitchFamily="17" charset="-128"/>
                <a:ea typeface="ＭＳ 明朝" panose="02020609040205080304" pitchFamily="17" charset="-128"/>
              </a:rPr>
              <a:t>Ⅴ</a:t>
            </a:r>
            <a:r>
              <a:rPr lang="ja-JP" altLang="en-US">
                <a:latin typeface="ＭＳ 明朝" panose="02020609040205080304" pitchFamily="17" charset="-128"/>
                <a:ea typeface="ＭＳ 明朝" panose="02020609040205080304" pitchFamily="17" charset="-128"/>
              </a:rPr>
              <a:t>　各学年の目標及び内容」のところで詳しく述べます。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0385005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CFB0FD8-AE87-4F99-B0FA-04EB97DAB40E}" type="slidenum">
              <a:rPr kumimoji="1" lang="en-US" altLang="ja-JP" smtClean="0">
                <a:latin typeface="Arial" panose="020B0604020202020204" pitchFamily="34" charset="0"/>
              </a:rPr>
              <a:pPr/>
              <a:t>40</a:t>
            </a:fld>
            <a:endParaRPr kumimoji="1" lang="en-US" altLang="ja-JP">
              <a:latin typeface="Arial" panose="020B0604020202020204"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単元など内容や時間のまとまりの中で，例えば，次のような３つの視点で授業改善を進めることが求められます。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主体的に学習に取り組めるよう学習の見通しを立てたり学習したことを振り返ったりして自身の学びや変容を自覚できる場面をどこに設定するか」，「対話によって自分の考えなどを広げたり深めたりする場面をどこに設定するか」，「学びの深まりをつくりだすために，生徒が考える場面と教師が教える場面をどのように組み立てるか」といった視点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これらを視点として，日常の授業改善を進めていくことが求められています。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9005814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45A9524-29DC-44C6-9E94-E4B4F8C5F53E}" type="slidenum">
              <a:rPr kumimoji="1" lang="en-US" altLang="ja-JP" smtClean="0">
                <a:latin typeface="Arial" panose="020B0604020202020204" pitchFamily="34" charset="0"/>
              </a:rPr>
              <a:pPr/>
              <a:t>41</a:t>
            </a:fld>
            <a:endParaRPr kumimoji="1" lang="en-US" altLang="ja-JP">
              <a:latin typeface="Arial" panose="020B0604020202020204"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次に，「２内容の取扱いについての配慮事項」です。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ここは、（１）～（４）の四つの留意点で構成されていますが，その中の「考えを表現し伝え合うなどの学習活動」について説明します。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中学校数学科においては，生徒が既習の数学を活用して考えたり判断したりすることをよりよく行うことができるよう，言葉や数，式，図，表，グラフなどの数学的な表現を用いて，論理的に考察し表現したり，その過程を振り返って考えを深めたりする学習活動を充実させると述べら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こうした学習を通して，数学的に表現したり，それを解釈したりすることのよさを実感できるようすることに配慮するとされています。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05670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E721747-9DEA-4786-A8AB-897A2EB4DA72}" type="slidenum">
              <a:rPr kumimoji="1" lang="en-US" altLang="ja-JP" smtClean="0">
                <a:latin typeface="Arial" panose="020B0604020202020204" pitchFamily="34" charset="0"/>
              </a:rPr>
              <a:pPr/>
              <a:t>42</a:t>
            </a:fld>
            <a:endParaRPr kumimoji="1" lang="en-US" altLang="ja-JP">
              <a:latin typeface="Arial" panose="020B0604020202020204"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次に，「３数学的活動の取組における配慮事項」です。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ここは、８１）～（４）の四つの留意点で構成されていますが，その中の「見通しをもって数学的活動に取り組み，振り返ること」について説明します。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生徒が見通しをもつことは，数学的活動に主体的に取り組むことができるようにするために必要です。また，見いだした問題を一旦解決し終えた後で，導いた結果やその価値を振り返って自覚化することは，問題解決の意義や数学のよさを実感する上で大切であると同時に，統合的・発展的な考察に向けた新しい問題を得る機会ともなるとされています。</a:t>
            </a:r>
          </a:p>
          <a:p>
            <a:pPr eaLnBrk="1" hangingPunct="1"/>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9068536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D393F64-B4C2-45BC-B71E-309DA0C9F669}" type="slidenum">
              <a:rPr kumimoji="1" lang="en-US" altLang="ja-JP" smtClean="0">
                <a:latin typeface="Arial" panose="020B0604020202020204" pitchFamily="34" charset="0"/>
              </a:rPr>
              <a:pPr/>
              <a:t>43</a:t>
            </a:fld>
            <a:endParaRPr kumimoji="1" lang="en-US" altLang="ja-JP">
              <a:latin typeface="Arial" panose="020B0604020202020204"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最後に，「４課題学習とその位置付け」についてです。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課題学習とは、生徒の数学的活動への取組を促し思考力，判断力，表現力等の育成を図るため，各領域の内容を総合したり日常の事象や他教科等での学習に関連付けたりするなどして見いだした問題を解決する学習のことです。実施に当たっては、各学年で指導計画に適切に位置付けるものと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こは、（１）、（２）の２つの留意点で構成されています。課題学習のねらいは、各領域の内容を総合したり日常の事象や他教科等での学習に関連付けたりするなどして見いだした問題を生徒が主体的に解決していくことを通して，数学的な見方・考え方を更に豊かで確かなものにしていくこと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実施に当たり，通常の授業では知識を一方的に教え込み，課題学習では主体的な学習を促すということではなく，通常の授業において生徒の「主体的・対話的で深い学び」としての問題解決的な学習を定着，充実させていくことが求められており，課題学習では一層その実現を図る必要があると述べられています。</a:t>
            </a:r>
            <a:endParaRPr lang="en-US" altLang="ja-JP" dirty="0">
              <a:latin typeface="ＭＳ 明朝" panose="02020609040205080304" pitchFamily="17" charset="-128"/>
              <a:ea typeface="ＭＳ 明朝" panose="02020609040205080304" pitchFamily="1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dirty="0">
                <a:latin typeface="ＭＳ 明朝" panose="02020609040205080304" pitchFamily="17" charset="-128"/>
                <a:ea typeface="ＭＳ 明朝" panose="02020609040205080304" pitchFamily="17" charset="-128"/>
              </a:rPr>
              <a:t>以上で，数学の説明を終わります。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38668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B1BF2A0-CDEE-46FA-8252-DA1C5DB50759}" type="slidenum">
              <a:rPr kumimoji="1" lang="en-US" altLang="ja-JP" smtClean="0">
                <a:latin typeface="Arial" panose="020B0604020202020204" pitchFamily="34" charset="0"/>
              </a:rPr>
              <a:pPr/>
              <a:t>5</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では，数学科の目標について説明します。　</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今回の改訂では，目標の冒頭に「数学的な見方・考え方を働かせ，数学的活動を通して，数学的に考える資質・能力を育成することを目指す」と示され，育成すべき資質・能力の三つの柱に合わせて，（１）を知識及び技能に関する目標，（２）を思考力，判断力，表現力等に関する目標，（３）を学びに向かう力，人間性等に関する目標として示されました。</a:t>
            </a:r>
          </a:p>
        </p:txBody>
      </p:sp>
    </p:spTree>
    <p:extLst>
      <p:ext uri="{BB962C8B-B14F-4D97-AF65-F5344CB8AC3E}">
        <p14:creationId xmlns:p14="http://schemas.microsoft.com/office/powerpoint/2010/main" val="1645582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18491C1-7558-4E90-9421-9BBEA2D59BDA}" type="slidenum">
              <a:rPr kumimoji="1" lang="en-US" altLang="ja-JP" smtClean="0">
                <a:latin typeface="Arial" panose="020B0604020202020204" pitchFamily="34" charset="0"/>
              </a:rPr>
              <a:pPr/>
              <a:t>6</a:t>
            </a:fld>
            <a:endParaRPr kumimoji="1" lang="en-US" altLang="ja-JP">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目標に示された「数学的な見方・考え方を働かせ」についてです。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「数学的な見方・考え方」は，数学の学習において，どのような視点で物事を捉え，どのような考え方で思考をしていくのかという，物事の特徴や本質を捉える視点や，思考の進め方や方向性とされました。</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この「数学的な見方・考え方」は，数学的に考える資質・能力の三つの柱全てに働かせるものとされています。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そして，数学の学習において数学的な見方・考え方を働かせる機会を意図的に設定することが重要であり，数学や他教科の学習を通して，数学的な見方・考え方も更に豊かなものになると考えられています。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540949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249DB55-FA2B-44EB-92FE-8094C1B7BD09}" type="slidenum">
              <a:rPr kumimoji="1" lang="en-US" altLang="ja-JP" smtClean="0">
                <a:latin typeface="Arial" panose="020B0604020202020204" pitchFamily="34" charset="0"/>
              </a:rPr>
              <a:pPr/>
              <a:t>7</a:t>
            </a:fld>
            <a:endParaRPr kumimoji="1" lang="en-US" altLang="ja-JP">
              <a:latin typeface="Arial" panose="020B0604020202020204"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「数学的活動を通して」についてです。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数学的活動とは，事象を数理的に捉えて，数学の問題を見いだし，問題を自立的，協働的に解決する過程を遂行することであるとされています。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なお，中学校数学科においては，数学的活動を通して主体的・対話的で深い学びを実現するために，その主要な側面として，「日常の事象や社会の事象から問題を見いだし解決する活動」，「数学の事象から問題を見いだし解決する活動」，「数学的な表現を用いて説明し伝え合う活動」の三つを</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数学的活動</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として各学年の内容に位置付けられています。</a:t>
            </a:r>
            <a:endParaRPr lang="en-US" altLang="ja-JP" sz="140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945125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62627F4-C58B-42DF-B225-7D359D7B48DB}" type="slidenum">
              <a:rPr kumimoji="1" lang="en-US" altLang="ja-JP" smtClean="0">
                <a:latin typeface="Arial" panose="020B0604020202020204" pitchFamily="34" charset="0"/>
              </a:rPr>
              <a:pPr/>
              <a:t>8</a:t>
            </a:fld>
            <a:endParaRPr kumimoji="1" lang="en-US" altLang="ja-JP">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これは，数学の問題発見・解決の過程全体を示したイメージ図です。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数学的活動における問題発見・解決の過程には，主として二つの過程を考えることができます。一つは，日常生活や社会の事象を数理的に捉え，数学的に表現・処理し，問題を解決し，解決過程を振り返り得られた結果の意味を考察する過程であり，もう一つは，数学の事象から問題を見いだし，数学的な推論などによって問題を解決し，解決の過程や結果を振り返って統合的・発展的に考察する過程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れら二つの過程は相互に関わり合って展開されます。数学の学習過程においては，これらの二つの過程を意識しつつ，生徒が目的意識をもって遂行できるようにすることが大切です。また，各場面で言語活動を充実し，それぞれの過程や結果を振り返り，評価・改善することができるようにすることも大切で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615615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882DEF0-BBEC-4956-A428-24AE642FD170}" type="slidenum">
              <a:rPr kumimoji="1" lang="en-US" altLang="ja-JP" smtClean="0">
                <a:latin typeface="Arial" panose="020B0604020202020204" pitchFamily="34" charset="0"/>
              </a:rPr>
              <a:pPr/>
              <a:t>9</a:t>
            </a:fld>
            <a:endParaRPr kumimoji="1" lang="en-US" altLang="ja-JP">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「数学的に考える資質・能力を育成すること」についてです。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数学的に考える資質・能力とは，数学科の目標で示された三つの柱で整理された算数・数学教育で育成を目指す力のことです。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れらの資質・能力は，数学的な見方・考え方を働かせた数学的活動を通して，三つの柱をバランスよく育成することが必要です。また，これらの資質・能力は，数学の学習の基盤となるだけではなく，教科等の枠を越えて全ての学習の基盤として育んでいくことが大切で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079439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A314089B-3027-4AF6-8D81-68421A547E91}" type="slidenum">
              <a:rPr lang="en-US" altLang="ja-JP"/>
              <a:pPr>
                <a:defRPr/>
              </a:pPr>
              <a:t>‹#›</a:t>
            </a:fld>
            <a:endParaRPr lang="en-US" altLang="ja-JP"/>
          </a:p>
        </p:txBody>
      </p:sp>
    </p:spTree>
    <p:extLst>
      <p:ext uri="{BB962C8B-B14F-4D97-AF65-F5344CB8AC3E}">
        <p14:creationId xmlns:p14="http://schemas.microsoft.com/office/powerpoint/2010/main" val="2285458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6008444A-0C4B-4B29-B0D1-EB52F1581513}" type="slidenum">
              <a:rPr lang="en-US" altLang="ja-JP"/>
              <a:pPr>
                <a:defRPr/>
              </a:pPr>
              <a:t>‹#›</a:t>
            </a:fld>
            <a:endParaRPr lang="en-US" altLang="ja-JP"/>
          </a:p>
        </p:txBody>
      </p:sp>
    </p:spTree>
    <p:extLst>
      <p:ext uri="{BB962C8B-B14F-4D97-AF65-F5344CB8AC3E}">
        <p14:creationId xmlns:p14="http://schemas.microsoft.com/office/powerpoint/2010/main" val="3489868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ltLang="ja-JP"/>
          </a:p>
        </p:txBody>
      </p:sp>
      <p:sp>
        <p:nvSpPr>
          <p:cNvPr id="7" name="Footer Placeholder 4"/>
          <p:cNvSpPr>
            <a:spLocks noGrp="1"/>
          </p:cNvSpPr>
          <p:nvPr>
            <p:ph type="ftr" sz="quarter" idx="11"/>
          </p:nvPr>
        </p:nvSpPr>
        <p:spPr/>
        <p:txBody>
          <a:bodyPr/>
          <a:lstStyle>
            <a:lvl1pPr>
              <a:defRPr/>
            </a:lvl1pPr>
          </a:lstStyle>
          <a:p>
            <a:pPr>
              <a:defRPr/>
            </a:pPr>
            <a:endParaRPr lang="en-US" altLang="ja-JP"/>
          </a:p>
        </p:txBody>
      </p:sp>
      <p:sp>
        <p:nvSpPr>
          <p:cNvPr id="8" name="Slide Number Placeholder 5"/>
          <p:cNvSpPr>
            <a:spLocks noGrp="1"/>
          </p:cNvSpPr>
          <p:nvPr>
            <p:ph type="sldNum" sz="quarter" idx="12"/>
          </p:nvPr>
        </p:nvSpPr>
        <p:spPr/>
        <p:txBody>
          <a:bodyPr/>
          <a:lstStyle>
            <a:lvl1pPr>
              <a:defRPr/>
            </a:lvl1pPr>
          </a:lstStyle>
          <a:p>
            <a:pPr>
              <a:defRPr/>
            </a:pPr>
            <a:fld id="{0DB8D920-A777-4048-9CCF-F190BA690C07}" type="slidenum">
              <a:rPr lang="en-US" altLang="ja-JP"/>
              <a:pPr>
                <a:defRPr/>
              </a:pPr>
              <a:t>‹#›</a:t>
            </a:fld>
            <a:endParaRPr lang="en-US" altLang="ja-JP"/>
          </a:p>
        </p:txBody>
      </p:sp>
    </p:spTree>
    <p:extLst>
      <p:ext uri="{BB962C8B-B14F-4D97-AF65-F5344CB8AC3E}">
        <p14:creationId xmlns:p14="http://schemas.microsoft.com/office/powerpoint/2010/main" val="3747584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A0D23718-F046-42D9-B9D7-F0182A44A01B}" type="slidenum">
              <a:rPr lang="en-US" altLang="ja-JP"/>
              <a:pPr>
                <a:defRPr/>
              </a:pPr>
              <a:t>‹#›</a:t>
            </a:fld>
            <a:endParaRPr lang="en-US" altLang="ja-JP"/>
          </a:p>
        </p:txBody>
      </p:sp>
    </p:spTree>
    <p:extLst>
      <p:ext uri="{BB962C8B-B14F-4D97-AF65-F5344CB8AC3E}">
        <p14:creationId xmlns:p14="http://schemas.microsoft.com/office/powerpoint/2010/main" val="1388230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FB74A958-A14A-4B23-A66E-3902EDBDA20A}" type="slidenum">
              <a:rPr lang="en-US" altLang="ja-JP"/>
              <a:pPr>
                <a:defRPr/>
              </a:pPr>
              <a:t>‹#›</a:t>
            </a:fld>
            <a:endParaRPr lang="en-US" altLang="ja-JP"/>
          </a:p>
        </p:txBody>
      </p:sp>
    </p:spTree>
    <p:extLst>
      <p:ext uri="{BB962C8B-B14F-4D97-AF65-F5344CB8AC3E}">
        <p14:creationId xmlns:p14="http://schemas.microsoft.com/office/powerpoint/2010/main" val="2352535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013DA37A-8663-499B-A388-2100FD021306}" type="slidenum">
              <a:rPr lang="en-US" altLang="ja-JP"/>
              <a:pPr>
                <a:defRPr/>
              </a:pPr>
              <a:t>‹#›</a:t>
            </a:fld>
            <a:endParaRPr lang="en-US" altLang="ja-JP"/>
          </a:p>
        </p:txBody>
      </p:sp>
    </p:spTree>
    <p:extLst>
      <p:ext uri="{BB962C8B-B14F-4D97-AF65-F5344CB8AC3E}">
        <p14:creationId xmlns:p14="http://schemas.microsoft.com/office/powerpoint/2010/main" val="3840012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EA82439A-2B29-40AA-871B-7297E4E459DA}" type="slidenum">
              <a:rPr lang="en-US" altLang="ja-JP"/>
              <a:pPr>
                <a:defRPr/>
              </a:pPr>
              <a:t>‹#›</a:t>
            </a:fld>
            <a:endParaRPr lang="en-US" altLang="ja-JP"/>
          </a:p>
        </p:txBody>
      </p:sp>
    </p:spTree>
    <p:extLst>
      <p:ext uri="{BB962C8B-B14F-4D97-AF65-F5344CB8AC3E}">
        <p14:creationId xmlns:p14="http://schemas.microsoft.com/office/powerpoint/2010/main" val="210181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pPr>
              <a:defRPr/>
            </a:pPr>
            <a:fld id="{1C694563-7A8A-4B28-83CA-3F255D22F7AD}" type="slidenum">
              <a:rPr lang="en-US" altLang="ja-JP"/>
              <a:pPr>
                <a:defRPr/>
              </a:pPr>
              <a:t>‹#›</a:t>
            </a:fld>
            <a:endParaRPr lang="en-US" altLang="ja-JP"/>
          </a:p>
        </p:txBody>
      </p:sp>
    </p:spTree>
    <p:extLst>
      <p:ext uri="{BB962C8B-B14F-4D97-AF65-F5344CB8AC3E}">
        <p14:creationId xmlns:p14="http://schemas.microsoft.com/office/powerpoint/2010/main" val="1716924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ltLang="ja-JP"/>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ltLang="ja-JP"/>
          </a:p>
        </p:txBody>
      </p:sp>
      <p:sp>
        <p:nvSpPr>
          <p:cNvPr id="6" name="Slide Number Placeholder 8"/>
          <p:cNvSpPr>
            <a:spLocks noGrp="1"/>
          </p:cNvSpPr>
          <p:nvPr>
            <p:ph type="sldNum" sz="quarter" idx="12"/>
          </p:nvPr>
        </p:nvSpPr>
        <p:spPr/>
        <p:txBody>
          <a:bodyPr/>
          <a:lstStyle>
            <a:lvl1pPr>
              <a:defRPr/>
            </a:lvl1pPr>
          </a:lstStyle>
          <a:p>
            <a:pPr>
              <a:defRPr/>
            </a:pPr>
            <a:fld id="{55B23766-9818-461B-87F9-423BAEC28924}" type="slidenum">
              <a:rPr lang="en-US" altLang="ja-JP"/>
              <a:pPr>
                <a:defRPr/>
              </a:pPr>
              <a:t>‹#›</a:t>
            </a:fld>
            <a:endParaRPr lang="en-US" altLang="ja-JP"/>
          </a:p>
        </p:txBody>
      </p:sp>
    </p:spTree>
    <p:extLst>
      <p:ext uri="{BB962C8B-B14F-4D97-AF65-F5344CB8AC3E}">
        <p14:creationId xmlns:p14="http://schemas.microsoft.com/office/powerpoint/2010/main" val="2932993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5" name="Rectangle 7"/>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a:xfrm>
            <a:off x="349250" y="6459538"/>
            <a:ext cx="1963738" cy="365125"/>
          </a:xfrm>
        </p:spPr>
        <p:txBody>
          <a:bodyPr/>
          <a:lstStyle>
            <a:lvl1pPr algn="l">
              <a:defRPr/>
            </a:lvl1pPr>
          </a:lstStyle>
          <a:p>
            <a:pPr>
              <a:defRPr/>
            </a:pPr>
            <a:endParaRPr lang="en-US" altLang="ja-JP"/>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6707B749-304E-41D3-B06D-B3CC89A28E6E}" type="slidenum">
              <a:rPr lang="en-US" altLang="ja-JP"/>
              <a:pPr>
                <a:defRPr/>
              </a:pPr>
              <a:t>‹#›</a:t>
            </a:fld>
            <a:endParaRPr lang="en-US" altLang="ja-JP"/>
          </a:p>
        </p:txBody>
      </p:sp>
    </p:spTree>
    <p:extLst>
      <p:ext uri="{BB962C8B-B14F-4D97-AF65-F5344CB8AC3E}">
        <p14:creationId xmlns:p14="http://schemas.microsoft.com/office/powerpoint/2010/main" val="2842261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cstate="print"/>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endParaRPr lang="en-US" noProof="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lvl1pPr>
              <a:defRPr/>
            </a:lvl1pPr>
          </a:lstStyle>
          <a:p>
            <a:pPr>
              <a:defRPr/>
            </a:pPr>
            <a:endParaRPr lang="en-US" altLang="ja-JP"/>
          </a:p>
        </p:txBody>
      </p:sp>
      <p:sp>
        <p:nvSpPr>
          <p:cNvPr id="8" name="Footer Placeholder 5"/>
          <p:cNvSpPr>
            <a:spLocks noGrp="1"/>
          </p:cNvSpPr>
          <p:nvPr>
            <p:ph type="ftr" sz="quarter" idx="11"/>
          </p:nvPr>
        </p:nvSpPr>
        <p:spPr/>
        <p:txBody>
          <a:bodyPr/>
          <a:lstStyle>
            <a:lvl1pPr>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lvl1pPr>
          </a:lstStyle>
          <a:p>
            <a:pPr>
              <a:defRPr/>
            </a:pPr>
            <a:fld id="{6CF7EA0E-9892-402C-84E7-508EF5C5753E}" type="slidenum">
              <a:rPr lang="en-US" altLang="ja-JP"/>
              <a:pPr>
                <a:defRPr/>
              </a:pPr>
              <a:t>‹#›</a:t>
            </a:fld>
            <a:endParaRPr lang="en-US" altLang="ja-JP"/>
          </a:p>
        </p:txBody>
      </p:sp>
    </p:spTree>
    <p:extLst>
      <p:ext uri="{BB962C8B-B14F-4D97-AF65-F5344CB8AC3E}">
        <p14:creationId xmlns:p14="http://schemas.microsoft.com/office/powerpoint/2010/main" val="3695263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9" name="Text Placeholder 2"/>
          <p:cNvSpPr>
            <a:spLocks noGrp="1" noChangeArrowheads="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endParaRPr lang="en-US" altLang="ja-JP"/>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ltLang="ja-JP"/>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a:defRPr/>
            </a:pPr>
            <a:fld id="{36AADCF2-3C17-4B16-83F0-A57EE31C95D1}" type="slidenum">
              <a:rPr lang="en-US" altLang="ja-JP"/>
              <a:pPr>
                <a:defRPr/>
              </a:pPr>
              <a:t>‹#›</a:t>
            </a:fld>
            <a:endParaRPr lang="en-US" altLang="ja-JP"/>
          </a:p>
        </p:txBody>
      </p:sp>
      <p:cxnSp>
        <p:nvCxnSpPr>
          <p:cNvPr id="10" name="Straight Connector 9"/>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5524" r:id="rId1"/>
    <p:sldLayoutId id="2147485519" r:id="rId2"/>
    <p:sldLayoutId id="2147485525" r:id="rId3"/>
    <p:sldLayoutId id="2147485520" r:id="rId4"/>
    <p:sldLayoutId id="2147485521" r:id="rId5"/>
    <p:sldLayoutId id="2147485522" r:id="rId6"/>
    <p:sldLayoutId id="2147485526" r:id="rId7"/>
    <p:sldLayoutId id="2147485527" r:id="rId8"/>
    <p:sldLayoutId id="2147485528" r:id="rId9"/>
    <p:sldLayoutId id="2147485523" r:id="rId10"/>
    <p:sldLayoutId id="2147485529" r:id="rId11"/>
  </p:sldLayoutIdLst>
  <p:txStyles>
    <p:titleStyle>
      <a:lvl1pPr algn="l" rtl="0" eaLnBrk="0" fontAlgn="base" hangingPunct="0">
        <a:lnSpc>
          <a:spcPct val="85000"/>
        </a:lnSpc>
        <a:spcBef>
          <a:spcPct val="0"/>
        </a:spcBef>
        <a:spcAft>
          <a:spcPct val="0"/>
        </a:spcAft>
        <a:defRPr kumimoji="1"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kumimoji="1"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kumimoji="1"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kumimoji="1"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kumimoji="1"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itchFamily="34" charset="0"/>
        <a:buChar char=" "/>
        <a:defRPr kumimoji="1"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p:cNvSpPr>
            <a:spLocks noChangeArrowheads="1" noChangeShapeType="1" noTextEdit="1"/>
          </p:cNvSpPr>
          <p:nvPr/>
        </p:nvSpPr>
        <p:spPr bwMode="auto">
          <a:xfrm>
            <a:off x="2728913" y="5949950"/>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10243" name="WordArt 10"/>
          <p:cNvSpPr>
            <a:spLocks noChangeArrowheads="1" noChangeShapeType="1" noTextEdit="1"/>
          </p:cNvSpPr>
          <p:nvPr/>
        </p:nvSpPr>
        <p:spPr bwMode="auto">
          <a:xfrm>
            <a:off x="3621088" y="1379538"/>
            <a:ext cx="1873250"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数学</a:t>
            </a:r>
          </a:p>
        </p:txBody>
      </p:sp>
      <p:sp>
        <p:nvSpPr>
          <p:cNvPr id="6149" name="AutoShape 12"/>
          <p:cNvSpPr>
            <a:spLocks noChangeArrowheads="1"/>
          </p:cNvSpPr>
          <p:nvPr/>
        </p:nvSpPr>
        <p:spPr bwMode="auto">
          <a:xfrm>
            <a:off x="1557338" y="2205038"/>
            <a:ext cx="6264275" cy="3096170"/>
          </a:xfrm>
          <a:prstGeom prst="bevel">
            <a:avLst>
              <a:gd name="adj" fmla="val 4912"/>
            </a:avLst>
          </a:prstGeom>
          <a:solidFill>
            <a:schemeClr val="accent2">
              <a:lumMod val="60000"/>
              <a:lumOff val="40000"/>
            </a:schemeClr>
          </a:solidFill>
          <a:ln>
            <a:no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200"/>
              </a:lnSpc>
              <a:spcBef>
                <a:spcPct val="50000"/>
              </a:spcBef>
              <a:spcAft>
                <a:spcPts val="0"/>
              </a:spcAft>
              <a:buFontTx/>
              <a:buNone/>
              <a:defRPr/>
            </a:pPr>
            <a:r>
              <a:rPr lang="en-US" altLang="ja-JP" sz="2400" b="1" dirty="0">
                <a:ea typeface="HGPｺﾞｼｯｸM" panose="020B0600000000000000" pitchFamily="50" charset="-128"/>
              </a:rPr>
              <a:t>Ⅰ</a:t>
            </a:r>
            <a:r>
              <a:rPr lang="ja-JP" altLang="en-US" sz="2400" b="1" dirty="0">
                <a:ea typeface="HGP教科書体" panose="02020600000000000000" pitchFamily="18" charset="-128"/>
              </a:rPr>
              <a:t>　数学科の改訂の趣旨及び要点</a:t>
            </a:r>
          </a:p>
          <a:p>
            <a:pPr eaLnBrk="1" fontAlgn="auto" hangingPunct="1">
              <a:lnSpc>
                <a:spcPts val="2200"/>
              </a:lnSpc>
              <a:spcBef>
                <a:spcPct val="50000"/>
              </a:spcBef>
              <a:spcAft>
                <a:spcPts val="0"/>
              </a:spcAft>
              <a:buFontTx/>
              <a:buNone/>
              <a:defRPr/>
            </a:pPr>
            <a:r>
              <a:rPr lang="en-US" altLang="ja-JP" sz="2400" b="1" dirty="0">
                <a:ea typeface="HGPｺﾞｼｯｸM" panose="020B0600000000000000" pitchFamily="50" charset="-128"/>
              </a:rPr>
              <a:t>Ⅱ</a:t>
            </a:r>
            <a:r>
              <a:rPr lang="ja-JP" altLang="en-US" sz="2400" b="1" dirty="0">
                <a:ea typeface="HGP教科書体" panose="02020600000000000000" pitchFamily="18" charset="-128"/>
              </a:rPr>
              <a:t>　数学科の目標</a:t>
            </a:r>
            <a:endParaRPr lang="en-US" altLang="ja-JP" sz="2400" b="1" dirty="0">
              <a:ea typeface="HGP教科書体" panose="02020600000000000000" pitchFamily="18" charset="-128"/>
            </a:endParaRPr>
          </a:p>
          <a:p>
            <a:pPr eaLnBrk="1" fontAlgn="auto" hangingPunct="1">
              <a:lnSpc>
                <a:spcPts val="2200"/>
              </a:lnSpc>
              <a:spcBef>
                <a:spcPct val="50000"/>
              </a:spcBef>
              <a:spcAft>
                <a:spcPts val="0"/>
              </a:spcAft>
              <a:buFontTx/>
              <a:buNone/>
              <a:defRPr/>
            </a:pPr>
            <a:r>
              <a:rPr lang="en-US" altLang="ja-JP" sz="2400" b="1" dirty="0">
                <a:ea typeface="HGP教科書体" panose="02020600000000000000" pitchFamily="18" charset="-128"/>
              </a:rPr>
              <a:t>Ⅲ</a:t>
            </a:r>
            <a:r>
              <a:rPr lang="ja-JP" altLang="en-US" sz="2400" b="1" dirty="0">
                <a:ea typeface="HGP教科書体" panose="02020600000000000000" pitchFamily="18" charset="-128"/>
              </a:rPr>
              <a:t>　数学科の内容</a:t>
            </a:r>
            <a:endParaRPr lang="en-US" altLang="ja-JP" sz="2400" b="1" dirty="0">
              <a:ea typeface="HGP教科書体" panose="02020600000000000000" pitchFamily="18" charset="-128"/>
            </a:endParaRPr>
          </a:p>
          <a:p>
            <a:pPr eaLnBrk="1" fontAlgn="auto" hangingPunct="1">
              <a:lnSpc>
                <a:spcPts val="2200"/>
              </a:lnSpc>
              <a:spcBef>
                <a:spcPct val="50000"/>
              </a:spcBef>
              <a:spcAft>
                <a:spcPts val="0"/>
              </a:spcAft>
              <a:buFontTx/>
              <a:buNone/>
              <a:defRPr/>
            </a:pPr>
            <a:r>
              <a:rPr lang="en-US" altLang="ja-JP" sz="2400" b="1" dirty="0">
                <a:ea typeface="HGP教科書体" panose="02020600000000000000" pitchFamily="18" charset="-128"/>
              </a:rPr>
              <a:t>Ⅳ</a:t>
            </a:r>
            <a:r>
              <a:rPr lang="ja-JP" altLang="en-US" sz="2400" b="1" dirty="0">
                <a:ea typeface="HGP教科書体" panose="02020600000000000000" pitchFamily="18" charset="-128"/>
              </a:rPr>
              <a:t>　各領域の内容の概観</a:t>
            </a:r>
            <a:endParaRPr lang="en-US" altLang="ja-JP" sz="2400" b="1" dirty="0">
              <a:ea typeface="HGP教科書体" panose="02020600000000000000" pitchFamily="18" charset="-128"/>
            </a:endParaRPr>
          </a:p>
          <a:p>
            <a:pPr eaLnBrk="1" fontAlgn="auto" hangingPunct="1">
              <a:lnSpc>
                <a:spcPts val="2200"/>
              </a:lnSpc>
              <a:spcBef>
                <a:spcPct val="50000"/>
              </a:spcBef>
              <a:spcAft>
                <a:spcPts val="0"/>
              </a:spcAft>
              <a:buFontTx/>
              <a:buNone/>
              <a:defRPr/>
            </a:pPr>
            <a:r>
              <a:rPr lang="en-US" altLang="ja-JP" sz="2400" b="1" dirty="0">
                <a:ea typeface="HGP教科書体" panose="02020600000000000000" pitchFamily="18" charset="-128"/>
              </a:rPr>
              <a:t>Ⅴ</a:t>
            </a:r>
            <a:r>
              <a:rPr lang="ja-JP" altLang="en-US" sz="2400" b="1" dirty="0">
                <a:ea typeface="HGP教科書体" panose="02020600000000000000" pitchFamily="18" charset="-128"/>
              </a:rPr>
              <a:t>　各学年の目標及び内容</a:t>
            </a:r>
            <a:endParaRPr lang="en-US" altLang="ja-JP" sz="2400" b="1" dirty="0">
              <a:ea typeface="HGP教科書体" panose="02020600000000000000" pitchFamily="18" charset="-128"/>
            </a:endParaRPr>
          </a:p>
          <a:p>
            <a:pPr eaLnBrk="1" fontAlgn="auto" hangingPunct="1">
              <a:lnSpc>
                <a:spcPts val="2200"/>
              </a:lnSpc>
              <a:spcBef>
                <a:spcPct val="50000"/>
              </a:spcBef>
              <a:spcAft>
                <a:spcPts val="0"/>
              </a:spcAft>
              <a:buFontTx/>
              <a:buNone/>
              <a:defRPr/>
            </a:pPr>
            <a:r>
              <a:rPr lang="en-US" altLang="ja-JP" sz="2400" b="1" dirty="0">
                <a:ea typeface="HGP教科書体" panose="02020600000000000000" pitchFamily="18" charset="-128"/>
              </a:rPr>
              <a:t>Ⅵ</a:t>
            </a:r>
            <a:r>
              <a:rPr lang="ja-JP" altLang="en-US" sz="2400" b="1" dirty="0">
                <a:ea typeface="HGP教科書体" panose="02020600000000000000" pitchFamily="18" charset="-128"/>
              </a:rPr>
              <a:t>　指導計画の作成と内容の取扱い</a:t>
            </a:r>
          </a:p>
        </p:txBody>
      </p:sp>
      <p:sp>
        <p:nvSpPr>
          <p:cNvPr id="10245"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教育課程</a:t>
            </a:r>
          </a:p>
        </p:txBody>
      </p:sp>
      <p:sp>
        <p:nvSpPr>
          <p:cNvPr id="10246" name="Text Box 16"/>
          <p:cNvSpPr txBox="1">
            <a:spLocks noChangeArrowheads="1"/>
          </p:cNvSpPr>
          <p:nvPr/>
        </p:nvSpPr>
        <p:spPr bwMode="auto">
          <a:xfrm>
            <a:off x="4262438" y="403225"/>
            <a:ext cx="1231900"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0247"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中学校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a:solidFill>
                  <a:srgbClr val="C00000"/>
                </a:solidFill>
                <a:latin typeface="HGP教科書体" panose="02020600000000000000" pitchFamily="18" charset="-128"/>
                <a:ea typeface="HGP教科書体" panose="02020600000000000000" pitchFamily="18" charset="-128"/>
              </a:rPr>
              <a:t>新</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865"/>
    </mc:Choice>
    <mc:Fallback xmlns="">
      <p:transition spd="slow" advTm="23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1"/>
          <p:cNvSpPr>
            <a:spLocks noChangeArrowheads="1"/>
          </p:cNvSpPr>
          <p:nvPr/>
        </p:nvSpPr>
        <p:spPr bwMode="auto">
          <a:xfrm>
            <a:off x="34925" y="44450"/>
            <a:ext cx="352901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数学科の目標</a:t>
            </a:r>
            <a:endParaRPr kumimoji="1" lang="ja-JP" altLang="en-US" sz="3200">
              <a:latin typeface="Tahoma" panose="020B0604030504040204" pitchFamily="34" charset="0"/>
            </a:endParaRPr>
          </a:p>
        </p:txBody>
      </p:sp>
      <p:sp>
        <p:nvSpPr>
          <p:cNvPr id="28675" name="テキスト ボックス 8"/>
          <p:cNvSpPr txBox="1">
            <a:spLocks noChangeArrowheads="1"/>
          </p:cNvSpPr>
          <p:nvPr/>
        </p:nvSpPr>
        <p:spPr bwMode="auto">
          <a:xfrm>
            <a:off x="34925" y="827088"/>
            <a:ext cx="3097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solidFill>
                  <a:srgbClr val="000000"/>
                </a:solidFill>
                <a:latin typeface="Tahoma" panose="020B0604030504040204" pitchFamily="34" charset="0"/>
              </a:rPr>
              <a:t>１　数学科の目標</a:t>
            </a:r>
          </a:p>
        </p:txBody>
      </p:sp>
      <p:sp>
        <p:nvSpPr>
          <p:cNvPr id="20485" name="テキスト ボックス 9"/>
          <p:cNvSpPr txBox="1">
            <a:spLocks noChangeArrowheads="1"/>
          </p:cNvSpPr>
          <p:nvPr/>
        </p:nvSpPr>
        <p:spPr bwMode="auto">
          <a:xfrm>
            <a:off x="36513" y="1341438"/>
            <a:ext cx="896461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266700" indent="-266700" eaLnBrk="1" hangingPunct="1">
              <a:spcBef>
                <a:spcPct val="50000"/>
              </a:spcBef>
              <a:defRPr/>
            </a:pPr>
            <a:r>
              <a:rPr kumimoji="1" lang="ja-JP" altLang="en-US" sz="2800" b="1">
                <a:latin typeface="+mj-ea"/>
                <a:ea typeface="+mj-ea"/>
              </a:rPr>
              <a:t>④「数量や図形などについての基礎的な概念や原理・法則などを理解するとともに，事象を数学化したり，数学的に解釈したり，数学的に表現・処理したりする技能を身に付けるようにする」について</a:t>
            </a:r>
          </a:p>
        </p:txBody>
      </p:sp>
      <p:sp>
        <p:nvSpPr>
          <p:cNvPr id="20486" name="テキスト ボックス 9"/>
          <p:cNvSpPr txBox="1">
            <a:spLocks noChangeArrowheads="1"/>
          </p:cNvSpPr>
          <p:nvPr/>
        </p:nvSpPr>
        <p:spPr bwMode="auto">
          <a:xfrm>
            <a:off x="107950" y="3267075"/>
            <a:ext cx="8893175" cy="9540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800" b="1">
                <a:latin typeface="ＭＳ ゴシック" panose="020B0609070205080204" pitchFamily="49" charset="-128"/>
                <a:ea typeface="ＭＳ ゴシック" panose="020B0609070205080204" pitchFamily="49" charset="-128"/>
              </a:rPr>
              <a:t>　</a:t>
            </a:r>
            <a:r>
              <a:rPr lang="ja-JP" altLang="en-US" sz="2800" b="1">
                <a:latin typeface="+mn-ea"/>
              </a:rPr>
              <a:t>育成を目指す資質・能力の柱の中の「知識及び技能」に関わるもの</a:t>
            </a:r>
            <a:endParaRPr kumimoji="1" lang="ja-JP" altLang="en-US" sz="2800" b="1">
              <a:latin typeface="+mn-ea"/>
            </a:endParaRPr>
          </a:p>
        </p:txBody>
      </p:sp>
      <p:sp>
        <p:nvSpPr>
          <p:cNvPr id="28678" name="テキスト ボックス 9"/>
          <p:cNvSpPr txBox="1">
            <a:spLocks noChangeArrowheads="1"/>
          </p:cNvSpPr>
          <p:nvPr/>
        </p:nvSpPr>
        <p:spPr bwMode="auto">
          <a:xfrm>
            <a:off x="107950" y="4419600"/>
            <a:ext cx="88931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latin typeface="ＭＳ ゴシック" panose="020B0609070205080204" pitchFamily="49" charset="-128"/>
                <a:ea typeface="ＭＳ ゴシック" panose="020B0609070205080204" pitchFamily="49" charset="-128"/>
              </a:rPr>
              <a:t>○　知識及び技能には，概念的な理解や数学を活用し</a:t>
            </a:r>
            <a:endParaRPr lang="en-US" altLang="ja-JP" sz="2800" b="1">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　て問題解決する方法の理解，数学的に表現・処理す</a:t>
            </a:r>
            <a:endParaRPr lang="en-US" altLang="ja-JP" sz="2800" b="1">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　るための技能などが含まれる</a:t>
            </a:r>
            <a:endParaRPr kumimoji="1" lang="ja-JP" altLang="en-US" sz="2800" b="1">
              <a:latin typeface="ＭＳ ゴシック" panose="020B0609070205080204" pitchFamily="49" charset="-128"/>
              <a:ea typeface="ＭＳ ゴシック" panose="020B0609070205080204" pitchFamily="49" charset="-128"/>
            </a:endParaRPr>
          </a:p>
        </p:txBody>
      </p:sp>
      <p:sp>
        <p:nvSpPr>
          <p:cNvPr id="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P25</a:t>
            </a:r>
            <a:r>
              <a:rPr lang="ja-JP" altLang="en-US" err="1"/>
              <a:t>，</a:t>
            </a:r>
            <a:r>
              <a:rPr lang="en-US" altLang="ja-JP"/>
              <a:t>26</a:t>
            </a:r>
            <a:endParaRPr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670"/>
    </mc:Choice>
    <mc:Fallback xmlns="">
      <p:transition spd="slow" advTm="37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1"/>
          <p:cNvSpPr>
            <a:spLocks noChangeArrowheads="1"/>
          </p:cNvSpPr>
          <p:nvPr/>
        </p:nvSpPr>
        <p:spPr bwMode="auto">
          <a:xfrm>
            <a:off x="34925" y="44450"/>
            <a:ext cx="352901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数学科の目標</a:t>
            </a:r>
            <a:endParaRPr kumimoji="1" lang="ja-JP" altLang="en-US" sz="3200">
              <a:latin typeface="Tahoma" panose="020B0604030504040204" pitchFamily="34" charset="0"/>
            </a:endParaRPr>
          </a:p>
        </p:txBody>
      </p:sp>
      <p:sp>
        <p:nvSpPr>
          <p:cNvPr id="30723" name="テキスト ボックス 8"/>
          <p:cNvSpPr txBox="1">
            <a:spLocks noChangeArrowheads="1"/>
          </p:cNvSpPr>
          <p:nvPr/>
        </p:nvSpPr>
        <p:spPr bwMode="auto">
          <a:xfrm>
            <a:off x="34925" y="827088"/>
            <a:ext cx="3097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solidFill>
                  <a:srgbClr val="000000"/>
                </a:solidFill>
                <a:latin typeface="Tahoma" panose="020B0604030504040204" pitchFamily="34" charset="0"/>
              </a:rPr>
              <a:t>１　数学科の目標</a:t>
            </a:r>
          </a:p>
        </p:txBody>
      </p:sp>
      <p:sp>
        <p:nvSpPr>
          <p:cNvPr id="20485" name="テキスト ボックス 9"/>
          <p:cNvSpPr txBox="1">
            <a:spLocks noChangeArrowheads="1"/>
          </p:cNvSpPr>
          <p:nvPr/>
        </p:nvSpPr>
        <p:spPr bwMode="auto">
          <a:xfrm>
            <a:off x="36513" y="1341438"/>
            <a:ext cx="8964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266700" indent="-266700" eaLnBrk="1" hangingPunct="1">
              <a:spcBef>
                <a:spcPct val="50000"/>
              </a:spcBef>
              <a:defRPr/>
            </a:pPr>
            <a:r>
              <a:rPr kumimoji="1" lang="ja-JP" altLang="en-US" sz="2800" b="1">
                <a:latin typeface="+mj-ea"/>
                <a:ea typeface="+mj-ea"/>
              </a:rPr>
              <a:t>⑤「数学を活用して事象を論理的に考察する力」について</a:t>
            </a:r>
          </a:p>
        </p:txBody>
      </p:sp>
      <p:sp>
        <p:nvSpPr>
          <p:cNvPr id="20486" name="テキスト ボックス 9"/>
          <p:cNvSpPr txBox="1">
            <a:spLocks noChangeArrowheads="1"/>
          </p:cNvSpPr>
          <p:nvPr/>
        </p:nvSpPr>
        <p:spPr bwMode="auto">
          <a:xfrm>
            <a:off x="107950" y="1971675"/>
            <a:ext cx="8893175" cy="13858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800" b="1" spc="-150">
                <a:latin typeface="ＭＳ ゴシック" panose="020B0609070205080204" pitchFamily="49" charset="-128"/>
                <a:ea typeface="ＭＳ ゴシック" panose="020B0609070205080204" pitchFamily="49" charset="-128"/>
              </a:rPr>
              <a:t>　様々な事象を数理的に捉え，数学的に表現・処理し，問題を解決し，解決過程を振り返り得られた結果の意味を考察する過程を遂行することを通して養われていく</a:t>
            </a:r>
            <a:endParaRPr kumimoji="1" lang="ja-JP" altLang="en-US" sz="2800" b="1" spc="-150">
              <a:latin typeface="ＭＳ ゴシック" panose="020B0609070205080204" pitchFamily="49" charset="-128"/>
              <a:ea typeface="ＭＳ ゴシック" panose="020B0609070205080204" pitchFamily="49" charset="-128"/>
            </a:endParaRPr>
          </a:p>
        </p:txBody>
      </p:sp>
      <p:sp>
        <p:nvSpPr>
          <p:cNvPr id="20487" name="テキスト ボックス 9"/>
          <p:cNvSpPr txBox="1">
            <a:spLocks noChangeArrowheads="1"/>
          </p:cNvSpPr>
          <p:nvPr/>
        </p:nvSpPr>
        <p:spPr bwMode="auto">
          <a:xfrm>
            <a:off x="107950" y="3559175"/>
            <a:ext cx="88931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361950" indent="-361950">
              <a:defRPr/>
            </a:pPr>
            <a:r>
              <a:rPr lang="ja-JP" altLang="en-US" sz="2800" b="1">
                <a:latin typeface="ＭＳ ゴシック" panose="020B0609070205080204" pitchFamily="49" charset="-128"/>
                <a:ea typeface="ＭＳ ゴシック" panose="020B0609070205080204" pitchFamily="49" charset="-128"/>
              </a:rPr>
              <a:t>○　数学の問題として表現することが必要</a:t>
            </a:r>
            <a:endParaRPr lang="en-US" altLang="ja-JP" sz="2800" b="1">
              <a:latin typeface="ＭＳ ゴシック" panose="020B0609070205080204" pitchFamily="49" charset="-128"/>
              <a:ea typeface="ＭＳ ゴシック" panose="020B0609070205080204" pitchFamily="49" charset="-128"/>
            </a:endParaRPr>
          </a:p>
          <a:p>
            <a:pPr marL="361950" indent="-361950">
              <a:defRPr/>
            </a:pPr>
            <a:r>
              <a:rPr lang="ja-JP" altLang="en-US" sz="2800" b="1">
                <a:latin typeface="ＭＳ ゴシック" panose="020B0609070205080204" pitchFamily="49" charset="-128"/>
                <a:ea typeface="ＭＳ ゴシック" panose="020B0609070205080204" pitchFamily="49" charset="-128"/>
              </a:rPr>
              <a:t>○　解決の見通しをもつとともに，その解決の正しいことを確かな根拠から論理的に考察する力が必要</a:t>
            </a:r>
            <a:endParaRPr lang="en-US" altLang="ja-JP" sz="2800" b="1">
              <a:latin typeface="ＭＳ ゴシック" panose="020B0609070205080204" pitchFamily="49" charset="-128"/>
              <a:ea typeface="ＭＳ ゴシック" panose="020B0609070205080204" pitchFamily="49" charset="-128"/>
            </a:endParaRPr>
          </a:p>
          <a:p>
            <a:pPr>
              <a:defRPr/>
            </a:pPr>
            <a:r>
              <a:rPr lang="ja-JP" altLang="en-US" sz="2800" b="1">
                <a:latin typeface="ＭＳ ゴシック" panose="020B0609070205080204" pitchFamily="49" charset="-128"/>
                <a:ea typeface="ＭＳ ゴシック" panose="020B0609070205080204" pitchFamily="49" charset="-128"/>
              </a:rPr>
              <a:t>　・直観的，帰納的，類推的に推論する力とともに演　</a:t>
            </a:r>
            <a:endParaRPr lang="en-US" altLang="ja-JP" sz="2800" b="1">
              <a:latin typeface="ＭＳ ゴシック" panose="020B0609070205080204" pitchFamily="49" charset="-128"/>
              <a:ea typeface="ＭＳ ゴシック" panose="020B0609070205080204" pitchFamily="49" charset="-128"/>
            </a:endParaRPr>
          </a:p>
          <a:p>
            <a:pPr>
              <a:defRPr/>
            </a:pPr>
            <a:r>
              <a:rPr lang="ja-JP" altLang="en-US" sz="2800" b="1">
                <a:latin typeface="ＭＳ ゴシック" panose="020B0609070205080204" pitchFamily="49" charset="-128"/>
                <a:ea typeface="ＭＳ ゴシック" panose="020B0609070205080204" pitchFamily="49" charset="-128"/>
              </a:rPr>
              <a:t>　　繹的に推論する力を養うことが重要</a:t>
            </a:r>
            <a:endParaRPr kumimoji="1" lang="ja-JP" altLang="en-US" sz="2800" b="1">
              <a:latin typeface="ＭＳ ゴシック" panose="020B0609070205080204" pitchFamily="49" charset="-128"/>
              <a:ea typeface="ＭＳ ゴシック" panose="020B0609070205080204" pitchFamily="49" charset="-128"/>
            </a:endParaRPr>
          </a:p>
        </p:txBody>
      </p:sp>
      <p:sp>
        <p:nvSpPr>
          <p:cNvPr id="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P26</a:t>
            </a:r>
            <a:r>
              <a:rPr lang="ja-JP" altLang="en-US" dirty="0" err="1"/>
              <a:t>，</a:t>
            </a:r>
            <a:r>
              <a:rPr lang="en-US" altLang="ja-JP" dirty="0"/>
              <a:t>27</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417"/>
    </mc:Choice>
    <mc:Fallback xmlns="">
      <p:transition spd="slow" advTm="59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1"/>
          <p:cNvSpPr>
            <a:spLocks noChangeArrowheads="1"/>
          </p:cNvSpPr>
          <p:nvPr/>
        </p:nvSpPr>
        <p:spPr bwMode="auto">
          <a:xfrm>
            <a:off x="34925" y="44450"/>
            <a:ext cx="352901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数学科の目標</a:t>
            </a:r>
            <a:endParaRPr kumimoji="1" lang="ja-JP" altLang="en-US" sz="3200">
              <a:latin typeface="Tahoma" panose="020B0604030504040204" pitchFamily="34" charset="0"/>
            </a:endParaRPr>
          </a:p>
        </p:txBody>
      </p:sp>
      <p:sp>
        <p:nvSpPr>
          <p:cNvPr id="32771" name="テキスト ボックス 8"/>
          <p:cNvSpPr txBox="1">
            <a:spLocks noChangeArrowheads="1"/>
          </p:cNvSpPr>
          <p:nvPr/>
        </p:nvSpPr>
        <p:spPr bwMode="auto">
          <a:xfrm>
            <a:off x="34925" y="827088"/>
            <a:ext cx="3097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solidFill>
                  <a:srgbClr val="000000"/>
                </a:solidFill>
                <a:latin typeface="Tahoma" panose="020B0604030504040204" pitchFamily="34" charset="0"/>
              </a:rPr>
              <a:t>１　数学科の目標</a:t>
            </a:r>
          </a:p>
        </p:txBody>
      </p:sp>
      <p:sp>
        <p:nvSpPr>
          <p:cNvPr id="20485" name="テキスト ボックス 9"/>
          <p:cNvSpPr txBox="1">
            <a:spLocks noChangeArrowheads="1"/>
          </p:cNvSpPr>
          <p:nvPr/>
        </p:nvSpPr>
        <p:spPr bwMode="auto">
          <a:xfrm>
            <a:off x="36513" y="1341438"/>
            <a:ext cx="89646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266700" indent="-266700" eaLnBrk="1" hangingPunct="1">
              <a:spcBef>
                <a:spcPct val="50000"/>
              </a:spcBef>
              <a:defRPr/>
            </a:pPr>
            <a:r>
              <a:rPr kumimoji="1" lang="ja-JP" altLang="en-US" sz="2800" b="1">
                <a:latin typeface="+mj-ea"/>
                <a:ea typeface="+mj-ea"/>
              </a:rPr>
              <a:t>⑤「数量や図形などの性質を見いだし統合的・発展的に考察する力」について</a:t>
            </a:r>
          </a:p>
        </p:txBody>
      </p:sp>
      <p:sp>
        <p:nvSpPr>
          <p:cNvPr id="32773" name="テキスト ボックス 9"/>
          <p:cNvSpPr txBox="1">
            <a:spLocks noChangeArrowheads="1"/>
          </p:cNvSpPr>
          <p:nvPr/>
        </p:nvSpPr>
        <p:spPr bwMode="auto">
          <a:xfrm>
            <a:off x="107950" y="2333625"/>
            <a:ext cx="8893175" cy="18161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latin typeface="ＭＳ ゴシック" panose="020B0609070205080204" pitchFamily="49" charset="-128"/>
                <a:ea typeface="ＭＳ ゴシック" panose="020B0609070205080204" pitchFamily="49" charset="-128"/>
              </a:rPr>
              <a:t>　数学の事象から問題を見いだし，数学的な推論などによって問題を解決し，解決の過程や結果を振り返って統合的・発展的に考察する過程を遂行することを通して養われていく</a:t>
            </a:r>
            <a:endParaRPr kumimoji="1" lang="ja-JP" altLang="en-US" sz="2800" b="1">
              <a:latin typeface="ＭＳ ゴシック" panose="020B0609070205080204" pitchFamily="49" charset="-128"/>
              <a:ea typeface="ＭＳ ゴシック" panose="020B0609070205080204" pitchFamily="49" charset="-128"/>
            </a:endParaRPr>
          </a:p>
        </p:txBody>
      </p:sp>
      <p:sp>
        <p:nvSpPr>
          <p:cNvPr id="32774" name="テキスト ボックス 9"/>
          <p:cNvSpPr txBox="1">
            <a:spLocks noChangeArrowheads="1"/>
          </p:cNvSpPr>
          <p:nvPr/>
        </p:nvSpPr>
        <p:spPr bwMode="auto">
          <a:xfrm>
            <a:off x="107950" y="4287838"/>
            <a:ext cx="88931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latin typeface="ＭＳ ゴシック" panose="020B0609070205080204" pitchFamily="49" charset="-128"/>
                <a:ea typeface="ＭＳ ゴシック" panose="020B0609070205080204" pitchFamily="49" charset="-128"/>
              </a:rPr>
              <a:t>○　振り返ることによる新たな問題の発見を生徒に促</a:t>
            </a:r>
            <a:endParaRPr lang="en-US" altLang="ja-JP" sz="2800" b="1">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　すことが大切</a:t>
            </a:r>
            <a:endParaRPr lang="en-US" altLang="ja-JP" sz="2800" b="1">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　得られた解決に関して，新しい知識を得る視点を</a:t>
            </a:r>
            <a:endParaRPr lang="en-US" altLang="ja-JP" sz="2800" b="1">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　明確にしつつ，さらなる活動を促すことも大切</a:t>
            </a:r>
            <a:endParaRPr kumimoji="1" lang="ja-JP" altLang="en-US" sz="2800" b="1">
              <a:latin typeface="ＭＳ ゴシック" panose="020B0609070205080204" pitchFamily="49" charset="-128"/>
              <a:ea typeface="ＭＳ ゴシック" panose="020B0609070205080204" pitchFamily="49" charset="-128"/>
            </a:endParaRPr>
          </a:p>
        </p:txBody>
      </p:sp>
      <p:sp>
        <p:nvSpPr>
          <p:cNvPr id="9" name="AutoShape 17"/>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P27</a:t>
            </a:r>
            <a:endParaRPr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907"/>
    </mc:Choice>
    <mc:Fallback xmlns="">
      <p:transition spd="slow" advTm="65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1"/>
          <p:cNvSpPr>
            <a:spLocks noChangeArrowheads="1"/>
          </p:cNvSpPr>
          <p:nvPr/>
        </p:nvSpPr>
        <p:spPr bwMode="auto">
          <a:xfrm>
            <a:off x="34925" y="44450"/>
            <a:ext cx="352901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数学科の目標</a:t>
            </a:r>
            <a:endParaRPr kumimoji="1" lang="ja-JP" altLang="en-US" sz="3200">
              <a:latin typeface="Tahoma" panose="020B0604030504040204" pitchFamily="34" charset="0"/>
            </a:endParaRPr>
          </a:p>
        </p:txBody>
      </p:sp>
      <p:sp>
        <p:nvSpPr>
          <p:cNvPr id="34819" name="テキスト ボックス 8"/>
          <p:cNvSpPr txBox="1">
            <a:spLocks noChangeArrowheads="1"/>
          </p:cNvSpPr>
          <p:nvPr/>
        </p:nvSpPr>
        <p:spPr bwMode="auto">
          <a:xfrm>
            <a:off x="34925" y="827088"/>
            <a:ext cx="3097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solidFill>
                  <a:srgbClr val="000000"/>
                </a:solidFill>
                <a:latin typeface="Tahoma" panose="020B0604030504040204" pitchFamily="34" charset="0"/>
              </a:rPr>
              <a:t>１　数学科の目標</a:t>
            </a:r>
          </a:p>
        </p:txBody>
      </p:sp>
      <p:sp>
        <p:nvSpPr>
          <p:cNvPr id="20485" name="テキスト ボックス 9"/>
          <p:cNvSpPr txBox="1">
            <a:spLocks noChangeArrowheads="1"/>
          </p:cNvSpPr>
          <p:nvPr/>
        </p:nvSpPr>
        <p:spPr bwMode="auto">
          <a:xfrm>
            <a:off x="36513" y="1341438"/>
            <a:ext cx="89646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266700" indent="-266700" eaLnBrk="1" hangingPunct="1">
              <a:spcBef>
                <a:spcPct val="50000"/>
              </a:spcBef>
              <a:defRPr/>
            </a:pPr>
            <a:r>
              <a:rPr kumimoji="1" lang="ja-JP" altLang="en-US" sz="2800" b="1">
                <a:latin typeface="+mj-ea"/>
                <a:ea typeface="+mj-ea"/>
              </a:rPr>
              <a:t>⑤「数学的な表現を用いて事象を簡潔・明瞭・的確に表現する力」について</a:t>
            </a:r>
          </a:p>
        </p:txBody>
      </p:sp>
      <p:sp>
        <p:nvSpPr>
          <p:cNvPr id="34821" name="テキスト ボックス 9"/>
          <p:cNvSpPr txBox="1">
            <a:spLocks noChangeArrowheads="1"/>
          </p:cNvSpPr>
          <p:nvPr/>
        </p:nvSpPr>
        <p:spPr bwMode="auto">
          <a:xfrm>
            <a:off x="107950" y="2349500"/>
            <a:ext cx="8893175" cy="13843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latin typeface="ＭＳ ゴシック" panose="020B0609070205080204" pitchFamily="49" charset="-128"/>
                <a:ea typeface="ＭＳ ゴシック" panose="020B0609070205080204" pitchFamily="49" charset="-128"/>
              </a:rPr>
              <a:t>　言葉や数，式，図，表，グラフなどの数学的な表現は，物事の特徴を抽象し簡潔・明瞭に表すとともに，考察対象を一般的に表し，質の高い思考を可能にする</a:t>
            </a:r>
            <a:endParaRPr kumimoji="1" lang="ja-JP" altLang="en-US" sz="2800" b="1">
              <a:latin typeface="ＭＳ ゴシック" panose="020B0609070205080204" pitchFamily="49" charset="-128"/>
              <a:ea typeface="ＭＳ ゴシック" panose="020B0609070205080204" pitchFamily="49" charset="-128"/>
            </a:endParaRPr>
          </a:p>
        </p:txBody>
      </p:sp>
      <p:sp>
        <p:nvSpPr>
          <p:cNvPr id="20487" name="テキスト ボックス 9"/>
          <p:cNvSpPr txBox="1">
            <a:spLocks noChangeArrowheads="1"/>
          </p:cNvSpPr>
          <p:nvPr/>
        </p:nvSpPr>
        <p:spPr bwMode="auto">
          <a:xfrm>
            <a:off x="107950" y="3916363"/>
            <a:ext cx="88931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800" b="1">
                <a:latin typeface="+mn-ea"/>
              </a:rPr>
              <a:t>○　目的に応じて的確な数学的な表現を選択する</a:t>
            </a:r>
            <a:endParaRPr lang="en-US" altLang="ja-JP" sz="2800" b="1">
              <a:latin typeface="+mn-ea"/>
            </a:endParaRPr>
          </a:p>
          <a:p>
            <a:pPr>
              <a:defRPr/>
            </a:pPr>
            <a:r>
              <a:rPr kumimoji="1" lang="ja-JP" altLang="en-US" sz="2800" b="1">
                <a:latin typeface="+mn-ea"/>
              </a:rPr>
              <a:t>○　一つの対象の幾つかの数学的な表現を相互に関連付　</a:t>
            </a:r>
            <a:endParaRPr kumimoji="1" lang="en-US" altLang="ja-JP" sz="2800" b="1">
              <a:latin typeface="+mn-ea"/>
            </a:endParaRPr>
          </a:p>
          <a:p>
            <a:pPr>
              <a:defRPr/>
            </a:pPr>
            <a:r>
              <a:rPr kumimoji="1" lang="ja-JP" altLang="en-US" sz="2800" b="1">
                <a:latin typeface="+mn-ea"/>
              </a:rPr>
              <a:t>　ける</a:t>
            </a:r>
            <a:endParaRPr kumimoji="1" lang="en-US" altLang="ja-JP" sz="2800" b="1">
              <a:latin typeface="+mn-ea"/>
            </a:endParaRPr>
          </a:p>
          <a:p>
            <a:pPr>
              <a:defRPr/>
            </a:pPr>
            <a:r>
              <a:rPr kumimoji="1" lang="ja-JP" altLang="en-US" sz="2800" b="1">
                <a:latin typeface="+mn-ea"/>
              </a:rPr>
              <a:t>○　問題解決の過程を振り返りながら，表現を自立的，協</a:t>
            </a:r>
            <a:endParaRPr kumimoji="1" lang="en-US" altLang="ja-JP" sz="2800" b="1">
              <a:latin typeface="+mn-ea"/>
            </a:endParaRPr>
          </a:p>
          <a:p>
            <a:pPr>
              <a:defRPr/>
            </a:pPr>
            <a:r>
              <a:rPr kumimoji="1" lang="ja-JP" altLang="en-US" sz="2800" b="1">
                <a:latin typeface="+mn-ea"/>
              </a:rPr>
              <a:t>　働的に修正・改善したり，議論の前提を明確にしたりする</a:t>
            </a:r>
          </a:p>
        </p:txBody>
      </p:sp>
      <p:sp>
        <p:nvSpPr>
          <p:cNvPr id="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P27</a:t>
            </a:r>
            <a:r>
              <a:rPr lang="ja-JP" altLang="en-US" err="1"/>
              <a:t>，</a:t>
            </a:r>
            <a:r>
              <a:rPr lang="en-US" altLang="ja-JP"/>
              <a:t>28</a:t>
            </a:r>
            <a:endParaRPr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244"/>
    </mc:Choice>
    <mc:Fallback xmlns="">
      <p:transition spd="slow" advTm="63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1"/>
          <p:cNvSpPr>
            <a:spLocks noChangeArrowheads="1"/>
          </p:cNvSpPr>
          <p:nvPr/>
        </p:nvSpPr>
        <p:spPr bwMode="auto">
          <a:xfrm>
            <a:off x="34925" y="44450"/>
            <a:ext cx="352901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数学科の目標</a:t>
            </a:r>
            <a:endParaRPr kumimoji="1" lang="ja-JP" altLang="en-US" sz="3200">
              <a:latin typeface="Tahoma" panose="020B0604030504040204" pitchFamily="34" charset="0"/>
            </a:endParaRPr>
          </a:p>
        </p:txBody>
      </p:sp>
      <p:sp>
        <p:nvSpPr>
          <p:cNvPr id="36867" name="テキスト ボックス 8"/>
          <p:cNvSpPr txBox="1">
            <a:spLocks noChangeArrowheads="1"/>
          </p:cNvSpPr>
          <p:nvPr/>
        </p:nvSpPr>
        <p:spPr bwMode="auto">
          <a:xfrm>
            <a:off x="34925" y="827088"/>
            <a:ext cx="3097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solidFill>
                  <a:srgbClr val="000000"/>
                </a:solidFill>
                <a:latin typeface="Tahoma" panose="020B0604030504040204" pitchFamily="34" charset="0"/>
              </a:rPr>
              <a:t>１　数学科の目標</a:t>
            </a:r>
          </a:p>
        </p:txBody>
      </p:sp>
      <p:sp>
        <p:nvSpPr>
          <p:cNvPr id="20485" name="テキスト ボックス 9"/>
          <p:cNvSpPr txBox="1">
            <a:spLocks noChangeArrowheads="1"/>
          </p:cNvSpPr>
          <p:nvPr/>
        </p:nvSpPr>
        <p:spPr bwMode="auto">
          <a:xfrm>
            <a:off x="36513" y="1341438"/>
            <a:ext cx="8964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266700" indent="-266700" eaLnBrk="1" hangingPunct="1">
              <a:spcBef>
                <a:spcPct val="50000"/>
              </a:spcBef>
              <a:defRPr/>
            </a:pPr>
            <a:r>
              <a:rPr kumimoji="1" lang="ja-JP" altLang="en-US" sz="2800" b="1">
                <a:latin typeface="+mj-ea"/>
                <a:ea typeface="+mj-ea"/>
              </a:rPr>
              <a:t>⑥「数学的活動の楽しさ」について</a:t>
            </a:r>
          </a:p>
        </p:txBody>
      </p:sp>
      <p:sp>
        <p:nvSpPr>
          <p:cNvPr id="36869" name="テキスト ボックス 9"/>
          <p:cNvSpPr txBox="1">
            <a:spLocks noChangeArrowheads="1"/>
          </p:cNvSpPr>
          <p:nvPr/>
        </p:nvSpPr>
        <p:spPr bwMode="auto">
          <a:xfrm>
            <a:off x="107950" y="1900238"/>
            <a:ext cx="8893175" cy="13843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latin typeface="ＭＳ ゴシック" panose="020B0609070205080204" pitchFamily="49" charset="-128"/>
                <a:ea typeface="ＭＳ ゴシック" panose="020B0609070205080204" pitchFamily="49" charset="-128"/>
              </a:rPr>
              <a:t>　生徒が数学の学習に主体的に取り組むことができるようになるためには，数学的活動の楽しさや数学のよさを実感することが大切</a:t>
            </a:r>
            <a:endParaRPr kumimoji="1" lang="ja-JP" altLang="en-US" sz="2800" b="1">
              <a:latin typeface="ＭＳ ゴシック" panose="020B0609070205080204" pitchFamily="49" charset="-128"/>
              <a:ea typeface="ＭＳ ゴシック" panose="020B0609070205080204" pitchFamily="49" charset="-128"/>
            </a:endParaRPr>
          </a:p>
        </p:txBody>
      </p:sp>
      <p:sp>
        <p:nvSpPr>
          <p:cNvPr id="36870" name="テキスト ボックス 9"/>
          <p:cNvSpPr txBox="1">
            <a:spLocks noChangeArrowheads="1"/>
          </p:cNvSpPr>
          <p:nvPr/>
        </p:nvSpPr>
        <p:spPr bwMode="auto">
          <a:xfrm>
            <a:off x="107950" y="3429000"/>
            <a:ext cx="88931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latin typeface="ＭＳ ゴシック" panose="020B0609070205080204" pitchFamily="49" charset="-128"/>
                <a:ea typeface="ＭＳ ゴシック" panose="020B0609070205080204" pitchFamily="49" charset="-128"/>
              </a:rPr>
              <a:t>○　情意的な側面を大切にし，数学を学ぶことへの意</a:t>
            </a:r>
            <a:endParaRPr lang="en-US" altLang="ja-JP" sz="2800" b="1">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　欲を高めるとともに，数学的活動に主体的に取り組</a:t>
            </a:r>
            <a:endParaRPr lang="en-US" altLang="ja-JP" sz="2800" b="1">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　むことを大切にする</a:t>
            </a:r>
            <a:endParaRPr lang="en-US" altLang="ja-JP" sz="2800" b="1">
              <a:latin typeface="ＭＳ ゴシック" panose="020B0609070205080204" pitchFamily="49" charset="-128"/>
              <a:ea typeface="ＭＳ ゴシック" panose="020B0609070205080204" pitchFamily="49" charset="-128"/>
            </a:endParaRPr>
          </a:p>
          <a:p>
            <a:r>
              <a:rPr kumimoji="1" lang="ja-JP" altLang="en-US" sz="2800" b="1">
                <a:latin typeface="ＭＳ ゴシック" panose="020B0609070205080204" pitchFamily="49" charset="-128"/>
                <a:ea typeface="ＭＳ ゴシック" panose="020B0609070205080204" pitchFamily="49" charset="-128"/>
              </a:rPr>
              <a:t>○　事象に潜む法則を見つけたり，数や図形の性質な</a:t>
            </a:r>
            <a:endParaRPr kumimoji="1" lang="en-US" altLang="ja-JP" sz="2800" b="1">
              <a:latin typeface="ＭＳ ゴシック" panose="020B0609070205080204" pitchFamily="49" charset="-128"/>
              <a:ea typeface="ＭＳ ゴシック" panose="020B0609070205080204" pitchFamily="49" charset="-128"/>
            </a:endParaRPr>
          </a:p>
          <a:p>
            <a:r>
              <a:rPr kumimoji="1" lang="ja-JP" altLang="en-US" sz="2800" b="1">
                <a:latin typeface="ＭＳ ゴシック" panose="020B0609070205080204" pitchFamily="49" charset="-128"/>
                <a:ea typeface="ＭＳ ゴシック" panose="020B0609070205080204" pitchFamily="49" charset="-128"/>
              </a:rPr>
              <a:t>　どを見いだしたりし，見いだした性質を発展させる</a:t>
            </a:r>
            <a:endParaRPr kumimoji="1" lang="en-US" altLang="ja-JP" sz="2800" b="1">
              <a:latin typeface="ＭＳ ゴシック" panose="020B0609070205080204" pitchFamily="49" charset="-128"/>
              <a:ea typeface="ＭＳ ゴシック" panose="020B0609070205080204" pitchFamily="49" charset="-128"/>
            </a:endParaRPr>
          </a:p>
          <a:p>
            <a:r>
              <a:rPr kumimoji="1" lang="ja-JP" altLang="en-US" sz="2800" b="1">
                <a:latin typeface="ＭＳ ゴシック" panose="020B0609070205080204" pitchFamily="49" charset="-128"/>
                <a:ea typeface="ＭＳ ゴシック" panose="020B0609070205080204" pitchFamily="49" charset="-128"/>
              </a:rPr>
              <a:t>　活動などを通して数学を学ぶことを重視する</a:t>
            </a:r>
          </a:p>
        </p:txBody>
      </p:sp>
      <p:sp>
        <p:nvSpPr>
          <p:cNvPr id="10" name="AutoShape 17"/>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P28</a:t>
            </a:r>
            <a:endParaRPr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018"/>
    </mc:Choice>
    <mc:Fallback xmlns="">
      <p:transition spd="slow" advTm="60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1"/>
          <p:cNvSpPr>
            <a:spLocks noChangeArrowheads="1"/>
          </p:cNvSpPr>
          <p:nvPr/>
        </p:nvSpPr>
        <p:spPr bwMode="auto">
          <a:xfrm>
            <a:off x="34925" y="44450"/>
            <a:ext cx="352901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数学科の目標</a:t>
            </a:r>
            <a:endParaRPr kumimoji="1" lang="ja-JP" altLang="en-US" sz="3200">
              <a:latin typeface="Tahoma" panose="020B0604030504040204" pitchFamily="34" charset="0"/>
            </a:endParaRPr>
          </a:p>
        </p:txBody>
      </p:sp>
      <p:sp>
        <p:nvSpPr>
          <p:cNvPr id="38915" name="テキスト ボックス 8"/>
          <p:cNvSpPr txBox="1">
            <a:spLocks noChangeArrowheads="1"/>
          </p:cNvSpPr>
          <p:nvPr/>
        </p:nvSpPr>
        <p:spPr bwMode="auto">
          <a:xfrm>
            <a:off x="34925" y="827088"/>
            <a:ext cx="3097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solidFill>
                  <a:srgbClr val="000000"/>
                </a:solidFill>
                <a:latin typeface="Tahoma" panose="020B0604030504040204" pitchFamily="34" charset="0"/>
              </a:rPr>
              <a:t>１　数学科の目標</a:t>
            </a:r>
          </a:p>
        </p:txBody>
      </p:sp>
      <p:sp>
        <p:nvSpPr>
          <p:cNvPr id="20485" name="テキスト ボックス 9"/>
          <p:cNvSpPr txBox="1">
            <a:spLocks noChangeArrowheads="1"/>
          </p:cNvSpPr>
          <p:nvPr/>
        </p:nvSpPr>
        <p:spPr bwMode="auto">
          <a:xfrm>
            <a:off x="36513" y="1341438"/>
            <a:ext cx="8964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266700" indent="-266700" eaLnBrk="1" hangingPunct="1">
              <a:spcBef>
                <a:spcPct val="50000"/>
              </a:spcBef>
              <a:defRPr/>
            </a:pPr>
            <a:r>
              <a:rPr kumimoji="1" lang="ja-JP" altLang="en-US" sz="2800" b="1">
                <a:latin typeface="+mj-ea"/>
                <a:ea typeface="+mj-ea"/>
              </a:rPr>
              <a:t>⑥「数学のよさ」について</a:t>
            </a:r>
          </a:p>
        </p:txBody>
      </p:sp>
      <p:sp>
        <p:nvSpPr>
          <p:cNvPr id="38917" name="テキスト ボックス 9"/>
          <p:cNvSpPr txBox="1">
            <a:spLocks noChangeArrowheads="1"/>
          </p:cNvSpPr>
          <p:nvPr/>
        </p:nvSpPr>
        <p:spPr bwMode="auto">
          <a:xfrm>
            <a:off x="179388" y="1900238"/>
            <a:ext cx="8785225" cy="18161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800" b="1" spc="-150">
                <a:latin typeface="ＭＳ ゴシック" panose="020B0609070205080204" pitchFamily="49" charset="-128"/>
                <a:ea typeface="ＭＳ ゴシック" panose="020B0609070205080204" pitchFamily="49" charset="-128"/>
              </a:rPr>
              <a:t>　数学的な表現や処理のよさや，数量や図形などに関する基礎的な概念や原理・法則のよさ，数学的な見方・考え方を働かせることのよさ，社会における数学の意義や価値</a:t>
            </a:r>
            <a:endParaRPr kumimoji="1" lang="ja-JP" altLang="en-US" sz="2800" b="1" spc="-150">
              <a:latin typeface="ＭＳ ゴシック" panose="020B0609070205080204" pitchFamily="49" charset="-128"/>
              <a:ea typeface="ＭＳ ゴシック" panose="020B0609070205080204" pitchFamily="49" charset="-128"/>
            </a:endParaRPr>
          </a:p>
        </p:txBody>
      </p:sp>
      <p:sp>
        <p:nvSpPr>
          <p:cNvPr id="20487" name="テキスト ボックス 9"/>
          <p:cNvSpPr txBox="1">
            <a:spLocks noChangeArrowheads="1"/>
          </p:cNvSpPr>
          <p:nvPr/>
        </p:nvSpPr>
        <p:spPr bwMode="auto">
          <a:xfrm>
            <a:off x="107950" y="3846513"/>
            <a:ext cx="88931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800" b="1" spc="-150">
                <a:latin typeface="ＭＳ ゴシック" panose="020B0609070205080204" pitchFamily="49" charset="-128"/>
                <a:ea typeface="ＭＳ ゴシック" panose="020B0609070205080204" pitchFamily="49" charset="-128"/>
              </a:rPr>
              <a:t>○　数学的な知識及び技能を確実に用いることができる</a:t>
            </a:r>
            <a:endParaRPr lang="en-US" altLang="ja-JP" sz="2800" b="1" spc="-150">
              <a:latin typeface="ＭＳ ゴシック" panose="020B0609070205080204" pitchFamily="49" charset="-128"/>
              <a:ea typeface="ＭＳ ゴシック" panose="020B0609070205080204" pitchFamily="49" charset="-128"/>
            </a:endParaRPr>
          </a:p>
          <a:p>
            <a:pPr>
              <a:defRPr/>
            </a:pPr>
            <a:r>
              <a:rPr lang="ja-JP" altLang="en-US" sz="2800" b="1" spc="-150">
                <a:latin typeface="ＭＳ ゴシック" panose="020B0609070205080204" pitchFamily="49" charset="-128"/>
                <a:ea typeface="ＭＳ ゴシック" panose="020B0609070205080204" pitchFamily="49" charset="-128"/>
              </a:rPr>
              <a:t>　ようになったり，能率的に物事を処理できるように</a:t>
            </a:r>
            <a:r>
              <a:rPr lang="ja-JP" altLang="en-US" sz="2800" b="1" spc="-150" err="1">
                <a:latin typeface="ＭＳ ゴシック" panose="020B0609070205080204" pitchFamily="49" charset="-128"/>
                <a:ea typeface="ＭＳ ゴシック" panose="020B0609070205080204" pitchFamily="49" charset="-128"/>
              </a:rPr>
              <a:t>な</a:t>
            </a:r>
            <a:endParaRPr lang="en-US" altLang="ja-JP" sz="2800" b="1" spc="-150">
              <a:latin typeface="ＭＳ ゴシック" panose="020B0609070205080204" pitchFamily="49" charset="-128"/>
              <a:ea typeface="ＭＳ ゴシック" panose="020B0609070205080204" pitchFamily="49" charset="-128"/>
            </a:endParaRPr>
          </a:p>
          <a:p>
            <a:pPr>
              <a:defRPr/>
            </a:pPr>
            <a:r>
              <a:rPr lang="ja-JP" altLang="en-US" sz="2800" b="1" spc="-150">
                <a:latin typeface="ＭＳ ゴシック" panose="020B0609070205080204" pitchFamily="49" charset="-128"/>
                <a:ea typeface="ＭＳ ゴシック" panose="020B0609070205080204" pitchFamily="49" charset="-128"/>
              </a:rPr>
              <a:t>　ったり，事柄を簡潔かつ明瞭に表現して的確に捉える</a:t>
            </a:r>
            <a:endParaRPr lang="en-US" altLang="ja-JP" sz="2800" b="1" spc="-150">
              <a:latin typeface="ＭＳ ゴシック" panose="020B0609070205080204" pitchFamily="49" charset="-128"/>
              <a:ea typeface="ＭＳ ゴシック" panose="020B0609070205080204" pitchFamily="49" charset="-128"/>
            </a:endParaRPr>
          </a:p>
          <a:p>
            <a:pPr>
              <a:defRPr/>
            </a:pPr>
            <a:r>
              <a:rPr lang="ja-JP" altLang="en-US" sz="2800" b="1" spc="-150">
                <a:latin typeface="ＭＳ ゴシック" panose="020B0609070205080204" pitchFamily="49" charset="-128"/>
                <a:ea typeface="ＭＳ ゴシック" panose="020B0609070205080204" pitchFamily="49" charset="-128"/>
              </a:rPr>
              <a:t>　ことができるようになったりする成長の過程を振り返</a:t>
            </a:r>
            <a:endParaRPr lang="en-US" altLang="ja-JP" sz="2800" b="1" spc="-150">
              <a:latin typeface="ＭＳ ゴシック" panose="020B0609070205080204" pitchFamily="49" charset="-128"/>
              <a:ea typeface="ＭＳ ゴシック" panose="020B0609070205080204" pitchFamily="49" charset="-128"/>
            </a:endParaRPr>
          </a:p>
          <a:p>
            <a:pPr>
              <a:defRPr/>
            </a:pPr>
            <a:r>
              <a:rPr lang="ja-JP" altLang="en-US" sz="2800" b="1" spc="-150">
                <a:latin typeface="ＭＳ ゴシック" panose="020B0609070205080204" pitchFamily="49" charset="-128"/>
                <a:ea typeface="ＭＳ ゴシック" panose="020B0609070205080204" pitchFamily="49" charset="-128"/>
              </a:rPr>
              <a:t>　</a:t>
            </a:r>
            <a:r>
              <a:rPr lang="ja-JP" altLang="en-US" sz="2800" b="1" spc="-150" err="1">
                <a:latin typeface="ＭＳ ゴシック" panose="020B0609070205080204" pitchFamily="49" charset="-128"/>
                <a:ea typeface="ＭＳ ゴシック" panose="020B0609070205080204" pitchFamily="49" charset="-128"/>
              </a:rPr>
              <a:t>る</a:t>
            </a:r>
            <a:r>
              <a:rPr lang="ja-JP" altLang="en-US" sz="2800" b="1" spc="-150">
                <a:latin typeface="ＭＳ ゴシック" panose="020B0609070205080204" pitchFamily="49" charset="-128"/>
                <a:ea typeface="ＭＳ ゴシック" panose="020B0609070205080204" pitchFamily="49" charset="-128"/>
              </a:rPr>
              <a:t>などして明確に意識できるようにすることが大切</a:t>
            </a:r>
            <a:endParaRPr kumimoji="1" lang="ja-JP" altLang="en-US" sz="2800" b="1" spc="-150">
              <a:latin typeface="ＭＳ ゴシック" panose="020B0609070205080204" pitchFamily="49" charset="-128"/>
              <a:ea typeface="ＭＳ ゴシック" panose="020B0609070205080204" pitchFamily="49" charset="-128"/>
            </a:endParaRPr>
          </a:p>
        </p:txBody>
      </p:sp>
      <p:sp>
        <p:nvSpPr>
          <p:cNvPr id="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P28</a:t>
            </a:r>
            <a:r>
              <a:rPr lang="ja-JP" altLang="en-US" err="1"/>
              <a:t>，</a:t>
            </a:r>
            <a:r>
              <a:rPr lang="en-US" altLang="ja-JP"/>
              <a:t>29</a:t>
            </a:r>
            <a:endParaRPr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416"/>
    </mc:Choice>
    <mc:Fallback xmlns="">
      <p:transition spd="slow" advTm="62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1"/>
          <p:cNvSpPr>
            <a:spLocks noChangeArrowheads="1"/>
          </p:cNvSpPr>
          <p:nvPr/>
        </p:nvSpPr>
        <p:spPr bwMode="auto">
          <a:xfrm>
            <a:off x="34925" y="44450"/>
            <a:ext cx="352901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数学科の目標</a:t>
            </a:r>
            <a:endParaRPr kumimoji="1" lang="ja-JP" altLang="en-US" sz="3200">
              <a:latin typeface="Tahoma" panose="020B0604030504040204" pitchFamily="34" charset="0"/>
            </a:endParaRPr>
          </a:p>
        </p:txBody>
      </p:sp>
      <p:sp>
        <p:nvSpPr>
          <p:cNvPr id="40963" name="テキスト ボックス 8"/>
          <p:cNvSpPr txBox="1">
            <a:spLocks noChangeArrowheads="1"/>
          </p:cNvSpPr>
          <p:nvPr/>
        </p:nvSpPr>
        <p:spPr bwMode="auto">
          <a:xfrm>
            <a:off x="34925" y="827088"/>
            <a:ext cx="3097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solidFill>
                  <a:srgbClr val="000000"/>
                </a:solidFill>
                <a:latin typeface="Tahoma" panose="020B0604030504040204" pitchFamily="34" charset="0"/>
              </a:rPr>
              <a:t>１　数学科の目標</a:t>
            </a:r>
          </a:p>
        </p:txBody>
      </p:sp>
      <p:sp>
        <p:nvSpPr>
          <p:cNvPr id="20485" name="テキスト ボックス 9"/>
          <p:cNvSpPr txBox="1">
            <a:spLocks noChangeArrowheads="1"/>
          </p:cNvSpPr>
          <p:nvPr/>
        </p:nvSpPr>
        <p:spPr bwMode="auto">
          <a:xfrm>
            <a:off x="36513" y="1341438"/>
            <a:ext cx="8964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266700" indent="-266700" eaLnBrk="1" hangingPunct="1">
              <a:spcBef>
                <a:spcPct val="50000"/>
              </a:spcBef>
              <a:defRPr/>
            </a:pPr>
            <a:r>
              <a:rPr kumimoji="1" lang="ja-JP" altLang="en-US" sz="2800" b="1">
                <a:latin typeface="+mj-ea"/>
                <a:ea typeface="+mj-ea"/>
              </a:rPr>
              <a:t>⑥「数学を生活や学習に生かそうとする態度」について</a:t>
            </a:r>
          </a:p>
        </p:txBody>
      </p:sp>
      <p:sp>
        <p:nvSpPr>
          <p:cNvPr id="40965" name="テキスト ボックス 9"/>
          <p:cNvSpPr txBox="1">
            <a:spLocks noChangeArrowheads="1"/>
          </p:cNvSpPr>
          <p:nvPr/>
        </p:nvSpPr>
        <p:spPr bwMode="auto">
          <a:xfrm>
            <a:off x="107950" y="1916113"/>
            <a:ext cx="8893175" cy="18161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latin typeface="ＭＳ ゴシック" panose="020B0609070205080204" pitchFamily="49" charset="-128"/>
                <a:ea typeface="ＭＳ ゴシック" panose="020B0609070205080204" pitchFamily="49" charset="-128"/>
              </a:rPr>
              <a:t>　数学が日常生活や社会生活などに必須な知識や技能を与えるだけでなく，他教科の学習やその後の人生において欠くことのできないものであることに気付かせることが大切</a:t>
            </a:r>
            <a:endParaRPr kumimoji="1" lang="ja-JP" altLang="en-US" sz="2800" b="1">
              <a:latin typeface="ＭＳ ゴシック" panose="020B0609070205080204" pitchFamily="49" charset="-128"/>
              <a:ea typeface="ＭＳ ゴシック" panose="020B0609070205080204" pitchFamily="49" charset="-128"/>
            </a:endParaRPr>
          </a:p>
        </p:txBody>
      </p:sp>
      <p:sp>
        <p:nvSpPr>
          <p:cNvPr id="40966" name="テキスト ボックス 9"/>
          <p:cNvSpPr txBox="1">
            <a:spLocks noChangeArrowheads="1"/>
          </p:cNvSpPr>
          <p:nvPr/>
        </p:nvSpPr>
        <p:spPr bwMode="auto">
          <a:xfrm>
            <a:off x="107950" y="3917950"/>
            <a:ext cx="88931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latin typeface="ＭＳ ゴシック" panose="020B0609070205080204" pitchFamily="49" charset="-128"/>
                <a:ea typeface="ＭＳ ゴシック" panose="020B0609070205080204" pitchFamily="49" charset="-128"/>
              </a:rPr>
              <a:t>○　生活や学習に果たす数学の役割に気付くことがで　</a:t>
            </a:r>
            <a:endParaRPr lang="en-US" altLang="ja-JP" sz="2800" b="1">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　きるようにし，数学を積極的に活用しようとする態</a:t>
            </a:r>
            <a:endParaRPr lang="en-US" altLang="ja-JP" sz="2800" b="1">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　度を養うことが大切</a:t>
            </a:r>
            <a:endParaRPr lang="en-US" altLang="ja-JP" sz="2800" b="1">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　知識基盤社会において学びに向かう力や人間性等</a:t>
            </a:r>
            <a:endParaRPr lang="en-US" altLang="ja-JP" sz="2800" b="1">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　を養うことにつながる</a:t>
            </a:r>
            <a:endParaRPr kumimoji="1" lang="ja-JP" altLang="en-US" sz="2800" b="1">
              <a:latin typeface="ＭＳ ゴシック" panose="020B0609070205080204" pitchFamily="49" charset="-128"/>
              <a:ea typeface="ＭＳ ゴシック" panose="020B0609070205080204" pitchFamily="49" charset="-128"/>
            </a:endParaRPr>
          </a:p>
        </p:txBody>
      </p:sp>
      <p:sp>
        <p:nvSpPr>
          <p:cNvPr id="9" name="AutoShape 17"/>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P29</a:t>
            </a:r>
            <a:endParaRPr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743"/>
    </mc:Choice>
    <mc:Fallback xmlns="">
      <p:transition spd="slow" advTm="48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1"/>
          <p:cNvSpPr>
            <a:spLocks noChangeArrowheads="1"/>
          </p:cNvSpPr>
          <p:nvPr/>
        </p:nvSpPr>
        <p:spPr bwMode="auto">
          <a:xfrm>
            <a:off x="34925" y="44450"/>
            <a:ext cx="352901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数学科の目標</a:t>
            </a:r>
            <a:endParaRPr kumimoji="1" lang="ja-JP" altLang="en-US" sz="3200">
              <a:latin typeface="Tahoma" panose="020B0604030504040204" pitchFamily="34" charset="0"/>
            </a:endParaRPr>
          </a:p>
        </p:txBody>
      </p:sp>
      <p:sp>
        <p:nvSpPr>
          <p:cNvPr id="43011" name="テキスト ボックス 8"/>
          <p:cNvSpPr txBox="1">
            <a:spLocks noChangeArrowheads="1"/>
          </p:cNvSpPr>
          <p:nvPr/>
        </p:nvSpPr>
        <p:spPr bwMode="auto">
          <a:xfrm>
            <a:off x="34925" y="827088"/>
            <a:ext cx="3097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solidFill>
                  <a:srgbClr val="000000"/>
                </a:solidFill>
                <a:latin typeface="Tahoma" panose="020B0604030504040204" pitchFamily="34" charset="0"/>
              </a:rPr>
              <a:t>１　数学科の目標</a:t>
            </a:r>
          </a:p>
        </p:txBody>
      </p:sp>
      <p:sp>
        <p:nvSpPr>
          <p:cNvPr id="20485" name="テキスト ボックス 9"/>
          <p:cNvSpPr txBox="1">
            <a:spLocks noChangeArrowheads="1"/>
          </p:cNvSpPr>
          <p:nvPr/>
        </p:nvSpPr>
        <p:spPr bwMode="auto">
          <a:xfrm>
            <a:off x="36513" y="1341438"/>
            <a:ext cx="89646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266700" indent="-266700" eaLnBrk="1" hangingPunct="1">
              <a:spcBef>
                <a:spcPct val="50000"/>
              </a:spcBef>
              <a:defRPr/>
            </a:pPr>
            <a:r>
              <a:rPr kumimoji="1" lang="ja-JP" altLang="en-US" sz="2800" b="1" dirty="0">
                <a:latin typeface="+mj-ea"/>
                <a:ea typeface="+mj-ea"/>
              </a:rPr>
              <a:t>⑥「問題解決の過程を振り返って評価・改善しようとする態度」について</a:t>
            </a:r>
          </a:p>
        </p:txBody>
      </p:sp>
      <p:sp>
        <p:nvSpPr>
          <p:cNvPr id="43013" name="テキスト ボックス 9"/>
          <p:cNvSpPr txBox="1">
            <a:spLocks noChangeArrowheads="1"/>
          </p:cNvSpPr>
          <p:nvPr/>
        </p:nvSpPr>
        <p:spPr bwMode="auto">
          <a:xfrm>
            <a:off x="107950" y="2349500"/>
            <a:ext cx="8893175" cy="13843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latin typeface="ＭＳ ゴシック" panose="020B0609070205080204" pitchFamily="49" charset="-128"/>
                <a:ea typeface="ＭＳ ゴシック" panose="020B0609070205080204" pitchFamily="49" charset="-128"/>
              </a:rPr>
              <a:t>　問題解決の結果の妥当性を検討する際，解決の方法や内容，順序を見直したり，自らの取り組みを客観的に評価したりすることが評価・改善しようとする態度</a:t>
            </a:r>
            <a:endParaRPr kumimoji="1" lang="ja-JP" altLang="en-US" sz="2800" b="1">
              <a:latin typeface="ＭＳ ゴシック" panose="020B0609070205080204" pitchFamily="49" charset="-128"/>
              <a:ea typeface="ＭＳ ゴシック" panose="020B0609070205080204" pitchFamily="49" charset="-128"/>
            </a:endParaRPr>
          </a:p>
        </p:txBody>
      </p:sp>
      <p:sp>
        <p:nvSpPr>
          <p:cNvPr id="20487" name="テキスト ボックス 9"/>
          <p:cNvSpPr txBox="1">
            <a:spLocks noChangeArrowheads="1"/>
          </p:cNvSpPr>
          <p:nvPr/>
        </p:nvSpPr>
        <p:spPr bwMode="auto">
          <a:xfrm>
            <a:off x="107950" y="3933825"/>
            <a:ext cx="88931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800" b="1" spc="-300">
                <a:latin typeface="ＭＳ ゴシック" panose="020B0609070205080204" pitchFamily="49" charset="-128"/>
                <a:ea typeface="ＭＳ ゴシック" panose="020B0609070205080204" pitchFamily="49" charset="-128"/>
              </a:rPr>
              <a:t>○　協働的な活動を通して，生徒同士の多様な考えを認め合</a:t>
            </a:r>
            <a:endParaRPr lang="en-US" altLang="ja-JP" sz="2800" b="1" spc="-300">
              <a:latin typeface="ＭＳ ゴシック" panose="020B0609070205080204" pitchFamily="49" charset="-128"/>
              <a:ea typeface="ＭＳ ゴシック" panose="020B0609070205080204" pitchFamily="49" charset="-128"/>
            </a:endParaRPr>
          </a:p>
          <a:p>
            <a:pPr>
              <a:defRPr/>
            </a:pPr>
            <a:r>
              <a:rPr lang="ja-JP" altLang="en-US" sz="2800" b="1" spc="-300">
                <a:latin typeface="ＭＳ ゴシック" panose="020B0609070205080204" pitchFamily="49" charset="-128"/>
                <a:ea typeface="ＭＳ ゴシック" panose="020B0609070205080204" pitchFamily="49" charset="-128"/>
              </a:rPr>
              <a:t>　</a:t>
            </a:r>
            <a:r>
              <a:rPr lang="ja-JP" altLang="en-US" sz="2800" b="1" spc="-300" err="1">
                <a:latin typeface="ＭＳ ゴシック" panose="020B0609070205080204" pitchFamily="49" charset="-128"/>
                <a:ea typeface="ＭＳ ゴシック" panose="020B0609070205080204" pitchFamily="49" charset="-128"/>
              </a:rPr>
              <a:t>う</a:t>
            </a:r>
            <a:r>
              <a:rPr lang="ja-JP" altLang="en-US" sz="2800" b="1" spc="-300">
                <a:latin typeface="ＭＳ ゴシック" panose="020B0609070205080204" pitchFamily="49" charset="-128"/>
                <a:ea typeface="ＭＳ ゴシック" panose="020B0609070205080204" pitchFamily="49" charset="-128"/>
              </a:rPr>
              <a:t>ことが重要</a:t>
            </a:r>
            <a:endParaRPr lang="en-US" altLang="ja-JP" sz="2800" b="1" spc="-300">
              <a:latin typeface="ＭＳ ゴシック" panose="020B0609070205080204" pitchFamily="49" charset="-128"/>
              <a:ea typeface="ＭＳ ゴシック" panose="020B0609070205080204" pitchFamily="49" charset="-128"/>
            </a:endParaRPr>
          </a:p>
          <a:p>
            <a:pPr>
              <a:defRPr/>
            </a:pPr>
            <a:r>
              <a:rPr kumimoji="1" lang="ja-JP" altLang="en-US" sz="2800" b="1" spc="-300">
                <a:latin typeface="ＭＳ ゴシック" panose="020B0609070205080204" pitchFamily="49" charset="-128"/>
                <a:ea typeface="ＭＳ ゴシック" panose="020B0609070205080204" pitchFamily="49" charset="-128"/>
              </a:rPr>
              <a:t>○　柔軟に思考し，事象を多様な視点から捉え，それらを比</a:t>
            </a:r>
            <a:endParaRPr kumimoji="1" lang="en-US" altLang="ja-JP" sz="2800" b="1" spc="-300">
              <a:latin typeface="ＭＳ ゴシック" panose="020B0609070205080204" pitchFamily="49" charset="-128"/>
              <a:ea typeface="ＭＳ ゴシック" panose="020B0609070205080204" pitchFamily="49" charset="-128"/>
            </a:endParaRPr>
          </a:p>
          <a:p>
            <a:pPr>
              <a:defRPr/>
            </a:pPr>
            <a:r>
              <a:rPr kumimoji="1" lang="ja-JP" altLang="en-US" sz="2800" b="1" spc="-300">
                <a:latin typeface="ＭＳ ゴシック" panose="020B0609070205080204" pitchFamily="49" charset="-128"/>
                <a:ea typeface="ＭＳ ゴシック" panose="020B0609070205080204" pitchFamily="49" charset="-128"/>
              </a:rPr>
              <a:t>　</a:t>
            </a:r>
            <a:r>
              <a:rPr kumimoji="1" lang="ja-JP" altLang="en-US" sz="2800" b="1" spc="-300" err="1">
                <a:latin typeface="ＭＳ ゴシック" panose="020B0609070205080204" pitchFamily="49" charset="-128"/>
                <a:ea typeface="ＭＳ ゴシック" panose="020B0609070205080204" pitchFamily="49" charset="-128"/>
              </a:rPr>
              <a:t>較するなど</a:t>
            </a:r>
            <a:r>
              <a:rPr kumimoji="1" lang="ja-JP" altLang="en-US" sz="2800" b="1" spc="-300">
                <a:latin typeface="ＭＳ ゴシック" panose="020B0609070205080204" pitchFamily="49" charset="-128"/>
                <a:ea typeface="ＭＳ ゴシック" panose="020B0609070205080204" pitchFamily="49" charset="-128"/>
              </a:rPr>
              <a:t>して新しい考えを創造しようとする態度が重要</a:t>
            </a:r>
          </a:p>
        </p:txBody>
      </p:sp>
      <p:sp>
        <p:nvSpPr>
          <p:cNvPr id="9" name="AutoShape 17"/>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P29</a:t>
            </a:r>
            <a:endParaRPr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410"/>
    </mc:Choice>
    <mc:Fallback xmlns="">
      <p:transition spd="slow" advTm="73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95250" y="1773238"/>
            <a:ext cx="4333875" cy="3159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17" name="角丸四角形 16"/>
          <p:cNvSpPr/>
          <p:nvPr/>
        </p:nvSpPr>
        <p:spPr>
          <a:xfrm>
            <a:off x="827584" y="1484784"/>
            <a:ext cx="2808312" cy="587828"/>
          </a:xfrm>
          <a:prstGeom prst="roundRect">
            <a:avLst>
              <a:gd name="adj" fmla="val 28223"/>
            </a:avLst>
          </a:prstGeom>
          <a:solidFill>
            <a:srgbClr val="FFFFCC"/>
          </a:solidFill>
          <a:ln>
            <a:solidFill>
              <a:schemeClr val="tx1"/>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800" b="1">
                <a:solidFill>
                  <a:srgbClr val="002060"/>
                </a:solidFill>
              </a:rPr>
              <a:t>数科の目標</a:t>
            </a:r>
            <a:endParaRPr lang="ja-JP" altLang="en-US" sz="2800">
              <a:solidFill>
                <a:srgbClr val="002060"/>
              </a:solidFill>
            </a:endParaRPr>
          </a:p>
        </p:txBody>
      </p:sp>
      <p:sp>
        <p:nvSpPr>
          <p:cNvPr id="2048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P30</a:t>
            </a:r>
            <a:r>
              <a:rPr lang="ja-JP" altLang="en-US" err="1"/>
              <a:t>，</a:t>
            </a:r>
            <a:r>
              <a:rPr lang="en-US" altLang="ja-JP"/>
              <a:t>31</a:t>
            </a:r>
            <a:endParaRPr lang="ja-JP" altLang="en-US"/>
          </a:p>
        </p:txBody>
      </p:sp>
      <p:sp>
        <p:nvSpPr>
          <p:cNvPr id="13" name="正方形/長方形 12"/>
          <p:cNvSpPr/>
          <p:nvPr/>
        </p:nvSpPr>
        <p:spPr>
          <a:xfrm>
            <a:off x="250825" y="4076700"/>
            <a:ext cx="4084638" cy="7334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a:solidFill>
                  <a:schemeClr val="tx2">
                    <a:lumMod val="50000"/>
                  </a:schemeClr>
                </a:solidFill>
              </a:rPr>
              <a:t>学びに向かう力，人間性等</a:t>
            </a:r>
          </a:p>
        </p:txBody>
      </p:sp>
      <p:sp>
        <p:nvSpPr>
          <p:cNvPr id="16" name="正方形/長方形 15"/>
          <p:cNvSpPr/>
          <p:nvPr/>
        </p:nvSpPr>
        <p:spPr>
          <a:xfrm>
            <a:off x="250825" y="3141663"/>
            <a:ext cx="4078288" cy="7112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a:solidFill>
                  <a:schemeClr val="tx2">
                    <a:lumMod val="50000"/>
                  </a:schemeClr>
                </a:solidFill>
              </a:rPr>
              <a:t>思考力・判断力・表現力等</a:t>
            </a:r>
          </a:p>
        </p:txBody>
      </p:sp>
      <p:sp>
        <p:nvSpPr>
          <p:cNvPr id="20" name="正方形/長方形 19"/>
          <p:cNvSpPr/>
          <p:nvPr/>
        </p:nvSpPr>
        <p:spPr>
          <a:xfrm>
            <a:off x="225425" y="2197100"/>
            <a:ext cx="4102100" cy="7127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a:solidFill>
                  <a:schemeClr val="tx2">
                    <a:lumMod val="50000"/>
                  </a:schemeClr>
                </a:solidFill>
              </a:rPr>
              <a:t>知識及び技能</a:t>
            </a:r>
          </a:p>
        </p:txBody>
      </p:sp>
      <p:sp>
        <p:nvSpPr>
          <p:cNvPr id="33" name="正方形/長方形 32"/>
          <p:cNvSpPr/>
          <p:nvPr/>
        </p:nvSpPr>
        <p:spPr>
          <a:xfrm>
            <a:off x="4614863" y="1741488"/>
            <a:ext cx="4386262" cy="42894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34" name="角丸四角形 33"/>
          <p:cNvSpPr/>
          <p:nvPr/>
        </p:nvSpPr>
        <p:spPr>
          <a:xfrm>
            <a:off x="5436096" y="1484784"/>
            <a:ext cx="2808312" cy="587828"/>
          </a:xfrm>
          <a:prstGeom prst="roundRect">
            <a:avLst>
              <a:gd name="adj" fmla="val 28223"/>
            </a:avLst>
          </a:prstGeom>
          <a:solidFill>
            <a:srgbClr val="FFFFCC"/>
          </a:solidFill>
          <a:ln>
            <a:solidFill>
              <a:schemeClr val="tx1"/>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800" b="1">
                <a:solidFill>
                  <a:srgbClr val="002060"/>
                </a:solidFill>
              </a:rPr>
              <a:t>学年の目標</a:t>
            </a:r>
            <a:endParaRPr lang="ja-JP" altLang="en-US" sz="2800">
              <a:solidFill>
                <a:srgbClr val="002060"/>
              </a:solidFill>
            </a:endParaRPr>
          </a:p>
        </p:txBody>
      </p:sp>
      <p:sp>
        <p:nvSpPr>
          <p:cNvPr id="35" name="正方形/長方形 34"/>
          <p:cNvSpPr/>
          <p:nvPr/>
        </p:nvSpPr>
        <p:spPr>
          <a:xfrm>
            <a:off x="4787900" y="4076700"/>
            <a:ext cx="4084638" cy="7334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a:solidFill>
                  <a:schemeClr val="tx2">
                    <a:lumMod val="50000"/>
                  </a:schemeClr>
                </a:solidFill>
              </a:rPr>
              <a:t>（３）</a:t>
            </a:r>
          </a:p>
        </p:txBody>
      </p:sp>
      <p:sp>
        <p:nvSpPr>
          <p:cNvPr id="36" name="正方形/長方形 35"/>
          <p:cNvSpPr/>
          <p:nvPr/>
        </p:nvSpPr>
        <p:spPr>
          <a:xfrm>
            <a:off x="4787900" y="3141663"/>
            <a:ext cx="1614488" cy="7143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a:solidFill>
                  <a:schemeClr val="tx2">
                    <a:lumMod val="50000"/>
                  </a:schemeClr>
                </a:solidFill>
              </a:rPr>
              <a:t>（２）</a:t>
            </a:r>
          </a:p>
        </p:txBody>
      </p:sp>
      <p:sp>
        <p:nvSpPr>
          <p:cNvPr id="37" name="正方形/長方形 36"/>
          <p:cNvSpPr/>
          <p:nvPr/>
        </p:nvSpPr>
        <p:spPr>
          <a:xfrm>
            <a:off x="4752975" y="2209800"/>
            <a:ext cx="1619250" cy="7143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a:solidFill>
                  <a:schemeClr val="tx2">
                    <a:lumMod val="50000"/>
                  </a:schemeClr>
                </a:solidFill>
              </a:rPr>
              <a:t>（１）</a:t>
            </a:r>
          </a:p>
        </p:txBody>
      </p:sp>
      <p:cxnSp>
        <p:nvCxnSpPr>
          <p:cNvPr id="39" name="直線矢印コネクタ 38"/>
          <p:cNvCxnSpPr/>
          <p:nvPr/>
        </p:nvCxnSpPr>
        <p:spPr>
          <a:xfrm>
            <a:off x="3995738" y="2565400"/>
            <a:ext cx="79216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0" name="直線矢印コネクタ 39"/>
          <p:cNvCxnSpPr/>
          <p:nvPr/>
        </p:nvCxnSpPr>
        <p:spPr>
          <a:xfrm>
            <a:off x="3995738" y="3500438"/>
            <a:ext cx="79216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1" name="直線矢印コネクタ 40"/>
          <p:cNvCxnSpPr/>
          <p:nvPr/>
        </p:nvCxnSpPr>
        <p:spPr>
          <a:xfrm>
            <a:off x="3995738" y="4437063"/>
            <a:ext cx="79216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2" name="右中かっこ 41"/>
          <p:cNvSpPr/>
          <p:nvPr/>
        </p:nvSpPr>
        <p:spPr>
          <a:xfrm>
            <a:off x="6588125" y="2276475"/>
            <a:ext cx="206375" cy="155257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ja-JP" altLang="en-US"/>
          </a:p>
        </p:txBody>
      </p:sp>
      <p:sp>
        <p:nvSpPr>
          <p:cNvPr id="45077" name="テキスト ボックス 42"/>
          <p:cNvSpPr txBox="1">
            <a:spLocks noChangeArrowheads="1"/>
          </p:cNvSpPr>
          <p:nvPr/>
        </p:nvSpPr>
        <p:spPr bwMode="auto">
          <a:xfrm>
            <a:off x="6875463" y="2444750"/>
            <a:ext cx="21256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2400">
                <a:latin typeface="ＭＳ ゴシック" panose="020B0609070205080204" pitchFamily="49" charset="-128"/>
                <a:ea typeface="ＭＳ ゴシック" panose="020B0609070205080204" pitchFamily="49" charset="-128"/>
              </a:rPr>
              <a:t>※</a:t>
            </a:r>
            <a:r>
              <a:rPr kumimoji="1" lang="ja-JP" altLang="en-US" sz="2400">
                <a:latin typeface="ＭＳ ゴシック" panose="020B0609070205080204" pitchFamily="49" charset="-128"/>
                <a:ea typeface="ＭＳ ゴシック" panose="020B0609070205080204" pitchFamily="49" charset="-128"/>
              </a:rPr>
              <a:t>各学年の主な内容に関するもの</a:t>
            </a:r>
          </a:p>
        </p:txBody>
      </p:sp>
      <p:sp>
        <p:nvSpPr>
          <p:cNvPr id="45078" name="テキスト ボックス 43"/>
          <p:cNvSpPr txBox="1">
            <a:spLocks noChangeArrowheads="1"/>
          </p:cNvSpPr>
          <p:nvPr/>
        </p:nvSpPr>
        <p:spPr bwMode="auto">
          <a:xfrm>
            <a:off x="4787900" y="4830763"/>
            <a:ext cx="421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2400">
                <a:latin typeface="ＭＳ ゴシック" panose="020B0609070205080204" pitchFamily="49" charset="-128"/>
                <a:ea typeface="ＭＳ ゴシック" panose="020B0609070205080204" pitchFamily="49" charset="-128"/>
              </a:rPr>
              <a:t>※</a:t>
            </a:r>
            <a:r>
              <a:rPr kumimoji="1" lang="ja-JP" altLang="en-US" sz="2400">
                <a:latin typeface="ＭＳ ゴシック" panose="020B0609070205080204" pitchFamily="49" charset="-128"/>
                <a:ea typeface="ＭＳ ゴシック" panose="020B0609070205080204" pitchFamily="49" charset="-128"/>
              </a:rPr>
              <a:t>発達段階を踏まえて，第１学年と第２，３学年で，やや異なるもの</a:t>
            </a:r>
            <a:endParaRPr kumimoji="1" lang="en-US" altLang="ja-JP" sz="2400">
              <a:latin typeface="ＭＳ ゴシック" panose="020B0609070205080204" pitchFamily="49" charset="-128"/>
              <a:ea typeface="ＭＳ ゴシック" panose="020B0609070205080204" pitchFamily="49" charset="-128"/>
            </a:endParaRPr>
          </a:p>
        </p:txBody>
      </p:sp>
      <p:sp>
        <p:nvSpPr>
          <p:cNvPr id="45079" name="AutoShape 21"/>
          <p:cNvSpPr>
            <a:spLocks noChangeArrowheads="1"/>
          </p:cNvSpPr>
          <p:nvPr/>
        </p:nvSpPr>
        <p:spPr bwMode="auto">
          <a:xfrm>
            <a:off x="34925" y="44450"/>
            <a:ext cx="352901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数学科の目標</a:t>
            </a:r>
            <a:endParaRPr kumimoji="1" lang="ja-JP" altLang="en-US" sz="3200">
              <a:latin typeface="Tahoma" panose="020B0604030504040204" pitchFamily="34" charset="0"/>
            </a:endParaRPr>
          </a:p>
        </p:txBody>
      </p:sp>
      <p:sp>
        <p:nvSpPr>
          <p:cNvPr id="45080" name="テキスト ボックス 21"/>
          <p:cNvSpPr txBox="1">
            <a:spLocks noChangeArrowheads="1"/>
          </p:cNvSpPr>
          <p:nvPr/>
        </p:nvSpPr>
        <p:spPr bwMode="auto">
          <a:xfrm>
            <a:off x="34925" y="827088"/>
            <a:ext cx="3097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２　学年の目標</a:t>
            </a:r>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971"/>
    </mc:Choice>
    <mc:Fallback xmlns="">
      <p:transition spd="slow" advTm="94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P32~</a:t>
            </a:r>
            <a:endParaRPr lang="ja-JP" altLang="en-US"/>
          </a:p>
        </p:txBody>
      </p:sp>
      <p:sp>
        <p:nvSpPr>
          <p:cNvPr id="47107" name="AutoShape 21"/>
          <p:cNvSpPr>
            <a:spLocks noChangeArrowheads="1"/>
          </p:cNvSpPr>
          <p:nvPr/>
        </p:nvSpPr>
        <p:spPr bwMode="auto">
          <a:xfrm>
            <a:off x="34925" y="44450"/>
            <a:ext cx="352901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数学科の内容</a:t>
            </a:r>
            <a:endParaRPr kumimoji="1" lang="ja-JP" altLang="en-US" sz="3200">
              <a:latin typeface="Tahoma" panose="020B0604030504040204" pitchFamily="34" charset="0"/>
            </a:endParaRPr>
          </a:p>
        </p:txBody>
      </p:sp>
      <p:sp>
        <p:nvSpPr>
          <p:cNvPr id="36" name="正方形/長方形 35"/>
          <p:cNvSpPr/>
          <p:nvPr/>
        </p:nvSpPr>
        <p:spPr>
          <a:xfrm>
            <a:off x="179388" y="1917700"/>
            <a:ext cx="8785225" cy="40322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2800">
                <a:solidFill>
                  <a:schemeClr val="tx1"/>
                </a:solidFill>
                <a:latin typeface="ＭＳ ゴシック" pitchFamily="49" charset="-128"/>
                <a:ea typeface="ＭＳ ゴシック" pitchFamily="49" charset="-128"/>
              </a:rPr>
              <a:t>ア）日常生活や社会において自立的，協働的に生きる　</a:t>
            </a:r>
            <a:endParaRPr lang="en-US" altLang="ja-JP" sz="2800">
              <a:solidFill>
                <a:schemeClr val="tx1"/>
              </a:solidFill>
              <a:latin typeface="ＭＳ ゴシック" pitchFamily="49" charset="-128"/>
              <a:ea typeface="ＭＳ ゴシック" pitchFamily="49" charset="-128"/>
            </a:endParaRPr>
          </a:p>
          <a:p>
            <a:pPr>
              <a:defRPr/>
            </a:pPr>
            <a:r>
              <a:rPr lang="ja-JP" altLang="en-US" sz="2800">
                <a:solidFill>
                  <a:schemeClr val="tx1"/>
                </a:solidFill>
                <a:latin typeface="ＭＳ ゴシック" pitchFamily="49" charset="-128"/>
                <a:ea typeface="ＭＳ ゴシック" pitchFamily="49" charset="-128"/>
              </a:rPr>
              <a:t>　基盤として不可欠であり常に活用できるように</a:t>
            </a:r>
            <a:r>
              <a:rPr lang="ja-JP" altLang="en-US" sz="2800" err="1">
                <a:solidFill>
                  <a:schemeClr val="tx1"/>
                </a:solidFill>
                <a:latin typeface="ＭＳ ゴシック" pitchFamily="49" charset="-128"/>
                <a:ea typeface="ＭＳ ゴシック" pitchFamily="49" charset="-128"/>
              </a:rPr>
              <a:t>なっ</a:t>
            </a:r>
            <a:endParaRPr lang="en-US" altLang="ja-JP" sz="2800">
              <a:solidFill>
                <a:schemeClr val="tx1"/>
              </a:solidFill>
              <a:latin typeface="ＭＳ ゴシック" pitchFamily="49" charset="-128"/>
              <a:ea typeface="ＭＳ ゴシック" pitchFamily="49" charset="-128"/>
            </a:endParaRPr>
          </a:p>
          <a:p>
            <a:pPr>
              <a:defRPr/>
            </a:pPr>
            <a:r>
              <a:rPr lang="ja-JP" altLang="en-US" sz="2800">
                <a:solidFill>
                  <a:schemeClr val="tx1"/>
                </a:solidFill>
                <a:latin typeface="ＭＳ ゴシック" pitchFamily="49" charset="-128"/>
                <a:ea typeface="ＭＳ ゴシック" pitchFamily="49" charset="-128"/>
              </a:rPr>
              <a:t>　</a:t>
            </a:r>
            <a:r>
              <a:rPr lang="ja-JP" altLang="en-US" sz="2800" err="1">
                <a:solidFill>
                  <a:schemeClr val="tx1"/>
                </a:solidFill>
                <a:latin typeface="ＭＳ ゴシック" pitchFamily="49" charset="-128"/>
                <a:ea typeface="ＭＳ ゴシック" pitchFamily="49" charset="-128"/>
              </a:rPr>
              <a:t>て</a:t>
            </a:r>
            <a:r>
              <a:rPr lang="ja-JP" altLang="en-US" sz="2800">
                <a:solidFill>
                  <a:schemeClr val="tx1"/>
                </a:solidFill>
                <a:latin typeface="ＭＳ ゴシック" pitchFamily="49" charset="-128"/>
                <a:ea typeface="ＭＳ ゴシック" pitchFamily="49" charset="-128"/>
              </a:rPr>
              <a:t>いることが望ましい内容</a:t>
            </a:r>
          </a:p>
          <a:p>
            <a:pPr>
              <a:defRPr/>
            </a:pPr>
            <a:r>
              <a:rPr lang="ja-JP" altLang="en-US" sz="2800">
                <a:solidFill>
                  <a:schemeClr val="tx1"/>
                </a:solidFill>
                <a:latin typeface="ＭＳ ゴシック" pitchFamily="49" charset="-128"/>
                <a:ea typeface="ＭＳ ゴシック" pitchFamily="49" charset="-128"/>
              </a:rPr>
              <a:t>イ）義務教育以降の様々な専門分野における学習を深</a:t>
            </a:r>
            <a:endParaRPr lang="en-US" altLang="ja-JP" sz="2800">
              <a:solidFill>
                <a:schemeClr val="tx1"/>
              </a:solidFill>
              <a:latin typeface="ＭＳ ゴシック" pitchFamily="49" charset="-128"/>
              <a:ea typeface="ＭＳ ゴシック" pitchFamily="49" charset="-128"/>
            </a:endParaRPr>
          </a:p>
          <a:p>
            <a:pPr>
              <a:defRPr/>
            </a:pPr>
            <a:r>
              <a:rPr lang="ja-JP" altLang="en-US" sz="2800">
                <a:solidFill>
                  <a:schemeClr val="tx1"/>
                </a:solidFill>
                <a:latin typeface="ＭＳ ゴシック" pitchFamily="49" charset="-128"/>
                <a:ea typeface="ＭＳ ゴシック" pitchFamily="49" charset="-128"/>
              </a:rPr>
              <a:t>　</a:t>
            </a:r>
            <a:r>
              <a:rPr lang="ja-JP" altLang="en-US" sz="2800" err="1">
                <a:solidFill>
                  <a:schemeClr val="tx1"/>
                </a:solidFill>
                <a:latin typeface="ＭＳ ゴシック" pitchFamily="49" charset="-128"/>
                <a:ea typeface="ＭＳ ゴシック" pitchFamily="49" charset="-128"/>
              </a:rPr>
              <a:t>めて</a:t>
            </a:r>
            <a:r>
              <a:rPr lang="ja-JP" altLang="en-US" sz="2800">
                <a:solidFill>
                  <a:schemeClr val="tx1"/>
                </a:solidFill>
                <a:latin typeface="ＭＳ ゴシック" pitchFamily="49" charset="-128"/>
                <a:ea typeface="ＭＳ ゴシック" pitchFamily="49" charset="-128"/>
              </a:rPr>
              <a:t>いく上で共通の基盤として習得しておくことが</a:t>
            </a:r>
            <a:endParaRPr lang="en-US" altLang="ja-JP" sz="2800">
              <a:solidFill>
                <a:schemeClr val="tx1"/>
              </a:solidFill>
              <a:latin typeface="ＭＳ ゴシック" pitchFamily="49" charset="-128"/>
              <a:ea typeface="ＭＳ ゴシック" pitchFamily="49" charset="-128"/>
            </a:endParaRPr>
          </a:p>
          <a:p>
            <a:pPr>
              <a:defRPr/>
            </a:pPr>
            <a:r>
              <a:rPr lang="ja-JP" altLang="en-US" sz="2800">
                <a:solidFill>
                  <a:schemeClr val="tx1"/>
                </a:solidFill>
                <a:latin typeface="ＭＳ ゴシック" pitchFamily="49" charset="-128"/>
                <a:ea typeface="ＭＳ ゴシック" pitchFamily="49" charset="-128"/>
              </a:rPr>
              <a:t>　望ましい内容</a:t>
            </a:r>
          </a:p>
          <a:p>
            <a:pPr>
              <a:defRPr/>
            </a:pPr>
            <a:r>
              <a:rPr lang="ja-JP" altLang="en-US" sz="2800">
                <a:solidFill>
                  <a:schemeClr val="tx1"/>
                </a:solidFill>
                <a:latin typeface="ＭＳ ゴシック" pitchFamily="49" charset="-128"/>
                <a:ea typeface="ＭＳ ゴシック" pitchFamily="49" charset="-128"/>
              </a:rPr>
              <a:t>ウ）論理的思考力，直観力，説明し伝え合う力等，数</a:t>
            </a:r>
            <a:endParaRPr lang="en-US" altLang="ja-JP" sz="2800">
              <a:solidFill>
                <a:schemeClr val="tx1"/>
              </a:solidFill>
              <a:latin typeface="ＭＳ ゴシック" pitchFamily="49" charset="-128"/>
              <a:ea typeface="ＭＳ ゴシック" pitchFamily="49" charset="-128"/>
            </a:endParaRPr>
          </a:p>
          <a:p>
            <a:pPr>
              <a:defRPr/>
            </a:pPr>
            <a:r>
              <a:rPr lang="ja-JP" altLang="en-US" sz="2800">
                <a:solidFill>
                  <a:schemeClr val="tx1"/>
                </a:solidFill>
                <a:latin typeface="ＭＳ ゴシック" pitchFamily="49" charset="-128"/>
                <a:ea typeface="ＭＳ ゴシック" pitchFamily="49" charset="-128"/>
              </a:rPr>
              <a:t>　学が人格の形成において果たす役割に鑑みて，育成</a:t>
            </a:r>
            <a:endParaRPr lang="en-US" altLang="ja-JP" sz="2800">
              <a:solidFill>
                <a:schemeClr val="tx1"/>
              </a:solidFill>
              <a:latin typeface="ＭＳ ゴシック" pitchFamily="49" charset="-128"/>
              <a:ea typeface="ＭＳ ゴシック" pitchFamily="49" charset="-128"/>
            </a:endParaRPr>
          </a:p>
          <a:p>
            <a:pPr>
              <a:defRPr/>
            </a:pPr>
            <a:r>
              <a:rPr lang="ja-JP" altLang="en-US" sz="2800">
                <a:solidFill>
                  <a:schemeClr val="tx1"/>
                </a:solidFill>
                <a:latin typeface="ＭＳ ゴシック" pitchFamily="49" charset="-128"/>
                <a:ea typeface="ＭＳ ゴシック" pitchFamily="49" charset="-128"/>
              </a:rPr>
              <a:t>　しておくことが望ましい内容</a:t>
            </a:r>
          </a:p>
        </p:txBody>
      </p:sp>
      <p:sp>
        <p:nvSpPr>
          <p:cNvPr id="47109" name="テキスト ボックス 6"/>
          <p:cNvSpPr txBox="1">
            <a:spLocks noChangeArrowheads="1"/>
          </p:cNvSpPr>
          <p:nvPr/>
        </p:nvSpPr>
        <p:spPr bwMode="auto">
          <a:xfrm>
            <a:off x="34925" y="827088"/>
            <a:ext cx="3816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内容構成の考え方</a:t>
            </a:r>
          </a:p>
        </p:txBody>
      </p:sp>
      <p:sp>
        <p:nvSpPr>
          <p:cNvPr id="47110" name="テキスト ボックス 7"/>
          <p:cNvSpPr txBox="1">
            <a:spLocks noChangeArrowheads="1"/>
          </p:cNvSpPr>
          <p:nvPr/>
        </p:nvSpPr>
        <p:spPr bwMode="auto">
          <a:xfrm>
            <a:off x="36513" y="1341438"/>
            <a:ext cx="71993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数学科の内容について</a:t>
            </a:r>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985"/>
    </mc:Choice>
    <mc:Fallback xmlns="">
      <p:transition spd="slow" advTm="59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数学科の改訂の趣旨及び要点</a:t>
            </a:r>
            <a:endParaRPr kumimoji="1" lang="ja-JP" altLang="en-US" sz="2800">
              <a:latin typeface="Tahoma" panose="020B0604030504040204" pitchFamily="34" charset="0"/>
            </a:endParaRPr>
          </a:p>
        </p:txBody>
      </p:sp>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P6</a:t>
            </a:r>
            <a:endParaRPr lang="ja-JP" altLang="en-US"/>
          </a:p>
        </p:txBody>
      </p:sp>
      <p:sp>
        <p:nvSpPr>
          <p:cNvPr id="6" name="正方形/長方形 5"/>
          <p:cNvSpPr/>
          <p:nvPr/>
        </p:nvSpPr>
        <p:spPr>
          <a:xfrm>
            <a:off x="71438" y="981075"/>
            <a:ext cx="8893175" cy="518477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12293" name="テキスト ボックス 6"/>
          <p:cNvSpPr txBox="1">
            <a:spLocks noChangeArrowheads="1"/>
          </p:cNvSpPr>
          <p:nvPr/>
        </p:nvSpPr>
        <p:spPr bwMode="auto">
          <a:xfrm>
            <a:off x="107950" y="1117600"/>
            <a:ext cx="8778875"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800"/>
              </a:lnSpc>
            </a:pPr>
            <a:r>
              <a:rPr kumimoji="1" lang="ja-JP" altLang="en-US" sz="2800">
                <a:latin typeface="ＭＳ ゴシック" panose="020B0609070205080204" pitchFamily="49" charset="-128"/>
                <a:ea typeface="ＭＳ ゴシック" panose="020B0609070205080204" pitchFamily="49" charset="-128"/>
              </a:rPr>
              <a:t>○　現実の世界と数学の世界における問題発見・解決　　</a:t>
            </a:r>
            <a:endParaRPr kumimoji="1" lang="en-US" altLang="ja-JP" sz="2800">
              <a:latin typeface="ＭＳ ゴシック" panose="020B0609070205080204" pitchFamily="49" charset="-128"/>
              <a:ea typeface="ＭＳ ゴシック" panose="020B0609070205080204" pitchFamily="49" charset="-128"/>
            </a:endParaRPr>
          </a:p>
          <a:p>
            <a:pPr eaLnBrk="1" hangingPunct="1">
              <a:lnSpc>
                <a:spcPts val="3800"/>
              </a:lnSpc>
            </a:pPr>
            <a:r>
              <a:rPr kumimoji="1" lang="ja-JP" altLang="en-US" sz="2800">
                <a:latin typeface="ＭＳ ゴシック" panose="020B0609070205080204" pitchFamily="49" charset="-128"/>
                <a:ea typeface="ＭＳ ゴシック" panose="020B0609070205080204" pitchFamily="49" charset="-128"/>
              </a:rPr>
              <a:t>　の過程を学習過程に反映させることを意図して数学</a:t>
            </a:r>
            <a:endParaRPr kumimoji="1" lang="en-US" altLang="ja-JP" sz="2800">
              <a:latin typeface="ＭＳ ゴシック" panose="020B0609070205080204" pitchFamily="49" charset="-128"/>
              <a:ea typeface="ＭＳ ゴシック" panose="020B0609070205080204" pitchFamily="49" charset="-128"/>
            </a:endParaRPr>
          </a:p>
          <a:p>
            <a:pPr eaLnBrk="1" hangingPunct="1">
              <a:lnSpc>
                <a:spcPts val="3800"/>
              </a:lnSpc>
            </a:pPr>
            <a:r>
              <a:rPr kumimoji="1" lang="ja-JP" altLang="en-US" sz="2800">
                <a:latin typeface="ＭＳ ゴシック" panose="020B0609070205080204" pitchFamily="49" charset="-128"/>
                <a:ea typeface="ＭＳ ゴシック" panose="020B0609070205080204" pitchFamily="49" charset="-128"/>
              </a:rPr>
              <a:t>　的活動の一層の充実</a:t>
            </a:r>
            <a:endParaRPr kumimoji="1" lang="en-US" altLang="ja-JP" sz="2800">
              <a:latin typeface="ＭＳ ゴシック" panose="020B0609070205080204" pitchFamily="49" charset="-128"/>
              <a:ea typeface="ＭＳ ゴシック" panose="020B0609070205080204" pitchFamily="49" charset="-128"/>
            </a:endParaRPr>
          </a:p>
          <a:p>
            <a:pPr eaLnBrk="1" hangingPunct="1">
              <a:lnSpc>
                <a:spcPts val="3800"/>
              </a:lnSpc>
            </a:pPr>
            <a:r>
              <a:rPr kumimoji="1" lang="ja-JP" altLang="en-US" sz="2800">
                <a:latin typeface="ＭＳ ゴシック" panose="020B0609070205080204" pitchFamily="49" charset="-128"/>
                <a:ea typeface="ＭＳ ゴシック" panose="020B0609070205080204" pitchFamily="49" charset="-128"/>
              </a:rPr>
              <a:t>○　統計的な内容等の改善・充実</a:t>
            </a:r>
            <a:endParaRPr kumimoji="1" lang="en-US" altLang="ja-JP" sz="2800">
              <a:latin typeface="ＭＳ ゴシック" panose="020B0609070205080204" pitchFamily="49" charset="-128"/>
              <a:ea typeface="ＭＳ ゴシック" panose="020B0609070205080204" pitchFamily="49" charset="-128"/>
            </a:endParaRPr>
          </a:p>
          <a:p>
            <a:pPr eaLnBrk="1" hangingPunct="1">
              <a:lnSpc>
                <a:spcPts val="3800"/>
              </a:lnSpc>
            </a:pPr>
            <a:endParaRPr kumimoji="1" lang="en-US" altLang="ja-JP" sz="2800">
              <a:latin typeface="ＭＳ ゴシック" panose="020B0609070205080204" pitchFamily="49" charset="-128"/>
              <a:ea typeface="ＭＳ ゴシック" panose="020B0609070205080204" pitchFamily="49" charset="-128"/>
            </a:endParaRPr>
          </a:p>
          <a:p>
            <a:pPr eaLnBrk="1" hangingPunct="1">
              <a:lnSpc>
                <a:spcPts val="3800"/>
              </a:lnSpc>
            </a:pPr>
            <a:r>
              <a:rPr kumimoji="1" lang="en-US" altLang="ja-JP" sz="2800">
                <a:latin typeface="ＭＳ ゴシック" panose="020B0609070205080204" pitchFamily="49" charset="-128"/>
                <a:ea typeface="ＭＳ ゴシック" panose="020B0609070205080204" pitchFamily="49" charset="-128"/>
              </a:rPr>
              <a:t>〔</a:t>
            </a:r>
            <a:r>
              <a:rPr kumimoji="1" lang="ja-JP" altLang="en-US" sz="2800">
                <a:latin typeface="ＭＳ ゴシック" panose="020B0609070205080204" pitchFamily="49" charset="-128"/>
                <a:ea typeface="ＭＳ ゴシック" panose="020B0609070205080204" pitchFamily="49" charset="-128"/>
              </a:rPr>
              <a:t>現行学習指導要領の成果と課題］</a:t>
            </a:r>
            <a:endParaRPr kumimoji="1" lang="en-US" altLang="ja-JP" sz="2800">
              <a:latin typeface="ＭＳ ゴシック" panose="020B0609070205080204" pitchFamily="49" charset="-128"/>
              <a:ea typeface="ＭＳ ゴシック" panose="020B0609070205080204" pitchFamily="49" charset="-128"/>
            </a:endParaRPr>
          </a:p>
          <a:p>
            <a:pPr eaLnBrk="1" hangingPunct="1">
              <a:lnSpc>
                <a:spcPts val="3800"/>
              </a:lnSpc>
            </a:pPr>
            <a:r>
              <a:rPr kumimoji="1" lang="ja-JP" altLang="en-US" sz="2800">
                <a:latin typeface="ＭＳ ゴシック" panose="020B0609070205080204" pitchFamily="49" charset="-128"/>
                <a:ea typeface="ＭＳ ゴシック" panose="020B0609070205080204" pitchFamily="49" charset="-128"/>
              </a:rPr>
              <a:t>○　数学的リテラシーの平均得点は高いが，上位層の</a:t>
            </a:r>
            <a:endParaRPr kumimoji="1" lang="en-US" altLang="ja-JP" sz="2800">
              <a:latin typeface="ＭＳ ゴシック" panose="020B0609070205080204" pitchFamily="49" charset="-128"/>
              <a:ea typeface="ＭＳ ゴシック" panose="020B0609070205080204" pitchFamily="49" charset="-128"/>
            </a:endParaRPr>
          </a:p>
          <a:p>
            <a:pPr eaLnBrk="1" hangingPunct="1">
              <a:lnSpc>
                <a:spcPts val="3800"/>
              </a:lnSpc>
            </a:pPr>
            <a:r>
              <a:rPr kumimoji="1" lang="ja-JP" altLang="en-US" sz="2800">
                <a:latin typeface="ＭＳ ゴシック" panose="020B0609070205080204" pitchFamily="49" charset="-128"/>
                <a:ea typeface="ＭＳ ゴシック" panose="020B0609070205080204" pitchFamily="49" charset="-128"/>
              </a:rPr>
              <a:t>　割合はトップレベルの国・地域よりも低い</a:t>
            </a:r>
            <a:endParaRPr kumimoji="1" lang="en-US" altLang="ja-JP" sz="2800">
              <a:latin typeface="ＭＳ ゴシック" panose="020B0609070205080204" pitchFamily="49" charset="-128"/>
              <a:ea typeface="ＭＳ ゴシック" panose="020B0609070205080204" pitchFamily="49" charset="-128"/>
            </a:endParaRPr>
          </a:p>
          <a:p>
            <a:pPr eaLnBrk="1" hangingPunct="1">
              <a:lnSpc>
                <a:spcPts val="3800"/>
              </a:lnSpc>
            </a:pPr>
            <a:r>
              <a:rPr kumimoji="1" lang="ja-JP" altLang="en-US" sz="2800">
                <a:latin typeface="ＭＳ ゴシック" panose="020B0609070205080204" pitchFamily="49" charset="-128"/>
                <a:ea typeface="ＭＳ ゴシック" panose="020B0609070205080204" pitchFamily="49" charset="-128"/>
              </a:rPr>
              <a:t>○　学習意欲面で課題</a:t>
            </a:r>
            <a:endParaRPr kumimoji="1" lang="en-US" altLang="ja-JP" sz="2800">
              <a:latin typeface="ＭＳ ゴシック" panose="020B0609070205080204" pitchFamily="49" charset="-128"/>
              <a:ea typeface="ＭＳ ゴシック" panose="020B0609070205080204" pitchFamily="49" charset="-128"/>
            </a:endParaRPr>
          </a:p>
          <a:p>
            <a:pPr eaLnBrk="1" hangingPunct="1">
              <a:lnSpc>
                <a:spcPts val="3800"/>
              </a:lnSpc>
            </a:pPr>
            <a:r>
              <a:rPr kumimoji="1" lang="ja-JP" altLang="en-US" sz="2800">
                <a:latin typeface="ＭＳ ゴシック" panose="020B0609070205080204" pitchFamily="49" charset="-128"/>
                <a:ea typeface="ＭＳ ゴシック" panose="020B0609070205080204" pitchFamily="49" charset="-128"/>
              </a:rPr>
              <a:t>○　「数学的な表現を用いた理由の説明」が課題</a:t>
            </a:r>
            <a:endParaRPr kumimoji="1" lang="en-US" altLang="ja-JP" sz="2800">
              <a:latin typeface="ＭＳ ゴシック" panose="020B0609070205080204" pitchFamily="49" charset="-128"/>
              <a:ea typeface="ＭＳ ゴシック" panose="020B0609070205080204" pitchFamily="49"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328"/>
    </mc:Choice>
    <mc:Fallback xmlns="">
      <p:transition spd="slow" advTm="93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P33~</a:t>
            </a:r>
            <a:endParaRPr lang="ja-JP" altLang="en-US"/>
          </a:p>
        </p:txBody>
      </p:sp>
      <p:sp>
        <p:nvSpPr>
          <p:cNvPr id="49155" name="AutoShape 21"/>
          <p:cNvSpPr>
            <a:spLocks noChangeArrowheads="1"/>
          </p:cNvSpPr>
          <p:nvPr/>
        </p:nvSpPr>
        <p:spPr bwMode="auto">
          <a:xfrm>
            <a:off x="34925" y="44450"/>
            <a:ext cx="352901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数学科の内容</a:t>
            </a:r>
            <a:endParaRPr kumimoji="1" lang="ja-JP" altLang="en-US" sz="3200">
              <a:latin typeface="Tahoma" panose="020B0604030504040204" pitchFamily="34" charset="0"/>
            </a:endParaRPr>
          </a:p>
        </p:txBody>
      </p:sp>
      <p:sp>
        <p:nvSpPr>
          <p:cNvPr id="36" name="正方形/長方形 35"/>
          <p:cNvSpPr/>
          <p:nvPr/>
        </p:nvSpPr>
        <p:spPr>
          <a:xfrm>
            <a:off x="179388" y="2420938"/>
            <a:ext cx="8713787" cy="43211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4200"/>
              </a:lnSpc>
              <a:defRPr/>
            </a:pPr>
            <a:r>
              <a:rPr lang="ja-JP" altLang="en-US" sz="2800">
                <a:solidFill>
                  <a:schemeClr val="tx1"/>
                </a:solidFill>
                <a:latin typeface="ＭＳ ゴシック" pitchFamily="49" charset="-128"/>
                <a:ea typeface="ＭＳ ゴシック" pitchFamily="49" charset="-128"/>
              </a:rPr>
              <a:t>① 数の概念及びその範囲の拡張</a:t>
            </a:r>
          </a:p>
          <a:p>
            <a:pPr>
              <a:lnSpc>
                <a:spcPts val="4200"/>
              </a:lnSpc>
              <a:defRPr/>
            </a:pPr>
            <a:r>
              <a:rPr lang="ja-JP" altLang="en-US" sz="2800">
                <a:solidFill>
                  <a:schemeClr val="tx1"/>
                </a:solidFill>
                <a:latin typeface="ＭＳ ゴシック" pitchFamily="49" charset="-128"/>
                <a:ea typeface="ＭＳ ゴシック" pitchFamily="49" charset="-128"/>
              </a:rPr>
              <a:t>② ユークリッド空間</a:t>
            </a:r>
          </a:p>
          <a:p>
            <a:pPr>
              <a:lnSpc>
                <a:spcPts val="4200"/>
              </a:lnSpc>
              <a:defRPr/>
            </a:pPr>
            <a:r>
              <a:rPr lang="ja-JP" altLang="en-US" sz="2800">
                <a:solidFill>
                  <a:schemeClr val="tx1"/>
                </a:solidFill>
                <a:latin typeface="ＭＳ ゴシック" pitchFamily="49" charset="-128"/>
                <a:ea typeface="ＭＳ ゴシック" pitchFamily="49" charset="-128"/>
              </a:rPr>
              <a:t>③ 関数</a:t>
            </a:r>
          </a:p>
          <a:p>
            <a:pPr>
              <a:lnSpc>
                <a:spcPts val="4200"/>
              </a:lnSpc>
              <a:defRPr/>
            </a:pPr>
            <a:r>
              <a:rPr lang="ja-JP" altLang="en-US" sz="2800">
                <a:solidFill>
                  <a:schemeClr val="tx1"/>
                </a:solidFill>
                <a:latin typeface="ＭＳ ゴシック" pitchFamily="49" charset="-128"/>
                <a:ea typeface="ＭＳ ゴシック" pitchFamily="49" charset="-128"/>
              </a:rPr>
              <a:t>④ 不確定な事象</a:t>
            </a:r>
          </a:p>
          <a:p>
            <a:pPr>
              <a:lnSpc>
                <a:spcPts val="4200"/>
              </a:lnSpc>
              <a:defRPr/>
            </a:pPr>
            <a:r>
              <a:rPr lang="ja-JP" altLang="en-US" sz="2800">
                <a:solidFill>
                  <a:schemeClr val="tx1"/>
                </a:solidFill>
                <a:latin typeface="ＭＳ ゴシック" pitchFamily="49" charset="-128"/>
                <a:ea typeface="ＭＳ ゴシック" pitchFamily="49" charset="-128"/>
              </a:rPr>
              <a:t>⑤ 文字を用いた式</a:t>
            </a:r>
          </a:p>
          <a:p>
            <a:pPr>
              <a:lnSpc>
                <a:spcPts val="4200"/>
              </a:lnSpc>
              <a:defRPr/>
            </a:pPr>
            <a:r>
              <a:rPr lang="ja-JP" altLang="en-US" sz="2800">
                <a:solidFill>
                  <a:schemeClr val="tx1"/>
                </a:solidFill>
                <a:latin typeface="ＭＳ ゴシック" pitchFamily="49" charset="-128"/>
                <a:ea typeface="ＭＳ ゴシック" pitchFamily="49" charset="-128"/>
              </a:rPr>
              <a:t>⑥ 数学的な推論</a:t>
            </a:r>
          </a:p>
          <a:p>
            <a:pPr>
              <a:lnSpc>
                <a:spcPts val="4200"/>
              </a:lnSpc>
              <a:defRPr/>
            </a:pPr>
            <a:r>
              <a:rPr lang="ja-JP" altLang="en-US" sz="2800">
                <a:solidFill>
                  <a:schemeClr val="tx1"/>
                </a:solidFill>
                <a:latin typeface="ＭＳ ゴシック" pitchFamily="49" charset="-128"/>
                <a:ea typeface="ＭＳ ゴシック" pitchFamily="49" charset="-128"/>
              </a:rPr>
              <a:t>⑦ 数学的に表現すること</a:t>
            </a:r>
          </a:p>
          <a:p>
            <a:pPr>
              <a:lnSpc>
                <a:spcPts val="4200"/>
              </a:lnSpc>
              <a:defRPr/>
            </a:pPr>
            <a:r>
              <a:rPr lang="ja-JP" altLang="en-US" sz="2800">
                <a:solidFill>
                  <a:schemeClr val="tx1"/>
                </a:solidFill>
                <a:latin typeface="ＭＳ ゴシック" pitchFamily="49" charset="-128"/>
                <a:ea typeface="ＭＳ ゴシック" pitchFamily="49" charset="-128"/>
              </a:rPr>
              <a:t>⑧ 数学的に説明し伝え合うこと　</a:t>
            </a:r>
          </a:p>
        </p:txBody>
      </p:sp>
      <p:sp>
        <p:nvSpPr>
          <p:cNvPr id="9" name="角丸四角形 8"/>
          <p:cNvSpPr/>
          <p:nvPr/>
        </p:nvSpPr>
        <p:spPr>
          <a:xfrm>
            <a:off x="3997325" y="4095750"/>
            <a:ext cx="3814763" cy="431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lstStyle/>
          <a:p>
            <a:pPr algn="ctr">
              <a:defRPr/>
            </a:pPr>
            <a:r>
              <a:rPr kumimoji="1" lang="ja-JP" altLang="en-US" sz="2800" b="1" dirty="0">
                <a:latin typeface="HG丸ｺﾞｼｯｸM-PRO" pitchFamily="50" charset="-128"/>
                <a:ea typeface="HG丸ｺﾞｼｯｸM-PRO" pitchFamily="50" charset="-128"/>
              </a:rPr>
              <a:t>「データの活用」領域</a:t>
            </a:r>
          </a:p>
        </p:txBody>
      </p:sp>
      <p:sp>
        <p:nvSpPr>
          <p:cNvPr id="10" name="角丸四角形 9"/>
          <p:cNvSpPr/>
          <p:nvPr/>
        </p:nvSpPr>
        <p:spPr>
          <a:xfrm>
            <a:off x="5580063" y="2492375"/>
            <a:ext cx="3024187" cy="431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lstStyle/>
          <a:p>
            <a:pPr algn="ctr">
              <a:defRPr/>
            </a:pPr>
            <a:r>
              <a:rPr kumimoji="1" lang="ja-JP" altLang="en-US" sz="2800" b="1">
                <a:latin typeface="HG丸ｺﾞｼｯｸM-PRO" pitchFamily="50" charset="-128"/>
                <a:ea typeface="HG丸ｺﾞｼｯｸM-PRO" pitchFamily="50" charset="-128"/>
              </a:rPr>
              <a:t>「数と式」領域</a:t>
            </a:r>
          </a:p>
        </p:txBody>
      </p:sp>
      <p:sp>
        <p:nvSpPr>
          <p:cNvPr id="11" name="角丸四角形 10"/>
          <p:cNvSpPr/>
          <p:nvPr/>
        </p:nvSpPr>
        <p:spPr>
          <a:xfrm>
            <a:off x="3995738" y="3070225"/>
            <a:ext cx="2592387" cy="430213"/>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lstStyle/>
          <a:p>
            <a:pPr algn="ctr">
              <a:defRPr/>
            </a:pPr>
            <a:r>
              <a:rPr kumimoji="1" lang="ja-JP" altLang="en-US" sz="2800" b="1" dirty="0">
                <a:latin typeface="HG丸ｺﾞｼｯｸM-PRO" pitchFamily="50" charset="-128"/>
                <a:ea typeface="HG丸ｺﾞｼｯｸM-PRO" pitchFamily="50" charset="-128"/>
              </a:rPr>
              <a:t>「図形」領域</a:t>
            </a:r>
          </a:p>
        </p:txBody>
      </p:sp>
      <p:sp>
        <p:nvSpPr>
          <p:cNvPr id="12" name="角丸四角形 11"/>
          <p:cNvSpPr/>
          <p:nvPr/>
        </p:nvSpPr>
        <p:spPr>
          <a:xfrm>
            <a:off x="3995738" y="3609975"/>
            <a:ext cx="2519362" cy="431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lstStyle/>
          <a:p>
            <a:pPr algn="ctr">
              <a:defRPr/>
            </a:pPr>
            <a:r>
              <a:rPr kumimoji="1" lang="ja-JP" altLang="en-US" sz="2800" b="1" dirty="0">
                <a:latin typeface="HG丸ｺﾞｼｯｸM-PRO" pitchFamily="50" charset="-128"/>
                <a:ea typeface="HG丸ｺﾞｼｯｸM-PRO" pitchFamily="50" charset="-128"/>
              </a:rPr>
              <a:t>「関数」領域</a:t>
            </a:r>
          </a:p>
        </p:txBody>
      </p:sp>
      <p:sp>
        <p:nvSpPr>
          <p:cNvPr id="13" name="角丸四角形 12"/>
          <p:cNvSpPr/>
          <p:nvPr/>
        </p:nvSpPr>
        <p:spPr>
          <a:xfrm>
            <a:off x="5930900" y="4579938"/>
            <a:ext cx="2914650" cy="209073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lstStyle/>
          <a:p>
            <a:pPr>
              <a:defRPr/>
            </a:pPr>
            <a:r>
              <a:rPr kumimoji="1" lang="ja-JP" altLang="en-US" sz="2800" b="1" dirty="0">
                <a:latin typeface="HG丸ｺﾞｼｯｸM-PRO" pitchFamily="50" charset="-128"/>
                <a:ea typeface="HG丸ｺﾞｼｯｸM-PRO" pitchFamily="50" charset="-128"/>
              </a:rPr>
              <a:t>①～④の項目の</a:t>
            </a:r>
            <a:endParaRPr kumimoji="1" lang="en-US" altLang="ja-JP" sz="2800" b="1" dirty="0">
              <a:latin typeface="HG丸ｺﾞｼｯｸM-PRO" pitchFamily="50" charset="-128"/>
              <a:ea typeface="HG丸ｺﾞｼｯｸM-PRO" pitchFamily="50" charset="-128"/>
            </a:endParaRPr>
          </a:p>
          <a:p>
            <a:pPr>
              <a:defRPr/>
            </a:pPr>
            <a:r>
              <a:rPr kumimoji="1" lang="ja-JP" altLang="en-US" sz="2800" b="1" dirty="0">
                <a:latin typeface="HG丸ｺﾞｼｯｸM-PRO" pitchFamily="50" charset="-128"/>
                <a:ea typeface="HG丸ｺﾞｼｯｸM-PRO" pitchFamily="50" charset="-128"/>
              </a:rPr>
              <a:t>学習を支える</a:t>
            </a:r>
            <a:endParaRPr kumimoji="1" lang="en-US" altLang="ja-JP" sz="2800" b="1" dirty="0">
              <a:latin typeface="HG丸ｺﾞｼｯｸM-PRO" pitchFamily="50" charset="-128"/>
              <a:ea typeface="HG丸ｺﾞｼｯｸM-PRO" pitchFamily="50" charset="-128"/>
            </a:endParaRPr>
          </a:p>
          <a:p>
            <a:pPr>
              <a:defRPr/>
            </a:pPr>
            <a:r>
              <a:rPr kumimoji="1" lang="ja-JP" altLang="en-US" sz="2800" b="1" dirty="0">
                <a:latin typeface="HG丸ｺﾞｼｯｸM-PRO" pitchFamily="50" charset="-128"/>
                <a:ea typeface="HG丸ｺﾞｼｯｸM-PRO" pitchFamily="50" charset="-128"/>
              </a:rPr>
              <a:t>項目</a:t>
            </a:r>
          </a:p>
        </p:txBody>
      </p:sp>
      <p:sp>
        <p:nvSpPr>
          <p:cNvPr id="49162" name="テキスト ボックス 13"/>
          <p:cNvSpPr txBox="1">
            <a:spLocks noChangeArrowheads="1"/>
          </p:cNvSpPr>
          <p:nvPr/>
        </p:nvSpPr>
        <p:spPr bwMode="auto">
          <a:xfrm>
            <a:off x="34925" y="827088"/>
            <a:ext cx="3816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内容構成の考え方</a:t>
            </a:r>
          </a:p>
        </p:txBody>
      </p:sp>
      <p:sp>
        <p:nvSpPr>
          <p:cNvPr id="49163" name="テキスト ボックス 14"/>
          <p:cNvSpPr txBox="1">
            <a:spLocks noChangeArrowheads="1"/>
          </p:cNvSpPr>
          <p:nvPr/>
        </p:nvSpPr>
        <p:spPr bwMode="auto">
          <a:xfrm>
            <a:off x="36513" y="1341438"/>
            <a:ext cx="47164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数学科の内容について</a:t>
            </a:r>
          </a:p>
        </p:txBody>
      </p:sp>
      <p:sp>
        <p:nvSpPr>
          <p:cNvPr id="49164" name="テキスト ボックス 15"/>
          <p:cNvSpPr txBox="1">
            <a:spLocks noChangeArrowheads="1"/>
          </p:cNvSpPr>
          <p:nvPr/>
        </p:nvSpPr>
        <p:spPr bwMode="auto">
          <a:xfrm>
            <a:off x="179388" y="1916113"/>
            <a:ext cx="5256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中学校数学科の内容の骨子</a:t>
            </a:r>
          </a:p>
        </p:txBody>
      </p:sp>
      <p:sp>
        <p:nvSpPr>
          <p:cNvPr id="2" name="右中かっこ 1"/>
          <p:cNvSpPr/>
          <p:nvPr/>
        </p:nvSpPr>
        <p:spPr>
          <a:xfrm>
            <a:off x="5507038" y="4581525"/>
            <a:ext cx="384175" cy="2100263"/>
          </a:xfrm>
          <a:prstGeom prst="rightBrace">
            <a:avLst/>
          </a:prstGeom>
          <a:ln w="19050"/>
        </p:spPr>
        <p:style>
          <a:lnRef idx="1">
            <a:schemeClr val="dk1"/>
          </a:lnRef>
          <a:fillRef idx="0">
            <a:schemeClr val="dk1"/>
          </a:fillRef>
          <a:effectRef idx="0">
            <a:schemeClr val="dk1"/>
          </a:effectRef>
          <a:fontRef idx="minor">
            <a:schemeClr val="tx1"/>
          </a:fontRef>
        </p:style>
        <p:txBody>
          <a:bodyPr anchor="ctr"/>
          <a:lstStyle/>
          <a:p>
            <a:pPr algn="ctr">
              <a:defRPr/>
            </a:pP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486"/>
    </mc:Choice>
    <mc:Fallback xmlns="">
      <p:transition spd="slow" advTm="62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17"/>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P37~39</a:t>
            </a:r>
            <a:endParaRPr lang="ja-JP" altLang="en-US" dirty="0"/>
          </a:p>
        </p:txBody>
      </p:sp>
      <p:sp>
        <p:nvSpPr>
          <p:cNvPr id="51203" name="AutoShape 21"/>
          <p:cNvSpPr>
            <a:spLocks noChangeArrowheads="1"/>
          </p:cNvSpPr>
          <p:nvPr/>
        </p:nvSpPr>
        <p:spPr bwMode="auto">
          <a:xfrm>
            <a:off x="34925" y="44450"/>
            <a:ext cx="352901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数学科の内容</a:t>
            </a:r>
            <a:endParaRPr kumimoji="1" lang="ja-JP" altLang="en-US" sz="3200">
              <a:latin typeface="Tahoma" panose="020B0604030504040204" pitchFamily="34" charset="0"/>
            </a:endParaRPr>
          </a:p>
        </p:txBody>
      </p:sp>
      <p:sp>
        <p:nvSpPr>
          <p:cNvPr id="21" name="正方形/長方形 20"/>
          <p:cNvSpPr/>
          <p:nvPr/>
        </p:nvSpPr>
        <p:spPr>
          <a:xfrm>
            <a:off x="250825" y="1916113"/>
            <a:ext cx="2736850" cy="503237"/>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a:solidFill>
                  <a:schemeClr val="tx1"/>
                </a:solidFill>
                <a:latin typeface="ＭＳ ゴシック" pitchFamily="49" charset="-128"/>
                <a:ea typeface="ＭＳ ゴシック" pitchFamily="49" charset="-128"/>
              </a:rPr>
              <a:t>小学校第１学年</a:t>
            </a:r>
          </a:p>
        </p:txBody>
      </p:sp>
      <p:sp>
        <p:nvSpPr>
          <p:cNvPr id="26" name="正方形/長方形 25"/>
          <p:cNvSpPr/>
          <p:nvPr/>
        </p:nvSpPr>
        <p:spPr>
          <a:xfrm>
            <a:off x="2987675" y="1916113"/>
            <a:ext cx="5905500" cy="503237"/>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7" name="正方形/長方形 26"/>
          <p:cNvSpPr/>
          <p:nvPr/>
        </p:nvSpPr>
        <p:spPr>
          <a:xfrm>
            <a:off x="250825" y="2419350"/>
            <a:ext cx="2736850" cy="504825"/>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a:solidFill>
                  <a:schemeClr val="tx1"/>
                </a:solidFill>
                <a:latin typeface="ＭＳ ゴシック" pitchFamily="49" charset="-128"/>
                <a:ea typeface="ＭＳ ゴシック" pitchFamily="49" charset="-128"/>
              </a:rPr>
              <a:t>　　　第２学年</a:t>
            </a:r>
          </a:p>
        </p:txBody>
      </p:sp>
      <p:sp>
        <p:nvSpPr>
          <p:cNvPr id="28" name="正方形/長方形 27"/>
          <p:cNvSpPr/>
          <p:nvPr/>
        </p:nvSpPr>
        <p:spPr>
          <a:xfrm>
            <a:off x="250825" y="2924175"/>
            <a:ext cx="2736850" cy="503238"/>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a:solidFill>
                  <a:schemeClr val="tx1"/>
                </a:solidFill>
                <a:latin typeface="ＭＳ ゴシック" pitchFamily="49" charset="-128"/>
                <a:ea typeface="ＭＳ ゴシック" pitchFamily="49" charset="-128"/>
              </a:rPr>
              <a:t>　　　第３学年</a:t>
            </a:r>
          </a:p>
        </p:txBody>
      </p:sp>
      <p:sp>
        <p:nvSpPr>
          <p:cNvPr id="29" name="正方形/長方形 28"/>
          <p:cNvSpPr/>
          <p:nvPr/>
        </p:nvSpPr>
        <p:spPr>
          <a:xfrm>
            <a:off x="250825" y="3427413"/>
            <a:ext cx="2736850" cy="504825"/>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a:solidFill>
                  <a:schemeClr val="tx1"/>
                </a:solidFill>
                <a:latin typeface="ＭＳ ゴシック" pitchFamily="49" charset="-128"/>
                <a:ea typeface="ＭＳ ゴシック" pitchFamily="49" charset="-128"/>
              </a:rPr>
              <a:t>　　　第４学年</a:t>
            </a:r>
          </a:p>
        </p:txBody>
      </p:sp>
      <p:sp>
        <p:nvSpPr>
          <p:cNvPr id="31" name="正方形/長方形 30"/>
          <p:cNvSpPr/>
          <p:nvPr/>
        </p:nvSpPr>
        <p:spPr>
          <a:xfrm>
            <a:off x="250825" y="3932238"/>
            <a:ext cx="2736850" cy="504825"/>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a:solidFill>
                  <a:schemeClr val="tx1"/>
                </a:solidFill>
                <a:latin typeface="ＭＳ ゴシック" pitchFamily="49" charset="-128"/>
                <a:ea typeface="ＭＳ ゴシック" pitchFamily="49" charset="-128"/>
              </a:rPr>
              <a:t>　　　第５学年</a:t>
            </a:r>
          </a:p>
        </p:txBody>
      </p:sp>
      <p:sp>
        <p:nvSpPr>
          <p:cNvPr id="38" name="正方形/長方形 37"/>
          <p:cNvSpPr/>
          <p:nvPr/>
        </p:nvSpPr>
        <p:spPr>
          <a:xfrm>
            <a:off x="250825" y="4437063"/>
            <a:ext cx="2736850" cy="503237"/>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a:solidFill>
                  <a:schemeClr val="tx1"/>
                </a:solidFill>
                <a:latin typeface="ＭＳ ゴシック" pitchFamily="49" charset="-128"/>
                <a:ea typeface="ＭＳ ゴシック" pitchFamily="49" charset="-128"/>
              </a:rPr>
              <a:t>　　　第６学年</a:t>
            </a:r>
          </a:p>
        </p:txBody>
      </p:sp>
      <p:sp>
        <p:nvSpPr>
          <p:cNvPr id="40" name="正方形/長方形 39"/>
          <p:cNvSpPr/>
          <p:nvPr/>
        </p:nvSpPr>
        <p:spPr>
          <a:xfrm>
            <a:off x="250825" y="6092825"/>
            <a:ext cx="2736850" cy="576263"/>
          </a:xfrm>
          <a:prstGeom prst="rect">
            <a:avLst/>
          </a:prstGeom>
          <a:solidFill>
            <a:schemeClr val="bg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a:solidFill>
                  <a:schemeClr val="tx1"/>
                </a:solidFill>
                <a:latin typeface="ＭＳ ゴシック" pitchFamily="49" charset="-128"/>
                <a:ea typeface="ＭＳ ゴシック" pitchFamily="49" charset="-128"/>
              </a:rPr>
              <a:t>　　　第３学年</a:t>
            </a:r>
          </a:p>
        </p:txBody>
      </p:sp>
      <p:sp>
        <p:nvSpPr>
          <p:cNvPr id="41" name="正方形/長方形 40"/>
          <p:cNvSpPr/>
          <p:nvPr/>
        </p:nvSpPr>
        <p:spPr>
          <a:xfrm>
            <a:off x="250825" y="4940300"/>
            <a:ext cx="2736850" cy="576263"/>
          </a:xfrm>
          <a:prstGeom prst="rect">
            <a:avLst/>
          </a:prstGeom>
          <a:solidFill>
            <a:schemeClr val="bg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a:solidFill>
                  <a:schemeClr val="tx1"/>
                </a:solidFill>
                <a:latin typeface="ＭＳ ゴシック" pitchFamily="49" charset="-128"/>
                <a:ea typeface="ＭＳ ゴシック" pitchFamily="49" charset="-128"/>
              </a:rPr>
              <a:t>中学校第１学年</a:t>
            </a:r>
          </a:p>
        </p:txBody>
      </p:sp>
      <p:sp>
        <p:nvSpPr>
          <p:cNvPr id="42" name="正方形/長方形 41"/>
          <p:cNvSpPr/>
          <p:nvPr/>
        </p:nvSpPr>
        <p:spPr>
          <a:xfrm>
            <a:off x="250825" y="5516563"/>
            <a:ext cx="2736850" cy="576262"/>
          </a:xfrm>
          <a:prstGeom prst="rect">
            <a:avLst/>
          </a:prstGeom>
          <a:solidFill>
            <a:schemeClr val="bg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a:solidFill>
                  <a:schemeClr val="tx1"/>
                </a:solidFill>
                <a:latin typeface="ＭＳ ゴシック" pitchFamily="49" charset="-128"/>
                <a:ea typeface="ＭＳ ゴシック" pitchFamily="49" charset="-128"/>
              </a:rPr>
              <a:t>　　　第２学年</a:t>
            </a:r>
          </a:p>
        </p:txBody>
      </p:sp>
      <p:sp>
        <p:nvSpPr>
          <p:cNvPr id="43" name="正方形/長方形 42"/>
          <p:cNvSpPr/>
          <p:nvPr/>
        </p:nvSpPr>
        <p:spPr>
          <a:xfrm>
            <a:off x="2987675" y="2419350"/>
            <a:ext cx="5905500" cy="504825"/>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4" name="正方形/長方形 43"/>
          <p:cNvSpPr/>
          <p:nvPr/>
        </p:nvSpPr>
        <p:spPr>
          <a:xfrm>
            <a:off x="2987675" y="2924175"/>
            <a:ext cx="5905500" cy="503238"/>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5" name="正方形/長方形 44"/>
          <p:cNvSpPr/>
          <p:nvPr/>
        </p:nvSpPr>
        <p:spPr>
          <a:xfrm>
            <a:off x="2987675" y="3427413"/>
            <a:ext cx="5905500" cy="504825"/>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6" name="正方形/長方形 45"/>
          <p:cNvSpPr/>
          <p:nvPr/>
        </p:nvSpPr>
        <p:spPr>
          <a:xfrm>
            <a:off x="2987675" y="3932238"/>
            <a:ext cx="5905500" cy="504825"/>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7" name="正方形/長方形 46"/>
          <p:cNvSpPr/>
          <p:nvPr/>
        </p:nvSpPr>
        <p:spPr>
          <a:xfrm>
            <a:off x="2987675" y="4437063"/>
            <a:ext cx="5905500" cy="503237"/>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8" name="正方形/長方形 47"/>
          <p:cNvSpPr/>
          <p:nvPr/>
        </p:nvSpPr>
        <p:spPr>
          <a:xfrm>
            <a:off x="2987675" y="4940300"/>
            <a:ext cx="5905500" cy="576263"/>
          </a:xfrm>
          <a:prstGeom prst="rect">
            <a:avLst/>
          </a:prstGeom>
          <a:solidFill>
            <a:schemeClr val="bg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50" name="正方形/長方形 49"/>
          <p:cNvSpPr/>
          <p:nvPr/>
        </p:nvSpPr>
        <p:spPr>
          <a:xfrm>
            <a:off x="2987675" y="5516563"/>
            <a:ext cx="5905500" cy="576262"/>
          </a:xfrm>
          <a:prstGeom prst="rect">
            <a:avLst/>
          </a:prstGeom>
          <a:solidFill>
            <a:schemeClr val="bg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51" name="正方形/長方形 50"/>
          <p:cNvSpPr/>
          <p:nvPr/>
        </p:nvSpPr>
        <p:spPr>
          <a:xfrm>
            <a:off x="2987675" y="6092825"/>
            <a:ext cx="5905500" cy="576263"/>
          </a:xfrm>
          <a:prstGeom prst="rect">
            <a:avLst/>
          </a:prstGeom>
          <a:solidFill>
            <a:schemeClr val="bg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2" name="四角形: 角を丸くする 31"/>
          <p:cNvSpPr/>
          <p:nvPr/>
        </p:nvSpPr>
        <p:spPr>
          <a:xfrm>
            <a:off x="3203575" y="1916113"/>
            <a:ext cx="863600" cy="302418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b="1">
                <a:solidFill>
                  <a:schemeClr val="tx1"/>
                </a:solidFill>
                <a:latin typeface="ＭＳ ゴシック" pitchFamily="49" charset="-128"/>
                <a:ea typeface="ＭＳ ゴシック" pitchFamily="49" charset="-128"/>
              </a:rPr>
              <a:t>Ａ</a:t>
            </a:r>
            <a:endParaRPr lang="en-US" altLang="ja-JP" sz="2000" b="1">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数</a:t>
            </a:r>
            <a:endParaRPr lang="en-US" altLang="ja-JP" sz="2000">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と</a:t>
            </a:r>
            <a:endParaRPr lang="en-US" altLang="ja-JP" sz="2000">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計</a:t>
            </a:r>
            <a:endParaRPr lang="en-US" altLang="ja-JP" sz="2000">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算</a:t>
            </a:r>
          </a:p>
        </p:txBody>
      </p:sp>
      <p:sp>
        <p:nvSpPr>
          <p:cNvPr id="33" name="四角形: 角を丸くする 32"/>
          <p:cNvSpPr/>
          <p:nvPr/>
        </p:nvSpPr>
        <p:spPr>
          <a:xfrm>
            <a:off x="4356100" y="1916113"/>
            <a:ext cx="863600" cy="302418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b="1">
                <a:solidFill>
                  <a:schemeClr val="tx1"/>
                </a:solidFill>
                <a:latin typeface="ＭＳ ゴシック" pitchFamily="49" charset="-128"/>
                <a:ea typeface="ＭＳ ゴシック" pitchFamily="49" charset="-128"/>
              </a:rPr>
              <a:t>Ｂ</a:t>
            </a:r>
            <a:endParaRPr lang="en-US" altLang="ja-JP" sz="2000" b="1">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図</a:t>
            </a:r>
            <a:endParaRPr lang="en-US" altLang="ja-JP" sz="2000">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形</a:t>
            </a:r>
          </a:p>
        </p:txBody>
      </p:sp>
      <p:sp>
        <p:nvSpPr>
          <p:cNvPr id="35" name="四角形: 角を丸くする 34"/>
          <p:cNvSpPr/>
          <p:nvPr/>
        </p:nvSpPr>
        <p:spPr>
          <a:xfrm>
            <a:off x="7812088" y="1916113"/>
            <a:ext cx="863600" cy="302418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b="1">
                <a:solidFill>
                  <a:schemeClr val="tx1"/>
                </a:solidFill>
                <a:latin typeface="ＭＳ ゴシック" pitchFamily="49" charset="-128"/>
                <a:ea typeface="ＭＳ ゴシック" pitchFamily="49" charset="-128"/>
              </a:rPr>
              <a:t>Ｄ</a:t>
            </a:r>
            <a:endParaRPr lang="en-US" altLang="ja-JP" sz="2000" b="1">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デ</a:t>
            </a:r>
            <a:endParaRPr lang="en-US" altLang="ja-JP" sz="2000">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a:t>
            </a:r>
            <a:endParaRPr lang="en-US" altLang="ja-JP" sz="2000">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タ</a:t>
            </a:r>
            <a:endParaRPr lang="en-US" altLang="ja-JP" sz="2000">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の</a:t>
            </a:r>
            <a:endParaRPr lang="en-US" altLang="ja-JP" sz="2000">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活</a:t>
            </a:r>
            <a:endParaRPr lang="en-US" altLang="ja-JP" sz="2000">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用</a:t>
            </a:r>
          </a:p>
        </p:txBody>
      </p:sp>
      <p:sp>
        <p:nvSpPr>
          <p:cNvPr id="37" name="四角形: 角を丸くする 36"/>
          <p:cNvSpPr/>
          <p:nvPr/>
        </p:nvSpPr>
        <p:spPr>
          <a:xfrm>
            <a:off x="6659563" y="3427413"/>
            <a:ext cx="865187" cy="151288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tIns="3600" bIns="3600" anchor="ctr"/>
          <a:lstStyle/>
          <a:p>
            <a:pPr algn="ctr" eaLnBrk="1" hangingPunct="1">
              <a:defRPr/>
            </a:pPr>
            <a:r>
              <a:rPr lang="ja-JP" altLang="en-US" sz="2000" b="1" spc="-200" dirty="0">
                <a:solidFill>
                  <a:schemeClr val="tx1"/>
                </a:solidFill>
                <a:latin typeface="ＭＳ ゴシック" pitchFamily="49" charset="-128"/>
                <a:ea typeface="ＭＳ ゴシック" pitchFamily="49" charset="-128"/>
              </a:rPr>
              <a:t>Ｃ</a:t>
            </a:r>
            <a:r>
              <a:rPr lang="ja-JP" altLang="en-US" sz="2000" spc="-200" dirty="0">
                <a:solidFill>
                  <a:schemeClr val="tx1"/>
                </a:solidFill>
                <a:latin typeface="ＭＳ ゴシック" pitchFamily="49" charset="-128"/>
                <a:ea typeface="ＭＳ ゴシック" pitchFamily="49" charset="-128"/>
              </a:rPr>
              <a:t>変化と関係</a:t>
            </a:r>
          </a:p>
        </p:txBody>
      </p:sp>
      <p:sp>
        <p:nvSpPr>
          <p:cNvPr id="34" name="四角形: 角を丸くする 33"/>
          <p:cNvSpPr/>
          <p:nvPr/>
        </p:nvSpPr>
        <p:spPr>
          <a:xfrm>
            <a:off x="5508625" y="1916113"/>
            <a:ext cx="863600" cy="15113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b="1">
                <a:solidFill>
                  <a:schemeClr val="tx1"/>
                </a:solidFill>
                <a:latin typeface="ＭＳ ゴシック" pitchFamily="49" charset="-128"/>
                <a:ea typeface="ＭＳ ゴシック" pitchFamily="49" charset="-128"/>
              </a:rPr>
              <a:t>Ｃ</a:t>
            </a:r>
            <a:endParaRPr lang="en-US" altLang="ja-JP" sz="2000" b="1">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測</a:t>
            </a:r>
            <a:endParaRPr lang="en-US" altLang="ja-JP" sz="2000">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定</a:t>
            </a:r>
          </a:p>
        </p:txBody>
      </p:sp>
      <p:sp>
        <p:nvSpPr>
          <p:cNvPr id="53" name="四角形: 角を丸くする 31"/>
          <p:cNvSpPr/>
          <p:nvPr/>
        </p:nvSpPr>
        <p:spPr>
          <a:xfrm>
            <a:off x="3203575" y="4940300"/>
            <a:ext cx="863600" cy="172878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b="1">
                <a:solidFill>
                  <a:schemeClr val="tx1"/>
                </a:solidFill>
                <a:latin typeface="ＭＳ ゴシック" pitchFamily="49" charset="-128"/>
                <a:ea typeface="ＭＳ ゴシック" pitchFamily="49" charset="-128"/>
              </a:rPr>
              <a:t>Ａ</a:t>
            </a:r>
            <a:endParaRPr lang="en-US" altLang="ja-JP" sz="2000" b="1">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数</a:t>
            </a:r>
            <a:endParaRPr lang="en-US" altLang="ja-JP" sz="2000">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と</a:t>
            </a:r>
            <a:endParaRPr lang="en-US" altLang="ja-JP" sz="2000">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式</a:t>
            </a:r>
          </a:p>
        </p:txBody>
      </p:sp>
      <p:sp>
        <p:nvSpPr>
          <p:cNvPr id="54" name="四角形: 角を丸くする 31"/>
          <p:cNvSpPr/>
          <p:nvPr/>
        </p:nvSpPr>
        <p:spPr>
          <a:xfrm>
            <a:off x="6659563" y="4940300"/>
            <a:ext cx="865187" cy="172878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b="1">
                <a:solidFill>
                  <a:schemeClr val="tx1"/>
                </a:solidFill>
                <a:latin typeface="ＭＳ ゴシック" pitchFamily="49" charset="-128"/>
                <a:ea typeface="ＭＳ ゴシック" pitchFamily="49" charset="-128"/>
              </a:rPr>
              <a:t>Ｃ</a:t>
            </a:r>
            <a:endParaRPr lang="en-US" altLang="ja-JP" sz="2000" b="1">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関</a:t>
            </a:r>
            <a:endParaRPr lang="en-US" altLang="ja-JP" sz="2000">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数</a:t>
            </a:r>
          </a:p>
        </p:txBody>
      </p:sp>
      <p:sp>
        <p:nvSpPr>
          <p:cNvPr id="51229" name="テキスト ボックス 35"/>
          <p:cNvSpPr txBox="1">
            <a:spLocks noChangeArrowheads="1"/>
          </p:cNvSpPr>
          <p:nvPr/>
        </p:nvSpPr>
        <p:spPr bwMode="auto">
          <a:xfrm>
            <a:off x="34925" y="827088"/>
            <a:ext cx="3816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内容構成の考え方</a:t>
            </a:r>
          </a:p>
        </p:txBody>
      </p:sp>
      <p:sp>
        <p:nvSpPr>
          <p:cNvPr id="51230" name="テキスト ボックス 38"/>
          <p:cNvSpPr txBox="1">
            <a:spLocks noChangeArrowheads="1"/>
          </p:cNvSpPr>
          <p:nvPr/>
        </p:nvSpPr>
        <p:spPr bwMode="auto">
          <a:xfrm>
            <a:off x="36513" y="1341438"/>
            <a:ext cx="31670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（２）　領域の構成</a:t>
            </a:r>
          </a:p>
        </p:txBody>
      </p:sp>
      <p:sp>
        <p:nvSpPr>
          <p:cNvPr id="36" name="四角形: 角を丸くする 32"/>
          <p:cNvSpPr/>
          <p:nvPr/>
        </p:nvSpPr>
        <p:spPr>
          <a:xfrm>
            <a:off x="4356100" y="4938713"/>
            <a:ext cx="863600" cy="173037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b="1">
                <a:solidFill>
                  <a:schemeClr val="tx1"/>
                </a:solidFill>
                <a:latin typeface="ＭＳ ゴシック" pitchFamily="49" charset="-128"/>
                <a:ea typeface="ＭＳ ゴシック" pitchFamily="49" charset="-128"/>
              </a:rPr>
              <a:t>Ｂ</a:t>
            </a:r>
            <a:endParaRPr lang="en-US" altLang="ja-JP" sz="2000" b="1">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図</a:t>
            </a:r>
            <a:endParaRPr lang="en-US" altLang="ja-JP" sz="2000">
              <a:solidFill>
                <a:schemeClr val="tx1"/>
              </a:solidFill>
              <a:latin typeface="ＭＳ ゴシック" pitchFamily="49" charset="-128"/>
              <a:ea typeface="ＭＳ ゴシック" pitchFamily="49" charset="-128"/>
            </a:endParaRPr>
          </a:p>
          <a:p>
            <a:pPr algn="ctr" eaLnBrk="1" hangingPunct="1">
              <a:defRPr/>
            </a:pPr>
            <a:r>
              <a:rPr lang="ja-JP" altLang="en-US" sz="2000">
                <a:solidFill>
                  <a:schemeClr val="tx1"/>
                </a:solidFill>
                <a:latin typeface="ＭＳ ゴシック" pitchFamily="49" charset="-128"/>
                <a:ea typeface="ＭＳ ゴシック" pitchFamily="49" charset="-128"/>
              </a:rPr>
              <a:t>形</a:t>
            </a:r>
          </a:p>
        </p:txBody>
      </p:sp>
      <p:sp>
        <p:nvSpPr>
          <p:cNvPr id="49" name="四角形: 角を丸くする 36"/>
          <p:cNvSpPr/>
          <p:nvPr/>
        </p:nvSpPr>
        <p:spPr>
          <a:xfrm>
            <a:off x="7813675" y="4938713"/>
            <a:ext cx="865188" cy="173037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tIns="3600" bIns="3600" anchor="ctr"/>
          <a:lstStyle/>
          <a:p>
            <a:pPr algn="ctr" eaLnBrk="1" hangingPunct="1">
              <a:defRPr/>
            </a:pPr>
            <a:r>
              <a:rPr lang="ja-JP" altLang="en-US" sz="2000" b="1" spc="-200" dirty="0">
                <a:solidFill>
                  <a:schemeClr val="tx1"/>
                </a:solidFill>
                <a:latin typeface="ＭＳ ゴシック" pitchFamily="49" charset="-128"/>
                <a:ea typeface="ＭＳ ゴシック" pitchFamily="49" charset="-128"/>
              </a:rPr>
              <a:t>Ｄ</a:t>
            </a:r>
            <a:r>
              <a:rPr lang="ja-JP" altLang="en-US" sz="2000" spc="-200" dirty="0">
                <a:solidFill>
                  <a:schemeClr val="tx1"/>
                </a:solidFill>
                <a:latin typeface="ＭＳ ゴシック" pitchFamily="49" charset="-128"/>
                <a:ea typeface="ＭＳ ゴシック" pitchFamily="49" charset="-128"/>
              </a:rPr>
              <a:t>データの活用</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703"/>
    </mc:Choice>
    <mc:Fallback xmlns="">
      <p:transition spd="slow" advTm="46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516688" y="44450"/>
            <a:ext cx="26273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P40~61</a:t>
            </a:r>
            <a:endParaRPr lang="ja-JP" altLang="en-US" dirty="0"/>
          </a:p>
        </p:txBody>
      </p:sp>
      <p:sp>
        <p:nvSpPr>
          <p:cNvPr id="53251" name="AutoShape 21"/>
          <p:cNvSpPr>
            <a:spLocks noChangeArrowheads="1"/>
          </p:cNvSpPr>
          <p:nvPr/>
        </p:nvSpPr>
        <p:spPr bwMode="auto">
          <a:xfrm>
            <a:off x="34925" y="44450"/>
            <a:ext cx="47529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各領域の内容の概観</a:t>
            </a:r>
            <a:endParaRPr kumimoji="1" lang="ja-JP" altLang="en-US" sz="3200">
              <a:latin typeface="Tahoma" panose="020B0604030504040204" pitchFamily="34" charset="0"/>
            </a:endParaRPr>
          </a:p>
        </p:txBody>
      </p:sp>
      <p:graphicFrame>
        <p:nvGraphicFramePr>
          <p:cNvPr id="2" name="表 1"/>
          <p:cNvGraphicFramePr>
            <a:graphicFrameLocks noGrp="1"/>
          </p:cNvGraphicFramePr>
          <p:nvPr/>
        </p:nvGraphicFramePr>
        <p:xfrm>
          <a:off x="44450" y="985838"/>
          <a:ext cx="9001125" cy="5242176"/>
        </p:xfrm>
        <a:graphic>
          <a:graphicData uri="http://schemas.openxmlformats.org/drawingml/2006/table">
            <a:tbl>
              <a:tblPr firstRow="1" bandRow="1">
                <a:tableStyleId>{5C22544A-7EE6-4342-B048-85BDC9FD1C3A}</a:tableStyleId>
              </a:tblPr>
              <a:tblGrid>
                <a:gridCol w="1421538">
                  <a:extLst>
                    <a:ext uri="{9D8B030D-6E8A-4147-A177-3AD203B41FA5}">
                      <a16:colId xmlns:a16="http://schemas.microsoft.com/office/drawing/2014/main" val="20000"/>
                    </a:ext>
                  </a:extLst>
                </a:gridCol>
                <a:gridCol w="1008001">
                  <a:extLst>
                    <a:ext uri="{9D8B030D-6E8A-4147-A177-3AD203B41FA5}">
                      <a16:colId xmlns:a16="http://schemas.microsoft.com/office/drawing/2014/main" val="20001"/>
                    </a:ext>
                  </a:extLst>
                </a:gridCol>
                <a:gridCol w="3285793">
                  <a:extLst>
                    <a:ext uri="{9D8B030D-6E8A-4147-A177-3AD203B41FA5}">
                      <a16:colId xmlns:a16="http://schemas.microsoft.com/office/drawing/2014/main" val="20002"/>
                    </a:ext>
                  </a:extLst>
                </a:gridCol>
                <a:gridCol w="3285793">
                  <a:extLst>
                    <a:ext uri="{9D8B030D-6E8A-4147-A177-3AD203B41FA5}">
                      <a16:colId xmlns:a16="http://schemas.microsoft.com/office/drawing/2014/main" val="20003"/>
                    </a:ext>
                  </a:extLst>
                </a:gridCol>
              </a:tblGrid>
              <a:tr h="761900">
                <a:tc gridSpan="2">
                  <a:txBody>
                    <a:bodyPr/>
                    <a:lstStyle/>
                    <a:p>
                      <a:endParaRPr kumimoji="1" lang="ja-JP" altLang="en-US" sz="2200" dirty="0">
                        <a:solidFill>
                          <a:schemeClr val="tx1"/>
                        </a:solidFill>
                      </a:endParaRPr>
                    </a:p>
                  </a:txBody>
                  <a:tcPr marL="91430" marR="91430"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a:r>
                        <a:rPr kumimoji="1" lang="ja-JP" altLang="en-US" sz="2200" dirty="0">
                          <a:solidFill>
                            <a:schemeClr val="tx1"/>
                          </a:solidFill>
                        </a:rPr>
                        <a:t>知識及び技能に</a:t>
                      </a:r>
                      <a:endParaRPr kumimoji="1" lang="en-US" altLang="ja-JP" sz="2200" dirty="0">
                        <a:solidFill>
                          <a:schemeClr val="tx1"/>
                        </a:solidFill>
                      </a:endParaRPr>
                    </a:p>
                    <a:p>
                      <a:pPr algn="ctr"/>
                      <a:r>
                        <a:rPr kumimoji="1" lang="ja-JP" altLang="en-US" sz="2200" dirty="0">
                          <a:solidFill>
                            <a:schemeClr val="tx1"/>
                          </a:solidFill>
                        </a:rPr>
                        <a:t>関すること</a:t>
                      </a:r>
                      <a:endParaRPr kumimoji="1" lang="en-US" altLang="ja-JP" sz="2200" dirty="0">
                        <a:solidFill>
                          <a:schemeClr val="tx1"/>
                        </a:solidFill>
                      </a:endParaRPr>
                    </a:p>
                  </a:txBody>
                  <a:tcPr marL="91430" marR="91430" marT="45688" marB="45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200" dirty="0">
                          <a:solidFill>
                            <a:schemeClr val="tx1"/>
                          </a:solidFill>
                        </a:rPr>
                        <a:t>思考力，判断力，表現力等に関すること</a:t>
                      </a:r>
                    </a:p>
                  </a:txBody>
                  <a:tcPr marL="91430" marR="91430" marT="45688" marB="45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61900">
                <a:tc rowSpan="2">
                  <a:txBody>
                    <a:bodyPr/>
                    <a:lstStyle/>
                    <a:p>
                      <a:pPr algn="ctr"/>
                      <a:r>
                        <a:rPr kumimoji="1" lang="ja-JP" altLang="en-US" sz="2200" dirty="0">
                          <a:solidFill>
                            <a:schemeClr val="tx1"/>
                          </a:solidFill>
                        </a:rPr>
                        <a:t>Ａ　数と式</a:t>
                      </a:r>
                    </a:p>
                  </a:txBody>
                  <a:tcPr marL="91430" marR="91430" marT="45688" marB="45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200" dirty="0">
                          <a:solidFill>
                            <a:schemeClr val="tx1"/>
                          </a:solidFill>
                        </a:rPr>
                        <a:t>①数に</a:t>
                      </a:r>
                      <a:endParaRPr kumimoji="1" lang="en-US" altLang="ja-JP" sz="2200" dirty="0">
                        <a:solidFill>
                          <a:schemeClr val="tx1"/>
                        </a:solidFill>
                      </a:endParaRPr>
                    </a:p>
                    <a:p>
                      <a:r>
                        <a:rPr kumimoji="1" lang="ja-JP" altLang="en-US" sz="2200" dirty="0">
                          <a:solidFill>
                            <a:schemeClr val="tx1"/>
                          </a:solidFill>
                        </a:rPr>
                        <a:t>ついて</a:t>
                      </a:r>
                    </a:p>
                  </a:txBody>
                  <a:tcPr marL="91430" marR="91430" marT="45688" marB="45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200" dirty="0">
                          <a:solidFill>
                            <a:schemeClr val="tx1"/>
                          </a:solidFill>
                        </a:rPr>
                        <a:t>ア　数の範囲の拡張と・・・</a:t>
                      </a:r>
                      <a:endParaRPr kumimoji="1" lang="en-US" altLang="ja-JP" sz="2200" dirty="0">
                        <a:solidFill>
                          <a:schemeClr val="tx1"/>
                        </a:solidFill>
                      </a:endParaRPr>
                    </a:p>
                    <a:p>
                      <a:r>
                        <a:rPr kumimoji="1" lang="ja-JP" altLang="en-US" sz="2200" dirty="0">
                          <a:solidFill>
                            <a:schemeClr val="tx1"/>
                          </a:solidFill>
                        </a:rPr>
                        <a:t>イ　新しく導入された数・・・</a:t>
                      </a:r>
                    </a:p>
                  </a:txBody>
                  <a:tcPr marL="91430" marR="91430"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200" dirty="0">
                          <a:solidFill>
                            <a:schemeClr val="tx1"/>
                          </a:solidFill>
                        </a:rPr>
                        <a:t>次に、数と式の四則計算の方法を考察すること・・・</a:t>
                      </a:r>
                    </a:p>
                  </a:txBody>
                  <a:tcPr marL="91430" marR="91430"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97162">
                <a:tc vMerge="1">
                  <a:txBody>
                    <a:bodyPr/>
                    <a:lstStyle/>
                    <a:p>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200" dirty="0">
                          <a:solidFill>
                            <a:schemeClr val="tx1"/>
                          </a:solidFill>
                        </a:rPr>
                        <a:t>②式に</a:t>
                      </a:r>
                      <a:endParaRPr kumimoji="1" lang="en-US" altLang="ja-JP" sz="2200" dirty="0">
                        <a:solidFill>
                          <a:schemeClr val="tx1"/>
                        </a:solidFill>
                      </a:endParaRPr>
                    </a:p>
                    <a:p>
                      <a:r>
                        <a:rPr kumimoji="1" lang="ja-JP" altLang="en-US" sz="2200" dirty="0">
                          <a:solidFill>
                            <a:schemeClr val="tx1"/>
                          </a:solidFill>
                        </a:rPr>
                        <a:t>ついて</a:t>
                      </a:r>
                    </a:p>
                  </a:txBody>
                  <a:tcPr marL="91430" marR="91430" marT="45688" marB="456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200" dirty="0">
                          <a:solidFill>
                            <a:schemeClr val="tx1"/>
                          </a:solidFill>
                        </a:rPr>
                        <a:t>ア　文字の持つ意味・・・</a:t>
                      </a:r>
                      <a:endParaRPr kumimoji="1" lang="en-US" altLang="ja-JP" sz="2200" dirty="0">
                        <a:solidFill>
                          <a:schemeClr val="tx1"/>
                        </a:solidFill>
                      </a:endParaRPr>
                    </a:p>
                    <a:p>
                      <a:r>
                        <a:rPr kumimoji="1" lang="ja-JP" altLang="en-US" sz="2200" dirty="0">
                          <a:solidFill>
                            <a:schemeClr val="tx1"/>
                          </a:solidFill>
                        </a:rPr>
                        <a:t>イ　文字を用いた式に・・・</a:t>
                      </a:r>
                      <a:endParaRPr kumimoji="1" lang="en-US" altLang="ja-JP" sz="2200" dirty="0">
                        <a:solidFill>
                          <a:schemeClr val="tx1"/>
                        </a:solidFill>
                      </a:endParaRPr>
                    </a:p>
                    <a:p>
                      <a:r>
                        <a:rPr kumimoji="1" lang="ja-JP" altLang="en-US" sz="2200" dirty="0">
                          <a:solidFill>
                            <a:schemeClr val="tx1"/>
                          </a:solidFill>
                        </a:rPr>
                        <a:t>ウ　文字を用いた式の・・・</a:t>
                      </a:r>
                    </a:p>
                  </a:txBody>
                  <a:tcPr marL="91430" marR="91430"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200" dirty="0">
                          <a:solidFill>
                            <a:schemeClr val="tx1"/>
                          </a:solidFill>
                        </a:rPr>
                        <a:t>エ　既に学習した計算・・・</a:t>
                      </a:r>
                      <a:endParaRPr kumimoji="1" lang="en-US" altLang="ja-JP" sz="2200" dirty="0">
                        <a:solidFill>
                          <a:schemeClr val="tx1"/>
                        </a:solidFill>
                      </a:endParaRPr>
                    </a:p>
                    <a:p>
                      <a:r>
                        <a:rPr kumimoji="1" lang="ja-JP" altLang="en-US" sz="2200" dirty="0">
                          <a:solidFill>
                            <a:schemeClr val="tx1"/>
                          </a:solidFill>
                        </a:rPr>
                        <a:t>オ　文字を用いた式を・・・</a:t>
                      </a:r>
                    </a:p>
                  </a:txBody>
                  <a:tcPr marL="91430" marR="91430"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61900">
                <a:tc gridSpan="2">
                  <a:txBody>
                    <a:bodyPr/>
                    <a:lstStyle/>
                    <a:p>
                      <a:r>
                        <a:rPr kumimoji="1" lang="ja-JP" altLang="en-US" sz="2200" dirty="0">
                          <a:solidFill>
                            <a:schemeClr val="tx1"/>
                          </a:solidFill>
                        </a:rPr>
                        <a:t>Ｂ　図形</a:t>
                      </a:r>
                    </a:p>
                  </a:txBody>
                  <a:tcPr marL="91430" marR="91430"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r>
                        <a:rPr kumimoji="1" lang="ja-JP" altLang="en-US" sz="2200" dirty="0">
                          <a:solidFill>
                            <a:schemeClr val="tx1"/>
                          </a:solidFill>
                        </a:rPr>
                        <a:t>①　図形の概念、図形の</a:t>
                      </a:r>
                      <a:endParaRPr kumimoji="1" lang="en-US" altLang="ja-JP" sz="2200" dirty="0">
                        <a:solidFill>
                          <a:schemeClr val="tx1"/>
                        </a:solidFill>
                      </a:endParaRPr>
                    </a:p>
                    <a:p>
                      <a:r>
                        <a:rPr kumimoji="1" lang="ja-JP" altLang="en-US" sz="2200" dirty="0">
                          <a:solidFill>
                            <a:schemeClr val="tx1"/>
                          </a:solidFill>
                        </a:rPr>
                        <a:t>　性質や関係について</a:t>
                      </a:r>
                    </a:p>
                  </a:txBody>
                  <a:tcPr marL="91430" marR="91430"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200" dirty="0">
                          <a:solidFill>
                            <a:schemeClr val="tx1"/>
                          </a:solidFill>
                        </a:rPr>
                        <a:t>②　論理的に考察し表現</a:t>
                      </a:r>
                      <a:endParaRPr kumimoji="1" lang="en-US" altLang="ja-JP" sz="2200" dirty="0">
                        <a:solidFill>
                          <a:schemeClr val="tx1"/>
                        </a:solidFill>
                      </a:endParaRPr>
                    </a:p>
                    <a:p>
                      <a:r>
                        <a:rPr kumimoji="1" lang="ja-JP" altLang="en-US" sz="2200" dirty="0">
                          <a:solidFill>
                            <a:schemeClr val="tx1"/>
                          </a:solidFill>
                        </a:rPr>
                        <a:t>　することについて</a:t>
                      </a:r>
                    </a:p>
                  </a:txBody>
                  <a:tcPr marL="91430" marR="91430"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61900">
                <a:tc gridSpan="2">
                  <a:txBody>
                    <a:bodyPr/>
                    <a:lstStyle/>
                    <a:p>
                      <a:r>
                        <a:rPr kumimoji="1" lang="ja-JP" altLang="en-US" sz="2200" dirty="0">
                          <a:solidFill>
                            <a:schemeClr val="tx1"/>
                          </a:solidFill>
                        </a:rPr>
                        <a:t>Ｃ　関数</a:t>
                      </a:r>
                    </a:p>
                  </a:txBody>
                  <a:tcPr marL="91430" marR="91430"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r>
                        <a:rPr kumimoji="1" lang="ja-JP" altLang="en-US" sz="2200" dirty="0">
                          <a:solidFill>
                            <a:schemeClr val="tx1"/>
                          </a:solidFill>
                        </a:rPr>
                        <a:t>①　関数と表、式、グラフ</a:t>
                      </a:r>
                    </a:p>
                  </a:txBody>
                  <a:tcPr marL="91430" marR="91430"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200" dirty="0">
                          <a:solidFill>
                            <a:schemeClr val="tx1"/>
                          </a:solidFill>
                        </a:rPr>
                        <a:t>②　関数の特徴を考察し</a:t>
                      </a:r>
                      <a:endParaRPr kumimoji="1" lang="en-US" altLang="ja-JP" sz="2200" dirty="0">
                        <a:solidFill>
                          <a:schemeClr val="tx1"/>
                        </a:solidFill>
                      </a:endParaRPr>
                    </a:p>
                    <a:p>
                      <a:r>
                        <a:rPr kumimoji="1" lang="ja-JP" altLang="en-US" sz="2200" dirty="0">
                          <a:solidFill>
                            <a:schemeClr val="tx1"/>
                          </a:solidFill>
                        </a:rPr>
                        <a:t>　表現すること・・・</a:t>
                      </a:r>
                    </a:p>
                  </a:txBody>
                  <a:tcPr marL="91430" marR="91430"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097162">
                <a:tc gridSpan="2">
                  <a:txBody>
                    <a:bodyPr/>
                    <a:lstStyle/>
                    <a:p>
                      <a:r>
                        <a:rPr kumimoji="1" lang="ja-JP" altLang="en-US" sz="2200" dirty="0">
                          <a:solidFill>
                            <a:schemeClr val="tx1"/>
                          </a:solidFill>
                        </a:rPr>
                        <a:t>Ｄ　データの活用</a:t>
                      </a:r>
                    </a:p>
                  </a:txBody>
                  <a:tcPr marL="91430" marR="91430"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r>
                        <a:rPr kumimoji="1" lang="ja-JP" altLang="en-US" sz="2200" dirty="0">
                          <a:solidFill>
                            <a:schemeClr val="tx1"/>
                          </a:solidFill>
                        </a:rPr>
                        <a:t>①　不確定な事象を取扱</a:t>
                      </a:r>
                      <a:endParaRPr kumimoji="1" lang="en-US" altLang="ja-JP" sz="2200" dirty="0">
                        <a:solidFill>
                          <a:schemeClr val="tx1"/>
                        </a:solidFill>
                      </a:endParaRPr>
                    </a:p>
                    <a:p>
                      <a:r>
                        <a:rPr kumimoji="1" lang="ja-JP" altLang="en-US" sz="2200" dirty="0">
                          <a:solidFill>
                            <a:schemeClr val="tx1"/>
                          </a:solidFill>
                        </a:rPr>
                        <a:t>　うこと</a:t>
                      </a:r>
                    </a:p>
                  </a:txBody>
                  <a:tcPr marL="91430" marR="91430"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200" dirty="0">
                          <a:solidFill>
                            <a:schemeClr val="tx1"/>
                          </a:solidFill>
                        </a:rPr>
                        <a:t>②　傾向を読み取り、批判</a:t>
                      </a:r>
                      <a:endParaRPr kumimoji="1" lang="en-US" altLang="ja-JP" sz="2200" dirty="0">
                        <a:solidFill>
                          <a:schemeClr val="tx1"/>
                        </a:solidFill>
                      </a:endParaRPr>
                    </a:p>
                    <a:p>
                      <a:r>
                        <a:rPr kumimoji="1" lang="ja-JP" altLang="en-US" sz="2200" dirty="0">
                          <a:solidFill>
                            <a:schemeClr val="tx1"/>
                          </a:solidFill>
                        </a:rPr>
                        <a:t>　的に考察し、問題解決に</a:t>
                      </a:r>
                      <a:endParaRPr kumimoji="1" lang="en-US" altLang="ja-JP" sz="2200" dirty="0">
                        <a:solidFill>
                          <a:schemeClr val="tx1"/>
                        </a:solidFill>
                      </a:endParaRPr>
                    </a:p>
                    <a:p>
                      <a:r>
                        <a:rPr kumimoji="1" lang="ja-JP" altLang="en-US" sz="2200" dirty="0">
                          <a:solidFill>
                            <a:schemeClr val="tx1"/>
                          </a:solidFill>
                        </a:rPr>
                        <a:t>　取り組むこと</a:t>
                      </a:r>
                    </a:p>
                  </a:txBody>
                  <a:tcPr marL="91430" marR="91430"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864"/>
    </mc:Choice>
    <mc:Fallback xmlns="">
      <p:transition spd="slow" advTm="125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P40~</a:t>
            </a:r>
            <a:endParaRPr lang="ja-JP" altLang="en-US"/>
          </a:p>
        </p:txBody>
      </p:sp>
      <p:sp>
        <p:nvSpPr>
          <p:cNvPr id="55299" name="AutoShape 21"/>
          <p:cNvSpPr>
            <a:spLocks noChangeArrowheads="1"/>
          </p:cNvSpPr>
          <p:nvPr/>
        </p:nvSpPr>
        <p:spPr bwMode="auto">
          <a:xfrm>
            <a:off x="34925" y="44450"/>
            <a:ext cx="47529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各領域の内容の概観</a:t>
            </a:r>
            <a:endParaRPr kumimoji="1" lang="ja-JP" altLang="en-US" sz="3200">
              <a:latin typeface="Tahoma" panose="020B0604030504040204" pitchFamily="34" charset="0"/>
            </a:endParaRPr>
          </a:p>
        </p:txBody>
      </p:sp>
      <p:sp>
        <p:nvSpPr>
          <p:cNvPr id="55300" name="テキスト ボックス 9"/>
          <p:cNvSpPr txBox="1">
            <a:spLocks noChangeArrowheads="1"/>
          </p:cNvSpPr>
          <p:nvPr/>
        </p:nvSpPr>
        <p:spPr bwMode="auto">
          <a:xfrm>
            <a:off x="34925" y="827088"/>
            <a:ext cx="7993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「数と式」領域で育てたい資質・能力</a:t>
            </a:r>
          </a:p>
        </p:txBody>
      </p:sp>
      <p:sp>
        <p:nvSpPr>
          <p:cNvPr id="10" name="テキスト ボックス 9"/>
          <p:cNvSpPr txBox="1">
            <a:spLocks noChangeArrowheads="1"/>
          </p:cNvSpPr>
          <p:nvPr/>
        </p:nvSpPr>
        <p:spPr bwMode="auto">
          <a:xfrm>
            <a:off x="106363" y="1357313"/>
            <a:ext cx="8929687" cy="2246312"/>
          </a:xfrm>
          <a:prstGeom prst="rect">
            <a:avLst/>
          </a:prstGeom>
          <a:solidFill>
            <a:schemeClr val="bg1"/>
          </a:solidFill>
          <a:ln w="9525">
            <a:solidFill>
              <a:srgbClr val="00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defRPr/>
            </a:pPr>
            <a:r>
              <a:rPr kumimoji="1" lang="ja-JP" altLang="en-US" sz="2800">
                <a:latin typeface="ＭＳ ゴシック" panose="020B0609070205080204" pitchFamily="49" charset="-128"/>
                <a:ea typeface="ＭＳ ゴシック" panose="020B0609070205080204" pitchFamily="49" charset="-128"/>
              </a:rPr>
              <a:t>①数について</a:t>
            </a:r>
            <a:endParaRPr kumimoji="1" lang="en-US" altLang="ja-JP" sz="2800">
              <a:latin typeface="ＭＳ ゴシック" panose="020B0609070205080204" pitchFamily="49" charset="-128"/>
              <a:ea typeface="ＭＳ ゴシック" panose="020B0609070205080204" pitchFamily="49" charset="-128"/>
            </a:endParaRPr>
          </a:p>
          <a:p>
            <a:pPr eaLnBrk="1" hangingPunct="1">
              <a:spcBef>
                <a:spcPct val="50000"/>
              </a:spcBef>
              <a:defRPr/>
            </a:pPr>
            <a:r>
              <a:rPr kumimoji="1" lang="ja-JP" altLang="en-US" sz="2800">
                <a:latin typeface="ＭＳ ゴシック" panose="020B0609070205080204" pitchFamily="49" charset="-128"/>
                <a:ea typeface="ＭＳ ゴシック" panose="020B0609070205080204" pitchFamily="49" charset="-128"/>
              </a:rPr>
              <a:t>ア　数の範囲の拡張と数の概念を理解すること</a:t>
            </a:r>
            <a:endParaRPr kumimoji="1" lang="en-US" altLang="ja-JP" sz="2800">
              <a:latin typeface="ＭＳ ゴシック" panose="020B0609070205080204" pitchFamily="49" charset="-128"/>
              <a:ea typeface="ＭＳ ゴシック" panose="020B0609070205080204" pitchFamily="49" charset="-128"/>
            </a:endParaRPr>
          </a:p>
          <a:p>
            <a:pPr marL="361950" indent="-361950" eaLnBrk="1" hangingPunct="1">
              <a:spcBef>
                <a:spcPct val="50000"/>
              </a:spcBef>
              <a:defRPr/>
            </a:pPr>
            <a:r>
              <a:rPr kumimoji="1" lang="ja-JP" altLang="en-US" sz="2800">
                <a:latin typeface="ＭＳ ゴシック" panose="020B0609070205080204" pitchFamily="49" charset="-128"/>
                <a:ea typeface="ＭＳ ゴシック" panose="020B0609070205080204" pitchFamily="49" charset="-128"/>
              </a:rPr>
              <a:t>イ　新しく導入された数の四則計算の意味を理解し，　それらの数を用いて表したり処理したりすること</a:t>
            </a:r>
            <a:endParaRPr kumimoji="1" lang="en-US" altLang="ja-JP" sz="2800">
              <a:latin typeface="ＭＳ ゴシック" panose="020B0609070205080204" pitchFamily="49" charset="-128"/>
              <a:ea typeface="ＭＳ ゴシック" panose="020B0609070205080204" pitchFamily="49"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447"/>
    </mc:Choice>
    <mc:Fallback xmlns="">
      <p:transition spd="slow" advTm="27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P40~</a:t>
            </a:r>
            <a:endParaRPr lang="ja-JP" altLang="en-US"/>
          </a:p>
        </p:txBody>
      </p:sp>
      <p:sp>
        <p:nvSpPr>
          <p:cNvPr id="57347" name="AutoShape 21"/>
          <p:cNvSpPr>
            <a:spLocks noChangeArrowheads="1"/>
          </p:cNvSpPr>
          <p:nvPr/>
        </p:nvSpPr>
        <p:spPr bwMode="auto">
          <a:xfrm>
            <a:off x="34925" y="44450"/>
            <a:ext cx="47529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各領域の内容の概観</a:t>
            </a:r>
            <a:endParaRPr kumimoji="1" lang="ja-JP" altLang="en-US" sz="3200">
              <a:latin typeface="Tahoma" panose="020B0604030504040204" pitchFamily="34" charset="0"/>
            </a:endParaRPr>
          </a:p>
        </p:txBody>
      </p:sp>
      <p:sp>
        <p:nvSpPr>
          <p:cNvPr id="57348" name="テキスト ボックス 9"/>
          <p:cNvSpPr txBox="1">
            <a:spLocks noChangeArrowheads="1"/>
          </p:cNvSpPr>
          <p:nvPr/>
        </p:nvSpPr>
        <p:spPr bwMode="auto">
          <a:xfrm>
            <a:off x="34925" y="827088"/>
            <a:ext cx="7993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「数と式」領域で育てたい資質・能力</a:t>
            </a:r>
          </a:p>
        </p:txBody>
      </p:sp>
      <p:sp>
        <p:nvSpPr>
          <p:cNvPr id="11" name="テキスト ボックス 10"/>
          <p:cNvSpPr txBox="1">
            <a:spLocks noChangeArrowheads="1"/>
          </p:cNvSpPr>
          <p:nvPr/>
        </p:nvSpPr>
        <p:spPr bwMode="auto">
          <a:xfrm>
            <a:off x="106363" y="1341438"/>
            <a:ext cx="8929687" cy="4616450"/>
          </a:xfrm>
          <a:prstGeom prst="rect">
            <a:avLst/>
          </a:prstGeom>
          <a:solidFill>
            <a:schemeClr val="bg1"/>
          </a:solidFill>
          <a:ln w="9525">
            <a:solidFill>
              <a:srgbClr val="00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defRPr/>
            </a:pPr>
            <a:r>
              <a:rPr kumimoji="1" lang="ja-JP" altLang="en-US" sz="2800">
                <a:latin typeface="ＭＳ ゴシック" panose="020B0609070205080204" pitchFamily="49" charset="-128"/>
                <a:ea typeface="ＭＳ ゴシック" panose="020B0609070205080204" pitchFamily="49" charset="-128"/>
              </a:rPr>
              <a:t>②式について</a:t>
            </a:r>
            <a:endParaRPr kumimoji="1" lang="en-US" altLang="ja-JP" sz="2800">
              <a:latin typeface="ＭＳ ゴシック" panose="020B0609070205080204" pitchFamily="49" charset="-128"/>
              <a:ea typeface="ＭＳ ゴシック" panose="020B0609070205080204" pitchFamily="49" charset="-128"/>
            </a:endParaRPr>
          </a:p>
          <a:p>
            <a:pPr eaLnBrk="1" hangingPunct="1">
              <a:spcBef>
                <a:spcPct val="50000"/>
              </a:spcBef>
              <a:defRPr/>
            </a:pPr>
            <a:r>
              <a:rPr kumimoji="1" lang="ja-JP" altLang="en-US" sz="2800">
                <a:latin typeface="ＭＳ ゴシック" panose="020B0609070205080204" pitchFamily="49" charset="-128"/>
                <a:ea typeface="ＭＳ ゴシック" panose="020B0609070205080204" pitchFamily="49" charset="-128"/>
              </a:rPr>
              <a:t>ア　文字のもつ意味，特に変数の意味を理解すること</a:t>
            </a:r>
            <a:endParaRPr kumimoji="1" lang="en-US" altLang="ja-JP" sz="2800">
              <a:latin typeface="ＭＳ ゴシック" panose="020B0609070205080204" pitchFamily="49" charset="-128"/>
              <a:ea typeface="ＭＳ ゴシック" panose="020B0609070205080204" pitchFamily="49" charset="-128"/>
            </a:endParaRPr>
          </a:p>
          <a:p>
            <a:pPr marL="361950" indent="-361950" eaLnBrk="1" hangingPunct="1">
              <a:spcBef>
                <a:spcPct val="50000"/>
              </a:spcBef>
              <a:defRPr/>
            </a:pPr>
            <a:r>
              <a:rPr kumimoji="1" lang="ja-JP" altLang="en-US" sz="2800">
                <a:latin typeface="ＭＳ ゴシック" panose="020B0609070205080204" pitchFamily="49" charset="-128"/>
                <a:ea typeface="ＭＳ ゴシック" panose="020B0609070205080204" pitchFamily="49" charset="-128"/>
              </a:rPr>
              <a:t>イ　文字を用いた式に表現したり，文字を用いた式の意味を読み取ったりすること</a:t>
            </a:r>
            <a:endParaRPr kumimoji="1" lang="en-US" altLang="ja-JP" sz="2800">
              <a:latin typeface="ＭＳ ゴシック" panose="020B0609070205080204" pitchFamily="49" charset="-128"/>
              <a:ea typeface="ＭＳ ゴシック" panose="020B0609070205080204" pitchFamily="49" charset="-128"/>
            </a:endParaRPr>
          </a:p>
          <a:p>
            <a:pPr marL="361950" indent="-361950" eaLnBrk="1" hangingPunct="1">
              <a:spcBef>
                <a:spcPct val="50000"/>
              </a:spcBef>
              <a:defRPr/>
            </a:pPr>
            <a:r>
              <a:rPr kumimoji="1" lang="ja-JP" altLang="en-US" sz="2800">
                <a:latin typeface="ＭＳ ゴシック" panose="020B0609070205080204" pitchFamily="49" charset="-128"/>
                <a:ea typeface="ＭＳ ゴシック" panose="020B0609070205080204" pitchFamily="49" charset="-128"/>
              </a:rPr>
              <a:t>ウ　文字を用いた式の計算や処理をすること</a:t>
            </a:r>
            <a:endParaRPr kumimoji="1" lang="en-US" altLang="ja-JP" sz="2800">
              <a:latin typeface="ＭＳ ゴシック" panose="020B0609070205080204" pitchFamily="49" charset="-128"/>
              <a:ea typeface="ＭＳ ゴシック" panose="020B0609070205080204" pitchFamily="49" charset="-128"/>
            </a:endParaRPr>
          </a:p>
          <a:p>
            <a:pPr marL="361950" indent="-361950" eaLnBrk="1" hangingPunct="1">
              <a:spcBef>
                <a:spcPct val="50000"/>
              </a:spcBef>
              <a:defRPr/>
            </a:pPr>
            <a:r>
              <a:rPr kumimoji="1" lang="ja-JP" altLang="en-US" sz="2800">
                <a:latin typeface="ＭＳ ゴシック" panose="020B0609070205080204" pitchFamily="49" charset="-128"/>
                <a:ea typeface="ＭＳ ゴシック" panose="020B0609070205080204" pitchFamily="49" charset="-128"/>
              </a:rPr>
              <a:t>エ　既に学習した計算の方法と関連付けて，文字を用いた式の計算の方法を考察し表現すること</a:t>
            </a:r>
            <a:endParaRPr kumimoji="1" lang="en-US" altLang="ja-JP" sz="2800">
              <a:latin typeface="ＭＳ ゴシック" panose="020B0609070205080204" pitchFamily="49" charset="-128"/>
              <a:ea typeface="ＭＳ ゴシック" panose="020B0609070205080204" pitchFamily="49" charset="-128"/>
            </a:endParaRPr>
          </a:p>
          <a:p>
            <a:pPr marL="361950" indent="-361950" eaLnBrk="1" hangingPunct="1">
              <a:spcBef>
                <a:spcPct val="50000"/>
              </a:spcBef>
              <a:defRPr/>
            </a:pPr>
            <a:r>
              <a:rPr kumimoji="1" lang="ja-JP" altLang="en-US" sz="2800">
                <a:latin typeface="ＭＳ ゴシック" panose="020B0609070205080204" pitchFamily="49" charset="-128"/>
                <a:ea typeface="ＭＳ ゴシック" panose="020B0609070205080204" pitchFamily="49" charset="-128"/>
              </a:rPr>
              <a:t>オ　文字を用いた式を具体的な場面で活用すること</a:t>
            </a:r>
            <a:endParaRPr kumimoji="1" lang="en-US" altLang="ja-JP" sz="2800">
              <a:latin typeface="ＭＳ ゴシック" panose="020B0609070205080204" pitchFamily="49" charset="-128"/>
              <a:ea typeface="ＭＳ ゴシック" panose="020B0609070205080204" pitchFamily="49"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637"/>
    </mc:Choice>
    <mc:Fallback xmlns="">
      <p:transition spd="slow" advTm="35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P45~</a:t>
            </a:r>
            <a:endParaRPr lang="ja-JP" altLang="en-US"/>
          </a:p>
        </p:txBody>
      </p:sp>
      <p:sp>
        <p:nvSpPr>
          <p:cNvPr id="59395" name="AutoShape 21"/>
          <p:cNvSpPr>
            <a:spLocks noChangeArrowheads="1"/>
          </p:cNvSpPr>
          <p:nvPr/>
        </p:nvSpPr>
        <p:spPr bwMode="auto">
          <a:xfrm>
            <a:off x="34925" y="44450"/>
            <a:ext cx="47529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各領域の内容の概観</a:t>
            </a:r>
            <a:endParaRPr kumimoji="1" lang="ja-JP" altLang="en-US" sz="3200">
              <a:latin typeface="Tahoma" panose="020B0604030504040204" pitchFamily="34" charset="0"/>
            </a:endParaRPr>
          </a:p>
        </p:txBody>
      </p:sp>
      <p:sp>
        <p:nvSpPr>
          <p:cNvPr id="59396" name="テキスト ボックス 9"/>
          <p:cNvSpPr txBox="1">
            <a:spLocks noChangeArrowheads="1"/>
          </p:cNvSpPr>
          <p:nvPr/>
        </p:nvSpPr>
        <p:spPr bwMode="auto">
          <a:xfrm>
            <a:off x="34925" y="827088"/>
            <a:ext cx="7993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「図形」領域で育てたい資質・能力</a:t>
            </a:r>
          </a:p>
        </p:txBody>
      </p:sp>
      <p:sp>
        <p:nvSpPr>
          <p:cNvPr id="10" name="テキスト ボックス 9"/>
          <p:cNvSpPr txBox="1">
            <a:spLocks noChangeArrowheads="1"/>
          </p:cNvSpPr>
          <p:nvPr/>
        </p:nvSpPr>
        <p:spPr bwMode="auto">
          <a:xfrm>
            <a:off x="106363" y="1357313"/>
            <a:ext cx="8929687" cy="2246312"/>
          </a:xfrm>
          <a:prstGeom prst="rect">
            <a:avLst/>
          </a:prstGeom>
          <a:solidFill>
            <a:schemeClr val="bg1"/>
          </a:solidFill>
          <a:ln w="9525">
            <a:solidFill>
              <a:srgbClr val="00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defRPr/>
            </a:pPr>
            <a:r>
              <a:rPr kumimoji="1" lang="ja-JP" altLang="en-US" sz="2800">
                <a:latin typeface="ＭＳ ゴシック" panose="020B0609070205080204" pitchFamily="49" charset="-128"/>
                <a:ea typeface="ＭＳ ゴシック" panose="020B0609070205080204" pitchFamily="49" charset="-128"/>
              </a:rPr>
              <a:t>①図形の概念，図形の性質や関係について</a:t>
            </a:r>
            <a:endParaRPr kumimoji="1" lang="en-US" altLang="ja-JP" sz="2800">
              <a:latin typeface="ＭＳ ゴシック" panose="020B0609070205080204" pitchFamily="49" charset="-128"/>
              <a:ea typeface="ＭＳ ゴシック" panose="020B0609070205080204" pitchFamily="49" charset="-128"/>
            </a:endParaRPr>
          </a:p>
          <a:p>
            <a:pPr marL="361950" indent="-361950" eaLnBrk="1" hangingPunct="1">
              <a:spcBef>
                <a:spcPct val="50000"/>
              </a:spcBef>
              <a:defRPr/>
            </a:pPr>
            <a:r>
              <a:rPr kumimoji="1" lang="ja-JP" altLang="en-US" sz="2800">
                <a:latin typeface="ＭＳ ゴシック" panose="020B0609070205080204" pitchFamily="49" charset="-128"/>
                <a:ea typeface="ＭＳ ゴシック" panose="020B0609070205080204" pitchFamily="49" charset="-128"/>
              </a:rPr>
              <a:t>ア　基本的な図形の概念，図形の性質や関係を理解すること</a:t>
            </a:r>
            <a:endParaRPr kumimoji="1" lang="en-US" altLang="ja-JP" sz="2800">
              <a:latin typeface="ＭＳ ゴシック" panose="020B0609070205080204" pitchFamily="49" charset="-128"/>
              <a:ea typeface="ＭＳ ゴシック" panose="020B0609070205080204" pitchFamily="49" charset="-128"/>
            </a:endParaRPr>
          </a:p>
          <a:p>
            <a:pPr marL="361950" indent="-361950" eaLnBrk="1" hangingPunct="1">
              <a:spcBef>
                <a:spcPct val="50000"/>
              </a:spcBef>
              <a:defRPr/>
            </a:pPr>
            <a:r>
              <a:rPr kumimoji="1" lang="ja-JP" altLang="en-US" sz="2800">
                <a:latin typeface="ＭＳ ゴシック" panose="020B0609070205080204" pitchFamily="49" charset="-128"/>
                <a:ea typeface="ＭＳ ゴシック" panose="020B0609070205080204" pitchFamily="49" charset="-128"/>
              </a:rPr>
              <a:t>イ　図に表したり，正しく作図したりすること</a:t>
            </a:r>
            <a:endParaRPr kumimoji="1" lang="en-US" altLang="ja-JP" sz="2800">
              <a:latin typeface="ＭＳ ゴシック" panose="020B0609070205080204" pitchFamily="49" charset="-128"/>
              <a:ea typeface="ＭＳ ゴシック" panose="020B0609070205080204" pitchFamily="49" charset="-128"/>
            </a:endParaRPr>
          </a:p>
        </p:txBody>
      </p:sp>
      <p:sp>
        <p:nvSpPr>
          <p:cNvPr id="59398" name="テキスト ボックス 5"/>
          <p:cNvSpPr txBox="1">
            <a:spLocks noChangeArrowheads="1"/>
          </p:cNvSpPr>
          <p:nvPr/>
        </p:nvSpPr>
        <p:spPr bwMode="auto">
          <a:xfrm>
            <a:off x="106363" y="3917950"/>
            <a:ext cx="8929687" cy="1814513"/>
          </a:xfrm>
          <a:prstGeom prst="rect">
            <a:avLst/>
          </a:prstGeom>
          <a:solidFill>
            <a:schemeClr val="bg1"/>
          </a:solidFill>
          <a:ln w="9525">
            <a:solidFill>
              <a:srgbClr val="00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a:latin typeface="ＭＳ ゴシック" panose="020B0609070205080204" pitchFamily="49" charset="-128"/>
                <a:ea typeface="ＭＳ ゴシック" panose="020B0609070205080204" pitchFamily="49" charset="-128"/>
              </a:rPr>
              <a:t>②論理的に考察し表現することについて</a:t>
            </a:r>
            <a:endParaRPr kumimoji="1" lang="en-US" altLang="ja-JP" sz="2800">
              <a:latin typeface="ＭＳ ゴシック" panose="020B0609070205080204" pitchFamily="49" charset="-128"/>
              <a:ea typeface="ＭＳ ゴシック" panose="020B0609070205080204" pitchFamily="49" charset="-128"/>
            </a:endParaRPr>
          </a:p>
          <a:p>
            <a:pPr eaLnBrk="1" hangingPunct="1">
              <a:spcBef>
                <a:spcPct val="50000"/>
              </a:spcBef>
            </a:pPr>
            <a:r>
              <a:rPr kumimoji="1" lang="ja-JP" altLang="en-US" sz="2800">
                <a:latin typeface="ＭＳ ゴシック" panose="020B0609070205080204" pitchFamily="49" charset="-128"/>
                <a:ea typeface="ＭＳ ゴシック" panose="020B0609070205080204" pitchFamily="49" charset="-128"/>
              </a:rPr>
              <a:t>ア　図形を直観的に捉えること</a:t>
            </a:r>
            <a:endParaRPr kumimoji="1" lang="en-US" altLang="ja-JP" sz="2800">
              <a:latin typeface="ＭＳ ゴシック" panose="020B0609070205080204" pitchFamily="49" charset="-128"/>
              <a:ea typeface="ＭＳ ゴシック" panose="020B0609070205080204" pitchFamily="49" charset="-128"/>
            </a:endParaRPr>
          </a:p>
          <a:p>
            <a:pPr eaLnBrk="1" hangingPunct="1">
              <a:spcBef>
                <a:spcPct val="50000"/>
              </a:spcBef>
            </a:pPr>
            <a:r>
              <a:rPr kumimoji="1" lang="ja-JP" altLang="en-US" sz="2800">
                <a:latin typeface="ＭＳ ゴシック" panose="020B0609070205080204" pitchFamily="49" charset="-128"/>
                <a:ea typeface="ＭＳ ゴシック" panose="020B0609070205080204" pitchFamily="49" charset="-128"/>
              </a:rPr>
              <a:t>イ　数学的な推論に基づいて考察し表現すること</a:t>
            </a:r>
            <a:endParaRPr kumimoji="1" lang="en-US" altLang="ja-JP" sz="2800">
              <a:latin typeface="ＭＳ ゴシック" panose="020B0609070205080204" pitchFamily="49" charset="-128"/>
              <a:ea typeface="ＭＳ ゴシック" panose="020B0609070205080204" pitchFamily="49"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85"/>
    </mc:Choice>
    <mc:Fallback xmlns="">
      <p:transition spd="slow" advTm="35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P50~</a:t>
            </a:r>
            <a:endParaRPr lang="ja-JP" altLang="en-US"/>
          </a:p>
        </p:txBody>
      </p:sp>
      <p:sp>
        <p:nvSpPr>
          <p:cNvPr id="61443" name="AutoShape 21"/>
          <p:cNvSpPr>
            <a:spLocks noChangeArrowheads="1"/>
          </p:cNvSpPr>
          <p:nvPr/>
        </p:nvSpPr>
        <p:spPr bwMode="auto">
          <a:xfrm>
            <a:off x="34925" y="44450"/>
            <a:ext cx="47529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各領域の内容の概観</a:t>
            </a:r>
            <a:endParaRPr kumimoji="1" lang="ja-JP" altLang="en-US" sz="3200">
              <a:latin typeface="Tahoma" panose="020B0604030504040204" pitchFamily="34" charset="0"/>
            </a:endParaRPr>
          </a:p>
        </p:txBody>
      </p:sp>
      <p:sp>
        <p:nvSpPr>
          <p:cNvPr id="61444" name="テキスト ボックス 9"/>
          <p:cNvSpPr txBox="1">
            <a:spLocks noChangeArrowheads="1"/>
          </p:cNvSpPr>
          <p:nvPr/>
        </p:nvSpPr>
        <p:spPr bwMode="auto">
          <a:xfrm>
            <a:off x="34925" y="827088"/>
            <a:ext cx="7993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「関数」領域で育てたい資質・能力</a:t>
            </a:r>
          </a:p>
        </p:txBody>
      </p:sp>
      <p:sp>
        <p:nvSpPr>
          <p:cNvPr id="10" name="テキスト ボックス 9"/>
          <p:cNvSpPr txBox="1">
            <a:spLocks noChangeArrowheads="1"/>
          </p:cNvSpPr>
          <p:nvPr/>
        </p:nvSpPr>
        <p:spPr bwMode="auto">
          <a:xfrm>
            <a:off x="106363" y="1357313"/>
            <a:ext cx="8929687" cy="1816100"/>
          </a:xfrm>
          <a:prstGeom prst="rect">
            <a:avLst/>
          </a:prstGeom>
          <a:solidFill>
            <a:schemeClr val="bg1"/>
          </a:solidFill>
          <a:ln w="9525">
            <a:solidFill>
              <a:srgbClr val="00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defRPr/>
            </a:pPr>
            <a:r>
              <a:rPr kumimoji="1" lang="ja-JP" altLang="en-US" sz="2800">
                <a:latin typeface="ＭＳ ゴシック" panose="020B0609070205080204" pitchFamily="49" charset="-128"/>
                <a:ea typeface="ＭＳ ゴシック" panose="020B0609070205080204" pitchFamily="49" charset="-128"/>
              </a:rPr>
              <a:t>①関数と表，式，グラフ</a:t>
            </a:r>
            <a:endParaRPr kumimoji="1" lang="en-US" altLang="ja-JP" sz="2800">
              <a:latin typeface="ＭＳ ゴシック" panose="020B0609070205080204" pitchFamily="49" charset="-128"/>
              <a:ea typeface="ＭＳ ゴシック" panose="020B0609070205080204" pitchFamily="49" charset="-128"/>
            </a:endParaRPr>
          </a:p>
          <a:p>
            <a:pPr eaLnBrk="1" hangingPunct="1">
              <a:spcBef>
                <a:spcPct val="50000"/>
              </a:spcBef>
              <a:defRPr/>
            </a:pPr>
            <a:r>
              <a:rPr kumimoji="1" lang="ja-JP" altLang="en-US" sz="2800">
                <a:latin typeface="ＭＳ ゴシック" panose="020B0609070205080204" pitchFamily="49" charset="-128"/>
                <a:ea typeface="ＭＳ ゴシック" panose="020B0609070205080204" pitchFamily="49" charset="-128"/>
              </a:rPr>
              <a:t>ア　</a:t>
            </a:r>
            <a:r>
              <a:rPr kumimoji="1" lang="ja-JP" altLang="en-US" sz="2800" spc="-150">
                <a:latin typeface="ＭＳ ゴシック" panose="020B0609070205080204" pitchFamily="49" charset="-128"/>
                <a:ea typeface="ＭＳ ゴシック" panose="020B0609070205080204" pitchFamily="49" charset="-128"/>
              </a:rPr>
              <a:t>関数についての基礎的な概念や性質を理解すること</a:t>
            </a:r>
            <a:endParaRPr kumimoji="1" lang="en-US" altLang="ja-JP" sz="2800" spc="-150">
              <a:latin typeface="ＭＳ ゴシック" panose="020B0609070205080204" pitchFamily="49" charset="-128"/>
              <a:ea typeface="ＭＳ ゴシック" panose="020B0609070205080204" pitchFamily="49" charset="-128"/>
            </a:endParaRPr>
          </a:p>
          <a:p>
            <a:pPr eaLnBrk="1" hangingPunct="1">
              <a:spcBef>
                <a:spcPct val="50000"/>
              </a:spcBef>
              <a:defRPr/>
            </a:pPr>
            <a:r>
              <a:rPr kumimoji="1" lang="ja-JP" altLang="en-US" sz="2800">
                <a:latin typeface="ＭＳ ゴシック" panose="020B0609070205080204" pitchFamily="49" charset="-128"/>
                <a:ea typeface="ＭＳ ゴシック" panose="020B0609070205080204" pitchFamily="49" charset="-128"/>
              </a:rPr>
              <a:t>イ　</a:t>
            </a:r>
            <a:r>
              <a:rPr kumimoji="1" lang="ja-JP" altLang="en-US" sz="2800" spc="-150">
                <a:latin typeface="ＭＳ ゴシック" panose="020B0609070205080204" pitchFamily="49" charset="-128"/>
                <a:ea typeface="ＭＳ ゴシック" panose="020B0609070205080204" pitchFamily="49" charset="-128"/>
              </a:rPr>
              <a:t>表，式，グラフを用いて関数の特徴を表現すること</a:t>
            </a:r>
            <a:endParaRPr kumimoji="1" lang="en-US" altLang="ja-JP" sz="2800" spc="-150">
              <a:latin typeface="ＭＳ ゴシック" panose="020B0609070205080204" pitchFamily="49" charset="-128"/>
              <a:ea typeface="ＭＳ ゴシック" panose="020B0609070205080204" pitchFamily="49" charset="-128"/>
            </a:endParaRPr>
          </a:p>
        </p:txBody>
      </p:sp>
      <p:sp>
        <p:nvSpPr>
          <p:cNvPr id="6" name="テキスト ボックス 5"/>
          <p:cNvSpPr txBox="1">
            <a:spLocks noChangeArrowheads="1"/>
          </p:cNvSpPr>
          <p:nvPr/>
        </p:nvSpPr>
        <p:spPr bwMode="auto">
          <a:xfrm>
            <a:off x="106363" y="3416300"/>
            <a:ext cx="8929687" cy="3108325"/>
          </a:xfrm>
          <a:prstGeom prst="rect">
            <a:avLst/>
          </a:prstGeom>
          <a:solidFill>
            <a:schemeClr val="bg1"/>
          </a:solidFill>
          <a:ln w="9525">
            <a:solidFill>
              <a:srgbClr val="00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361950" indent="-361950" eaLnBrk="1" hangingPunct="1">
              <a:spcBef>
                <a:spcPct val="50000"/>
              </a:spcBef>
              <a:defRPr/>
            </a:pPr>
            <a:r>
              <a:rPr kumimoji="1" lang="ja-JP" altLang="en-US" sz="2800">
                <a:latin typeface="ＭＳ ゴシック" panose="020B0609070205080204" pitchFamily="49" charset="-128"/>
                <a:ea typeface="ＭＳ ゴシック" panose="020B0609070205080204" pitchFamily="49" charset="-128"/>
              </a:rPr>
              <a:t>②関数の特徴を考察し表現すること及び関数を用いて事象を捉え考察し表現すること</a:t>
            </a:r>
            <a:endParaRPr kumimoji="1" lang="en-US" altLang="ja-JP" sz="2800">
              <a:latin typeface="ＭＳ ゴシック" panose="020B0609070205080204" pitchFamily="49" charset="-128"/>
              <a:ea typeface="ＭＳ ゴシック" panose="020B0609070205080204" pitchFamily="49" charset="-128"/>
            </a:endParaRPr>
          </a:p>
          <a:p>
            <a:pPr marL="361950" indent="-361950" eaLnBrk="1" hangingPunct="1">
              <a:spcBef>
                <a:spcPct val="50000"/>
              </a:spcBef>
              <a:defRPr/>
            </a:pPr>
            <a:r>
              <a:rPr kumimoji="1" lang="ja-JP" altLang="en-US" sz="2800">
                <a:latin typeface="ＭＳ ゴシック" panose="020B0609070205080204" pitchFamily="49" charset="-128"/>
                <a:ea typeface="ＭＳ ゴシック" panose="020B0609070205080204" pitchFamily="49" charset="-128"/>
              </a:rPr>
              <a:t>ア　関数として捉えられる二つの数量について，変化や対応の特徴を見いだし，表，式，グラフを相互に関連付けて考察し表現すること</a:t>
            </a:r>
            <a:endParaRPr kumimoji="1" lang="en-US" altLang="ja-JP" sz="2800">
              <a:latin typeface="ＭＳ ゴシック" panose="020B0609070205080204" pitchFamily="49" charset="-128"/>
              <a:ea typeface="ＭＳ ゴシック" panose="020B0609070205080204" pitchFamily="49" charset="-128"/>
            </a:endParaRPr>
          </a:p>
          <a:p>
            <a:pPr eaLnBrk="1" hangingPunct="1">
              <a:spcBef>
                <a:spcPct val="50000"/>
              </a:spcBef>
              <a:defRPr/>
            </a:pPr>
            <a:r>
              <a:rPr kumimoji="1" lang="ja-JP" altLang="en-US" sz="2800">
                <a:latin typeface="ＭＳ ゴシック" panose="020B0609070205080204" pitchFamily="49" charset="-128"/>
                <a:ea typeface="ＭＳ ゴシック" panose="020B0609070205080204" pitchFamily="49" charset="-128"/>
              </a:rPr>
              <a:t>イ　関数を用いて事象を捉え考察し表現すること</a:t>
            </a:r>
            <a:endParaRPr kumimoji="1" lang="en-US" altLang="ja-JP" sz="2800">
              <a:latin typeface="ＭＳ ゴシック" panose="020B0609070205080204" pitchFamily="49" charset="-128"/>
              <a:ea typeface="ＭＳ ゴシック" panose="020B0609070205080204" pitchFamily="49"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178"/>
    </mc:Choice>
    <mc:Fallback xmlns="">
      <p:transition spd="slow" advTm="49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P54~</a:t>
            </a:r>
            <a:endParaRPr lang="ja-JP" altLang="en-US"/>
          </a:p>
        </p:txBody>
      </p:sp>
      <p:sp>
        <p:nvSpPr>
          <p:cNvPr id="63491" name="AutoShape 21"/>
          <p:cNvSpPr>
            <a:spLocks noChangeArrowheads="1"/>
          </p:cNvSpPr>
          <p:nvPr/>
        </p:nvSpPr>
        <p:spPr bwMode="auto">
          <a:xfrm>
            <a:off x="34925" y="44450"/>
            <a:ext cx="47529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各領域の内容の概観</a:t>
            </a:r>
            <a:endParaRPr kumimoji="1" lang="ja-JP" altLang="en-US" sz="3200">
              <a:latin typeface="Tahoma" panose="020B0604030504040204" pitchFamily="34" charset="0"/>
            </a:endParaRPr>
          </a:p>
        </p:txBody>
      </p:sp>
      <p:sp>
        <p:nvSpPr>
          <p:cNvPr id="63492" name="テキスト ボックス 9"/>
          <p:cNvSpPr txBox="1">
            <a:spLocks noChangeArrowheads="1"/>
          </p:cNvSpPr>
          <p:nvPr/>
        </p:nvSpPr>
        <p:spPr bwMode="auto">
          <a:xfrm>
            <a:off x="34925" y="827088"/>
            <a:ext cx="7993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「データの活用」領域で育てたい資質・能力</a:t>
            </a:r>
          </a:p>
        </p:txBody>
      </p:sp>
      <p:sp>
        <p:nvSpPr>
          <p:cNvPr id="10" name="テキスト ボックス 9"/>
          <p:cNvSpPr txBox="1">
            <a:spLocks noChangeArrowheads="1"/>
          </p:cNvSpPr>
          <p:nvPr/>
        </p:nvSpPr>
        <p:spPr bwMode="auto">
          <a:xfrm>
            <a:off x="106363" y="1357313"/>
            <a:ext cx="8929687" cy="2446337"/>
          </a:xfrm>
          <a:prstGeom prst="rect">
            <a:avLst/>
          </a:prstGeom>
          <a:solidFill>
            <a:schemeClr val="bg1"/>
          </a:solidFill>
          <a:ln w="9525">
            <a:solidFill>
              <a:srgbClr val="00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spcBef>
                <a:spcPct val="50000"/>
              </a:spcBef>
              <a:defRPr/>
            </a:pPr>
            <a:r>
              <a:rPr kumimoji="1" lang="ja-JP" altLang="en-US" sz="2800">
                <a:latin typeface="ＭＳ ゴシック" panose="020B0609070205080204" pitchFamily="49" charset="-128"/>
                <a:ea typeface="ＭＳ ゴシック" panose="020B0609070205080204" pitchFamily="49" charset="-128"/>
              </a:rPr>
              <a:t>①不確定な事象を取り扱うこと</a:t>
            </a:r>
            <a:endParaRPr kumimoji="1" lang="en-US" altLang="ja-JP" sz="2800">
              <a:latin typeface="ＭＳ ゴシック" panose="020B0609070205080204" pitchFamily="49" charset="-128"/>
              <a:ea typeface="ＭＳ ゴシック" panose="020B0609070205080204" pitchFamily="49" charset="-128"/>
            </a:endParaRPr>
          </a:p>
          <a:p>
            <a:pPr marL="361950" indent="-361950" eaLnBrk="1" hangingPunct="1">
              <a:lnSpc>
                <a:spcPts val="3000"/>
              </a:lnSpc>
              <a:spcBef>
                <a:spcPct val="50000"/>
              </a:spcBef>
              <a:defRPr/>
            </a:pPr>
            <a:r>
              <a:rPr kumimoji="1" lang="ja-JP" altLang="en-US" sz="2800">
                <a:latin typeface="ＭＳ ゴシック" panose="020B0609070205080204" pitchFamily="49" charset="-128"/>
                <a:ea typeface="ＭＳ ゴシック" panose="020B0609070205080204" pitchFamily="49" charset="-128"/>
              </a:rPr>
              <a:t>ア　データの分布と確率についての基礎的な概念や性質を理解すること</a:t>
            </a:r>
            <a:endParaRPr kumimoji="1" lang="en-US" altLang="ja-JP" sz="2800">
              <a:latin typeface="ＭＳ ゴシック" panose="020B0609070205080204" pitchFamily="49" charset="-128"/>
              <a:ea typeface="ＭＳ ゴシック" panose="020B0609070205080204" pitchFamily="49" charset="-128"/>
            </a:endParaRPr>
          </a:p>
          <a:p>
            <a:pPr marL="361950" indent="-361950" eaLnBrk="1" hangingPunct="1">
              <a:lnSpc>
                <a:spcPts val="3000"/>
              </a:lnSpc>
              <a:spcBef>
                <a:spcPct val="50000"/>
              </a:spcBef>
              <a:defRPr/>
            </a:pPr>
            <a:r>
              <a:rPr kumimoji="1" lang="ja-JP" altLang="en-US" sz="2800">
                <a:latin typeface="ＭＳ ゴシック" panose="020B0609070205080204" pitchFamily="49" charset="-128"/>
                <a:ea typeface="ＭＳ ゴシック" panose="020B0609070205080204" pitchFamily="49" charset="-128"/>
              </a:rPr>
              <a:t>イ　データを収集して分析したり，確率を求めたりできるようにすること</a:t>
            </a:r>
            <a:endParaRPr kumimoji="1" lang="en-US" altLang="ja-JP" sz="2800" spc="-150">
              <a:latin typeface="ＭＳ ゴシック" panose="020B0609070205080204" pitchFamily="49" charset="-128"/>
              <a:ea typeface="ＭＳ ゴシック" panose="020B0609070205080204" pitchFamily="49" charset="-128"/>
            </a:endParaRPr>
          </a:p>
        </p:txBody>
      </p:sp>
      <p:sp>
        <p:nvSpPr>
          <p:cNvPr id="63494" name="テキスト ボックス 5"/>
          <p:cNvSpPr txBox="1">
            <a:spLocks noChangeArrowheads="1"/>
          </p:cNvSpPr>
          <p:nvPr/>
        </p:nvSpPr>
        <p:spPr bwMode="auto">
          <a:xfrm>
            <a:off x="106363" y="3933825"/>
            <a:ext cx="8929687" cy="2830513"/>
          </a:xfrm>
          <a:prstGeom prst="rect">
            <a:avLst/>
          </a:prstGeom>
          <a:solidFill>
            <a:schemeClr val="bg1"/>
          </a:solidFill>
          <a:ln w="9525">
            <a:solidFill>
              <a:srgbClr val="000000"/>
            </a:solidFill>
            <a:miter lim="800000"/>
            <a:headEnd/>
            <a:tailEnd/>
          </a:ln>
        </p:spPr>
        <p:txBody>
          <a:bodyPr>
            <a:spAutoFit/>
          </a:bodyPr>
          <a:lstStyle>
            <a:lvl1pPr marL="361950" indent="-3619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spcBef>
                <a:spcPct val="50000"/>
              </a:spcBef>
            </a:pPr>
            <a:r>
              <a:rPr kumimoji="1" lang="ja-JP" altLang="en-US" sz="2800">
                <a:latin typeface="ＭＳ ゴシック" panose="020B0609070205080204" pitchFamily="49" charset="-128"/>
                <a:ea typeface="ＭＳ ゴシック" panose="020B0609070205080204" pitchFamily="49" charset="-128"/>
              </a:rPr>
              <a:t>②傾向を読み取り，批判的に考察し，問題解決に取り組むこと</a:t>
            </a:r>
            <a:endParaRPr kumimoji="1" lang="en-US" altLang="ja-JP" sz="2800">
              <a:latin typeface="ＭＳ ゴシック" panose="020B0609070205080204" pitchFamily="49" charset="-128"/>
              <a:ea typeface="ＭＳ ゴシック" panose="020B0609070205080204" pitchFamily="49" charset="-128"/>
            </a:endParaRPr>
          </a:p>
          <a:p>
            <a:pPr eaLnBrk="1" hangingPunct="1">
              <a:lnSpc>
                <a:spcPts val="3000"/>
              </a:lnSpc>
              <a:spcBef>
                <a:spcPct val="50000"/>
              </a:spcBef>
            </a:pPr>
            <a:r>
              <a:rPr kumimoji="1" lang="ja-JP" altLang="en-US" sz="2800">
                <a:latin typeface="ＭＳ ゴシック" panose="020B0609070205080204" pitchFamily="49" charset="-128"/>
                <a:ea typeface="ＭＳ ゴシック" panose="020B0609070205080204" pitchFamily="49" charset="-128"/>
              </a:rPr>
              <a:t>ア　データの分布や母集団の傾向に着目して，その傾向を読み取り批判的に考察し判断すること</a:t>
            </a:r>
            <a:endParaRPr kumimoji="1" lang="en-US" altLang="ja-JP" sz="2800">
              <a:latin typeface="ＭＳ ゴシック" panose="020B0609070205080204" pitchFamily="49" charset="-128"/>
              <a:ea typeface="ＭＳ ゴシック" panose="020B0609070205080204" pitchFamily="49" charset="-128"/>
            </a:endParaRPr>
          </a:p>
          <a:p>
            <a:pPr eaLnBrk="1" hangingPunct="1">
              <a:lnSpc>
                <a:spcPts val="3000"/>
              </a:lnSpc>
              <a:spcBef>
                <a:spcPct val="50000"/>
              </a:spcBef>
            </a:pPr>
            <a:r>
              <a:rPr kumimoji="1" lang="ja-JP" altLang="en-US" sz="2800">
                <a:latin typeface="ＭＳ ゴシック" panose="020B0609070205080204" pitchFamily="49" charset="-128"/>
                <a:ea typeface="ＭＳ ゴシック" panose="020B0609070205080204" pitchFamily="49" charset="-128"/>
              </a:rPr>
              <a:t>イ　不確定な事象の起こりやすさについて考察し表現すること</a:t>
            </a:r>
            <a:endParaRPr kumimoji="1" lang="en-US" altLang="ja-JP" sz="2800">
              <a:latin typeface="ＭＳ ゴシック" panose="020B0609070205080204" pitchFamily="49" charset="-128"/>
              <a:ea typeface="ＭＳ ゴシック" panose="020B0609070205080204" pitchFamily="49"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765"/>
    </mc:Choice>
    <mc:Fallback xmlns="">
      <p:transition spd="slow" advTm="44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P62</a:t>
            </a:r>
            <a:endParaRPr lang="ja-JP" altLang="en-US"/>
          </a:p>
        </p:txBody>
      </p:sp>
      <p:sp>
        <p:nvSpPr>
          <p:cNvPr id="65539" name="AutoShape 21"/>
          <p:cNvSpPr>
            <a:spLocks noChangeArrowheads="1"/>
          </p:cNvSpPr>
          <p:nvPr/>
        </p:nvSpPr>
        <p:spPr bwMode="auto">
          <a:xfrm>
            <a:off x="34925" y="44450"/>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07950" y="1412875"/>
            <a:ext cx="8856663" cy="52562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2200">
                <a:solidFill>
                  <a:schemeClr val="tx1"/>
                </a:solidFill>
                <a:latin typeface="ＭＳ ゴシック" panose="020B0609070205080204" pitchFamily="49" charset="-128"/>
                <a:ea typeface="ＭＳ ゴシック" panose="020B0609070205080204" pitchFamily="49" charset="-128"/>
              </a:rPr>
              <a:t>(1) </a:t>
            </a:r>
            <a:r>
              <a:rPr lang="ja-JP" altLang="en-US" sz="2200">
                <a:solidFill>
                  <a:schemeClr val="tx1"/>
                </a:solidFill>
                <a:latin typeface="ＭＳ ゴシック" panose="020B0609070205080204" pitchFamily="49" charset="-128"/>
                <a:ea typeface="ＭＳ ゴシック" panose="020B0609070205080204" pitchFamily="49" charset="-128"/>
              </a:rPr>
              <a:t>正の数と負の数，文字を用いた式と一元一次方程式，平面図形と</a:t>
            </a:r>
            <a:endParaRPr lang="en-US" altLang="ja-JP" sz="220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空間図形，比例と反比例，データの分布と確率などについての基礎　　　　</a:t>
            </a:r>
            <a:endParaRPr lang="en-US" altLang="ja-JP" sz="220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的な概念や原理・法則などを理解するとともに，事象を数理的に捉　</a:t>
            </a:r>
            <a:endParaRPr lang="en-US" altLang="ja-JP" sz="220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えたり，数学的に解釈したり，数学的に表現・処理したりする技能</a:t>
            </a:r>
            <a:endParaRPr lang="en-US" altLang="ja-JP" sz="220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を身に付けるようにする。</a:t>
            </a:r>
          </a:p>
          <a:p>
            <a:pPr>
              <a:defRPr/>
            </a:pPr>
            <a:r>
              <a:rPr lang="en-US" altLang="ja-JP" sz="2200">
                <a:solidFill>
                  <a:schemeClr val="tx1"/>
                </a:solidFill>
                <a:latin typeface="ＭＳ ゴシック" panose="020B0609070205080204" pitchFamily="49" charset="-128"/>
                <a:ea typeface="ＭＳ ゴシック" panose="020B0609070205080204" pitchFamily="49" charset="-128"/>
              </a:rPr>
              <a:t>(2) </a:t>
            </a:r>
            <a:r>
              <a:rPr lang="ja-JP" altLang="en-US" sz="2200">
                <a:solidFill>
                  <a:schemeClr val="tx1"/>
                </a:solidFill>
                <a:latin typeface="ＭＳ ゴシック" panose="020B0609070205080204" pitchFamily="49" charset="-128"/>
                <a:ea typeface="ＭＳ ゴシック" panose="020B0609070205080204" pitchFamily="49" charset="-128"/>
              </a:rPr>
              <a:t>数の範囲を拡張し，数の性質や計算について考察したり，文字を</a:t>
            </a:r>
            <a:endParaRPr lang="en-US" altLang="ja-JP" sz="220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用いて数量の関係や法則などを考察したりする力，図形の構成要素　</a:t>
            </a:r>
            <a:endParaRPr lang="en-US" altLang="ja-JP" sz="220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や構成の仕方に着目し，図形の性質や関係を直観的に捉え論理的に</a:t>
            </a:r>
            <a:endParaRPr lang="en-US" altLang="ja-JP" sz="220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考察する力，数量の変化や対応に着目して関数関係を見いだし，</a:t>
            </a:r>
            <a:r>
              <a:rPr lang="ja-JP" altLang="en-US" sz="2200" err="1">
                <a:solidFill>
                  <a:schemeClr val="tx1"/>
                </a:solidFill>
                <a:latin typeface="ＭＳ ゴシック" panose="020B0609070205080204" pitchFamily="49" charset="-128"/>
                <a:ea typeface="ＭＳ ゴシック" panose="020B0609070205080204" pitchFamily="49" charset="-128"/>
              </a:rPr>
              <a:t>そ</a:t>
            </a:r>
            <a:endParaRPr lang="en-US" altLang="ja-JP" sz="220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の特徴を表，式，グラフなどで考察</a:t>
            </a:r>
            <a:r>
              <a:rPr lang="ja-JP" altLang="en-US" sz="2200" spc="-150">
                <a:solidFill>
                  <a:schemeClr val="tx1"/>
                </a:solidFill>
                <a:latin typeface="ＭＳ ゴシック" panose="020B0609070205080204" pitchFamily="49" charset="-128"/>
                <a:ea typeface="ＭＳ ゴシック" panose="020B0609070205080204" pitchFamily="49" charset="-128"/>
              </a:rPr>
              <a:t>する力，データの分布に着目し，</a:t>
            </a:r>
            <a:endParaRPr lang="en-US" altLang="ja-JP" sz="2200" spc="-15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200" spc="-150">
                <a:solidFill>
                  <a:schemeClr val="tx1"/>
                </a:solidFill>
                <a:latin typeface="ＭＳ ゴシック" panose="020B0609070205080204" pitchFamily="49" charset="-128"/>
                <a:ea typeface="ＭＳ ゴシック" panose="020B0609070205080204" pitchFamily="49" charset="-128"/>
              </a:rPr>
              <a:t>　</a:t>
            </a:r>
            <a:r>
              <a:rPr lang="ja-JP" altLang="en-US" sz="2200">
                <a:solidFill>
                  <a:schemeClr val="tx1"/>
                </a:solidFill>
                <a:latin typeface="ＭＳ ゴシック" panose="020B0609070205080204" pitchFamily="49" charset="-128"/>
                <a:ea typeface="ＭＳ ゴシック" panose="020B0609070205080204" pitchFamily="49" charset="-128"/>
              </a:rPr>
              <a:t>その傾向を読み取り批判的に考察して判断したり，不確定な事象の</a:t>
            </a:r>
            <a:endParaRPr lang="en-US" altLang="ja-JP" sz="220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起こりやすさについて考察したりする力を養う。</a:t>
            </a:r>
          </a:p>
          <a:p>
            <a:pPr>
              <a:defRPr/>
            </a:pPr>
            <a:r>
              <a:rPr lang="en-US" altLang="ja-JP" sz="2200">
                <a:solidFill>
                  <a:schemeClr val="tx1"/>
                </a:solidFill>
                <a:latin typeface="ＭＳ ゴシック" panose="020B0609070205080204" pitchFamily="49" charset="-128"/>
                <a:ea typeface="ＭＳ ゴシック" panose="020B0609070205080204" pitchFamily="49" charset="-128"/>
              </a:rPr>
              <a:t>(3) </a:t>
            </a:r>
            <a:r>
              <a:rPr lang="ja-JP" altLang="en-US" sz="2200">
                <a:solidFill>
                  <a:schemeClr val="tx1"/>
                </a:solidFill>
                <a:latin typeface="ＭＳ ゴシック" panose="020B0609070205080204" pitchFamily="49" charset="-128"/>
                <a:ea typeface="ＭＳ ゴシック" panose="020B0609070205080204" pitchFamily="49" charset="-128"/>
              </a:rPr>
              <a:t>数学的活動の楽しさや数学のよさに気付いて粘り強く考え，数学</a:t>
            </a:r>
            <a:endParaRPr lang="en-US" altLang="ja-JP" sz="220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を生活や学習に生かそうとする態度，問題解決の過程を振り返って</a:t>
            </a:r>
            <a:endParaRPr lang="en-US" altLang="ja-JP" sz="220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検討しようとする態度，多面的に捉え考えようとする態度を養う。</a:t>
            </a:r>
            <a:endParaRPr lang="ja-JP" altLang="en-US" sz="2200" b="1">
              <a:solidFill>
                <a:schemeClr val="tx1"/>
              </a:solidFill>
              <a:latin typeface="ＭＳ ゴシック" pitchFamily="49" charset="-128"/>
              <a:ea typeface="ＭＳ ゴシック" pitchFamily="49" charset="-128"/>
            </a:endParaRPr>
          </a:p>
        </p:txBody>
      </p:sp>
      <p:sp>
        <p:nvSpPr>
          <p:cNvPr id="65541" name="テキスト ボックス 6"/>
          <p:cNvSpPr txBox="1">
            <a:spLocks noChangeArrowheads="1"/>
          </p:cNvSpPr>
          <p:nvPr/>
        </p:nvSpPr>
        <p:spPr bwMode="auto">
          <a:xfrm>
            <a:off x="34925" y="827088"/>
            <a:ext cx="5113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学年の目標（例：第１学年）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7" name="角丸四角形 6"/>
          <p:cNvSpPr/>
          <p:nvPr/>
        </p:nvSpPr>
        <p:spPr>
          <a:xfrm>
            <a:off x="2590800" y="1998663"/>
            <a:ext cx="4213225" cy="83026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lstStyle/>
          <a:p>
            <a:pPr algn="ctr">
              <a:defRPr/>
            </a:pPr>
            <a:r>
              <a:rPr kumimoji="1" lang="en-US" altLang="ja-JP" sz="3200" b="1">
                <a:latin typeface="ＭＳ ゴシック" panose="020B0609070205080204" pitchFamily="49" charset="-128"/>
                <a:ea typeface="ＭＳ ゴシック" panose="020B0609070205080204" pitchFamily="49" charset="-128"/>
              </a:rPr>
              <a:t>(1)</a:t>
            </a:r>
            <a:r>
              <a:rPr kumimoji="1" lang="ja-JP" altLang="en-US" sz="3200" b="1">
                <a:latin typeface="ＭＳ ゴシック" panose="020B0609070205080204" pitchFamily="49" charset="-128"/>
                <a:ea typeface="ＭＳ ゴシック" panose="020B0609070205080204" pitchFamily="49" charset="-128"/>
              </a:rPr>
              <a:t>知識及び技能</a:t>
            </a:r>
          </a:p>
        </p:txBody>
      </p:sp>
      <p:sp>
        <p:nvSpPr>
          <p:cNvPr id="8" name="角丸四角形 7"/>
          <p:cNvSpPr/>
          <p:nvPr/>
        </p:nvSpPr>
        <p:spPr>
          <a:xfrm>
            <a:off x="2590800" y="3711575"/>
            <a:ext cx="4249738" cy="108585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lstStyle/>
          <a:p>
            <a:pPr algn="ctr">
              <a:defRPr/>
            </a:pPr>
            <a:r>
              <a:rPr kumimoji="1" lang="en-US" altLang="ja-JP" sz="3200" b="1">
                <a:latin typeface="ＭＳ ゴシック" panose="020B0609070205080204" pitchFamily="49" charset="-128"/>
                <a:ea typeface="ＭＳ ゴシック" panose="020B0609070205080204" pitchFamily="49" charset="-128"/>
              </a:rPr>
              <a:t>(2)</a:t>
            </a:r>
            <a:r>
              <a:rPr kumimoji="1" lang="ja-JP" altLang="en-US" sz="3200" b="1">
                <a:latin typeface="ＭＳ ゴシック" panose="020B0609070205080204" pitchFamily="49" charset="-128"/>
                <a:ea typeface="ＭＳ ゴシック" panose="020B0609070205080204" pitchFamily="49" charset="-128"/>
              </a:rPr>
              <a:t>思考力・判断力・表現力等</a:t>
            </a:r>
          </a:p>
        </p:txBody>
      </p:sp>
      <p:sp>
        <p:nvSpPr>
          <p:cNvPr id="9" name="角丸四角形 8"/>
          <p:cNvSpPr/>
          <p:nvPr/>
        </p:nvSpPr>
        <p:spPr>
          <a:xfrm>
            <a:off x="2555875" y="5516563"/>
            <a:ext cx="4248150" cy="108902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lstStyle/>
          <a:p>
            <a:pPr algn="ctr">
              <a:defRPr/>
            </a:pPr>
            <a:r>
              <a:rPr kumimoji="1" lang="en-US" altLang="ja-JP" sz="3200" b="1">
                <a:latin typeface="ＭＳ ゴシック" panose="020B0609070205080204" pitchFamily="49" charset="-128"/>
                <a:ea typeface="ＭＳ ゴシック" panose="020B0609070205080204" pitchFamily="49" charset="-128"/>
              </a:rPr>
              <a:t>(3)</a:t>
            </a:r>
            <a:r>
              <a:rPr kumimoji="1" lang="ja-JP" altLang="en-US" sz="3200" b="1">
                <a:latin typeface="ＭＳ ゴシック" panose="020B0609070205080204" pitchFamily="49" charset="-128"/>
                <a:ea typeface="ＭＳ ゴシック" panose="020B0609070205080204" pitchFamily="49" charset="-128"/>
              </a:rPr>
              <a:t>学びに向かう力，人間性等</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831"/>
    </mc:Choice>
    <mc:Fallback xmlns="">
      <p:transition spd="slow" advTm="16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P65</a:t>
            </a:r>
            <a:endParaRPr lang="ja-JP" altLang="en-US"/>
          </a:p>
        </p:txBody>
      </p:sp>
      <p:sp>
        <p:nvSpPr>
          <p:cNvPr id="67587" name="AutoShape 21"/>
          <p:cNvSpPr>
            <a:spLocks noChangeArrowheads="1"/>
          </p:cNvSpPr>
          <p:nvPr/>
        </p:nvSpPr>
        <p:spPr bwMode="auto">
          <a:xfrm>
            <a:off x="34925" y="44450"/>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07950" y="1412875"/>
            <a:ext cx="8856663" cy="45370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2200">
                <a:solidFill>
                  <a:schemeClr val="tx1"/>
                </a:solidFill>
                <a:latin typeface="ＭＳ ゴシック" panose="020B0609070205080204" pitchFamily="49" charset="-128"/>
                <a:ea typeface="ＭＳ ゴシック" panose="020B0609070205080204" pitchFamily="49" charset="-128"/>
              </a:rPr>
              <a:t>(1) </a:t>
            </a:r>
            <a:r>
              <a:rPr lang="ja-JP" altLang="en-US" sz="2200">
                <a:solidFill>
                  <a:schemeClr val="tx1"/>
                </a:solidFill>
                <a:latin typeface="ＭＳ ゴシック" panose="020B0609070205080204" pitchFamily="49" charset="-128"/>
                <a:ea typeface="ＭＳ ゴシック" panose="020B0609070205080204" pitchFamily="49" charset="-128"/>
              </a:rPr>
              <a:t>正の数と負の数について，数学的活動を通して，次の事項を身に   </a:t>
            </a:r>
            <a:endParaRPr lang="en-US" altLang="ja-JP" sz="2200">
              <a:solidFill>
                <a:schemeClr val="tx1"/>
              </a:solidFill>
              <a:latin typeface="ＭＳ ゴシック" panose="020B0609070205080204" pitchFamily="49" charset="-128"/>
              <a:ea typeface="ＭＳ ゴシック" panose="020B0609070205080204" pitchFamily="49" charset="-128"/>
            </a:endParaRPr>
          </a:p>
          <a:p>
            <a:pPr>
              <a:defRPr/>
            </a:pPr>
            <a:r>
              <a:rPr lang="en-US" altLang="ja-JP" sz="2200">
                <a:solidFill>
                  <a:schemeClr val="tx1"/>
                </a:solidFill>
                <a:latin typeface="ＭＳ ゴシック" panose="020B0609070205080204" pitchFamily="49" charset="-128"/>
                <a:ea typeface="ＭＳ ゴシック" panose="020B0609070205080204" pitchFamily="49" charset="-128"/>
              </a:rPr>
              <a:t>  </a:t>
            </a:r>
            <a:r>
              <a:rPr lang="ja-JP" altLang="en-US" sz="2200">
                <a:solidFill>
                  <a:schemeClr val="tx1"/>
                </a:solidFill>
                <a:latin typeface="ＭＳ ゴシック" panose="020B0609070205080204" pitchFamily="49" charset="-128"/>
                <a:ea typeface="ＭＳ ゴシック" panose="020B0609070205080204" pitchFamily="49" charset="-128"/>
              </a:rPr>
              <a:t>付けることができるよう指導する。</a:t>
            </a:r>
          </a:p>
          <a:p>
            <a:pPr indent="266700">
              <a:defRPr/>
            </a:pPr>
            <a:r>
              <a:rPr lang="ja-JP" altLang="en-US" sz="2200">
                <a:solidFill>
                  <a:schemeClr val="tx1"/>
                </a:solidFill>
                <a:latin typeface="ＭＳ ゴシック" panose="020B0609070205080204" pitchFamily="49" charset="-128"/>
                <a:ea typeface="ＭＳ ゴシック" panose="020B0609070205080204" pitchFamily="49" charset="-128"/>
              </a:rPr>
              <a:t>ア　次のような知識及び技能を身に付けること。</a:t>
            </a: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a:t>
            </a:r>
            <a:r>
              <a:rPr lang="en-US" altLang="ja-JP" sz="2200">
                <a:solidFill>
                  <a:schemeClr val="tx1"/>
                </a:solidFill>
                <a:latin typeface="ＭＳ ゴシック" panose="020B0609070205080204" pitchFamily="49" charset="-128"/>
                <a:ea typeface="ＭＳ ゴシック" panose="020B0609070205080204" pitchFamily="49" charset="-128"/>
              </a:rPr>
              <a:t>(</a:t>
            </a:r>
            <a:r>
              <a:rPr lang="ja-JP" altLang="en-US" sz="2200">
                <a:solidFill>
                  <a:schemeClr val="tx1"/>
                </a:solidFill>
                <a:latin typeface="ＭＳ ゴシック" panose="020B0609070205080204" pitchFamily="49" charset="-128"/>
                <a:ea typeface="ＭＳ ゴシック" panose="020B0609070205080204" pitchFamily="49" charset="-128"/>
              </a:rPr>
              <a:t>ｱ</a:t>
            </a:r>
            <a:r>
              <a:rPr lang="en-US" altLang="ja-JP" sz="2200">
                <a:solidFill>
                  <a:schemeClr val="tx1"/>
                </a:solidFill>
                <a:latin typeface="ＭＳ ゴシック" panose="020B0609070205080204" pitchFamily="49" charset="-128"/>
                <a:ea typeface="ＭＳ ゴシック" panose="020B0609070205080204" pitchFamily="49" charset="-128"/>
              </a:rPr>
              <a:t>) </a:t>
            </a:r>
            <a:r>
              <a:rPr lang="ja-JP" altLang="en-US" sz="2200">
                <a:solidFill>
                  <a:schemeClr val="tx1"/>
                </a:solidFill>
                <a:latin typeface="ＭＳ ゴシック" panose="020B0609070205080204" pitchFamily="49" charset="-128"/>
                <a:ea typeface="ＭＳ ゴシック" panose="020B0609070205080204" pitchFamily="49" charset="-128"/>
              </a:rPr>
              <a:t>正の数と負の数の必要性と意味を理解すること。</a:t>
            </a: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a:t>
            </a:r>
            <a:r>
              <a:rPr lang="en-US" altLang="ja-JP" sz="2200">
                <a:solidFill>
                  <a:schemeClr val="tx1"/>
                </a:solidFill>
                <a:latin typeface="ＭＳ ゴシック" panose="020B0609070205080204" pitchFamily="49" charset="-128"/>
                <a:ea typeface="ＭＳ ゴシック" panose="020B0609070205080204" pitchFamily="49" charset="-128"/>
              </a:rPr>
              <a:t>(</a:t>
            </a:r>
            <a:r>
              <a:rPr lang="ja-JP" altLang="en-US" sz="2200">
                <a:solidFill>
                  <a:schemeClr val="tx1"/>
                </a:solidFill>
                <a:latin typeface="ＭＳ ゴシック" panose="020B0609070205080204" pitchFamily="49" charset="-128"/>
                <a:ea typeface="ＭＳ ゴシック" panose="020B0609070205080204" pitchFamily="49" charset="-128"/>
              </a:rPr>
              <a:t>ｲ</a:t>
            </a:r>
            <a:r>
              <a:rPr lang="en-US" altLang="ja-JP" sz="2200">
                <a:solidFill>
                  <a:schemeClr val="tx1"/>
                </a:solidFill>
                <a:latin typeface="ＭＳ ゴシック" panose="020B0609070205080204" pitchFamily="49" charset="-128"/>
                <a:ea typeface="ＭＳ ゴシック" panose="020B0609070205080204" pitchFamily="49" charset="-128"/>
              </a:rPr>
              <a:t>) </a:t>
            </a:r>
            <a:r>
              <a:rPr lang="ja-JP" altLang="en-US" sz="2200">
                <a:solidFill>
                  <a:schemeClr val="tx1"/>
                </a:solidFill>
                <a:latin typeface="ＭＳ ゴシック" panose="020B0609070205080204" pitchFamily="49" charset="-128"/>
                <a:ea typeface="ＭＳ ゴシック" panose="020B0609070205080204" pitchFamily="49" charset="-128"/>
              </a:rPr>
              <a:t>正の数と負の数の四則計算をすること。</a:t>
            </a: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a:t>
            </a:r>
            <a:r>
              <a:rPr lang="en-US" altLang="ja-JP" sz="2200">
                <a:solidFill>
                  <a:schemeClr val="tx1"/>
                </a:solidFill>
                <a:latin typeface="ＭＳ ゴシック" panose="020B0609070205080204" pitchFamily="49" charset="-128"/>
                <a:ea typeface="ＭＳ ゴシック" panose="020B0609070205080204" pitchFamily="49" charset="-128"/>
              </a:rPr>
              <a:t>(</a:t>
            </a:r>
            <a:r>
              <a:rPr lang="ja-JP" altLang="en-US" sz="2200">
                <a:solidFill>
                  <a:schemeClr val="tx1"/>
                </a:solidFill>
                <a:latin typeface="ＭＳ ゴシック" panose="020B0609070205080204" pitchFamily="49" charset="-128"/>
                <a:ea typeface="ＭＳ ゴシック" panose="020B0609070205080204" pitchFamily="49" charset="-128"/>
              </a:rPr>
              <a:t>ｳ</a:t>
            </a:r>
            <a:r>
              <a:rPr lang="en-US" altLang="ja-JP" sz="2200">
                <a:solidFill>
                  <a:schemeClr val="tx1"/>
                </a:solidFill>
                <a:latin typeface="ＭＳ ゴシック" panose="020B0609070205080204" pitchFamily="49" charset="-128"/>
                <a:ea typeface="ＭＳ ゴシック" panose="020B0609070205080204" pitchFamily="49" charset="-128"/>
              </a:rPr>
              <a:t>) </a:t>
            </a:r>
            <a:r>
              <a:rPr lang="ja-JP" altLang="en-US" sz="2200">
                <a:solidFill>
                  <a:schemeClr val="tx1"/>
                </a:solidFill>
                <a:latin typeface="ＭＳ ゴシック" panose="020B0609070205080204" pitchFamily="49" charset="-128"/>
                <a:ea typeface="ＭＳ ゴシック" panose="020B0609070205080204" pitchFamily="49" charset="-128"/>
              </a:rPr>
              <a:t>具体的な場面で正の数と負の数を用いて表したり処理したり　　</a:t>
            </a:r>
            <a:endParaRPr lang="en-US" altLang="ja-JP" sz="220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すること。</a:t>
            </a: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イ　次のような思考力，判断力，表現力等を身に付けること。</a:t>
            </a: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a:t>
            </a:r>
            <a:r>
              <a:rPr lang="en-US" altLang="ja-JP" sz="2200">
                <a:solidFill>
                  <a:schemeClr val="tx1"/>
                </a:solidFill>
                <a:latin typeface="ＭＳ ゴシック" panose="020B0609070205080204" pitchFamily="49" charset="-128"/>
                <a:ea typeface="ＭＳ ゴシック" panose="020B0609070205080204" pitchFamily="49" charset="-128"/>
              </a:rPr>
              <a:t>(</a:t>
            </a:r>
            <a:r>
              <a:rPr lang="ja-JP" altLang="en-US" sz="2200">
                <a:solidFill>
                  <a:schemeClr val="tx1"/>
                </a:solidFill>
                <a:latin typeface="ＭＳ ゴシック" panose="020B0609070205080204" pitchFamily="49" charset="-128"/>
                <a:ea typeface="ＭＳ ゴシック" panose="020B0609070205080204" pitchFamily="49" charset="-128"/>
              </a:rPr>
              <a:t>ｱ</a:t>
            </a:r>
            <a:r>
              <a:rPr lang="en-US" altLang="ja-JP" sz="2200">
                <a:solidFill>
                  <a:schemeClr val="tx1"/>
                </a:solidFill>
                <a:latin typeface="ＭＳ ゴシック" panose="020B0609070205080204" pitchFamily="49" charset="-128"/>
                <a:ea typeface="ＭＳ ゴシック" panose="020B0609070205080204" pitchFamily="49" charset="-128"/>
              </a:rPr>
              <a:t>) </a:t>
            </a:r>
            <a:r>
              <a:rPr lang="ja-JP" altLang="en-US" sz="2200">
                <a:solidFill>
                  <a:schemeClr val="tx1"/>
                </a:solidFill>
                <a:latin typeface="ＭＳ ゴシック" panose="020B0609070205080204" pitchFamily="49" charset="-128"/>
                <a:ea typeface="ＭＳ ゴシック" panose="020B0609070205080204" pitchFamily="49" charset="-128"/>
              </a:rPr>
              <a:t>算数で学習した数の四則計算と関連付けて，正の数と負の数　</a:t>
            </a:r>
            <a:endParaRPr lang="en-US" altLang="ja-JP" sz="220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の四則計算の方法を考察し表現すること。</a:t>
            </a: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a:t>
            </a:r>
            <a:r>
              <a:rPr lang="en-US" altLang="ja-JP" sz="2200">
                <a:solidFill>
                  <a:schemeClr val="tx1"/>
                </a:solidFill>
                <a:latin typeface="ＭＳ ゴシック" panose="020B0609070205080204" pitchFamily="49" charset="-128"/>
                <a:ea typeface="ＭＳ ゴシック" panose="020B0609070205080204" pitchFamily="49" charset="-128"/>
              </a:rPr>
              <a:t>(</a:t>
            </a:r>
            <a:r>
              <a:rPr lang="ja-JP" altLang="en-US" sz="2200">
                <a:solidFill>
                  <a:schemeClr val="tx1"/>
                </a:solidFill>
                <a:latin typeface="ＭＳ ゴシック" panose="020B0609070205080204" pitchFamily="49" charset="-128"/>
                <a:ea typeface="ＭＳ ゴシック" panose="020B0609070205080204" pitchFamily="49" charset="-128"/>
              </a:rPr>
              <a:t>ｲ</a:t>
            </a:r>
            <a:r>
              <a:rPr lang="en-US" altLang="ja-JP" sz="2200">
                <a:solidFill>
                  <a:schemeClr val="tx1"/>
                </a:solidFill>
                <a:latin typeface="ＭＳ ゴシック" panose="020B0609070205080204" pitchFamily="49" charset="-128"/>
                <a:ea typeface="ＭＳ ゴシック" panose="020B0609070205080204" pitchFamily="49" charset="-128"/>
              </a:rPr>
              <a:t>) </a:t>
            </a:r>
            <a:r>
              <a:rPr lang="ja-JP" altLang="en-US" sz="2200">
                <a:solidFill>
                  <a:schemeClr val="tx1"/>
                </a:solidFill>
                <a:latin typeface="ＭＳ ゴシック" panose="020B0609070205080204" pitchFamily="49" charset="-128"/>
                <a:ea typeface="ＭＳ ゴシック" panose="020B0609070205080204" pitchFamily="49" charset="-128"/>
              </a:rPr>
              <a:t>正の数と負の数を具体的な場面で活用すること。</a:t>
            </a:r>
          </a:p>
          <a:p>
            <a:pPr>
              <a:defRPr/>
            </a:pPr>
            <a:r>
              <a:rPr lang="en-US" altLang="ja-JP" sz="2200">
                <a:solidFill>
                  <a:schemeClr val="tx1"/>
                </a:solidFill>
                <a:latin typeface="ＭＳ ゴシック" panose="020B0609070205080204" pitchFamily="49" charset="-128"/>
                <a:ea typeface="ＭＳ ゴシック" panose="020B0609070205080204" pitchFamily="49" charset="-128"/>
              </a:rPr>
              <a:t>〔</a:t>
            </a:r>
            <a:r>
              <a:rPr lang="ja-JP" altLang="en-US" sz="2200">
                <a:solidFill>
                  <a:schemeClr val="tx1"/>
                </a:solidFill>
                <a:latin typeface="ＭＳ ゴシック" panose="020B0609070205080204" pitchFamily="49" charset="-128"/>
                <a:ea typeface="ＭＳ ゴシック" panose="020B0609070205080204" pitchFamily="49" charset="-128"/>
              </a:rPr>
              <a:t>用語・記号</a:t>
            </a:r>
            <a:r>
              <a:rPr lang="en-US" altLang="ja-JP" sz="2200">
                <a:solidFill>
                  <a:schemeClr val="tx1"/>
                </a:solidFill>
                <a:latin typeface="ＭＳ ゴシック" panose="020B0609070205080204" pitchFamily="49" charset="-128"/>
                <a:ea typeface="ＭＳ ゴシック" panose="020B0609070205080204" pitchFamily="49" charset="-128"/>
              </a:rPr>
              <a:t>〕</a:t>
            </a:r>
          </a:p>
          <a:p>
            <a:pPr>
              <a:defRPr/>
            </a:pPr>
            <a:r>
              <a:rPr lang="ja-JP" altLang="en-US" sz="2200">
                <a:solidFill>
                  <a:schemeClr val="tx1"/>
                </a:solidFill>
                <a:latin typeface="ＭＳ ゴシック" panose="020B0609070205080204" pitchFamily="49" charset="-128"/>
                <a:ea typeface="ＭＳ ゴシック" panose="020B0609070205080204" pitchFamily="49" charset="-128"/>
              </a:rPr>
              <a:t>　　自然数　素数　符号　絶対値</a:t>
            </a:r>
            <a:endParaRPr lang="ja-JP" altLang="en-US" sz="2200" b="1">
              <a:solidFill>
                <a:schemeClr val="tx1"/>
              </a:solidFill>
              <a:latin typeface="ＭＳ ゴシック" pitchFamily="49" charset="-128"/>
              <a:ea typeface="ＭＳ ゴシック" pitchFamily="49" charset="-128"/>
            </a:endParaRPr>
          </a:p>
        </p:txBody>
      </p:sp>
      <p:sp>
        <p:nvSpPr>
          <p:cNvPr id="36870" name="テキスト ボックス 6"/>
          <p:cNvSpPr txBox="1">
            <a:spLocks noChangeArrowheads="1"/>
          </p:cNvSpPr>
          <p:nvPr/>
        </p:nvSpPr>
        <p:spPr bwMode="auto">
          <a:xfrm>
            <a:off x="34925" y="827088"/>
            <a:ext cx="9109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defRPr/>
            </a:pPr>
            <a:r>
              <a:rPr kumimoji="1" lang="en-US" altLang="ja-JP" sz="2800" b="1" spc="-150" dirty="0">
                <a:latin typeface="Tahoma" panose="020B0604030504040204" pitchFamily="34" charset="0"/>
              </a:rPr>
              <a:t>【</a:t>
            </a:r>
            <a:r>
              <a:rPr kumimoji="1" lang="ja-JP" altLang="en-US" sz="2800" b="1" spc="-150" dirty="0">
                <a:latin typeface="Tahoma" panose="020B0604030504040204" pitchFamily="34" charset="0"/>
              </a:rPr>
              <a:t>学年の内容（例：第１学年 数と式</a:t>
            </a:r>
            <a:r>
              <a:rPr kumimoji="1" lang="en-US" altLang="ja-JP" sz="2800" b="1" spc="-150" dirty="0">
                <a:latin typeface="Tahoma" panose="020B0604030504040204" pitchFamily="34" charset="0"/>
              </a:rPr>
              <a:t>〔</a:t>
            </a:r>
            <a:r>
              <a:rPr kumimoji="1" lang="ja-JP" altLang="en-US" sz="2800" b="1" spc="-150" dirty="0">
                <a:latin typeface="Tahoma" panose="020B0604030504040204" pitchFamily="34" charset="0"/>
              </a:rPr>
              <a:t>Ａ</a:t>
            </a:r>
            <a:r>
              <a:rPr kumimoji="1" lang="en-US" altLang="ja-JP" sz="2800" b="1" spc="-150" dirty="0">
                <a:latin typeface="+mn-ea"/>
              </a:rPr>
              <a:t>(1) </a:t>
            </a:r>
            <a:r>
              <a:rPr kumimoji="1" lang="ja-JP" altLang="en-US" sz="2800" b="1" spc="-150" dirty="0">
                <a:latin typeface="Tahoma" panose="020B0604030504040204" pitchFamily="34" charset="0"/>
              </a:rPr>
              <a:t>正の数と負の数］）</a:t>
            </a:r>
            <a:r>
              <a:rPr kumimoji="1" lang="en-US" altLang="ja-JP" sz="2800" b="1" spc="-150" dirty="0">
                <a:latin typeface="Tahoma" panose="020B0604030504040204" pitchFamily="34" charset="0"/>
              </a:rPr>
              <a:t>】</a:t>
            </a:r>
            <a:endParaRPr kumimoji="1" lang="ja-JP" altLang="en-US" sz="2800" b="1" spc="-150" dirty="0">
              <a:latin typeface="Tahoma" panose="020B0604030504040204" pitchFamily="34" charset="0"/>
            </a:endParaRPr>
          </a:p>
        </p:txBody>
      </p:sp>
      <p:sp>
        <p:nvSpPr>
          <p:cNvPr id="7" name="角丸四角形 6"/>
          <p:cNvSpPr/>
          <p:nvPr/>
        </p:nvSpPr>
        <p:spPr>
          <a:xfrm>
            <a:off x="2335213" y="2492375"/>
            <a:ext cx="4402137" cy="812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lstStyle/>
          <a:p>
            <a:pPr algn="ctr">
              <a:defRPr/>
            </a:pPr>
            <a:r>
              <a:rPr kumimoji="1" lang="ja-JP" altLang="en-US" sz="3200" b="1" dirty="0">
                <a:latin typeface="ＭＳ ゴシック" panose="020B0609070205080204" pitchFamily="49" charset="-128"/>
                <a:ea typeface="ＭＳ ゴシック" panose="020B0609070205080204" pitchFamily="49" charset="-128"/>
              </a:rPr>
              <a:t>ア：知識及び技能</a:t>
            </a:r>
          </a:p>
        </p:txBody>
      </p:sp>
      <p:sp>
        <p:nvSpPr>
          <p:cNvPr id="8" name="角丸四角形 7"/>
          <p:cNvSpPr/>
          <p:nvPr/>
        </p:nvSpPr>
        <p:spPr>
          <a:xfrm>
            <a:off x="2339975" y="4124325"/>
            <a:ext cx="4403725" cy="115093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lstStyle/>
          <a:p>
            <a:pPr algn="ctr">
              <a:defRPr/>
            </a:pPr>
            <a:r>
              <a:rPr kumimoji="1" lang="ja-JP" altLang="en-US" sz="3200" b="1" dirty="0">
                <a:latin typeface="ＭＳ ゴシック" panose="020B0609070205080204" pitchFamily="49" charset="-128"/>
                <a:ea typeface="ＭＳ ゴシック" panose="020B0609070205080204" pitchFamily="49" charset="-128"/>
              </a:rPr>
              <a:t>イ：思考力・判断力・表現力等</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911"/>
    </mc:Choice>
    <mc:Fallback xmlns="">
      <p:transition spd="slow" advTm="27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数学科の改訂の趣旨及び要点</a:t>
            </a:r>
            <a:endParaRPr kumimoji="1" lang="ja-JP" altLang="en-US" sz="2800">
              <a:latin typeface="Tahoma" panose="020B0604030504040204" pitchFamily="34" charset="0"/>
            </a:endParaRPr>
          </a:p>
        </p:txBody>
      </p:sp>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P7</a:t>
            </a:r>
            <a:r>
              <a:rPr lang="ja-JP" altLang="en-US" dirty="0" err="1"/>
              <a:t>，</a:t>
            </a:r>
            <a:r>
              <a:rPr lang="en-US" altLang="ja-JP" dirty="0"/>
              <a:t>8</a:t>
            </a:r>
            <a:endParaRPr lang="ja-JP" altLang="en-US" dirty="0"/>
          </a:p>
        </p:txBody>
      </p:sp>
      <p:sp>
        <p:nvSpPr>
          <p:cNvPr id="6" name="正方形/長方形 5"/>
          <p:cNvSpPr/>
          <p:nvPr/>
        </p:nvSpPr>
        <p:spPr>
          <a:xfrm>
            <a:off x="71438" y="1268413"/>
            <a:ext cx="8893175" cy="51133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14341" name="テキスト ボックス 6"/>
          <p:cNvSpPr txBox="1">
            <a:spLocks noChangeArrowheads="1"/>
          </p:cNvSpPr>
          <p:nvPr/>
        </p:nvSpPr>
        <p:spPr bwMode="auto">
          <a:xfrm>
            <a:off x="107950" y="1519238"/>
            <a:ext cx="87852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a:latin typeface="ＭＳ ゴシック" panose="020B0609070205080204" pitchFamily="49" charset="-128"/>
                <a:ea typeface="ＭＳ ゴシック" panose="020B0609070205080204" pitchFamily="49" charset="-128"/>
              </a:rPr>
              <a:t>①　目標の示し方</a:t>
            </a:r>
            <a:endParaRPr kumimoji="1" lang="en-US" altLang="ja-JP" sz="28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「知識及び技能」，「思考力，判断力，表現力等」，　</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「学びに向かう力，人間性等」の三つの柱に沿って整理</a:t>
            </a:r>
            <a:endParaRPr kumimoji="1" lang="en-US" altLang="ja-JP" sz="28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800">
                <a:latin typeface="ＭＳ ゴシック" panose="020B0609070205080204" pitchFamily="49" charset="-128"/>
                <a:ea typeface="ＭＳ ゴシック" panose="020B0609070205080204" pitchFamily="49" charset="-128"/>
              </a:rPr>
              <a:t>②　数学科における「数学的な見方・考え方」</a:t>
            </a:r>
            <a:endParaRPr kumimoji="1" lang="en-US" altLang="ja-JP" sz="28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事象を数量や図形及びそれらの関係などに着目して捉え，</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論理的，統合的・発展的に考えること</a:t>
            </a:r>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800">
                <a:latin typeface="ＭＳ ゴシック" panose="020B0609070205080204" pitchFamily="49" charset="-128"/>
                <a:ea typeface="ＭＳ ゴシック" panose="020B0609070205080204" pitchFamily="49" charset="-128"/>
              </a:rPr>
              <a:t>③　数学的活動の一層の充実</a:t>
            </a:r>
            <a:endParaRPr kumimoji="1" lang="en-US" altLang="ja-JP" sz="28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日常生活や社会の事象に関わる過程と，数学の事象に関わ</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る過程の二つの問題発見・解決の過程を重視し，言語活動を</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充実し，それぞれの過程を振り返り，評価・改善すること</a:t>
            </a:r>
            <a:endParaRPr kumimoji="1" lang="ja-JP" altLang="en-US" sz="2800">
              <a:latin typeface="ＭＳ ゴシック" panose="020B0609070205080204" pitchFamily="49" charset="-128"/>
              <a:ea typeface="ＭＳ ゴシック" panose="020B0609070205080204" pitchFamily="49" charset="-128"/>
            </a:endParaRPr>
          </a:p>
        </p:txBody>
      </p:sp>
      <p:sp>
        <p:nvSpPr>
          <p:cNvPr id="8" name="角丸四角形 7"/>
          <p:cNvSpPr/>
          <p:nvPr/>
        </p:nvSpPr>
        <p:spPr>
          <a:xfrm>
            <a:off x="1475656" y="908720"/>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a:t>数学科の目標の改善</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791"/>
    </mc:Choice>
    <mc:Fallback xmlns="">
      <p:transition spd="slow" advTm="86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P62~</a:t>
            </a:r>
            <a:endParaRPr lang="ja-JP" altLang="en-US"/>
          </a:p>
        </p:txBody>
      </p:sp>
      <p:sp>
        <p:nvSpPr>
          <p:cNvPr id="69635" name="AutoShape 21"/>
          <p:cNvSpPr>
            <a:spLocks noChangeArrowheads="1"/>
          </p:cNvSpPr>
          <p:nvPr/>
        </p:nvSpPr>
        <p:spPr bwMode="auto">
          <a:xfrm>
            <a:off x="34925" y="44450"/>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07950" y="1285875"/>
            <a:ext cx="8856663" cy="17113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en-US" altLang="ja-JP" sz="2600" dirty="0">
                <a:solidFill>
                  <a:schemeClr val="tx2">
                    <a:lumMod val="50000"/>
                  </a:schemeClr>
                </a:solidFill>
                <a:latin typeface="ＭＳ ゴシック" pitchFamily="49" charset="-128"/>
                <a:ea typeface="ＭＳ ゴシック" pitchFamily="49" charset="-128"/>
              </a:rPr>
              <a:t>〔</a:t>
            </a:r>
            <a:r>
              <a:rPr lang="ja-JP" altLang="en-US" sz="2600" dirty="0">
                <a:solidFill>
                  <a:schemeClr val="tx2">
                    <a:lumMod val="50000"/>
                  </a:schemeClr>
                </a:solidFill>
                <a:latin typeface="ＭＳ ゴシック" pitchFamily="49" charset="-128"/>
                <a:ea typeface="ＭＳ ゴシック" pitchFamily="49" charset="-128"/>
              </a:rPr>
              <a:t>Ａ　数と式</a:t>
            </a:r>
            <a:r>
              <a:rPr lang="en-US" altLang="ja-JP" sz="2600" dirty="0">
                <a:solidFill>
                  <a:schemeClr val="tx2">
                    <a:lumMod val="50000"/>
                  </a:schemeClr>
                </a:solidFill>
                <a:latin typeface="ＭＳ ゴシック" pitchFamily="49" charset="-128"/>
                <a:ea typeface="ＭＳ ゴシック" pitchFamily="49" charset="-128"/>
              </a:rPr>
              <a:t>〕</a:t>
            </a:r>
          </a:p>
          <a:p>
            <a:pPr eaLnBrk="1" fontAlgn="auto" hangingPunct="1">
              <a:spcBef>
                <a:spcPts val="0"/>
              </a:spcBef>
              <a:spcAft>
                <a:spcPts val="0"/>
              </a:spcAft>
              <a:defRPr/>
            </a:pPr>
            <a:r>
              <a:rPr lang="ja-JP" altLang="en-US" sz="2600" dirty="0">
                <a:solidFill>
                  <a:schemeClr val="tx2">
                    <a:lumMod val="50000"/>
                  </a:schemeClr>
                </a:solidFill>
                <a:latin typeface="ＭＳ ゴシック" pitchFamily="49" charset="-128"/>
                <a:ea typeface="ＭＳ ゴシック" pitchFamily="49" charset="-128"/>
              </a:rPr>
              <a:t>（１）正の数と負の数</a:t>
            </a:r>
            <a:endParaRPr lang="en-US" altLang="ja-JP" sz="2600" dirty="0">
              <a:solidFill>
                <a:schemeClr val="tx2">
                  <a:lumMod val="50000"/>
                </a:schemeClr>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600" b="1" dirty="0">
                <a:solidFill>
                  <a:schemeClr val="tx2">
                    <a:lumMod val="50000"/>
                  </a:schemeClr>
                </a:solidFill>
                <a:latin typeface="ＭＳ ゴシック" pitchFamily="49" charset="-128"/>
                <a:ea typeface="ＭＳ ゴシック" pitchFamily="49" charset="-128"/>
              </a:rPr>
              <a:t>　　</a:t>
            </a:r>
            <a:r>
              <a:rPr lang="ja-JP" altLang="en-US" sz="2600" b="1" dirty="0">
                <a:solidFill>
                  <a:srgbClr val="FF0000"/>
                </a:solidFill>
                <a:latin typeface="ＭＳ ゴシック" pitchFamily="49" charset="-128"/>
                <a:ea typeface="ＭＳ ゴシック" pitchFamily="49" charset="-128"/>
              </a:rPr>
              <a:t>・用語「素数」　←小５から</a:t>
            </a:r>
            <a:endParaRPr lang="en-US" altLang="ja-JP" sz="2600" b="1" dirty="0">
              <a:solidFill>
                <a:srgbClr val="FF0000"/>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600" b="1" dirty="0">
                <a:solidFill>
                  <a:schemeClr val="tx2">
                    <a:lumMod val="50000"/>
                  </a:schemeClr>
                </a:solidFill>
                <a:latin typeface="ＭＳ ゴシック" pitchFamily="49" charset="-128"/>
                <a:ea typeface="ＭＳ ゴシック" pitchFamily="49" charset="-128"/>
              </a:rPr>
              <a:t>　　</a:t>
            </a:r>
            <a:r>
              <a:rPr lang="ja-JP" altLang="en-US" sz="2600" b="1" dirty="0">
                <a:solidFill>
                  <a:srgbClr val="FF0000"/>
                </a:solidFill>
                <a:latin typeface="ＭＳ ゴシック" pitchFamily="49" charset="-128"/>
                <a:ea typeface="ＭＳ ゴシック" pitchFamily="49" charset="-128"/>
              </a:rPr>
              <a:t>・自然数を素数の積として表すこと　←中３から</a:t>
            </a:r>
          </a:p>
        </p:txBody>
      </p:sp>
      <p:sp>
        <p:nvSpPr>
          <p:cNvPr id="21" name="正方形/長方形 20"/>
          <p:cNvSpPr/>
          <p:nvPr/>
        </p:nvSpPr>
        <p:spPr>
          <a:xfrm>
            <a:off x="125413" y="3068638"/>
            <a:ext cx="8856662" cy="31908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en-US" altLang="ja-JP" sz="2600" dirty="0">
                <a:solidFill>
                  <a:schemeClr val="tx2">
                    <a:lumMod val="50000"/>
                  </a:schemeClr>
                </a:solidFill>
                <a:latin typeface="ＭＳ ゴシック" pitchFamily="49" charset="-128"/>
                <a:ea typeface="ＭＳ ゴシック" pitchFamily="49" charset="-128"/>
              </a:rPr>
              <a:t>〔</a:t>
            </a:r>
            <a:r>
              <a:rPr lang="ja-JP" altLang="en-US" sz="2600" dirty="0">
                <a:solidFill>
                  <a:schemeClr val="tx2">
                    <a:lumMod val="50000"/>
                  </a:schemeClr>
                </a:solidFill>
                <a:latin typeface="ＭＳ ゴシック" pitchFamily="49" charset="-128"/>
                <a:ea typeface="ＭＳ ゴシック" pitchFamily="49" charset="-128"/>
              </a:rPr>
              <a:t>Ｄ　データの活用</a:t>
            </a:r>
            <a:r>
              <a:rPr lang="en-US" altLang="ja-JP" sz="2600" dirty="0">
                <a:solidFill>
                  <a:schemeClr val="tx2">
                    <a:lumMod val="50000"/>
                  </a:schemeClr>
                </a:solidFill>
                <a:latin typeface="ＭＳ ゴシック" pitchFamily="49" charset="-128"/>
                <a:ea typeface="ＭＳ ゴシック" pitchFamily="49" charset="-128"/>
              </a:rPr>
              <a:t>〕</a:t>
            </a:r>
          </a:p>
          <a:p>
            <a:pPr eaLnBrk="1" fontAlgn="auto" hangingPunct="1">
              <a:spcBef>
                <a:spcPts val="0"/>
              </a:spcBef>
              <a:spcAft>
                <a:spcPts val="0"/>
              </a:spcAft>
              <a:defRPr/>
            </a:pPr>
            <a:r>
              <a:rPr lang="ja-JP" altLang="en-US" sz="2600" dirty="0">
                <a:solidFill>
                  <a:schemeClr val="tx2">
                    <a:lumMod val="50000"/>
                  </a:schemeClr>
                </a:solidFill>
                <a:latin typeface="ＭＳ ゴシック" pitchFamily="49" charset="-128"/>
                <a:ea typeface="ＭＳ ゴシック" pitchFamily="49" charset="-128"/>
              </a:rPr>
              <a:t>（１）データの分布</a:t>
            </a:r>
            <a:endParaRPr lang="en-US" altLang="ja-JP" sz="2600" dirty="0">
              <a:solidFill>
                <a:schemeClr val="tx2">
                  <a:lumMod val="50000"/>
                </a:schemeClr>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600" b="1" dirty="0">
                <a:solidFill>
                  <a:schemeClr val="tx2">
                    <a:lumMod val="50000"/>
                  </a:schemeClr>
                </a:solidFill>
                <a:latin typeface="ＭＳ ゴシック" pitchFamily="49" charset="-128"/>
                <a:ea typeface="ＭＳ ゴシック" pitchFamily="49" charset="-128"/>
              </a:rPr>
              <a:t>　　</a:t>
            </a:r>
            <a:r>
              <a:rPr lang="ja-JP" altLang="en-US" sz="2600" b="1" dirty="0">
                <a:solidFill>
                  <a:srgbClr val="FF0000"/>
                </a:solidFill>
                <a:latin typeface="ＭＳ ゴシック" pitchFamily="49" charset="-128"/>
                <a:ea typeface="ＭＳ ゴシック" pitchFamily="49" charset="-128"/>
              </a:rPr>
              <a:t>・用語「累積度数」</a:t>
            </a:r>
            <a:endParaRPr lang="en-US" altLang="ja-JP" sz="2600" b="1" dirty="0">
              <a:solidFill>
                <a:srgbClr val="FF0000"/>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600" b="1" dirty="0">
                <a:solidFill>
                  <a:srgbClr val="FF0000"/>
                </a:solidFill>
                <a:latin typeface="ＭＳ ゴシック" pitchFamily="49" charset="-128"/>
                <a:ea typeface="ＭＳ ゴシック" pitchFamily="49" charset="-128"/>
              </a:rPr>
              <a:t>　　</a:t>
            </a:r>
            <a:r>
              <a:rPr lang="ja-JP" altLang="en-US" sz="2600" b="1" dirty="0">
                <a:solidFill>
                  <a:srgbClr val="0070C0"/>
                </a:solidFill>
                <a:latin typeface="ＭＳ ゴシック" pitchFamily="49" charset="-128"/>
                <a:ea typeface="ＭＳ ゴシック" pitchFamily="49" charset="-128"/>
              </a:rPr>
              <a:t>○</a:t>
            </a:r>
            <a:r>
              <a:rPr lang="ja-JP" altLang="en-US" sz="2600" b="1" spc="-300" dirty="0">
                <a:solidFill>
                  <a:srgbClr val="0070C0"/>
                </a:solidFill>
                <a:latin typeface="ＭＳ ゴシック" pitchFamily="49" charset="-128"/>
                <a:ea typeface="ＭＳ ゴシック" pitchFamily="49" charset="-128"/>
              </a:rPr>
              <a:t>用語「平均値，中央値，最頻値，階級」　→小６へ</a:t>
            </a:r>
            <a:endParaRPr lang="en-US" altLang="ja-JP" sz="2600" b="1" spc="-300" dirty="0">
              <a:solidFill>
                <a:srgbClr val="0070C0"/>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600" b="1" dirty="0">
                <a:solidFill>
                  <a:srgbClr val="0070C0"/>
                </a:solidFill>
                <a:latin typeface="ＭＳ ゴシック" pitchFamily="49" charset="-128"/>
                <a:ea typeface="ＭＳ ゴシック" pitchFamily="49" charset="-128"/>
              </a:rPr>
              <a:t>    ○誤差や近似値，ａ</a:t>
            </a:r>
            <a:r>
              <a:rPr lang="en-US" altLang="ja-JP" sz="2600" b="1" dirty="0">
                <a:solidFill>
                  <a:srgbClr val="0070C0"/>
                </a:solidFill>
                <a:latin typeface="ＭＳ ゴシック" pitchFamily="49" charset="-128"/>
                <a:ea typeface="ＭＳ ゴシック" pitchFamily="49" charset="-128"/>
              </a:rPr>
              <a:t>×10</a:t>
            </a:r>
            <a:r>
              <a:rPr lang="en-US" altLang="ja-JP" sz="2600" b="1" baseline="30000" dirty="0">
                <a:solidFill>
                  <a:srgbClr val="0070C0"/>
                </a:solidFill>
                <a:latin typeface="ＭＳ ゴシック" pitchFamily="49" charset="-128"/>
                <a:ea typeface="ＭＳ ゴシック" pitchFamily="49" charset="-128"/>
              </a:rPr>
              <a:t>n</a:t>
            </a:r>
            <a:r>
              <a:rPr lang="ja-JP" altLang="en-US" sz="2600" b="1" dirty="0">
                <a:solidFill>
                  <a:srgbClr val="0070C0"/>
                </a:solidFill>
                <a:latin typeface="ＭＳ ゴシック" pitchFamily="49" charset="-128"/>
                <a:ea typeface="ＭＳ ゴシック" pitchFamily="49" charset="-128"/>
              </a:rPr>
              <a:t>の形の表現　 →中３へ</a:t>
            </a:r>
            <a:endParaRPr lang="en-US" altLang="ja-JP" sz="2600" b="1" dirty="0">
              <a:solidFill>
                <a:srgbClr val="FF0000"/>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600" dirty="0">
                <a:solidFill>
                  <a:schemeClr val="tx2">
                    <a:lumMod val="50000"/>
                  </a:schemeClr>
                </a:solidFill>
                <a:latin typeface="ＭＳ ゴシック" pitchFamily="49" charset="-128"/>
                <a:ea typeface="ＭＳ ゴシック" pitchFamily="49" charset="-128"/>
              </a:rPr>
              <a:t>（２）不確定な事象の起こりやすさ</a:t>
            </a:r>
            <a:endParaRPr lang="en-US" altLang="ja-JP" sz="2600" dirty="0">
              <a:solidFill>
                <a:schemeClr val="tx2">
                  <a:lumMod val="50000"/>
                </a:schemeClr>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600" b="1" dirty="0">
                <a:solidFill>
                  <a:schemeClr val="tx2">
                    <a:lumMod val="50000"/>
                  </a:schemeClr>
                </a:solidFill>
                <a:latin typeface="ＭＳ ゴシック" pitchFamily="49" charset="-128"/>
                <a:ea typeface="ＭＳ ゴシック" pitchFamily="49" charset="-128"/>
              </a:rPr>
              <a:t>　　</a:t>
            </a:r>
            <a:r>
              <a:rPr lang="ja-JP" altLang="en-US" sz="2600" b="1" dirty="0">
                <a:solidFill>
                  <a:srgbClr val="FF0000"/>
                </a:solidFill>
                <a:latin typeface="ＭＳ ゴシック" pitchFamily="49" charset="-128"/>
                <a:ea typeface="ＭＳ ゴシック" pitchFamily="49" charset="-128"/>
              </a:rPr>
              <a:t>・</a:t>
            </a:r>
            <a:r>
              <a:rPr lang="ja-JP" altLang="en-US" sz="2600" b="1" spc="-300" dirty="0">
                <a:solidFill>
                  <a:srgbClr val="FF0000"/>
                </a:solidFill>
                <a:latin typeface="ＭＳ ゴシック" pitchFamily="49" charset="-128"/>
                <a:ea typeface="ＭＳ ゴシック" pitchFamily="49" charset="-128"/>
              </a:rPr>
              <a:t>多数の観察や多数回の試行によって得られる確率</a:t>
            </a:r>
            <a:endParaRPr lang="en-US" altLang="ja-JP" sz="2600" b="1" spc="-300" dirty="0">
              <a:solidFill>
                <a:srgbClr val="FF0000"/>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600" b="1" spc="-300" dirty="0">
                <a:solidFill>
                  <a:srgbClr val="FF0000"/>
                </a:solidFill>
                <a:latin typeface="ＭＳ ゴシック" pitchFamily="49" charset="-128"/>
                <a:ea typeface="ＭＳ ゴシック" pitchFamily="49" charset="-128"/>
              </a:rPr>
              <a:t>　　　　← 中２から</a:t>
            </a:r>
            <a:endParaRPr lang="en-US" altLang="ja-JP" sz="2600" b="1" spc="-300" dirty="0">
              <a:solidFill>
                <a:srgbClr val="FF0000"/>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600" b="1" dirty="0">
                <a:solidFill>
                  <a:srgbClr val="0070C0"/>
                </a:solidFill>
                <a:latin typeface="ＭＳ ゴシック" pitchFamily="49" charset="-128"/>
                <a:ea typeface="ＭＳ ゴシック" pitchFamily="49" charset="-128"/>
              </a:rPr>
              <a:t>　　</a:t>
            </a:r>
            <a:endParaRPr lang="en-US" altLang="ja-JP" sz="2600" b="1" spc="-300" dirty="0">
              <a:solidFill>
                <a:srgbClr val="FF0000"/>
              </a:solidFill>
              <a:latin typeface="ＭＳ ゴシック" pitchFamily="49" charset="-128"/>
              <a:ea typeface="ＭＳ ゴシック" pitchFamily="49" charset="-128"/>
            </a:endParaRPr>
          </a:p>
          <a:p>
            <a:pPr eaLnBrk="1" fontAlgn="auto" hangingPunct="1">
              <a:spcBef>
                <a:spcPts val="0"/>
              </a:spcBef>
              <a:spcAft>
                <a:spcPts val="0"/>
              </a:spcAft>
              <a:defRPr/>
            </a:pPr>
            <a:endParaRPr lang="en-US" altLang="ja-JP" sz="2600" dirty="0">
              <a:solidFill>
                <a:srgbClr val="FF0000"/>
              </a:solidFill>
              <a:latin typeface="ＭＳ ゴシック" pitchFamily="49" charset="-128"/>
              <a:ea typeface="ＭＳ ゴシック" pitchFamily="49" charset="-128"/>
            </a:endParaRPr>
          </a:p>
        </p:txBody>
      </p:sp>
      <p:sp>
        <p:nvSpPr>
          <p:cNvPr id="69638" name="テキスト ボックス 6"/>
          <p:cNvSpPr txBox="1">
            <a:spLocks noChangeArrowheads="1"/>
          </p:cNvSpPr>
          <p:nvPr/>
        </p:nvSpPr>
        <p:spPr bwMode="auto">
          <a:xfrm>
            <a:off x="34925" y="762000"/>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第１学年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606"/>
    </mc:Choice>
    <mc:Fallback xmlns="">
      <p:transition spd="slow" advTm="82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17"/>
          <p:cNvSpPr>
            <a:spLocks noChangeArrowheads="1"/>
          </p:cNvSpPr>
          <p:nvPr/>
        </p:nvSpPr>
        <p:spPr bwMode="auto">
          <a:xfrm>
            <a:off x="6804025" y="44450"/>
            <a:ext cx="2339975" cy="649288"/>
          </a:xfrm>
          <a:prstGeom prst="ribbon">
            <a:avLst>
              <a:gd name="adj1" fmla="val 12449"/>
              <a:gd name="adj2" fmla="val 63352"/>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P91</a:t>
            </a:r>
            <a:endParaRPr lang="ja-JP" altLang="en-US"/>
          </a:p>
        </p:txBody>
      </p:sp>
      <p:sp>
        <p:nvSpPr>
          <p:cNvPr id="71683" name="AutoShape 21"/>
          <p:cNvSpPr>
            <a:spLocks noChangeArrowheads="1"/>
          </p:cNvSpPr>
          <p:nvPr/>
        </p:nvSpPr>
        <p:spPr bwMode="auto">
          <a:xfrm>
            <a:off x="34925" y="44450"/>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71684" name="Text Box 19"/>
          <p:cNvSpPr txBox="1">
            <a:spLocks noChangeArrowheads="1"/>
          </p:cNvSpPr>
          <p:nvPr/>
        </p:nvSpPr>
        <p:spPr bwMode="auto">
          <a:xfrm>
            <a:off x="179388" y="3573463"/>
            <a:ext cx="8785225" cy="954087"/>
          </a:xfrm>
          <a:prstGeom prst="rect">
            <a:avLst/>
          </a:prstGeom>
          <a:solidFill>
            <a:schemeClr val="bg1"/>
          </a:solidFill>
          <a:ln w="9525">
            <a:solidFill>
              <a:srgbClr val="00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ja-JP" altLang="en-US" sz="2800">
                <a:latin typeface="ＭＳ ゴシック" panose="020B0609070205080204" pitchFamily="49" charset="-128"/>
                <a:ea typeface="ＭＳ ゴシック" panose="020B0609070205080204" pitchFamily="49" charset="-128"/>
              </a:rPr>
              <a:t>　データの分布の傾向を読み取り，批判的に考察し判断すること</a:t>
            </a:r>
            <a:r>
              <a:rPr lang="en-US" altLang="ja-JP" sz="2800">
                <a:latin typeface="ＭＳ ゴシック" panose="020B0609070205080204" pitchFamily="49" charset="-128"/>
                <a:ea typeface="ＭＳ ゴシック" panose="020B0609070205080204" pitchFamily="49" charset="-128"/>
              </a:rPr>
              <a:t>(</a:t>
            </a:r>
            <a:r>
              <a:rPr lang="ja-JP" altLang="en-US" sz="2800">
                <a:latin typeface="ＭＳ ゴシック" panose="020B0609070205080204" pitchFamily="49" charset="-128"/>
                <a:ea typeface="ＭＳ ゴシック" panose="020B0609070205080204" pitchFamily="49" charset="-128"/>
              </a:rPr>
              <a:t>アの</a:t>
            </a:r>
            <a:r>
              <a:rPr lang="en-US" altLang="ja-JP" sz="2800">
                <a:latin typeface="ＭＳ ゴシック" panose="020B0609070205080204" pitchFamily="49" charset="-128"/>
                <a:ea typeface="ＭＳ ゴシック" panose="020B0609070205080204" pitchFamily="49" charset="-128"/>
              </a:rPr>
              <a:t>(</a:t>
            </a:r>
            <a:r>
              <a:rPr lang="ja-JP" altLang="en-US" sz="2800">
                <a:latin typeface="ＭＳ ゴシック" panose="020B0609070205080204" pitchFamily="49" charset="-128"/>
                <a:ea typeface="ＭＳ ゴシック" panose="020B0609070205080204" pitchFamily="49" charset="-128"/>
              </a:rPr>
              <a:t>ｲ</a:t>
            </a:r>
            <a:r>
              <a:rPr lang="en-US" altLang="ja-JP" sz="2800">
                <a:latin typeface="ＭＳ ゴシック" panose="020B0609070205080204" pitchFamily="49" charset="-128"/>
                <a:ea typeface="ＭＳ ゴシック" panose="020B0609070205080204" pitchFamily="49" charset="-128"/>
              </a:rPr>
              <a:t>)</a:t>
            </a:r>
            <a:r>
              <a:rPr lang="ja-JP" altLang="en-US" sz="2800">
                <a:latin typeface="ＭＳ ゴシック" panose="020B0609070205080204" pitchFamily="49" charset="-128"/>
                <a:ea typeface="ＭＳ ゴシック" panose="020B0609070205080204" pitchFamily="49" charset="-128"/>
              </a:rPr>
              <a:t>，イの</a:t>
            </a:r>
            <a:r>
              <a:rPr lang="en-US" altLang="ja-JP" sz="2800">
                <a:latin typeface="ＭＳ ゴシック" panose="020B0609070205080204" pitchFamily="49" charset="-128"/>
                <a:ea typeface="ＭＳ ゴシック" panose="020B0609070205080204" pitchFamily="49" charset="-128"/>
              </a:rPr>
              <a:t>(</a:t>
            </a:r>
            <a:r>
              <a:rPr lang="ja-JP" altLang="en-US" sz="2800">
                <a:latin typeface="ＭＳ ゴシック" panose="020B0609070205080204" pitchFamily="49" charset="-128"/>
                <a:ea typeface="ＭＳ ゴシック" panose="020B0609070205080204" pitchFamily="49" charset="-128"/>
              </a:rPr>
              <a:t>ｱ</a:t>
            </a:r>
            <a:r>
              <a:rPr lang="en-US" altLang="ja-JP" sz="2800">
                <a:latin typeface="ＭＳ ゴシック" panose="020B0609070205080204" pitchFamily="49" charset="-128"/>
                <a:ea typeface="ＭＳ ゴシック" panose="020B0609070205080204" pitchFamily="49" charset="-128"/>
              </a:rPr>
              <a:t>))</a:t>
            </a:r>
            <a:endParaRPr kumimoji="1" lang="ja-JP" altLang="en-US" sz="2800" b="1">
              <a:latin typeface="ＭＳ ゴシック" panose="020B0609070205080204" pitchFamily="49" charset="-128"/>
              <a:ea typeface="ＭＳ ゴシック" panose="020B0609070205080204" pitchFamily="49" charset="-128"/>
            </a:endParaRPr>
          </a:p>
        </p:txBody>
      </p:sp>
      <p:sp>
        <p:nvSpPr>
          <p:cNvPr id="71685" name="Text Box 19"/>
          <p:cNvSpPr txBox="1">
            <a:spLocks noChangeArrowheads="1"/>
          </p:cNvSpPr>
          <p:nvPr/>
        </p:nvSpPr>
        <p:spPr bwMode="auto">
          <a:xfrm>
            <a:off x="179388" y="1970088"/>
            <a:ext cx="8785225" cy="954087"/>
          </a:xfrm>
          <a:prstGeom prst="rect">
            <a:avLst/>
          </a:prstGeom>
          <a:solidFill>
            <a:schemeClr val="bg1"/>
          </a:solidFill>
          <a:ln w="9525">
            <a:solidFill>
              <a:srgbClr val="00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a:latin typeface="ＭＳ ゴシック" panose="020B0609070205080204" pitchFamily="49" charset="-128"/>
                <a:ea typeface="ＭＳ ゴシック" panose="020B0609070205080204" pitchFamily="49" charset="-128"/>
              </a:rPr>
              <a:t>　</a:t>
            </a:r>
            <a:r>
              <a:rPr lang="ja-JP" altLang="en-US" sz="2800">
                <a:latin typeface="ＭＳ ゴシック" panose="020B0609070205080204" pitchFamily="49" charset="-128"/>
                <a:ea typeface="ＭＳ ゴシック" panose="020B0609070205080204" pitchFamily="49" charset="-128"/>
              </a:rPr>
              <a:t>「累積相対度数」は，新規に追加する用語としては示されていないが，取り扱うことになる。</a:t>
            </a:r>
            <a:endParaRPr kumimoji="1" lang="ja-JP" altLang="en-US" sz="2800" b="1">
              <a:latin typeface="Tahoma" panose="020B0604030504040204" pitchFamily="34" charset="0"/>
            </a:endParaRPr>
          </a:p>
        </p:txBody>
      </p:sp>
      <p:sp>
        <p:nvSpPr>
          <p:cNvPr id="71686" name="テキスト ボックス 9"/>
          <p:cNvSpPr txBox="1">
            <a:spLocks noChangeArrowheads="1"/>
          </p:cNvSpPr>
          <p:nvPr/>
        </p:nvSpPr>
        <p:spPr bwMode="auto">
          <a:xfrm>
            <a:off x="34925" y="827088"/>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第１学年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71687" name="テキスト ボックス 11"/>
          <p:cNvSpPr txBox="1">
            <a:spLocks noChangeArrowheads="1"/>
          </p:cNvSpPr>
          <p:nvPr/>
        </p:nvSpPr>
        <p:spPr bwMode="auto">
          <a:xfrm>
            <a:off x="252413" y="4652963"/>
            <a:ext cx="889158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latin typeface="ＭＳ ゴシック" panose="020B0609070205080204" pitchFamily="49" charset="-128"/>
                <a:ea typeface="ＭＳ ゴシック" panose="020B0609070205080204" pitchFamily="49" charset="-128"/>
              </a:rPr>
              <a:t>　批判的に考察することとは，物事を単に否定することではなく，多面的に吟味し，よりよい解決や結論を見いだすことである。</a:t>
            </a:r>
            <a:endParaRPr kumimoji="1" lang="ja-JP" altLang="en-US" sz="2800" b="1">
              <a:latin typeface="ＭＳ ゴシック" panose="020B0609070205080204" pitchFamily="49" charset="-128"/>
              <a:ea typeface="ＭＳ ゴシック" panose="020B0609070205080204" pitchFamily="49" charset="-128"/>
            </a:endParaRPr>
          </a:p>
        </p:txBody>
      </p:sp>
      <p:sp>
        <p:nvSpPr>
          <p:cNvPr id="9" name="テキスト ボックス 8"/>
          <p:cNvSpPr txBox="1">
            <a:spLocks noChangeArrowheads="1"/>
          </p:cNvSpPr>
          <p:nvPr/>
        </p:nvSpPr>
        <p:spPr bwMode="auto">
          <a:xfrm>
            <a:off x="34925" y="1320800"/>
            <a:ext cx="7058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ja-JP" altLang="en-US" sz="2800">
                <a:solidFill>
                  <a:schemeClr val="tx2">
                    <a:lumMod val="50000"/>
                  </a:schemeClr>
                </a:solidFill>
                <a:latin typeface="ＭＳ ゴシック" pitchFamily="49" charset="-128"/>
                <a:ea typeface="ＭＳ ゴシック" pitchFamily="49" charset="-128"/>
              </a:rPr>
              <a:t>Ｄ（１）データの分布</a:t>
            </a:r>
            <a:endParaRPr lang="en-US" altLang="ja-JP" sz="2800">
              <a:solidFill>
                <a:schemeClr val="tx2">
                  <a:lumMod val="50000"/>
                </a:schemeClr>
              </a:solidFill>
              <a:latin typeface="ＭＳ ゴシック" pitchFamily="49" charset="-128"/>
              <a:ea typeface="ＭＳ ゴシック" pitchFamily="49" charset="-128"/>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565"/>
    </mc:Choice>
    <mc:Fallback xmlns="">
      <p:transition spd="slow" advTm="96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P92~</a:t>
            </a:r>
            <a:endParaRPr lang="ja-JP" altLang="en-US"/>
          </a:p>
        </p:txBody>
      </p:sp>
      <p:sp>
        <p:nvSpPr>
          <p:cNvPr id="73731" name="AutoShape 21"/>
          <p:cNvSpPr>
            <a:spLocks noChangeArrowheads="1"/>
          </p:cNvSpPr>
          <p:nvPr/>
        </p:nvSpPr>
        <p:spPr bwMode="auto">
          <a:xfrm>
            <a:off x="34925" y="44450"/>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1" name="正方形/長方形 20"/>
          <p:cNvSpPr/>
          <p:nvPr/>
        </p:nvSpPr>
        <p:spPr>
          <a:xfrm>
            <a:off x="107950" y="1844675"/>
            <a:ext cx="8913813" cy="48244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2800" spc="-150">
                <a:solidFill>
                  <a:schemeClr val="tx1"/>
                </a:solidFill>
                <a:latin typeface="ＭＳ ゴシック" panose="020B0609070205080204" pitchFamily="49" charset="-128"/>
                <a:ea typeface="ＭＳ ゴシック" panose="020B0609070205080204" pitchFamily="49" charset="-128"/>
              </a:rPr>
              <a:t>(2) </a:t>
            </a:r>
            <a:r>
              <a:rPr lang="ja-JP" altLang="en-US" sz="2800" spc="-150">
                <a:solidFill>
                  <a:schemeClr val="tx1"/>
                </a:solidFill>
                <a:latin typeface="ＭＳ ゴシック" panose="020B0609070205080204" pitchFamily="49" charset="-128"/>
                <a:ea typeface="ＭＳ ゴシック" panose="020B0609070205080204" pitchFamily="49" charset="-128"/>
              </a:rPr>
              <a:t>不確定な事象の起こりやすさについて，数学的活動を</a:t>
            </a:r>
            <a:endParaRPr lang="en-US" altLang="ja-JP" sz="2800" spc="-15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800" spc="-150">
                <a:solidFill>
                  <a:schemeClr val="tx1"/>
                </a:solidFill>
                <a:latin typeface="ＭＳ ゴシック" panose="020B0609070205080204" pitchFamily="49" charset="-128"/>
                <a:ea typeface="ＭＳ ゴシック" panose="020B0609070205080204" pitchFamily="49" charset="-128"/>
              </a:rPr>
              <a:t>　通して，次の事項を身に付けることができるよう指導</a:t>
            </a:r>
            <a:endParaRPr lang="en-US" altLang="ja-JP" sz="2800" spc="-15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800" spc="-150">
                <a:solidFill>
                  <a:schemeClr val="tx1"/>
                </a:solidFill>
                <a:latin typeface="ＭＳ ゴシック" panose="020B0609070205080204" pitchFamily="49" charset="-128"/>
                <a:ea typeface="ＭＳ ゴシック" panose="020B0609070205080204" pitchFamily="49" charset="-128"/>
              </a:rPr>
              <a:t>　する。</a:t>
            </a:r>
          </a:p>
          <a:p>
            <a:pPr>
              <a:defRPr/>
            </a:pPr>
            <a:r>
              <a:rPr lang="ja-JP" altLang="en-US" sz="2800" spc="-150">
                <a:solidFill>
                  <a:schemeClr val="tx1"/>
                </a:solidFill>
                <a:latin typeface="ＭＳ ゴシック" panose="020B0609070205080204" pitchFamily="49" charset="-128"/>
                <a:ea typeface="ＭＳ ゴシック" panose="020B0609070205080204" pitchFamily="49" charset="-128"/>
              </a:rPr>
              <a:t>　ア　次のような知識及び技能を身に付けること。</a:t>
            </a:r>
          </a:p>
          <a:p>
            <a:pPr>
              <a:defRPr/>
            </a:pPr>
            <a:r>
              <a:rPr lang="ja-JP" altLang="en-US" sz="2800" spc="-150">
                <a:solidFill>
                  <a:schemeClr val="tx1"/>
                </a:solidFill>
                <a:latin typeface="ＭＳ ゴシック" panose="020B0609070205080204" pitchFamily="49" charset="-128"/>
                <a:ea typeface="ＭＳ ゴシック" panose="020B0609070205080204" pitchFamily="49" charset="-128"/>
              </a:rPr>
              <a:t>　　</a:t>
            </a:r>
            <a:r>
              <a:rPr lang="en-US" altLang="ja-JP" sz="2800" spc="-150">
                <a:solidFill>
                  <a:schemeClr val="tx1"/>
                </a:solidFill>
                <a:latin typeface="ＭＳ ゴシック" panose="020B0609070205080204" pitchFamily="49" charset="-128"/>
                <a:ea typeface="ＭＳ ゴシック" panose="020B0609070205080204" pitchFamily="49" charset="-128"/>
              </a:rPr>
              <a:t>(</a:t>
            </a:r>
            <a:r>
              <a:rPr lang="ja-JP" altLang="en-US" sz="2800" spc="-150">
                <a:solidFill>
                  <a:schemeClr val="tx1"/>
                </a:solidFill>
                <a:latin typeface="ＭＳ ゴシック" panose="020B0609070205080204" pitchFamily="49" charset="-128"/>
                <a:ea typeface="ＭＳ ゴシック" panose="020B0609070205080204" pitchFamily="49" charset="-128"/>
              </a:rPr>
              <a:t>ｱ</a:t>
            </a:r>
            <a:r>
              <a:rPr lang="en-US" altLang="ja-JP" sz="2800" spc="-150">
                <a:solidFill>
                  <a:schemeClr val="tx1"/>
                </a:solidFill>
                <a:latin typeface="ＭＳ ゴシック" panose="020B0609070205080204" pitchFamily="49" charset="-128"/>
                <a:ea typeface="ＭＳ ゴシック" panose="020B0609070205080204" pitchFamily="49" charset="-128"/>
              </a:rPr>
              <a:t>) </a:t>
            </a:r>
            <a:r>
              <a:rPr lang="ja-JP" altLang="en-US" sz="2800" spc="-150">
                <a:solidFill>
                  <a:schemeClr val="tx1"/>
                </a:solidFill>
                <a:latin typeface="ＭＳ ゴシック" panose="020B0609070205080204" pitchFamily="49" charset="-128"/>
                <a:ea typeface="ＭＳ ゴシック" panose="020B0609070205080204" pitchFamily="49" charset="-128"/>
              </a:rPr>
              <a:t>多数の観察や多数回の試行によって得られる確率</a:t>
            </a:r>
            <a:endParaRPr lang="en-US" altLang="ja-JP" sz="2800" spc="-15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800" spc="-150">
                <a:solidFill>
                  <a:schemeClr val="tx1"/>
                </a:solidFill>
                <a:latin typeface="ＭＳ ゴシック" panose="020B0609070205080204" pitchFamily="49" charset="-128"/>
                <a:ea typeface="ＭＳ ゴシック" panose="020B0609070205080204" pitchFamily="49" charset="-128"/>
              </a:rPr>
              <a:t>　　　の必要性と意味を理解すること。</a:t>
            </a:r>
          </a:p>
          <a:p>
            <a:pPr>
              <a:defRPr/>
            </a:pPr>
            <a:r>
              <a:rPr lang="ja-JP" altLang="en-US" sz="2800" spc="-150">
                <a:solidFill>
                  <a:schemeClr val="tx1"/>
                </a:solidFill>
                <a:latin typeface="ＭＳ ゴシック" panose="020B0609070205080204" pitchFamily="49" charset="-128"/>
                <a:ea typeface="ＭＳ ゴシック" panose="020B0609070205080204" pitchFamily="49" charset="-128"/>
              </a:rPr>
              <a:t>　イ　次のような思考力，判断力，表現力等を身に付け</a:t>
            </a:r>
            <a:endParaRPr lang="en-US" altLang="ja-JP" sz="2800" spc="-15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800" spc="-150">
                <a:solidFill>
                  <a:schemeClr val="tx1"/>
                </a:solidFill>
                <a:latin typeface="ＭＳ ゴシック" panose="020B0609070205080204" pitchFamily="49" charset="-128"/>
                <a:ea typeface="ＭＳ ゴシック" panose="020B0609070205080204" pitchFamily="49" charset="-128"/>
              </a:rPr>
              <a:t>　　ること。</a:t>
            </a:r>
          </a:p>
          <a:p>
            <a:pPr>
              <a:defRPr/>
            </a:pPr>
            <a:r>
              <a:rPr lang="ja-JP" altLang="en-US" sz="2800" spc="-150">
                <a:solidFill>
                  <a:schemeClr val="tx1"/>
                </a:solidFill>
                <a:latin typeface="ＭＳ ゴシック" panose="020B0609070205080204" pitchFamily="49" charset="-128"/>
                <a:ea typeface="ＭＳ ゴシック" panose="020B0609070205080204" pitchFamily="49" charset="-128"/>
              </a:rPr>
              <a:t>　　</a:t>
            </a:r>
            <a:r>
              <a:rPr lang="en-US" altLang="ja-JP" sz="2800" spc="-150">
                <a:solidFill>
                  <a:schemeClr val="tx1"/>
                </a:solidFill>
                <a:latin typeface="ＭＳ ゴシック" panose="020B0609070205080204" pitchFamily="49" charset="-128"/>
                <a:ea typeface="ＭＳ ゴシック" panose="020B0609070205080204" pitchFamily="49" charset="-128"/>
              </a:rPr>
              <a:t>(</a:t>
            </a:r>
            <a:r>
              <a:rPr lang="ja-JP" altLang="en-US" sz="2800" spc="-150">
                <a:solidFill>
                  <a:schemeClr val="tx1"/>
                </a:solidFill>
                <a:latin typeface="ＭＳ ゴシック" panose="020B0609070205080204" pitchFamily="49" charset="-128"/>
                <a:ea typeface="ＭＳ ゴシック" panose="020B0609070205080204" pitchFamily="49" charset="-128"/>
              </a:rPr>
              <a:t>ｱ</a:t>
            </a:r>
            <a:r>
              <a:rPr lang="en-US" altLang="ja-JP" sz="2800" spc="-150">
                <a:solidFill>
                  <a:schemeClr val="tx1"/>
                </a:solidFill>
                <a:latin typeface="ＭＳ ゴシック" panose="020B0609070205080204" pitchFamily="49" charset="-128"/>
                <a:ea typeface="ＭＳ ゴシック" panose="020B0609070205080204" pitchFamily="49" charset="-128"/>
              </a:rPr>
              <a:t>) </a:t>
            </a:r>
            <a:r>
              <a:rPr lang="ja-JP" altLang="en-US" sz="2800" spc="-150">
                <a:solidFill>
                  <a:schemeClr val="tx1"/>
                </a:solidFill>
                <a:latin typeface="ＭＳ ゴシック" panose="020B0609070205080204" pitchFamily="49" charset="-128"/>
                <a:ea typeface="ＭＳ ゴシック" panose="020B0609070205080204" pitchFamily="49" charset="-128"/>
              </a:rPr>
              <a:t>多数の観察や多数回の試行の結果を基にして，不</a:t>
            </a:r>
            <a:endParaRPr lang="en-US" altLang="ja-JP" sz="2800" spc="-15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800" spc="-150">
                <a:solidFill>
                  <a:schemeClr val="tx1"/>
                </a:solidFill>
                <a:latin typeface="ＭＳ ゴシック" panose="020B0609070205080204" pitchFamily="49" charset="-128"/>
                <a:ea typeface="ＭＳ ゴシック" panose="020B0609070205080204" pitchFamily="49" charset="-128"/>
              </a:rPr>
              <a:t>　　　確定な事象の起こりやすさの傾向を読み取り表現</a:t>
            </a:r>
            <a:endParaRPr lang="en-US" altLang="ja-JP" sz="2800" spc="-15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800" spc="-150">
                <a:solidFill>
                  <a:schemeClr val="tx1"/>
                </a:solidFill>
                <a:latin typeface="ＭＳ ゴシック" panose="020B0609070205080204" pitchFamily="49" charset="-128"/>
                <a:ea typeface="ＭＳ ゴシック" panose="020B0609070205080204" pitchFamily="49" charset="-128"/>
              </a:rPr>
              <a:t>　　　すること。</a:t>
            </a:r>
            <a:endParaRPr lang="en-US" altLang="ja-JP" sz="2400" spc="-150">
              <a:solidFill>
                <a:schemeClr val="tx1"/>
              </a:solidFill>
              <a:latin typeface="ＭＳ ゴシック" pitchFamily="49" charset="-128"/>
              <a:ea typeface="ＭＳ ゴシック" pitchFamily="49" charset="-128"/>
            </a:endParaRPr>
          </a:p>
        </p:txBody>
      </p:sp>
      <p:sp>
        <p:nvSpPr>
          <p:cNvPr id="73733" name="テキスト ボックス 6"/>
          <p:cNvSpPr txBox="1">
            <a:spLocks noChangeArrowheads="1"/>
          </p:cNvSpPr>
          <p:nvPr/>
        </p:nvSpPr>
        <p:spPr bwMode="auto">
          <a:xfrm>
            <a:off x="34925" y="827088"/>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第１学年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7" name="テキスト ボックス 6"/>
          <p:cNvSpPr txBox="1">
            <a:spLocks noChangeArrowheads="1"/>
          </p:cNvSpPr>
          <p:nvPr/>
        </p:nvSpPr>
        <p:spPr bwMode="auto">
          <a:xfrm>
            <a:off x="34925" y="1320800"/>
            <a:ext cx="7058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ja-JP" altLang="en-US" sz="2800">
                <a:solidFill>
                  <a:schemeClr val="tx2">
                    <a:lumMod val="50000"/>
                  </a:schemeClr>
                </a:solidFill>
                <a:latin typeface="ＭＳ ゴシック" pitchFamily="49" charset="-128"/>
                <a:ea typeface="ＭＳ ゴシック" pitchFamily="49" charset="-128"/>
              </a:rPr>
              <a:t>Ｄ（２）不確定な事象の起こりやすさ</a:t>
            </a:r>
            <a:endParaRPr lang="en-US" altLang="ja-JP" sz="2800">
              <a:solidFill>
                <a:schemeClr val="tx2">
                  <a:lumMod val="50000"/>
                </a:schemeClr>
              </a:solidFill>
              <a:latin typeface="ＭＳ ゴシック" pitchFamily="49" charset="-128"/>
              <a:ea typeface="ＭＳ ゴシック" pitchFamily="49"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104"/>
    </mc:Choice>
    <mc:Fallback xmlns="">
      <p:transition spd="slow" advTm="37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21"/>
          <p:cNvSpPr>
            <a:spLocks noChangeArrowheads="1"/>
          </p:cNvSpPr>
          <p:nvPr/>
        </p:nvSpPr>
        <p:spPr bwMode="auto">
          <a:xfrm>
            <a:off x="34925" y="44450"/>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75779" name="テキスト ボックス 6"/>
          <p:cNvSpPr txBox="1">
            <a:spLocks noChangeArrowheads="1"/>
          </p:cNvSpPr>
          <p:nvPr/>
        </p:nvSpPr>
        <p:spPr bwMode="auto">
          <a:xfrm>
            <a:off x="34925" y="827088"/>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第１学年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7" name="テキスト ボックス 6"/>
          <p:cNvSpPr txBox="1">
            <a:spLocks noChangeArrowheads="1"/>
          </p:cNvSpPr>
          <p:nvPr/>
        </p:nvSpPr>
        <p:spPr bwMode="auto">
          <a:xfrm>
            <a:off x="34925" y="1320800"/>
            <a:ext cx="7058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ja-JP" altLang="en-US" sz="2800">
                <a:solidFill>
                  <a:schemeClr val="tx2">
                    <a:lumMod val="50000"/>
                  </a:schemeClr>
                </a:solidFill>
                <a:latin typeface="ＭＳ ゴシック" pitchFamily="49" charset="-128"/>
                <a:ea typeface="ＭＳ ゴシック" pitchFamily="49" charset="-128"/>
              </a:rPr>
              <a:t>Ｄ（２）不確定な事象の起こりやすさ</a:t>
            </a:r>
            <a:endParaRPr lang="en-US" altLang="ja-JP" sz="2800">
              <a:solidFill>
                <a:schemeClr val="tx2">
                  <a:lumMod val="50000"/>
                </a:schemeClr>
              </a:solidFill>
              <a:latin typeface="ＭＳ ゴシック" pitchFamily="49" charset="-128"/>
              <a:ea typeface="ＭＳ ゴシック" pitchFamily="49" charset="-128"/>
            </a:endParaRPr>
          </a:p>
        </p:txBody>
      </p:sp>
      <p:sp>
        <p:nvSpPr>
          <p:cNvPr id="8" name="テキスト ボックス 7"/>
          <p:cNvSpPr txBox="1">
            <a:spLocks noChangeArrowheads="1"/>
          </p:cNvSpPr>
          <p:nvPr/>
        </p:nvSpPr>
        <p:spPr bwMode="auto">
          <a:xfrm>
            <a:off x="34925" y="2032000"/>
            <a:ext cx="8934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ja-JP" altLang="en-US" sz="2400">
                <a:solidFill>
                  <a:schemeClr val="tx2">
                    <a:lumMod val="50000"/>
                  </a:schemeClr>
                </a:solidFill>
                <a:latin typeface="ＭＳ ゴシック" pitchFamily="49" charset="-128"/>
                <a:ea typeface="ＭＳ ゴシック" pitchFamily="49" charset="-128"/>
              </a:rPr>
              <a:t>　不確定な事象の起こりやすさの傾向を読み取り表現すること</a:t>
            </a:r>
            <a:endParaRPr lang="en-US" altLang="ja-JP" sz="2400">
              <a:solidFill>
                <a:schemeClr val="tx2">
                  <a:lumMod val="50000"/>
                </a:schemeClr>
              </a:solidFill>
              <a:latin typeface="ＭＳ ゴシック" pitchFamily="49" charset="-128"/>
              <a:ea typeface="ＭＳ ゴシック" pitchFamily="49" charset="-128"/>
            </a:endParaRPr>
          </a:p>
        </p:txBody>
      </p:sp>
      <p:sp>
        <p:nvSpPr>
          <p:cNvPr id="9" name="AutoShape 17"/>
          <p:cNvSpPr>
            <a:spLocks noChangeArrowheads="1"/>
          </p:cNvSpPr>
          <p:nvPr/>
        </p:nvSpPr>
        <p:spPr bwMode="auto">
          <a:xfrm>
            <a:off x="6659563"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P93</a:t>
            </a:r>
            <a:r>
              <a:rPr lang="ja-JP" altLang="en-US" err="1"/>
              <a:t>，</a:t>
            </a:r>
            <a:r>
              <a:rPr lang="en-US" altLang="ja-JP"/>
              <a:t>94</a:t>
            </a:r>
            <a:endParaRPr lang="ja-JP" altLang="en-US"/>
          </a:p>
        </p:txBody>
      </p:sp>
      <p:pic>
        <p:nvPicPr>
          <p:cNvPr id="75783" name="図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650" y="2492375"/>
            <a:ext cx="7672388" cy="4032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696"/>
    </mc:Choice>
    <mc:Fallback xmlns="">
      <p:transition spd="slow" advTm="47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17"/>
          <p:cNvSpPr>
            <a:spLocks noChangeArrowheads="1"/>
          </p:cNvSpPr>
          <p:nvPr/>
        </p:nvSpPr>
        <p:spPr bwMode="auto">
          <a:xfrm>
            <a:off x="6588125" y="44450"/>
            <a:ext cx="2555875" cy="649288"/>
          </a:xfrm>
          <a:prstGeom prst="ribbon">
            <a:avLst>
              <a:gd name="adj1" fmla="val 12449"/>
              <a:gd name="adj2" fmla="val 63352"/>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P100~</a:t>
            </a:r>
            <a:endParaRPr lang="ja-JP" altLang="en-US" dirty="0"/>
          </a:p>
        </p:txBody>
      </p:sp>
      <p:sp>
        <p:nvSpPr>
          <p:cNvPr id="77827" name="AutoShape 21"/>
          <p:cNvSpPr>
            <a:spLocks noChangeArrowheads="1"/>
          </p:cNvSpPr>
          <p:nvPr/>
        </p:nvSpPr>
        <p:spPr bwMode="auto">
          <a:xfrm>
            <a:off x="34925" y="44450"/>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8" name="正方形/長方形 7"/>
          <p:cNvSpPr/>
          <p:nvPr/>
        </p:nvSpPr>
        <p:spPr>
          <a:xfrm>
            <a:off x="107950" y="3068638"/>
            <a:ext cx="8856663" cy="27368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en-US" altLang="ja-JP" sz="2800" dirty="0">
                <a:solidFill>
                  <a:schemeClr val="tx2">
                    <a:lumMod val="50000"/>
                  </a:schemeClr>
                </a:solidFill>
                <a:latin typeface="ＭＳ ゴシック" pitchFamily="49" charset="-128"/>
                <a:ea typeface="ＭＳ ゴシック" pitchFamily="49" charset="-128"/>
              </a:rPr>
              <a:t>〔</a:t>
            </a:r>
            <a:r>
              <a:rPr lang="ja-JP" altLang="en-US" sz="2800" dirty="0">
                <a:solidFill>
                  <a:schemeClr val="tx2">
                    <a:lumMod val="50000"/>
                  </a:schemeClr>
                </a:solidFill>
                <a:latin typeface="ＭＳ ゴシック" pitchFamily="49" charset="-128"/>
                <a:ea typeface="ＭＳ ゴシック" pitchFamily="49" charset="-128"/>
              </a:rPr>
              <a:t>Ｄ　データの活用</a:t>
            </a:r>
            <a:r>
              <a:rPr lang="en-US" altLang="ja-JP" sz="2800" dirty="0">
                <a:solidFill>
                  <a:schemeClr val="tx2">
                    <a:lumMod val="50000"/>
                  </a:schemeClr>
                </a:solidFill>
                <a:latin typeface="ＭＳ ゴシック" pitchFamily="49" charset="-128"/>
                <a:ea typeface="ＭＳ ゴシック" pitchFamily="49" charset="-128"/>
              </a:rPr>
              <a:t>〕</a:t>
            </a:r>
          </a:p>
          <a:p>
            <a:pPr eaLnBrk="1" fontAlgn="auto" hangingPunct="1">
              <a:spcBef>
                <a:spcPts val="0"/>
              </a:spcBef>
              <a:spcAft>
                <a:spcPts val="0"/>
              </a:spcAft>
              <a:defRPr/>
            </a:pPr>
            <a:r>
              <a:rPr lang="ja-JP" altLang="en-US" sz="2800" dirty="0">
                <a:solidFill>
                  <a:schemeClr val="tx2">
                    <a:lumMod val="50000"/>
                  </a:schemeClr>
                </a:solidFill>
                <a:latin typeface="ＭＳ ゴシック" pitchFamily="49" charset="-128"/>
                <a:ea typeface="ＭＳ ゴシック" pitchFamily="49" charset="-128"/>
              </a:rPr>
              <a:t>（１）データの分布</a:t>
            </a:r>
            <a:endParaRPr lang="en-US" altLang="ja-JP" sz="2800" dirty="0">
              <a:solidFill>
                <a:schemeClr val="tx2">
                  <a:lumMod val="50000"/>
                </a:schemeClr>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800" dirty="0">
                <a:solidFill>
                  <a:schemeClr val="tx2">
                    <a:lumMod val="50000"/>
                  </a:schemeClr>
                </a:solidFill>
                <a:latin typeface="ＭＳ ゴシック" pitchFamily="49" charset="-128"/>
                <a:ea typeface="ＭＳ ゴシック" pitchFamily="49" charset="-128"/>
              </a:rPr>
              <a:t>　　</a:t>
            </a:r>
            <a:r>
              <a:rPr lang="ja-JP" altLang="en-US" sz="2800" b="1" dirty="0">
                <a:solidFill>
                  <a:srgbClr val="FF0000"/>
                </a:solidFill>
                <a:latin typeface="ＭＳ ゴシック" pitchFamily="49" charset="-128"/>
                <a:ea typeface="ＭＳ ゴシック" pitchFamily="49" charset="-128"/>
              </a:rPr>
              <a:t>・四分位範囲や箱</a:t>
            </a:r>
            <a:r>
              <a:rPr lang="ja-JP" altLang="en-US" sz="2800" b="1" dirty="0" err="1">
                <a:solidFill>
                  <a:srgbClr val="FF0000"/>
                </a:solidFill>
                <a:latin typeface="ＭＳ ゴシック" pitchFamily="49" charset="-128"/>
                <a:ea typeface="ＭＳ ゴシック" pitchFamily="49" charset="-128"/>
              </a:rPr>
              <a:t>ひげ</a:t>
            </a:r>
            <a:r>
              <a:rPr lang="ja-JP" altLang="en-US" sz="2800" b="1" dirty="0">
                <a:solidFill>
                  <a:srgbClr val="FF0000"/>
                </a:solidFill>
                <a:latin typeface="ＭＳ ゴシック" pitchFamily="49" charset="-128"/>
                <a:ea typeface="ＭＳ ゴシック" pitchFamily="49" charset="-128"/>
              </a:rPr>
              <a:t>図</a:t>
            </a:r>
            <a:endParaRPr lang="en-US" altLang="ja-JP" sz="2800" b="1" dirty="0">
              <a:solidFill>
                <a:srgbClr val="FF0000"/>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800" dirty="0">
                <a:solidFill>
                  <a:schemeClr val="tx1"/>
                </a:solidFill>
                <a:latin typeface="ＭＳ ゴシック" pitchFamily="49" charset="-128"/>
                <a:ea typeface="ＭＳ ゴシック" pitchFamily="49" charset="-128"/>
              </a:rPr>
              <a:t>（２）不確定な事象の起こりやすさ</a:t>
            </a:r>
            <a:endParaRPr lang="en-US" altLang="ja-JP" sz="28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800" b="1" dirty="0">
                <a:solidFill>
                  <a:srgbClr val="FF0000"/>
                </a:solidFill>
                <a:latin typeface="ＭＳ ゴシック" pitchFamily="49" charset="-128"/>
                <a:ea typeface="ＭＳ ゴシック" pitchFamily="49" charset="-128"/>
              </a:rPr>
              <a:t>　　</a:t>
            </a:r>
            <a:r>
              <a:rPr lang="ja-JP" altLang="en-US" sz="2800" b="1" dirty="0">
                <a:solidFill>
                  <a:srgbClr val="0070C0"/>
                </a:solidFill>
                <a:latin typeface="ＭＳ ゴシック" pitchFamily="49" charset="-128"/>
                <a:ea typeface="ＭＳ ゴシック" pitchFamily="49" charset="-128"/>
              </a:rPr>
              <a:t>○</a:t>
            </a:r>
            <a:r>
              <a:rPr lang="ja-JP" altLang="en-US" sz="2800" b="1" spc="-300" dirty="0">
                <a:solidFill>
                  <a:srgbClr val="0070C0"/>
                </a:solidFill>
                <a:latin typeface="ＭＳ ゴシック" pitchFamily="49" charset="-128"/>
                <a:ea typeface="ＭＳ ゴシック" pitchFamily="49" charset="-128"/>
              </a:rPr>
              <a:t>多数の観察や多数回の試行によって得られる確率</a:t>
            </a:r>
            <a:endParaRPr lang="en-US" altLang="ja-JP" sz="2800" b="1" spc="-300" dirty="0">
              <a:solidFill>
                <a:srgbClr val="0070C0"/>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800" b="1" spc="-300" dirty="0">
                <a:solidFill>
                  <a:srgbClr val="0070C0"/>
                </a:solidFill>
                <a:latin typeface="ＭＳ ゴシック" pitchFamily="49" charset="-128"/>
                <a:ea typeface="ＭＳ ゴシック" pitchFamily="49" charset="-128"/>
              </a:rPr>
              <a:t>　　　→ 中１へ</a:t>
            </a:r>
            <a:endParaRPr lang="en-US" altLang="ja-JP" sz="2800" b="1" spc="-300" dirty="0">
              <a:solidFill>
                <a:srgbClr val="0070C0"/>
              </a:solidFill>
              <a:latin typeface="ＭＳ ゴシック" pitchFamily="49" charset="-128"/>
              <a:ea typeface="ＭＳ ゴシック" pitchFamily="49" charset="-128"/>
            </a:endParaRPr>
          </a:p>
          <a:p>
            <a:pPr eaLnBrk="1" fontAlgn="auto" hangingPunct="1">
              <a:spcBef>
                <a:spcPts val="0"/>
              </a:spcBef>
              <a:spcAft>
                <a:spcPts val="0"/>
              </a:spcAft>
              <a:defRPr/>
            </a:pPr>
            <a:endParaRPr lang="ja-JP" altLang="en-US" sz="2800" b="1" dirty="0">
              <a:solidFill>
                <a:srgbClr val="FF0000"/>
              </a:solidFill>
              <a:latin typeface="ＭＳ ゴシック" pitchFamily="49" charset="-128"/>
              <a:ea typeface="ＭＳ ゴシック" pitchFamily="49" charset="-128"/>
            </a:endParaRPr>
          </a:p>
        </p:txBody>
      </p:sp>
      <p:sp>
        <p:nvSpPr>
          <p:cNvPr id="9" name="正方形/長方形 8"/>
          <p:cNvSpPr/>
          <p:nvPr/>
        </p:nvSpPr>
        <p:spPr>
          <a:xfrm>
            <a:off x="107950" y="1412875"/>
            <a:ext cx="8856663" cy="15113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en-US" altLang="ja-JP" sz="2800" dirty="0">
                <a:solidFill>
                  <a:schemeClr val="tx2">
                    <a:lumMod val="50000"/>
                  </a:schemeClr>
                </a:solidFill>
                <a:latin typeface="ＭＳ ゴシック" pitchFamily="49" charset="-128"/>
                <a:ea typeface="ＭＳ ゴシック" pitchFamily="49" charset="-128"/>
              </a:rPr>
              <a:t>〔</a:t>
            </a:r>
            <a:r>
              <a:rPr lang="ja-JP" altLang="en-US" sz="2800" dirty="0">
                <a:solidFill>
                  <a:schemeClr val="tx2">
                    <a:lumMod val="50000"/>
                  </a:schemeClr>
                </a:solidFill>
                <a:latin typeface="ＭＳ ゴシック" pitchFamily="49" charset="-128"/>
                <a:ea typeface="ＭＳ ゴシック" pitchFamily="49" charset="-128"/>
              </a:rPr>
              <a:t>Ｂ　図形</a:t>
            </a:r>
            <a:r>
              <a:rPr lang="en-US" altLang="ja-JP" sz="2800" dirty="0">
                <a:solidFill>
                  <a:schemeClr val="tx2">
                    <a:lumMod val="50000"/>
                  </a:schemeClr>
                </a:solidFill>
                <a:latin typeface="ＭＳ ゴシック" pitchFamily="49" charset="-128"/>
                <a:ea typeface="ＭＳ ゴシック" pitchFamily="49" charset="-128"/>
              </a:rPr>
              <a:t>〕</a:t>
            </a:r>
          </a:p>
          <a:p>
            <a:pPr eaLnBrk="1" fontAlgn="auto" hangingPunct="1">
              <a:spcBef>
                <a:spcPts val="0"/>
              </a:spcBef>
              <a:spcAft>
                <a:spcPts val="0"/>
              </a:spcAft>
              <a:defRPr/>
            </a:pPr>
            <a:r>
              <a:rPr lang="ja-JP" altLang="en-US" sz="2800" dirty="0">
                <a:solidFill>
                  <a:schemeClr val="tx2">
                    <a:lumMod val="50000"/>
                  </a:schemeClr>
                </a:solidFill>
                <a:latin typeface="ＭＳ ゴシック" pitchFamily="49" charset="-128"/>
                <a:ea typeface="ＭＳ ゴシック" pitchFamily="49" charset="-128"/>
              </a:rPr>
              <a:t>（２）図形の合同</a:t>
            </a:r>
            <a:endParaRPr lang="en-US" altLang="ja-JP" sz="2800" dirty="0">
              <a:solidFill>
                <a:schemeClr val="tx2">
                  <a:lumMod val="50000"/>
                </a:schemeClr>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800" dirty="0">
                <a:solidFill>
                  <a:schemeClr val="tx2">
                    <a:lumMod val="50000"/>
                  </a:schemeClr>
                </a:solidFill>
                <a:latin typeface="ＭＳ ゴシック" pitchFamily="49" charset="-128"/>
                <a:ea typeface="ＭＳ ゴシック" pitchFamily="49" charset="-128"/>
              </a:rPr>
              <a:t>　　</a:t>
            </a:r>
            <a:r>
              <a:rPr lang="ja-JP" altLang="en-US" sz="2800" b="1" dirty="0">
                <a:solidFill>
                  <a:srgbClr val="FF0000"/>
                </a:solidFill>
                <a:latin typeface="ＭＳ ゴシック" pitchFamily="49" charset="-128"/>
                <a:ea typeface="ＭＳ ゴシック" pitchFamily="49" charset="-128"/>
              </a:rPr>
              <a:t>・用語「反例」</a:t>
            </a:r>
            <a:endParaRPr lang="en-US" altLang="ja-JP" sz="2800" b="1"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lang="en-US" altLang="ja-JP" sz="2400" dirty="0">
              <a:solidFill>
                <a:srgbClr val="FF0000"/>
              </a:solidFill>
              <a:latin typeface="ＭＳ ゴシック" pitchFamily="49" charset="-128"/>
              <a:ea typeface="ＭＳ ゴシック" pitchFamily="49" charset="-128"/>
            </a:endParaRPr>
          </a:p>
        </p:txBody>
      </p:sp>
      <p:sp>
        <p:nvSpPr>
          <p:cNvPr id="77830" name="テキスト ボックス 9"/>
          <p:cNvSpPr txBox="1">
            <a:spLocks noChangeArrowheads="1"/>
          </p:cNvSpPr>
          <p:nvPr/>
        </p:nvSpPr>
        <p:spPr bwMode="auto">
          <a:xfrm>
            <a:off x="34925" y="827088"/>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第２学年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025"/>
    </mc:Choice>
    <mc:Fallback xmlns="">
      <p:transition spd="slow" advTm="77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AutoShape 21"/>
          <p:cNvSpPr>
            <a:spLocks noChangeArrowheads="1"/>
          </p:cNvSpPr>
          <p:nvPr/>
        </p:nvSpPr>
        <p:spPr bwMode="auto">
          <a:xfrm>
            <a:off x="34925" y="44450"/>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1" name="正方形/長方形 20"/>
          <p:cNvSpPr/>
          <p:nvPr/>
        </p:nvSpPr>
        <p:spPr>
          <a:xfrm>
            <a:off x="107950" y="1844675"/>
            <a:ext cx="8913813" cy="48244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2800">
                <a:solidFill>
                  <a:schemeClr val="tx1"/>
                </a:solidFill>
                <a:latin typeface="ＭＳ ゴシック" panose="020B0609070205080204" pitchFamily="49" charset="-128"/>
                <a:ea typeface="ＭＳ ゴシック" panose="020B0609070205080204" pitchFamily="49" charset="-128"/>
              </a:rPr>
              <a:t>(1)</a:t>
            </a:r>
            <a:r>
              <a:rPr lang="ja-JP" altLang="en-US" sz="2800">
                <a:solidFill>
                  <a:schemeClr val="tx1"/>
                </a:solidFill>
                <a:latin typeface="ＭＳ ゴシック" panose="020B0609070205080204" pitchFamily="49" charset="-128"/>
                <a:ea typeface="ＭＳ ゴシック" panose="020B0609070205080204" pitchFamily="49" charset="-128"/>
              </a:rPr>
              <a:t> データの分布について，数学的活動を通して，次　</a:t>
            </a:r>
            <a:endParaRPr lang="en-US" altLang="ja-JP" sz="280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800">
                <a:solidFill>
                  <a:schemeClr val="tx1"/>
                </a:solidFill>
                <a:latin typeface="ＭＳ ゴシック" panose="020B0609070205080204" pitchFamily="49" charset="-128"/>
                <a:ea typeface="ＭＳ ゴシック" panose="020B0609070205080204" pitchFamily="49" charset="-128"/>
              </a:rPr>
              <a:t>　の事項を身に付けることができるよう指導する。</a:t>
            </a:r>
          </a:p>
          <a:p>
            <a:pPr>
              <a:defRPr/>
            </a:pPr>
            <a:r>
              <a:rPr lang="ja-JP" altLang="en-US" sz="2800" spc="-150">
                <a:solidFill>
                  <a:schemeClr val="tx1"/>
                </a:solidFill>
                <a:latin typeface="ＭＳ ゴシック" panose="020B0609070205080204" pitchFamily="49" charset="-128"/>
                <a:ea typeface="ＭＳ ゴシック" panose="020B0609070205080204" pitchFamily="49" charset="-128"/>
              </a:rPr>
              <a:t>　ア　次のような知識及び技能を身に付けること。</a:t>
            </a:r>
          </a:p>
          <a:p>
            <a:pPr>
              <a:defRPr/>
            </a:pPr>
            <a:r>
              <a:rPr lang="ja-JP" altLang="en-US" sz="2800" spc="-150">
                <a:solidFill>
                  <a:schemeClr val="tx1"/>
                </a:solidFill>
                <a:latin typeface="ＭＳ ゴシック" panose="020B0609070205080204" pitchFamily="49" charset="-128"/>
                <a:ea typeface="ＭＳ ゴシック" panose="020B0609070205080204" pitchFamily="49" charset="-128"/>
              </a:rPr>
              <a:t>　　</a:t>
            </a:r>
            <a:r>
              <a:rPr lang="en-US" altLang="ja-JP" sz="2800" spc="-150">
                <a:solidFill>
                  <a:schemeClr val="tx1"/>
                </a:solidFill>
                <a:latin typeface="ＭＳ ゴシック" panose="020B0609070205080204" pitchFamily="49" charset="-128"/>
                <a:ea typeface="ＭＳ ゴシック" panose="020B0609070205080204" pitchFamily="49" charset="-128"/>
              </a:rPr>
              <a:t>(</a:t>
            </a:r>
            <a:r>
              <a:rPr lang="ja-JP" altLang="en-US" sz="2800" spc="-150">
                <a:solidFill>
                  <a:schemeClr val="tx1"/>
                </a:solidFill>
                <a:latin typeface="ＭＳ ゴシック" panose="020B0609070205080204" pitchFamily="49" charset="-128"/>
                <a:ea typeface="ＭＳ ゴシック" panose="020B0609070205080204" pitchFamily="49" charset="-128"/>
              </a:rPr>
              <a:t>ｱ</a:t>
            </a:r>
            <a:r>
              <a:rPr lang="en-US" altLang="ja-JP" sz="2800" spc="-150">
                <a:solidFill>
                  <a:schemeClr val="tx1"/>
                </a:solidFill>
                <a:latin typeface="ＭＳ ゴシック" panose="020B0609070205080204" pitchFamily="49" charset="-128"/>
                <a:ea typeface="ＭＳ ゴシック" panose="020B0609070205080204" pitchFamily="49" charset="-128"/>
              </a:rPr>
              <a:t>)</a:t>
            </a:r>
            <a:r>
              <a:rPr lang="ja-JP" altLang="en-US" sz="2800" spc="-150">
                <a:solidFill>
                  <a:schemeClr val="tx1"/>
                </a:solidFill>
                <a:latin typeface="ＭＳ ゴシック" panose="020B0609070205080204" pitchFamily="49" charset="-128"/>
                <a:ea typeface="ＭＳ ゴシック" panose="020B0609070205080204" pitchFamily="49" charset="-128"/>
              </a:rPr>
              <a:t> 四分位範囲や箱</a:t>
            </a:r>
            <a:r>
              <a:rPr lang="ja-JP" altLang="en-US" sz="2800" spc="-150" err="1">
                <a:solidFill>
                  <a:schemeClr val="tx1"/>
                </a:solidFill>
                <a:latin typeface="ＭＳ ゴシック" panose="020B0609070205080204" pitchFamily="49" charset="-128"/>
                <a:ea typeface="ＭＳ ゴシック" panose="020B0609070205080204" pitchFamily="49" charset="-128"/>
              </a:rPr>
              <a:t>ひげ</a:t>
            </a:r>
            <a:r>
              <a:rPr lang="ja-JP" altLang="en-US" sz="2800" spc="-150">
                <a:solidFill>
                  <a:schemeClr val="tx1"/>
                </a:solidFill>
                <a:latin typeface="ＭＳ ゴシック" panose="020B0609070205080204" pitchFamily="49" charset="-128"/>
                <a:ea typeface="ＭＳ ゴシック" panose="020B0609070205080204" pitchFamily="49" charset="-128"/>
              </a:rPr>
              <a:t>図の必要性と意味を理解する</a:t>
            </a:r>
            <a:endParaRPr lang="en-US" altLang="ja-JP" sz="2800" spc="-15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800" spc="-150">
                <a:solidFill>
                  <a:schemeClr val="tx1"/>
                </a:solidFill>
                <a:latin typeface="ＭＳ ゴシック" panose="020B0609070205080204" pitchFamily="49" charset="-128"/>
                <a:ea typeface="ＭＳ ゴシック" panose="020B0609070205080204" pitchFamily="49" charset="-128"/>
              </a:rPr>
              <a:t>　　　こと。</a:t>
            </a:r>
          </a:p>
          <a:p>
            <a:pPr>
              <a:defRPr/>
            </a:pPr>
            <a:r>
              <a:rPr lang="ja-JP" altLang="en-US" sz="2800" spc="-150">
                <a:solidFill>
                  <a:schemeClr val="tx1"/>
                </a:solidFill>
                <a:latin typeface="ＭＳ ゴシック" panose="020B0609070205080204" pitchFamily="49" charset="-128"/>
                <a:ea typeface="ＭＳ ゴシック" panose="020B0609070205080204" pitchFamily="49" charset="-128"/>
              </a:rPr>
              <a:t>　　</a:t>
            </a:r>
            <a:r>
              <a:rPr lang="en-US" altLang="ja-JP" sz="2800" spc="-150">
                <a:solidFill>
                  <a:schemeClr val="tx1"/>
                </a:solidFill>
                <a:latin typeface="ＭＳ ゴシック" panose="020B0609070205080204" pitchFamily="49" charset="-128"/>
                <a:ea typeface="ＭＳ ゴシック" panose="020B0609070205080204" pitchFamily="49" charset="-128"/>
              </a:rPr>
              <a:t>(</a:t>
            </a:r>
            <a:r>
              <a:rPr lang="ja-JP" altLang="en-US" sz="2800" spc="-150">
                <a:solidFill>
                  <a:schemeClr val="tx1"/>
                </a:solidFill>
                <a:latin typeface="ＭＳ ゴシック" panose="020B0609070205080204" pitchFamily="49" charset="-128"/>
                <a:ea typeface="ＭＳ ゴシック" panose="020B0609070205080204" pitchFamily="49" charset="-128"/>
              </a:rPr>
              <a:t>ｲ</a:t>
            </a:r>
            <a:r>
              <a:rPr lang="en-US" altLang="ja-JP" sz="2800" spc="-150">
                <a:solidFill>
                  <a:schemeClr val="tx1"/>
                </a:solidFill>
                <a:latin typeface="ＭＳ ゴシック" panose="020B0609070205080204" pitchFamily="49" charset="-128"/>
                <a:ea typeface="ＭＳ ゴシック" panose="020B0609070205080204" pitchFamily="49" charset="-128"/>
              </a:rPr>
              <a:t>)</a:t>
            </a:r>
            <a:r>
              <a:rPr lang="ja-JP" altLang="en-US" sz="2800" spc="-150">
                <a:solidFill>
                  <a:schemeClr val="tx1"/>
                </a:solidFill>
                <a:latin typeface="ＭＳ ゴシック" panose="020B0609070205080204" pitchFamily="49" charset="-128"/>
                <a:ea typeface="ＭＳ ゴシック" panose="020B0609070205080204" pitchFamily="49" charset="-128"/>
              </a:rPr>
              <a:t> コンピュータなどの情報手段を用いるなどして</a:t>
            </a:r>
            <a:endParaRPr lang="en-US" altLang="ja-JP" sz="2800" spc="-15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800" spc="-150">
                <a:solidFill>
                  <a:schemeClr val="tx1"/>
                </a:solidFill>
                <a:latin typeface="ＭＳ ゴシック" panose="020B0609070205080204" pitchFamily="49" charset="-128"/>
                <a:ea typeface="ＭＳ ゴシック" panose="020B0609070205080204" pitchFamily="49" charset="-128"/>
              </a:rPr>
              <a:t>　　　データを整理し箱</a:t>
            </a:r>
            <a:r>
              <a:rPr lang="ja-JP" altLang="en-US" sz="2800" spc="-150" err="1">
                <a:solidFill>
                  <a:schemeClr val="tx1"/>
                </a:solidFill>
                <a:latin typeface="ＭＳ ゴシック" panose="020B0609070205080204" pitchFamily="49" charset="-128"/>
                <a:ea typeface="ＭＳ ゴシック" panose="020B0609070205080204" pitchFamily="49" charset="-128"/>
              </a:rPr>
              <a:t>ひげ</a:t>
            </a:r>
            <a:r>
              <a:rPr lang="ja-JP" altLang="en-US" sz="2800" spc="-150">
                <a:solidFill>
                  <a:schemeClr val="tx1"/>
                </a:solidFill>
                <a:latin typeface="ＭＳ ゴシック" panose="020B0609070205080204" pitchFamily="49" charset="-128"/>
                <a:ea typeface="ＭＳ ゴシック" panose="020B0609070205080204" pitchFamily="49" charset="-128"/>
              </a:rPr>
              <a:t>図で表すこと。</a:t>
            </a:r>
          </a:p>
          <a:p>
            <a:pPr>
              <a:defRPr/>
            </a:pPr>
            <a:r>
              <a:rPr lang="ja-JP" altLang="en-US" sz="2800" spc="-150">
                <a:solidFill>
                  <a:schemeClr val="tx1"/>
                </a:solidFill>
                <a:latin typeface="ＭＳ ゴシック" panose="020B0609070205080204" pitchFamily="49" charset="-128"/>
                <a:ea typeface="ＭＳ ゴシック" panose="020B0609070205080204" pitchFamily="49" charset="-128"/>
              </a:rPr>
              <a:t>　イ　次のような思考力，判断力，表現力等を身に付け</a:t>
            </a:r>
            <a:endParaRPr lang="en-US" altLang="ja-JP" sz="2800" spc="-15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800" spc="-150">
                <a:solidFill>
                  <a:schemeClr val="tx1"/>
                </a:solidFill>
                <a:latin typeface="ＭＳ ゴシック" panose="020B0609070205080204" pitchFamily="49" charset="-128"/>
                <a:ea typeface="ＭＳ ゴシック" panose="020B0609070205080204" pitchFamily="49" charset="-128"/>
              </a:rPr>
              <a:t>　　ること。</a:t>
            </a:r>
          </a:p>
          <a:p>
            <a:pPr>
              <a:defRPr/>
            </a:pPr>
            <a:r>
              <a:rPr lang="ja-JP" altLang="en-US" sz="2800" spc="-150">
                <a:solidFill>
                  <a:schemeClr val="tx1"/>
                </a:solidFill>
                <a:latin typeface="ＭＳ ゴシック" panose="020B0609070205080204" pitchFamily="49" charset="-128"/>
                <a:ea typeface="ＭＳ ゴシック" panose="020B0609070205080204" pitchFamily="49" charset="-128"/>
              </a:rPr>
              <a:t>　　</a:t>
            </a:r>
            <a:r>
              <a:rPr lang="en-US" altLang="ja-JP" sz="2800" spc="-150">
                <a:solidFill>
                  <a:schemeClr val="tx1"/>
                </a:solidFill>
                <a:latin typeface="ＭＳ ゴシック" panose="020B0609070205080204" pitchFamily="49" charset="-128"/>
                <a:ea typeface="ＭＳ ゴシック" panose="020B0609070205080204" pitchFamily="49" charset="-128"/>
              </a:rPr>
              <a:t>(</a:t>
            </a:r>
            <a:r>
              <a:rPr lang="ja-JP" altLang="en-US" sz="2800" spc="-150">
                <a:solidFill>
                  <a:schemeClr val="tx1"/>
                </a:solidFill>
                <a:latin typeface="ＭＳ ゴシック" panose="020B0609070205080204" pitchFamily="49" charset="-128"/>
                <a:ea typeface="ＭＳ ゴシック" panose="020B0609070205080204" pitchFamily="49" charset="-128"/>
              </a:rPr>
              <a:t>ｱ</a:t>
            </a:r>
            <a:r>
              <a:rPr lang="en-US" altLang="ja-JP" sz="2800" spc="-150">
                <a:solidFill>
                  <a:schemeClr val="tx1"/>
                </a:solidFill>
                <a:latin typeface="ＭＳ ゴシック" panose="020B0609070205080204" pitchFamily="49" charset="-128"/>
                <a:ea typeface="ＭＳ ゴシック" panose="020B0609070205080204" pitchFamily="49" charset="-128"/>
              </a:rPr>
              <a:t>)</a:t>
            </a:r>
            <a:r>
              <a:rPr lang="ja-JP" altLang="en-US" sz="2800" spc="-150">
                <a:solidFill>
                  <a:schemeClr val="tx1"/>
                </a:solidFill>
                <a:latin typeface="ＭＳ ゴシック" panose="020B0609070205080204" pitchFamily="49" charset="-128"/>
                <a:ea typeface="ＭＳ ゴシック" panose="020B0609070205080204" pitchFamily="49" charset="-128"/>
              </a:rPr>
              <a:t> </a:t>
            </a:r>
            <a:r>
              <a:rPr lang="ja-JP" altLang="en-US" sz="2800" spc="-300">
                <a:solidFill>
                  <a:schemeClr val="tx1"/>
                </a:solidFill>
                <a:latin typeface="ＭＳ ゴシック" panose="020B0609070205080204" pitchFamily="49" charset="-128"/>
                <a:ea typeface="ＭＳ ゴシック" panose="020B0609070205080204" pitchFamily="49" charset="-128"/>
              </a:rPr>
              <a:t>四分位範囲や箱</a:t>
            </a:r>
            <a:r>
              <a:rPr lang="ja-JP" altLang="en-US" sz="2800" spc="-300" err="1">
                <a:solidFill>
                  <a:schemeClr val="tx1"/>
                </a:solidFill>
                <a:latin typeface="ＭＳ ゴシック" panose="020B0609070205080204" pitchFamily="49" charset="-128"/>
                <a:ea typeface="ＭＳ ゴシック" panose="020B0609070205080204" pitchFamily="49" charset="-128"/>
              </a:rPr>
              <a:t>ひげ</a:t>
            </a:r>
            <a:r>
              <a:rPr lang="ja-JP" altLang="en-US" sz="2800" spc="-300">
                <a:solidFill>
                  <a:schemeClr val="tx1"/>
                </a:solidFill>
                <a:latin typeface="ＭＳ ゴシック" panose="020B0609070205080204" pitchFamily="49" charset="-128"/>
                <a:ea typeface="ＭＳ ゴシック" panose="020B0609070205080204" pitchFamily="49" charset="-128"/>
              </a:rPr>
              <a:t>図を用いてデータの分布の傾向</a:t>
            </a:r>
            <a:endParaRPr lang="en-US" altLang="ja-JP" sz="2800" spc="-30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800" spc="-300">
                <a:solidFill>
                  <a:schemeClr val="tx1"/>
                </a:solidFill>
                <a:latin typeface="ＭＳ ゴシック" panose="020B0609070205080204" pitchFamily="49" charset="-128"/>
                <a:ea typeface="ＭＳ ゴシック" panose="020B0609070205080204" pitchFamily="49" charset="-128"/>
              </a:rPr>
              <a:t>　　　を比較して読み取り，批判的に考察し判断すること。</a:t>
            </a:r>
            <a:endParaRPr lang="en-US" altLang="ja-JP" sz="2400" spc="-300">
              <a:solidFill>
                <a:schemeClr val="tx1"/>
              </a:solidFill>
              <a:latin typeface="ＭＳ ゴシック" pitchFamily="49" charset="-128"/>
              <a:ea typeface="ＭＳ ゴシック" pitchFamily="49" charset="-128"/>
            </a:endParaRPr>
          </a:p>
        </p:txBody>
      </p:sp>
      <p:sp>
        <p:nvSpPr>
          <p:cNvPr id="79876" name="テキスト ボックス 6"/>
          <p:cNvSpPr txBox="1">
            <a:spLocks noChangeArrowheads="1"/>
          </p:cNvSpPr>
          <p:nvPr/>
        </p:nvSpPr>
        <p:spPr bwMode="auto">
          <a:xfrm>
            <a:off x="34925" y="827088"/>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第２学年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7" name="テキスト ボックス 6"/>
          <p:cNvSpPr txBox="1">
            <a:spLocks noChangeArrowheads="1"/>
          </p:cNvSpPr>
          <p:nvPr/>
        </p:nvSpPr>
        <p:spPr bwMode="auto">
          <a:xfrm>
            <a:off x="34925" y="1320800"/>
            <a:ext cx="7058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ja-JP" altLang="en-US" sz="2800">
                <a:solidFill>
                  <a:schemeClr val="tx2">
                    <a:lumMod val="50000"/>
                  </a:schemeClr>
                </a:solidFill>
                <a:latin typeface="ＭＳ ゴシック" pitchFamily="49" charset="-128"/>
                <a:ea typeface="ＭＳ ゴシック" pitchFamily="49" charset="-128"/>
              </a:rPr>
              <a:t>Ｄ（１）データの分布</a:t>
            </a:r>
            <a:endParaRPr lang="en-US" altLang="ja-JP" sz="2800">
              <a:solidFill>
                <a:schemeClr val="tx2">
                  <a:lumMod val="50000"/>
                </a:schemeClr>
              </a:solidFill>
              <a:latin typeface="ＭＳ ゴシック" pitchFamily="49" charset="-128"/>
              <a:ea typeface="ＭＳ ゴシック" pitchFamily="49" charset="-128"/>
            </a:endParaRPr>
          </a:p>
        </p:txBody>
      </p:sp>
      <p:sp>
        <p:nvSpPr>
          <p:cNvPr id="8" name="AutoShape 17"/>
          <p:cNvSpPr>
            <a:spLocks noChangeArrowheads="1"/>
          </p:cNvSpPr>
          <p:nvPr/>
        </p:nvSpPr>
        <p:spPr bwMode="auto">
          <a:xfrm>
            <a:off x="6588125" y="44450"/>
            <a:ext cx="2555875" cy="649288"/>
          </a:xfrm>
          <a:prstGeom prst="ribbon">
            <a:avLst>
              <a:gd name="adj1" fmla="val 12449"/>
              <a:gd name="adj2" fmla="val 63352"/>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P120~</a:t>
            </a:r>
            <a:endParaRPr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905"/>
    </mc:Choice>
    <mc:Fallback xmlns="">
      <p:transition spd="slow" advTm="54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AutoShape 21"/>
          <p:cNvSpPr>
            <a:spLocks noChangeArrowheads="1"/>
          </p:cNvSpPr>
          <p:nvPr/>
        </p:nvSpPr>
        <p:spPr bwMode="auto">
          <a:xfrm>
            <a:off x="34925" y="44450"/>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81923" name="テキスト ボックス 6"/>
          <p:cNvSpPr txBox="1">
            <a:spLocks noChangeArrowheads="1"/>
          </p:cNvSpPr>
          <p:nvPr/>
        </p:nvSpPr>
        <p:spPr bwMode="auto">
          <a:xfrm>
            <a:off x="34925" y="827088"/>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第２学年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7" name="テキスト ボックス 6"/>
          <p:cNvSpPr txBox="1">
            <a:spLocks noChangeArrowheads="1"/>
          </p:cNvSpPr>
          <p:nvPr/>
        </p:nvSpPr>
        <p:spPr bwMode="auto">
          <a:xfrm>
            <a:off x="34925" y="1320800"/>
            <a:ext cx="7058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ja-JP" altLang="en-US" sz="2800">
                <a:solidFill>
                  <a:schemeClr val="tx2">
                    <a:lumMod val="50000"/>
                  </a:schemeClr>
                </a:solidFill>
                <a:latin typeface="ＭＳ ゴシック" pitchFamily="49" charset="-128"/>
                <a:ea typeface="ＭＳ ゴシック" pitchFamily="49" charset="-128"/>
              </a:rPr>
              <a:t>Ｄ（１）データの分布</a:t>
            </a:r>
            <a:endParaRPr lang="en-US" altLang="ja-JP" sz="2800">
              <a:solidFill>
                <a:schemeClr val="tx2">
                  <a:lumMod val="50000"/>
                </a:schemeClr>
              </a:solidFill>
              <a:latin typeface="ＭＳ ゴシック" pitchFamily="49" charset="-128"/>
              <a:ea typeface="ＭＳ ゴシック" pitchFamily="49" charset="-128"/>
            </a:endParaRPr>
          </a:p>
        </p:txBody>
      </p:sp>
      <p:sp>
        <p:nvSpPr>
          <p:cNvPr id="8" name="AutoShape 17"/>
          <p:cNvSpPr>
            <a:spLocks noChangeArrowheads="1"/>
          </p:cNvSpPr>
          <p:nvPr/>
        </p:nvSpPr>
        <p:spPr bwMode="auto">
          <a:xfrm>
            <a:off x="6588125" y="44450"/>
            <a:ext cx="2555875" cy="649288"/>
          </a:xfrm>
          <a:prstGeom prst="ribbon">
            <a:avLst>
              <a:gd name="adj1" fmla="val 12449"/>
              <a:gd name="adj2" fmla="val 63352"/>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P120~</a:t>
            </a:r>
            <a:endParaRPr lang="ja-JP" altLang="en-US"/>
          </a:p>
        </p:txBody>
      </p:sp>
      <p:pic>
        <p:nvPicPr>
          <p:cNvPr id="81926" name="図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225" y="3429000"/>
            <a:ext cx="8820150" cy="19034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テキスト ボックス 8"/>
          <p:cNvSpPr txBox="1">
            <a:spLocks noChangeArrowheads="1"/>
          </p:cNvSpPr>
          <p:nvPr/>
        </p:nvSpPr>
        <p:spPr bwMode="auto">
          <a:xfrm>
            <a:off x="34925" y="2103438"/>
            <a:ext cx="9253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ja-JP" altLang="en-US" sz="2400">
                <a:solidFill>
                  <a:schemeClr val="tx2">
                    <a:lumMod val="50000"/>
                  </a:schemeClr>
                </a:solidFill>
                <a:latin typeface="+mn-ea"/>
              </a:rPr>
              <a:t>四分位範囲や箱</a:t>
            </a:r>
            <a:r>
              <a:rPr lang="ja-JP" altLang="en-US" sz="2400" err="1">
                <a:solidFill>
                  <a:schemeClr val="tx2">
                    <a:lumMod val="50000"/>
                  </a:schemeClr>
                </a:solidFill>
                <a:latin typeface="+mn-ea"/>
              </a:rPr>
              <a:t>ひげ</a:t>
            </a:r>
            <a:r>
              <a:rPr lang="ja-JP" altLang="en-US" sz="2400">
                <a:solidFill>
                  <a:schemeClr val="tx2">
                    <a:lumMod val="50000"/>
                  </a:schemeClr>
                </a:solidFill>
                <a:latin typeface="+mn-ea"/>
              </a:rPr>
              <a:t>図を用いて批判的に考察し判断すること</a:t>
            </a:r>
            <a:r>
              <a:rPr lang="en-US" altLang="ja-JP" sz="2400">
                <a:solidFill>
                  <a:schemeClr val="tx2">
                    <a:lumMod val="50000"/>
                  </a:schemeClr>
                </a:solidFill>
                <a:latin typeface="+mn-ea"/>
              </a:rPr>
              <a:t>(</a:t>
            </a:r>
            <a:r>
              <a:rPr lang="ja-JP" altLang="en-US" sz="2400">
                <a:solidFill>
                  <a:schemeClr val="tx2">
                    <a:lumMod val="50000"/>
                  </a:schemeClr>
                </a:solidFill>
                <a:latin typeface="+mn-ea"/>
              </a:rPr>
              <a:t>イの</a:t>
            </a:r>
            <a:r>
              <a:rPr lang="en-US" altLang="ja-JP" sz="2400">
                <a:solidFill>
                  <a:schemeClr val="tx2">
                    <a:lumMod val="50000"/>
                  </a:schemeClr>
                </a:solidFill>
                <a:latin typeface="+mn-ea"/>
              </a:rPr>
              <a:t>(</a:t>
            </a:r>
            <a:r>
              <a:rPr lang="ja-JP" altLang="en-US" sz="2400">
                <a:solidFill>
                  <a:schemeClr val="tx2">
                    <a:lumMod val="50000"/>
                  </a:schemeClr>
                </a:solidFill>
                <a:latin typeface="+mn-ea"/>
              </a:rPr>
              <a:t>ｱ</a:t>
            </a:r>
            <a:r>
              <a:rPr lang="en-US" altLang="ja-JP" sz="2400">
                <a:solidFill>
                  <a:schemeClr val="tx2">
                    <a:lumMod val="50000"/>
                  </a:schemeClr>
                </a:solidFill>
                <a:latin typeface="+mn-ea"/>
              </a:rPr>
              <a:t>))</a:t>
            </a:r>
          </a:p>
        </p:txBody>
      </p:sp>
      <p:sp>
        <p:nvSpPr>
          <p:cNvPr id="10" name="テキスト ボックス 9"/>
          <p:cNvSpPr txBox="1">
            <a:spLocks noChangeArrowheads="1"/>
          </p:cNvSpPr>
          <p:nvPr/>
        </p:nvSpPr>
        <p:spPr bwMode="auto">
          <a:xfrm>
            <a:off x="34925" y="2933700"/>
            <a:ext cx="1512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ja-JP" altLang="en-US" sz="2400">
                <a:solidFill>
                  <a:schemeClr val="tx2">
                    <a:lumMod val="50000"/>
                  </a:schemeClr>
                </a:solidFill>
                <a:latin typeface="ＭＳ ゴシック" pitchFamily="49" charset="-128"/>
                <a:ea typeface="ＭＳ ゴシック" pitchFamily="49" charset="-128"/>
              </a:rPr>
              <a:t>箱</a:t>
            </a:r>
            <a:r>
              <a:rPr lang="ja-JP" altLang="en-US" sz="2400" err="1">
                <a:solidFill>
                  <a:schemeClr val="tx2">
                    <a:lumMod val="50000"/>
                  </a:schemeClr>
                </a:solidFill>
                <a:latin typeface="ＭＳ ゴシック" pitchFamily="49" charset="-128"/>
                <a:ea typeface="ＭＳ ゴシック" pitchFamily="49" charset="-128"/>
              </a:rPr>
              <a:t>ひげ</a:t>
            </a:r>
            <a:r>
              <a:rPr lang="ja-JP" altLang="en-US" sz="2400">
                <a:solidFill>
                  <a:schemeClr val="tx2">
                    <a:lumMod val="50000"/>
                  </a:schemeClr>
                </a:solidFill>
                <a:latin typeface="ＭＳ ゴシック" pitchFamily="49" charset="-128"/>
                <a:ea typeface="ＭＳ ゴシック" pitchFamily="49" charset="-128"/>
              </a:rPr>
              <a:t>図</a:t>
            </a:r>
            <a:endParaRPr lang="en-US" altLang="ja-JP" sz="2400">
              <a:solidFill>
                <a:schemeClr val="tx2">
                  <a:lumMod val="50000"/>
                </a:schemeClr>
              </a:solidFill>
              <a:latin typeface="ＭＳ ゴシック" pitchFamily="49" charset="-128"/>
              <a:ea typeface="ＭＳ ゴシック" pitchFamily="49"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510"/>
    </mc:Choice>
    <mc:Fallback xmlns="">
      <p:transition spd="slow" advTm="65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AutoShape 21"/>
          <p:cNvSpPr>
            <a:spLocks noChangeArrowheads="1"/>
          </p:cNvSpPr>
          <p:nvPr/>
        </p:nvSpPr>
        <p:spPr bwMode="auto">
          <a:xfrm>
            <a:off x="34925" y="44450"/>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11" name="正方形/長方形 10"/>
          <p:cNvSpPr/>
          <p:nvPr/>
        </p:nvSpPr>
        <p:spPr>
          <a:xfrm>
            <a:off x="107950" y="1412875"/>
            <a:ext cx="8856663" cy="24479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en-US" altLang="ja-JP" sz="2800" dirty="0">
                <a:solidFill>
                  <a:schemeClr val="tx2">
                    <a:lumMod val="50000"/>
                  </a:schemeClr>
                </a:solidFill>
                <a:latin typeface="ＭＳ ゴシック" pitchFamily="49" charset="-128"/>
                <a:ea typeface="ＭＳ ゴシック" pitchFamily="49" charset="-128"/>
              </a:rPr>
              <a:t>〔</a:t>
            </a:r>
            <a:r>
              <a:rPr lang="ja-JP" altLang="en-US" sz="2800" dirty="0">
                <a:solidFill>
                  <a:schemeClr val="tx2">
                    <a:lumMod val="50000"/>
                  </a:schemeClr>
                </a:solidFill>
                <a:latin typeface="ＭＳ ゴシック" pitchFamily="49" charset="-128"/>
                <a:ea typeface="ＭＳ ゴシック" pitchFamily="49" charset="-128"/>
              </a:rPr>
              <a:t>Ａ　数と式</a:t>
            </a:r>
            <a:r>
              <a:rPr lang="en-US" altLang="ja-JP" sz="2800" dirty="0">
                <a:solidFill>
                  <a:schemeClr val="tx2">
                    <a:lumMod val="50000"/>
                  </a:schemeClr>
                </a:solidFill>
                <a:latin typeface="ＭＳ ゴシック" pitchFamily="49" charset="-128"/>
                <a:ea typeface="ＭＳ ゴシック" pitchFamily="49" charset="-128"/>
              </a:rPr>
              <a:t>〕</a:t>
            </a:r>
          </a:p>
          <a:p>
            <a:pPr eaLnBrk="1" fontAlgn="auto" hangingPunct="1">
              <a:spcBef>
                <a:spcPts val="0"/>
              </a:spcBef>
              <a:spcAft>
                <a:spcPts val="0"/>
              </a:spcAft>
              <a:defRPr/>
            </a:pPr>
            <a:r>
              <a:rPr lang="ja-JP" altLang="en-US" sz="2800" dirty="0">
                <a:solidFill>
                  <a:schemeClr val="tx2">
                    <a:lumMod val="50000"/>
                  </a:schemeClr>
                </a:solidFill>
                <a:latin typeface="ＭＳ ゴシック" pitchFamily="49" charset="-128"/>
                <a:ea typeface="ＭＳ ゴシック" pitchFamily="49" charset="-128"/>
              </a:rPr>
              <a:t>（１）正の数の平方根</a:t>
            </a:r>
            <a:endParaRPr lang="en-US" altLang="ja-JP" sz="2800" dirty="0">
              <a:solidFill>
                <a:schemeClr val="tx2">
                  <a:lumMod val="50000"/>
                </a:schemeClr>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800" dirty="0">
                <a:solidFill>
                  <a:schemeClr val="tx2">
                    <a:lumMod val="50000"/>
                  </a:schemeClr>
                </a:solidFill>
                <a:latin typeface="ＭＳ ゴシック" pitchFamily="49" charset="-128"/>
                <a:ea typeface="ＭＳ ゴシック" pitchFamily="49" charset="-128"/>
              </a:rPr>
              <a:t>　　</a:t>
            </a:r>
            <a:r>
              <a:rPr lang="ja-JP" altLang="en-US" sz="2800" b="1" dirty="0">
                <a:solidFill>
                  <a:srgbClr val="FF0000"/>
                </a:solidFill>
                <a:latin typeface="ＭＳ ゴシック" pitchFamily="49" charset="-128"/>
                <a:ea typeface="ＭＳ ゴシック" pitchFamily="49" charset="-128"/>
              </a:rPr>
              <a:t>・誤差や近似値，ａ</a:t>
            </a:r>
            <a:r>
              <a:rPr lang="en-US" altLang="ja-JP" sz="2800" b="1" dirty="0">
                <a:solidFill>
                  <a:srgbClr val="FF0000"/>
                </a:solidFill>
                <a:latin typeface="ＭＳ ゴシック" pitchFamily="49" charset="-128"/>
                <a:ea typeface="ＭＳ ゴシック" pitchFamily="49" charset="-128"/>
              </a:rPr>
              <a:t>×</a:t>
            </a:r>
            <a:r>
              <a:rPr lang="ja-JP" altLang="en-US" sz="2800" b="1" dirty="0">
                <a:solidFill>
                  <a:srgbClr val="FF0000"/>
                </a:solidFill>
                <a:latin typeface="ＭＳ ゴシック" pitchFamily="49" charset="-128"/>
                <a:ea typeface="ＭＳ ゴシック" pitchFamily="49" charset="-128"/>
              </a:rPr>
              <a:t>１０</a:t>
            </a:r>
            <a:r>
              <a:rPr lang="ja-JP" altLang="en-US" sz="2800" b="1" baseline="30000" dirty="0">
                <a:solidFill>
                  <a:srgbClr val="FF0000"/>
                </a:solidFill>
                <a:latin typeface="ＭＳ ゴシック" pitchFamily="49" charset="-128"/>
                <a:ea typeface="ＭＳ ゴシック" pitchFamily="49" charset="-128"/>
              </a:rPr>
              <a:t>ｎ</a:t>
            </a:r>
            <a:r>
              <a:rPr lang="ja-JP" altLang="en-US" sz="2800" b="1" dirty="0">
                <a:solidFill>
                  <a:srgbClr val="FF0000"/>
                </a:solidFill>
                <a:latin typeface="ＭＳ ゴシック" pitchFamily="49" charset="-128"/>
                <a:ea typeface="ＭＳ ゴシック" pitchFamily="49" charset="-128"/>
              </a:rPr>
              <a:t> の形の表現</a:t>
            </a:r>
            <a:endParaRPr lang="en-US" altLang="ja-JP" sz="2800" b="1" dirty="0">
              <a:solidFill>
                <a:srgbClr val="FF0000"/>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800" b="1" dirty="0">
                <a:solidFill>
                  <a:srgbClr val="FF0000"/>
                </a:solidFill>
                <a:latin typeface="ＭＳ ゴシック" pitchFamily="49" charset="-128"/>
                <a:ea typeface="ＭＳ ゴシック" pitchFamily="49" charset="-128"/>
              </a:rPr>
              <a:t>　　　←中１から</a:t>
            </a:r>
            <a:endParaRPr lang="en-US" altLang="ja-JP" sz="2800" b="1" dirty="0">
              <a:solidFill>
                <a:srgbClr val="FF0000"/>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800" b="1" dirty="0">
                <a:solidFill>
                  <a:srgbClr val="FF0000"/>
                </a:solidFill>
                <a:latin typeface="ＭＳ ゴシック" pitchFamily="49" charset="-128"/>
                <a:ea typeface="ＭＳ ゴシック" pitchFamily="49" charset="-128"/>
              </a:rPr>
              <a:t>　　</a:t>
            </a:r>
            <a:r>
              <a:rPr lang="ja-JP" altLang="en-US" sz="2800" b="1" dirty="0">
                <a:solidFill>
                  <a:srgbClr val="0070C0"/>
                </a:solidFill>
                <a:latin typeface="ＭＳ ゴシック" pitchFamily="49" charset="-128"/>
                <a:ea typeface="ＭＳ ゴシック" pitchFamily="49" charset="-128"/>
              </a:rPr>
              <a:t>○自然数を素因数に分解すること　　→中１へ</a:t>
            </a:r>
          </a:p>
        </p:txBody>
      </p:sp>
      <p:sp>
        <p:nvSpPr>
          <p:cNvPr id="12" name="AutoShape 17"/>
          <p:cNvSpPr>
            <a:spLocks noChangeArrowheads="1"/>
          </p:cNvSpPr>
          <p:nvPr/>
        </p:nvSpPr>
        <p:spPr bwMode="auto">
          <a:xfrm>
            <a:off x="6588125" y="44450"/>
            <a:ext cx="2555875" cy="649288"/>
          </a:xfrm>
          <a:prstGeom prst="ribbon">
            <a:avLst>
              <a:gd name="adj1" fmla="val 12449"/>
              <a:gd name="adj2" fmla="val 65016"/>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P131~</a:t>
            </a:r>
            <a:endParaRPr lang="ja-JP" altLang="en-US"/>
          </a:p>
        </p:txBody>
      </p:sp>
      <p:sp>
        <p:nvSpPr>
          <p:cNvPr id="83973" name="テキスト ボックス 12"/>
          <p:cNvSpPr txBox="1">
            <a:spLocks noChangeArrowheads="1"/>
          </p:cNvSpPr>
          <p:nvPr/>
        </p:nvSpPr>
        <p:spPr bwMode="auto">
          <a:xfrm>
            <a:off x="34925" y="836613"/>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第３学年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896"/>
    </mc:Choice>
    <mc:Fallback xmlns="">
      <p:transition spd="slow" advTm="54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5" name="テキスト ボックス 9"/>
          <p:cNvSpPr txBox="1">
            <a:spLocks noChangeArrowheads="1"/>
          </p:cNvSpPr>
          <p:nvPr/>
        </p:nvSpPr>
        <p:spPr bwMode="auto">
          <a:xfrm>
            <a:off x="34925" y="981075"/>
            <a:ext cx="9109075"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4500"/>
              </a:lnSpc>
              <a:spcBef>
                <a:spcPct val="50000"/>
              </a:spcBef>
              <a:defRPr/>
            </a:pPr>
            <a:r>
              <a:rPr kumimoji="1" lang="ja-JP" altLang="en-US" sz="2800" b="1" dirty="0">
                <a:latin typeface="+mn-ea"/>
              </a:rPr>
              <a:t>１　指導計画作成上の配慮事項</a:t>
            </a:r>
            <a:endParaRPr kumimoji="1" lang="en-US" altLang="ja-JP" sz="2800" b="1" dirty="0">
              <a:latin typeface="+mn-ea"/>
            </a:endParaRPr>
          </a:p>
          <a:p>
            <a:pPr eaLnBrk="1" hangingPunct="1">
              <a:lnSpc>
                <a:spcPts val="4500"/>
              </a:lnSpc>
              <a:spcBef>
                <a:spcPct val="50000"/>
              </a:spcBef>
              <a:defRPr/>
            </a:pPr>
            <a:endParaRPr kumimoji="1" lang="en-US" altLang="ja-JP" sz="2800" b="1" dirty="0">
              <a:latin typeface="+mn-ea"/>
            </a:endParaRPr>
          </a:p>
          <a:p>
            <a:pPr eaLnBrk="1" hangingPunct="1">
              <a:lnSpc>
                <a:spcPts val="4500"/>
              </a:lnSpc>
              <a:spcBef>
                <a:spcPct val="50000"/>
              </a:spcBef>
              <a:defRPr/>
            </a:pPr>
            <a:endParaRPr kumimoji="1" lang="en-US" altLang="ja-JP" sz="2800" b="1" dirty="0">
              <a:latin typeface="+mn-ea"/>
            </a:endParaRPr>
          </a:p>
          <a:p>
            <a:pPr eaLnBrk="1" hangingPunct="1">
              <a:lnSpc>
                <a:spcPts val="4500"/>
              </a:lnSpc>
              <a:spcBef>
                <a:spcPct val="50000"/>
              </a:spcBef>
              <a:defRPr/>
            </a:pPr>
            <a:endParaRPr kumimoji="1" lang="en-US" altLang="ja-JP" sz="2800" b="1" dirty="0">
              <a:latin typeface="+mn-ea"/>
            </a:endParaRPr>
          </a:p>
          <a:p>
            <a:pPr eaLnBrk="1" hangingPunct="1">
              <a:lnSpc>
                <a:spcPts val="3000"/>
              </a:lnSpc>
              <a:spcBef>
                <a:spcPct val="50000"/>
              </a:spcBef>
              <a:defRPr/>
            </a:pPr>
            <a:endParaRPr kumimoji="1" lang="en-US" altLang="ja-JP" sz="2800" b="1" dirty="0">
              <a:latin typeface="+mn-ea"/>
            </a:endParaRPr>
          </a:p>
          <a:p>
            <a:pPr eaLnBrk="1" hangingPunct="1">
              <a:lnSpc>
                <a:spcPts val="3000"/>
              </a:lnSpc>
              <a:spcBef>
                <a:spcPct val="50000"/>
              </a:spcBef>
              <a:defRPr/>
            </a:pPr>
            <a:r>
              <a:rPr kumimoji="1" lang="ja-JP" altLang="en-US" sz="2800" b="1" dirty="0">
                <a:latin typeface="+mn-ea"/>
              </a:rPr>
              <a:t>２　</a:t>
            </a:r>
            <a:r>
              <a:rPr lang="ja-JP" altLang="en-US" sz="2800" b="1" dirty="0">
                <a:latin typeface="+mn-ea"/>
              </a:rPr>
              <a:t>内容の取扱いについての配慮事項</a:t>
            </a:r>
            <a:endParaRPr lang="en-US" altLang="ja-JP" sz="2800" b="1" dirty="0">
              <a:latin typeface="+mn-ea"/>
            </a:endParaRPr>
          </a:p>
          <a:p>
            <a:pPr eaLnBrk="1" hangingPunct="1">
              <a:lnSpc>
                <a:spcPts val="3000"/>
              </a:lnSpc>
              <a:spcBef>
                <a:spcPct val="50000"/>
              </a:spcBef>
              <a:defRPr/>
            </a:pPr>
            <a:r>
              <a:rPr kumimoji="1" lang="ja-JP" altLang="en-US" sz="2800" b="1" dirty="0">
                <a:latin typeface="+mn-ea"/>
              </a:rPr>
              <a:t>３　</a:t>
            </a:r>
            <a:r>
              <a:rPr lang="ja-JP" altLang="en-US" sz="2800" b="1" dirty="0">
                <a:latin typeface="+mn-ea"/>
              </a:rPr>
              <a:t>数学的活動の取組に当たっての配慮事項</a:t>
            </a:r>
            <a:endParaRPr lang="en-US" altLang="ja-JP" sz="2800" b="1" dirty="0">
              <a:latin typeface="+mn-ea"/>
            </a:endParaRPr>
          </a:p>
          <a:p>
            <a:pPr eaLnBrk="1" hangingPunct="1">
              <a:lnSpc>
                <a:spcPts val="3000"/>
              </a:lnSpc>
              <a:spcBef>
                <a:spcPct val="50000"/>
              </a:spcBef>
              <a:defRPr/>
            </a:pPr>
            <a:r>
              <a:rPr lang="ja-JP" altLang="en-US" sz="2800" b="1" dirty="0">
                <a:latin typeface="+mn-ea"/>
              </a:rPr>
              <a:t>４　課題学習とその位置付け</a:t>
            </a:r>
            <a:r>
              <a:rPr kumimoji="1" lang="ja-JP" altLang="en-US" sz="2800" b="1" dirty="0">
                <a:latin typeface="+mn-ea"/>
              </a:rPr>
              <a:t>　</a:t>
            </a:r>
            <a:endParaRPr kumimoji="1" lang="en-US" altLang="ja-JP" sz="2800" b="1" dirty="0">
              <a:latin typeface="+mn-ea"/>
            </a:endParaRPr>
          </a:p>
        </p:txBody>
      </p:sp>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P162~</a:t>
            </a:r>
            <a:endParaRPr lang="ja-JP" altLang="en-US"/>
          </a:p>
        </p:txBody>
      </p:sp>
      <p:sp>
        <p:nvSpPr>
          <p:cNvPr id="86020" name="AutoShape 21"/>
          <p:cNvSpPr>
            <a:spLocks noChangeArrowheads="1"/>
          </p:cNvSpPr>
          <p:nvPr/>
        </p:nvSpPr>
        <p:spPr bwMode="auto">
          <a:xfrm>
            <a:off x="34925" y="44450"/>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Ⅵ</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20" name="正方形/長方形 19"/>
          <p:cNvSpPr/>
          <p:nvPr/>
        </p:nvSpPr>
        <p:spPr>
          <a:xfrm>
            <a:off x="242888" y="1557338"/>
            <a:ext cx="8691562" cy="539750"/>
          </a:xfrm>
          <a:prstGeom prst="rect">
            <a:avLst/>
          </a:prstGeom>
          <a:solidFill>
            <a:srgbClr val="FFFF66"/>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ts val="3800"/>
              </a:lnSpc>
              <a:spcBef>
                <a:spcPts val="0"/>
              </a:spcBef>
              <a:spcAft>
                <a:spcPts val="0"/>
              </a:spcAft>
              <a:defRPr/>
            </a:pPr>
            <a:r>
              <a:rPr lang="ja-JP" altLang="en-US" sz="2800" dirty="0">
                <a:solidFill>
                  <a:schemeClr val="tx2">
                    <a:lumMod val="50000"/>
                  </a:schemeClr>
                </a:solidFill>
              </a:rPr>
              <a:t>（１）　</a:t>
            </a:r>
            <a:r>
              <a:rPr lang="ja-JP" altLang="en-US" sz="2800" spc="-150" dirty="0">
                <a:solidFill>
                  <a:schemeClr val="tx2">
                    <a:lumMod val="50000"/>
                  </a:schemeClr>
                </a:solidFill>
              </a:rPr>
              <a:t>主体的・対話的で深い学びの実現に向けた授業改善</a:t>
            </a:r>
            <a:endParaRPr lang="en-US" altLang="ja-JP" sz="2800" spc="-150" dirty="0">
              <a:solidFill>
                <a:schemeClr val="tx2">
                  <a:lumMod val="50000"/>
                </a:schemeClr>
              </a:solidFill>
            </a:endParaRPr>
          </a:p>
        </p:txBody>
      </p:sp>
      <p:sp>
        <p:nvSpPr>
          <p:cNvPr id="11" name="正方形/長方形 10"/>
          <p:cNvSpPr/>
          <p:nvPr/>
        </p:nvSpPr>
        <p:spPr>
          <a:xfrm>
            <a:off x="242888" y="2193925"/>
            <a:ext cx="8691562" cy="5397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ts val="3800"/>
              </a:lnSpc>
              <a:spcBef>
                <a:spcPts val="0"/>
              </a:spcBef>
              <a:spcAft>
                <a:spcPts val="0"/>
              </a:spcAft>
              <a:defRPr/>
            </a:pPr>
            <a:r>
              <a:rPr lang="ja-JP" altLang="en-US" sz="2800" dirty="0">
                <a:solidFill>
                  <a:schemeClr val="tx2">
                    <a:lumMod val="50000"/>
                  </a:schemeClr>
                </a:solidFill>
              </a:rPr>
              <a:t>（２）　各学年で指導する内容について</a:t>
            </a:r>
          </a:p>
        </p:txBody>
      </p:sp>
      <p:sp>
        <p:nvSpPr>
          <p:cNvPr id="12" name="正方形/長方形 11"/>
          <p:cNvSpPr/>
          <p:nvPr/>
        </p:nvSpPr>
        <p:spPr>
          <a:xfrm>
            <a:off x="242888" y="2825750"/>
            <a:ext cx="8691562" cy="5397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ts val="3800"/>
              </a:lnSpc>
              <a:spcBef>
                <a:spcPts val="0"/>
              </a:spcBef>
              <a:spcAft>
                <a:spcPts val="0"/>
              </a:spcAft>
              <a:defRPr/>
            </a:pPr>
            <a:r>
              <a:rPr lang="ja-JP" altLang="en-US" sz="2800" dirty="0">
                <a:solidFill>
                  <a:schemeClr val="tx2">
                    <a:lumMod val="50000"/>
                  </a:schemeClr>
                </a:solidFill>
              </a:rPr>
              <a:t>（３）　学び直しの機会を設定することについて</a:t>
            </a:r>
          </a:p>
        </p:txBody>
      </p:sp>
      <p:sp>
        <p:nvSpPr>
          <p:cNvPr id="14" name="正方形/長方形 13"/>
          <p:cNvSpPr/>
          <p:nvPr/>
        </p:nvSpPr>
        <p:spPr>
          <a:xfrm>
            <a:off x="260350" y="3470275"/>
            <a:ext cx="8691563" cy="5397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ts val="3800"/>
              </a:lnSpc>
              <a:spcBef>
                <a:spcPts val="0"/>
              </a:spcBef>
              <a:spcAft>
                <a:spcPts val="0"/>
              </a:spcAft>
              <a:defRPr/>
            </a:pPr>
            <a:r>
              <a:rPr lang="ja-JP" altLang="en-US" sz="2800" dirty="0">
                <a:solidFill>
                  <a:schemeClr val="tx2">
                    <a:lumMod val="50000"/>
                  </a:schemeClr>
                </a:solidFill>
              </a:rPr>
              <a:t>（４）　障害のある生徒への指導</a:t>
            </a:r>
          </a:p>
        </p:txBody>
      </p:sp>
      <p:sp>
        <p:nvSpPr>
          <p:cNvPr id="15" name="正方形/長方形 14"/>
          <p:cNvSpPr/>
          <p:nvPr/>
        </p:nvSpPr>
        <p:spPr>
          <a:xfrm>
            <a:off x="260350" y="4132263"/>
            <a:ext cx="8691563" cy="5397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ts val="3800"/>
              </a:lnSpc>
              <a:spcBef>
                <a:spcPts val="0"/>
              </a:spcBef>
              <a:spcAft>
                <a:spcPts val="0"/>
              </a:spcAft>
              <a:defRPr/>
            </a:pPr>
            <a:r>
              <a:rPr lang="ja-JP" altLang="en-US" sz="2800" dirty="0">
                <a:solidFill>
                  <a:schemeClr val="tx2">
                    <a:lumMod val="50000"/>
                  </a:schemeClr>
                </a:solidFill>
              </a:rPr>
              <a:t>（５）　道徳科などとの関連</a:t>
            </a:r>
            <a:endParaRPr lang="ja-JP" altLang="en-US" sz="2800" spc="-150" dirty="0">
              <a:solidFill>
                <a:schemeClr val="tx2">
                  <a:lumMod val="50000"/>
                </a:schemeClr>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940"/>
    </mc:Choice>
    <mc:Fallback xmlns="">
      <p:transition spd="slow" advTm="47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AutoShape 21"/>
          <p:cNvSpPr>
            <a:spLocks noChangeArrowheads="1"/>
          </p:cNvSpPr>
          <p:nvPr/>
        </p:nvSpPr>
        <p:spPr bwMode="auto">
          <a:xfrm>
            <a:off x="34925" y="44450"/>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Ⅵ</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1" name="正方形/長方形 10"/>
          <p:cNvSpPr/>
          <p:nvPr/>
        </p:nvSpPr>
        <p:spPr>
          <a:xfrm>
            <a:off x="160338" y="5629275"/>
            <a:ext cx="8732837" cy="11064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200">
                <a:solidFill>
                  <a:schemeClr val="tx2">
                    <a:lumMod val="50000"/>
                  </a:schemeClr>
                </a:solidFill>
              </a:rPr>
              <a:t>○　　「知識及び技能」や「思考力，判断力，表現力等」の育成を目指す</a:t>
            </a:r>
            <a:endParaRPr lang="en-US" altLang="ja-JP" sz="2200">
              <a:solidFill>
                <a:schemeClr val="tx2">
                  <a:lumMod val="50000"/>
                </a:schemeClr>
              </a:solidFill>
            </a:endParaRPr>
          </a:p>
          <a:p>
            <a:pPr eaLnBrk="1" fontAlgn="auto" hangingPunct="1">
              <a:spcBef>
                <a:spcPts val="0"/>
              </a:spcBef>
              <a:spcAft>
                <a:spcPts val="0"/>
              </a:spcAft>
              <a:defRPr/>
            </a:pPr>
            <a:r>
              <a:rPr lang="ja-JP" altLang="en-US" sz="2200">
                <a:solidFill>
                  <a:schemeClr val="tx2">
                    <a:lumMod val="50000"/>
                  </a:schemeClr>
                </a:solidFill>
              </a:rPr>
              <a:t>　　授業改善はこれまでも行われてきている。</a:t>
            </a:r>
            <a:endParaRPr lang="en-US" altLang="ja-JP" sz="2200">
              <a:solidFill>
                <a:schemeClr val="tx2">
                  <a:lumMod val="50000"/>
                </a:schemeClr>
              </a:solidFill>
            </a:endParaRPr>
          </a:p>
          <a:p>
            <a:pPr eaLnBrk="1" fontAlgn="auto" hangingPunct="1">
              <a:spcBef>
                <a:spcPts val="0"/>
              </a:spcBef>
              <a:spcAft>
                <a:spcPts val="0"/>
              </a:spcAft>
              <a:defRPr/>
            </a:pPr>
            <a:r>
              <a:rPr lang="ja-JP" altLang="en-US" sz="2200">
                <a:solidFill>
                  <a:schemeClr val="tx2">
                    <a:lumMod val="50000"/>
                  </a:schemeClr>
                </a:solidFill>
              </a:rPr>
              <a:t>○　必ずしも１単位時間の授業の中で全てが実現されるものではない。</a:t>
            </a:r>
            <a:endParaRPr lang="en-US" altLang="ja-JP" sz="2200">
              <a:solidFill>
                <a:schemeClr val="tx2">
                  <a:lumMod val="50000"/>
                </a:schemeClr>
              </a:solidFill>
            </a:endParaRPr>
          </a:p>
        </p:txBody>
      </p:sp>
      <p:sp>
        <p:nvSpPr>
          <p:cNvPr id="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P162~</a:t>
            </a:r>
            <a:endParaRPr lang="ja-JP" altLang="en-US"/>
          </a:p>
        </p:txBody>
      </p:sp>
      <p:sp>
        <p:nvSpPr>
          <p:cNvPr id="9" name="正方形/長方形 8"/>
          <p:cNvSpPr/>
          <p:nvPr/>
        </p:nvSpPr>
        <p:spPr>
          <a:xfrm>
            <a:off x="201613" y="904875"/>
            <a:ext cx="8691562" cy="5080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a:solidFill>
                  <a:schemeClr val="tx2">
                    <a:lumMod val="50000"/>
                  </a:schemeClr>
                </a:solidFill>
              </a:rPr>
              <a:t>（１）　</a:t>
            </a:r>
            <a:r>
              <a:rPr lang="ja-JP" altLang="en-US" sz="2800" spc="-150">
                <a:solidFill>
                  <a:schemeClr val="tx2">
                    <a:lumMod val="50000"/>
                  </a:schemeClr>
                </a:solidFill>
              </a:rPr>
              <a:t>主体的・対話的で深い学びの実現に向けた授業改善</a:t>
            </a:r>
          </a:p>
        </p:txBody>
      </p:sp>
      <p:graphicFrame>
        <p:nvGraphicFramePr>
          <p:cNvPr id="2" name="表 1"/>
          <p:cNvGraphicFramePr>
            <a:graphicFrameLocks noGrp="1"/>
          </p:cNvGraphicFramePr>
          <p:nvPr/>
        </p:nvGraphicFramePr>
        <p:xfrm>
          <a:off x="36513" y="1552575"/>
          <a:ext cx="8999537" cy="3979864"/>
        </p:xfrm>
        <a:graphic>
          <a:graphicData uri="http://schemas.openxmlformats.org/drawingml/2006/table">
            <a:tbl>
              <a:tblPr firstRow="1" bandRow="1">
                <a:tableStyleId>{5C22544A-7EE6-4342-B048-85BDC9FD1C3A}</a:tableStyleId>
              </a:tblPr>
              <a:tblGrid>
                <a:gridCol w="1294766">
                  <a:extLst>
                    <a:ext uri="{9D8B030D-6E8A-4147-A177-3AD203B41FA5}">
                      <a16:colId xmlns:a16="http://schemas.microsoft.com/office/drawing/2014/main" val="20000"/>
                    </a:ext>
                  </a:extLst>
                </a:gridCol>
                <a:gridCol w="7704771">
                  <a:extLst>
                    <a:ext uri="{9D8B030D-6E8A-4147-A177-3AD203B41FA5}">
                      <a16:colId xmlns:a16="http://schemas.microsoft.com/office/drawing/2014/main" val="20001"/>
                    </a:ext>
                  </a:extLst>
                </a:gridCol>
              </a:tblGrid>
              <a:tr h="1273653">
                <a:tc>
                  <a:txBody>
                    <a:bodyPr/>
                    <a:lstStyle/>
                    <a:p>
                      <a:pPr algn="ctr"/>
                      <a:r>
                        <a:rPr kumimoji="1" lang="ja-JP" altLang="en-US" sz="2200" b="0" dirty="0">
                          <a:solidFill>
                            <a:schemeClr val="tx1"/>
                          </a:solidFill>
                        </a:rPr>
                        <a:t>主体的な</a:t>
                      </a:r>
                      <a:endParaRPr kumimoji="1" lang="en-US" altLang="ja-JP" sz="2200" b="0" dirty="0">
                        <a:solidFill>
                          <a:schemeClr val="tx1"/>
                        </a:solidFill>
                      </a:endParaRPr>
                    </a:p>
                    <a:p>
                      <a:pPr algn="ctr"/>
                      <a:r>
                        <a:rPr kumimoji="1" lang="ja-JP" altLang="en-US" sz="2200" b="0" dirty="0">
                          <a:solidFill>
                            <a:schemeClr val="tx1"/>
                          </a:solidFill>
                        </a:rPr>
                        <a:t>学び</a:t>
                      </a:r>
                    </a:p>
                  </a:txBody>
                  <a:tcPr marL="91439" marR="91439"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dirty="0">
                          <a:solidFill>
                            <a:schemeClr val="tx1"/>
                          </a:solidFill>
                          <a:latin typeface="ＭＳ ゴシック" pitchFamily="49" charset="-128"/>
                          <a:ea typeface="ＭＳ ゴシック" pitchFamily="49" charset="-128"/>
                        </a:rPr>
                        <a:t>問題解決の見通しを持ち，粘り強く取り組み，問題解決の過程の振り返り，よりよく解決したり，新たな問いを見いだしたりする</a:t>
                      </a:r>
                    </a:p>
                  </a:txBody>
                  <a:tcPr marL="91439" marR="91439"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273653">
                <a:tc>
                  <a:txBody>
                    <a:bodyPr/>
                    <a:lstStyle/>
                    <a:p>
                      <a:pPr algn="ctr"/>
                      <a:r>
                        <a:rPr kumimoji="1" lang="ja-JP" altLang="en-US" sz="2200" b="0" dirty="0">
                          <a:solidFill>
                            <a:schemeClr val="tx1"/>
                          </a:solidFill>
                        </a:rPr>
                        <a:t>対話的な</a:t>
                      </a:r>
                      <a:endParaRPr kumimoji="1" lang="en-US" altLang="ja-JP" sz="2200" b="0" dirty="0">
                        <a:solidFill>
                          <a:schemeClr val="tx1"/>
                        </a:solidFill>
                      </a:endParaRPr>
                    </a:p>
                    <a:p>
                      <a:pPr algn="ctr"/>
                      <a:r>
                        <a:rPr kumimoji="1" lang="ja-JP" altLang="en-US" sz="2200" b="0" dirty="0">
                          <a:solidFill>
                            <a:schemeClr val="tx1"/>
                          </a:solidFill>
                        </a:rPr>
                        <a:t>学び</a:t>
                      </a:r>
                    </a:p>
                  </a:txBody>
                  <a:tcPr marL="91439" marR="91439"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dirty="0">
                          <a:latin typeface="ＭＳ ゴシック" pitchFamily="49" charset="-128"/>
                          <a:ea typeface="ＭＳ ゴシック" pitchFamily="49" charset="-128"/>
                        </a:rPr>
                        <a:t>数学的な表現を用いて論理的に説明したり，よりよい考えや事柄の本質について話し合い，よりよい考えに高めたり事柄の本質を明らかにしたりする</a:t>
                      </a:r>
                    </a:p>
                  </a:txBody>
                  <a:tcPr marL="91439" marR="91439"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432558">
                <a:tc>
                  <a:txBody>
                    <a:bodyPr/>
                    <a:lstStyle/>
                    <a:p>
                      <a:pPr algn="ctr"/>
                      <a:r>
                        <a:rPr kumimoji="1" lang="ja-JP" altLang="en-US" sz="2200" b="0" dirty="0">
                          <a:solidFill>
                            <a:schemeClr val="tx1"/>
                          </a:solidFill>
                        </a:rPr>
                        <a:t>深い</a:t>
                      </a:r>
                      <a:endParaRPr kumimoji="1" lang="en-US" altLang="ja-JP" sz="2200" b="0" dirty="0">
                        <a:solidFill>
                          <a:schemeClr val="tx1"/>
                        </a:solidFill>
                      </a:endParaRPr>
                    </a:p>
                    <a:p>
                      <a:pPr algn="ctr"/>
                      <a:r>
                        <a:rPr kumimoji="1" lang="ja-JP" altLang="en-US" sz="2200" b="0" dirty="0">
                          <a:solidFill>
                            <a:schemeClr val="tx1"/>
                          </a:solidFill>
                        </a:rPr>
                        <a:t>学び</a:t>
                      </a:r>
                    </a:p>
                  </a:txBody>
                  <a:tcPr marL="91439" marR="91439"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dirty="0">
                          <a:latin typeface="ＭＳ ゴシック" pitchFamily="49" charset="-128"/>
                          <a:ea typeface="ＭＳ ゴシック" pitchFamily="49" charset="-128"/>
                        </a:rPr>
                        <a:t>数学的な見方・考え方を働かせ，数学的活動を通して，新しい概念の形成したり，よりよい方法の見いだしたりするなど，新たな知識・技能を身に付けて，それらを統合し，思考，態度が変容する</a:t>
                      </a:r>
                    </a:p>
                  </a:txBody>
                  <a:tcPr marL="91439" marR="91439"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bl>
          </a:graphicData>
        </a:graphic>
      </p:graphicFrame>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8105"/>
    </mc:Choice>
    <mc:Fallback xmlns="">
      <p:transition spd="slow" advTm="118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数学科の改訂の趣旨及び要点</a:t>
            </a:r>
            <a:endParaRPr kumimoji="1" lang="ja-JP" altLang="en-US" sz="2800">
              <a:latin typeface="Tahoma" panose="020B0604030504040204" pitchFamily="34" charset="0"/>
            </a:endParaRPr>
          </a:p>
        </p:txBody>
      </p:sp>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P8~19</a:t>
            </a:r>
            <a:endParaRPr lang="ja-JP" altLang="en-US"/>
          </a:p>
        </p:txBody>
      </p:sp>
      <p:sp>
        <p:nvSpPr>
          <p:cNvPr id="6" name="正方形/長方形 5"/>
          <p:cNvSpPr/>
          <p:nvPr/>
        </p:nvSpPr>
        <p:spPr>
          <a:xfrm>
            <a:off x="71438" y="1268413"/>
            <a:ext cx="8893175" cy="53292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11269" name="テキスト ボックス 6"/>
          <p:cNvSpPr txBox="1">
            <a:spLocks noChangeArrowheads="1"/>
          </p:cNvSpPr>
          <p:nvPr/>
        </p:nvSpPr>
        <p:spPr bwMode="auto">
          <a:xfrm>
            <a:off x="179388" y="1651000"/>
            <a:ext cx="8785225" cy="4954588"/>
          </a:xfrm>
          <a:prstGeom prst="rect">
            <a:avLst/>
          </a:prstGeom>
          <a:noFill/>
          <a:ln w="9525">
            <a:noFill/>
            <a:miter lim="800000"/>
            <a:headEnd/>
            <a:tailEnd/>
          </a:ln>
        </p:spPr>
        <p:txBody>
          <a:bodyPr>
            <a:spAutoFit/>
          </a:bodyPr>
          <a:lstStyle/>
          <a:p>
            <a:pPr eaLnBrk="1" hangingPunct="1">
              <a:defRPr/>
            </a:pPr>
            <a:r>
              <a:rPr kumimoji="1" lang="ja-JP" altLang="en-US" sz="2400">
                <a:latin typeface="ＭＳ ゴシック" pitchFamily="49" charset="-128"/>
                <a:ea typeface="ＭＳ ゴシック" pitchFamily="49" charset="-128"/>
              </a:rPr>
              <a:t>①　数学科の領域構成と数学的活動</a:t>
            </a:r>
            <a:endParaRPr kumimoji="1" lang="en-US" altLang="ja-JP" sz="2400">
              <a:latin typeface="ＭＳ ゴシック" pitchFamily="49" charset="-128"/>
              <a:ea typeface="ＭＳ ゴシック" pitchFamily="49" charset="-128"/>
            </a:endParaRPr>
          </a:p>
          <a:p>
            <a:pPr eaLnBrk="1" hangingPunct="1">
              <a:defRPr/>
            </a:pPr>
            <a:r>
              <a:rPr kumimoji="1" lang="ja-JP" altLang="en-US" sz="2200">
                <a:latin typeface="ＭＳ ゴシック" pitchFamily="49" charset="-128"/>
                <a:ea typeface="ＭＳ ゴシック" pitchFamily="49" charset="-128"/>
              </a:rPr>
              <a:t>　・「数と式」「図形」「関数」「データの活用」の四つの領域</a:t>
            </a:r>
            <a:endParaRPr kumimoji="1" lang="en-US" altLang="ja-JP" sz="2200">
              <a:latin typeface="ＭＳ ゴシック" pitchFamily="49" charset="-128"/>
              <a:ea typeface="ＭＳ ゴシック" pitchFamily="49" charset="-128"/>
            </a:endParaRPr>
          </a:p>
          <a:p>
            <a:pPr eaLnBrk="1" hangingPunct="1">
              <a:defRPr/>
            </a:pPr>
            <a:r>
              <a:rPr kumimoji="1" lang="ja-JP" altLang="en-US" sz="2200">
                <a:latin typeface="ＭＳ ゴシック" pitchFamily="49" charset="-128"/>
                <a:ea typeface="ＭＳ ゴシック" pitchFamily="49" charset="-128"/>
              </a:rPr>
              <a:t>　・各学年の内容に数学的活動を従前どおり位置付け</a:t>
            </a:r>
            <a:endParaRPr kumimoji="1" lang="en-US" altLang="ja-JP" sz="2200">
              <a:latin typeface="ＭＳ ゴシック" pitchFamily="49" charset="-128"/>
              <a:ea typeface="ＭＳ ゴシック" pitchFamily="49" charset="-128"/>
            </a:endParaRPr>
          </a:p>
          <a:p>
            <a:pPr eaLnBrk="1" hangingPunct="1">
              <a:defRPr/>
            </a:pPr>
            <a:r>
              <a:rPr kumimoji="1" lang="ja-JP" altLang="en-US" sz="2400">
                <a:latin typeface="ＭＳ ゴシック" pitchFamily="49" charset="-128"/>
                <a:ea typeface="ＭＳ ゴシック" pitchFamily="49" charset="-128"/>
              </a:rPr>
              <a:t>②　内容の示し方</a:t>
            </a:r>
            <a:endParaRPr kumimoji="1" lang="en-US" altLang="ja-JP" sz="2400">
              <a:latin typeface="ＭＳ ゴシック" pitchFamily="49" charset="-128"/>
              <a:ea typeface="ＭＳ ゴシック" pitchFamily="49" charset="-128"/>
            </a:endParaRPr>
          </a:p>
          <a:p>
            <a:pPr eaLnBrk="1" hangingPunct="1">
              <a:defRPr/>
            </a:pPr>
            <a:r>
              <a:rPr kumimoji="1" lang="ja-JP" altLang="en-US" sz="2200">
                <a:latin typeface="ＭＳ ゴシック" pitchFamily="49" charset="-128"/>
                <a:ea typeface="ＭＳ ゴシック" pitchFamily="49" charset="-128"/>
              </a:rPr>
              <a:t>　</a:t>
            </a:r>
            <a:r>
              <a:rPr kumimoji="1" lang="ja-JP" altLang="en-US" sz="2200" spc="-150">
                <a:latin typeface="ＭＳ ゴシック" pitchFamily="49" charset="-128"/>
                <a:ea typeface="ＭＳ ゴシック" pitchFamily="49" charset="-128"/>
              </a:rPr>
              <a:t>身に付けることが期待される資質・能力を三つの柱に沿って整理</a:t>
            </a:r>
            <a:endParaRPr kumimoji="1" lang="en-US" altLang="ja-JP" sz="2200" spc="-150">
              <a:latin typeface="ＭＳ ゴシック" pitchFamily="49" charset="-128"/>
              <a:ea typeface="ＭＳ ゴシック" pitchFamily="49" charset="-128"/>
            </a:endParaRPr>
          </a:p>
          <a:p>
            <a:pPr eaLnBrk="1" hangingPunct="1">
              <a:defRPr/>
            </a:pPr>
            <a:r>
              <a:rPr kumimoji="1" lang="ja-JP" altLang="en-US" sz="2200">
                <a:latin typeface="ＭＳ ゴシック" pitchFamily="49" charset="-128"/>
                <a:ea typeface="ＭＳ ゴシック" pitchFamily="49" charset="-128"/>
              </a:rPr>
              <a:t>　・「知識及び技能」「思考力，判断力，表現力等」については指</a:t>
            </a:r>
            <a:endParaRPr kumimoji="1" lang="en-US" altLang="ja-JP" sz="2200">
              <a:latin typeface="ＭＳ ゴシック" pitchFamily="49" charset="-128"/>
              <a:ea typeface="ＭＳ ゴシック" pitchFamily="49" charset="-128"/>
            </a:endParaRPr>
          </a:p>
          <a:p>
            <a:pPr eaLnBrk="1" hangingPunct="1">
              <a:defRPr/>
            </a:pPr>
            <a:r>
              <a:rPr kumimoji="1" lang="ja-JP" altLang="en-US" sz="2200">
                <a:latin typeface="ＭＳ ゴシック" pitchFamily="49" charset="-128"/>
                <a:ea typeface="ＭＳ ゴシック" pitchFamily="49" charset="-128"/>
              </a:rPr>
              <a:t>　　導事項のまとまりごとに提示</a:t>
            </a:r>
            <a:endParaRPr kumimoji="1" lang="en-US" altLang="ja-JP" sz="2200">
              <a:latin typeface="ＭＳ ゴシック" pitchFamily="49" charset="-128"/>
              <a:ea typeface="ＭＳ ゴシック" pitchFamily="49" charset="-128"/>
            </a:endParaRPr>
          </a:p>
          <a:p>
            <a:pPr eaLnBrk="1" hangingPunct="1">
              <a:defRPr/>
            </a:pPr>
            <a:r>
              <a:rPr kumimoji="1" lang="ja-JP" altLang="en-US" sz="2200">
                <a:latin typeface="ＭＳ ゴシック" pitchFamily="49" charset="-128"/>
                <a:ea typeface="ＭＳ ゴシック" pitchFamily="49" charset="-128"/>
              </a:rPr>
              <a:t>　・「学びに向かう力，人間性等」については教科の目標及び学年</a:t>
            </a:r>
            <a:endParaRPr kumimoji="1" lang="en-US" altLang="ja-JP" sz="2200">
              <a:latin typeface="ＭＳ ゴシック" pitchFamily="49" charset="-128"/>
              <a:ea typeface="ＭＳ ゴシック" pitchFamily="49" charset="-128"/>
            </a:endParaRPr>
          </a:p>
          <a:p>
            <a:pPr eaLnBrk="1" hangingPunct="1">
              <a:defRPr/>
            </a:pPr>
            <a:r>
              <a:rPr kumimoji="1" lang="ja-JP" altLang="en-US" sz="2200">
                <a:latin typeface="ＭＳ ゴシック" pitchFamily="49" charset="-128"/>
                <a:ea typeface="ＭＳ ゴシック" pitchFamily="49" charset="-128"/>
              </a:rPr>
              <a:t>　　目標において，まとめて提示</a:t>
            </a:r>
            <a:endParaRPr kumimoji="1" lang="en-US" altLang="ja-JP" sz="2200">
              <a:latin typeface="ＭＳ ゴシック" pitchFamily="49" charset="-128"/>
              <a:ea typeface="ＭＳ ゴシック" pitchFamily="49" charset="-128"/>
            </a:endParaRPr>
          </a:p>
          <a:p>
            <a:pPr eaLnBrk="1" hangingPunct="1">
              <a:defRPr/>
            </a:pPr>
            <a:r>
              <a:rPr kumimoji="1" lang="ja-JP" altLang="en-US" sz="2400">
                <a:latin typeface="ＭＳ ゴシック" pitchFamily="49" charset="-128"/>
                <a:ea typeface="ＭＳ ゴシック" pitchFamily="49" charset="-128"/>
              </a:rPr>
              <a:t>③　内容の充実</a:t>
            </a:r>
            <a:endParaRPr kumimoji="1" lang="en-US" altLang="ja-JP" sz="2400">
              <a:latin typeface="ＭＳ ゴシック" pitchFamily="49" charset="-128"/>
              <a:ea typeface="ＭＳ ゴシック" pitchFamily="49" charset="-128"/>
            </a:endParaRPr>
          </a:p>
          <a:p>
            <a:pPr eaLnBrk="1" hangingPunct="1">
              <a:defRPr/>
            </a:pPr>
            <a:r>
              <a:rPr kumimoji="1" lang="ja-JP" altLang="en-US" sz="2200">
                <a:latin typeface="ＭＳ ゴシック" pitchFamily="49" charset="-128"/>
                <a:ea typeface="ＭＳ ゴシック" pitchFamily="49" charset="-128"/>
              </a:rPr>
              <a:t>　・統計的な内容の充実</a:t>
            </a:r>
            <a:endParaRPr kumimoji="1" lang="en-US" altLang="ja-JP" sz="2200">
              <a:latin typeface="ＭＳ ゴシック" pitchFamily="49" charset="-128"/>
              <a:ea typeface="ＭＳ ゴシック" pitchFamily="49" charset="-128"/>
            </a:endParaRPr>
          </a:p>
          <a:p>
            <a:pPr eaLnBrk="1" hangingPunct="1">
              <a:defRPr/>
            </a:pPr>
            <a:r>
              <a:rPr kumimoji="1" lang="ja-JP" altLang="en-US" sz="2200">
                <a:latin typeface="ＭＳ ゴシック" pitchFamily="49" charset="-128"/>
                <a:ea typeface="ＭＳ ゴシック" pitchFamily="49" charset="-128"/>
              </a:rPr>
              <a:t>　・数学的な表現を用いた論理的な考察とその過程の振り返り</a:t>
            </a:r>
            <a:endParaRPr kumimoji="1" lang="en-US" altLang="ja-JP" sz="2200">
              <a:latin typeface="ＭＳ ゴシック" pitchFamily="49" charset="-128"/>
              <a:ea typeface="ＭＳ ゴシック" pitchFamily="49" charset="-128"/>
            </a:endParaRPr>
          </a:p>
          <a:p>
            <a:pPr eaLnBrk="1" hangingPunct="1">
              <a:defRPr/>
            </a:pPr>
            <a:r>
              <a:rPr kumimoji="1" lang="ja-JP" altLang="en-US" sz="2400">
                <a:latin typeface="ＭＳ ゴシック" pitchFamily="49" charset="-128"/>
                <a:ea typeface="ＭＳ ゴシック" pitchFamily="49" charset="-128"/>
              </a:rPr>
              <a:t>④　具体的な内容の移行について</a:t>
            </a:r>
            <a:endParaRPr kumimoji="1" lang="en-US" altLang="ja-JP" sz="2400">
              <a:latin typeface="ＭＳ ゴシック" pitchFamily="49" charset="-128"/>
              <a:ea typeface="ＭＳ ゴシック" pitchFamily="49" charset="-128"/>
            </a:endParaRPr>
          </a:p>
          <a:p>
            <a:pPr eaLnBrk="1" hangingPunct="1">
              <a:defRPr/>
            </a:pPr>
            <a:r>
              <a:rPr kumimoji="1" lang="ja-JP" altLang="en-US" sz="2200">
                <a:latin typeface="ＭＳ ゴシック" pitchFamily="49" charset="-128"/>
                <a:ea typeface="ＭＳ ゴシック" pitchFamily="49" charset="-128"/>
              </a:rPr>
              <a:t>　</a:t>
            </a:r>
            <a:r>
              <a:rPr kumimoji="1" lang="en-US" altLang="ja-JP" sz="2200">
                <a:latin typeface="ＭＳ ゴシック" pitchFamily="49" charset="-128"/>
                <a:ea typeface="ＭＳ ゴシック" pitchFamily="49" charset="-128"/>
              </a:rPr>
              <a:t>※</a:t>
            </a:r>
            <a:r>
              <a:rPr kumimoji="1" lang="ja-JP" altLang="en-US" sz="2200">
                <a:latin typeface="ＭＳ ゴシック" pitchFamily="49" charset="-128"/>
                <a:ea typeface="ＭＳ ゴシック" pitchFamily="49" charset="-128"/>
              </a:rPr>
              <a:t>　「</a:t>
            </a:r>
            <a:r>
              <a:rPr kumimoji="1" lang="en-US" altLang="ja-JP" sz="2200">
                <a:latin typeface="ＭＳ ゴシック" pitchFamily="49" charset="-128"/>
                <a:ea typeface="ＭＳ ゴシック" pitchFamily="49" charset="-128"/>
              </a:rPr>
              <a:t>Ⅴ</a:t>
            </a:r>
            <a:r>
              <a:rPr kumimoji="1" lang="ja-JP" altLang="en-US" sz="2200">
                <a:latin typeface="ＭＳ ゴシック" pitchFamily="49" charset="-128"/>
                <a:ea typeface="ＭＳ ゴシック" pitchFamily="49" charset="-128"/>
              </a:rPr>
              <a:t>　各学年の目標及び内容」で説明</a:t>
            </a:r>
            <a:endParaRPr kumimoji="1" lang="en-US" altLang="ja-JP" sz="2200">
              <a:latin typeface="ＭＳ ゴシック" pitchFamily="49" charset="-128"/>
              <a:ea typeface="ＭＳ ゴシック" pitchFamily="49" charset="-128"/>
            </a:endParaRPr>
          </a:p>
        </p:txBody>
      </p:sp>
      <p:sp>
        <p:nvSpPr>
          <p:cNvPr id="8" name="角丸四角形 7"/>
          <p:cNvSpPr/>
          <p:nvPr/>
        </p:nvSpPr>
        <p:spPr>
          <a:xfrm>
            <a:off x="1475656" y="908720"/>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a:t>数学科の内容の改善</a:t>
            </a: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085"/>
    </mc:Choice>
    <mc:Fallback xmlns="">
      <p:transition spd="slow" advTm="94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107950" y="1568450"/>
            <a:ext cx="8785225" cy="4648200"/>
          </a:xfrm>
          <a:prstGeom prst="rect">
            <a:avLst/>
          </a:prstGeom>
          <a:solidFill>
            <a:schemeClr val="bg2">
              <a:lumMod val="90000"/>
            </a:schemeClr>
          </a:solidFill>
          <a:ln>
            <a:solidFill>
              <a:schemeClr val="bg2">
                <a:lumMod val="90000"/>
              </a:schemeClr>
            </a:solidFill>
          </a:ln>
        </p:spPr>
        <p:txBody>
          <a:bodyPr>
            <a:spAutoFit/>
          </a:bodyPr>
          <a:lstStyle/>
          <a:p>
            <a:pPr>
              <a:defRPr/>
            </a:pPr>
            <a:r>
              <a:rPr kumimoji="1" lang="ja-JP" altLang="en-US" sz="2800" dirty="0">
                <a:latin typeface="ＭＳ ゴシック" pitchFamily="49" charset="-128"/>
                <a:ea typeface="ＭＳ ゴシック" pitchFamily="49" charset="-128"/>
              </a:rPr>
              <a:t>　</a:t>
            </a:r>
            <a:r>
              <a:rPr kumimoji="1" lang="ja-JP" altLang="en-US" sz="2800" b="1" dirty="0">
                <a:latin typeface="ＭＳ ゴシック" pitchFamily="49" charset="-128"/>
                <a:ea typeface="ＭＳ ゴシック" pitchFamily="49" charset="-128"/>
              </a:rPr>
              <a:t>単元（題材）など内容や時間のまとまりの中で、求められる授業改善の視点</a:t>
            </a:r>
            <a:endParaRPr kumimoji="1" lang="en-US" altLang="ja-JP" sz="2800" b="1" dirty="0">
              <a:latin typeface="ＭＳ ゴシック" pitchFamily="49" charset="-128"/>
              <a:ea typeface="ＭＳ ゴシック" pitchFamily="49" charset="-128"/>
            </a:endParaRPr>
          </a:p>
          <a:p>
            <a:pPr>
              <a:defRPr/>
            </a:pPr>
            <a:endParaRPr kumimoji="1" lang="en-US" altLang="ja-JP" sz="2400" dirty="0">
              <a:latin typeface="ＭＳ ゴシック" pitchFamily="49" charset="-128"/>
              <a:ea typeface="ＭＳ ゴシック" pitchFamily="49" charset="-128"/>
            </a:endParaRPr>
          </a:p>
          <a:p>
            <a:pPr>
              <a:defRPr/>
            </a:pPr>
            <a:endParaRPr kumimoji="1" lang="en-US" altLang="ja-JP" sz="2400" dirty="0">
              <a:latin typeface="ＭＳ ゴシック" pitchFamily="49" charset="-128"/>
              <a:ea typeface="ＭＳ ゴシック" pitchFamily="49" charset="-128"/>
            </a:endParaRPr>
          </a:p>
          <a:p>
            <a:pPr>
              <a:defRPr/>
            </a:pPr>
            <a:endParaRPr kumimoji="1" lang="en-US" altLang="ja-JP" sz="2400" dirty="0"/>
          </a:p>
          <a:p>
            <a:pPr>
              <a:defRPr/>
            </a:pPr>
            <a:endParaRPr kumimoji="1" lang="en-US" altLang="ja-JP" sz="2400" dirty="0"/>
          </a:p>
          <a:p>
            <a:pPr>
              <a:defRPr/>
            </a:pPr>
            <a:endParaRPr kumimoji="1" lang="en-US" altLang="ja-JP" sz="2400" dirty="0"/>
          </a:p>
          <a:p>
            <a:pPr>
              <a:defRPr/>
            </a:pPr>
            <a:endParaRPr kumimoji="1" lang="en-US" altLang="ja-JP" sz="2400" dirty="0"/>
          </a:p>
          <a:p>
            <a:pPr>
              <a:defRPr/>
            </a:pPr>
            <a:endParaRPr kumimoji="1" lang="en-US" altLang="ja-JP" sz="2400" dirty="0"/>
          </a:p>
          <a:p>
            <a:pPr>
              <a:defRPr/>
            </a:pPr>
            <a:endParaRPr kumimoji="1" lang="en-US" altLang="ja-JP" sz="2400" dirty="0"/>
          </a:p>
          <a:p>
            <a:pPr>
              <a:defRPr/>
            </a:pPr>
            <a:endParaRPr kumimoji="1" lang="en-US" altLang="ja-JP" sz="2400" dirty="0"/>
          </a:p>
          <a:p>
            <a:pPr>
              <a:defRPr/>
            </a:pPr>
            <a:endParaRPr kumimoji="1" lang="ja-JP" altLang="en-US" sz="2400" dirty="0"/>
          </a:p>
        </p:txBody>
      </p:sp>
      <p:sp>
        <p:nvSpPr>
          <p:cNvPr id="90115" name="AutoShape 21"/>
          <p:cNvSpPr>
            <a:spLocks noChangeArrowheads="1"/>
          </p:cNvSpPr>
          <p:nvPr/>
        </p:nvSpPr>
        <p:spPr bwMode="auto">
          <a:xfrm>
            <a:off x="34925" y="44450"/>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Ⅵ</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2" name="角丸四角形 11"/>
          <p:cNvSpPr/>
          <p:nvPr/>
        </p:nvSpPr>
        <p:spPr>
          <a:xfrm>
            <a:off x="328613" y="2571750"/>
            <a:ext cx="8329612" cy="14414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kumimoji="1" lang="ja-JP" altLang="en-US" sz="2800" b="1" dirty="0">
                <a:solidFill>
                  <a:schemeClr val="tx1"/>
                </a:solidFill>
                <a:latin typeface="ＭＳ ゴシック" pitchFamily="49" charset="-128"/>
                <a:ea typeface="ＭＳ ゴシック" pitchFamily="49" charset="-128"/>
              </a:rPr>
              <a:t>　</a:t>
            </a:r>
            <a:r>
              <a:rPr kumimoji="1" lang="ja-JP" altLang="en-US" sz="2800" b="1" spc="-150" dirty="0">
                <a:solidFill>
                  <a:schemeClr val="tx1"/>
                </a:solidFill>
                <a:latin typeface="ＭＳ ゴシック" pitchFamily="49" charset="-128"/>
                <a:ea typeface="ＭＳ ゴシック" pitchFamily="49" charset="-128"/>
              </a:rPr>
              <a:t>主体的に学習に取り組めるよう学習の見通しを立てたり学習したことを振り返ったりして自身の学びの変容を自覚できる場面をどこに設定するか。</a:t>
            </a:r>
          </a:p>
        </p:txBody>
      </p:sp>
      <p:sp>
        <p:nvSpPr>
          <p:cNvPr id="10" name="角丸四角形 9"/>
          <p:cNvSpPr/>
          <p:nvPr/>
        </p:nvSpPr>
        <p:spPr>
          <a:xfrm>
            <a:off x="346075" y="4168775"/>
            <a:ext cx="8329613" cy="9350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kumimoji="1" lang="ja-JP" altLang="en-US" sz="2800" dirty="0">
                <a:latin typeface="ＭＳ ゴシック" pitchFamily="49" charset="-128"/>
                <a:ea typeface="ＭＳ ゴシック" pitchFamily="49" charset="-128"/>
              </a:rPr>
              <a:t>　</a:t>
            </a:r>
            <a:r>
              <a:rPr kumimoji="1" lang="ja-JP" altLang="en-US" sz="2800" b="1" spc="-150" dirty="0">
                <a:solidFill>
                  <a:schemeClr val="tx1"/>
                </a:solidFill>
                <a:latin typeface="ＭＳ ゴシック" pitchFamily="49" charset="-128"/>
                <a:ea typeface="ＭＳ ゴシック" pitchFamily="49" charset="-128"/>
              </a:rPr>
              <a:t>対話によって自分の考えなどを広げたり深めたりする場面をどこに設定するか。</a:t>
            </a:r>
          </a:p>
        </p:txBody>
      </p:sp>
      <p:sp>
        <p:nvSpPr>
          <p:cNvPr id="13" name="角丸四角形 12"/>
          <p:cNvSpPr/>
          <p:nvPr/>
        </p:nvSpPr>
        <p:spPr>
          <a:xfrm>
            <a:off x="368300" y="5197475"/>
            <a:ext cx="8329613" cy="9239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kumimoji="1" lang="ja-JP" altLang="en-US" sz="2800" dirty="0">
                <a:latin typeface="ＭＳ ゴシック" pitchFamily="49" charset="-128"/>
                <a:ea typeface="ＭＳ ゴシック" pitchFamily="49" charset="-128"/>
              </a:rPr>
              <a:t>　</a:t>
            </a:r>
            <a:r>
              <a:rPr kumimoji="1" lang="ja-JP" altLang="en-US" sz="2800" b="1" spc="-150" dirty="0">
                <a:solidFill>
                  <a:schemeClr val="tx1"/>
                </a:solidFill>
                <a:latin typeface="ＭＳ ゴシック" pitchFamily="49" charset="-128"/>
                <a:ea typeface="ＭＳ ゴシック" pitchFamily="49" charset="-128"/>
              </a:rPr>
              <a:t>学びの深まりをつくりだすために，生徒が考える場面と教師が教える場面をどのように組み立てるか。</a:t>
            </a:r>
          </a:p>
        </p:txBody>
      </p:sp>
      <p:sp>
        <p:nvSpPr>
          <p:cNvPr id="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P162~</a:t>
            </a:r>
            <a:endParaRPr lang="ja-JP" altLang="en-US"/>
          </a:p>
        </p:txBody>
      </p:sp>
      <p:sp>
        <p:nvSpPr>
          <p:cNvPr id="11" name="正方形/長方形 10"/>
          <p:cNvSpPr/>
          <p:nvPr/>
        </p:nvSpPr>
        <p:spPr>
          <a:xfrm>
            <a:off x="201613" y="904875"/>
            <a:ext cx="8691562" cy="5080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a:solidFill>
                  <a:schemeClr val="tx2">
                    <a:lumMod val="50000"/>
                  </a:schemeClr>
                </a:solidFill>
              </a:rPr>
              <a:t>（１）　</a:t>
            </a:r>
            <a:r>
              <a:rPr lang="ja-JP" altLang="en-US" sz="2800" spc="-150">
                <a:solidFill>
                  <a:schemeClr val="tx2">
                    <a:lumMod val="50000"/>
                  </a:schemeClr>
                </a:solidFill>
              </a:rPr>
              <a:t>主体的・対話的で深い学びの実現に向けた授業改善</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735"/>
    </mc:Choice>
    <mc:Fallback xmlns="">
      <p:transition spd="slow" advTm="48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P166 ~</a:t>
            </a:r>
            <a:endParaRPr lang="ja-JP" altLang="en-US"/>
          </a:p>
        </p:txBody>
      </p:sp>
      <p:sp>
        <p:nvSpPr>
          <p:cNvPr id="92163" name="AutoShape 21"/>
          <p:cNvSpPr>
            <a:spLocks noChangeArrowheads="1"/>
          </p:cNvSpPr>
          <p:nvPr/>
        </p:nvSpPr>
        <p:spPr bwMode="auto">
          <a:xfrm>
            <a:off x="34925" y="44450"/>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Ⅵ</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3" name="正方形/長方形 12"/>
          <p:cNvSpPr/>
          <p:nvPr/>
        </p:nvSpPr>
        <p:spPr>
          <a:xfrm>
            <a:off x="107950" y="5227638"/>
            <a:ext cx="8931275" cy="64928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a:solidFill>
                  <a:schemeClr val="tx2">
                    <a:lumMod val="50000"/>
                  </a:schemeClr>
                </a:solidFill>
              </a:rPr>
              <a:t>（３）　具体的な体験を伴う学習</a:t>
            </a:r>
          </a:p>
        </p:txBody>
      </p:sp>
      <p:sp>
        <p:nvSpPr>
          <p:cNvPr id="16" name="正方形/長方形 15"/>
          <p:cNvSpPr/>
          <p:nvPr/>
        </p:nvSpPr>
        <p:spPr>
          <a:xfrm>
            <a:off x="107950" y="4437063"/>
            <a:ext cx="8942388" cy="6477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a:solidFill>
                  <a:schemeClr val="tx2">
                    <a:lumMod val="50000"/>
                  </a:schemeClr>
                </a:solidFill>
              </a:rPr>
              <a:t>（２）　</a:t>
            </a:r>
            <a:r>
              <a:rPr lang="ja-JP" altLang="en-US" sz="2800" spc="-300">
                <a:solidFill>
                  <a:schemeClr val="tx2">
                    <a:lumMod val="50000"/>
                  </a:schemeClr>
                </a:solidFill>
              </a:rPr>
              <a:t>コンピュータ，情報通信ネットワークなどの情報手段の活用</a:t>
            </a:r>
          </a:p>
        </p:txBody>
      </p:sp>
      <p:sp>
        <p:nvSpPr>
          <p:cNvPr id="20" name="正方形/長方形 19"/>
          <p:cNvSpPr/>
          <p:nvPr/>
        </p:nvSpPr>
        <p:spPr>
          <a:xfrm>
            <a:off x="107950" y="1412875"/>
            <a:ext cx="8943975" cy="6429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a:solidFill>
                  <a:schemeClr val="tx2">
                    <a:lumMod val="50000"/>
                  </a:schemeClr>
                </a:solidFill>
              </a:rPr>
              <a:t>（１）　考えを表現し伝え合うなどの学習活動</a:t>
            </a:r>
          </a:p>
        </p:txBody>
      </p:sp>
      <p:sp>
        <p:nvSpPr>
          <p:cNvPr id="21" name="正方形/長方形 20"/>
          <p:cNvSpPr/>
          <p:nvPr/>
        </p:nvSpPr>
        <p:spPr>
          <a:xfrm>
            <a:off x="107950" y="6021388"/>
            <a:ext cx="8928100" cy="6477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a:solidFill>
                  <a:schemeClr val="tx2">
                    <a:lumMod val="50000"/>
                  </a:schemeClr>
                </a:solidFill>
              </a:rPr>
              <a:t>（４）　用語・記号</a:t>
            </a:r>
          </a:p>
        </p:txBody>
      </p:sp>
      <p:sp>
        <p:nvSpPr>
          <p:cNvPr id="92168" name="テキスト ボックス 8"/>
          <p:cNvSpPr txBox="1">
            <a:spLocks noChangeArrowheads="1"/>
          </p:cNvSpPr>
          <p:nvPr/>
        </p:nvSpPr>
        <p:spPr bwMode="auto">
          <a:xfrm>
            <a:off x="107950" y="2060575"/>
            <a:ext cx="89281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latin typeface="ＭＳ ゴシック" panose="020B0609070205080204" pitchFamily="49" charset="-128"/>
                <a:ea typeface="ＭＳ ゴシック" panose="020B0609070205080204" pitchFamily="49" charset="-128"/>
              </a:rPr>
              <a:t>　生徒が既習の数学を活用して考えたり判断したりすることをよりよく行うことができるよう，言葉や数，式，図，表，グラフなどの数学的な表現を用いて，論理的に考察し表現したり，その過程を振り返って考えを深めたりする学習活動を充実させる。</a:t>
            </a:r>
            <a:endParaRPr kumimoji="1" lang="ja-JP" altLang="en-US" sz="2800">
              <a:latin typeface="ＭＳ ゴシック" panose="020B0609070205080204" pitchFamily="49" charset="-128"/>
              <a:ea typeface="ＭＳ ゴシック" panose="020B0609070205080204" pitchFamily="49" charset="-128"/>
            </a:endParaRPr>
          </a:p>
        </p:txBody>
      </p:sp>
      <p:sp>
        <p:nvSpPr>
          <p:cNvPr id="92169" name="テキスト ボックス 9"/>
          <p:cNvSpPr txBox="1">
            <a:spLocks noChangeArrowheads="1"/>
          </p:cNvSpPr>
          <p:nvPr/>
        </p:nvSpPr>
        <p:spPr bwMode="auto">
          <a:xfrm>
            <a:off x="34925" y="827088"/>
            <a:ext cx="6337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２　内容の取扱いについての配慮事項</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363"/>
    </mc:Choice>
    <mc:Fallback xmlns="">
      <p:transition spd="slow" advTm="56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P171~</a:t>
            </a:r>
            <a:endParaRPr lang="ja-JP" altLang="en-US"/>
          </a:p>
        </p:txBody>
      </p:sp>
      <p:sp>
        <p:nvSpPr>
          <p:cNvPr id="94211" name="AutoShape 21"/>
          <p:cNvSpPr>
            <a:spLocks noChangeArrowheads="1"/>
          </p:cNvSpPr>
          <p:nvPr/>
        </p:nvSpPr>
        <p:spPr bwMode="auto">
          <a:xfrm>
            <a:off x="34925" y="44450"/>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Ⅵ</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1" name="正方形/長方形 10"/>
          <p:cNvSpPr/>
          <p:nvPr/>
        </p:nvSpPr>
        <p:spPr>
          <a:xfrm>
            <a:off x="200025" y="1362075"/>
            <a:ext cx="8764588" cy="9366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a:solidFill>
                  <a:schemeClr val="tx2">
                    <a:lumMod val="50000"/>
                  </a:schemeClr>
                </a:solidFill>
                <a:latin typeface="+mn-ea"/>
              </a:rPr>
              <a:t>（１）　数学的活動を楽しみ，数学を学習することの意義や　</a:t>
            </a:r>
            <a:endParaRPr lang="en-US" altLang="ja-JP" sz="2800">
              <a:solidFill>
                <a:schemeClr val="tx2">
                  <a:lumMod val="50000"/>
                </a:schemeClr>
              </a:solidFill>
              <a:latin typeface="+mn-ea"/>
            </a:endParaRPr>
          </a:p>
          <a:p>
            <a:pPr eaLnBrk="1" fontAlgn="auto" hangingPunct="1">
              <a:spcBef>
                <a:spcPts val="0"/>
              </a:spcBef>
              <a:spcAft>
                <a:spcPts val="0"/>
              </a:spcAft>
              <a:defRPr/>
            </a:pPr>
            <a:r>
              <a:rPr lang="ja-JP" altLang="en-US" sz="2800">
                <a:solidFill>
                  <a:schemeClr val="tx2">
                    <a:lumMod val="50000"/>
                  </a:schemeClr>
                </a:solidFill>
                <a:latin typeface="+mn-ea"/>
              </a:rPr>
              <a:t>　　数学の必要性を実感すること</a:t>
            </a:r>
          </a:p>
        </p:txBody>
      </p:sp>
      <p:sp>
        <p:nvSpPr>
          <p:cNvPr id="12" name="正方形/長方形 11"/>
          <p:cNvSpPr/>
          <p:nvPr/>
        </p:nvSpPr>
        <p:spPr>
          <a:xfrm>
            <a:off x="200025" y="2441575"/>
            <a:ext cx="8785225" cy="5397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dirty="0">
                <a:solidFill>
                  <a:schemeClr val="tx2">
                    <a:lumMod val="50000"/>
                  </a:schemeClr>
                </a:solidFill>
                <a:latin typeface="+mn-ea"/>
              </a:rPr>
              <a:t>（２）　見通しをもって数学的活動に取り組み，振り返ること</a:t>
            </a:r>
          </a:p>
        </p:txBody>
      </p:sp>
      <p:sp>
        <p:nvSpPr>
          <p:cNvPr id="14" name="正方形/長方形 13"/>
          <p:cNvSpPr/>
          <p:nvPr/>
        </p:nvSpPr>
        <p:spPr>
          <a:xfrm>
            <a:off x="200025" y="5337175"/>
            <a:ext cx="8785225" cy="5397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a:solidFill>
                  <a:schemeClr val="tx2">
                    <a:lumMod val="50000"/>
                  </a:schemeClr>
                </a:solidFill>
                <a:latin typeface="+mn-ea"/>
              </a:rPr>
              <a:t>（３）　観察や操作，実験などの活動を通すこと</a:t>
            </a:r>
          </a:p>
        </p:txBody>
      </p:sp>
      <p:sp>
        <p:nvSpPr>
          <p:cNvPr id="15" name="正方形/長方形 14"/>
          <p:cNvSpPr/>
          <p:nvPr/>
        </p:nvSpPr>
        <p:spPr>
          <a:xfrm>
            <a:off x="200025" y="6021388"/>
            <a:ext cx="8785225" cy="5397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a:solidFill>
                  <a:schemeClr val="tx2">
                    <a:lumMod val="50000"/>
                  </a:schemeClr>
                </a:solidFill>
                <a:latin typeface="+mn-ea"/>
              </a:rPr>
              <a:t>（４）　数学的活動の成果を共有すること</a:t>
            </a:r>
          </a:p>
        </p:txBody>
      </p:sp>
      <p:sp>
        <p:nvSpPr>
          <p:cNvPr id="94216" name="テキスト ボックス 8"/>
          <p:cNvSpPr txBox="1">
            <a:spLocks noChangeArrowheads="1"/>
          </p:cNvSpPr>
          <p:nvPr/>
        </p:nvSpPr>
        <p:spPr bwMode="auto">
          <a:xfrm>
            <a:off x="34925" y="827088"/>
            <a:ext cx="6667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３　数学的活動の取組における配慮事項</a:t>
            </a:r>
          </a:p>
        </p:txBody>
      </p:sp>
      <p:sp>
        <p:nvSpPr>
          <p:cNvPr id="94217" name="テキスト ボックス 8"/>
          <p:cNvSpPr txBox="1">
            <a:spLocks noChangeArrowheads="1"/>
          </p:cNvSpPr>
          <p:nvPr/>
        </p:nvSpPr>
        <p:spPr bwMode="auto">
          <a:xfrm>
            <a:off x="179388" y="3028950"/>
            <a:ext cx="89281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latin typeface="ＭＳ ゴシック" panose="020B0609070205080204" pitchFamily="49" charset="-128"/>
                <a:ea typeface="ＭＳ ゴシック" panose="020B0609070205080204" pitchFamily="49" charset="-128"/>
              </a:rPr>
              <a:t>　生徒が見通しをもつことは，数学的活動に主体的に取り組むことができるようにするために必要である。また，導いた結果やその価値を振り返って自覚化することは，問題解決の意義や数学のよさを実感する上で大切である。</a:t>
            </a:r>
            <a:endParaRPr kumimoji="1" lang="ja-JP" altLang="en-US" sz="2800">
              <a:latin typeface="ＭＳ ゴシック" panose="020B0609070205080204" pitchFamily="49" charset="-128"/>
              <a:ea typeface="ＭＳ ゴシック" panose="020B0609070205080204" pitchFamily="49"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656"/>
    </mc:Choice>
    <mc:Fallback xmlns="">
      <p:transition spd="slow" advTm="51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P174~</a:t>
            </a:r>
            <a:endParaRPr lang="ja-JP" altLang="en-US"/>
          </a:p>
        </p:txBody>
      </p:sp>
      <p:sp>
        <p:nvSpPr>
          <p:cNvPr id="96259" name="AutoShape 21"/>
          <p:cNvSpPr>
            <a:spLocks noChangeArrowheads="1"/>
          </p:cNvSpPr>
          <p:nvPr/>
        </p:nvSpPr>
        <p:spPr bwMode="auto">
          <a:xfrm>
            <a:off x="34925" y="44450"/>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Ⅵ</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96260" name="テキスト ボックス 6"/>
          <p:cNvSpPr txBox="1">
            <a:spLocks noChangeArrowheads="1"/>
          </p:cNvSpPr>
          <p:nvPr/>
        </p:nvSpPr>
        <p:spPr bwMode="auto">
          <a:xfrm>
            <a:off x="34925" y="827088"/>
            <a:ext cx="4824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４　課題学習とその位置付け</a:t>
            </a:r>
          </a:p>
        </p:txBody>
      </p:sp>
      <p:sp>
        <p:nvSpPr>
          <p:cNvPr id="8" name="テキスト ボックス 8"/>
          <p:cNvSpPr txBox="1">
            <a:spLocks noChangeArrowheads="1"/>
          </p:cNvSpPr>
          <p:nvPr/>
        </p:nvSpPr>
        <p:spPr bwMode="auto">
          <a:xfrm>
            <a:off x="179388" y="4132263"/>
            <a:ext cx="8785225" cy="1692275"/>
          </a:xfrm>
          <a:prstGeom prst="rect">
            <a:avLst/>
          </a:prstGeom>
          <a:solidFill>
            <a:schemeClr val="bg1"/>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80963" indent="284163">
              <a:defRPr/>
            </a:pPr>
            <a:r>
              <a:rPr lang="ja-JP" altLang="en-US" sz="2600" spc="-150" dirty="0">
                <a:latin typeface="ＭＳ ゴシック" pitchFamily="49" charset="-128"/>
                <a:ea typeface="ＭＳ ゴシック" pitchFamily="49" charset="-128"/>
              </a:rPr>
              <a:t>各領域の内容を総合したり日常の事象や他教科等での学習に関連付けたりするなどして見いだした問題を生徒が主体的に解決していくことを通して，数学的な見方・考え方を更に豊かで確かなものにしていくこと</a:t>
            </a:r>
            <a:endParaRPr kumimoji="1" lang="ja-JP" altLang="en-US" sz="2600" spc="-150" dirty="0">
              <a:latin typeface="ＭＳ ゴシック" panose="020B0609070205080204" pitchFamily="49" charset="-128"/>
              <a:ea typeface="ＭＳ ゴシック" panose="020B0609070205080204" pitchFamily="49" charset="-128"/>
            </a:endParaRPr>
          </a:p>
        </p:txBody>
      </p:sp>
      <p:sp>
        <p:nvSpPr>
          <p:cNvPr id="7" name="正方形/長方形 6"/>
          <p:cNvSpPr/>
          <p:nvPr/>
        </p:nvSpPr>
        <p:spPr>
          <a:xfrm>
            <a:off x="179388" y="3592513"/>
            <a:ext cx="8785225" cy="5397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dirty="0">
                <a:solidFill>
                  <a:schemeClr val="tx2">
                    <a:lumMod val="50000"/>
                  </a:schemeClr>
                </a:solidFill>
                <a:latin typeface="+mn-ea"/>
              </a:rPr>
              <a:t>（１）　課題学習のねらい</a:t>
            </a:r>
          </a:p>
        </p:txBody>
      </p:sp>
      <p:sp>
        <p:nvSpPr>
          <p:cNvPr id="9" name="正方形/長方形 8"/>
          <p:cNvSpPr/>
          <p:nvPr/>
        </p:nvSpPr>
        <p:spPr>
          <a:xfrm>
            <a:off x="179388" y="5986463"/>
            <a:ext cx="8785225" cy="5397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dirty="0">
                <a:solidFill>
                  <a:schemeClr val="tx2">
                    <a:lumMod val="50000"/>
                  </a:schemeClr>
                </a:solidFill>
                <a:latin typeface="+mn-ea"/>
              </a:rPr>
              <a:t>（２）　通常の授業と課題学習</a:t>
            </a:r>
          </a:p>
        </p:txBody>
      </p:sp>
      <p:sp>
        <p:nvSpPr>
          <p:cNvPr id="96264" name="テキスト ボックス 8"/>
          <p:cNvSpPr txBox="1">
            <a:spLocks noChangeArrowheads="1"/>
          </p:cNvSpPr>
          <p:nvPr/>
        </p:nvSpPr>
        <p:spPr bwMode="auto">
          <a:xfrm>
            <a:off x="179388" y="1316038"/>
            <a:ext cx="8785225" cy="209391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600">
                <a:latin typeface="ＭＳ ゴシック" panose="020B0609070205080204" pitchFamily="49" charset="-128"/>
                <a:ea typeface="ＭＳ ゴシック" panose="020B0609070205080204" pitchFamily="49" charset="-128"/>
              </a:rPr>
              <a:t>　生徒の数学的活動への取組を促し思考力，判断力，表現力等の育成を図るため，各領域の内容を総合したり日常の事象や他教科等での学習に関連付けたりするなどして見いだした問題を解決する学習を課題学習と言い，この実施に当たっては各学年で指導計画に適切に位置付ける</a:t>
            </a: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961"/>
    </mc:Choice>
    <mc:Fallback xmlns="">
      <p:transition spd="slow" advTm="91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10"/>
          <p:cNvSpPr>
            <a:spLocks noChangeArrowheads="1"/>
          </p:cNvSpPr>
          <p:nvPr/>
        </p:nvSpPr>
        <p:spPr bwMode="auto">
          <a:xfrm>
            <a:off x="0" y="1412875"/>
            <a:ext cx="9144000" cy="5300663"/>
          </a:xfrm>
          <a:prstGeom prst="foldedCorner">
            <a:avLst>
              <a:gd name="adj" fmla="val 12500"/>
            </a:avLst>
          </a:prstGeom>
          <a:solidFill>
            <a:srgbClr val="FFFFFF"/>
          </a:solidFill>
          <a:ln w="9525">
            <a:solidFill>
              <a:schemeClr val="tx1"/>
            </a:solidFill>
            <a:round/>
            <a:headEnd/>
            <a:tailEnd/>
          </a:ln>
        </p:spPr>
        <p:txBody>
          <a:bodyPr wrap="none" lIns="72000" tIns="72000" rIns="72000" bIns="72000"/>
          <a:lstStyle/>
          <a:p>
            <a:pPr algn="just" eaLnBrk="1" hangingPunct="1">
              <a:defRPr/>
            </a:pPr>
            <a:r>
              <a:rPr kumimoji="1" lang="ja-JP" altLang="en-US" sz="2400">
                <a:latin typeface="ＭＳ ゴシック" pitchFamily="49" charset="-128"/>
                <a:ea typeface="ＭＳ ゴシック" pitchFamily="49" charset="-128"/>
              </a:rPr>
              <a:t>　</a:t>
            </a:r>
            <a:r>
              <a:rPr lang="ja-JP" altLang="en-US" sz="2400">
                <a:latin typeface="ＭＳ ゴシック" pitchFamily="49" charset="-128"/>
                <a:ea typeface="ＭＳ ゴシック" pitchFamily="49" charset="-128"/>
              </a:rPr>
              <a:t>数学的な見方・考え方を働かせ，数学的活動を通して，数学的</a:t>
            </a:r>
            <a:endParaRPr lang="en-US" altLang="ja-JP" sz="2400">
              <a:latin typeface="ＭＳ ゴシック" pitchFamily="49" charset="-128"/>
              <a:ea typeface="ＭＳ ゴシック" pitchFamily="49" charset="-128"/>
            </a:endParaRPr>
          </a:p>
          <a:p>
            <a:pPr algn="just" eaLnBrk="1" hangingPunct="1">
              <a:defRPr/>
            </a:pPr>
            <a:r>
              <a:rPr lang="ja-JP" altLang="en-US" sz="2400">
                <a:latin typeface="ＭＳ ゴシック" pitchFamily="49" charset="-128"/>
                <a:ea typeface="ＭＳ ゴシック" pitchFamily="49" charset="-128"/>
              </a:rPr>
              <a:t>に考える資質・能力を次のとおり育成することを目指す。</a:t>
            </a:r>
          </a:p>
          <a:p>
            <a:pPr marL="457200" indent="-457200">
              <a:buFontTx/>
              <a:buAutoNum type="arabicParenBoth"/>
              <a:defRPr/>
            </a:pPr>
            <a:r>
              <a:rPr lang="ja-JP" altLang="en-US" sz="2400">
                <a:latin typeface="ＭＳ ゴシック" pitchFamily="49" charset="-128"/>
                <a:ea typeface="ＭＳ ゴシック" pitchFamily="49" charset="-128"/>
              </a:rPr>
              <a:t> 数量や図形などについての基礎的な概念や原理・法則などを</a:t>
            </a:r>
            <a:endParaRPr lang="en-US" altLang="ja-JP" sz="2400">
              <a:latin typeface="ＭＳ ゴシック" pitchFamily="49" charset="-128"/>
              <a:ea typeface="ＭＳ ゴシック" pitchFamily="49" charset="-128"/>
            </a:endParaRPr>
          </a:p>
          <a:p>
            <a:pPr marL="457200" indent="-457200">
              <a:defRPr/>
            </a:pPr>
            <a:r>
              <a:rPr lang="ja-JP" altLang="en-US" sz="2400">
                <a:latin typeface="ＭＳ ゴシック" pitchFamily="49" charset="-128"/>
                <a:ea typeface="ＭＳ ゴシック" pitchFamily="49" charset="-128"/>
              </a:rPr>
              <a:t>  理解するとともに，事象を数学化したり，数学的に解釈したり，</a:t>
            </a:r>
            <a:endParaRPr lang="en-US" altLang="ja-JP" sz="2400">
              <a:latin typeface="ＭＳ ゴシック" pitchFamily="49" charset="-128"/>
              <a:ea typeface="ＭＳ ゴシック" pitchFamily="49" charset="-128"/>
            </a:endParaRPr>
          </a:p>
          <a:p>
            <a:pPr marL="457200" indent="-457200">
              <a:defRPr/>
            </a:pPr>
            <a:r>
              <a:rPr lang="ja-JP" altLang="en-US" sz="2400">
                <a:latin typeface="ＭＳ ゴシック" pitchFamily="49" charset="-128"/>
                <a:ea typeface="ＭＳ ゴシック" pitchFamily="49" charset="-128"/>
              </a:rPr>
              <a:t>　数学的に表現・処理したりする技能を身に付けるようにする。</a:t>
            </a:r>
            <a:endParaRPr lang="en-US" altLang="ja-JP" sz="2400">
              <a:latin typeface="ＭＳ ゴシック" pitchFamily="49" charset="-128"/>
              <a:ea typeface="ＭＳ ゴシック" pitchFamily="49" charset="-128"/>
            </a:endParaRPr>
          </a:p>
          <a:p>
            <a:pPr marL="457200" indent="-457200" algn="r">
              <a:defRPr/>
            </a:pPr>
            <a:r>
              <a:rPr lang="en-US" altLang="ja-JP" sz="2400">
                <a:latin typeface="ＭＳ ゴシック" pitchFamily="49" charset="-128"/>
                <a:ea typeface="ＭＳ ゴシック" pitchFamily="49" charset="-128"/>
              </a:rPr>
              <a:t>【</a:t>
            </a:r>
            <a:r>
              <a:rPr lang="ja-JP" altLang="en-US" sz="2400">
                <a:latin typeface="ＭＳ ゴシック" pitchFamily="49" charset="-128"/>
                <a:ea typeface="ＭＳ ゴシック" pitchFamily="49" charset="-128"/>
              </a:rPr>
              <a:t>知識及び技能</a:t>
            </a:r>
            <a:r>
              <a:rPr lang="en-US" altLang="ja-JP" sz="2400">
                <a:latin typeface="ＭＳ ゴシック" pitchFamily="49" charset="-128"/>
                <a:ea typeface="ＭＳ ゴシック" pitchFamily="49" charset="-128"/>
              </a:rPr>
              <a:t>】</a:t>
            </a:r>
            <a:endParaRPr lang="ja-JP" altLang="en-US" sz="2400">
              <a:latin typeface="ＭＳ ゴシック" pitchFamily="49" charset="-128"/>
              <a:ea typeface="ＭＳ ゴシック" pitchFamily="49" charset="-128"/>
            </a:endParaRPr>
          </a:p>
          <a:p>
            <a:pPr>
              <a:defRPr/>
            </a:pPr>
            <a:r>
              <a:rPr lang="en-US" altLang="ja-JP" sz="2400">
                <a:latin typeface="ＭＳ ゴシック" pitchFamily="49" charset="-128"/>
                <a:ea typeface="ＭＳ ゴシック" pitchFamily="49" charset="-128"/>
              </a:rPr>
              <a:t>(2) </a:t>
            </a:r>
            <a:r>
              <a:rPr lang="ja-JP" altLang="en-US" sz="2400">
                <a:latin typeface="ＭＳ ゴシック" pitchFamily="49" charset="-128"/>
                <a:ea typeface="ＭＳ ゴシック" pitchFamily="49" charset="-128"/>
              </a:rPr>
              <a:t>数学を活用して事象を論理的に考察する力，数量や図形など</a:t>
            </a:r>
            <a:endParaRPr lang="en-US" altLang="ja-JP" sz="2400">
              <a:latin typeface="ＭＳ ゴシック" pitchFamily="49" charset="-128"/>
              <a:ea typeface="ＭＳ ゴシック" pitchFamily="49" charset="-128"/>
            </a:endParaRPr>
          </a:p>
          <a:p>
            <a:pPr>
              <a:defRPr/>
            </a:pPr>
            <a:r>
              <a:rPr lang="ja-JP" altLang="en-US" sz="2400">
                <a:latin typeface="ＭＳ ゴシック" pitchFamily="49" charset="-128"/>
                <a:ea typeface="ＭＳ ゴシック" pitchFamily="49" charset="-128"/>
              </a:rPr>
              <a:t>　の性質を見いだし統合的・発展的に考察する力，数学的な表現</a:t>
            </a:r>
            <a:endParaRPr lang="en-US" altLang="ja-JP" sz="2400">
              <a:latin typeface="ＭＳ ゴシック" pitchFamily="49" charset="-128"/>
              <a:ea typeface="ＭＳ ゴシック" pitchFamily="49" charset="-128"/>
            </a:endParaRPr>
          </a:p>
          <a:p>
            <a:pPr>
              <a:defRPr/>
            </a:pPr>
            <a:r>
              <a:rPr lang="ja-JP" altLang="en-US" sz="2400">
                <a:latin typeface="ＭＳ ゴシック" pitchFamily="49" charset="-128"/>
                <a:ea typeface="ＭＳ ゴシック" pitchFamily="49" charset="-128"/>
              </a:rPr>
              <a:t>　を用いて事象を簡潔・明瞭・的確に表現する力を養う。</a:t>
            </a:r>
            <a:endParaRPr lang="en-US" altLang="ja-JP" sz="2400">
              <a:latin typeface="ＭＳ ゴシック" pitchFamily="49" charset="-128"/>
              <a:ea typeface="ＭＳ ゴシック" pitchFamily="49" charset="-128"/>
            </a:endParaRPr>
          </a:p>
          <a:p>
            <a:pPr algn="r">
              <a:defRPr/>
            </a:pPr>
            <a:r>
              <a:rPr lang="en-US" altLang="ja-JP" sz="2400">
                <a:latin typeface="ＭＳ ゴシック" pitchFamily="49" charset="-128"/>
                <a:ea typeface="ＭＳ ゴシック" pitchFamily="49" charset="-128"/>
              </a:rPr>
              <a:t>【</a:t>
            </a:r>
            <a:r>
              <a:rPr lang="ja-JP" altLang="en-US" sz="2400">
                <a:latin typeface="ＭＳ ゴシック" pitchFamily="49" charset="-128"/>
                <a:ea typeface="ＭＳ ゴシック" pitchFamily="49" charset="-128"/>
              </a:rPr>
              <a:t>思考力，判断力，表現力等</a:t>
            </a:r>
            <a:r>
              <a:rPr lang="en-US" altLang="ja-JP" sz="2400">
                <a:latin typeface="ＭＳ ゴシック" pitchFamily="49" charset="-128"/>
                <a:ea typeface="ＭＳ ゴシック" pitchFamily="49" charset="-128"/>
              </a:rPr>
              <a:t>】</a:t>
            </a:r>
            <a:endParaRPr lang="ja-JP" altLang="en-US" sz="2400">
              <a:latin typeface="ＭＳ ゴシック" pitchFamily="49" charset="-128"/>
              <a:ea typeface="ＭＳ ゴシック" pitchFamily="49" charset="-128"/>
            </a:endParaRPr>
          </a:p>
          <a:p>
            <a:pPr>
              <a:defRPr/>
            </a:pPr>
            <a:r>
              <a:rPr lang="en-US" altLang="ja-JP" sz="2400">
                <a:latin typeface="ＭＳ ゴシック" pitchFamily="49" charset="-128"/>
                <a:ea typeface="ＭＳ ゴシック" pitchFamily="49" charset="-128"/>
              </a:rPr>
              <a:t>(3) </a:t>
            </a:r>
            <a:r>
              <a:rPr lang="ja-JP" altLang="en-US" sz="2400">
                <a:latin typeface="ＭＳ ゴシック" pitchFamily="49" charset="-128"/>
                <a:ea typeface="ＭＳ ゴシック" pitchFamily="49" charset="-128"/>
              </a:rPr>
              <a:t>数学的活動の楽しさや数学のよさを実感して粘り強く考え，</a:t>
            </a:r>
            <a:endParaRPr lang="en-US" altLang="ja-JP" sz="2400">
              <a:latin typeface="ＭＳ ゴシック" pitchFamily="49" charset="-128"/>
              <a:ea typeface="ＭＳ ゴシック" pitchFamily="49" charset="-128"/>
            </a:endParaRPr>
          </a:p>
          <a:p>
            <a:pPr>
              <a:defRPr/>
            </a:pPr>
            <a:r>
              <a:rPr lang="ja-JP" altLang="en-US" sz="2400">
                <a:latin typeface="ＭＳ ゴシック" pitchFamily="49" charset="-128"/>
                <a:ea typeface="ＭＳ ゴシック" pitchFamily="49" charset="-128"/>
              </a:rPr>
              <a:t>　数学を生活や学習に生かそうとする態度，問題解決の過程を振</a:t>
            </a:r>
            <a:endParaRPr lang="en-US" altLang="ja-JP" sz="2400">
              <a:latin typeface="ＭＳ ゴシック" pitchFamily="49" charset="-128"/>
              <a:ea typeface="ＭＳ ゴシック" pitchFamily="49" charset="-128"/>
            </a:endParaRPr>
          </a:p>
          <a:p>
            <a:pPr>
              <a:defRPr/>
            </a:pPr>
            <a:r>
              <a:rPr lang="ja-JP" altLang="en-US" sz="2400">
                <a:latin typeface="ＭＳ ゴシック" pitchFamily="49" charset="-128"/>
                <a:ea typeface="ＭＳ ゴシック" pitchFamily="49" charset="-128"/>
              </a:rPr>
              <a:t>　り返って評価・改善しようとする態度を養う。</a:t>
            </a:r>
            <a:endParaRPr lang="en-US" altLang="ja-JP" sz="2400">
              <a:latin typeface="ＭＳ ゴシック" pitchFamily="49" charset="-128"/>
              <a:ea typeface="ＭＳ ゴシック" pitchFamily="49" charset="-128"/>
            </a:endParaRPr>
          </a:p>
          <a:p>
            <a:pPr algn="r">
              <a:defRPr/>
            </a:pPr>
            <a:r>
              <a:rPr kumimoji="1" lang="en-US" altLang="ja-JP" sz="2400">
                <a:latin typeface="ＭＳ ゴシック" pitchFamily="49" charset="-128"/>
                <a:ea typeface="ＭＳ ゴシック" pitchFamily="49" charset="-128"/>
              </a:rPr>
              <a:t>【</a:t>
            </a:r>
            <a:r>
              <a:rPr kumimoji="1" lang="ja-JP" altLang="en-US" sz="2400">
                <a:latin typeface="ＭＳ ゴシック" pitchFamily="49" charset="-128"/>
                <a:ea typeface="ＭＳ ゴシック" pitchFamily="49" charset="-128"/>
              </a:rPr>
              <a:t>学びに向かう力，人間性等</a:t>
            </a:r>
            <a:r>
              <a:rPr kumimoji="1" lang="en-US" altLang="ja-JP" sz="2400">
                <a:latin typeface="ＭＳ ゴシック" pitchFamily="49" charset="-128"/>
                <a:ea typeface="ＭＳ ゴシック" pitchFamily="49" charset="-128"/>
              </a:rPr>
              <a:t>】</a:t>
            </a:r>
            <a:r>
              <a:rPr kumimoji="1" lang="ja-JP" altLang="en-US" sz="2400">
                <a:latin typeface="ＭＳ ゴシック" pitchFamily="49" charset="-128"/>
                <a:ea typeface="ＭＳ ゴシック" pitchFamily="49" charset="-128"/>
              </a:rPr>
              <a:t>　　</a:t>
            </a:r>
            <a:endParaRPr kumimoji="1" lang="ja-JP" altLang="en-US" sz="2800">
              <a:latin typeface="ＭＳ ゴシック" pitchFamily="49" charset="-128"/>
              <a:ea typeface="ＭＳ ゴシック" pitchFamily="49" charset="-128"/>
            </a:endParaRPr>
          </a:p>
        </p:txBody>
      </p:sp>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P20</a:t>
            </a:r>
            <a:endParaRPr lang="ja-JP" altLang="en-US"/>
          </a:p>
        </p:txBody>
      </p:sp>
      <p:sp>
        <p:nvSpPr>
          <p:cNvPr id="18436" name="AutoShape 21"/>
          <p:cNvSpPr>
            <a:spLocks noChangeArrowheads="1"/>
          </p:cNvSpPr>
          <p:nvPr/>
        </p:nvSpPr>
        <p:spPr bwMode="auto">
          <a:xfrm>
            <a:off x="34925" y="44450"/>
            <a:ext cx="352901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数学科の目標</a:t>
            </a:r>
            <a:endParaRPr kumimoji="1" lang="ja-JP" altLang="en-US" sz="3200">
              <a:latin typeface="Tahoma" panose="020B0604030504040204" pitchFamily="34" charset="0"/>
            </a:endParaRPr>
          </a:p>
        </p:txBody>
      </p:sp>
      <p:sp>
        <p:nvSpPr>
          <p:cNvPr id="18437" name="テキスト ボックス 1"/>
          <p:cNvSpPr txBox="1">
            <a:spLocks noChangeArrowheads="1"/>
          </p:cNvSpPr>
          <p:nvPr/>
        </p:nvSpPr>
        <p:spPr bwMode="auto">
          <a:xfrm>
            <a:off x="34925" y="827088"/>
            <a:ext cx="3097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solidFill>
                  <a:srgbClr val="000000"/>
                </a:solidFill>
                <a:latin typeface="Tahoma" panose="020B0604030504040204" pitchFamily="34" charset="0"/>
              </a:rPr>
              <a:t>１　数学科の目標</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584"/>
    </mc:Choice>
    <mc:Fallback xmlns="">
      <p:transition spd="slow" advTm="38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P21</a:t>
            </a:r>
            <a:r>
              <a:rPr lang="ja-JP" altLang="en-US" err="1"/>
              <a:t>，</a:t>
            </a:r>
            <a:r>
              <a:rPr lang="en-US" altLang="ja-JP"/>
              <a:t>22</a:t>
            </a:r>
            <a:endParaRPr lang="ja-JP" altLang="en-US"/>
          </a:p>
        </p:txBody>
      </p:sp>
      <p:sp>
        <p:nvSpPr>
          <p:cNvPr id="20483" name="AutoShape 21"/>
          <p:cNvSpPr>
            <a:spLocks noChangeArrowheads="1"/>
          </p:cNvSpPr>
          <p:nvPr/>
        </p:nvSpPr>
        <p:spPr bwMode="auto">
          <a:xfrm>
            <a:off x="34925" y="44450"/>
            <a:ext cx="352901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数学科の目標</a:t>
            </a:r>
            <a:endParaRPr kumimoji="1" lang="ja-JP" altLang="en-US" sz="3200">
              <a:latin typeface="Tahoma" panose="020B0604030504040204" pitchFamily="34" charset="0"/>
            </a:endParaRPr>
          </a:p>
        </p:txBody>
      </p:sp>
      <p:sp>
        <p:nvSpPr>
          <p:cNvPr id="20484" name="AutoShape 10"/>
          <p:cNvSpPr>
            <a:spLocks noChangeArrowheads="1"/>
          </p:cNvSpPr>
          <p:nvPr/>
        </p:nvSpPr>
        <p:spPr bwMode="auto">
          <a:xfrm>
            <a:off x="0" y="1916113"/>
            <a:ext cx="9144000" cy="1225550"/>
          </a:xfrm>
          <a:prstGeom prst="foldedCorner">
            <a:avLst>
              <a:gd name="adj" fmla="val 12500"/>
            </a:avLst>
          </a:prstGeom>
          <a:solidFill>
            <a:srgbClr val="FFFFFF"/>
          </a:solidFill>
          <a:ln w="9525">
            <a:solidFill>
              <a:schemeClr val="tx1"/>
            </a:solidFill>
            <a:round/>
            <a:headEnd/>
            <a:tailEnd/>
          </a:ln>
        </p:spPr>
        <p:txBody>
          <a:bodyPr wrap="none" lIns="180000" tIns="72000" rIns="72000" bIns="72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latin typeface="ＭＳ ゴシック" panose="020B0609070205080204" pitchFamily="49" charset="-128"/>
                <a:ea typeface="ＭＳ ゴシック" panose="020B0609070205080204" pitchFamily="49" charset="-128"/>
              </a:rPr>
              <a:t>　「数学的な見方・考え方」は，数学の学習において，どのよう</a:t>
            </a:r>
            <a:endParaRPr lang="en-US" altLang="ja-JP" sz="2400">
              <a:latin typeface="ＭＳ ゴシック" panose="020B0609070205080204" pitchFamily="49" charset="-128"/>
              <a:ea typeface="ＭＳ ゴシック" panose="020B0609070205080204" pitchFamily="49" charset="-128"/>
            </a:endParaRPr>
          </a:p>
          <a:p>
            <a:r>
              <a:rPr lang="ja-JP" altLang="en-US" sz="2400">
                <a:latin typeface="ＭＳ ゴシック" panose="020B0609070205080204" pitchFamily="49" charset="-128"/>
                <a:ea typeface="ＭＳ ゴシック" panose="020B0609070205080204" pitchFamily="49" charset="-128"/>
              </a:rPr>
              <a:t>な視点で物事を捉え，どのような考え方で思考をしていくのかと</a:t>
            </a:r>
            <a:endParaRPr lang="en-US" altLang="ja-JP" sz="2400">
              <a:latin typeface="ＭＳ ゴシック" panose="020B0609070205080204" pitchFamily="49" charset="-128"/>
              <a:ea typeface="ＭＳ ゴシック" panose="020B0609070205080204" pitchFamily="49" charset="-128"/>
            </a:endParaRPr>
          </a:p>
          <a:p>
            <a:r>
              <a:rPr lang="ja-JP" altLang="en-US" sz="2400">
                <a:latin typeface="ＭＳ ゴシック" panose="020B0609070205080204" pitchFamily="49" charset="-128"/>
                <a:ea typeface="ＭＳ ゴシック" panose="020B0609070205080204" pitchFamily="49" charset="-128"/>
              </a:rPr>
              <a:t>いう，物事の特徴や本質を捉える視点や，思考の進め方や方向性</a:t>
            </a:r>
            <a:r>
              <a:rPr kumimoji="1" lang="ja-JP" altLang="en-US" sz="2400">
                <a:latin typeface="ＭＳ ゴシック" panose="020B0609070205080204" pitchFamily="49" charset="-128"/>
                <a:ea typeface="ＭＳ ゴシック" panose="020B0609070205080204" pitchFamily="49" charset="-128"/>
              </a:rPr>
              <a:t>　　</a:t>
            </a:r>
            <a:endParaRPr kumimoji="1" lang="ja-JP" altLang="en-US" sz="2800">
              <a:latin typeface="ＭＳ ゴシック" panose="020B0609070205080204" pitchFamily="49" charset="-128"/>
              <a:ea typeface="ＭＳ ゴシック" panose="020B0609070205080204" pitchFamily="49" charset="-128"/>
            </a:endParaRPr>
          </a:p>
        </p:txBody>
      </p:sp>
      <p:sp>
        <p:nvSpPr>
          <p:cNvPr id="20485" name="AutoShape 10"/>
          <p:cNvSpPr>
            <a:spLocks noChangeArrowheads="1"/>
          </p:cNvSpPr>
          <p:nvPr/>
        </p:nvSpPr>
        <p:spPr bwMode="auto">
          <a:xfrm>
            <a:off x="0" y="3429000"/>
            <a:ext cx="9144000" cy="1223963"/>
          </a:xfrm>
          <a:prstGeom prst="foldedCorner">
            <a:avLst>
              <a:gd name="adj" fmla="val 12500"/>
            </a:avLst>
          </a:prstGeom>
          <a:solidFill>
            <a:srgbClr val="FFFFFF"/>
          </a:solidFill>
          <a:ln w="9525">
            <a:solidFill>
              <a:schemeClr val="tx1"/>
            </a:solidFill>
            <a:round/>
            <a:headEnd/>
            <a:tailEnd/>
          </a:ln>
        </p:spPr>
        <p:txBody>
          <a:bodyPr wrap="none" lIns="180000" tIns="72000" rIns="72000" bIns="72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latin typeface="ＭＳ ゴシック" panose="020B0609070205080204" pitchFamily="49" charset="-128"/>
                <a:ea typeface="ＭＳ ゴシック" panose="020B0609070205080204" pitchFamily="49" charset="-128"/>
              </a:rPr>
              <a:t>　「数学的な見方・考え方」は，数学的に考える資質・能力の三</a:t>
            </a:r>
            <a:endParaRPr lang="en-US" altLang="ja-JP" sz="2400">
              <a:latin typeface="ＭＳ ゴシック" panose="020B0609070205080204" pitchFamily="49" charset="-128"/>
              <a:ea typeface="ＭＳ ゴシック" panose="020B0609070205080204" pitchFamily="49" charset="-128"/>
            </a:endParaRPr>
          </a:p>
          <a:p>
            <a:r>
              <a:rPr lang="ja-JP" altLang="en-US" sz="2400">
                <a:latin typeface="ＭＳ ゴシック" panose="020B0609070205080204" pitchFamily="49" charset="-128"/>
                <a:ea typeface="ＭＳ ゴシック" panose="020B0609070205080204" pitchFamily="49" charset="-128"/>
              </a:rPr>
              <a:t>つの柱である「知識及び技能」，「思考力，判断力，表現力等」</a:t>
            </a:r>
            <a:endParaRPr lang="en-US" altLang="ja-JP" sz="2400">
              <a:latin typeface="ＭＳ ゴシック" panose="020B0609070205080204" pitchFamily="49" charset="-128"/>
              <a:ea typeface="ＭＳ ゴシック" panose="020B0609070205080204" pitchFamily="49" charset="-128"/>
            </a:endParaRPr>
          </a:p>
          <a:p>
            <a:r>
              <a:rPr lang="ja-JP" altLang="en-US" sz="2400">
                <a:latin typeface="ＭＳ ゴシック" panose="020B0609070205080204" pitchFamily="49" charset="-128"/>
                <a:ea typeface="ＭＳ ゴシック" panose="020B0609070205080204" pitchFamily="49" charset="-128"/>
              </a:rPr>
              <a:t>及び「学びに向かう力，人間性等」の全てに働かせるもの</a:t>
            </a:r>
            <a:r>
              <a:rPr kumimoji="1" lang="ja-JP" altLang="en-US" sz="2400">
                <a:latin typeface="ＭＳ ゴシック" panose="020B0609070205080204" pitchFamily="49" charset="-128"/>
                <a:ea typeface="ＭＳ ゴシック" panose="020B0609070205080204" pitchFamily="49" charset="-128"/>
              </a:rPr>
              <a:t>　　</a:t>
            </a:r>
            <a:endParaRPr kumimoji="1" lang="ja-JP" altLang="en-US" sz="2800">
              <a:latin typeface="ＭＳ ゴシック" panose="020B0609070205080204" pitchFamily="49" charset="-128"/>
              <a:ea typeface="ＭＳ ゴシック" panose="020B0609070205080204" pitchFamily="49" charset="-128"/>
            </a:endParaRPr>
          </a:p>
        </p:txBody>
      </p:sp>
      <p:sp>
        <p:nvSpPr>
          <p:cNvPr id="20486" name="AutoShape 10"/>
          <p:cNvSpPr>
            <a:spLocks noChangeArrowheads="1"/>
          </p:cNvSpPr>
          <p:nvPr/>
        </p:nvSpPr>
        <p:spPr bwMode="auto">
          <a:xfrm>
            <a:off x="0" y="4941888"/>
            <a:ext cx="9144000" cy="1223962"/>
          </a:xfrm>
          <a:prstGeom prst="foldedCorner">
            <a:avLst>
              <a:gd name="adj" fmla="val 12500"/>
            </a:avLst>
          </a:prstGeom>
          <a:solidFill>
            <a:srgbClr val="FFFFFF"/>
          </a:solidFill>
          <a:ln w="9525">
            <a:solidFill>
              <a:schemeClr val="tx1"/>
            </a:solidFill>
            <a:round/>
            <a:headEnd/>
            <a:tailEnd/>
          </a:ln>
        </p:spPr>
        <p:txBody>
          <a:bodyPr wrap="none" lIns="180000" tIns="72000" rIns="72000" bIns="72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latin typeface="ＭＳ ゴシック" panose="020B0609070205080204" pitchFamily="49" charset="-128"/>
                <a:ea typeface="ＭＳ ゴシック" panose="020B0609070205080204" pitchFamily="49" charset="-128"/>
              </a:rPr>
              <a:t>　数学の学習において数学的な見方・考え方を働かせる機会を意</a:t>
            </a:r>
            <a:endParaRPr lang="en-US" altLang="ja-JP" sz="2400">
              <a:latin typeface="ＭＳ ゴシック" panose="020B0609070205080204" pitchFamily="49" charset="-128"/>
              <a:ea typeface="ＭＳ ゴシック" panose="020B0609070205080204" pitchFamily="49" charset="-128"/>
            </a:endParaRPr>
          </a:p>
          <a:p>
            <a:r>
              <a:rPr lang="ja-JP" altLang="en-US" sz="2400">
                <a:latin typeface="ＭＳ ゴシック" panose="020B0609070205080204" pitchFamily="49" charset="-128"/>
                <a:ea typeface="ＭＳ ゴシック" panose="020B0609070205080204" pitchFamily="49" charset="-128"/>
              </a:rPr>
              <a:t>図的に設定することが重要であり，数学や他教科の学習を通して，</a:t>
            </a:r>
            <a:endParaRPr lang="en-US" altLang="ja-JP" sz="2400">
              <a:latin typeface="ＭＳ ゴシック" panose="020B0609070205080204" pitchFamily="49" charset="-128"/>
              <a:ea typeface="ＭＳ ゴシック" panose="020B0609070205080204" pitchFamily="49" charset="-128"/>
            </a:endParaRPr>
          </a:p>
          <a:p>
            <a:r>
              <a:rPr lang="ja-JP" altLang="en-US" sz="2400">
                <a:latin typeface="ＭＳ ゴシック" panose="020B0609070205080204" pitchFamily="49" charset="-128"/>
                <a:ea typeface="ＭＳ ゴシック" panose="020B0609070205080204" pitchFamily="49" charset="-128"/>
              </a:rPr>
              <a:t>数学的な見方・考え方も更に豊かなものになる</a:t>
            </a:r>
            <a:r>
              <a:rPr kumimoji="1" lang="ja-JP" altLang="en-US" sz="2400">
                <a:latin typeface="ＭＳ ゴシック" panose="020B0609070205080204" pitchFamily="49" charset="-128"/>
                <a:ea typeface="ＭＳ ゴシック" panose="020B0609070205080204" pitchFamily="49" charset="-128"/>
              </a:rPr>
              <a:t>　</a:t>
            </a:r>
            <a:endParaRPr kumimoji="1" lang="ja-JP" altLang="en-US" sz="2800">
              <a:latin typeface="ＭＳ ゴシック" panose="020B0609070205080204" pitchFamily="49" charset="-128"/>
              <a:ea typeface="ＭＳ ゴシック" panose="020B0609070205080204" pitchFamily="49" charset="-128"/>
            </a:endParaRPr>
          </a:p>
        </p:txBody>
      </p:sp>
      <p:sp>
        <p:nvSpPr>
          <p:cNvPr id="20487" name="テキスト ボックス 8"/>
          <p:cNvSpPr txBox="1">
            <a:spLocks noChangeArrowheads="1"/>
          </p:cNvSpPr>
          <p:nvPr/>
        </p:nvSpPr>
        <p:spPr bwMode="auto">
          <a:xfrm>
            <a:off x="34925" y="827088"/>
            <a:ext cx="3097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solidFill>
                  <a:srgbClr val="000000"/>
                </a:solidFill>
                <a:latin typeface="Tahoma" panose="020B0604030504040204" pitchFamily="34" charset="0"/>
              </a:rPr>
              <a:t>１　数学科の目標</a:t>
            </a:r>
          </a:p>
        </p:txBody>
      </p:sp>
      <p:sp>
        <p:nvSpPr>
          <p:cNvPr id="20488" name="テキスト ボックス 9"/>
          <p:cNvSpPr txBox="1">
            <a:spLocks noChangeArrowheads="1"/>
          </p:cNvSpPr>
          <p:nvPr/>
        </p:nvSpPr>
        <p:spPr bwMode="auto">
          <a:xfrm>
            <a:off x="36513" y="1341438"/>
            <a:ext cx="71993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①「数学的な見方・考え方を働かせ」について</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147"/>
    </mc:Choice>
    <mc:Fallback xmlns="">
      <p:transition spd="slow" advTm="53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角丸四角形 23"/>
          <p:cNvSpPr/>
          <p:nvPr/>
        </p:nvSpPr>
        <p:spPr>
          <a:xfrm>
            <a:off x="95250" y="1916832"/>
            <a:ext cx="8959652" cy="1440160"/>
          </a:xfrm>
          <a:prstGeom prst="roundRect">
            <a:avLst>
              <a:gd name="adj" fmla="val 28223"/>
            </a:avLst>
          </a:prstGeom>
          <a:solidFill>
            <a:schemeClr val="bg1"/>
          </a:solidFill>
          <a:ln>
            <a:solidFill>
              <a:srgbClr val="800000"/>
            </a:solidFill>
          </a:ln>
        </p:spPr>
        <p:style>
          <a:lnRef idx="0">
            <a:schemeClr val="accent6"/>
          </a:lnRef>
          <a:fillRef idx="3">
            <a:schemeClr val="accent6"/>
          </a:fillRef>
          <a:effectRef idx="3">
            <a:schemeClr val="accent6"/>
          </a:effectRef>
          <a:fontRef idx="minor">
            <a:schemeClr val="lt1"/>
          </a:fontRef>
        </p:style>
        <p:txBody>
          <a:bodyPr anchor="ctr"/>
          <a:lstStyle/>
          <a:p>
            <a:pPr eaLnBrk="1" fontAlgn="auto" hangingPunct="1">
              <a:spcBef>
                <a:spcPts val="0"/>
              </a:spcBef>
              <a:spcAft>
                <a:spcPts val="0"/>
              </a:spcAft>
              <a:defRPr/>
            </a:pPr>
            <a:endParaRPr lang="ja-JP" altLang="en-US" sz="2600" b="1">
              <a:solidFill>
                <a:srgbClr val="002060"/>
              </a:solidFill>
            </a:endParaRPr>
          </a:p>
        </p:txBody>
      </p:sp>
      <p:sp>
        <p:nvSpPr>
          <p:cNvPr id="1843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P23</a:t>
            </a:r>
            <a:r>
              <a:rPr lang="ja-JP" altLang="en-US" err="1"/>
              <a:t>，</a:t>
            </a:r>
            <a:r>
              <a:rPr lang="en-US" altLang="ja-JP"/>
              <a:t>24</a:t>
            </a:r>
            <a:endParaRPr lang="ja-JP" altLang="en-US"/>
          </a:p>
        </p:txBody>
      </p:sp>
      <p:sp>
        <p:nvSpPr>
          <p:cNvPr id="13" name="正方形/長方形 12"/>
          <p:cNvSpPr/>
          <p:nvPr/>
        </p:nvSpPr>
        <p:spPr>
          <a:xfrm>
            <a:off x="6372225" y="2060575"/>
            <a:ext cx="2447925" cy="10795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a:solidFill>
                  <a:schemeClr val="tx2">
                    <a:lumMod val="50000"/>
                  </a:schemeClr>
                </a:solidFill>
              </a:rPr>
              <a:t>自立的，協働的に解決する</a:t>
            </a:r>
          </a:p>
        </p:txBody>
      </p:sp>
      <p:sp>
        <p:nvSpPr>
          <p:cNvPr id="16" name="正方形/長方形 15"/>
          <p:cNvSpPr/>
          <p:nvPr/>
        </p:nvSpPr>
        <p:spPr>
          <a:xfrm>
            <a:off x="3348038" y="2060575"/>
            <a:ext cx="2462212" cy="10795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a:solidFill>
                  <a:schemeClr val="tx2">
                    <a:lumMod val="50000"/>
                  </a:schemeClr>
                </a:solidFill>
              </a:rPr>
              <a:t>数学の問題を見いだす</a:t>
            </a:r>
          </a:p>
        </p:txBody>
      </p:sp>
      <p:sp>
        <p:nvSpPr>
          <p:cNvPr id="20" name="正方形/長方形 19"/>
          <p:cNvSpPr/>
          <p:nvPr/>
        </p:nvSpPr>
        <p:spPr>
          <a:xfrm>
            <a:off x="250825" y="2060575"/>
            <a:ext cx="2520950" cy="10874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a:solidFill>
                  <a:schemeClr val="tx2">
                    <a:lumMod val="50000"/>
                  </a:schemeClr>
                </a:solidFill>
              </a:rPr>
              <a:t>事象を数理的に捉える</a:t>
            </a:r>
          </a:p>
        </p:txBody>
      </p:sp>
      <p:sp>
        <p:nvSpPr>
          <p:cNvPr id="21" name="右矢印 20"/>
          <p:cNvSpPr/>
          <p:nvPr/>
        </p:nvSpPr>
        <p:spPr>
          <a:xfrm>
            <a:off x="2843213" y="2276475"/>
            <a:ext cx="504825"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22" name="右矢印 21"/>
          <p:cNvSpPr/>
          <p:nvPr/>
        </p:nvSpPr>
        <p:spPr>
          <a:xfrm>
            <a:off x="5867400" y="2276475"/>
            <a:ext cx="504825"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23" name="角丸四角形 22"/>
          <p:cNvSpPr/>
          <p:nvPr/>
        </p:nvSpPr>
        <p:spPr>
          <a:xfrm>
            <a:off x="83244" y="3760098"/>
            <a:ext cx="8979476" cy="2477214"/>
          </a:xfrm>
          <a:prstGeom prst="roundRect">
            <a:avLst>
              <a:gd name="adj" fmla="val 28223"/>
            </a:avLst>
          </a:prstGeom>
          <a:solidFill>
            <a:srgbClr val="FFCCFF"/>
          </a:solidFill>
        </p:spPr>
        <p:style>
          <a:lnRef idx="0">
            <a:schemeClr val="accent6"/>
          </a:lnRef>
          <a:fillRef idx="3">
            <a:schemeClr val="accent6"/>
          </a:fillRef>
          <a:effectRef idx="3">
            <a:schemeClr val="accent6"/>
          </a:effectRef>
          <a:fontRef idx="minor">
            <a:schemeClr val="lt1"/>
          </a:fontRef>
        </p:style>
        <p:txBody>
          <a:bodyPr anchor="ctr"/>
          <a:lstStyle/>
          <a:p>
            <a:pPr eaLnBrk="1" fontAlgn="auto" hangingPunct="1">
              <a:spcBef>
                <a:spcPts val="0"/>
              </a:spcBef>
              <a:spcAft>
                <a:spcPts val="0"/>
              </a:spcAft>
              <a:defRPr/>
            </a:pPr>
            <a:endParaRPr lang="ja-JP" altLang="en-US" sz="2600" b="1">
              <a:solidFill>
                <a:srgbClr val="002060"/>
              </a:solidFill>
            </a:endParaRPr>
          </a:p>
        </p:txBody>
      </p:sp>
      <p:sp>
        <p:nvSpPr>
          <p:cNvPr id="22542" name="テキスト ボックス 23"/>
          <p:cNvSpPr txBox="1">
            <a:spLocks noChangeArrowheads="1"/>
          </p:cNvSpPr>
          <p:nvPr/>
        </p:nvSpPr>
        <p:spPr bwMode="auto">
          <a:xfrm>
            <a:off x="250825" y="4119563"/>
            <a:ext cx="8569325" cy="492125"/>
          </a:xfrm>
          <a:prstGeom prst="rect">
            <a:avLst/>
          </a:prstGeom>
          <a:solidFill>
            <a:schemeClr val="bg1"/>
          </a:solidFill>
          <a:ln w="952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2600">
                <a:latin typeface="Tahoma" panose="020B0604030504040204" pitchFamily="34" charset="0"/>
              </a:rPr>
              <a:t>日常の事象や社会の事象から問題を見いだし解決する活動</a:t>
            </a:r>
          </a:p>
        </p:txBody>
      </p:sp>
      <p:sp>
        <p:nvSpPr>
          <p:cNvPr id="28" name="角丸四角形 27"/>
          <p:cNvSpPr/>
          <p:nvPr/>
        </p:nvSpPr>
        <p:spPr>
          <a:xfrm>
            <a:off x="3099088" y="3254896"/>
            <a:ext cx="3081744" cy="720080"/>
          </a:xfrm>
          <a:prstGeom prst="roundRect">
            <a:avLst>
              <a:gd name="adj" fmla="val 28223"/>
            </a:avLst>
          </a:prstGeom>
          <a:gradFill>
            <a:gsLst>
              <a:gs pos="0">
                <a:srgbClr val="FF3399"/>
              </a:gs>
              <a:gs pos="58000">
                <a:schemeClr val="bg1"/>
              </a:gs>
              <a:gs pos="100000">
                <a:schemeClr val="accent1">
                  <a:tint val="23500"/>
                  <a:satMod val="160000"/>
                </a:schemeClr>
              </a:gs>
            </a:gsLst>
            <a:lin ang="16200000" scaled="0"/>
          </a:gradFill>
          <a:ln>
            <a:solidFill>
              <a:schemeClr val="tx1"/>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3600" b="1">
                <a:solidFill>
                  <a:schemeClr val="tx1"/>
                </a:solidFill>
              </a:rPr>
              <a:t>数学的活動</a:t>
            </a:r>
            <a:endParaRPr lang="ja-JP" altLang="en-US" sz="3600">
              <a:solidFill>
                <a:schemeClr val="tx1"/>
              </a:solidFill>
            </a:endParaRPr>
          </a:p>
        </p:txBody>
      </p:sp>
      <p:sp>
        <p:nvSpPr>
          <p:cNvPr id="22546" name="テキスト ボックス 23"/>
          <p:cNvSpPr txBox="1">
            <a:spLocks noChangeArrowheads="1"/>
          </p:cNvSpPr>
          <p:nvPr/>
        </p:nvSpPr>
        <p:spPr bwMode="auto">
          <a:xfrm>
            <a:off x="250825" y="4797425"/>
            <a:ext cx="8569325" cy="492125"/>
          </a:xfrm>
          <a:prstGeom prst="rect">
            <a:avLst/>
          </a:prstGeom>
          <a:solidFill>
            <a:schemeClr val="bg1"/>
          </a:solidFill>
          <a:ln w="952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2600">
                <a:latin typeface="Tahoma" panose="020B0604030504040204" pitchFamily="34" charset="0"/>
              </a:rPr>
              <a:t>数学の事象から問題を見いだし解決する活動</a:t>
            </a:r>
          </a:p>
        </p:txBody>
      </p:sp>
      <p:sp>
        <p:nvSpPr>
          <p:cNvPr id="22547" name="テキスト ボックス 23"/>
          <p:cNvSpPr txBox="1">
            <a:spLocks noChangeArrowheads="1"/>
          </p:cNvSpPr>
          <p:nvPr/>
        </p:nvSpPr>
        <p:spPr bwMode="auto">
          <a:xfrm>
            <a:off x="250825" y="5445125"/>
            <a:ext cx="8569325" cy="492125"/>
          </a:xfrm>
          <a:prstGeom prst="rect">
            <a:avLst/>
          </a:prstGeom>
          <a:solidFill>
            <a:schemeClr val="bg1"/>
          </a:solidFill>
          <a:ln w="952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2600">
                <a:latin typeface="Tahoma" panose="020B0604030504040204" pitchFamily="34" charset="0"/>
              </a:rPr>
              <a:t>数学的な表現を用いて説明し伝え合う活動</a:t>
            </a:r>
          </a:p>
        </p:txBody>
      </p:sp>
      <p:sp>
        <p:nvSpPr>
          <p:cNvPr id="22548" name="AutoShape 21"/>
          <p:cNvSpPr>
            <a:spLocks noChangeArrowheads="1"/>
          </p:cNvSpPr>
          <p:nvPr/>
        </p:nvSpPr>
        <p:spPr bwMode="auto">
          <a:xfrm>
            <a:off x="34925" y="44450"/>
            <a:ext cx="352901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数学科の目標</a:t>
            </a:r>
            <a:endParaRPr kumimoji="1" lang="ja-JP" altLang="en-US" sz="3200">
              <a:latin typeface="Tahoma" panose="020B0604030504040204" pitchFamily="34" charset="0"/>
            </a:endParaRPr>
          </a:p>
        </p:txBody>
      </p:sp>
      <p:sp>
        <p:nvSpPr>
          <p:cNvPr id="22549" name="テキスト ボックス 16"/>
          <p:cNvSpPr txBox="1">
            <a:spLocks noChangeArrowheads="1"/>
          </p:cNvSpPr>
          <p:nvPr/>
        </p:nvSpPr>
        <p:spPr bwMode="auto">
          <a:xfrm>
            <a:off x="34925" y="827088"/>
            <a:ext cx="3097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solidFill>
                  <a:srgbClr val="000000"/>
                </a:solidFill>
                <a:latin typeface="Tahoma" panose="020B0604030504040204" pitchFamily="34" charset="0"/>
              </a:rPr>
              <a:t>１　数学科の目標</a:t>
            </a:r>
          </a:p>
        </p:txBody>
      </p:sp>
      <p:sp>
        <p:nvSpPr>
          <p:cNvPr id="22550" name="テキスト ボックス 17"/>
          <p:cNvSpPr txBox="1">
            <a:spLocks noChangeArrowheads="1"/>
          </p:cNvSpPr>
          <p:nvPr/>
        </p:nvSpPr>
        <p:spPr bwMode="auto">
          <a:xfrm>
            <a:off x="36513" y="1341438"/>
            <a:ext cx="71993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②「数学的活動を通して」について</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162"/>
    </mc:Choice>
    <mc:Fallback xmlns="">
      <p:transition spd="slow" advTm="50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P23</a:t>
            </a:r>
            <a:endParaRPr lang="ja-JP" altLang="en-US"/>
          </a:p>
        </p:txBody>
      </p:sp>
      <p:sp>
        <p:nvSpPr>
          <p:cNvPr id="6" name="正方形/長方形 5"/>
          <p:cNvSpPr/>
          <p:nvPr/>
        </p:nvSpPr>
        <p:spPr>
          <a:xfrm>
            <a:off x="250825" y="908050"/>
            <a:ext cx="8642350" cy="5373688"/>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pic>
        <p:nvPicPr>
          <p:cNvPr id="2458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981075"/>
            <a:ext cx="845026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AutoShape 21"/>
          <p:cNvSpPr>
            <a:spLocks noChangeArrowheads="1"/>
          </p:cNvSpPr>
          <p:nvPr/>
        </p:nvSpPr>
        <p:spPr bwMode="auto">
          <a:xfrm>
            <a:off x="34925" y="44450"/>
            <a:ext cx="352901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数学科の目標</a:t>
            </a:r>
            <a:endParaRPr kumimoji="1" lang="ja-JP" altLang="en-US" sz="3200">
              <a:latin typeface="Tahoma" panose="020B0604030504040204" pitchFamily="34" charset="0"/>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502"/>
    </mc:Choice>
    <mc:Fallback xmlns="">
      <p:transition spd="slow" advTm="69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P24</a:t>
            </a:r>
            <a:r>
              <a:rPr lang="ja-JP" altLang="en-US" dirty="0" err="1"/>
              <a:t>，</a:t>
            </a:r>
            <a:r>
              <a:rPr lang="en-US" altLang="ja-JP" dirty="0"/>
              <a:t>25</a:t>
            </a:r>
            <a:endParaRPr lang="ja-JP" altLang="en-US" dirty="0"/>
          </a:p>
        </p:txBody>
      </p:sp>
      <p:sp>
        <p:nvSpPr>
          <p:cNvPr id="26627" name="AutoShape 21"/>
          <p:cNvSpPr>
            <a:spLocks noChangeArrowheads="1"/>
          </p:cNvSpPr>
          <p:nvPr/>
        </p:nvSpPr>
        <p:spPr bwMode="auto">
          <a:xfrm>
            <a:off x="34925" y="44450"/>
            <a:ext cx="352901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数学科の目標</a:t>
            </a:r>
            <a:endParaRPr kumimoji="1" lang="ja-JP" altLang="en-US" sz="3200">
              <a:latin typeface="Tahoma" panose="020B0604030504040204" pitchFamily="34" charset="0"/>
            </a:endParaRPr>
          </a:p>
        </p:txBody>
      </p:sp>
      <p:sp>
        <p:nvSpPr>
          <p:cNvPr id="26628" name="テキスト ボックス 8"/>
          <p:cNvSpPr txBox="1">
            <a:spLocks noChangeArrowheads="1"/>
          </p:cNvSpPr>
          <p:nvPr/>
        </p:nvSpPr>
        <p:spPr bwMode="auto">
          <a:xfrm>
            <a:off x="34925" y="827088"/>
            <a:ext cx="3097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solidFill>
                  <a:srgbClr val="000000"/>
                </a:solidFill>
                <a:latin typeface="Tahoma" panose="020B0604030504040204" pitchFamily="34" charset="0"/>
              </a:rPr>
              <a:t>１　数学科の目標</a:t>
            </a:r>
          </a:p>
        </p:txBody>
      </p:sp>
      <p:sp>
        <p:nvSpPr>
          <p:cNvPr id="26629" name="テキスト ボックス 9"/>
          <p:cNvSpPr txBox="1">
            <a:spLocks noChangeArrowheads="1"/>
          </p:cNvSpPr>
          <p:nvPr/>
        </p:nvSpPr>
        <p:spPr bwMode="auto">
          <a:xfrm>
            <a:off x="36513" y="1341438"/>
            <a:ext cx="8964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③「数学的に考える資質・能力を育成すること」について</a:t>
            </a:r>
          </a:p>
        </p:txBody>
      </p:sp>
      <p:sp>
        <p:nvSpPr>
          <p:cNvPr id="26630" name="テキスト ボックス 9"/>
          <p:cNvSpPr txBox="1">
            <a:spLocks noChangeArrowheads="1"/>
          </p:cNvSpPr>
          <p:nvPr/>
        </p:nvSpPr>
        <p:spPr bwMode="auto">
          <a:xfrm>
            <a:off x="107950" y="1971675"/>
            <a:ext cx="8893175" cy="13858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latin typeface="ＭＳ ゴシック" panose="020B0609070205080204" pitchFamily="49" charset="-128"/>
                <a:ea typeface="ＭＳ ゴシック" panose="020B0609070205080204" pitchFamily="49" charset="-128"/>
              </a:rPr>
              <a:t>　「数学的に考える資質・能力」とは，数学科の目標で示された三つの柱で整理された算数・数学教育で育成を目指す力</a:t>
            </a:r>
            <a:endParaRPr kumimoji="1" lang="ja-JP" altLang="en-US" sz="2800" b="1">
              <a:latin typeface="ＭＳ ゴシック" panose="020B0609070205080204" pitchFamily="49" charset="-128"/>
              <a:ea typeface="ＭＳ ゴシック" panose="020B0609070205080204" pitchFamily="49" charset="-128"/>
            </a:endParaRPr>
          </a:p>
        </p:txBody>
      </p:sp>
      <p:sp>
        <p:nvSpPr>
          <p:cNvPr id="26631" name="テキスト ボックス 9"/>
          <p:cNvSpPr txBox="1">
            <a:spLocks noChangeArrowheads="1"/>
          </p:cNvSpPr>
          <p:nvPr/>
        </p:nvSpPr>
        <p:spPr bwMode="auto">
          <a:xfrm>
            <a:off x="107950" y="3629025"/>
            <a:ext cx="88931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latin typeface="ＭＳ ゴシック" panose="020B0609070205080204" pitchFamily="49" charset="-128"/>
                <a:ea typeface="ＭＳ ゴシック" panose="020B0609070205080204" pitchFamily="49" charset="-128"/>
              </a:rPr>
              <a:t>○　数学的な見方・考え方を働かせた数学的活動を通</a:t>
            </a:r>
            <a:endParaRPr lang="en-US" altLang="ja-JP" sz="2800" b="1">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　して、三つの柱をバランスよく育成する</a:t>
            </a:r>
            <a:endParaRPr lang="en-US" altLang="ja-JP" sz="2800" b="1">
              <a:latin typeface="ＭＳ ゴシック" panose="020B0609070205080204" pitchFamily="49" charset="-128"/>
              <a:ea typeface="ＭＳ ゴシック" panose="020B0609070205080204" pitchFamily="49" charset="-128"/>
            </a:endParaRPr>
          </a:p>
          <a:p>
            <a:r>
              <a:rPr kumimoji="1" lang="ja-JP" altLang="en-US" sz="2800" b="1">
                <a:latin typeface="ＭＳ ゴシック" panose="020B0609070205080204" pitchFamily="49" charset="-128"/>
                <a:ea typeface="ＭＳ ゴシック" panose="020B0609070205080204" pitchFamily="49" charset="-128"/>
              </a:rPr>
              <a:t>○　数学の学習の基盤となるだけではなく，教科等の</a:t>
            </a:r>
            <a:endParaRPr kumimoji="1" lang="en-US" altLang="ja-JP" sz="2800" b="1">
              <a:latin typeface="ＭＳ ゴシック" panose="020B0609070205080204" pitchFamily="49" charset="-128"/>
              <a:ea typeface="ＭＳ ゴシック" panose="020B0609070205080204" pitchFamily="49" charset="-128"/>
            </a:endParaRPr>
          </a:p>
          <a:p>
            <a:r>
              <a:rPr kumimoji="1" lang="ja-JP" altLang="en-US" sz="2800" b="1">
                <a:latin typeface="ＭＳ ゴシック" panose="020B0609070205080204" pitchFamily="49" charset="-128"/>
                <a:ea typeface="ＭＳ ゴシック" panose="020B0609070205080204" pitchFamily="49" charset="-128"/>
              </a:rPr>
              <a:t>　枠を越えて全ての学習の基盤として育んでいく</a:t>
            </a: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041"/>
    </mc:Choice>
    <mc:Fallback xmlns="">
      <p:transition spd="slow" advTm="41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0</TotalTime>
  <Words>12812</Words>
  <Application>Microsoft Office PowerPoint</Application>
  <PresentationFormat>画面に合わせる (4:3)</PresentationFormat>
  <Paragraphs>728</Paragraphs>
  <Slides>43</Slides>
  <Notes>43</Notes>
  <HiddenSlides>0</HiddenSlides>
  <MMClips>43</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43</vt:i4>
      </vt:variant>
    </vt:vector>
  </HeadingPairs>
  <TitlesOfParts>
    <vt:vector size="53" baseType="lpstr">
      <vt:lpstr>HGP教科書体</vt:lpstr>
      <vt:lpstr>HG丸ｺﾞｼｯｸM-PRO</vt:lpstr>
      <vt:lpstr>ＭＳ Ｐゴシック</vt:lpstr>
      <vt:lpstr>ＭＳ ゴシック</vt:lpstr>
      <vt:lpstr>ＭＳ 明朝</vt:lpstr>
      <vt:lpstr>Arial</vt:lpstr>
      <vt:lpstr>Calibri</vt:lpstr>
      <vt:lpstr>Calibri Light</vt:lpstr>
      <vt:lpstr>Tahoma</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2021-01-09T01:04:17Z</dcterms:created>
  <dcterms:modified xsi:type="dcterms:W3CDTF">2021-01-09T01:04:39Z</dcterms:modified>
</cp:coreProperties>
</file>