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0" r:id="rId1"/>
  </p:sldMasterIdLst>
  <p:notesMasterIdLst>
    <p:notesMasterId r:id="rId57"/>
  </p:notesMasterIdLst>
  <p:handoutMasterIdLst>
    <p:handoutMasterId r:id="rId58"/>
  </p:handoutMasterIdLst>
  <p:sldIdLst>
    <p:sldId id="377" r:id="rId2"/>
    <p:sldId id="506" r:id="rId3"/>
    <p:sldId id="507" r:id="rId4"/>
    <p:sldId id="508" r:id="rId5"/>
    <p:sldId id="555" r:id="rId6"/>
    <p:sldId id="557" r:id="rId7"/>
    <p:sldId id="584" r:id="rId8"/>
    <p:sldId id="560" r:id="rId9"/>
    <p:sldId id="561" r:id="rId10"/>
    <p:sldId id="562" r:id="rId11"/>
    <p:sldId id="563" r:id="rId12"/>
    <p:sldId id="564" r:id="rId13"/>
    <p:sldId id="565" r:id="rId14"/>
    <p:sldId id="589" r:id="rId15"/>
    <p:sldId id="552" r:id="rId16"/>
    <p:sldId id="566" r:id="rId17"/>
    <p:sldId id="489" r:id="rId18"/>
    <p:sldId id="591" r:id="rId19"/>
    <p:sldId id="509" r:id="rId20"/>
    <p:sldId id="429" r:id="rId21"/>
    <p:sldId id="567" r:id="rId22"/>
    <p:sldId id="569" r:id="rId23"/>
    <p:sldId id="548" r:id="rId24"/>
    <p:sldId id="549" r:id="rId25"/>
    <p:sldId id="588" r:id="rId26"/>
    <p:sldId id="525" r:id="rId27"/>
    <p:sldId id="527" r:id="rId28"/>
    <p:sldId id="528" r:id="rId29"/>
    <p:sldId id="529" r:id="rId30"/>
    <p:sldId id="530" r:id="rId31"/>
    <p:sldId id="531" r:id="rId32"/>
    <p:sldId id="592" r:id="rId33"/>
    <p:sldId id="594" r:id="rId34"/>
    <p:sldId id="583" r:id="rId35"/>
    <p:sldId id="532" r:id="rId36"/>
    <p:sldId id="535" r:id="rId37"/>
    <p:sldId id="536" r:id="rId38"/>
    <p:sldId id="537" r:id="rId39"/>
    <p:sldId id="538" r:id="rId40"/>
    <p:sldId id="539" r:id="rId41"/>
    <p:sldId id="547" r:id="rId42"/>
    <p:sldId id="480" r:id="rId43"/>
    <p:sldId id="495" r:id="rId44"/>
    <p:sldId id="437" r:id="rId45"/>
    <p:sldId id="545" r:id="rId46"/>
    <p:sldId id="440" r:id="rId47"/>
    <p:sldId id="544" r:id="rId48"/>
    <p:sldId id="436" r:id="rId49"/>
    <p:sldId id="541" r:id="rId50"/>
    <p:sldId id="585" r:id="rId51"/>
    <p:sldId id="574" r:id="rId52"/>
    <p:sldId id="581" r:id="rId53"/>
    <p:sldId id="438" r:id="rId54"/>
    <p:sldId id="582" r:id="rId55"/>
    <p:sldId id="595" r:id="rId56"/>
  </p:sldIdLst>
  <p:sldSz cx="9144000" cy="6858000" type="screen4x3"/>
  <p:notesSz cx="6797675" cy="9926638"/>
  <p:defaultTextStyle>
    <a:defPPr>
      <a:defRPr lang="en-US"/>
    </a:defPPr>
    <a:lvl1pPr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modifyVerifier cryptProviderType="rsaAES" cryptAlgorithmClass="hash" cryptAlgorithmType="typeAny" cryptAlgorithmSid="14" spinCount="100000" saltData="bR3tQTO8ctE+tcoI325llA==" hashData="izIeLoV2xDzzgWcJ0KNdRjvsgktLaloPskyt+tjBt2+M89fd6gKWg6spK+BJawGKOC/hndNIY8IRRClRJSFl+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00CC"/>
    <a:srgbClr val="000000"/>
    <a:srgbClr val="FF6699"/>
    <a:srgbClr val="800000"/>
    <a:srgbClr val="FFFFCC"/>
    <a:srgbClr val="FF33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75719" autoAdjust="0"/>
  </p:normalViewPr>
  <p:slideViewPr>
    <p:cSldViewPr showGuides="1">
      <p:cViewPr varScale="1">
        <p:scale>
          <a:sx n="51" d="100"/>
          <a:sy n="51" d="100"/>
        </p:scale>
        <p:origin x="1980"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kumimoji="0" sz="1200">
                <a:latin typeface="Arial" panose="020B0604020202020204" pitchFamily="34" charset="0"/>
              </a:defRPr>
            </a:lvl1pPr>
          </a:lstStyle>
          <a:p>
            <a:pPr>
              <a:defRPr/>
            </a:pPr>
            <a:fld id="{0D87F178-9D4C-4101-850A-5D9D25D6C87F}" type="slidenum">
              <a:rPr lang="en-US" altLang="ja-JP"/>
              <a:pPr>
                <a:defRPr/>
              </a:pPr>
              <a:t>‹#›</a:t>
            </a:fld>
            <a:endParaRPr lang="en-US" altLang="ja-JP"/>
          </a:p>
        </p:txBody>
      </p:sp>
    </p:spTree>
    <p:extLst>
      <p:ext uri="{BB962C8B-B14F-4D97-AF65-F5344CB8AC3E}">
        <p14:creationId xmlns:p14="http://schemas.microsoft.com/office/powerpoint/2010/main" val="879714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kumimoji="0"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kumimoji="0" sz="1200">
                <a:latin typeface="Arial" panose="020B0604020202020204" pitchFamily="34" charset="0"/>
              </a:defRPr>
            </a:lvl1pPr>
          </a:lstStyle>
          <a:p>
            <a:pPr>
              <a:defRPr/>
            </a:pPr>
            <a:fld id="{EE291AE0-6D05-41F9-9303-634E193CB581}" type="slidenum">
              <a:rPr lang="en-US" altLang="ja-JP"/>
              <a:pPr>
                <a:defRPr/>
              </a:pPr>
              <a:t>‹#›</a:t>
            </a:fld>
            <a:endParaRPr lang="en-US" altLang="ja-JP"/>
          </a:p>
        </p:txBody>
      </p:sp>
    </p:spTree>
    <p:extLst>
      <p:ext uri="{BB962C8B-B14F-4D97-AF65-F5344CB8AC3E}">
        <p14:creationId xmlns:p14="http://schemas.microsoft.com/office/powerpoint/2010/main" val="19340054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A9824A-8EF4-4EDA-8544-26B11E1E6FE7}" type="slidenum">
              <a:rPr lang="en-US" altLang="ja-JP" smtClean="0">
                <a:latin typeface="Arial" panose="020B0604020202020204" pitchFamily="34" charset="0"/>
              </a:rPr>
              <a:pPr/>
              <a:t>1</a:t>
            </a:fld>
            <a:endParaRPr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buFont typeface="Wingdings" panose="05000000000000000000" pitchFamily="2" charset="2"/>
              <a:buNone/>
            </a:pPr>
            <a:r>
              <a:rPr lang="ja-JP" altLang="en-US" dirty="0">
                <a:latin typeface="ＭＳ Ｐ明朝" panose="02020600040205080304" pitchFamily="18" charset="-128"/>
              </a:rPr>
              <a:t>　ただいまから、中学校保健体育科新教育課程の説明を行います。</a:t>
            </a:r>
            <a:endParaRPr lang="en-US" altLang="ja-JP" dirty="0">
              <a:latin typeface="ＭＳ Ｐ明朝" panose="02020600040205080304" pitchFamily="18" charset="-128"/>
            </a:endParaRPr>
          </a:p>
          <a:p>
            <a:pPr eaLnBrk="1" hangingPunct="1">
              <a:lnSpc>
                <a:spcPts val="1700"/>
              </a:lnSpc>
              <a:spcBef>
                <a:spcPts val="413"/>
              </a:spcBef>
              <a:buClr>
                <a:srgbClr val="A50021"/>
              </a:buClr>
              <a:buFont typeface="Wingdings" panose="05000000000000000000" pitchFamily="2" charset="2"/>
              <a:buNone/>
            </a:pPr>
            <a:r>
              <a:rPr lang="ja-JP" altLang="en-US" dirty="0">
                <a:latin typeface="ＭＳ Ｐ明朝" panose="02020600040205080304" pitchFamily="18" charset="-128"/>
              </a:rPr>
              <a:t>　説明内容は、スクリーンに示しております５点についてです。説明の時間は約４０分です。</a:t>
            </a:r>
            <a:endParaRPr lang="en-US" altLang="ja-JP" dirty="0">
              <a:latin typeface="ＭＳ Ｐ明朝" panose="02020600040205080304" pitchFamily="18" charset="-128"/>
            </a:endParaRPr>
          </a:p>
          <a:p>
            <a:pPr eaLnBrk="1" hangingPunct="1">
              <a:lnSpc>
                <a:spcPts val="1700"/>
              </a:lnSpc>
              <a:spcBef>
                <a:spcPts val="413"/>
              </a:spcBef>
              <a:buClr>
                <a:srgbClr val="A50021"/>
              </a:buClr>
              <a:buFont typeface="Wingdings" panose="05000000000000000000" pitchFamily="2" charset="2"/>
              <a:buNone/>
            </a:pPr>
            <a:r>
              <a:rPr lang="ja-JP" altLang="en-US" dirty="0">
                <a:latin typeface="ＭＳ Ｐ明朝" panose="02020600040205080304" pitchFamily="18" charset="-128"/>
              </a:rPr>
              <a:t>　特に，現行学習指導要領と変更があった点について説明して参ります。</a:t>
            </a:r>
            <a:endParaRPr lang="en-US" altLang="ja-JP" dirty="0">
              <a:latin typeface="ＭＳ Ｐ明朝" panose="02020600040205080304" pitchFamily="18" charset="-128"/>
            </a:endParaRPr>
          </a:p>
          <a:p>
            <a:pPr eaLnBrk="1" hangingPunct="1">
              <a:lnSpc>
                <a:spcPts val="1700"/>
              </a:lnSpc>
              <a:spcBef>
                <a:spcPts val="413"/>
              </a:spcBef>
              <a:buClr>
                <a:srgbClr val="A50021"/>
              </a:buClr>
              <a:buFont typeface="Wingdings" panose="05000000000000000000" pitchFamily="2" charset="2"/>
              <a:buNone/>
            </a:pPr>
            <a:r>
              <a:rPr lang="ja-JP" altLang="en-US" dirty="0">
                <a:latin typeface="ＭＳ Ｐ明朝" panose="02020600040205080304" pitchFamily="18" charset="-128"/>
              </a:rPr>
              <a:t>　スライド中の右上に「解説」の該当ページを示しておりますので，必要に応じてラインを引くなどしながらお聞きください。</a:t>
            </a:r>
            <a:endParaRPr lang="en-US" altLang="ja-JP" dirty="0">
              <a:latin typeface="ＭＳ Ｐ明朝" panose="02020600040205080304" pitchFamily="18" charset="-128"/>
            </a:endParaRPr>
          </a:p>
          <a:p>
            <a:pPr eaLnBrk="1" hangingPunct="1">
              <a:lnSpc>
                <a:spcPts val="1700"/>
              </a:lnSpc>
              <a:spcBef>
                <a:spcPts val="413"/>
              </a:spcBef>
              <a:buClr>
                <a:srgbClr val="A50021"/>
              </a:buClr>
              <a:buFont typeface="Wingdings" panose="05000000000000000000" pitchFamily="2" charset="2"/>
              <a:buNone/>
            </a:pPr>
            <a:r>
              <a:rPr lang="ja-JP" altLang="en-US" dirty="0">
                <a:latin typeface="ＭＳ Ｐ明朝" panose="02020600040205080304" pitchFamily="18" charset="-128"/>
              </a:rPr>
              <a:t>　それでは，よろしくお願いします。</a:t>
            </a:r>
          </a:p>
        </p:txBody>
      </p:sp>
    </p:spTree>
    <p:extLst>
      <p:ext uri="{BB962C8B-B14F-4D97-AF65-F5344CB8AC3E}">
        <p14:creationId xmlns:p14="http://schemas.microsoft.com/office/powerpoint/2010/main" val="100960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具体的には，４ページに，「</a:t>
            </a:r>
            <a:r>
              <a:rPr kumimoji="0" lang="ja-JP" altLang="en-US">
                <a:latin typeface="ＭＳ Ｐ明朝" panose="02020600040205080304" pitchFamily="18" charset="-128"/>
              </a:rPr>
              <a:t>単元や題材など内容や時間のまとまりの中で，学習を見通し振り返る場面をどこに設定するか，グループなどで対話する場面をどこに設定するか，児童生徒が考える場面と教員が教える場面をどのように組み立てるかを考え，実現を図っていくものであること」と示されています。</a:t>
            </a:r>
            <a:endParaRPr lang="ja-JP" altLang="en-US">
              <a:latin typeface="Tahoma" panose="020B0604030504040204" pitchFamily="34" charset="0"/>
            </a:endParaRPr>
          </a:p>
          <a:p>
            <a:endParaRPr lang="ja-JP" altLang="en-US">
              <a:latin typeface="ＭＳ Ｐ明朝" panose="02020600040205080304" pitchFamily="18" charset="-128"/>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94C0314-6F67-43ED-A87C-2486600B04F6}" type="slidenum">
              <a:rPr kumimoji="0" lang="en-US" altLang="ja-JP" smtClean="0">
                <a:latin typeface="Arial" panose="020B0604020202020204" pitchFamily="34" charset="0"/>
              </a:rPr>
              <a:pPr/>
              <a:t>10</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52562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また，２３０ページには，「</a:t>
            </a:r>
            <a:r>
              <a:rPr lang="en-US" altLang="ja-JP">
                <a:latin typeface="ＭＳ Ｐ明朝" panose="02020600040205080304" pitchFamily="18" charset="-128"/>
              </a:rPr>
              <a:t>『</a:t>
            </a:r>
            <a:r>
              <a:rPr lang="ja-JP" altLang="en-US">
                <a:latin typeface="ＭＳ Ｐ明朝" panose="02020600040205080304" pitchFamily="18" charset="-128"/>
              </a:rPr>
              <a:t>子供たちの思考を深めるために発言や意見交換を促す</a:t>
            </a:r>
            <a:r>
              <a:rPr lang="en-US" altLang="ja-JP">
                <a:latin typeface="ＭＳ Ｐ明朝" panose="02020600040205080304" pitchFamily="18" charset="-128"/>
              </a:rPr>
              <a:t>』</a:t>
            </a:r>
            <a:r>
              <a:rPr lang="ja-JP" altLang="en-US">
                <a:latin typeface="ＭＳ Ｐ明朝" panose="02020600040205080304" pitchFamily="18" charset="-128"/>
              </a:rPr>
              <a:t>，</a:t>
            </a:r>
            <a:r>
              <a:rPr lang="en-US" altLang="ja-JP">
                <a:latin typeface="ＭＳ Ｐ明朝" panose="02020600040205080304" pitchFamily="18" charset="-128"/>
              </a:rPr>
              <a:t>『</a:t>
            </a:r>
            <a:r>
              <a:rPr lang="ja-JP" altLang="en-US">
                <a:latin typeface="ＭＳ Ｐ明朝" panose="02020600040205080304" pitchFamily="18" charset="-128"/>
              </a:rPr>
              <a:t>子どもが気づいていない視点を提示する</a:t>
            </a:r>
            <a:r>
              <a:rPr lang="en-US" altLang="ja-JP">
                <a:latin typeface="ＭＳ Ｐ明朝" panose="02020600040205080304" pitchFamily="18" charset="-128"/>
              </a:rPr>
              <a:t>』</a:t>
            </a:r>
            <a:r>
              <a:rPr lang="ja-JP" altLang="en-US">
                <a:latin typeface="ＭＳ Ｐ明朝" panose="02020600040205080304" pitchFamily="18" charset="-128"/>
              </a:rPr>
              <a:t>など，学びに必要な指導の在り方を工夫すること」，「必要な学習環境を積極的に整備すること」とあり，教師の事前計画や臨機応変な対応が重要であることが示されています。</a:t>
            </a:r>
          </a:p>
          <a:p>
            <a:endParaRPr lang="ja-JP" altLang="en-US">
              <a:latin typeface="Tahoma" panose="020B0604030504040204" pitchFamily="34" charset="0"/>
            </a:endParaRPr>
          </a:p>
          <a:p>
            <a:endParaRPr lang="ja-JP" altLang="en-US">
              <a:latin typeface="Tahoma" panose="020B060403050404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43F7457-E5B6-4DCE-A1F5-F39E75551A61}" type="slidenum">
              <a:rPr kumimoji="0" lang="en-US" altLang="ja-JP" smtClean="0">
                <a:latin typeface="Arial" panose="020B0604020202020204" pitchFamily="34" charset="0"/>
              </a:rPr>
              <a:pPr/>
              <a:t>11</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73309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a:ln/>
        </p:spPr>
      </p:sp>
      <p:sp>
        <p:nvSpPr>
          <p:cNvPr id="337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次に，「③多様な関わり方を重視する観点からの指導内容の充実」についてです。</a:t>
            </a:r>
          </a:p>
          <a:p>
            <a:endParaRPr lang="en-US" altLang="ja-JP">
              <a:latin typeface="ＭＳ Ｐ明朝" panose="02020600040205080304" pitchFamily="18" charset="-128"/>
            </a:endParaRPr>
          </a:p>
        </p:txBody>
      </p:sp>
      <p:sp>
        <p:nvSpPr>
          <p:cNvPr id="337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DD8E790-891D-4E73-840A-DE05A75BF317}" type="slidenum">
              <a:rPr kumimoji="0" lang="en-US" altLang="ja-JP" smtClean="0">
                <a:latin typeface="Arial" panose="020B0604020202020204" pitchFamily="34" charset="0"/>
              </a:rPr>
              <a:pPr/>
              <a:t>12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94667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今回の改訂では，インクルーシブ教育の推進を目指し，「学びに向かう力，人間性等」の解説や「指導計画の作成と内容の取扱い」の中に，「障がいのある生徒への指導」，「体力や技能の程度，性別や障がいの有無等を超えて運動やスポーツを楽しむための指導の充実」，「個に応じた指導の充実」が示され，運動やスポーツの多様な楽しみ方を共有することができるよう配慮することが求められています。</a:t>
            </a:r>
            <a:endParaRPr lang="en-US" altLang="ja-JP">
              <a:latin typeface="ＭＳ Ｐ明朝" panose="02020600040205080304" pitchFamily="18" charset="-128"/>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C9DDD2-6271-4AA8-ABA4-47400024453F}" type="slidenum">
              <a:rPr kumimoji="0" lang="en-US" altLang="ja-JP" smtClean="0">
                <a:latin typeface="Arial" panose="020B0604020202020204" pitchFamily="34" charset="0"/>
              </a:rPr>
              <a:pPr/>
              <a:t>13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68835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r>
              <a:rPr lang="ja-JP" altLang="en-US" dirty="0">
                <a:latin typeface="Arial" panose="020B0604020202020204" pitchFamily="34" charset="0"/>
              </a:rPr>
              <a:t>　障害のある生徒への具体的な配慮の例として，</a:t>
            </a:r>
            <a:endParaRPr lang="en-US" altLang="ja-JP" dirty="0">
              <a:latin typeface="Arial" panose="020B0604020202020204" pitchFamily="34" charset="0"/>
            </a:endParaRPr>
          </a:p>
          <a:p>
            <a:pPr eaLnBrk="1" fontAlgn="auto" hangingPunct="1">
              <a:spcBef>
                <a:spcPts val="0"/>
              </a:spcBef>
              <a:spcAft>
                <a:spcPts val="0"/>
              </a:spcAft>
              <a:defRPr/>
            </a:pPr>
            <a:r>
              <a:rPr kumimoji="0" lang="ja-JP" altLang="en-US" dirty="0">
                <a:latin typeface="+mn-ea"/>
              </a:rPr>
              <a:t>・身体の動きに制約があり，活動に制限がある場合には，生徒の実情に応じて仲間と積極的に活動できるよう，用具やルールの変更を行ったり，それらの変更について仲間と話し合う活動を行ったり，必要に応じて補助用具の活用を図ったりするなどの配慮をすること。</a:t>
            </a:r>
            <a:endParaRPr kumimoji="0" lang="en-US" altLang="ja-JP" dirty="0">
              <a:latin typeface="+mn-ea"/>
            </a:endParaRPr>
          </a:p>
          <a:p>
            <a:pPr eaLnBrk="1" fontAlgn="auto" hangingPunct="1">
              <a:spcBef>
                <a:spcPts val="0"/>
              </a:spcBef>
              <a:spcAft>
                <a:spcPts val="0"/>
              </a:spcAft>
              <a:defRPr/>
            </a:pPr>
            <a:r>
              <a:rPr kumimoji="0" lang="ja-JP" altLang="en-US" dirty="0">
                <a:latin typeface="+mn-ea"/>
              </a:rPr>
              <a:t>・見えにくさのため活動に制限がある場合には，不安を軽減したり安全に実施したりすることができるよう，活動場所や動きを事前に確認したり，仲間同士で声を掛け合う方法を事前に決めたり，音が出る用具を使用したりするなどの配慮をすること。</a:t>
            </a:r>
            <a:endParaRPr kumimoji="0" lang="en-US" altLang="ja-JP" dirty="0">
              <a:latin typeface="+mn-ea"/>
            </a:endParaRPr>
          </a:p>
          <a:p>
            <a:pPr eaLnBrk="1" fontAlgn="auto" hangingPunct="1">
              <a:spcBef>
                <a:spcPts val="0"/>
              </a:spcBef>
              <a:spcAft>
                <a:spcPts val="0"/>
              </a:spcAft>
              <a:defRPr/>
            </a:pPr>
            <a:r>
              <a:rPr lang="ja-JP" altLang="en-US" dirty="0">
                <a:latin typeface="Arial" panose="020B0604020202020204" pitchFamily="34" charset="0"/>
              </a:rPr>
              <a:t>などが，示されています。</a:t>
            </a:r>
            <a:endParaRPr lang="en-US" altLang="ja-JP" dirty="0">
              <a:latin typeface="Arial" panose="020B0604020202020204" pitchFamily="34" charset="0"/>
            </a:endParaRPr>
          </a:p>
          <a:p>
            <a:pPr>
              <a:defRPr/>
            </a:pPr>
            <a:r>
              <a:rPr lang="ja-JP" altLang="en-US" dirty="0">
                <a:latin typeface="Arial" panose="020B0604020202020204" pitchFamily="34" charset="0"/>
              </a:rPr>
              <a:t>　</a:t>
            </a:r>
            <a:endParaRPr lang="en-US" altLang="ja-JP" dirty="0">
              <a:latin typeface="Arial" panose="020B0604020202020204" pitchFamily="34" charset="0"/>
            </a:endParaRPr>
          </a:p>
          <a:p>
            <a:pPr>
              <a:defRPr/>
            </a:pPr>
            <a:endParaRPr lang="ja-JP" altLang="en-US" dirty="0">
              <a:latin typeface="Arial" panose="020B0604020202020204" pitchFamily="34" charset="0"/>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2339D80-D963-4453-88A7-BBDF9E89FCB5}" type="slidenum">
              <a:rPr kumimoji="0" lang="en-US" altLang="ja-JP" smtClean="0">
                <a:latin typeface="Arial" panose="020B0604020202020204" pitchFamily="34" charset="0"/>
              </a:rPr>
              <a:pPr/>
              <a:t>14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805308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a:t>
            </a:r>
            <a:r>
              <a:rPr lang="en-US" altLang="ja-JP">
                <a:latin typeface="Arial" panose="020B0604020202020204" pitchFamily="34" charset="0"/>
              </a:rPr>
              <a:t>Ⅱ</a:t>
            </a:r>
            <a:r>
              <a:rPr lang="ja-JP" altLang="en-US">
                <a:latin typeface="Arial" panose="020B0604020202020204" pitchFamily="34" charset="0"/>
              </a:rPr>
              <a:t>　保健体育科の目標」と「</a:t>
            </a:r>
            <a:r>
              <a:rPr lang="en-US" altLang="ja-JP">
                <a:latin typeface="Arial" panose="020B0604020202020204" pitchFamily="34" charset="0"/>
              </a:rPr>
              <a:t>Ⅲ</a:t>
            </a:r>
            <a:r>
              <a:rPr lang="ja-JP" altLang="en-US">
                <a:latin typeface="Arial" panose="020B0604020202020204" pitchFamily="34" charset="0"/>
              </a:rPr>
              <a:t>　内容」を説明します。</a:t>
            </a: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C4FF8D3-32E2-4DB8-B09C-747359F1BB64}" type="slidenum">
              <a:rPr kumimoji="0" lang="en-US" altLang="ja-JP" smtClean="0">
                <a:latin typeface="Arial" panose="020B0604020202020204" pitchFamily="34" charset="0"/>
              </a:rPr>
              <a:pPr/>
              <a:t>15</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771893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a:ln/>
        </p:spPr>
      </p:sp>
      <p:sp>
        <p:nvSpPr>
          <p:cNvPr id="4198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先ほどの「改訂の要点」でいうと，「①目標及び内容構造の見直し」と，「④指導内容の明確化」に関わるところになります。</a:t>
            </a:r>
          </a:p>
          <a:p>
            <a:endParaRPr lang="en-US" altLang="ja-JP" dirty="0">
              <a:latin typeface="ＭＳ Ｐ明朝" panose="02020600040205080304" pitchFamily="18" charset="-128"/>
            </a:endParaRPr>
          </a:p>
        </p:txBody>
      </p:sp>
      <p:sp>
        <p:nvSpPr>
          <p:cNvPr id="419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A5A18B6-D490-4D44-84FA-892E3E07A600}" type="slidenum">
              <a:rPr kumimoji="0" lang="en-US" altLang="ja-JP" smtClean="0">
                <a:latin typeface="Arial" panose="020B0604020202020204" pitchFamily="34" charset="0"/>
              </a:rPr>
              <a:pPr/>
              <a:t>16</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99851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目標はスクリーンに示しているとおりです。ポイントは，「体育や保健の見方・考え方を働かせること」が入ったことと，最終的な目標が「明るく豊かな生活を営む態度」が「生涯にわたって心身の健康を保持増進し豊かなスポーツライフを実現するための資質・能力」に変わっていることです。</a:t>
            </a:r>
            <a:endParaRPr lang="en-US" altLang="ja-JP">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D120808-9025-42AB-BF1F-4C4A6E52DEEE}" type="slidenum">
              <a:rPr kumimoji="0" lang="en-US" altLang="ja-JP" smtClean="0">
                <a:latin typeface="Arial" panose="020B0604020202020204" pitchFamily="34" charset="0"/>
              </a:rPr>
              <a:pPr/>
              <a:t>17</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967870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1325969-0D9C-4E8A-B412-3F96C519B9E2}" type="slidenum">
              <a:rPr lang="en-US" altLang="ja-JP" smtClean="0">
                <a:latin typeface="Times New Roman" panose="02020603050405020304" pitchFamily="18" charset="0"/>
              </a:rPr>
              <a:pPr/>
              <a:t>18</a:t>
            </a:fld>
            <a:endParaRPr lang="en-US" altLang="ja-JP">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Ｐ明朝" panose="02020600040205080304" pitchFamily="18" charset="-128"/>
              </a:rPr>
              <a:t>図に表すとスクリーンのようになり，「体育や保健の見方・考え方を働かせ，課題を発見し，合理的な解決に向けた学習過程を通して，心と体を一体としてとらえ，生涯にわたって心身の健康を保持増進し豊かなスポーツライフを実現するための資質・能力を育成することを目指す。」と改定されました。</a:t>
            </a:r>
          </a:p>
        </p:txBody>
      </p:sp>
    </p:spTree>
    <p:extLst>
      <p:ext uri="{BB962C8B-B14F-4D97-AF65-F5344CB8AC3E}">
        <p14:creationId xmlns:p14="http://schemas.microsoft.com/office/powerpoint/2010/main" val="2969036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a:ln/>
        </p:spPr>
      </p:sp>
      <p:sp>
        <p:nvSpPr>
          <p:cNvPr id="481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では，「見方・考え方」について説明します。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ja-JP" dirty="0">
                <a:latin typeface="ＭＳ Ｐ明朝" panose="02020600040205080304" pitchFamily="18" charset="-128"/>
              </a:rPr>
              <a:t>「体育や保健の見方・考え方」については</a:t>
            </a:r>
            <a:r>
              <a:rPr lang="ja-JP" altLang="en-US" dirty="0">
                <a:latin typeface="ＭＳ Ｐ明朝" panose="02020600040205080304" pitchFamily="18" charset="-128"/>
              </a:rPr>
              <a:t>，スライドにあるように</a:t>
            </a:r>
            <a:r>
              <a:rPr lang="ja-JP" altLang="ja-JP" dirty="0">
                <a:latin typeface="ＭＳ Ｐ明朝" panose="02020600040205080304" pitchFamily="18" charset="-128"/>
              </a:rPr>
              <a:t>「体育の見方・考え方」と「保健の見方・考え方」がそれぞれ示されていますが</a:t>
            </a:r>
            <a:r>
              <a:rPr lang="ja-JP" altLang="en-US" dirty="0">
                <a:latin typeface="ＭＳ Ｐ明朝" panose="02020600040205080304" pitchFamily="18" charset="-128"/>
              </a:rPr>
              <a:t>，</a:t>
            </a:r>
            <a:r>
              <a:rPr lang="ja-JP" altLang="ja-JP" dirty="0">
                <a:latin typeface="ＭＳ Ｐ明朝" panose="02020600040205080304" pitchFamily="18" charset="-128"/>
              </a:rPr>
              <a:t>全てがこれ一つに規定されるものでは</a:t>
            </a:r>
            <a:r>
              <a:rPr lang="ja-JP" altLang="en-US" dirty="0">
                <a:latin typeface="ＭＳ Ｐ明朝" panose="02020600040205080304" pitchFamily="18" charset="-128"/>
              </a:rPr>
              <a:t>ありません。このことは</a:t>
            </a:r>
            <a:r>
              <a:rPr lang="ja-JP" altLang="ja-JP" dirty="0">
                <a:latin typeface="ＭＳ Ｐ明朝" panose="02020600040205080304" pitchFamily="18" charset="-128"/>
              </a:rPr>
              <a:t>調査官</a:t>
            </a:r>
            <a:r>
              <a:rPr lang="ja-JP" altLang="en-US" dirty="0">
                <a:latin typeface="ＭＳ Ｐ明朝" panose="02020600040205080304" pitchFamily="18" charset="-128"/>
              </a:rPr>
              <a:t>も</a:t>
            </a:r>
            <a:r>
              <a:rPr lang="ja-JP" altLang="ja-JP" dirty="0">
                <a:latin typeface="ＭＳ Ｐ明朝" panose="02020600040205080304" pitchFamily="18" charset="-128"/>
              </a:rPr>
              <a:t>強調されていました。</a:t>
            </a:r>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ja-JP" dirty="0">
                <a:latin typeface="ＭＳ Ｐ明朝" panose="02020600040205080304" pitchFamily="18" charset="-128"/>
              </a:rPr>
              <a:t>また</a:t>
            </a:r>
            <a:r>
              <a:rPr lang="ja-JP" altLang="en-US" dirty="0">
                <a:latin typeface="ＭＳ Ｐ明朝" panose="02020600040205080304" pitchFamily="18" charset="-128"/>
              </a:rPr>
              <a:t>，</a:t>
            </a:r>
            <a:r>
              <a:rPr lang="ja-JP" altLang="ja-JP" dirty="0">
                <a:latin typeface="ＭＳ Ｐ明朝" panose="02020600040205080304" pitchFamily="18" charset="-128"/>
              </a:rPr>
              <a:t>体育の「見方・考え方」については</a:t>
            </a:r>
            <a:r>
              <a:rPr lang="ja-JP" altLang="en-US" dirty="0">
                <a:latin typeface="ＭＳ Ｐ明朝" panose="02020600040205080304" pitchFamily="18" charset="-128"/>
              </a:rPr>
              <a:t>，</a:t>
            </a:r>
            <a:r>
              <a:rPr lang="ja-JP" altLang="ja-JP" dirty="0">
                <a:latin typeface="ＭＳ Ｐ明朝" panose="02020600040205080304" pitchFamily="18" charset="-128"/>
              </a:rPr>
              <a:t>小中高の</a:t>
            </a:r>
            <a:r>
              <a:rPr lang="en-US" altLang="ja-JP" dirty="0">
                <a:latin typeface="ＭＳ Ｐ明朝" panose="02020600040205080304" pitchFamily="18" charset="-128"/>
              </a:rPr>
              <a:t>12</a:t>
            </a:r>
            <a:r>
              <a:rPr lang="ja-JP" altLang="ja-JP" dirty="0">
                <a:latin typeface="ＭＳ Ｐ明朝" panose="02020600040205080304" pitchFamily="18" charset="-128"/>
              </a:rPr>
              <a:t>年間をかけて培っていくものとなります。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ja-JP" dirty="0">
                <a:latin typeface="ＭＳ Ｐ明朝" panose="02020600040205080304" pitchFamily="18" charset="-128"/>
              </a:rPr>
              <a:t>調査官の言葉を借りれば</a:t>
            </a:r>
            <a:r>
              <a:rPr lang="ja-JP" altLang="en-US" dirty="0">
                <a:latin typeface="ＭＳ Ｐ明朝" panose="02020600040205080304" pitchFamily="18" charset="-128"/>
              </a:rPr>
              <a:t>，</a:t>
            </a:r>
            <a:r>
              <a:rPr lang="ja-JP" altLang="ja-JP" dirty="0">
                <a:latin typeface="ＭＳ Ｐ明朝" panose="02020600040205080304" pitchFamily="18" charset="-128"/>
              </a:rPr>
              <a:t>子供たちに「運動には楽しさや喜びがあること」や「体力の向上にも役立つこと」「様々な関わり方があるということ」などを</a:t>
            </a:r>
            <a:r>
              <a:rPr lang="ja-JP" altLang="en-US" dirty="0">
                <a:latin typeface="ＭＳ Ｐ明朝" panose="02020600040205080304" pitchFamily="18" charset="-128"/>
              </a:rPr>
              <a:t>，</a:t>
            </a:r>
            <a:r>
              <a:rPr lang="ja-JP" altLang="ja-JP" dirty="0">
                <a:latin typeface="ＭＳ Ｐ明朝" panose="02020600040205080304" pitchFamily="18" charset="-128"/>
              </a:rPr>
              <a:t>いろいろな学習を通じて関連付けながら授業の中で考えさせていく</a:t>
            </a:r>
            <a:r>
              <a:rPr lang="ja-JP" altLang="en-US" dirty="0">
                <a:latin typeface="ＭＳ Ｐ明朝" panose="02020600040205080304" pitchFamily="18" charset="-128"/>
              </a:rPr>
              <a:t>，</a:t>
            </a:r>
            <a:r>
              <a:rPr lang="ja-JP" altLang="ja-JP" dirty="0">
                <a:latin typeface="ＭＳ Ｐ明朝" panose="02020600040205080304" pitchFamily="18" charset="-128"/>
              </a:rPr>
              <a:t>このことが見方・考え方を働かせているということになるということでした。</a:t>
            </a:r>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ja-JP" dirty="0">
                <a:latin typeface="ＭＳ Ｐ明朝" panose="02020600040205080304" pitchFamily="18" charset="-128"/>
              </a:rPr>
              <a:t>また</a:t>
            </a:r>
            <a:r>
              <a:rPr lang="ja-JP" altLang="en-US" dirty="0">
                <a:latin typeface="ＭＳ Ｐ明朝" panose="02020600040205080304" pitchFamily="18" charset="-128"/>
              </a:rPr>
              <a:t>，</a:t>
            </a:r>
            <a:r>
              <a:rPr lang="en-US" altLang="ja-JP" dirty="0">
                <a:latin typeface="ＭＳ Ｐ明朝" panose="02020600040205080304" pitchFamily="18" charset="-128"/>
              </a:rPr>
              <a:t>1</a:t>
            </a:r>
            <a:r>
              <a:rPr lang="ja-JP" altLang="ja-JP" dirty="0">
                <a:latin typeface="ＭＳ Ｐ明朝" panose="02020600040205080304" pitchFamily="18" charset="-128"/>
              </a:rPr>
              <a:t>単位時間や</a:t>
            </a:r>
            <a:r>
              <a:rPr lang="en-US" altLang="ja-JP" dirty="0">
                <a:latin typeface="ＭＳ Ｐ明朝" panose="02020600040205080304" pitchFamily="18" charset="-128"/>
              </a:rPr>
              <a:t>1</a:t>
            </a:r>
            <a:r>
              <a:rPr lang="ja-JP" altLang="ja-JP" dirty="0">
                <a:latin typeface="ＭＳ Ｐ明朝" panose="02020600040205080304" pitchFamily="18" charset="-128"/>
              </a:rPr>
              <a:t>単元で完結させるものではなく</a:t>
            </a:r>
            <a:r>
              <a:rPr lang="ja-JP" altLang="en-US" dirty="0">
                <a:latin typeface="ＭＳ Ｐ明朝" panose="02020600040205080304" pitchFamily="18" charset="-128"/>
              </a:rPr>
              <a:t>，</a:t>
            </a:r>
            <a:r>
              <a:rPr lang="en-US" altLang="ja-JP" dirty="0">
                <a:latin typeface="ＭＳ Ｐ明朝" panose="02020600040205080304" pitchFamily="18" charset="-128"/>
              </a:rPr>
              <a:t>12</a:t>
            </a:r>
            <a:r>
              <a:rPr lang="ja-JP" altLang="ja-JP" dirty="0">
                <a:latin typeface="ＭＳ Ｐ明朝" panose="02020600040205080304" pitchFamily="18" charset="-128"/>
              </a:rPr>
              <a:t>年間の長いスパンの中で</a:t>
            </a:r>
            <a:r>
              <a:rPr lang="ja-JP" altLang="en-US" dirty="0">
                <a:latin typeface="ＭＳ Ｐ明朝" panose="02020600040205080304" pitchFamily="18" charset="-128"/>
              </a:rPr>
              <a:t>，</a:t>
            </a:r>
            <a:r>
              <a:rPr lang="ja-JP" altLang="ja-JP" dirty="0">
                <a:latin typeface="ＭＳ Ｐ明朝" panose="02020600040205080304" pitchFamily="18" charset="-128"/>
              </a:rPr>
              <a:t>運動・スポーツに関する価値観を広げていくという視点を</a:t>
            </a:r>
            <a:r>
              <a:rPr lang="ja-JP" altLang="en-US" dirty="0">
                <a:latin typeface="ＭＳ Ｐ明朝" panose="02020600040205080304" pitchFamily="18" charset="-128"/>
              </a:rPr>
              <a:t>大切</a:t>
            </a:r>
            <a:r>
              <a:rPr lang="ja-JP" altLang="ja-JP" dirty="0">
                <a:latin typeface="ＭＳ Ｐ明朝" panose="02020600040205080304" pitchFamily="18" charset="-128"/>
              </a:rPr>
              <a:t>にしたものとなっているようです。</a:t>
            </a:r>
          </a:p>
          <a:p>
            <a:r>
              <a:rPr lang="ja-JP" altLang="en-US" dirty="0">
                <a:latin typeface="ＭＳ Ｐ明朝" panose="02020600040205080304" pitchFamily="18" charset="-128"/>
              </a:rPr>
              <a:t>　</a:t>
            </a:r>
            <a:r>
              <a:rPr lang="ja-JP" altLang="ja-JP" dirty="0">
                <a:latin typeface="ＭＳ Ｐ明朝" panose="02020600040205080304" pitchFamily="18" charset="-128"/>
              </a:rPr>
              <a:t>次に</a:t>
            </a:r>
            <a:r>
              <a:rPr lang="ja-JP" altLang="en-US" dirty="0">
                <a:latin typeface="ＭＳ Ｐ明朝" panose="02020600040205080304" pitchFamily="18" charset="-128"/>
              </a:rPr>
              <a:t>，</a:t>
            </a:r>
            <a:r>
              <a:rPr lang="ja-JP" altLang="ja-JP" dirty="0">
                <a:latin typeface="ＭＳ Ｐ明朝" panose="02020600040205080304" pitchFamily="18" charset="-128"/>
              </a:rPr>
              <a:t>保健の見方・考え方についても</a:t>
            </a:r>
            <a:r>
              <a:rPr lang="ja-JP" altLang="en-US" dirty="0">
                <a:latin typeface="ＭＳ Ｐ明朝" panose="02020600040205080304" pitchFamily="18" charset="-128"/>
              </a:rPr>
              <a:t>，</a:t>
            </a:r>
            <a:r>
              <a:rPr lang="ja-JP" altLang="ja-JP" dirty="0">
                <a:latin typeface="ＭＳ Ｐ明朝" panose="02020600040205080304" pitchFamily="18" charset="-128"/>
              </a:rPr>
              <a:t>運動領域と同様１２年間を見通した高校までのことがここには示されています。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ja-JP" dirty="0">
                <a:latin typeface="ＭＳ Ｐ明朝" panose="02020600040205080304" pitchFamily="18" charset="-128"/>
              </a:rPr>
              <a:t>「個人及び社会生活における課題や情報を</a:t>
            </a:r>
            <a:r>
              <a:rPr lang="ja-JP" altLang="en-US" dirty="0">
                <a:latin typeface="ＭＳ Ｐ明朝" panose="02020600040205080304" pitchFamily="18" charset="-128"/>
              </a:rPr>
              <a:t>，</a:t>
            </a:r>
            <a:r>
              <a:rPr lang="ja-JP" altLang="ja-JP" dirty="0">
                <a:latin typeface="ＭＳ Ｐ明朝" panose="02020600040205080304" pitchFamily="18" charset="-128"/>
              </a:rPr>
              <a:t>健康や安全に関する原則や概念に着目して」までが</a:t>
            </a:r>
            <a:r>
              <a:rPr lang="ja-JP" altLang="en-US" dirty="0">
                <a:latin typeface="ＭＳ Ｐ明朝" panose="02020600040205080304" pitchFamily="18" charset="-128"/>
              </a:rPr>
              <a:t>，</a:t>
            </a:r>
            <a:r>
              <a:rPr lang="ja-JP" altLang="ja-JP" dirty="0">
                <a:latin typeface="ＭＳ Ｐ明朝" panose="02020600040205080304" pitchFamily="18" charset="-128"/>
              </a:rPr>
              <a:t>保健の見方になります。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ja-JP" dirty="0">
                <a:latin typeface="ＭＳ Ｐ明朝" panose="02020600040205080304" pitchFamily="18" charset="-128"/>
              </a:rPr>
              <a:t>考え方は</a:t>
            </a:r>
            <a:r>
              <a:rPr lang="ja-JP" altLang="en-US" dirty="0">
                <a:latin typeface="ＭＳ Ｐ明朝" panose="02020600040205080304" pitchFamily="18" charset="-128"/>
              </a:rPr>
              <a:t>，</a:t>
            </a:r>
            <a:r>
              <a:rPr lang="ja-JP" altLang="ja-JP" dirty="0">
                <a:latin typeface="ＭＳ Ｐ明朝" panose="02020600040205080304" pitchFamily="18" charset="-128"/>
              </a:rPr>
              <a:t>「疾病等のリスクを軽減すること」や「今よりも一歩でも生活の質を向上させていく」ということになります。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a:t>
            </a:r>
            <a:r>
              <a:rPr lang="ja-JP" altLang="ja-JP" dirty="0">
                <a:latin typeface="ＭＳ Ｐ明朝" panose="02020600040205080304" pitchFamily="18" charset="-128"/>
              </a:rPr>
              <a:t>環境づくりという点については</a:t>
            </a:r>
            <a:r>
              <a:rPr lang="ja-JP" altLang="en-US" dirty="0">
                <a:latin typeface="ＭＳ Ｐ明朝" panose="02020600040205080304" pitchFamily="18" charset="-128"/>
              </a:rPr>
              <a:t>，</a:t>
            </a:r>
            <a:r>
              <a:rPr lang="ja-JP" altLang="ja-JP" dirty="0">
                <a:latin typeface="ＭＳ Ｐ明朝" panose="02020600040205080304" pitchFamily="18" charset="-128"/>
              </a:rPr>
              <a:t>高等学校からの内容</a:t>
            </a:r>
            <a:r>
              <a:rPr lang="ja-JP" altLang="en-US" dirty="0">
                <a:latin typeface="ＭＳ Ｐ明朝" panose="02020600040205080304" pitchFamily="18" charset="-128"/>
              </a:rPr>
              <a:t>になります</a:t>
            </a:r>
            <a:r>
              <a:rPr lang="ja-JP" altLang="ja-JP" dirty="0">
                <a:latin typeface="ＭＳ Ｐ明朝" panose="02020600040205080304" pitchFamily="18" charset="-128"/>
              </a:rPr>
              <a:t>。</a:t>
            </a:r>
            <a:endParaRPr lang="en-US" altLang="ja-JP" dirty="0">
              <a:latin typeface="ＭＳ Ｐ明朝" panose="02020600040205080304" pitchFamily="18" charset="-128"/>
            </a:endParaRPr>
          </a:p>
        </p:txBody>
      </p:sp>
      <p:sp>
        <p:nvSpPr>
          <p:cNvPr id="481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DBF85D6-3E14-4C0F-9FFF-13070A0E1718}" type="slidenum">
              <a:rPr kumimoji="0" lang="en-US" altLang="ja-JP" smtClean="0">
                <a:latin typeface="Arial" panose="020B0604020202020204" pitchFamily="34" charset="0"/>
              </a:rPr>
              <a:pPr/>
              <a:t>19</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80469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a:ln/>
        </p:spPr>
      </p:sp>
      <p:sp>
        <p:nvSpPr>
          <p:cNvPr id="6758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ea typeface="ＭＳ Ｐ明朝" charset="-128"/>
              </a:rPr>
              <a:t>　はじめに，「</a:t>
            </a:r>
            <a:r>
              <a:rPr lang="ja-JP" altLang="ja-JP" dirty="0">
                <a:ea typeface="ＭＳ Ｐ明朝" charset="-128"/>
              </a:rPr>
              <a:t>改訂の趣旨</a:t>
            </a:r>
            <a:r>
              <a:rPr lang="ja-JP" altLang="en-US" dirty="0">
                <a:ea typeface="ＭＳ Ｐ明朝" charset="-128"/>
              </a:rPr>
              <a:t>」</a:t>
            </a:r>
            <a:r>
              <a:rPr lang="ja-JP" altLang="ja-JP" dirty="0">
                <a:ea typeface="ＭＳ Ｐ明朝" charset="-128"/>
              </a:rPr>
              <a:t>についてです。</a:t>
            </a:r>
            <a:endParaRPr lang="en-US" altLang="ja-JP" dirty="0">
              <a:ea typeface="ＭＳ Ｐ明朝" charset="-128"/>
            </a:endParaRPr>
          </a:p>
          <a:p>
            <a:pPr>
              <a:defRPr/>
            </a:pPr>
            <a:r>
              <a:rPr lang="ja-JP" altLang="en-US" dirty="0">
                <a:ea typeface="ＭＳ Ｐ明朝" charset="-128"/>
              </a:rPr>
              <a:t>　平成２０年改訂</a:t>
            </a:r>
            <a:r>
              <a:rPr lang="ja-JP" altLang="ja-JP" dirty="0">
                <a:ea typeface="ＭＳ Ｐ明朝" charset="-128"/>
              </a:rPr>
              <a:t>の指導要領</a:t>
            </a:r>
            <a:r>
              <a:rPr lang="ja-JP" altLang="en-US" dirty="0">
                <a:ea typeface="ＭＳ Ｐ明朝" charset="-128"/>
              </a:rPr>
              <a:t>の成果については，運動やスポーツが好きな児童生徒の割合が高まったことや，体力低下に歯止めがかかったこと，「する，みる，支える」のスポーツとの多様な関わりの必要性，態度の内容が身に付いたこと，子供たちの健康への認識や健康・安全に関する基礎的な内容が身に付いていることなどが挙げられています。</a:t>
            </a:r>
            <a:endParaRPr lang="en-US" altLang="ja-JP" dirty="0">
              <a:ea typeface="ＭＳ Ｐ明朝" charset="-128"/>
            </a:endParaRPr>
          </a:p>
          <a:p>
            <a:pPr>
              <a:defRPr/>
            </a:pPr>
            <a:r>
              <a:rPr lang="ja-JP" altLang="en-US" dirty="0">
                <a:ea typeface="ＭＳ Ｐ明朝" charset="-128"/>
              </a:rPr>
              <a:t>　しかし，その一方で，</a:t>
            </a:r>
            <a:r>
              <a:rPr lang="ja-JP" altLang="en-US" dirty="0">
                <a:latin typeface="Tahoma" pitchFamily="34" charset="0"/>
              </a:rPr>
              <a:t>運動する子供とそうでない子供の二極化傾向が依然として見られることや，</a:t>
            </a:r>
            <a:r>
              <a:rPr lang="ja-JP" altLang="en-US" dirty="0">
                <a:latin typeface="+mn-ea"/>
              </a:rPr>
              <a:t>昭和６０年ごろ</a:t>
            </a:r>
            <a:r>
              <a:rPr lang="ja-JP" altLang="en-US" dirty="0">
                <a:latin typeface="Tahoma" pitchFamily="34" charset="0"/>
              </a:rPr>
              <a:t>と比較すると依然として低い状況が見られること，健康課題を発見し主体的に課題解決に取り組む学習が不十分であることが課題として挙げられてれます。</a:t>
            </a:r>
            <a:endParaRPr lang="en-US" altLang="ja-JP" dirty="0">
              <a:latin typeface="Tahoma" pitchFamily="34" charset="0"/>
            </a:endParaRPr>
          </a:p>
          <a:p>
            <a:pPr>
              <a:defRPr/>
            </a:pPr>
            <a:r>
              <a:rPr lang="ja-JP" altLang="en-US" dirty="0">
                <a:ea typeface="ＭＳ Ｐ明朝" charset="-128"/>
              </a:rPr>
              <a:t>　これらの課題に適切に対応できるように，今回改善が図られました</a:t>
            </a:r>
            <a:r>
              <a:rPr lang="ja-JP" altLang="ja-JP" dirty="0">
                <a:ea typeface="ＭＳ Ｐ明朝" charset="-128"/>
              </a:rPr>
              <a:t>。</a:t>
            </a:r>
            <a:endParaRPr lang="ja-JP" altLang="en-US" dirty="0">
              <a:ea typeface="ＭＳ Ｐ明朝" charset="-128"/>
            </a:endParaRP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221CFCB-CE38-4A4F-A658-CD23AB6806D5}" type="slidenum">
              <a:rPr kumimoji="0" lang="en-US" altLang="ja-JP" smtClean="0">
                <a:latin typeface="Arial" panose="020B0604020202020204" pitchFamily="34" charset="0"/>
              </a:rPr>
              <a:pPr/>
              <a:t>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818628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a:ln/>
        </p:spPr>
      </p:sp>
      <p:sp>
        <p:nvSpPr>
          <p:cNvPr id="501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ＭＳ Ｐ明朝" panose="02020600040205080304" pitchFamily="18" charset="-128"/>
              </a:rPr>
              <a:t>　次に，目標の構成についてです。</a:t>
            </a:r>
            <a:r>
              <a:rPr lang="ja-JP" altLang="en-US">
                <a:latin typeface="Arial" panose="020B0604020202020204" pitchFamily="34" charset="0"/>
              </a:rPr>
              <a:t>　目標は</a:t>
            </a:r>
            <a:r>
              <a:rPr lang="ja-JP" altLang="en-US">
                <a:latin typeface="HGP教科書体" panose="02020600000000000000" pitchFamily="18" charset="-128"/>
                <a:ea typeface="HGP教科書体" panose="02020600000000000000" pitchFamily="18" charset="-128"/>
              </a:rPr>
              <a:t>，</a:t>
            </a:r>
            <a:r>
              <a:rPr lang="ja-JP" altLang="en-US">
                <a:latin typeface="ＭＳ Ｐ明朝" panose="02020600040205080304" pitchFamily="18" charset="-128"/>
              </a:rPr>
              <a:t>他教科と同様に，３つの資質・能力を踏まえた示し方となりました。</a:t>
            </a:r>
            <a:endParaRPr lang="en-US" altLang="ja-JP">
              <a:latin typeface="ＭＳ Ｐ明朝" panose="02020600040205080304" pitchFamily="18" charset="-128"/>
            </a:endParaRPr>
          </a:p>
          <a:p>
            <a:pPr>
              <a:spcBef>
                <a:spcPct val="0"/>
              </a:spcBef>
            </a:pPr>
            <a:r>
              <a:rPr lang="ja-JP" altLang="en-US">
                <a:latin typeface="ＭＳ Ｐ明朝" panose="02020600040205080304" pitchFamily="18" charset="-128"/>
              </a:rPr>
              <a:t>　枠内が，全体的な目標で，「柱書き」といわれるものです。「生涯にわたって心身の健康を保持増進し」が保健を通して培う全体的な目標，「豊かなスポーツライフを実現」が体育を通して培う全体的な目標となります。そして，柱書きの後に，</a:t>
            </a:r>
            <a:endParaRPr lang="en-US" altLang="ja-JP">
              <a:latin typeface="ＭＳ Ｐ明朝" panose="02020600040205080304" pitchFamily="18" charset="-128"/>
            </a:endParaRPr>
          </a:p>
          <a:p>
            <a:pPr>
              <a:spcBef>
                <a:spcPct val="0"/>
              </a:spcBef>
            </a:pPr>
            <a:r>
              <a:rPr lang="ja-JP" altLang="en-US">
                <a:latin typeface="ＭＳ Ｐ明朝" panose="02020600040205080304" pitchFamily="18" charset="-128"/>
              </a:rPr>
              <a:t>　「各種の運動の特性に応じた技能等及び個人生活における健康・安全について理解するとともに，基本的な技能を身に付けるようにする。」という「知識及び技能」の目標，</a:t>
            </a:r>
            <a:endParaRPr lang="en-US" altLang="ja-JP">
              <a:latin typeface="ＭＳ Ｐ明朝" panose="02020600040205080304" pitchFamily="18" charset="-128"/>
            </a:endParaRPr>
          </a:p>
          <a:p>
            <a:pPr>
              <a:spcBef>
                <a:spcPct val="0"/>
              </a:spcBef>
            </a:pPr>
            <a:r>
              <a:rPr lang="ja-JP" altLang="en-US">
                <a:latin typeface="ＭＳ Ｐ明朝" panose="02020600040205080304" pitchFamily="18" charset="-128"/>
              </a:rPr>
              <a:t>　「 運動や健康についての自他の課題を発見し，合理的な解決に向けて思考し判断するとともに，他者に伝える力を養う。」という，「思考力，判断力，表現力等」の目標，</a:t>
            </a:r>
            <a:endParaRPr lang="en-US" altLang="ja-JP">
              <a:latin typeface="ＭＳ Ｐ明朝" panose="02020600040205080304" pitchFamily="18" charset="-128"/>
            </a:endParaRPr>
          </a:p>
          <a:p>
            <a:pPr>
              <a:spcBef>
                <a:spcPct val="0"/>
              </a:spcBef>
            </a:pPr>
            <a:r>
              <a:rPr lang="ja-JP" altLang="en-US">
                <a:latin typeface="ＭＳ Ｐ明朝" panose="02020600040205080304" pitchFamily="18" charset="-128"/>
              </a:rPr>
              <a:t>　「生涯にわたって運動に親しむとともに健康の保持増進と体力の向上を目指し，明るく豊かな生活を営む態度を養う。」という，「学びに向かう力，人間性等」についての目標がそれぞれ具体的に示されました。</a:t>
            </a:r>
            <a:endParaRPr lang="en-US" altLang="ja-JP">
              <a:latin typeface="ＭＳ Ｐ明朝" panose="02020600040205080304" pitchFamily="18" charset="-128"/>
            </a:endParaRPr>
          </a:p>
        </p:txBody>
      </p:sp>
      <p:sp>
        <p:nvSpPr>
          <p:cNvPr id="501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83CD0AE-9C23-4055-9B74-0B214453CFFF}" type="slidenum">
              <a:rPr kumimoji="0" lang="en-US" altLang="ja-JP" smtClean="0">
                <a:latin typeface="Arial" panose="020B0604020202020204" pitchFamily="34" charset="0"/>
              </a:rPr>
              <a:pPr/>
              <a:t>20</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137975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a:ln/>
        </p:spPr>
      </p:sp>
      <p:sp>
        <p:nvSpPr>
          <p:cNvPr id="5222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次に，「保健体育科の内容」についてです。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各領域で示されている内容についても，３つの資質・能力に沿って構成されています。</a:t>
            </a:r>
            <a:endParaRPr lang="en-US" altLang="ja-JP">
              <a:latin typeface="ＭＳ Ｐ明朝" panose="02020600040205080304" pitchFamily="18" charset="-128"/>
            </a:endParaRPr>
          </a:p>
        </p:txBody>
      </p:sp>
      <p:sp>
        <p:nvSpPr>
          <p:cNvPr id="5222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11C39A3-82AD-4838-A3D6-CF6567BF3B1B}" type="slidenum">
              <a:rPr kumimoji="0" lang="en-US" altLang="ja-JP" smtClean="0">
                <a:latin typeface="Arial" panose="020B0604020202020204" pitchFamily="34" charset="0"/>
              </a:rPr>
              <a:pPr/>
              <a:t>21</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90219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次に，「４　各学年の目標及び内容」を説明します。</a:t>
            </a: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0AD678E-8AB1-4671-989C-A5CF8E1664D7}" type="slidenum">
              <a:rPr kumimoji="0" lang="en-US" altLang="ja-JP" smtClean="0">
                <a:latin typeface="Arial" panose="020B0604020202020204" pitchFamily="34" charset="0"/>
              </a:rPr>
              <a:pPr/>
              <a:t>22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78460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まず，体育分野の第１・２学年の目標です。赤い文字が，従前と異なるところになります。</a:t>
            </a:r>
            <a:endParaRPr lang="en-US" altLang="ja-JP" dirty="0">
              <a:latin typeface="Arial" panose="020B0604020202020204" pitchFamily="34" charset="0"/>
            </a:endParaRPr>
          </a:p>
          <a:p>
            <a:r>
              <a:rPr lang="ja-JP" altLang="en-US" dirty="0">
                <a:latin typeface="Arial" panose="020B0604020202020204" pitchFamily="34" charset="0"/>
              </a:rPr>
              <a:t>体育分野の目標も，教科の目標と同じく，３つの資質・能力に沿った形となったため，（２）の「思考力，判断力，表現力等」の目標が明確に示されています。</a:t>
            </a:r>
            <a:endParaRPr lang="en-US" altLang="ja-JP" dirty="0">
              <a:latin typeface="Arial" panose="020B0604020202020204" pitchFamily="34" charset="0"/>
            </a:endParaRPr>
          </a:p>
          <a:p>
            <a:r>
              <a:rPr lang="ja-JP" altLang="en-US" dirty="0">
                <a:latin typeface="ＭＳ Ｐ明朝" panose="02020600040205080304" pitchFamily="18" charset="-128"/>
              </a:rPr>
              <a:t>　（</a:t>
            </a:r>
            <a:r>
              <a:rPr lang="en-US" altLang="ja-JP" dirty="0">
                <a:latin typeface="ＭＳ Ｐ明朝" panose="02020600040205080304" pitchFamily="18" charset="-128"/>
              </a:rPr>
              <a:t>3</a:t>
            </a:r>
            <a:r>
              <a:rPr lang="ja-JP" altLang="en-US" dirty="0">
                <a:latin typeface="ＭＳ Ｐ明朝" panose="02020600040205080304" pitchFamily="18" charset="-128"/>
              </a:rPr>
              <a:t>）にある「一人一人の違いを</a:t>
            </a:r>
            <a:r>
              <a:rPr lang="en-US" altLang="ja-JP" dirty="0">
                <a:latin typeface="ＭＳ Ｐ明朝" panose="02020600040205080304" pitchFamily="18" charset="-128"/>
              </a:rPr>
              <a:t>『</a:t>
            </a:r>
            <a:r>
              <a:rPr lang="ja-JP" altLang="en-US" dirty="0">
                <a:latin typeface="ＭＳ Ｐ明朝" panose="02020600040205080304" pitchFamily="18" charset="-128"/>
              </a:rPr>
              <a:t>認めようとする</a:t>
            </a:r>
            <a:r>
              <a:rPr lang="en-US" altLang="ja-JP" dirty="0">
                <a:latin typeface="ＭＳ Ｐ明朝" panose="02020600040205080304" pitchFamily="18" charset="-128"/>
              </a:rPr>
              <a:t>』</a:t>
            </a:r>
            <a:r>
              <a:rPr lang="ja-JP" altLang="en-US" dirty="0">
                <a:latin typeface="ＭＳ Ｐ明朝" panose="02020600040205080304" pitchFamily="18" charset="-128"/>
              </a:rPr>
              <a:t>」とは，先ほど「改訂の要点」で説明した</a:t>
            </a:r>
            <a:r>
              <a:rPr lang="en-US" altLang="ja-JP" dirty="0">
                <a:latin typeface="ＭＳ Ｐ明朝" panose="02020600040205080304" pitchFamily="18" charset="-128"/>
              </a:rPr>
              <a:t>『</a:t>
            </a:r>
            <a:r>
              <a:rPr lang="ja-JP" altLang="en-US" dirty="0">
                <a:latin typeface="ＭＳ Ｐ明朝" panose="02020600040205080304" pitchFamily="18" charset="-128"/>
              </a:rPr>
              <a:t>共生</a:t>
            </a:r>
            <a:r>
              <a:rPr lang="en-US" altLang="ja-JP" dirty="0">
                <a:latin typeface="ＭＳ Ｐ明朝" panose="02020600040205080304" pitchFamily="18" charset="-128"/>
              </a:rPr>
              <a:t>』</a:t>
            </a:r>
            <a:r>
              <a:rPr lang="ja-JP" altLang="en-US" dirty="0">
                <a:latin typeface="ＭＳ Ｐ明朝" panose="02020600040205080304" pitchFamily="18" charset="-128"/>
              </a:rPr>
              <a:t>の視点が加えられたもので，体力や技能，性別や障害の有無等による，動きや課題，及び挑戦などに違</a:t>
            </a:r>
            <a:r>
              <a:rPr lang="ja-JP" altLang="en-US" dirty="0">
                <a:latin typeface="Arial" panose="020B0604020202020204" pitchFamily="34" charset="0"/>
              </a:rPr>
              <a:t>いがあることに気付き，その違いを可能性として捉え，積極的に互いを認めようとする意思をもつことが大切であることを示したものです。</a:t>
            </a: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EB02734-E1FF-4665-BC4C-913E2E6A91A9}" type="slidenum">
              <a:rPr kumimoji="0" lang="en-US" altLang="ja-JP" smtClean="0">
                <a:latin typeface="Arial" panose="020B0604020202020204" pitchFamily="34" charset="0"/>
              </a:rPr>
              <a:pPr/>
              <a:t>23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744004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続いて，３学年の目標です。１・２年生と異なるのは，従前と同様に「生涯にわたって」という言葉が入っているところですが，義務教育段階が終了する３学年では，豊かなスポーツライフを実現する力を確実に身に付けることができるようにすることが改めて示されています。</a:t>
            </a:r>
            <a:endParaRPr lang="en-US" altLang="ja-JP" dirty="0">
              <a:latin typeface="Arial" panose="020B0604020202020204" pitchFamily="34" charset="0"/>
            </a:endParaRPr>
          </a:p>
          <a:p>
            <a:r>
              <a:rPr lang="ja-JP" altLang="en-US" dirty="0">
                <a:latin typeface="Arial" panose="020B0604020202020204" pitchFamily="34" charset="0"/>
              </a:rPr>
              <a:t>また，態度の「共生」の部分は，１・２学年では「一人一人の違いを</a:t>
            </a:r>
            <a:r>
              <a:rPr lang="en-US" altLang="ja-JP" dirty="0">
                <a:latin typeface="Arial" panose="020B0604020202020204" pitchFamily="34" charset="0"/>
              </a:rPr>
              <a:t>『</a:t>
            </a:r>
            <a:r>
              <a:rPr lang="ja-JP" altLang="en-US" dirty="0">
                <a:latin typeface="Arial" panose="020B0604020202020204" pitchFamily="34" charset="0"/>
              </a:rPr>
              <a:t>認める</a:t>
            </a:r>
            <a:r>
              <a:rPr lang="en-US" altLang="ja-JP" dirty="0">
                <a:latin typeface="Arial" panose="020B0604020202020204" pitchFamily="34" charset="0"/>
              </a:rPr>
              <a:t>』</a:t>
            </a:r>
            <a:r>
              <a:rPr lang="ja-JP" altLang="en-US" dirty="0">
                <a:latin typeface="Arial" panose="020B0604020202020204" pitchFamily="34" charset="0"/>
              </a:rPr>
              <a:t>」であったのが，３学年では「一人一人の違いを</a:t>
            </a:r>
            <a:r>
              <a:rPr lang="en-US" altLang="ja-JP" dirty="0">
                <a:latin typeface="Arial" panose="020B0604020202020204" pitchFamily="34" charset="0"/>
              </a:rPr>
              <a:t>『</a:t>
            </a:r>
            <a:r>
              <a:rPr lang="ja-JP" altLang="en-US" dirty="0">
                <a:latin typeface="Arial" panose="020B0604020202020204" pitchFamily="34" charset="0"/>
              </a:rPr>
              <a:t>大切にしようとする</a:t>
            </a:r>
            <a:r>
              <a:rPr lang="en-US" altLang="ja-JP" dirty="0">
                <a:latin typeface="Arial" panose="020B0604020202020204" pitchFamily="34" charset="0"/>
              </a:rPr>
              <a:t>』</a:t>
            </a:r>
            <a:r>
              <a:rPr lang="ja-JP" altLang="en-US" dirty="0">
                <a:latin typeface="Arial" panose="020B0604020202020204" pitchFamily="34" charset="0"/>
              </a:rPr>
              <a:t>」となります。</a:t>
            </a:r>
            <a:r>
              <a:rPr lang="en-US" altLang="ja-JP" dirty="0">
                <a:latin typeface="Arial" panose="020B0604020202020204" pitchFamily="34" charset="0"/>
              </a:rPr>
              <a:t>『</a:t>
            </a:r>
            <a:r>
              <a:rPr lang="ja-JP" altLang="en-US" dirty="0">
                <a:latin typeface="Arial" panose="020B0604020202020204" pitchFamily="34" charset="0"/>
              </a:rPr>
              <a:t>大切にしようとする</a:t>
            </a:r>
            <a:r>
              <a:rPr lang="en-US" altLang="ja-JP" dirty="0">
                <a:latin typeface="Arial" panose="020B0604020202020204" pitchFamily="34" charset="0"/>
              </a:rPr>
              <a:t>』</a:t>
            </a:r>
            <a:r>
              <a:rPr lang="ja-JP" altLang="en-US" dirty="0">
                <a:latin typeface="Arial" panose="020B0604020202020204" pitchFamily="34" charset="0"/>
              </a:rPr>
              <a:t>とは，人の違いに配慮し，よりよい環境づくりや活動につなげていこうとすることに自主的に取り組もうとする意思をもつことが大切であることを示したものです。</a:t>
            </a:r>
            <a:endParaRPr lang="en-US" altLang="ja-JP" dirty="0">
              <a:latin typeface="Arial" panose="020B0604020202020204" pitchFamily="34" charset="0"/>
            </a:endParaRPr>
          </a:p>
          <a:p>
            <a:r>
              <a:rPr lang="ja-JP" altLang="en-US" dirty="0">
                <a:latin typeface="Arial" panose="020B0604020202020204" pitchFamily="34" charset="0"/>
              </a:rPr>
              <a:t>　なお，保健分野の目標については，後ほど説明します。</a:t>
            </a:r>
            <a:endParaRPr lang="en-US" altLang="ja-JP" dirty="0">
              <a:latin typeface="Arial" panose="020B0604020202020204" pitchFamily="34" charset="0"/>
            </a:endParaRP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DBA9B97-86DB-499A-AFE4-87E291E1BFE2}" type="slidenum">
              <a:rPr kumimoji="0" lang="en-US" altLang="ja-JP" smtClean="0">
                <a:latin typeface="Arial" panose="020B0604020202020204" pitchFamily="34" charset="0"/>
              </a:rPr>
              <a:pPr/>
              <a:t>24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988129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ln/>
        </p:spPr>
      </p:sp>
      <p:sp>
        <p:nvSpPr>
          <p:cNvPr id="604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次に，内容の説明に入ります。まず，「知識及び技能」の知識についてです。知識の内容は運動に関する領域で共通する部分が多いので併せて説明しますが，体つくり運動，武道，ダンスは異なるところがありますのでご注意ください。</a:t>
            </a:r>
            <a:endParaRPr lang="en-US" altLang="ja-JP" dirty="0">
              <a:latin typeface="ＭＳ Ｐ明朝" panose="02020600040205080304" pitchFamily="18" charset="-128"/>
            </a:endParaRPr>
          </a:p>
          <a:p>
            <a:r>
              <a:rPr lang="ja-JP" altLang="en-US" dirty="0">
                <a:latin typeface="ＭＳ Ｐ明朝" panose="02020600040205080304" pitchFamily="18" charset="-128"/>
              </a:rPr>
              <a:t>　内容は，従前の「知識」に示されていた内容とほぼ変わらず，第１・２学年では，運動領域の特性や成り立ち，その運動に関連して高まる体力，第３学年では運動観察の方法，体力の高め方，が示され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なお，「など」については領域ごとに例示がされています。</a:t>
            </a:r>
          </a:p>
        </p:txBody>
      </p:sp>
      <p:sp>
        <p:nvSpPr>
          <p:cNvPr id="604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6894583-74E1-4111-A9FE-AB2BF8853DCE}" type="slidenum">
              <a:rPr kumimoji="0" lang="en-US" altLang="ja-JP" smtClean="0">
                <a:latin typeface="Arial" panose="020B0604020202020204" pitchFamily="34" charset="0"/>
              </a:rPr>
              <a:pPr/>
              <a:t>25</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904438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a:ln/>
        </p:spPr>
      </p:sp>
      <p:sp>
        <p:nvSpPr>
          <p:cNvPr id="624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次に，領域ごとに「技能」の説明を行います。まず，「体つくり運動」についてです。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体つくり運動」では，体を動かす楽しさや心地よさを味わわせるとともに，健康や体力の状況に応じて体力を高める必要性を認識させ，学校の教育活動全体や実生活で生かすことができるよう改善が図られました。</a:t>
            </a:r>
            <a:endParaRPr lang="en-US" altLang="ja-JP">
              <a:latin typeface="ＭＳ Ｐ明朝" panose="02020600040205080304" pitchFamily="18" charset="-128"/>
            </a:endParaRPr>
          </a:p>
          <a:p>
            <a:r>
              <a:rPr lang="ja-JP" altLang="en-US">
                <a:latin typeface="ＭＳ Ｐ明朝" panose="02020600040205080304" pitchFamily="18" charset="-128"/>
              </a:rPr>
              <a:t>　具体的には，「体ほぐしの運動」において，第１学年及び第２学年では，「心や体の関係に気付き，体の調子を整え，仲間と交流するための手軽な運動や律動的な運動を行うこと」を改め，「手軽な運動を行い，心と体との関係に気付き，仲間と積極的に関わり合うこと」となりました。</a:t>
            </a:r>
            <a:endParaRPr lang="en-US" altLang="ja-JP">
              <a:latin typeface="ＭＳ Ｐ明朝" panose="02020600040205080304" pitchFamily="18" charset="-128"/>
            </a:endParaRPr>
          </a:p>
          <a:p>
            <a:r>
              <a:rPr lang="ja-JP" altLang="en-US">
                <a:latin typeface="ＭＳ Ｐ明朝" panose="02020600040205080304" pitchFamily="18" charset="-128"/>
              </a:rPr>
              <a:t>　また，従前の「体力を高める運動」の名称が，「体の動きを高める運動」となりました。これは，「体力を高める運動」がトレーニングの学習だけではないことを改めて示したものです。</a:t>
            </a:r>
          </a:p>
          <a:p>
            <a:endParaRPr lang="ja-JP" altLang="en-US" sz="1100">
              <a:latin typeface="ＭＳ Ｐ明朝" panose="02020600040205080304" pitchFamily="18" charset="-128"/>
            </a:endParaRPr>
          </a:p>
        </p:txBody>
      </p:sp>
      <p:sp>
        <p:nvSpPr>
          <p:cNvPr id="624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0A6625A-FB30-49D9-9738-BD7D13E9F53B}" type="slidenum">
              <a:rPr kumimoji="0" lang="en-US" altLang="ja-JP" smtClean="0">
                <a:latin typeface="Arial" panose="020B0604020202020204" pitchFamily="34" charset="0"/>
              </a:rPr>
              <a:pPr/>
              <a:t>26</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141387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a:ln/>
        </p:spPr>
      </p:sp>
      <p:sp>
        <p:nvSpPr>
          <p:cNvPr id="645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第３学年では，体ほぐしの運動の，「心と体は互いに影響し変化することに気付き，体の状態に応じて体の調子を整え，仲間と積極的に交流するための手軽な運動や律動的な運動を行うこと」を改め，「手軽な運動を行い，心と体は互いに影響し変化することや心身の状態に気付き，仲間と自主的に関わり合うこと」が内容として示されました。</a:t>
            </a:r>
            <a:endParaRPr lang="en-US" altLang="ja-JP">
              <a:latin typeface="ＭＳ Ｐ明朝" panose="02020600040205080304" pitchFamily="18" charset="-128"/>
            </a:endParaRPr>
          </a:p>
          <a:p>
            <a:r>
              <a:rPr lang="ja-JP" altLang="en-US">
                <a:latin typeface="ＭＳ Ｐ明朝" panose="02020600040205080304" pitchFamily="18" charset="-128"/>
              </a:rPr>
              <a:t>　また，従前「体力を高める運動」として示されていたものを，改訂で「実生活に生かす運動の計画」として新たに示されました。</a:t>
            </a:r>
          </a:p>
          <a:p>
            <a:endParaRPr lang="ja-JP" altLang="en-US">
              <a:latin typeface="ＭＳ Ｐ明朝" panose="02020600040205080304" pitchFamily="18" charset="-128"/>
            </a:endParaRPr>
          </a:p>
        </p:txBody>
      </p:sp>
      <p:sp>
        <p:nvSpPr>
          <p:cNvPr id="645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38B023-EAA1-4E01-A8B5-9AD5C3FB07DE}" type="slidenum">
              <a:rPr kumimoji="0" lang="en-US" altLang="ja-JP" smtClean="0">
                <a:latin typeface="Arial" panose="020B0604020202020204" pitchFamily="34" charset="0"/>
              </a:rPr>
              <a:pPr/>
              <a:t>27</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997450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ln/>
        </p:spPr>
      </p:sp>
      <p:sp>
        <p:nvSpPr>
          <p:cNvPr id="665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次に，「陸上競技」についてです。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「陸上競技」においては，「ア　短距離走・リレー」に，バトンの受渡しの指導内容が新たに示されました。</a:t>
            </a:r>
            <a:endParaRPr lang="en-US" altLang="ja-JP">
              <a:latin typeface="ＭＳ Ｐ明朝" panose="02020600040205080304" pitchFamily="18" charset="-128"/>
            </a:endParaRPr>
          </a:p>
          <a:p>
            <a:r>
              <a:rPr lang="ja-JP" altLang="en-US">
                <a:latin typeface="ＭＳ Ｐ明朝" panose="02020600040205080304" pitchFamily="18" charset="-128"/>
              </a:rPr>
              <a:t>　バトンの受渡しについては，　第１・２学年では，「タイミングを合わせること」が加わりました。</a:t>
            </a:r>
            <a:endParaRPr lang="en-US" altLang="ja-JP">
              <a:latin typeface="ＭＳ Ｐ明朝" panose="02020600040205080304" pitchFamily="18" charset="-128"/>
            </a:endParaRPr>
          </a:p>
          <a:p>
            <a:r>
              <a:rPr lang="ja-JP" altLang="en-US">
                <a:latin typeface="ＭＳ Ｐ明朝" panose="02020600040205080304" pitchFamily="18" charset="-128"/>
              </a:rPr>
              <a:t>　「タイミングを合わせる」とは，次走者が前走者の走るスピードを考慮してスタートするタイミングを合わせたり，前走者と次走者がバトンの受渡しでタイミングを合わせたりすること示されています。</a:t>
            </a:r>
          </a:p>
          <a:p>
            <a:endParaRPr lang="ja-JP" altLang="en-US">
              <a:latin typeface="ＭＳ Ｐ明朝" panose="02020600040205080304" pitchFamily="18" charset="-128"/>
            </a:endParaRPr>
          </a:p>
        </p:txBody>
      </p:sp>
      <p:sp>
        <p:nvSpPr>
          <p:cNvPr id="665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7819982-FC02-43AE-84DD-2485474DE365}" type="slidenum">
              <a:rPr kumimoji="0" lang="en-US" altLang="ja-JP" smtClean="0">
                <a:latin typeface="Arial" panose="020B0604020202020204" pitchFamily="34" charset="0"/>
              </a:rPr>
              <a:pPr/>
              <a:t>28</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212052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a:ln/>
        </p:spPr>
      </p:sp>
      <p:sp>
        <p:nvSpPr>
          <p:cNvPr id="686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第３学年では，「次走者のスピードを十分高めること」が加わりました。</a:t>
            </a:r>
            <a:endParaRPr lang="en-US" altLang="ja-JP">
              <a:latin typeface="ＭＳ Ｐ明朝" panose="02020600040205080304" pitchFamily="18" charset="-128"/>
            </a:endParaRPr>
          </a:p>
          <a:p>
            <a:r>
              <a:rPr lang="ja-JP" altLang="en-US">
                <a:latin typeface="ＭＳ Ｐ明朝" panose="02020600040205080304" pitchFamily="18" charset="-128"/>
              </a:rPr>
              <a:t>　「次走者のスピードを十分高める」とは，前走者と次走者がスピードにのった状態でバトンの受渡しをするために，次走者のスピードを十分高めることと示されています。</a:t>
            </a:r>
            <a:endParaRPr lang="ja-JP" altLang="en-US" b="1">
              <a:latin typeface="ＭＳ Ｐ明朝" panose="02020600040205080304" pitchFamily="18" charset="-128"/>
            </a:endParaRPr>
          </a:p>
          <a:p>
            <a:endParaRPr lang="ja-JP" altLang="en-US" sz="1000">
              <a:latin typeface="ＭＳ Ｐ明朝" panose="02020600040205080304" pitchFamily="18" charset="-128"/>
            </a:endParaRPr>
          </a:p>
        </p:txBody>
      </p:sp>
      <p:sp>
        <p:nvSpPr>
          <p:cNvPr id="686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B46ED26-A92C-4B8A-95DB-1E129C9556D2}" type="slidenum">
              <a:rPr kumimoji="0" lang="en-US" altLang="ja-JP" smtClean="0">
                <a:latin typeface="Arial" panose="020B0604020202020204" pitchFamily="34" charset="0"/>
              </a:rPr>
              <a:pPr/>
              <a:t>29</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61659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そこで，「改訂の基本的な考え方」として，３点が述べられています</a:t>
            </a:r>
            <a:r>
              <a:rPr lang="ja-JP" altLang="ja-JP">
                <a:latin typeface="Arial" panose="020B0604020202020204" pitchFamily="34" charset="0"/>
              </a:rPr>
              <a:t>。</a:t>
            </a:r>
            <a:endParaRPr lang="en-US" altLang="ja-JP">
              <a:latin typeface="Arial" panose="020B0604020202020204" pitchFamily="34" charset="0"/>
            </a:endParaRPr>
          </a:p>
          <a:p>
            <a:r>
              <a:rPr lang="ja-JP" altLang="en-US">
                <a:latin typeface="Arial" panose="020B0604020202020204" pitchFamily="34" charset="0"/>
              </a:rPr>
              <a:t>　１点目は，「</a:t>
            </a:r>
            <a:r>
              <a:rPr lang="en-US" altLang="ja-JP">
                <a:latin typeface="Arial" panose="020B0604020202020204" pitchFamily="34" charset="0"/>
              </a:rPr>
              <a:t>『</a:t>
            </a:r>
            <a:r>
              <a:rPr lang="ja-JP" altLang="en-US">
                <a:latin typeface="Arial" panose="020B0604020202020204" pitchFamily="34" charset="0"/>
              </a:rPr>
              <a:t>知識・技能</a:t>
            </a:r>
            <a:r>
              <a:rPr lang="en-US" altLang="ja-JP">
                <a:latin typeface="Arial" panose="020B0604020202020204" pitchFamily="34" charset="0"/>
              </a:rPr>
              <a:t>』</a:t>
            </a:r>
            <a:r>
              <a:rPr lang="ja-JP" altLang="en-US">
                <a:latin typeface="Arial" panose="020B0604020202020204" pitchFamily="34" charset="0"/>
              </a:rPr>
              <a:t>，</a:t>
            </a:r>
            <a:r>
              <a:rPr lang="en-US" altLang="ja-JP">
                <a:latin typeface="Arial" panose="020B0604020202020204" pitchFamily="34" charset="0"/>
              </a:rPr>
              <a:t>『</a:t>
            </a:r>
            <a:r>
              <a:rPr lang="ja-JP" altLang="en-US">
                <a:latin typeface="Arial" panose="020B0604020202020204" pitchFamily="34" charset="0"/>
              </a:rPr>
              <a:t>思考力・判断力・表現力等</a:t>
            </a:r>
            <a:r>
              <a:rPr lang="en-US" altLang="ja-JP">
                <a:latin typeface="Arial" panose="020B0604020202020204" pitchFamily="34" charset="0"/>
              </a:rPr>
              <a:t>』</a:t>
            </a:r>
            <a:r>
              <a:rPr lang="ja-JP" altLang="en-US">
                <a:latin typeface="Arial" panose="020B0604020202020204" pitchFamily="34" charset="0"/>
              </a:rPr>
              <a:t>，　</a:t>
            </a:r>
            <a:r>
              <a:rPr lang="en-US" altLang="ja-JP">
                <a:latin typeface="Arial" panose="020B0604020202020204" pitchFamily="34" charset="0"/>
              </a:rPr>
              <a:t>『</a:t>
            </a:r>
            <a:r>
              <a:rPr lang="ja-JP" altLang="en-US">
                <a:latin typeface="Arial" panose="020B0604020202020204" pitchFamily="34" charset="0"/>
              </a:rPr>
              <a:t>学びに向かう力・人間性等</a:t>
            </a:r>
            <a:r>
              <a:rPr lang="en-US" altLang="ja-JP">
                <a:latin typeface="Arial" panose="020B0604020202020204" pitchFamily="34" charset="0"/>
              </a:rPr>
              <a:t>』</a:t>
            </a:r>
            <a:r>
              <a:rPr lang="ja-JP" altLang="en-US">
                <a:latin typeface="Arial" panose="020B0604020202020204" pitchFamily="34" charset="0"/>
              </a:rPr>
              <a:t>を育成することを目標として示す」こと，</a:t>
            </a:r>
            <a:endParaRPr lang="en-US" altLang="ja-JP">
              <a:latin typeface="Arial" panose="020B0604020202020204" pitchFamily="34" charset="0"/>
            </a:endParaRPr>
          </a:p>
          <a:p>
            <a:r>
              <a:rPr lang="ja-JP" altLang="en-US">
                <a:latin typeface="Arial" panose="020B0604020202020204" pitchFamily="34" charset="0"/>
              </a:rPr>
              <a:t>　２点目は，「３つの資質・能力を確実に身に付けるために，その関係性を重視した学習過程を工夫する必要がある」こと，</a:t>
            </a:r>
          </a:p>
          <a:p>
            <a:r>
              <a:rPr lang="ja-JP" altLang="en-US">
                <a:latin typeface="Arial" panose="020B0604020202020204" pitchFamily="34" charset="0"/>
              </a:rPr>
              <a:t>　３点目は，「指導内容についても資質・能力の３つの柱に沿って示すとともに，小学校，中学校，高等学校を通じて系統性のある指導ができるように示す必要がある」ことです。</a:t>
            </a:r>
          </a:p>
        </p:txBody>
      </p:sp>
      <p:sp>
        <p:nvSpPr>
          <p:cNvPr id="153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0E12789-E578-4BD1-B4E5-F1F199D660A5}" type="slidenum">
              <a:rPr kumimoji="0" lang="en-US" altLang="ja-JP" smtClean="0">
                <a:latin typeface="Arial" panose="020B0604020202020204" pitchFamily="34" charset="0"/>
              </a:rPr>
              <a:pPr/>
              <a:t>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889620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ln/>
        </p:spPr>
      </p:sp>
      <p:sp>
        <p:nvSpPr>
          <p:cNvPr id="706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次に「水泳」です。</a:t>
            </a:r>
            <a:endParaRPr lang="en-US" altLang="ja-JP">
              <a:latin typeface="ＭＳ Ｐ明朝" panose="02020600040205080304" pitchFamily="18" charset="-128"/>
            </a:endParaRPr>
          </a:p>
          <a:p>
            <a:r>
              <a:rPr lang="ja-JP" altLang="en-US">
                <a:latin typeface="ＭＳ Ｐ明朝" panose="02020600040205080304" pitchFamily="18" charset="-128"/>
              </a:rPr>
              <a:t>　「水泳」では，「内容の取扱い」に，「学校や地域の実態に応じて，安全を確保するための泳ぎを加えて履修させることができること」が新たに示されました。</a:t>
            </a:r>
          </a:p>
          <a:p>
            <a:r>
              <a:rPr lang="ja-JP" altLang="en-US">
                <a:latin typeface="ＭＳ Ｐ明朝" panose="02020600040205080304" pitchFamily="18" charset="-128"/>
              </a:rPr>
              <a:t>　具体的には，「背浮きや浮き沈みを活用して，長く浮き続ける学習」ができるようにし，</a:t>
            </a:r>
            <a:r>
              <a:rPr kumimoji="0" lang="ja-JP" altLang="en-US">
                <a:latin typeface="Arial" panose="020B0604020202020204" pitchFamily="34" charset="0"/>
              </a:rPr>
              <a:t>水泳等での事故を防止することをねらいとしています。</a:t>
            </a:r>
            <a:endParaRPr lang="ja-JP" altLang="en-US">
              <a:latin typeface="ＭＳ Ｐ明朝" panose="02020600040205080304" pitchFamily="18" charset="-128"/>
            </a:endParaRPr>
          </a:p>
          <a:p>
            <a:endParaRPr lang="ja-JP" altLang="en-US">
              <a:solidFill>
                <a:srgbClr val="0070C0"/>
              </a:solidFill>
              <a:latin typeface="ＭＳ Ｐ明朝" panose="02020600040205080304" pitchFamily="18" charset="-128"/>
            </a:endParaRPr>
          </a:p>
          <a:p>
            <a:endParaRPr lang="ja-JP" altLang="en-US">
              <a:latin typeface="ＭＳ Ｐ明朝" panose="02020600040205080304" pitchFamily="18" charset="-128"/>
            </a:endParaRPr>
          </a:p>
        </p:txBody>
      </p:sp>
      <p:sp>
        <p:nvSpPr>
          <p:cNvPr id="706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BFCC264-FCC5-4481-AEA4-E16DC6BF98C3}" type="slidenum">
              <a:rPr kumimoji="0" lang="en-US" altLang="ja-JP" smtClean="0">
                <a:latin typeface="Arial" panose="020B0604020202020204" pitchFamily="34" charset="0"/>
              </a:rPr>
              <a:pPr/>
              <a:t>30</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936110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a:ln/>
        </p:spPr>
      </p:sp>
      <p:sp>
        <p:nvSpPr>
          <p:cNvPr id="727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次に「球技」についてです。</a:t>
            </a:r>
            <a:endParaRPr lang="en-US" altLang="ja-JP" dirty="0">
              <a:latin typeface="ＭＳ Ｐ明朝" panose="02020600040205080304" pitchFamily="18" charset="-128"/>
            </a:endParaRPr>
          </a:p>
          <a:p>
            <a:r>
              <a:rPr lang="ja-JP" altLang="en-US" dirty="0">
                <a:latin typeface="ＭＳ Ｐ明朝" panose="02020600040205080304" pitchFamily="18" charset="-128"/>
              </a:rPr>
              <a:t>　「球技」では，「技能」の例示で削除されたものがあります。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第１・</a:t>
            </a:r>
            <a:r>
              <a:rPr lang="en-US" altLang="ja-JP" dirty="0">
                <a:latin typeface="ＭＳ Ｐ明朝" panose="02020600040205080304" pitchFamily="18" charset="-128"/>
              </a:rPr>
              <a:t>2</a:t>
            </a:r>
            <a:r>
              <a:rPr lang="ja-JP" altLang="en-US" dirty="0">
                <a:latin typeface="ＭＳ Ｐ明朝" panose="02020600040205080304" pitchFamily="18" charset="-128"/>
              </a:rPr>
              <a:t>学年では，</a:t>
            </a:r>
            <a:r>
              <a:rPr kumimoji="0" lang="ja-JP" altLang="en-US" dirty="0">
                <a:latin typeface="ＭＳ Ｐ明朝" panose="02020600040205080304" pitchFamily="18" charset="-128"/>
              </a:rPr>
              <a:t>ベースボール型の「基本的なバット操作」の例示から，「タイミングを合わせてボールを打ち返すこと。」が削除されました。</a:t>
            </a:r>
            <a:endParaRPr kumimoji="0"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第３学年では，</a:t>
            </a:r>
            <a:r>
              <a:rPr kumimoji="0" lang="ja-JP" altLang="en-US" dirty="0">
                <a:latin typeface="ＭＳ Ｐ明朝" panose="02020600040205080304" pitchFamily="18" charset="-128"/>
              </a:rPr>
              <a:t>ゴール型の「安定したボール操作」の例示から，「守備者が守りにくいタイミングでシュートを打つこと。」，</a:t>
            </a:r>
            <a:endParaRPr kumimoji="0" lang="en-US" altLang="ja-JP" dirty="0">
              <a:latin typeface="ＭＳ Ｐ明朝" panose="02020600040205080304" pitchFamily="18" charset="-128"/>
            </a:endParaRPr>
          </a:p>
          <a:p>
            <a:pPr eaLnBrk="1" hangingPunct="1">
              <a:spcBef>
                <a:spcPct val="0"/>
              </a:spcBef>
            </a:pPr>
            <a:r>
              <a:rPr kumimoji="0" lang="ja-JP" altLang="en-US" dirty="0">
                <a:latin typeface="ＭＳ Ｐ明朝" panose="02020600040205080304" pitchFamily="18" charset="-128"/>
              </a:rPr>
              <a:t>　ベースボール型の「連携した守備」の例示から， 「ポジションに応じて，ダブルプレイに備える動きをすること。」が削除されました。</a:t>
            </a:r>
            <a:endParaRPr kumimoji="0" lang="en-US" altLang="ja-JP" dirty="0">
              <a:latin typeface="ＭＳ Ｐ明朝" panose="02020600040205080304" pitchFamily="18" charset="-128"/>
            </a:endParaRPr>
          </a:p>
        </p:txBody>
      </p:sp>
      <p:sp>
        <p:nvSpPr>
          <p:cNvPr id="727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AD4B565-C668-4D36-821A-4A06D53BA37C}" type="slidenum">
              <a:rPr kumimoji="0" lang="en-US" altLang="ja-JP" smtClean="0">
                <a:latin typeface="Arial" panose="020B0604020202020204" pitchFamily="34" charset="0"/>
              </a:rPr>
              <a:pPr/>
              <a:t>31</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81988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ln/>
        </p:spPr>
      </p:sp>
      <p:sp>
        <p:nvSpPr>
          <p:cNvPr id="747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次に，「柔道」の「技能」についてです。</a:t>
            </a:r>
            <a:endParaRPr lang="en-US" altLang="ja-JP" dirty="0">
              <a:latin typeface="ＭＳ Ｐ明朝" panose="02020600040205080304" pitchFamily="18" charset="-128"/>
            </a:endParaRPr>
          </a:p>
          <a:p>
            <a:r>
              <a:rPr lang="ja-JP" altLang="en-US" dirty="0">
                <a:latin typeface="ＭＳ Ｐ明朝" panose="02020600040205080304" pitchFamily="18" charset="-128"/>
              </a:rPr>
              <a:t>　「柔道」の「技能」では，技の種類が多いこと，また，習得に時間がかかることから，例示される技が変更になっています。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赤文字が削除された技で，第３学年の「払い腰」，「投げ技→固め技」の技の連絡がなくなっています。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青文字の「小内刈り」と「上四方固め」が，第１・２学年から，第３学年に移動した技になります。</a:t>
            </a:r>
            <a:endParaRPr lang="en-US" altLang="ja-JP" dirty="0">
              <a:latin typeface="ＭＳ Ｐ明朝" panose="02020600040205080304" pitchFamily="18" charset="-128"/>
            </a:endParaRPr>
          </a:p>
        </p:txBody>
      </p:sp>
      <p:sp>
        <p:nvSpPr>
          <p:cNvPr id="747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1A91737-41B2-4AC3-B2B1-15859A391767}" type="slidenum">
              <a:rPr kumimoji="0" lang="en-US" altLang="ja-JP" smtClean="0">
                <a:latin typeface="Arial" panose="020B0604020202020204" pitchFamily="34" charset="0"/>
              </a:rPr>
              <a:pPr/>
              <a:t>32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533116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さらに，第</a:t>
            </a:r>
            <a:r>
              <a:rPr lang="en-US" altLang="ja-JP">
                <a:latin typeface="ＭＳ Ｐ明朝" panose="02020600040205080304" pitchFamily="18" charset="-128"/>
              </a:rPr>
              <a:t>1</a:t>
            </a:r>
            <a:r>
              <a:rPr lang="ja-JP" altLang="en-US">
                <a:latin typeface="ＭＳ Ｐ明朝" panose="02020600040205080304" pitchFamily="18" charset="-128"/>
              </a:rPr>
              <a:t>・２学年では「簡易な攻防を展開する」となり，</a:t>
            </a:r>
            <a:r>
              <a:rPr kumimoji="0" lang="ja-JP" altLang="en-US">
                <a:latin typeface="ＭＳ Ｐ明朝" panose="02020600040205080304" pitchFamily="18" charset="-128"/>
              </a:rPr>
              <a:t>投げ技では自由練習の延長として１分程度，固め技では１０秒～１５秒程度，第</a:t>
            </a:r>
            <a:r>
              <a:rPr kumimoji="0" lang="en-US" altLang="ja-JP">
                <a:latin typeface="ＭＳ Ｐ明朝" panose="02020600040205080304" pitchFamily="18" charset="-128"/>
              </a:rPr>
              <a:t>3</a:t>
            </a:r>
            <a:r>
              <a:rPr kumimoji="0" lang="ja-JP" altLang="en-US">
                <a:latin typeface="ＭＳ Ｐ明朝" panose="02020600040205080304" pitchFamily="18" charset="-128"/>
              </a:rPr>
              <a:t>学年では固め技で１５秒～２０秒程度と時間が示されました。</a:t>
            </a:r>
            <a:endParaRPr kumimoji="0" lang="en-US" altLang="ja-JP">
              <a:latin typeface="ＭＳ Ｐ明朝" panose="02020600040205080304" pitchFamily="18" charset="-128"/>
            </a:endParaRPr>
          </a:p>
          <a:p>
            <a:pPr eaLnBrk="1" hangingPunct="1">
              <a:spcBef>
                <a:spcPct val="0"/>
              </a:spcBef>
            </a:pPr>
            <a:r>
              <a:rPr kumimoji="0" lang="ja-JP" altLang="en-US">
                <a:latin typeface="ＭＳ Ｐ明朝" panose="02020600040205080304" pitchFamily="18" charset="-128"/>
              </a:rPr>
              <a:t>　また，</a:t>
            </a:r>
            <a:r>
              <a:rPr lang="ja-JP" altLang="en-US">
                <a:latin typeface="ＭＳ Ｐ明朝" panose="02020600040205080304" pitchFamily="18" charset="-128"/>
              </a:rPr>
              <a:t>第</a:t>
            </a:r>
            <a:r>
              <a:rPr lang="en-US" altLang="ja-JP">
                <a:latin typeface="ＭＳ Ｐ明朝" panose="02020600040205080304" pitchFamily="18" charset="-128"/>
              </a:rPr>
              <a:t>1</a:t>
            </a:r>
            <a:r>
              <a:rPr lang="ja-JP" altLang="en-US">
                <a:latin typeface="ＭＳ Ｐ明朝" panose="02020600040205080304" pitchFamily="18" charset="-128"/>
              </a:rPr>
              <a:t>・２学年では，「</a:t>
            </a:r>
            <a:r>
              <a:rPr kumimoji="0" lang="ja-JP" altLang="en-US">
                <a:latin typeface="ＭＳ Ｐ明朝" panose="02020600040205080304" pitchFamily="18" charset="-128"/>
              </a:rPr>
              <a:t>初歩の段階では，横受け身と後ろ受け身を習熟させること」，「大外刈りの指導に際しては，特に安全に留意し，受が安全に受け身を取れるようになるまで，膝をついた姿勢で技を受けるなど，段階的に指導するように配慮すること」，第</a:t>
            </a:r>
            <a:r>
              <a:rPr kumimoji="0" lang="en-US" altLang="ja-JP">
                <a:latin typeface="ＭＳ Ｐ明朝" panose="02020600040205080304" pitchFamily="18" charset="-128"/>
              </a:rPr>
              <a:t>3</a:t>
            </a:r>
            <a:r>
              <a:rPr kumimoji="0" lang="ja-JP" altLang="en-US">
                <a:latin typeface="ＭＳ Ｐ明朝" panose="02020600040205080304" pitchFamily="18" charset="-128"/>
              </a:rPr>
              <a:t>学年の投げ技では「生徒の技能の程度や安全を十分に配慮した，自由練習や簡易な試合を行うことができるようにする」など，安全面への配慮事項が具体的に示されました。</a:t>
            </a:r>
            <a:endParaRPr kumimoji="0" lang="en-US" altLang="ja-JP">
              <a:latin typeface="ＭＳ Ｐ明朝" panose="02020600040205080304" pitchFamily="18" charset="-128"/>
            </a:endParaRPr>
          </a:p>
        </p:txBody>
      </p:sp>
      <p:sp>
        <p:nvSpPr>
          <p:cNvPr id="7680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F844EC4-B8F0-4218-8CC5-1DB7970AB0DE}" type="slidenum">
              <a:rPr kumimoji="0" lang="en-US" altLang="ja-JP" smtClean="0">
                <a:latin typeface="Arial" panose="020B0604020202020204" pitchFamily="34" charset="0"/>
              </a:rPr>
              <a:pPr/>
              <a:t>33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847731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a:ln/>
        </p:spPr>
      </p:sp>
      <p:sp>
        <p:nvSpPr>
          <p:cNvPr id="788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次に，「剣道」の「技能」についてです。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赤文字が削除された技で，第３学年の「すり上げ技」自体がなくなっています。</a:t>
            </a:r>
            <a:endParaRPr lang="en-US" altLang="ja-JP">
              <a:latin typeface="ＭＳ Ｐ明朝" panose="02020600040205080304" pitchFamily="18" charset="-128"/>
            </a:endParaRPr>
          </a:p>
          <a:p>
            <a:r>
              <a:rPr lang="ja-JP" altLang="en-US">
                <a:latin typeface="ＭＳ Ｐ明朝" panose="02020600040205080304" pitchFamily="18" charset="-128"/>
              </a:rPr>
              <a:t>　青文字の「引き面」と「小手抜き面」が，第１・２学年から，第３学年に移動した技になります。</a:t>
            </a:r>
            <a:endParaRPr lang="en-US" altLang="ja-JP">
              <a:latin typeface="ＭＳ Ｐ明朝" panose="02020600040205080304" pitchFamily="18" charset="-128"/>
            </a:endParaRPr>
          </a:p>
          <a:p>
            <a:r>
              <a:rPr lang="ja-JP" altLang="en-US">
                <a:latin typeface="ＭＳ Ｐ明朝" panose="02020600040205080304" pitchFamily="18" charset="-128"/>
              </a:rPr>
              <a:t>　「相撲」の「技能」についても，柔道，剣道と同じ理由から，技の精選が行われていますが，時間の関係で割愛します。</a:t>
            </a:r>
            <a:endParaRPr lang="en-US" altLang="ja-JP">
              <a:latin typeface="ＭＳ Ｐ明朝" panose="02020600040205080304" pitchFamily="18" charset="-128"/>
            </a:endParaRPr>
          </a:p>
        </p:txBody>
      </p:sp>
      <p:sp>
        <p:nvSpPr>
          <p:cNvPr id="788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BAB28B7-6CF6-48EB-89D3-A8C290E57DBB}" type="slidenum">
              <a:rPr kumimoji="0" lang="en-US" altLang="ja-JP" smtClean="0">
                <a:latin typeface="Arial" panose="020B0604020202020204" pitchFamily="34" charset="0"/>
              </a:rPr>
              <a:pPr/>
              <a:t>34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616975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a:ln/>
        </p:spPr>
      </p:sp>
      <p:sp>
        <p:nvSpPr>
          <p:cNvPr id="808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次に，「武道」の内容の取扱いについてです。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武道」では，「内容の取扱い」に，我が国固有の伝統と文化への理解を深める観点から，日本固有の武道の考え方に触れることができるよう，「柔道，剣道，相撲，空手道，なぎなた，弓道，合気道，少林寺拳法，銃剣道などを通して，我が国固有の伝統と文化により一層触れることができるようにすること」が新たに示されました。</a:t>
            </a:r>
            <a:endParaRPr lang="en-US" altLang="ja-JP">
              <a:latin typeface="ＭＳ Ｐ明朝" panose="02020600040205080304" pitchFamily="18" charset="-128"/>
            </a:endParaRPr>
          </a:p>
          <a:p>
            <a:r>
              <a:rPr lang="ja-JP" altLang="en-US">
                <a:latin typeface="ＭＳ Ｐ明朝" panose="02020600040205080304" pitchFamily="18" charset="-128"/>
              </a:rPr>
              <a:t>　また，学校や地域の実態に応じて，従前から示されている「なぎなた」に加えて，「空手道，弓道，合気道，少林寺拳法，銃剣道などについても履修させることができること」が明記されました。</a:t>
            </a:r>
            <a:endParaRPr lang="en-US" altLang="ja-JP">
              <a:latin typeface="ＭＳ Ｐ明朝" panose="02020600040205080304" pitchFamily="18" charset="-128"/>
            </a:endParaRPr>
          </a:p>
          <a:p>
            <a:endParaRPr lang="ja-JP" altLang="en-US" b="1">
              <a:solidFill>
                <a:srgbClr val="0070C0"/>
              </a:solidFill>
              <a:latin typeface="ＭＳ Ｐ明朝" panose="02020600040205080304" pitchFamily="18" charset="-128"/>
            </a:endParaRPr>
          </a:p>
          <a:p>
            <a:endParaRPr lang="ja-JP" altLang="en-US">
              <a:latin typeface="ＭＳ Ｐ明朝" panose="02020600040205080304" pitchFamily="18" charset="-128"/>
            </a:endParaRPr>
          </a:p>
        </p:txBody>
      </p:sp>
      <p:sp>
        <p:nvSpPr>
          <p:cNvPr id="8090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DA9E773-64A0-4FC0-A526-F72BBFD0F398}" type="slidenum">
              <a:rPr kumimoji="0" lang="en-US" altLang="ja-JP" smtClean="0">
                <a:latin typeface="Arial" panose="020B0604020202020204" pitchFamily="34" charset="0"/>
              </a:rPr>
              <a:pPr/>
              <a:t>35</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101498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ln/>
        </p:spPr>
      </p:sp>
      <p:sp>
        <p:nvSpPr>
          <p:cNvPr id="829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次に，「体育理論」についてです。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「体育理論」は，各領域をまとまりよく学習できるように，学年で取り扱う内容が精選されました。</a:t>
            </a:r>
            <a:endParaRPr lang="en-US" altLang="ja-JP">
              <a:latin typeface="ＭＳ Ｐ明朝" panose="02020600040205080304" pitchFamily="18" charset="-128"/>
            </a:endParaRPr>
          </a:p>
          <a:p>
            <a:r>
              <a:rPr lang="ja-JP" altLang="en-US">
                <a:latin typeface="ＭＳ Ｐ明朝" panose="02020600040205080304" pitchFamily="18" charset="-128"/>
              </a:rPr>
              <a:t>　具体的には，従前，第１学年で指導していた「運動やスポーツの学び方」を第２学年で指導する内容に整理するとともに，第１学年には「運動やスポーツの多様な楽しみ方」が新たに示されました。</a:t>
            </a:r>
          </a:p>
        </p:txBody>
      </p:sp>
      <p:sp>
        <p:nvSpPr>
          <p:cNvPr id="829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0064E46-0341-4036-84ED-B9D3DC51C217}" type="slidenum">
              <a:rPr kumimoji="0" lang="en-US" altLang="ja-JP" smtClean="0">
                <a:latin typeface="Arial" panose="020B0604020202020204" pitchFamily="34" charset="0"/>
              </a:rPr>
              <a:pPr/>
              <a:t>36</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040985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a:ln/>
        </p:spPr>
      </p:sp>
      <p:sp>
        <p:nvSpPr>
          <p:cNvPr id="849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latin typeface="ＭＳ Ｐ明朝" panose="02020600040205080304" pitchFamily="18" charset="-128"/>
              </a:rPr>
              <a:t>　それに伴い，第２学年の内容に「運動の学び方」が加わり，「運動やスポーツの意義や効果と学び方や安全な行い方」に変更となりました。</a:t>
            </a:r>
            <a:endParaRPr lang="en-US" altLang="ja-JP" dirty="0">
              <a:latin typeface="ＭＳ Ｐ明朝" panose="02020600040205080304" pitchFamily="18" charset="-128"/>
            </a:endParaRPr>
          </a:p>
          <a:p>
            <a:endParaRPr lang="ja-JP" altLang="en-US" dirty="0">
              <a:latin typeface="ＭＳ Ｐ明朝" panose="02020600040205080304" pitchFamily="18" charset="-128"/>
            </a:endParaRPr>
          </a:p>
        </p:txBody>
      </p:sp>
      <p:sp>
        <p:nvSpPr>
          <p:cNvPr id="849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7AAEE28-2B89-4E58-BAD2-9B6E10A10CAA}" type="slidenum">
              <a:rPr kumimoji="0" lang="en-US" altLang="ja-JP" smtClean="0">
                <a:latin typeface="Arial" panose="020B0604020202020204" pitchFamily="34" charset="0"/>
              </a:rPr>
              <a:pPr/>
              <a:t>37</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664666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第３学年は変更ありませんが，「国際的なスポーツ大会など」の中に，「パラリンピック」という文言が追加されました。</a:t>
            </a:r>
          </a:p>
        </p:txBody>
      </p:sp>
      <p:sp>
        <p:nvSpPr>
          <p:cNvPr id="870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53448A4-E782-4071-90E7-ACE686A17066}" type="slidenum">
              <a:rPr kumimoji="0" lang="en-US" altLang="ja-JP" smtClean="0">
                <a:latin typeface="Arial" panose="020B0604020202020204" pitchFamily="34" charset="0"/>
              </a:rPr>
              <a:pPr/>
              <a:t>38</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896255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a:ln/>
        </p:spPr>
      </p:sp>
      <p:sp>
        <p:nvSpPr>
          <p:cNvPr id="8909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ja-JP" altLang="en-US" dirty="0">
                <a:solidFill>
                  <a:srgbClr val="000000"/>
                </a:solidFill>
                <a:latin typeface="ＭＳ Ｐ明朝" panose="02020600040205080304" pitchFamily="18" charset="-128"/>
              </a:rPr>
              <a:t>　次に「</a:t>
            </a:r>
            <a:r>
              <a:rPr lang="ja-JP" altLang="en-US" dirty="0">
                <a:latin typeface="ＭＳ Ｐ明朝" panose="02020600040205080304" pitchFamily="18" charset="-128"/>
              </a:rPr>
              <a:t>思考力，判断力，表現力等」についてです。各領域の</a:t>
            </a:r>
            <a:r>
              <a:rPr kumimoji="0" lang="ja-JP" altLang="en-US" dirty="0">
                <a:solidFill>
                  <a:srgbClr val="000000"/>
                </a:solidFill>
                <a:latin typeface="ＭＳ Ｐ明朝" panose="02020600040205080304" pitchFamily="18" charset="-128"/>
              </a:rPr>
              <a:t>「</a:t>
            </a:r>
            <a:r>
              <a:rPr lang="ja-JP" altLang="en-US" dirty="0">
                <a:latin typeface="ＭＳ Ｐ明朝" panose="02020600040205080304" pitchFamily="18" charset="-128"/>
              </a:rPr>
              <a:t>思考力，判断力，表現力等」は共通していますので，全領域をまとめて説明します。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a:t>
            </a:r>
            <a:r>
              <a:rPr kumimoji="0" lang="ja-JP" altLang="en-US" dirty="0">
                <a:solidFill>
                  <a:srgbClr val="000000"/>
                </a:solidFill>
                <a:latin typeface="ＭＳ Ｐ明朝" panose="02020600040205080304" pitchFamily="18" charset="-128"/>
              </a:rPr>
              <a:t>第１・２学年における</a:t>
            </a:r>
            <a:r>
              <a:rPr lang="ja-JP" altLang="en-US" dirty="0">
                <a:latin typeface="ＭＳ Ｐ明朝" panose="02020600040205080304" pitchFamily="18" charset="-128"/>
              </a:rPr>
              <a:t>各領域の思考力，判断力，表現力等の内容は，枠内のとおりです。</a:t>
            </a:r>
            <a:endParaRPr lang="en-US" altLang="ja-JP" dirty="0">
              <a:latin typeface="ＭＳ Ｐ明朝" panose="02020600040205080304" pitchFamily="18" charset="-128"/>
            </a:endParaRPr>
          </a:p>
          <a:p>
            <a:pPr eaLnBrk="1" hangingPunct="1">
              <a:spcBef>
                <a:spcPct val="0"/>
              </a:spcBef>
            </a:pPr>
            <a:r>
              <a:rPr kumimoji="0" lang="ja-JP" altLang="en-US" dirty="0">
                <a:solidFill>
                  <a:srgbClr val="000000"/>
                </a:solidFill>
                <a:latin typeface="ＭＳ Ｐ明朝" panose="02020600040205080304" pitchFamily="18" charset="-128"/>
              </a:rPr>
              <a:t>　「（技，動き，泳法，攻防などの）自己の課題を発見し」とは，「各領域特有の特性や魅力に応じた自己の課題を発見すること」を示しています。</a:t>
            </a:r>
            <a:endParaRPr kumimoji="0" lang="en-US" altLang="ja-JP" dirty="0">
              <a:solidFill>
                <a:srgbClr val="000000"/>
              </a:solidFill>
              <a:latin typeface="ＭＳ Ｐ明朝" panose="02020600040205080304" pitchFamily="18" charset="-128"/>
            </a:endParaRPr>
          </a:p>
          <a:p>
            <a:pPr eaLnBrk="1" hangingPunct="1">
              <a:spcBef>
                <a:spcPct val="0"/>
              </a:spcBef>
            </a:pPr>
            <a:r>
              <a:rPr kumimoji="0" lang="ja-JP" altLang="en-US" dirty="0">
                <a:solidFill>
                  <a:srgbClr val="000000"/>
                </a:solidFill>
                <a:latin typeface="ＭＳ Ｐ明朝" panose="02020600040205080304" pitchFamily="18" charset="-128"/>
              </a:rPr>
              <a:t>　具体的には，「提示された動きなどのポイントと自己の動きを比較して課題を発見したり，仲間との関わり合いや健康・安全についての課題を発見したりすること」になります。</a:t>
            </a:r>
            <a:endParaRPr kumimoji="0" lang="en-US" altLang="ja-JP" dirty="0">
              <a:solidFill>
                <a:srgbClr val="000000"/>
              </a:solidFill>
              <a:latin typeface="ＭＳ Ｐ明朝" panose="02020600040205080304" pitchFamily="18" charset="-128"/>
            </a:endParaRPr>
          </a:p>
          <a:p>
            <a:pPr eaLnBrk="1" hangingPunct="1">
              <a:spcBef>
                <a:spcPct val="0"/>
              </a:spcBef>
            </a:pPr>
            <a:r>
              <a:rPr kumimoji="0" lang="ja-JP" altLang="en-US" dirty="0">
                <a:solidFill>
                  <a:srgbClr val="000000"/>
                </a:solidFill>
                <a:latin typeface="ＭＳ Ｐ明朝" panose="02020600040205080304" pitchFamily="18" charset="-128"/>
              </a:rPr>
              <a:t>　「合理的な解決に向けて運動の取り組み方を工夫する」とは，「これまで学習した科学的な知識や技能を，学習場面に適用したり，応用したりすること」を示しています。</a:t>
            </a:r>
            <a:endParaRPr kumimoji="0" lang="en-US" altLang="ja-JP" dirty="0">
              <a:solidFill>
                <a:srgbClr val="000000"/>
              </a:solidFill>
              <a:latin typeface="ＭＳ Ｐ明朝" panose="02020600040205080304" pitchFamily="18" charset="-128"/>
            </a:endParaRPr>
          </a:p>
          <a:p>
            <a:pPr eaLnBrk="1" hangingPunct="1">
              <a:spcBef>
                <a:spcPct val="0"/>
              </a:spcBef>
            </a:pPr>
            <a:r>
              <a:rPr kumimoji="0" lang="ja-JP" altLang="en-US" dirty="0">
                <a:solidFill>
                  <a:srgbClr val="000000"/>
                </a:solidFill>
                <a:latin typeface="ＭＳ Ｐ明朝" panose="02020600040205080304" pitchFamily="18" charset="-128"/>
              </a:rPr>
              <a:t>　具体的には，「基本的な知識や技能を活用して，自己の課題に応じた取り組み方を工夫すること」になります。</a:t>
            </a:r>
            <a:endParaRPr kumimoji="0" lang="en-US" altLang="ja-JP" dirty="0">
              <a:solidFill>
                <a:srgbClr val="000000"/>
              </a:solidFill>
              <a:latin typeface="ＭＳ Ｐ明朝" panose="02020600040205080304" pitchFamily="18" charset="-128"/>
            </a:endParaRPr>
          </a:p>
          <a:p>
            <a:pPr eaLnBrk="1" hangingPunct="1">
              <a:spcBef>
                <a:spcPct val="0"/>
              </a:spcBef>
            </a:pPr>
            <a:r>
              <a:rPr kumimoji="0" lang="ja-JP" altLang="en-US" dirty="0">
                <a:solidFill>
                  <a:srgbClr val="000000"/>
                </a:solidFill>
                <a:latin typeface="ＭＳ Ｐ明朝" panose="02020600040205080304" pitchFamily="18" charset="-128"/>
              </a:rPr>
              <a:t>　「自己（や仲間）の考えたことを他者に伝える」とは，「思考し判断したことを，言葉や文章及び動作などで表したり，仲間や教師などに理由を添えて伝えたりすること」を示しています。</a:t>
            </a:r>
            <a:endParaRPr lang="ja-JP" altLang="en-US" dirty="0">
              <a:latin typeface="ＭＳ Ｐ明朝" panose="02020600040205080304" pitchFamily="18" charset="-128"/>
            </a:endParaRPr>
          </a:p>
        </p:txBody>
      </p:sp>
      <p:sp>
        <p:nvSpPr>
          <p:cNvPr id="8909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C1E9285-77E1-4026-85A0-891BC980B5DC}" type="slidenum">
              <a:rPr kumimoji="0" lang="en-US" altLang="ja-JP" smtClean="0">
                <a:latin typeface="Arial" panose="020B0604020202020204" pitchFamily="34" charset="0"/>
              </a:rPr>
              <a:pPr/>
              <a:t>39</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64279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TextEdit="1"/>
          </p:cNvSpPr>
          <p:nvPr>
            <p:ph type="sldImg"/>
          </p:nvPr>
        </p:nvSpPr>
        <p:spPr>
          <a:ln/>
        </p:spPr>
      </p:sp>
      <p:sp>
        <p:nvSpPr>
          <p:cNvPr id="72707" name="ノート プレースホルダ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ea typeface="ＭＳ Ｐ明朝" charset="-128"/>
              </a:rPr>
              <a:t>　次に　</a:t>
            </a:r>
            <a:r>
              <a:rPr lang="ja-JP" altLang="ja-JP" dirty="0">
                <a:ea typeface="ＭＳ Ｐ明朝" charset="-128"/>
              </a:rPr>
              <a:t>「改善の具体的事項」</a:t>
            </a:r>
            <a:r>
              <a:rPr lang="ja-JP" altLang="en-US" dirty="0">
                <a:ea typeface="ＭＳ Ｐ明朝" charset="-128"/>
              </a:rPr>
              <a:t>について，説明します。</a:t>
            </a:r>
            <a:endParaRPr lang="ja-JP" altLang="ja-JP" dirty="0">
              <a:ea typeface="ＭＳ Ｐ明朝" charset="-128"/>
            </a:endParaRPr>
          </a:p>
          <a:p>
            <a:pPr>
              <a:defRPr/>
            </a:pPr>
            <a:r>
              <a:rPr lang="ja-JP" altLang="en-US" dirty="0">
                <a:ea typeface="ＭＳ Ｐ明朝" charset="-128"/>
              </a:rPr>
              <a:t>　体育分野については，生涯にわたって運動やスポーツに親しみ，スポーツとの多様な関わり方を場面に応じて選択し，実践することができるよう，３つの資質・能力の育成を重視する観点から，内容の改善が図られています。具体的には，</a:t>
            </a:r>
            <a:r>
              <a:rPr lang="ja-JP" altLang="en-US" dirty="0">
                <a:solidFill>
                  <a:srgbClr val="000000"/>
                </a:solidFill>
                <a:latin typeface="+mn-ea"/>
              </a:rPr>
              <a:t>「運動やスポーツの多様な楽しみ方を共有できるよう配慮すること」，「</a:t>
            </a:r>
            <a:r>
              <a:rPr lang="ja-JP" altLang="en-US" dirty="0">
                <a:latin typeface="+mn-ea"/>
              </a:rPr>
              <a:t>運動やスポーツの習慣化につなげる観点から，体つくり運動の内容等の改善を図ること」，「スポーツの意義や価値の理解につながるよう内容等の改善を図ること」，「日本固有の武道の考え方に触れることができるよう改善を図ること」です。</a:t>
            </a:r>
            <a:endParaRPr lang="en-US" altLang="ja-JP" dirty="0">
              <a:latin typeface="+mn-ea"/>
            </a:endParaRPr>
          </a:p>
          <a:p>
            <a:pPr>
              <a:defRPr/>
            </a:pPr>
            <a:r>
              <a:rPr lang="ja-JP" altLang="en-US" dirty="0">
                <a:solidFill>
                  <a:srgbClr val="000000"/>
                </a:solidFill>
                <a:latin typeface="+mn-ea"/>
              </a:rPr>
              <a:t>　特に</a:t>
            </a:r>
            <a:r>
              <a:rPr lang="ja-JP" altLang="en-US" dirty="0">
                <a:latin typeface="+mn-ea"/>
              </a:rPr>
              <a:t>「スポーツの意義や価値の理解」では，「オリンピック・パラリンピックの意義や価値等について改善を図る」ことが示されています。</a:t>
            </a:r>
            <a:endParaRPr lang="ja-JP" altLang="en-US" dirty="0">
              <a:solidFill>
                <a:srgbClr val="000000"/>
              </a:solidFill>
              <a:latin typeface="+mn-ea"/>
            </a:endParaRPr>
          </a:p>
          <a:p>
            <a:pPr>
              <a:defRPr/>
            </a:pPr>
            <a:r>
              <a:rPr lang="ja-JP" altLang="en-US" dirty="0">
                <a:ea typeface="ＭＳ Ｐ明朝" charset="-128"/>
              </a:rPr>
              <a:t>　</a:t>
            </a:r>
            <a:r>
              <a:rPr lang="ja-JP" altLang="ja-JP" dirty="0">
                <a:ea typeface="ＭＳ Ｐ明朝" charset="-128"/>
              </a:rPr>
              <a:t>また</a:t>
            </a:r>
            <a:r>
              <a:rPr lang="ja-JP" altLang="en-US" dirty="0">
                <a:ea typeface="ＭＳ Ｐ明朝" charset="-128"/>
              </a:rPr>
              <a:t>，</a:t>
            </a:r>
            <a:r>
              <a:rPr lang="ja-JP" altLang="ja-JP" strike="noStrike" baseline="0" dirty="0">
                <a:ea typeface="ＭＳ Ｐ明朝" charset="-128"/>
              </a:rPr>
              <a:t>保健</a:t>
            </a:r>
            <a:r>
              <a:rPr lang="ja-JP" altLang="en-US" u="none" strike="noStrike" baseline="0" dirty="0">
                <a:solidFill>
                  <a:schemeClr val="tx1"/>
                </a:solidFill>
                <a:ea typeface="ＭＳ Ｐ明朝" charset="-128"/>
              </a:rPr>
              <a:t>分野</a:t>
            </a:r>
            <a:r>
              <a:rPr lang="ja-JP" altLang="ja-JP" dirty="0">
                <a:ea typeface="ＭＳ Ｐ明朝" charset="-128"/>
              </a:rPr>
              <a:t>においては</a:t>
            </a:r>
            <a:r>
              <a:rPr lang="ja-JP" altLang="en-US" dirty="0">
                <a:ea typeface="ＭＳ Ｐ明朝" charset="-128"/>
              </a:rPr>
              <a:t>，個人生活における健康・安全についての３つの資質・能力の育成を重視する観点から，内容の改善が図られています。具体的には，</a:t>
            </a:r>
            <a:r>
              <a:rPr lang="ja-JP" altLang="en-US" dirty="0">
                <a:latin typeface="+mn-ea"/>
              </a:rPr>
              <a:t>心の健康や疾病の予防に関する健康課題の解決に関わる内容，ストレス対処や心肺蘇生法等の技能の内容等を充実すること」，「健康な生活と疾病の予防」の内容を学年ごとに配当すること」，「体育分野との一層の関連を図った内容等について改善を図ること」です。　</a:t>
            </a:r>
            <a:endParaRPr lang="en-US" altLang="ja-JP" dirty="0">
              <a:latin typeface="+mn-ea"/>
            </a:endParaRPr>
          </a:p>
          <a:p>
            <a:pPr>
              <a:defRPr/>
            </a:pPr>
            <a:r>
              <a:rPr lang="ja-JP" altLang="en-US" dirty="0">
                <a:latin typeface="+mn-ea"/>
              </a:rPr>
              <a:t>　なお，体力の向上についても，</a:t>
            </a:r>
            <a:r>
              <a:rPr lang="ja-JP" altLang="en-US" dirty="0">
                <a:solidFill>
                  <a:srgbClr val="000000"/>
                </a:solidFill>
                <a:latin typeface="+mn-ea"/>
              </a:rPr>
              <a:t>「体を動かす楽しさや心地よさを味わわせるとともに，体力を高める必要性を認識させ，学習した結果としての体力の向上を図ることができるようにする」ことが示されています。</a:t>
            </a:r>
          </a:p>
        </p:txBody>
      </p:sp>
      <p:sp>
        <p:nvSpPr>
          <p:cNvPr id="174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CE1A99B-20B5-4B8B-B521-2021A3D30187}" type="slidenum">
              <a:rPr kumimoji="0" lang="en-US" altLang="ja-JP" smtClean="0">
                <a:latin typeface="Arial" panose="020B0604020202020204" pitchFamily="34" charset="0"/>
              </a:rPr>
              <a:pPr/>
              <a:t>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217312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a:ln/>
        </p:spPr>
      </p:sp>
      <p:sp>
        <p:nvSpPr>
          <p:cNvPr id="911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ja-JP" altLang="en-US" dirty="0">
                <a:latin typeface="ＭＳ Ｐ明朝" panose="02020600040205080304" pitchFamily="18" charset="-128"/>
              </a:rPr>
              <a:t>　第３学年における</a:t>
            </a:r>
            <a:r>
              <a:rPr lang="ja-JP" altLang="en-US" dirty="0">
                <a:latin typeface="ＭＳ Ｐ明朝" panose="02020600040205080304" pitchFamily="18" charset="-128"/>
              </a:rPr>
              <a:t>各領域の思考力，判断力，表現力等の内容は，枠内のとおりです。赤文字が１・２学年との違いになります。</a:t>
            </a:r>
            <a:endParaRPr lang="en-US" altLang="ja-JP" dirty="0">
              <a:latin typeface="ＭＳ Ｐ明朝" panose="02020600040205080304" pitchFamily="18" charset="-128"/>
            </a:endParaRPr>
          </a:p>
          <a:p>
            <a:pPr eaLnBrk="1" hangingPunct="1">
              <a:spcBef>
                <a:spcPct val="0"/>
              </a:spcBef>
            </a:pPr>
            <a:r>
              <a:rPr kumimoji="0" lang="ja-JP" altLang="en-US" dirty="0">
                <a:latin typeface="ＭＳ Ｐ明朝" panose="02020600040205080304" pitchFamily="18" charset="-128"/>
              </a:rPr>
              <a:t>　３学年での「（技，動き，泳法，攻防などの</a:t>
            </a:r>
            <a:r>
              <a:rPr kumimoji="0" lang="ja-JP" altLang="en-US" dirty="0">
                <a:solidFill>
                  <a:schemeClr val="tx1"/>
                </a:solidFill>
                <a:latin typeface="ＭＳ Ｐ明朝" panose="02020600040205080304" pitchFamily="18" charset="-128"/>
              </a:rPr>
              <a:t>）自己</a:t>
            </a:r>
            <a:r>
              <a:rPr kumimoji="0" lang="ja-JP" altLang="en-US" u="none" dirty="0">
                <a:solidFill>
                  <a:schemeClr val="tx1"/>
                </a:solidFill>
                <a:latin typeface="ＭＳ Ｐ明朝" panose="02020600040205080304" pitchFamily="18" charset="-128"/>
              </a:rPr>
              <a:t>や仲間</a:t>
            </a:r>
            <a:r>
              <a:rPr kumimoji="0" lang="ja-JP" altLang="en-US" dirty="0">
                <a:solidFill>
                  <a:schemeClr val="tx1"/>
                </a:solidFill>
                <a:latin typeface="ＭＳ Ｐ明朝" panose="02020600040205080304" pitchFamily="18" charset="-128"/>
              </a:rPr>
              <a:t>の課題</a:t>
            </a:r>
            <a:r>
              <a:rPr kumimoji="0" lang="ja-JP" altLang="en-US" dirty="0">
                <a:latin typeface="ＭＳ Ｐ明朝" panose="02020600040205080304" pitchFamily="18" charset="-128"/>
              </a:rPr>
              <a:t>を発見し」とは，「よい動きやつまずきのある動きの事例と自己の動きを比較して課題を発見したり，活動を振り返るなどして課題を発見したりすること」になります。</a:t>
            </a:r>
            <a:endParaRPr kumimoji="0" lang="en-US" altLang="ja-JP" dirty="0">
              <a:latin typeface="ＭＳ Ｐ明朝" panose="02020600040205080304" pitchFamily="18" charset="-128"/>
            </a:endParaRPr>
          </a:p>
          <a:p>
            <a:pPr eaLnBrk="1" hangingPunct="1">
              <a:spcBef>
                <a:spcPct val="0"/>
              </a:spcBef>
            </a:pPr>
            <a:r>
              <a:rPr kumimoji="0" lang="ja-JP" altLang="en-US" dirty="0">
                <a:latin typeface="ＭＳ Ｐ明朝" panose="02020600040205080304" pitchFamily="18" charset="-128"/>
              </a:rPr>
              <a:t>　３学年での「合理的な解決に向けて運動の取り組み方を工夫する」とは，「これまで学習した知識や技能を活用して，自己や仲間の課題に応じた運動の取り組み方を工夫すること」となります。</a:t>
            </a:r>
            <a:endParaRPr kumimoji="0" lang="en-US" altLang="ja-JP" dirty="0">
              <a:latin typeface="ＭＳ Ｐ明朝" panose="02020600040205080304" pitchFamily="18" charset="-128"/>
            </a:endParaRPr>
          </a:p>
          <a:p>
            <a:pPr eaLnBrk="1" hangingPunct="1">
              <a:spcBef>
                <a:spcPct val="0"/>
              </a:spcBef>
            </a:pPr>
            <a:r>
              <a:rPr kumimoji="0" lang="ja-JP" altLang="en-US" dirty="0">
                <a:latin typeface="ＭＳ Ｐ明朝" panose="02020600040205080304" pitchFamily="18" charset="-128"/>
              </a:rPr>
              <a:t>　詳しくは，２５６ページに，「</a:t>
            </a:r>
            <a:r>
              <a:rPr kumimoji="0" lang="en-US" altLang="ja-JP" dirty="0">
                <a:latin typeface="ＭＳ Ｐ明朝" panose="02020600040205080304" pitchFamily="18" charset="-128"/>
              </a:rPr>
              <a:t>『</a:t>
            </a:r>
            <a:r>
              <a:rPr kumimoji="0" lang="ja-JP" altLang="en-US" dirty="0">
                <a:latin typeface="ＭＳ Ｐ明朝" panose="02020600040205080304" pitchFamily="18" charset="-128"/>
              </a:rPr>
              <a:t>思考力，判断力，表現力等</a:t>
            </a:r>
            <a:r>
              <a:rPr kumimoji="0" lang="en-US" altLang="ja-JP" dirty="0">
                <a:latin typeface="ＭＳ Ｐ明朝" panose="02020600040205080304" pitchFamily="18" charset="-128"/>
              </a:rPr>
              <a:t>』</a:t>
            </a:r>
            <a:r>
              <a:rPr kumimoji="0" lang="ja-JP" altLang="en-US" dirty="0">
                <a:latin typeface="ＭＳ Ｐ明朝" panose="02020600040205080304" pitchFamily="18" charset="-128"/>
              </a:rPr>
              <a:t>系統表」がありますので，ご参照下さい。</a:t>
            </a:r>
            <a:endParaRPr lang="ja-JP" altLang="en-US" dirty="0">
              <a:latin typeface="ＭＳ Ｐ明朝" panose="02020600040205080304" pitchFamily="18" charset="-128"/>
            </a:endParaRPr>
          </a:p>
        </p:txBody>
      </p:sp>
      <p:sp>
        <p:nvSpPr>
          <p:cNvPr id="911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F8E2E62-C0A4-4D23-8AD0-EC42D234707B}" type="slidenum">
              <a:rPr kumimoji="0" lang="en-US" altLang="ja-JP" smtClean="0">
                <a:latin typeface="Arial" panose="020B0604020202020204" pitchFamily="34" charset="0"/>
              </a:rPr>
              <a:pPr/>
              <a:t>40</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366387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a:ln/>
        </p:spPr>
      </p:sp>
      <p:sp>
        <p:nvSpPr>
          <p:cNvPr id="9318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次に，「学びに向かう力，人間性等」についてです。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スライドに，「球技」の例示をあげています。「球技」では，「積極性（３年生では自主性）」，「公正」，「参画」，「共生」，「協力」，「健康・安全」の例示，また「責任」については，本文の「など」の中に示されています。「共生」は，今回の改訂で加わった内容になり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学びに向かう力，人間性等」は，それぞれの運動が有する特性や魅力に応じて，「自主的な態度」，「公正」，「協力」，「責任」，「参画」，「共生」，「健康・安全への態度」を系統的に育むことにより，運動やスポーツとの多様な関わり方を場面に応じて選択し，実践できるようにすることを目指し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他の領域においても例示されていますので，それぞれの運動の特性に応じて育むことができる内容をしっかりと意識し，育成していくことが大切になります。</a:t>
            </a:r>
            <a:endParaRPr lang="en-US" altLang="ja-JP" dirty="0">
              <a:latin typeface="ＭＳ Ｐ明朝" panose="02020600040205080304" pitchFamily="18" charset="-128"/>
            </a:endParaRPr>
          </a:p>
          <a:p>
            <a:r>
              <a:rPr kumimoji="0" lang="ja-JP" altLang="en-US" dirty="0">
                <a:latin typeface="ＭＳ Ｐ明朝" panose="02020600040205080304" pitchFamily="18" charset="-128"/>
              </a:rPr>
              <a:t>　詳しくは，２５８ページに，「</a:t>
            </a:r>
            <a:r>
              <a:rPr kumimoji="0" lang="en-US" altLang="ja-JP" dirty="0">
                <a:latin typeface="ＭＳ Ｐ明朝" panose="02020600040205080304" pitchFamily="18" charset="-128"/>
              </a:rPr>
              <a:t>『</a:t>
            </a:r>
            <a:r>
              <a:rPr lang="ja-JP" altLang="en-US" dirty="0">
                <a:latin typeface="ＭＳ Ｐ明朝" panose="02020600040205080304" pitchFamily="18" charset="-128"/>
              </a:rPr>
              <a:t>学びに向かう力，人間性等</a:t>
            </a:r>
            <a:r>
              <a:rPr lang="en-US" altLang="ja-JP" dirty="0">
                <a:latin typeface="ＭＳ Ｐ明朝" panose="02020600040205080304" pitchFamily="18" charset="-128"/>
              </a:rPr>
              <a:t>』</a:t>
            </a:r>
            <a:r>
              <a:rPr kumimoji="0" lang="ja-JP" altLang="en-US" dirty="0">
                <a:latin typeface="ＭＳ Ｐ明朝" panose="02020600040205080304" pitchFamily="18" charset="-128"/>
              </a:rPr>
              <a:t>系統表」がありますので，ご参照下さい。</a:t>
            </a:r>
            <a:endParaRPr lang="en-US" altLang="ja-JP" dirty="0">
              <a:latin typeface="ＭＳ Ｐ明朝" panose="02020600040205080304" pitchFamily="18" charset="-128"/>
            </a:endParaRPr>
          </a:p>
        </p:txBody>
      </p:sp>
      <p:sp>
        <p:nvSpPr>
          <p:cNvPr id="931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F2EBA5E-3243-4C26-A5E6-DDBCBE5D54C4}" type="slidenum">
              <a:rPr kumimoji="0" lang="en-US" altLang="ja-JP" smtClean="0">
                <a:latin typeface="Arial" panose="020B0604020202020204" pitchFamily="34" charset="0"/>
              </a:rPr>
              <a:pPr/>
              <a:t>41</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102601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a:ln/>
        </p:spPr>
      </p:sp>
      <p:sp>
        <p:nvSpPr>
          <p:cNvPr id="952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次に，保健分野の「目標及び内容」についてですが，始めの方で出しました，「改訂の要点」でも，⑤から⑦が保健分野についてのことであり，変更点が多くありますので，ご確認をよろしくお願いします。</a:t>
            </a:r>
          </a:p>
          <a:p>
            <a:endParaRPr lang="en-US" altLang="ja-JP">
              <a:latin typeface="ＭＳ Ｐ明朝" panose="02020600040205080304" pitchFamily="18" charset="-128"/>
            </a:endParaRPr>
          </a:p>
        </p:txBody>
      </p:sp>
      <p:sp>
        <p:nvSpPr>
          <p:cNvPr id="952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FBBC3E0-A364-4A4E-9566-031A3B60142E}" type="slidenum">
              <a:rPr kumimoji="0" lang="en-US" altLang="ja-JP" smtClean="0">
                <a:latin typeface="Arial" panose="020B0604020202020204" pitchFamily="34" charset="0"/>
              </a:rPr>
              <a:pPr/>
              <a:t>42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681056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p:cNvSpPr>
            <a:spLocks noGrp="1" noRot="1" noChangeAspect="1" noTextEdit="1"/>
          </p:cNvSpPr>
          <p:nvPr>
            <p:ph type="sldImg"/>
          </p:nvPr>
        </p:nvSpPr>
        <p:spPr>
          <a:ln/>
        </p:spPr>
      </p:sp>
      <p:sp>
        <p:nvSpPr>
          <p:cNvPr id="972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保健分野の目標についても，保健体育科の目標を踏まえ，</a:t>
            </a:r>
            <a:r>
              <a:rPr lang="en-US" altLang="ja-JP">
                <a:latin typeface="Arial" panose="020B0604020202020204" pitchFamily="34" charset="0"/>
              </a:rPr>
              <a:t>『</a:t>
            </a:r>
            <a:r>
              <a:rPr lang="ja-JP" altLang="en-US">
                <a:latin typeface="Arial" panose="020B0604020202020204" pitchFamily="34" charset="0"/>
              </a:rPr>
              <a:t>知識・技能</a:t>
            </a:r>
            <a:r>
              <a:rPr lang="en-US" altLang="ja-JP">
                <a:latin typeface="Arial" panose="020B0604020202020204" pitchFamily="34" charset="0"/>
              </a:rPr>
              <a:t>』</a:t>
            </a:r>
            <a:r>
              <a:rPr lang="ja-JP" altLang="en-US">
                <a:latin typeface="Arial" panose="020B0604020202020204" pitchFamily="34" charset="0"/>
              </a:rPr>
              <a:t>，</a:t>
            </a:r>
            <a:r>
              <a:rPr lang="en-US" altLang="ja-JP">
                <a:latin typeface="Arial" panose="020B0604020202020204" pitchFamily="34" charset="0"/>
              </a:rPr>
              <a:t>『</a:t>
            </a:r>
            <a:r>
              <a:rPr lang="ja-JP" altLang="en-US">
                <a:latin typeface="Arial" panose="020B0604020202020204" pitchFamily="34" charset="0"/>
              </a:rPr>
              <a:t>思考力・判断力・表現力等</a:t>
            </a:r>
            <a:r>
              <a:rPr lang="en-US" altLang="ja-JP">
                <a:latin typeface="Arial" panose="020B0604020202020204" pitchFamily="34" charset="0"/>
              </a:rPr>
              <a:t>』</a:t>
            </a:r>
            <a:r>
              <a:rPr lang="ja-JP" altLang="en-US">
                <a:latin typeface="Arial" panose="020B0604020202020204" pitchFamily="34" charset="0"/>
              </a:rPr>
              <a:t>，　</a:t>
            </a:r>
            <a:r>
              <a:rPr lang="en-US" altLang="ja-JP">
                <a:latin typeface="Arial" panose="020B0604020202020204" pitchFamily="34" charset="0"/>
              </a:rPr>
              <a:t>『</a:t>
            </a:r>
            <a:r>
              <a:rPr lang="ja-JP" altLang="en-US">
                <a:latin typeface="Arial" panose="020B0604020202020204" pitchFamily="34" charset="0"/>
              </a:rPr>
              <a:t>学びに向かう力・人間性等</a:t>
            </a:r>
            <a:r>
              <a:rPr lang="en-US" altLang="ja-JP">
                <a:latin typeface="Arial" panose="020B0604020202020204" pitchFamily="34" charset="0"/>
              </a:rPr>
              <a:t>』</a:t>
            </a:r>
            <a:r>
              <a:rPr lang="ja-JP" altLang="en-US">
                <a:latin typeface="Arial" panose="020B0604020202020204" pitchFamily="34" charset="0"/>
              </a:rPr>
              <a:t>の３つの柱で整理され示されています。</a:t>
            </a:r>
          </a:p>
        </p:txBody>
      </p:sp>
      <p:sp>
        <p:nvSpPr>
          <p:cNvPr id="972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2A9FD16-3DFD-4BC9-A172-0224A9B09D5D}" type="slidenum">
              <a:rPr kumimoji="0" lang="en-US" altLang="ja-JP" smtClean="0">
                <a:latin typeface="Arial" panose="020B0604020202020204" pitchFamily="34" charset="0"/>
              </a:rPr>
              <a:pPr/>
              <a:t>43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945357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TextEdit="1"/>
          </p:cNvSpPr>
          <p:nvPr>
            <p:ph type="sldImg"/>
          </p:nvPr>
        </p:nvSpPr>
        <p:spPr>
          <a:ln/>
        </p:spPr>
      </p:sp>
      <p:sp>
        <p:nvSpPr>
          <p:cNvPr id="993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内容項目については，従前と変わりなく，この４つで構成されていますが，順番が変わっています。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従前は（４）であった「健康な生活と疾病の予防」が始めにきました。これは，個人生活における健康課題を解決することを重視する観点から</a:t>
            </a:r>
            <a:r>
              <a:rPr lang="en-US" altLang="ja-JP" dirty="0">
                <a:latin typeface="ＭＳ 明朝" panose="02020609040205080304" pitchFamily="17" charset="-128"/>
                <a:ea typeface="ＭＳ 明朝" panose="02020609040205080304" pitchFamily="17" charset="-128"/>
              </a:rPr>
              <a:t> </a:t>
            </a:r>
          </a:p>
          <a:p>
            <a:r>
              <a:rPr lang="ja-JP" altLang="en-US" dirty="0">
                <a:latin typeface="ＭＳ 明朝" panose="02020609040205080304" pitchFamily="17" charset="-128"/>
                <a:ea typeface="ＭＳ 明朝" panose="02020609040205080304" pitchFamily="17" charset="-128"/>
              </a:rPr>
              <a:t>変更となっております。</a:t>
            </a:r>
          </a:p>
        </p:txBody>
      </p:sp>
      <p:sp>
        <p:nvSpPr>
          <p:cNvPr id="993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580990A-A0C9-4B6D-83BF-AFDCFCE2653B}" type="slidenum">
              <a:rPr kumimoji="0" lang="en-US" altLang="ja-JP" smtClean="0">
                <a:latin typeface="Arial" panose="020B0604020202020204" pitchFamily="34" charset="0"/>
              </a:rPr>
              <a:pPr/>
              <a:t>44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621946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p:cNvSpPr>
            <a:spLocks noGrp="1" noRot="1" noChangeAspect="1" noTextEdit="1"/>
          </p:cNvSpPr>
          <p:nvPr>
            <p:ph type="sldImg"/>
          </p:nvPr>
        </p:nvSpPr>
        <p:spPr>
          <a:ln/>
        </p:spPr>
      </p:sp>
      <p:sp>
        <p:nvSpPr>
          <p:cNvPr id="1013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次に，内容の変更についてですが，まず，「健康な生活と疾病の予防」において，食事，運動，休養及び睡眠の重要性は示されていましたが，従前，食事，運動，休養及び睡眠の順番であったものが，今回，運動，食事，休養及び睡眠の順番に変更されました。これは，改めて健康の保持増進，病気の予防において運動が重要であることが強調されたものです。</a:t>
            </a:r>
          </a:p>
        </p:txBody>
      </p:sp>
      <p:sp>
        <p:nvSpPr>
          <p:cNvPr id="1013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487807-4C1B-4AAB-B1DC-DD3FFA127363}" type="slidenum">
              <a:rPr kumimoji="0" lang="en-US" altLang="ja-JP" smtClean="0">
                <a:latin typeface="Arial" panose="020B0604020202020204" pitchFamily="34" charset="0"/>
              </a:rPr>
              <a:pPr/>
              <a:t>45</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322799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ー 1"/>
          <p:cNvSpPr>
            <a:spLocks noGrp="1" noRot="1" noChangeAspect="1" noTextEdit="1"/>
          </p:cNvSpPr>
          <p:nvPr>
            <p:ph type="sldImg"/>
          </p:nvPr>
        </p:nvSpPr>
        <p:spPr>
          <a:ln/>
        </p:spPr>
      </p:sp>
      <p:sp>
        <p:nvSpPr>
          <p:cNvPr id="1034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次に，保健分野の技能の明確化ですが，「心身の機能の発達と心の健康」において，新たに「ストレスへの対処についての技能」が示されました。</a:t>
            </a:r>
            <a:endParaRPr lang="en-US" altLang="ja-JP" dirty="0">
              <a:latin typeface="ＭＳ Ｐ明朝" panose="02020600040205080304" pitchFamily="18" charset="-128"/>
            </a:endParaRPr>
          </a:p>
          <a:p>
            <a:r>
              <a:rPr lang="ja-JP" altLang="en-US" dirty="0">
                <a:latin typeface="ＭＳ Ｐ明朝" panose="02020600040205080304" pitchFamily="18" charset="-128"/>
              </a:rPr>
              <a:t>　また，「傷害の防止」においては，心肺蘇生法などの「応急手当の技能」が明確に示されました。</a:t>
            </a:r>
            <a:endParaRPr lang="en-US" altLang="ja-JP" dirty="0">
              <a:latin typeface="ＭＳ Ｐ明朝" panose="02020600040205080304" pitchFamily="18" charset="-128"/>
            </a:endParaRPr>
          </a:p>
        </p:txBody>
      </p:sp>
      <p:sp>
        <p:nvSpPr>
          <p:cNvPr id="1034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08F03E9-D9B2-4D1E-A593-8EDE6B3C49CA}" type="slidenum">
              <a:rPr kumimoji="0" lang="en-US" altLang="ja-JP" smtClean="0">
                <a:latin typeface="Arial" panose="020B0604020202020204" pitchFamily="34" charset="0"/>
              </a:rPr>
              <a:pPr/>
              <a:t>46</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1209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ー 1"/>
          <p:cNvSpPr>
            <a:spLocks noGrp="1" noRot="1" noChangeAspect="1" noTextEdit="1"/>
          </p:cNvSpPr>
          <p:nvPr>
            <p:ph type="sldImg"/>
          </p:nvPr>
        </p:nvSpPr>
        <p:spPr>
          <a:ln/>
        </p:spPr>
      </p:sp>
      <p:sp>
        <p:nvSpPr>
          <p:cNvPr id="1054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Calibri" panose="020F0502020204030204" pitchFamily="34" charset="0"/>
              <a:buNone/>
            </a:pPr>
            <a:r>
              <a:rPr lang="ja-JP" altLang="en-US">
                <a:latin typeface="ＭＳ Ｐ明朝" panose="02020600040205080304" pitchFamily="18" charset="-128"/>
              </a:rPr>
              <a:t>　次に，「健康な生活と疾病の予防」において，その内容が学年ごとに配当されるようになったことです。これは，この後の「指導計画の作成と内容の取扱い」の中で説明します。</a:t>
            </a:r>
            <a:endParaRPr lang="en-US" altLang="ja-JP">
              <a:latin typeface="ＭＳ Ｐ明朝" panose="02020600040205080304" pitchFamily="18" charset="-128"/>
            </a:endParaRPr>
          </a:p>
          <a:p>
            <a:pPr>
              <a:buFont typeface="Calibri" panose="020F0502020204030204" pitchFamily="34" charset="0"/>
              <a:buNone/>
            </a:pPr>
            <a:r>
              <a:rPr lang="ja-JP" altLang="en-US">
                <a:latin typeface="ＭＳ Ｐ明朝" panose="02020600040205080304" pitchFamily="18" charset="-128"/>
              </a:rPr>
              <a:t>　また，「生活習慣病などの予防でがんを取り扱うこと」が新たに加えられました。これは，「がん対策基本法」において，「国及び地方公共団体は，学校教育及び社会教育におけるがんに関する教育の推進のために必要な施策を講ずるものとすること」が示されたことによるものです。</a:t>
            </a:r>
          </a:p>
        </p:txBody>
      </p:sp>
      <p:sp>
        <p:nvSpPr>
          <p:cNvPr id="1054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F55E116-8323-433E-B010-5E2EFCF39BF4}" type="slidenum">
              <a:rPr kumimoji="0" lang="en-US" altLang="ja-JP" smtClean="0">
                <a:latin typeface="Arial" panose="020B0604020202020204" pitchFamily="34" charset="0"/>
              </a:rPr>
              <a:pPr/>
              <a:t>47</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88017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ー 1"/>
          <p:cNvSpPr>
            <a:spLocks noGrp="1" noRot="1" noChangeAspect="1" noTextEdit="1"/>
          </p:cNvSpPr>
          <p:nvPr>
            <p:ph type="sldImg"/>
          </p:nvPr>
        </p:nvSpPr>
        <p:spPr>
          <a:ln/>
        </p:spPr>
      </p:sp>
      <p:sp>
        <p:nvSpPr>
          <p:cNvPr id="1075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次に，「思考力，判断力，表現力等」についてです。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健康に関わる事象や健康情報から自他の健康に関する課題を発見し，よりよい解決に向けて取り組む思考力，判断力，表現力等の内容を示すこととし，全ての内容において，「（それぞれの内容について）課題を発見し，その解決に向けて思考し判断するとともに，それらを表現すること」という「思考・判断・表現」の内容が加えられました。</a:t>
            </a:r>
          </a:p>
        </p:txBody>
      </p:sp>
      <p:sp>
        <p:nvSpPr>
          <p:cNvPr id="1075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3C8B8A8-19E7-4F14-9252-A1A211ED02FD}" type="slidenum">
              <a:rPr kumimoji="0" lang="en-US" altLang="ja-JP" smtClean="0">
                <a:latin typeface="Arial" panose="020B0604020202020204" pitchFamily="34" charset="0"/>
              </a:rPr>
              <a:pPr/>
              <a:t>48</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709645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また，「内容の取扱い」に，「体育分野と保健分野で示された内容については，相互の関連が図られるよう留意すること」と示され，健康な生活と運動やスポーツとの関わりを深く理解したり，心と体が密接につながっていることを実感したりできるようにすることが求められています。</a:t>
            </a:r>
          </a:p>
          <a:p>
            <a:endParaRPr lang="ja-JP" altLang="en-US">
              <a:latin typeface="ＭＳ Ｐ明朝" panose="02020600040205080304" pitchFamily="18" charset="-128"/>
            </a:endParaRPr>
          </a:p>
          <a:p>
            <a:endParaRPr lang="ja-JP" altLang="en-US" sz="1000">
              <a:latin typeface="Arial" panose="020B0604020202020204" pitchFamily="34" charset="0"/>
            </a:endParaRPr>
          </a:p>
        </p:txBody>
      </p:sp>
      <p:sp>
        <p:nvSpPr>
          <p:cNvPr id="1095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E937DB0-BB73-497C-92FA-559B135C8354}" type="slidenum">
              <a:rPr kumimoji="0" lang="en-US" altLang="ja-JP" smtClean="0">
                <a:latin typeface="Arial" panose="020B0604020202020204" pitchFamily="34" charset="0"/>
              </a:rPr>
              <a:pPr/>
              <a:t>49</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636969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a:ln/>
        </p:spPr>
      </p:sp>
      <p:sp>
        <p:nvSpPr>
          <p:cNvPr id="194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次に，「改訂の要点」についてです。改訂の要点は７つ挙げられていますが，ここでは，②と③について説明します。</a:t>
            </a:r>
            <a:endParaRPr lang="en-US" altLang="ja-JP">
              <a:latin typeface="ＭＳ Ｐ明朝" panose="02020600040205080304" pitchFamily="18" charset="-128"/>
            </a:endParaRPr>
          </a:p>
          <a:p>
            <a:r>
              <a:rPr lang="ja-JP" altLang="en-US">
                <a:latin typeface="ＭＳ Ｐ明朝" panose="02020600040205080304" pitchFamily="18" charset="-128"/>
              </a:rPr>
              <a:t>　まず，②「カリキュラム・マネジメント」及び，「</a:t>
            </a:r>
            <a:r>
              <a:rPr lang="en-US" altLang="ja-JP">
                <a:latin typeface="ＭＳ Ｐ明朝" panose="02020600040205080304" pitchFamily="18" charset="-128"/>
              </a:rPr>
              <a:t>『</a:t>
            </a:r>
            <a:r>
              <a:rPr lang="ja-JP" altLang="en-US">
                <a:latin typeface="ＭＳ Ｐ明朝" panose="02020600040205080304" pitchFamily="18" charset="-128"/>
              </a:rPr>
              <a:t>主体的・対話的で深い学び</a:t>
            </a:r>
            <a:r>
              <a:rPr lang="en-US" altLang="ja-JP">
                <a:latin typeface="ＭＳ Ｐ明朝" panose="02020600040205080304" pitchFamily="18" charset="-128"/>
              </a:rPr>
              <a:t>』</a:t>
            </a:r>
            <a:r>
              <a:rPr lang="ja-JP" altLang="en-US">
                <a:latin typeface="ＭＳ Ｐ明朝" panose="02020600040205080304" pitchFamily="18" charset="-128"/>
              </a:rPr>
              <a:t>の実現に向けた授業改善の推進」についてです。</a:t>
            </a:r>
          </a:p>
          <a:p>
            <a:endParaRPr lang="en-US" altLang="ja-JP">
              <a:latin typeface="ＭＳ Ｐ明朝" panose="02020600040205080304" pitchFamily="18" charset="-128"/>
            </a:endParaRPr>
          </a:p>
        </p:txBody>
      </p:sp>
      <p:sp>
        <p:nvSpPr>
          <p:cNvPr id="194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0AEA41E-3828-48E4-AB42-9C9DBF4A7802}" type="slidenum">
              <a:rPr kumimoji="0" lang="en-US" altLang="ja-JP" smtClean="0">
                <a:latin typeface="Arial" panose="020B0604020202020204" pitchFamily="34" charset="0"/>
              </a:rPr>
              <a:pPr/>
              <a:t>5</a:t>
            </a:fld>
            <a:endParaRPr kumimoji="0" lang="en-US" altLang="ja-JP">
              <a:latin typeface="Arial" panose="020B0604020202020204" pitchFamily="34" charset="0"/>
            </a:endParaRPr>
          </a:p>
        </p:txBody>
      </p:sp>
    </p:spTree>
    <p:extLst>
      <p:ext uri="{BB962C8B-B14F-4D97-AF65-F5344CB8AC3E}">
        <p14:creationId xmlns:p14="http://schemas.microsoft.com/office/powerpoint/2010/main" val="821248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ー 1"/>
          <p:cNvSpPr>
            <a:spLocks noGrp="1" noRot="1" noChangeAspect="1" noTextEdit="1"/>
          </p:cNvSpPr>
          <p:nvPr>
            <p:ph type="sldImg"/>
          </p:nvPr>
        </p:nvSpPr>
        <p:spPr>
          <a:ln/>
        </p:spPr>
      </p:sp>
      <p:sp>
        <p:nvSpPr>
          <p:cNvPr id="1116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具体例をあげると，</a:t>
            </a:r>
            <a:endParaRPr lang="en-US" altLang="ja-JP">
              <a:latin typeface="Arial" panose="020B0604020202020204" pitchFamily="34" charset="0"/>
            </a:endParaRPr>
          </a:p>
          <a:p>
            <a:r>
              <a:rPr lang="ja-JP" altLang="en-US">
                <a:latin typeface="Arial" panose="020B0604020202020204" pitchFamily="34" charset="0"/>
              </a:rPr>
              <a:t>　体育分野の「体つくり運動」の「体ほぐしの運動」と保健分野の「心身の機能の発達と心の健康」，</a:t>
            </a:r>
            <a:endParaRPr lang="en-US" altLang="ja-JP">
              <a:latin typeface="Arial" panose="020B0604020202020204" pitchFamily="34" charset="0"/>
            </a:endParaRPr>
          </a:p>
          <a:p>
            <a:r>
              <a:rPr lang="ja-JP" altLang="en-US">
                <a:latin typeface="Arial" panose="020B0604020202020204" pitchFamily="34" charset="0"/>
              </a:rPr>
              <a:t>　体育分野の「水泳」の「事故防止に関する心得」と保健分野の「傷害の防止」の「応急手当」で関連のある指導を工夫することなどが示されています。</a:t>
            </a:r>
          </a:p>
          <a:p>
            <a:endParaRPr lang="en-US" altLang="ja-JP">
              <a:latin typeface="Arial" panose="020B0604020202020204" pitchFamily="34" charset="0"/>
            </a:endParaRPr>
          </a:p>
          <a:p>
            <a:endParaRPr lang="ja-JP" altLang="en-US">
              <a:latin typeface="Arial" panose="020B0604020202020204" pitchFamily="34" charset="0"/>
            </a:endParaRPr>
          </a:p>
        </p:txBody>
      </p:sp>
      <p:sp>
        <p:nvSpPr>
          <p:cNvPr id="1116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F81B7D8-9721-440A-A744-CE445CEDCBFD}" type="slidenum">
              <a:rPr kumimoji="0" lang="en-US" altLang="ja-JP" smtClean="0">
                <a:latin typeface="Arial" panose="020B0604020202020204" pitchFamily="34" charset="0"/>
              </a:rPr>
              <a:pPr/>
              <a:t>50</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515760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a:ln/>
        </p:spPr>
      </p:sp>
      <p:sp>
        <p:nvSpPr>
          <p:cNvPr id="1136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次に，「指導計画の作成と内容の取扱い」について説明します。</a:t>
            </a:r>
          </a:p>
        </p:txBody>
      </p:sp>
      <p:sp>
        <p:nvSpPr>
          <p:cNvPr id="1136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C9E9650-C14B-4E4F-8439-2C38E568BCCF}" type="slidenum">
              <a:rPr kumimoji="0" lang="en-US" altLang="ja-JP" smtClean="0">
                <a:latin typeface="Arial" panose="020B0604020202020204" pitchFamily="34" charset="0"/>
              </a:rPr>
              <a:pPr/>
              <a:t>51</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962895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p:cNvSpPr>
            <a:spLocks noGrp="1" noRot="1" noChangeAspect="1" noTextEdit="1"/>
          </p:cNvSpPr>
          <p:nvPr>
            <p:ph type="sldImg"/>
          </p:nvPr>
        </p:nvSpPr>
        <p:spPr>
          <a:ln/>
        </p:spPr>
      </p:sp>
      <p:sp>
        <p:nvSpPr>
          <p:cNvPr id="1157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a:t>
            </a:r>
            <a:r>
              <a:rPr lang="ja-JP" altLang="ja-JP">
                <a:latin typeface="Arial" panose="020B0604020202020204" pitchFamily="34" charset="0"/>
              </a:rPr>
              <a:t>「指導計画の作成</a:t>
            </a:r>
            <a:r>
              <a:rPr lang="ja-JP" altLang="en-US">
                <a:latin typeface="Arial" panose="020B0604020202020204" pitchFamily="34" charset="0"/>
              </a:rPr>
              <a:t>における配慮事項</a:t>
            </a:r>
            <a:r>
              <a:rPr lang="ja-JP" altLang="ja-JP">
                <a:latin typeface="Arial" panose="020B0604020202020204" pitchFamily="34" charset="0"/>
              </a:rPr>
              <a:t>」は</a:t>
            </a:r>
            <a:r>
              <a:rPr lang="ja-JP" altLang="en-US">
                <a:latin typeface="Arial" panose="020B0604020202020204" pitchFamily="34" charset="0"/>
              </a:rPr>
              <a:t>，</a:t>
            </a:r>
            <a:r>
              <a:rPr lang="ja-JP" altLang="ja-JP">
                <a:latin typeface="Arial" panose="020B0604020202020204" pitchFamily="34" charset="0"/>
              </a:rPr>
              <a:t>ご覧のように</a:t>
            </a:r>
            <a:r>
              <a:rPr lang="ja-JP" altLang="en-US">
                <a:latin typeface="Arial" panose="020B0604020202020204" pitchFamily="34" charset="0"/>
              </a:rPr>
              <a:t>４つのことが</a:t>
            </a:r>
            <a:r>
              <a:rPr lang="ja-JP" altLang="ja-JP">
                <a:latin typeface="Arial" panose="020B0604020202020204" pitchFamily="34" charset="0"/>
              </a:rPr>
              <a:t>示されています。</a:t>
            </a:r>
            <a:endParaRPr lang="en-US" altLang="ja-JP">
              <a:latin typeface="Arial" panose="020B0604020202020204" pitchFamily="34" charset="0"/>
            </a:endParaRPr>
          </a:p>
          <a:p>
            <a:r>
              <a:rPr lang="ja-JP" altLang="en-US">
                <a:latin typeface="Arial" panose="020B0604020202020204" pitchFamily="34" charset="0"/>
              </a:rPr>
              <a:t>　（１）と（３）が新たに付け加えられた事項ですが，前に説明したことと重なりますので割愛します。</a:t>
            </a:r>
            <a:endParaRPr lang="en-US" altLang="ja-JP">
              <a:latin typeface="Arial" panose="020B0604020202020204" pitchFamily="34" charset="0"/>
            </a:endParaRPr>
          </a:p>
          <a:p>
            <a:r>
              <a:rPr lang="ja-JP" altLang="en-US">
                <a:latin typeface="Arial" panose="020B0604020202020204" pitchFamily="34" charset="0"/>
              </a:rPr>
              <a:t>　ただし，（２）の「年間授業時数」については，中身の変更がありますので説明します。</a:t>
            </a:r>
            <a:endParaRPr lang="ja-JP" altLang="ja-JP">
              <a:latin typeface="Arial" panose="020B0604020202020204" pitchFamily="34" charset="0"/>
            </a:endParaRPr>
          </a:p>
        </p:txBody>
      </p:sp>
      <p:sp>
        <p:nvSpPr>
          <p:cNvPr id="1157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D7DE685-07A8-46E2-AB84-13C21BFD981B}" type="slidenum">
              <a:rPr kumimoji="0" lang="en-US" altLang="ja-JP" smtClean="0">
                <a:latin typeface="Arial" panose="020B0604020202020204" pitchFamily="34" charset="0"/>
              </a:rPr>
              <a:pPr/>
              <a:t>52</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117980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ー 1"/>
          <p:cNvSpPr>
            <a:spLocks noGrp="1" noRot="1" noChangeAspect="1" noTextEdit="1"/>
          </p:cNvSpPr>
          <p:nvPr>
            <p:ph type="sldImg"/>
          </p:nvPr>
        </p:nvSpPr>
        <p:spPr>
          <a:ln/>
        </p:spPr>
      </p:sp>
      <p:sp>
        <p:nvSpPr>
          <p:cNvPr id="1177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保健分野は，従前は，４つの内容を，左のような学年で指導するようになっていました。</a:t>
            </a:r>
            <a:endParaRPr lang="en-US" altLang="ja-JP" dirty="0">
              <a:latin typeface="ＭＳ Ｐ明朝" panose="02020600040205080304" pitchFamily="18" charset="-128"/>
            </a:endParaRPr>
          </a:p>
          <a:p>
            <a:r>
              <a:rPr lang="ja-JP" altLang="en-US" dirty="0">
                <a:latin typeface="ＭＳ Ｐ明朝" panose="02020600040205080304" pitchFamily="18" charset="-128"/>
              </a:rPr>
              <a:t>　今回の改訂によって，従前，第３学年で取り扱っていた「健康な生活と疾病の予防」の内容を</a:t>
            </a:r>
            <a:r>
              <a:rPr lang="ja-JP" altLang="en-US">
                <a:latin typeface="ＭＳ Ｐ明朝" panose="02020600040205080304" pitchFamily="18" charset="-128"/>
              </a:rPr>
              <a:t>，個人の生活</a:t>
            </a:r>
            <a:r>
              <a:rPr lang="ja-JP" altLang="en-US" dirty="0">
                <a:latin typeface="ＭＳ Ｐ明朝" panose="02020600040205080304" pitchFamily="18" charset="-128"/>
              </a:rPr>
              <a:t>における健康に関する課題を重視する観点から，</a:t>
            </a:r>
            <a:endParaRPr lang="en-US" altLang="ja-JP" dirty="0">
              <a:latin typeface="ＭＳ Ｐ明朝" panose="02020600040205080304" pitchFamily="18" charset="-128"/>
            </a:endParaRPr>
          </a:p>
          <a:p>
            <a:r>
              <a:rPr lang="ja-JP" altLang="en-US" dirty="0">
                <a:latin typeface="ＭＳ Ｐ明朝" panose="02020600040205080304" pitchFamily="18" charset="-128"/>
              </a:rPr>
              <a:t>第１学年から第３学年にわたって指導することになりました。</a:t>
            </a:r>
            <a:endParaRPr lang="en-US" altLang="ja-JP" dirty="0">
              <a:latin typeface="ＭＳ Ｐ明朝" panose="02020600040205080304" pitchFamily="18" charset="-128"/>
            </a:endParaRPr>
          </a:p>
          <a:p>
            <a:r>
              <a:rPr lang="ja-JP" altLang="en-US" dirty="0">
                <a:latin typeface="ＭＳ Ｐ明朝" panose="02020600040205080304" pitchFamily="18" charset="-128"/>
              </a:rPr>
              <a:t>　これにより，各学年おおよそ均等な時間を保健分野に配当できるようになりました。</a:t>
            </a:r>
            <a:endParaRPr lang="en-US" altLang="ja-JP" dirty="0">
              <a:latin typeface="ＭＳ Ｐ明朝" panose="02020600040205080304" pitchFamily="18" charset="-128"/>
            </a:endParaRPr>
          </a:p>
        </p:txBody>
      </p:sp>
      <p:sp>
        <p:nvSpPr>
          <p:cNvPr id="1177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230D904-0FB8-401F-A03F-419B8C51A2F3}" type="slidenum">
              <a:rPr kumimoji="0" lang="en-US" altLang="ja-JP" smtClean="0">
                <a:latin typeface="Arial" panose="020B0604020202020204" pitchFamily="34" charset="0"/>
              </a:rPr>
              <a:pPr/>
              <a:t>53</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484067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a:ln/>
        </p:spPr>
      </p:sp>
      <p:sp>
        <p:nvSpPr>
          <p:cNvPr id="1198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ja-JP" dirty="0">
                <a:latin typeface="Arial" panose="020B0604020202020204" pitchFamily="34" charset="0"/>
              </a:rPr>
              <a:t>次に</a:t>
            </a:r>
            <a:r>
              <a:rPr lang="ja-JP" altLang="en-US" dirty="0">
                <a:latin typeface="Arial" panose="020B0604020202020204" pitchFamily="34" charset="0"/>
              </a:rPr>
              <a:t>，</a:t>
            </a:r>
            <a:r>
              <a:rPr lang="ja-JP" altLang="ja-JP" dirty="0">
                <a:latin typeface="Arial" panose="020B0604020202020204" pitchFamily="34" charset="0"/>
              </a:rPr>
              <a:t>「内容の取扱い</a:t>
            </a:r>
            <a:r>
              <a:rPr lang="ja-JP" altLang="en-US" dirty="0">
                <a:latin typeface="Arial" panose="020B0604020202020204" pitchFamily="34" charset="0"/>
              </a:rPr>
              <a:t>における配慮事項</a:t>
            </a:r>
            <a:r>
              <a:rPr lang="ja-JP" altLang="ja-JP" dirty="0">
                <a:latin typeface="Arial" panose="020B0604020202020204" pitchFamily="34" charset="0"/>
              </a:rPr>
              <a:t>」</a:t>
            </a:r>
            <a:r>
              <a:rPr lang="ja-JP" altLang="en-US" dirty="0">
                <a:latin typeface="Arial" panose="020B0604020202020204" pitchFamily="34" charset="0"/>
              </a:rPr>
              <a:t>は，</a:t>
            </a:r>
            <a:r>
              <a:rPr lang="ja-JP" altLang="ja-JP" dirty="0">
                <a:latin typeface="Arial" panose="020B0604020202020204" pitchFamily="34" charset="0"/>
              </a:rPr>
              <a:t>ご覧のように大きく</a:t>
            </a:r>
            <a:r>
              <a:rPr lang="ja-JP" altLang="en-US" dirty="0">
                <a:latin typeface="Arial" panose="020B0604020202020204" pitchFamily="34" charset="0"/>
              </a:rPr>
              <a:t>７つ</a:t>
            </a:r>
            <a:r>
              <a:rPr lang="ja-JP" altLang="ja-JP" dirty="0">
                <a:latin typeface="Arial" panose="020B0604020202020204" pitchFamily="34" charset="0"/>
              </a:rPr>
              <a:t>の</a:t>
            </a:r>
            <a:r>
              <a:rPr lang="ja-JP" altLang="en-US" dirty="0">
                <a:latin typeface="Arial" panose="020B0604020202020204" pitchFamily="34" charset="0"/>
              </a:rPr>
              <a:t>ことが</a:t>
            </a:r>
            <a:r>
              <a:rPr lang="ja-JP" altLang="ja-JP" dirty="0">
                <a:latin typeface="Arial" panose="020B0604020202020204" pitchFamily="34" charset="0"/>
              </a:rPr>
              <a:t>示されています。</a:t>
            </a:r>
            <a:endParaRPr lang="en-US" altLang="ja-JP" dirty="0">
              <a:latin typeface="Arial" panose="020B0604020202020204" pitchFamily="34" charset="0"/>
            </a:endParaRPr>
          </a:p>
          <a:p>
            <a:r>
              <a:rPr lang="ja-JP" altLang="en-US" dirty="0">
                <a:latin typeface="Arial" panose="020B0604020202020204" pitchFamily="34" charset="0"/>
              </a:rPr>
              <a:t>　赤字の項目が新たに付け加えられたものですが，時間の関係で（４）のみ説明します。</a:t>
            </a:r>
            <a:endParaRPr lang="en-US" altLang="ja-JP" dirty="0">
              <a:latin typeface="Arial" panose="020B0604020202020204" pitchFamily="34" charset="0"/>
            </a:endParaRPr>
          </a:p>
          <a:p>
            <a:r>
              <a:rPr lang="ja-JP" altLang="en-US">
                <a:latin typeface="Arial" panose="020B0604020202020204" pitchFamily="34" charset="0"/>
              </a:rPr>
              <a:t>　（４）の「体験活動の充実」では，「オリンピック・パラリンピックに関する指導の充実を図る観点から，パラリンピック競技大会で実施されている種目などの障害者スポーツを体験するなどの工夫も考えられる」という文言が示されています。</a:t>
            </a:r>
          </a:p>
        </p:txBody>
      </p:sp>
      <p:sp>
        <p:nvSpPr>
          <p:cNvPr id="1198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BF76787-65D1-481C-9AA1-185B9C991E49}" type="slidenum">
              <a:rPr kumimoji="0" lang="en-US" altLang="ja-JP" smtClean="0">
                <a:latin typeface="Arial" panose="020B0604020202020204" pitchFamily="34" charset="0"/>
              </a:rPr>
              <a:pPr/>
              <a:t>54</a:t>
            </a:fld>
            <a:endParaRPr kumimoji="0" lang="en-US" altLang="ja-JP">
              <a:latin typeface="Arial" panose="020B0604020202020204" pitchFamily="34" charset="0"/>
            </a:endParaRPr>
          </a:p>
        </p:txBody>
      </p:sp>
    </p:spTree>
    <p:extLst>
      <p:ext uri="{BB962C8B-B14F-4D97-AF65-F5344CB8AC3E}">
        <p14:creationId xmlns:p14="http://schemas.microsoft.com/office/powerpoint/2010/main" val="41763831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A9824A-8EF4-4EDA-8544-26B11E1E6FE7}" type="slidenum">
              <a:rPr lang="en-US" altLang="ja-JP" smtClean="0">
                <a:latin typeface="Arial" panose="020B0604020202020204" pitchFamily="34" charset="0"/>
              </a:rPr>
              <a:pPr/>
              <a:t>55</a:t>
            </a:fld>
            <a:endParaRPr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ts val="1700"/>
              </a:lnSpc>
              <a:spcBef>
                <a:spcPts val="413"/>
              </a:spcBef>
              <a:spcAft>
                <a:spcPct val="0"/>
              </a:spcAft>
              <a:buClr>
                <a:srgbClr val="A50021"/>
              </a:buClr>
              <a:buSzTx/>
              <a:buFont typeface="Wingdings" panose="05000000000000000000" pitchFamily="2" charset="2"/>
              <a:buNone/>
              <a:tabLst/>
              <a:defRPr/>
            </a:pPr>
            <a:r>
              <a:rPr lang="ja-JP" altLang="en-US" dirty="0">
                <a:latin typeface="ＭＳ Ｐ明朝" panose="02020600040205080304" pitchFamily="18" charset="-128"/>
              </a:rPr>
              <a:t>以上で，中学校　保健体育科　新教育課程の説明を終わります。</a:t>
            </a:r>
            <a:endParaRPr lang="en-US" altLang="ja-JP" dirty="0">
              <a:latin typeface="ＭＳ Ｐ明朝" panose="02020600040205080304" pitchFamily="18" charset="-128"/>
            </a:endParaRPr>
          </a:p>
          <a:p>
            <a:pPr eaLnBrk="1" hangingPunct="1">
              <a:lnSpc>
                <a:spcPts val="1700"/>
              </a:lnSpc>
              <a:spcBef>
                <a:spcPts val="413"/>
              </a:spcBef>
              <a:buClr>
                <a:srgbClr val="A50021"/>
              </a:buClr>
              <a:buFont typeface="Wingdings" panose="05000000000000000000" pitchFamily="2" charset="2"/>
              <a:buNone/>
            </a:pPr>
            <a:endParaRPr lang="ja-JP" altLang="en-US" dirty="0">
              <a:latin typeface="ＭＳ Ｐ明朝" panose="02020600040205080304" pitchFamily="18" charset="-128"/>
            </a:endParaRPr>
          </a:p>
        </p:txBody>
      </p:sp>
    </p:spTree>
    <p:extLst>
      <p:ext uri="{BB962C8B-B14F-4D97-AF65-F5344CB8AC3E}">
        <p14:creationId xmlns:p14="http://schemas.microsoft.com/office/powerpoint/2010/main" val="395742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カリキュラム・マネジメントの充実」とは，各学校において，子供たちの姿や地域の実情を踏まえて，教育課程を編成し，それを実施・評価し改善していくことです。２２ページから２３ページには，「３年間の見通しをもった年間指導計画の作成」，「生徒の現状に基づいた計画の作成・実施・評価・改善」，「地域の人的・物的資源等の活用」の３点が示されています。</a:t>
            </a:r>
          </a:p>
          <a:p>
            <a:pPr>
              <a:buFont typeface="Calibri" panose="020F0502020204030204" pitchFamily="34" charset="0"/>
              <a:buNone/>
            </a:pPr>
            <a:r>
              <a:rPr lang="ja-JP" altLang="en-US" dirty="0">
                <a:latin typeface="ＭＳ Ｐ明朝" panose="02020600040205080304" pitchFamily="18" charset="-128"/>
              </a:rPr>
              <a:t>　具体的には，１点目の「</a:t>
            </a:r>
            <a:r>
              <a:rPr lang="ja-JP" altLang="en-US" dirty="0">
                <a:latin typeface="Arial" panose="020B0604020202020204" pitchFamily="34" charset="0"/>
              </a:rPr>
              <a:t>３年間の見通しをもった年間指導計画の作成」では，体育分野及び保健分野の指導内容の関連を踏まえること，体育・健康に関する指導につながる健康安全・体育的行事等との関連について見通しをもつこと，</a:t>
            </a:r>
            <a:endParaRPr lang="en-US" altLang="ja-JP" dirty="0">
              <a:latin typeface="Arial" panose="020B0604020202020204" pitchFamily="34" charset="0"/>
            </a:endParaRPr>
          </a:p>
          <a:p>
            <a:pPr>
              <a:buFont typeface="Calibri" panose="020F0502020204030204" pitchFamily="34" charset="0"/>
              <a:buNone/>
            </a:pPr>
            <a:r>
              <a:rPr lang="ja-JP" altLang="en-US" dirty="0">
                <a:latin typeface="Arial" panose="020B0604020202020204" pitchFamily="34" charset="0"/>
              </a:rPr>
              <a:t>　２点目の「生徒の現状に基づいた計画の作成・実施・評価・改善」では，第３学年では，複数教員配置校においては生徒が選択して学習ができるよう配慮すること，保健分野では，体育分野，健康に関する指導に関わる教科等や個別指導との連携を図ること，</a:t>
            </a:r>
            <a:endParaRPr lang="en-US" altLang="ja-JP" dirty="0">
              <a:latin typeface="Arial" panose="020B0604020202020204" pitchFamily="34" charset="0"/>
            </a:endParaRPr>
          </a:p>
          <a:p>
            <a:pPr>
              <a:buFont typeface="Calibri" panose="020F0502020204030204" pitchFamily="34" charset="0"/>
              <a:buNone/>
            </a:pPr>
            <a:r>
              <a:rPr lang="ja-JP" altLang="en-US" dirty="0">
                <a:latin typeface="Arial" panose="020B0604020202020204" pitchFamily="34" charset="0"/>
              </a:rPr>
              <a:t>　３点目の「地域の人的・物的資源等の活用」では活用可能な地域等の人的・物的資源等との連携を図ることが示されています。特に「体育分野及び保健分野の関連」については何度も出てくるキーワードで，大変重要なポイントといえます。</a:t>
            </a:r>
            <a:endParaRPr lang="en-US" altLang="ja-JP" dirty="0">
              <a:latin typeface="Arial" panose="020B0604020202020204" pitchFamily="34" charset="0"/>
            </a:endParaRP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B48B6F0-4A6C-4DA4-BF16-171BB7084391}" type="slidenum">
              <a:rPr kumimoji="0" lang="en-US" altLang="ja-JP" smtClean="0">
                <a:latin typeface="Arial" panose="020B0604020202020204" pitchFamily="34" charset="0"/>
              </a:rPr>
              <a:pPr/>
              <a:t>6</a:t>
            </a:fld>
            <a:endParaRPr kumimoji="0" lang="en-US" altLang="ja-JP">
              <a:latin typeface="Arial" panose="020B0604020202020204" pitchFamily="34" charset="0"/>
            </a:endParaRPr>
          </a:p>
        </p:txBody>
      </p:sp>
    </p:spTree>
    <p:extLst>
      <p:ext uri="{BB962C8B-B14F-4D97-AF65-F5344CB8AC3E}">
        <p14:creationId xmlns:p14="http://schemas.microsoft.com/office/powerpoint/2010/main" val="27561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具体的には，「喫煙，飲酒，薬物乱用と健康」において，フェアプレイに反するドーピングの健康への影響についても触れること，</a:t>
            </a:r>
            <a:endParaRPr lang="en-US" altLang="ja-JP" dirty="0">
              <a:latin typeface="Arial" panose="020B0604020202020204" pitchFamily="34" charset="0"/>
            </a:endParaRPr>
          </a:p>
          <a:p>
            <a:r>
              <a:rPr lang="ja-JP" altLang="en-US" dirty="0">
                <a:latin typeface="Arial" panose="020B0604020202020204" pitchFamily="34" charset="0"/>
              </a:rPr>
              <a:t>　「交通事故や自然災害などによる傷害の発生要因」において，運動による傷害の発生要因について適宜取り上げること，</a:t>
            </a:r>
            <a:endParaRPr lang="en-US" altLang="ja-JP" dirty="0">
              <a:latin typeface="Arial" panose="020B0604020202020204" pitchFamily="34" charset="0"/>
            </a:endParaRPr>
          </a:p>
          <a:p>
            <a:r>
              <a:rPr lang="ja-JP" altLang="en-US" dirty="0">
                <a:latin typeface="Arial" panose="020B0604020202020204" pitchFamily="34" charset="0"/>
              </a:rPr>
              <a:t>　「身体の環境に対する適応能力・至適範囲」の「温熱条件や明るさの至適範囲」において，これらの範囲は，スポーツ活動の種類によって異なること，その範囲を超えると，スポーツの記録の低下が見られることなどにも触れるといったことが挙げられます。</a:t>
            </a: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8996B0C-153F-4A5A-8EED-8839B786D371}" type="slidenum">
              <a:rPr kumimoji="0" lang="en-US" altLang="ja-JP" smtClean="0">
                <a:latin typeface="Arial" panose="020B0604020202020204" pitchFamily="34" charset="0"/>
              </a:rPr>
              <a:pPr/>
              <a:t>7</a:t>
            </a:fld>
            <a:endParaRPr kumimoji="0" lang="en-US" altLang="ja-JP">
              <a:latin typeface="Arial" panose="020B0604020202020204" pitchFamily="34" charset="0"/>
            </a:endParaRPr>
          </a:p>
        </p:txBody>
      </p:sp>
    </p:spTree>
    <p:extLst>
      <p:ext uri="{BB962C8B-B14F-4D97-AF65-F5344CB8AC3E}">
        <p14:creationId xmlns:p14="http://schemas.microsoft.com/office/powerpoint/2010/main" val="129837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ln/>
        </p:spPr>
      </p:sp>
      <p:sp>
        <p:nvSpPr>
          <p:cNvPr id="256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次に，</a:t>
            </a:r>
            <a:r>
              <a:rPr lang="en-US" altLang="ja-JP" dirty="0">
                <a:latin typeface="ＭＳ Ｐ明朝" panose="02020600040205080304" pitchFamily="18" charset="-128"/>
              </a:rPr>
              <a:t>『</a:t>
            </a:r>
            <a:r>
              <a:rPr lang="ja-JP" altLang="en-US" dirty="0">
                <a:latin typeface="ＭＳ Ｐ明朝" panose="02020600040205080304" pitchFamily="18" charset="-128"/>
              </a:rPr>
              <a:t>主体的・対話的で深い学び</a:t>
            </a:r>
            <a:r>
              <a:rPr lang="en-US" altLang="ja-JP" dirty="0">
                <a:latin typeface="ＭＳ Ｐ明朝" panose="02020600040205080304" pitchFamily="18" charset="-128"/>
              </a:rPr>
              <a:t>』</a:t>
            </a:r>
            <a:r>
              <a:rPr lang="ja-JP" altLang="en-US" dirty="0">
                <a:latin typeface="ＭＳ Ｐ明朝" panose="02020600040205080304" pitchFamily="18" charset="-128"/>
              </a:rPr>
              <a:t>についてです。</a:t>
            </a:r>
            <a:endParaRPr lang="en-US" altLang="ja-JP" dirty="0">
              <a:latin typeface="ＭＳ Ｐ明朝" panose="02020600040205080304" pitchFamily="18" charset="-128"/>
            </a:endParaRPr>
          </a:p>
          <a:p>
            <a:r>
              <a:rPr lang="ja-JP" altLang="en-US" dirty="0">
                <a:latin typeface="ＭＳ Ｐ明朝" panose="02020600040205080304" pitchFamily="18" charset="-128"/>
              </a:rPr>
              <a:t>　保健体育科における</a:t>
            </a:r>
            <a:r>
              <a:rPr lang="en-US" altLang="ja-JP" dirty="0">
                <a:latin typeface="ＭＳ Ｐ明朝" panose="02020600040205080304" pitchFamily="18" charset="-128"/>
              </a:rPr>
              <a:t>『</a:t>
            </a:r>
            <a:r>
              <a:rPr lang="ja-JP" altLang="en-US" dirty="0">
                <a:latin typeface="ＭＳ Ｐ明朝" panose="02020600040205080304" pitchFamily="18" charset="-128"/>
              </a:rPr>
              <a:t>主体的・対話的で深い学び</a:t>
            </a:r>
            <a:r>
              <a:rPr lang="en-US" altLang="ja-JP" dirty="0">
                <a:latin typeface="ＭＳ Ｐ明朝" panose="02020600040205080304" pitchFamily="18" charset="-128"/>
              </a:rPr>
              <a:t>』</a:t>
            </a:r>
            <a:r>
              <a:rPr lang="ja-JP" altLang="en-US" dirty="0">
                <a:latin typeface="ＭＳ Ｐ明朝" panose="02020600040205080304" pitchFamily="18" charset="-128"/>
              </a:rPr>
              <a:t>については，</a:t>
            </a:r>
            <a:endParaRPr lang="en-US" altLang="ja-JP" dirty="0">
              <a:latin typeface="ＭＳ Ｐ明朝" panose="02020600040205080304" pitchFamily="18" charset="-128"/>
            </a:endParaRPr>
          </a:p>
          <a:p>
            <a:pPr>
              <a:spcBef>
                <a:spcPct val="0"/>
              </a:spcBef>
            </a:pPr>
            <a:r>
              <a:rPr lang="ja-JP" altLang="en-US" dirty="0">
                <a:latin typeface="ＭＳ Ｐ明朝" panose="02020600040205080304" pitchFamily="18" charset="-128"/>
              </a:rPr>
              <a:t>・運動の楽しさや健康の意義等を発見し，運動や健康についての興味や関心を高め，課題の解決に向けて粘り強く自ら取り組み，学習を振り返るとともにそれを考察し，課題を修正したり新たな課題を設定したりするなどの主体的な学び</a:t>
            </a:r>
            <a:endParaRPr lang="en-US" altLang="ja-JP" dirty="0">
              <a:latin typeface="ＭＳ Ｐ明朝" panose="02020600040205080304" pitchFamily="18" charset="-128"/>
            </a:endParaRPr>
          </a:p>
          <a:p>
            <a:r>
              <a:rPr lang="ja-JP" altLang="en-US" dirty="0">
                <a:latin typeface="ＭＳ Ｐ明朝" panose="02020600040205080304" pitchFamily="18" charset="-128"/>
              </a:rPr>
              <a:t>・　運動や健康についての課題の解決に向けて，生徒が他者との対話を通して，自己の思考を広げ深め，課題の解決を目指して学習に取り組むなどの対話的な学び</a:t>
            </a:r>
          </a:p>
          <a:p>
            <a:r>
              <a:rPr lang="ja-JP" altLang="en-US">
                <a:latin typeface="ＭＳ Ｐ明朝" panose="02020600040205080304" pitchFamily="18" charset="-128"/>
              </a:rPr>
              <a:t>・　習得・活用・探究という学びの過程を通して，自他の運動や健康についての課題を発見し，解決に向けて試行錯誤を重ねながら，思考を深め，よりよく解決するなどの深い学び</a:t>
            </a:r>
          </a:p>
          <a:p>
            <a:r>
              <a:rPr lang="ja-JP" altLang="en-US" dirty="0">
                <a:latin typeface="ＭＳ Ｐ明朝" panose="02020600040205080304" pitchFamily="18" charset="-128"/>
              </a:rPr>
              <a:t>と示されています。ただし，この前段には，</a:t>
            </a:r>
          </a:p>
          <a:p>
            <a:endParaRPr lang="ja-JP" altLang="en-US" sz="1100" dirty="0">
              <a:latin typeface="ＭＳ Ｐ明朝" panose="02020600040205080304" pitchFamily="18" charset="-128"/>
            </a:endParaRPr>
          </a:p>
        </p:txBody>
      </p:sp>
      <p:sp>
        <p:nvSpPr>
          <p:cNvPr id="2560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DD31C8D-CC97-4761-ADD4-0E360991CFC9}" type="slidenum">
              <a:rPr kumimoji="0" lang="en-US" altLang="ja-JP" smtClean="0">
                <a:latin typeface="Arial" panose="020B0604020202020204" pitchFamily="34" charset="0"/>
              </a:rPr>
              <a:pPr/>
              <a:t>8</a:t>
            </a:fld>
            <a:endParaRPr kumimoji="0" lang="en-US" altLang="ja-JP">
              <a:latin typeface="Arial" panose="020B0604020202020204" pitchFamily="34" charset="0"/>
            </a:endParaRPr>
          </a:p>
        </p:txBody>
      </p:sp>
    </p:spTree>
    <p:extLst>
      <p:ext uri="{BB962C8B-B14F-4D97-AF65-F5344CB8AC3E}">
        <p14:creationId xmlns:p14="http://schemas.microsoft.com/office/powerpoint/2010/main" val="3692964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「生徒に保健体育科の指導を通して，３つの資質能力の育成を目指す授業改善を行うことはこれまでも多くの実践が重ねられてきて</a:t>
            </a:r>
            <a:r>
              <a:rPr lang="ja-JP" altLang="en-US" u="none" dirty="0">
                <a:solidFill>
                  <a:schemeClr val="tx1"/>
                </a:solidFill>
                <a:latin typeface="ＭＳ Ｐ明朝" panose="02020600040205080304" pitchFamily="18" charset="-128"/>
              </a:rPr>
              <a:t>いる。</a:t>
            </a:r>
            <a:r>
              <a:rPr lang="ja-JP" altLang="en-US" u="none" baseline="0" dirty="0">
                <a:solidFill>
                  <a:schemeClr val="tx1"/>
                </a:solidFill>
                <a:latin typeface="ＭＳ Ｐ明朝" panose="02020600040205080304" pitchFamily="18" charset="-128"/>
              </a:rPr>
              <a:t>そのような着実に取り組まれてきた実践を否定し、</a:t>
            </a:r>
            <a:r>
              <a:rPr lang="ja-JP" altLang="en-US" u="none" dirty="0">
                <a:solidFill>
                  <a:schemeClr val="tx1"/>
                </a:solidFill>
                <a:latin typeface="ＭＳ Ｐ明朝" panose="02020600040205080304" pitchFamily="18" charset="-128"/>
              </a:rPr>
              <a:t>全く</a:t>
            </a:r>
            <a:r>
              <a:rPr lang="ja-JP" altLang="en-US" dirty="0">
                <a:latin typeface="ＭＳ Ｐ明朝" panose="02020600040205080304" pitchFamily="18" charset="-128"/>
              </a:rPr>
              <a:t>異なる指導方法を導入しなければならないと捉えるのではなく」とあります。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つまり，「通常行われている学習活動の質を向上させることを主眼とするもの」といえます。これは，４ページの，「</a:t>
            </a:r>
            <a:r>
              <a:rPr lang="en-US" altLang="ja-JP" dirty="0">
                <a:latin typeface="ＭＳ Ｐ明朝" panose="02020600040205080304" pitchFamily="18" charset="-128"/>
              </a:rPr>
              <a:t>『</a:t>
            </a:r>
            <a:r>
              <a:rPr lang="ja-JP" altLang="en-US" dirty="0">
                <a:latin typeface="ＭＳ Ｐ明朝" panose="02020600040205080304" pitchFamily="18" charset="-128"/>
              </a:rPr>
              <a:t>主体的・対話的で深い学び</a:t>
            </a:r>
            <a:r>
              <a:rPr lang="en-US" altLang="ja-JP" dirty="0">
                <a:latin typeface="ＭＳ Ｐ明朝" panose="02020600040205080304" pitchFamily="18" charset="-128"/>
              </a:rPr>
              <a:t>』</a:t>
            </a:r>
            <a:r>
              <a:rPr lang="ja-JP" altLang="en-US" dirty="0">
                <a:latin typeface="ＭＳ Ｐ明朝" panose="02020600040205080304" pitchFamily="18" charset="-128"/>
              </a:rPr>
              <a:t>の実現に向けた授業改善を進める上での６つの留意点」にも示されています。</a:t>
            </a:r>
            <a:endParaRPr lang="en-US" altLang="ja-JP" dirty="0">
              <a:latin typeface="ＭＳ Ｐ明朝" panose="02020600040205080304" pitchFamily="18" charset="-128"/>
            </a:endParaRPr>
          </a:p>
          <a:p>
            <a:endParaRPr lang="ja-JP" altLang="en-US" dirty="0">
              <a:latin typeface="ＭＳ Ｐ明朝" panose="02020600040205080304" pitchFamily="18" charset="-128"/>
            </a:endParaRP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381231D-793C-49E9-872F-9B357F861544}" type="slidenum">
              <a:rPr kumimoji="0" lang="en-US" altLang="ja-JP" smtClean="0">
                <a:latin typeface="Arial" panose="020B0604020202020204" pitchFamily="34" charset="0"/>
              </a:rPr>
              <a:pPr/>
              <a:t>9</a:t>
            </a:fld>
            <a:endParaRPr kumimoji="0" lang="en-US" altLang="ja-JP">
              <a:latin typeface="Arial" panose="020B0604020202020204" pitchFamily="34" charset="0"/>
            </a:endParaRPr>
          </a:p>
        </p:txBody>
      </p:sp>
    </p:spTree>
    <p:extLst>
      <p:ext uri="{BB962C8B-B14F-4D97-AF65-F5344CB8AC3E}">
        <p14:creationId xmlns:p14="http://schemas.microsoft.com/office/powerpoint/2010/main" val="41803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27727D6B-C95E-4649-89FA-614FB96646E1}" type="slidenum">
              <a:rPr lang="en-US" altLang="ja-JP"/>
              <a:pPr>
                <a:defRPr/>
              </a:pPr>
              <a:t>‹#›</a:t>
            </a:fld>
            <a:endParaRPr lang="en-US" altLang="ja-JP"/>
          </a:p>
        </p:txBody>
      </p:sp>
    </p:spTree>
    <p:extLst>
      <p:ext uri="{BB962C8B-B14F-4D97-AF65-F5344CB8AC3E}">
        <p14:creationId xmlns:p14="http://schemas.microsoft.com/office/powerpoint/2010/main" val="379745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BCC4CC88-F655-44E4-A535-16354E4B8AB5}" type="slidenum">
              <a:rPr lang="en-US" altLang="ja-JP"/>
              <a:pPr>
                <a:defRPr/>
              </a:pPr>
              <a:t>‹#›</a:t>
            </a:fld>
            <a:endParaRPr lang="en-US" altLang="ja-JP"/>
          </a:p>
        </p:txBody>
      </p:sp>
    </p:spTree>
    <p:extLst>
      <p:ext uri="{BB962C8B-B14F-4D97-AF65-F5344CB8AC3E}">
        <p14:creationId xmlns:p14="http://schemas.microsoft.com/office/powerpoint/2010/main" val="314389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E9219E0B-D7E6-4520-9E88-CDC8EB3D8B8D}" type="slidenum">
              <a:rPr lang="en-US" altLang="ja-JP"/>
              <a:pPr>
                <a:defRPr/>
              </a:pPr>
              <a:t>‹#›</a:t>
            </a:fld>
            <a:endParaRPr lang="en-US" altLang="ja-JP"/>
          </a:p>
        </p:txBody>
      </p:sp>
    </p:spTree>
    <p:extLst>
      <p:ext uri="{BB962C8B-B14F-4D97-AF65-F5344CB8AC3E}">
        <p14:creationId xmlns:p14="http://schemas.microsoft.com/office/powerpoint/2010/main" val="399810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75F8066C-B262-492D-8DC5-E199E5DD6BC5}" type="slidenum">
              <a:rPr lang="en-US" altLang="ja-JP"/>
              <a:pPr>
                <a:defRPr/>
              </a:pPr>
              <a:t>‹#›</a:t>
            </a:fld>
            <a:endParaRPr lang="en-US" altLang="ja-JP"/>
          </a:p>
        </p:txBody>
      </p:sp>
    </p:spTree>
    <p:extLst>
      <p:ext uri="{BB962C8B-B14F-4D97-AF65-F5344CB8AC3E}">
        <p14:creationId xmlns:p14="http://schemas.microsoft.com/office/powerpoint/2010/main" val="231172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DA7CB7DD-517B-4D33-82B8-BCC86543C6B9}" type="slidenum">
              <a:rPr lang="en-US" altLang="ja-JP"/>
              <a:pPr>
                <a:defRPr/>
              </a:pPr>
              <a:t>‹#›</a:t>
            </a:fld>
            <a:endParaRPr lang="en-US" altLang="ja-JP"/>
          </a:p>
        </p:txBody>
      </p:sp>
    </p:spTree>
    <p:extLst>
      <p:ext uri="{BB962C8B-B14F-4D97-AF65-F5344CB8AC3E}">
        <p14:creationId xmlns:p14="http://schemas.microsoft.com/office/powerpoint/2010/main" val="3862481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16557999-5E22-4698-887C-A92498FB2910}" type="slidenum">
              <a:rPr lang="en-US" altLang="ja-JP"/>
              <a:pPr>
                <a:defRPr/>
              </a:pPr>
              <a:t>‹#›</a:t>
            </a:fld>
            <a:endParaRPr lang="en-US" altLang="ja-JP"/>
          </a:p>
        </p:txBody>
      </p:sp>
    </p:spTree>
    <p:extLst>
      <p:ext uri="{BB962C8B-B14F-4D97-AF65-F5344CB8AC3E}">
        <p14:creationId xmlns:p14="http://schemas.microsoft.com/office/powerpoint/2010/main" val="202159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758F79B2-D1F0-462C-B1DD-6047B572A596}" type="slidenum">
              <a:rPr lang="en-US" altLang="ja-JP"/>
              <a:pPr>
                <a:defRPr/>
              </a:pPr>
              <a:t>‹#›</a:t>
            </a:fld>
            <a:endParaRPr lang="en-US" altLang="ja-JP"/>
          </a:p>
        </p:txBody>
      </p:sp>
    </p:spTree>
    <p:extLst>
      <p:ext uri="{BB962C8B-B14F-4D97-AF65-F5344CB8AC3E}">
        <p14:creationId xmlns:p14="http://schemas.microsoft.com/office/powerpoint/2010/main" val="283381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3D483092-AB52-4398-BFF6-BA9896D938E3}" type="slidenum">
              <a:rPr lang="en-US" altLang="ja-JP"/>
              <a:pPr>
                <a:defRPr/>
              </a:pPr>
              <a:t>‹#›</a:t>
            </a:fld>
            <a:endParaRPr lang="en-US" altLang="ja-JP"/>
          </a:p>
        </p:txBody>
      </p:sp>
    </p:spTree>
    <p:extLst>
      <p:ext uri="{BB962C8B-B14F-4D97-AF65-F5344CB8AC3E}">
        <p14:creationId xmlns:p14="http://schemas.microsoft.com/office/powerpoint/2010/main" val="3351536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91A06C84-8928-4599-82F0-40E992B4EF43}" type="slidenum">
              <a:rPr lang="en-US" altLang="ja-JP"/>
              <a:pPr>
                <a:defRPr/>
              </a:pPr>
              <a:t>‹#›</a:t>
            </a:fld>
            <a:endParaRPr lang="en-US" altLang="ja-JP"/>
          </a:p>
        </p:txBody>
      </p:sp>
    </p:spTree>
    <p:extLst>
      <p:ext uri="{BB962C8B-B14F-4D97-AF65-F5344CB8AC3E}">
        <p14:creationId xmlns:p14="http://schemas.microsoft.com/office/powerpoint/2010/main" val="360477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929BF83D-5778-4E58-974E-2E0D690EDC9E}" type="slidenum">
              <a:rPr lang="en-US" altLang="ja-JP"/>
              <a:pPr>
                <a:defRPr/>
              </a:pPr>
              <a:t>‹#›</a:t>
            </a:fld>
            <a:endParaRPr lang="en-US" altLang="ja-JP"/>
          </a:p>
        </p:txBody>
      </p:sp>
    </p:spTree>
    <p:extLst>
      <p:ext uri="{BB962C8B-B14F-4D97-AF65-F5344CB8AC3E}">
        <p14:creationId xmlns:p14="http://schemas.microsoft.com/office/powerpoint/2010/main" val="1637205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271B1B69-6869-4696-9D2A-56ED265EFA4F}" type="slidenum">
              <a:rPr lang="en-US" altLang="ja-JP"/>
              <a:pPr>
                <a:defRPr/>
              </a:pPr>
              <a:t>‹#›</a:t>
            </a:fld>
            <a:endParaRPr lang="en-US" altLang="ja-JP"/>
          </a:p>
        </p:txBody>
      </p:sp>
    </p:spTree>
    <p:extLst>
      <p:ext uri="{BB962C8B-B14F-4D97-AF65-F5344CB8AC3E}">
        <p14:creationId xmlns:p14="http://schemas.microsoft.com/office/powerpoint/2010/main" val="2249348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rgbClr val="FFFFFF"/>
                </a:solidFill>
                <a:latin typeface="+mn-lt"/>
                <a:ea typeface="+mn-ea"/>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900" cap="all" baseline="0">
                <a:solidFill>
                  <a:srgbClr val="FFFFFF"/>
                </a:solidFill>
                <a:latin typeface="+mn-lt"/>
                <a:ea typeface="+mn-ea"/>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000">
                <a:solidFill>
                  <a:srgbClr val="FFFFFF"/>
                </a:solidFill>
              </a:defRPr>
            </a:lvl1pPr>
          </a:lstStyle>
          <a:p>
            <a:pPr>
              <a:defRPr/>
            </a:pPr>
            <a:fld id="{45535D75-0EC3-407D-9A5B-3FD4890BD143}"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269" r:id="rId1"/>
    <p:sldLayoutId id="2147485264" r:id="rId2"/>
    <p:sldLayoutId id="2147485270" r:id="rId3"/>
    <p:sldLayoutId id="2147485265" r:id="rId4"/>
    <p:sldLayoutId id="2147485266" r:id="rId5"/>
    <p:sldLayoutId id="2147485267" r:id="rId6"/>
    <p:sldLayoutId id="2147485271" r:id="rId7"/>
    <p:sldLayoutId id="2147485272" r:id="rId8"/>
    <p:sldLayoutId id="2147485273" r:id="rId9"/>
    <p:sldLayoutId id="2147485268" r:id="rId10"/>
    <p:sldLayoutId id="2147485274"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5876925"/>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1547813" y="1427163"/>
            <a:ext cx="6264275"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　保健体育科　</a:t>
            </a:r>
          </a:p>
        </p:txBody>
      </p:sp>
      <p:sp>
        <p:nvSpPr>
          <p:cNvPr id="6149" name="AutoShape 12"/>
          <p:cNvSpPr>
            <a:spLocks noChangeArrowheads="1"/>
          </p:cNvSpPr>
          <p:nvPr/>
        </p:nvSpPr>
        <p:spPr bwMode="auto">
          <a:xfrm>
            <a:off x="1557338" y="2344103"/>
            <a:ext cx="6264275" cy="3120553"/>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保健体育科の改訂の趣旨及び要点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保健体育科の目標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保健体育科の内容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　</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a:p>
            <a:pPr eaLnBrk="1" fontAlgn="auto" hangingPunct="1">
              <a:spcBef>
                <a:spcPct val="50000"/>
              </a:spcBef>
              <a:spcAft>
                <a:spcPts val="0"/>
              </a:spcAft>
              <a:buFontTx/>
              <a:buNone/>
              <a:defRPr/>
            </a:pPr>
            <a:endParaRPr lang="ja-JP" altLang="en-US" sz="2400" b="1" dirty="0">
              <a:ea typeface="HGP教科書体" panose="02020600000000000000" pitchFamily="18" charset="-128"/>
            </a:endParaRP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45666"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23"/>
    </mc:Choice>
    <mc:Fallback xmlns="">
      <p:transition spd="slow" advTm="38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375" y="2732088"/>
            <a:ext cx="8964613" cy="28019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800" dirty="0">
                <a:solidFill>
                  <a:schemeClr val="tx1"/>
                </a:solidFill>
              </a:rPr>
              <a:t>　単元や題材など内容や時間のまとまりの中で，</a:t>
            </a:r>
            <a:endParaRPr kumimoji="0" lang="en-US" altLang="ja-JP" sz="2800" dirty="0">
              <a:solidFill>
                <a:schemeClr val="tx1"/>
              </a:solidFill>
            </a:endParaRPr>
          </a:p>
          <a:p>
            <a:pPr eaLnBrk="1" fontAlgn="auto" hangingPunct="1">
              <a:spcBef>
                <a:spcPts val="0"/>
              </a:spcBef>
              <a:spcAft>
                <a:spcPts val="0"/>
              </a:spcAft>
              <a:defRPr/>
            </a:pPr>
            <a:endParaRPr kumimoji="0" lang="en-US" altLang="ja-JP" sz="28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　・</a:t>
            </a:r>
            <a:r>
              <a:rPr kumimoji="0" lang="ja-JP" altLang="en-US" sz="2800" b="1" dirty="0">
                <a:solidFill>
                  <a:srgbClr val="0000CC"/>
                </a:solidFill>
              </a:rPr>
              <a:t>学習を見通し振り返る場面</a:t>
            </a:r>
            <a:r>
              <a:rPr kumimoji="0" lang="ja-JP" altLang="en-US" sz="2800" dirty="0">
                <a:solidFill>
                  <a:schemeClr val="tx1"/>
                </a:solidFill>
              </a:rPr>
              <a:t>を</a:t>
            </a:r>
            <a:r>
              <a:rPr kumimoji="0" lang="ja-JP" altLang="en-US" sz="2800" b="1" u="sng" dirty="0">
                <a:solidFill>
                  <a:schemeClr val="tx1"/>
                </a:solidFill>
              </a:rPr>
              <a:t>どこに設定するか</a:t>
            </a:r>
            <a:endParaRPr kumimoji="0" lang="en-US" altLang="ja-JP" sz="2800" b="1" u="sng" dirty="0">
              <a:solidFill>
                <a:schemeClr val="tx1"/>
              </a:solidFill>
            </a:endParaRPr>
          </a:p>
          <a:p>
            <a:pPr eaLnBrk="1" fontAlgn="auto" hangingPunct="1">
              <a:spcBef>
                <a:spcPts val="0"/>
              </a:spcBef>
              <a:spcAft>
                <a:spcPts val="0"/>
              </a:spcAft>
              <a:defRPr/>
            </a:pPr>
            <a:r>
              <a:rPr kumimoji="0" lang="ja-JP" altLang="en-US" sz="2800" dirty="0">
                <a:solidFill>
                  <a:schemeClr val="tx1"/>
                </a:solidFill>
              </a:rPr>
              <a:t>　・</a:t>
            </a:r>
            <a:r>
              <a:rPr kumimoji="0" lang="ja-JP" altLang="en-US" sz="2800" b="1" dirty="0">
                <a:solidFill>
                  <a:srgbClr val="0000CC"/>
                </a:solidFill>
              </a:rPr>
              <a:t>グループなどで対話する場面</a:t>
            </a:r>
            <a:r>
              <a:rPr kumimoji="0" lang="ja-JP" altLang="en-US" sz="2800" dirty="0">
                <a:solidFill>
                  <a:schemeClr val="tx1"/>
                </a:solidFill>
              </a:rPr>
              <a:t>を</a:t>
            </a:r>
            <a:r>
              <a:rPr kumimoji="0" lang="ja-JP" altLang="en-US" sz="2800" b="1" u="sng" dirty="0">
                <a:solidFill>
                  <a:schemeClr val="tx1"/>
                </a:solidFill>
              </a:rPr>
              <a:t>どこに設定するか</a:t>
            </a:r>
            <a:endParaRPr kumimoji="0" lang="en-US" altLang="ja-JP" sz="2800" b="1" u="sng" dirty="0">
              <a:solidFill>
                <a:schemeClr val="tx1"/>
              </a:solidFill>
            </a:endParaRPr>
          </a:p>
          <a:p>
            <a:pPr eaLnBrk="1" fontAlgn="auto" hangingPunct="1">
              <a:spcBef>
                <a:spcPts val="0"/>
              </a:spcBef>
              <a:spcAft>
                <a:spcPts val="0"/>
              </a:spcAft>
              <a:defRPr/>
            </a:pPr>
            <a:r>
              <a:rPr kumimoji="0" lang="ja-JP" altLang="en-US" sz="2800" dirty="0">
                <a:solidFill>
                  <a:schemeClr val="tx1"/>
                </a:solidFill>
              </a:rPr>
              <a:t>　・</a:t>
            </a:r>
            <a:r>
              <a:rPr kumimoji="0" lang="ja-JP" altLang="en-US" sz="2800" b="1" dirty="0">
                <a:solidFill>
                  <a:srgbClr val="0000CC"/>
                </a:solidFill>
              </a:rPr>
              <a:t>児童生徒が考える場面</a:t>
            </a:r>
            <a:r>
              <a:rPr kumimoji="0" lang="ja-JP" altLang="en-US" sz="2800" dirty="0">
                <a:solidFill>
                  <a:schemeClr val="tx1"/>
                </a:solidFill>
              </a:rPr>
              <a:t>と</a:t>
            </a:r>
            <a:r>
              <a:rPr kumimoji="0" lang="ja-JP" altLang="en-US" sz="2800" b="1" dirty="0">
                <a:solidFill>
                  <a:srgbClr val="0000CC"/>
                </a:solidFill>
              </a:rPr>
              <a:t>教員が教える場面</a:t>
            </a:r>
            <a:r>
              <a:rPr kumimoji="0" lang="ja-JP" altLang="en-US" sz="2800" dirty="0">
                <a:solidFill>
                  <a:schemeClr val="tx1"/>
                </a:solidFill>
              </a:rPr>
              <a:t>を</a:t>
            </a:r>
            <a:endParaRPr kumimoji="0" lang="en-US" altLang="ja-JP" sz="28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　　</a:t>
            </a:r>
            <a:r>
              <a:rPr kumimoji="0" lang="ja-JP" altLang="en-US" sz="2800" b="1" u="sng" dirty="0">
                <a:solidFill>
                  <a:schemeClr val="tx1"/>
                </a:solidFill>
              </a:rPr>
              <a:t>どのように組み立てるか</a:t>
            </a:r>
            <a:endParaRPr kumimoji="0" lang="en-US" altLang="ja-JP" sz="2800" b="1" u="sng" dirty="0">
              <a:solidFill>
                <a:schemeClr val="tx1"/>
              </a:solidFill>
            </a:endParaRPr>
          </a:p>
          <a:p>
            <a:pPr eaLnBrk="1" fontAlgn="auto" hangingPunct="1">
              <a:spcBef>
                <a:spcPts val="0"/>
              </a:spcBef>
              <a:spcAft>
                <a:spcPts val="0"/>
              </a:spcAft>
              <a:defRPr/>
            </a:pPr>
            <a:endParaRPr kumimoji="0" lang="ja-JP" altLang="en-US" sz="3200" dirty="0">
              <a:solidFill>
                <a:schemeClr val="tx1"/>
              </a:solidFill>
            </a:endParaRPr>
          </a:p>
        </p:txBody>
      </p:sp>
      <p:sp>
        <p:nvSpPr>
          <p:cNvPr id="6"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P4</a:t>
            </a:r>
            <a:endParaRPr lang="ja-JP" altLang="en-US" dirty="0"/>
          </a:p>
        </p:txBody>
      </p:sp>
      <p:sp>
        <p:nvSpPr>
          <p:cNvPr id="7" name="右矢印 6"/>
          <p:cNvSpPr/>
          <p:nvPr/>
        </p:nvSpPr>
        <p:spPr bwMode="auto">
          <a:xfrm rot="5400000">
            <a:off x="4346576" y="5283200"/>
            <a:ext cx="431800"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角丸四角形 7"/>
          <p:cNvSpPr/>
          <p:nvPr/>
        </p:nvSpPr>
        <p:spPr>
          <a:xfrm>
            <a:off x="2123728" y="5967907"/>
            <a:ext cx="4608512" cy="648072"/>
          </a:xfrm>
          <a:prstGeom prst="roundRect">
            <a:avLst/>
          </a:prstGeom>
          <a:solidFill>
            <a:srgbClr val="FFFF00"/>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3200" b="1" dirty="0">
                <a:solidFill>
                  <a:srgbClr val="000000"/>
                </a:solidFill>
              </a:rPr>
              <a:t>三つの資質・能力の育成</a:t>
            </a:r>
          </a:p>
        </p:txBody>
      </p:sp>
      <p:sp>
        <p:nvSpPr>
          <p:cNvPr id="20490" name="テキスト ボックス 8"/>
          <p:cNvSpPr txBox="1">
            <a:spLocks noChangeArrowheads="1"/>
          </p:cNvSpPr>
          <p:nvPr/>
        </p:nvSpPr>
        <p:spPr bwMode="auto">
          <a:xfrm>
            <a:off x="6929438" y="5619750"/>
            <a:ext cx="1944687" cy="120015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defRPr/>
            </a:pPr>
            <a:r>
              <a:rPr lang="en-US" altLang="ja-JP" dirty="0"/>
              <a:t>※</a:t>
            </a:r>
            <a:r>
              <a:rPr lang="ja-JP" altLang="en-US" dirty="0"/>
              <a:t>１回１回の授業で全ての学びが実現されるものではない！</a:t>
            </a:r>
          </a:p>
        </p:txBody>
      </p:sp>
      <p:sp>
        <p:nvSpPr>
          <p:cNvPr id="10" name="角丸四角形 9"/>
          <p:cNvSpPr/>
          <p:nvPr/>
        </p:nvSpPr>
        <p:spPr>
          <a:xfrm>
            <a:off x="323528" y="1929103"/>
            <a:ext cx="8352928" cy="576064"/>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r>
              <a:rPr lang="ja-JP" altLang="en-US" sz="2800" b="1" dirty="0">
                <a:solidFill>
                  <a:srgbClr val="000000"/>
                </a:solidFill>
                <a:latin typeface="Tahoma" pitchFamily="34" charset="0"/>
              </a:rPr>
              <a:t>通常行われている学習活動の</a:t>
            </a:r>
            <a:r>
              <a:rPr lang="ja-JP" altLang="en-US" sz="2800" b="1" dirty="0">
                <a:solidFill>
                  <a:srgbClr val="FF0000"/>
                </a:solidFill>
                <a:latin typeface="Tahoma" pitchFamily="34" charset="0"/>
              </a:rPr>
              <a:t>質を向上</a:t>
            </a:r>
            <a:r>
              <a:rPr lang="ja-JP" altLang="en-US" sz="2800" b="1" dirty="0">
                <a:solidFill>
                  <a:srgbClr val="000000"/>
                </a:solidFill>
                <a:latin typeface="Tahoma" pitchFamily="34" charset="0"/>
              </a:rPr>
              <a:t>させるとは･･･</a:t>
            </a:r>
          </a:p>
        </p:txBody>
      </p:sp>
      <p:sp>
        <p:nvSpPr>
          <p:cNvPr id="9" name="角丸四角形 8"/>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主体的・対話的で深い学び</a:t>
            </a:r>
          </a:p>
        </p:txBody>
      </p:sp>
      <p:sp>
        <p:nvSpPr>
          <p:cNvPr id="28687"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11"/>
    </mc:Choice>
    <mc:Fallback xmlns="">
      <p:transition spd="slow" advTm="3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488" y="1854200"/>
            <a:ext cx="8963025" cy="352266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3200" dirty="0">
                <a:solidFill>
                  <a:srgbClr val="000000"/>
                </a:solidFill>
                <a:latin typeface="Tahoma" pitchFamily="34" charset="0"/>
              </a:rPr>
              <a:t>　</a:t>
            </a:r>
            <a:r>
              <a:rPr lang="ja-JP" altLang="en-US" sz="3600" dirty="0">
                <a:solidFill>
                  <a:schemeClr val="tx1"/>
                </a:solidFill>
                <a:latin typeface="Tahoma" pitchFamily="34" charset="0"/>
              </a:rPr>
              <a:t>指導方法を工夫して必要な知識及び技能を指導しながら，</a:t>
            </a:r>
            <a:r>
              <a:rPr lang="ja-JP" altLang="en-US" sz="3600" dirty="0">
                <a:solidFill>
                  <a:srgbClr val="0000CC"/>
                </a:solidFill>
                <a:latin typeface="Tahoma" pitchFamily="34" charset="0"/>
              </a:rPr>
              <a:t>子供たちの思考を深めるために発言や意見交換を促したり，気付いていない視点を提示したりするなど</a:t>
            </a:r>
            <a:r>
              <a:rPr lang="ja-JP" altLang="en-US" sz="3600" dirty="0">
                <a:solidFill>
                  <a:schemeClr val="tx1"/>
                </a:solidFill>
                <a:latin typeface="Tahoma" pitchFamily="34" charset="0"/>
              </a:rPr>
              <a:t>，</a:t>
            </a:r>
            <a:r>
              <a:rPr lang="ja-JP" altLang="en-US" sz="3600" u="sng" dirty="0">
                <a:solidFill>
                  <a:srgbClr val="FF0000"/>
                </a:solidFill>
                <a:latin typeface="Tahoma" pitchFamily="34" charset="0"/>
              </a:rPr>
              <a:t>学びに必要な指導の在り方を工夫</a:t>
            </a:r>
            <a:r>
              <a:rPr lang="ja-JP" altLang="en-US" sz="3600" dirty="0">
                <a:solidFill>
                  <a:schemeClr val="tx1"/>
                </a:solidFill>
                <a:latin typeface="Tahoma" pitchFamily="34" charset="0"/>
              </a:rPr>
              <a:t>し，</a:t>
            </a:r>
            <a:r>
              <a:rPr lang="ja-JP" altLang="en-US" sz="3600" u="sng" dirty="0">
                <a:solidFill>
                  <a:srgbClr val="FF0000"/>
                </a:solidFill>
                <a:latin typeface="Tahoma" pitchFamily="34" charset="0"/>
              </a:rPr>
              <a:t>必要な学習環境を積極的に整備</a:t>
            </a:r>
            <a:r>
              <a:rPr lang="ja-JP" altLang="en-US" sz="3600" dirty="0">
                <a:solidFill>
                  <a:schemeClr val="tx1"/>
                </a:solidFill>
                <a:latin typeface="Tahoma" pitchFamily="34" charset="0"/>
              </a:rPr>
              <a:t>していくことが大切</a:t>
            </a:r>
            <a:endParaRPr lang="en-US" altLang="ja-JP" sz="3600" dirty="0">
              <a:solidFill>
                <a:schemeClr val="tx1"/>
              </a:solidFill>
              <a:latin typeface="Tahoma" pitchFamily="34" charset="0"/>
            </a:endParaRPr>
          </a:p>
        </p:txBody>
      </p:sp>
      <p:sp>
        <p:nvSpPr>
          <p:cNvPr id="6"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P230</a:t>
            </a:r>
            <a:endParaRPr lang="ja-JP" altLang="en-US" dirty="0"/>
          </a:p>
        </p:txBody>
      </p:sp>
      <p:sp>
        <p:nvSpPr>
          <p:cNvPr id="7" name="右矢印 6"/>
          <p:cNvSpPr/>
          <p:nvPr/>
        </p:nvSpPr>
        <p:spPr bwMode="auto">
          <a:xfrm rot="5400000">
            <a:off x="4356101" y="5121275"/>
            <a:ext cx="431800"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角丸四角形 11"/>
          <p:cNvSpPr/>
          <p:nvPr/>
        </p:nvSpPr>
        <p:spPr>
          <a:xfrm>
            <a:off x="899592" y="1052736"/>
            <a:ext cx="7272808" cy="64807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r>
              <a:rPr lang="ja-JP" altLang="en-US" sz="3200" b="1" dirty="0">
                <a:solidFill>
                  <a:srgbClr val="000000"/>
                </a:solidFill>
                <a:latin typeface="Tahoma" pitchFamily="34" charset="0"/>
              </a:rPr>
              <a:t>通常行われている学習活動の</a:t>
            </a:r>
            <a:r>
              <a:rPr lang="ja-JP" altLang="en-US" sz="3200" b="1" dirty="0">
                <a:solidFill>
                  <a:srgbClr val="FF0000"/>
                </a:solidFill>
                <a:latin typeface="Tahoma" pitchFamily="34" charset="0"/>
              </a:rPr>
              <a:t>質を向上</a:t>
            </a:r>
            <a:endParaRPr lang="ja-JP" altLang="en-US" sz="3200" b="1" dirty="0">
              <a:solidFill>
                <a:srgbClr val="000000"/>
              </a:solidFill>
              <a:latin typeface="Tahoma" pitchFamily="34" charset="0"/>
            </a:endParaRPr>
          </a:p>
        </p:txBody>
      </p:sp>
      <p:sp>
        <p:nvSpPr>
          <p:cNvPr id="30728"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sp>
        <p:nvSpPr>
          <p:cNvPr id="9" name="角丸四角形 8"/>
          <p:cNvSpPr/>
          <p:nvPr/>
        </p:nvSpPr>
        <p:spPr>
          <a:xfrm>
            <a:off x="2123728" y="5967907"/>
            <a:ext cx="4608512" cy="648072"/>
          </a:xfrm>
          <a:prstGeom prst="roundRect">
            <a:avLst/>
          </a:prstGeom>
          <a:solidFill>
            <a:srgbClr val="FFFF00"/>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3200" b="1" dirty="0">
                <a:solidFill>
                  <a:srgbClr val="000000"/>
                </a:solidFill>
              </a:rPr>
              <a:t>三つの資質・能力の育成</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40"/>
    </mc:Choice>
    <mc:Fallback xmlns="">
      <p:transition spd="slow" advTm="3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4" name="角丸四角形 3"/>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保健体育科改訂の要点</a:t>
            </a:r>
          </a:p>
        </p:txBody>
      </p:sp>
      <p:sp>
        <p:nvSpPr>
          <p:cNvPr id="32774" name="テキスト ボックス 17"/>
          <p:cNvSpPr txBox="1">
            <a:spLocks noChangeArrowheads="1"/>
          </p:cNvSpPr>
          <p:nvPr/>
        </p:nvSpPr>
        <p:spPr bwMode="auto">
          <a:xfrm>
            <a:off x="323850" y="1744663"/>
            <a:ext cx="856932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000">
                <a:latin typeface="Tahoma" panose="020B0604030504040204" pitchFamily="34" charset="0"/>
              </a:rPr>
              <a:t>①　三つの資質・能力の育成を重視し，目標及び内容の構造の見直し</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②　「カリキュラムマネジメント」及び「主体的・対話的で深い学び」の実現に向</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けた授業改善の推進，保健分野との一層の関連を図った指導の充実</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b="1">
                <a:solidFill>
                  <a:srgbClr val="FF0000"/>
                </a:solidFill>
                <a:latin typeface="Tahoma" panose="020B0604030504040204" pitchFamily="34" charset="0"/>
              </a:rPr>
              <a:t>③　多様な関わり方を重視する観点から指導内容を充実</a:t>
            </a:r>
            <a:endParaRPr lang="en-US" altLang="ja-JP" sz="2000" b="1">
              <a:solidFill>
                <a:srgbClr val="FF0000"/>
              </a:solidFill>
              <a:latin typeface="Tahoma" panose="020B0604030504040204" pitchFamily="34" charset="0"/>
            </a:endParaRPr>
          </a:p>
          <a:p>
            <a:pPr eaLnBrk="1" hangingPunct="1"/>
            <a:r>
              <a:rPr lang="ja-JP" altLang="en-US" sz="2000" b="1">
                <a:solidFill>
                  <a:srgbClr val="FF0000"/>
                </a:solidFill>
                <a:latin typeface="Tahoma" panose="020B0604030504040204" pitchFamily="34" charset="0"/>
              </a:rPr>
              <a:t>　　</a:t>
            </a:r>
            <a:r>
              <a:rPr lang="en-US" altLang="ja-JP" sz="2000" b="1">
                <a:solidFill>
                  <a:srgbClr val="FF0000"/>
                </a:solidFill>
                <a:latin typeface="Tahoma" panose="020B0604030504040204" pitchFamily="34" charset="0"/>
              </a:rPr>
              <a:t>※</a:t>
            </a:r>
            <a:r>
              <a:rPr lang="ja-JP" altLang="en-US" sz="2000" b="1">
                <a:solidFill>
                  <a:srgbClr val="FF0000"/>
                </a:solidFill>
                <a:latin typeface="Tahoma" panose="020B0604030504040204" pitchFamily="34" charset="0"/>
              </a:rPr>
              <a:t>「共生」の視点を重視</a:t>
            </a:r>
            <a:endParaRPr lang="en-US" altLang="ja-JP" sz="2000" b="1">
              <a:solidFill>
                <a:srgbClr val="FF0000"/>
              </a:solidFill>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④　資質・能力の三つの柱ごとの指導内容の明確化</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⑤　保健分野においても，三つの資質・能力に対応した目標，内容に改善</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⑥　心の健康や疾病の予防に関する健康課題の解決に関わる内容，ストレス</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対処や心肺蘇生法等の技能に関する内容等の充実</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buFont typeface="Calibri" panose="020F0502020204030204" pitchFamily="34" charset="0"/>
              <a:buNone/>
            </a:pPr>
            <a:r>
              <a:rPr lang="ja-JP" altLang="en-US" sz="2000">
                <a:latin typeface="Tahoma" panose="020B0604030504040204" pitchFamily="34" charset="0"/>
              </a:rPr>
              <a:t>⑦　</a:t>
            </a:r>
            <a:r>
              <a:rPr lang="ja-JP" altLang="en-US" sz="2000"/>
              <a:t>健康な生活と疾病の予防の内容を学年ごとに配当するとともに，体育分野</a:t>
            </a:r>
            <a:endParaRPr lang="en-US" altLang="ja-JP" sz="2000"/>
          </a:p>
          <a:p>
            <a:pPr eaLnBrk="1" hangingPunct="1">
              <a:buFont typeface="Calibri" panose="020F0502020204030204" pitchFamily="34" charset="0"/>
              <a:buNone/>
            </a:pPr>
            <a:r>
              <a:rPr lang="ja-JP" altLang="en-US" sz="2000"/>
              <a:t>　　との一層の関連を図った内容等の改善</a:t>
            </a:r>
            <a:endParaRPr lang="ja-JP" altLang="en-US" sz="2000">
              <a:latin typeface="Tahoma" panose="020B0604030504040204" pitchFamily="34" charset="0"/>
            </a:endParaRPr>
          </a:p>
        </p:txBody>
      </p:sp>
      <p:sp>
        <p:nvSpPr>
          <p:cNvPr id="32775"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sp>
        <p:nvSpPr>
          <p:cNvPr id="6"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P10</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85"/>
    </mc:Choice>
    <mc:Fallback xmlns="">
      <p:transition spd="slow" advTm="1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50825" y="1268413"/>
            <a:ext cx="8642350" cy="41052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34819" name="テキスト ボックス 11"/>
          <p:cNvSpPr txBox="1">
            <a:spLocks noChangeArrowheads="1"/>
          </p:cNvSpPr>
          <p:nvPr/>
        </p:nvSpPr>
        <p:spPr bwMode="auto">
          <a:xfrm>
            <a:off x="371475" y="1773238"/>
            <a:ext cx="8377238"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3600"/>
              <a:t>・　障害のある生徒への指導</a:t>
            </a:r>
            <a:endParaRPr lang="ja-JP" altLang="en-US" sz="3600">
              <a:solidFill>
                <a:srgbClr val="FF0000"/>
              </a:solidFill>
            </a:endParaRPr>
          </a:p>
        </p:txBody>
      </p:sp>
      <p:sp>
        <p:nvSpPr>
          <p:cNvPr id="34820" name="テキスト ボックス 11"/>
          <p:cNvSpPr txBox="1">
            <a:spLocks noChangeArrowheads="1"/>
          </p:cNvSpPr>
          <p:nvPr/>
        </p:nvSpPr>
        <p:spPr bwMode="auto">
          <a:xfrm>
            <a:off x="363538" y="2565400"/>
            <a:ext cx="8377237" cy="175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3600"/>
              <a:t>・　体力や技能の程度，性別や障害の有無</a:t>
            </a:r>
            <a:endParaRPr lang="en-US" altLang="ja-JP" sz="3600"/>
          </a:p>
          <a:p>
            <a:pPr>
              <a:buFont typeface="Calibri" panose="020F0502020204030204" pitchFamily="34" charset="0"/>
              <a:buNone/>
            </a:pPr>
            <a:r>
              <a:rPr lang="ja-JP" altLang="en-US" sz="3600"/>
              <a:t>　等を超えて運動やスポーツを楽しむため</a:t>
            </a:r>
            <a:endParaRPr lang="en-US" altLang="ja-JP" sz="3600"/>
          </a:p>
          <a:p>
            <a:pPr>
              <a:buFont typeface="Calibri" panose="020F0502020204030204" pitchFamily="34" charset="0"/>
              <a:buNone/>
            </a:pPr>
            <a:r>
              <a:rPr lang="ja-JP" altLang="en-US" sz="3600"/>
              <a:t>　の指導の充実</a:t>
            </a:r>
            <a:endParaRPr lang="ja-JP" altLang="en-US" sz="3600" u="sng"/>
          </a:p>
        </p:txBody>
      </p:sp>
      <p:sp>
        <p:nvSpPr>
          <p:cNvPr id="34821" name="テキスト ボックス 11"/>
          <p:cNvSpPr txBox="1">
            <a:spLocks noChangeArrowheads="1"/>
          </p:cNvSpPr>
          <p:nvPr/>
        </p:nvSpPr>
        <p:spPr bwMode="auto">
          <a:xfrm>
            <a:off x="349250" y="4508500"/>
            <a:ext cx="83661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3600"/>
              <a:t>・　個に応じた指導の充実</a:t>
            </a:r>
          </a:p>
        </p:txBody>
      </p:sp>
      <p:sp>
        <p:nvSpPr>
          <p:cNvPr id="11" name="AutoShape 16"/>
          <p:cNvSpPr>
            <a:spLocks noChangeArrowheads="1"/>
          </p:cNvSpPr>
          <p:nvPr/>
        </p:nvSpPr>
        <p:spPr bwMode="auto">
          <a:xfrm>
            <a:off x="5724525" y="836613"/>
            <a:ext cx="34194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P233~240</a:t>
            </a:r>
            <a:endParaRPr lang="ja-JP" altLang="en-US" dirty="0"/>
          </a:p>
        </p:txBody>
      </p:sp>
      <p:sp>
        <p:nvSpPr>
          <p:cNvPr id="13" name="角丸四角形 12"/>
          <p:cNvSpPr/>
          <p:nvPr/>
        </p:nvSpPr>
        <p:spPr>
          <a:xfrm>
            <a:off x="34925"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ln w="0"/>
                <a:solidFill>
                  <a:schemeClr val="bg1"/>
                </a:solidFill>
              </a:rPr>
              <a:t>指導計画の作成における配慮事項</a:t>
            </a:r>
          </a:p>
        </p:txBody>
      </p:sp>
      <p:sp>
        <p:nvSpPr>
          <p:cNvPr id="9"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P40</a:t>
            </a:r>
            <a:endParaRPr lang="ja-JP" altLang="en-US" dirty="0"/>
          </a:p>
        </p:txBody>
      </p:sp>
      <p:sp>
        <p:nvSpPr>
          <p:cNvPr id="14" name="角丸四角形 13"/>
          <p:cNvSpPr/>
          <p:nvPr/>
        </p:nvSpPr>
        <p:spPr>
          <a:xfrm>
            <a:off x="275543" y="5626126"/>
            <a:ext cx="8617631" cy="111524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r>
              <a:rPr lang="ja-JP" altLang="en-US" sz="3200" b="1" dirty="0">
                <a:solidFill>
                  <a:srgbClr val="000000"/>
                </a:solidFill>
                <a:latin typeface="Tahoma" pitchFamily="34" charset="0"/>
              </a:rPr>
              <a:t>「学びに向かう力，人間性等」や「指導計画の作成と内容の取扱い」の中に記述</a:t>
            </a:r>
          </a:p>
        </p:txBody>
      </p:sp>
      <p:sp>
        <p:nvSpPr>
          <p:cNvPr id="34830"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419"/>
    </mc:Choice>
    <mc:Fallback xmlns="">
      <p:transition spd="slow" advTm="4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75" y="1844675"/>
            <a:ext cx="8963025" cy="165576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dirty="0">
                <a:solidFill>
                  <a:schemeClr val="tx1"/>
                </a:solidFill>
                <a:latin typeface="+mn-ea"/>
              </a:rPr>
              <a:t>・身体の動きに制約があり，活動に制限がある場合には，生徒の実</a:t>
            </a:r>
            <a:endParaRPr kumimoji="0" lang="en-US" altLang="ja-JP" sz="2400" dirty="0">
              <a:solidFill>
                <a:schemeClr val="tx1"/>
              </a:solidFill>
              <a:latin typeface="+mn-ea"/>
            </a:endParaRPr>
          </a:p>
          <a:p>
            <a:pPr eaLnBrk="1" fontAlgn="auto" hangingPunct="1">
              <a:spcBef>
                <a:spcPts val="0"/>
              </a:spcBef>
              <a:spcAft>
                <a:spcPts val="0"/>
              </a:spcAft>
              <a:defRPr/>
            </a:pPr>
            <a:r>
              <a:rPr kumimoji="0" lang="ja-JP" altLang="en-US" sz="2400" dirty="0">
                <a:solidFill>
                  <a:schemeClr val="tx1"/>
                </a:solidFill>
                <a:latin typeface="+mn-ea"/>
              </a:rPr>
              <a:t>　情に応じて仲間と積極的に活動できるよう，用具やルールの変更</a:t>
            </a:r>
            <a:endParaRPr kumimoji="0" lang="en-US" altLang="ja-JP" sz="2400" dirty="0">
              <a:solidFill>
                <a:schemeClr val="tx1"/>
              </a:solidFill>
              <a:latin typeface="+mn-ea"/>
            </a:endParaRPr>
          </a:p>
          <a:p>
            <a:pPr eaLnBrk="1" fontAlgn="auto" hangingPunct="1">
              <a:spcBef>
                <a:spcPts val="0"/>
              </a:spcBef>
              <a:spcAft>
                <a:spcPts val="0"/>
              </a:spcAft>
              <a:defRPr/>
            </a:pPr>
            <a:r>
              <a:rPr kumimoji="0" lang="ja-JP" altLang="en-US" sz="2400" dirty="0">
                <a:solidFill>
                  <a:schemeClr val="tx1"/>
                </a:solidFill>
                <a:latin typeface="+mn-ea"/>
              </a:rPr>
              <a:t>　を行ったり，それらの変更について仲間と話し合う活動を行ったり，</a:t>
            </a:r>
            <a:endParaRPr kumimoji="0" lang="en-US" altLang="ja-JP" sz="2400" dirty="0">
              <a:solidFill>
                <a:schemeClr val="tx1"/>
              </a:solidFill>
              <a:latin typeface="+mn-ea"/>
            </a:endParaRPr>
          </a:p>
          <a:p>
            <a:pPr eaLnBrk="1" fontAlgn="auto" hangingPunct="1">
              <a:spcBef>
                <a:spcPts val="0"/>
              </a:spcBef>
              <a:spcAft>
                <a:spcPts val="0"/>
              </a:spcAft>
              <a:defRPr/>
            </a:pPr>
            <a:r>
              <a:rPr kumimoji="0" lang="ja-JP" altLang="en-US" sz="2400" dirty="0">
                <a:solidFill>
                  <a:schemeClr val="tx1"/>
                </a:solidFill>
                <a:latin typeface="+mn-ea"/>
              </a:rPr>
              <a:t>　必要に応じて補助用具の活用を図ったりするなどの配慮をする。</a:t>
            </a:r>
            <a:endParaRPr kumimoji="0" lang="en-US" altLang="ja-JP" sz="2400" dirty="0">
              <a:solidFill>
                <a:schemeClr val="tx1"/>
              </a:solidFill>
              <a:latin typeface="+mn-ea"/>
            </a:endParaRPr>
          </a:p>
        </p:txBody>
      </p:sp>
      <p:sp>
        <p:nvSpPr>
          <p:cNvPr id="9" name="角丸四角形 8"/>
          <p:cNvSpPr/>
          <p:nvPr/>
        </p:nvSpPr>
        <p:spPr>
          <a:xfrm>
            <a:off x="1316634"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障害のある生徒等に対する配慮の例</a:t>
            </a:r>
          </a:p>
        </p:txBody>
      </p:sp>
      <p:sp>
        <p:nvSpPr>
          <p:cNvPr id="7"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P234~235</a:t>
            </a:r>
            <a:endParaRPr lang="ja-JP" altLang="en-US" dirty="0"/>
          </a:p>
        </p:txBody>
      </p:sp>
      <p:sp>
        <p:nvSpPr>
          <p:cNvPr id="8" name="正方形/長方形 7"/>
          <p:cNvSpPr/>
          <p:nvPr/>
        </p:nvSpPr>
        <p:spPr>
          <a:xfrm>
            <a:off x="53975" y="3716338"/>
            <a:ext cx="8963025" cy="15843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dirty="0">
                <a:solidFill>
                  <a:schemeClr val="tx1"/>
                </a:solidFill>
                <a:latin typeface="+mn-ea"/>
              </a:rPr>
              <a:t>・見えにくさのため活動に制限がある場合には，不安を軽減したり安</a:t>
            </a:r>
            <a:endParaRPr kumimoji="0" lang="en-US" altLang="ja-JP" sz="2400" dirty="0">
              <a:solidFill>
                <a:schemeClr val="tx1"/>
              </a:solidFill>
              <a:latin typeface="+mn-ea"/>
            </a:endParaRPr>
          </a:p>
          <a:p>
            <a:pPr eaLnBrk="1" fontAlgn="auto" hangingPunct="1">
              <a:spcBef>
                <a:spcPts val="0"/>
              </a:spcBef>
              <a:spcAft>
                <a:spcPts val="0"/>
              </a:spcAft>
              <a:defRPr/>
            </a:pPr>
            <a:r>
              <a:rPr kumimoji="0" lang="ja-JP" altLang="en-US" sz="2400" dirty="0">
                <a:solidFill>
                  <a:schemeClr val="tx1"/>
                </a:solidFill>
                <a:latin typeface="+mn-ea"/>
              </a:rPr>
              <a:t>　全に実施したりすることができるよう，活動場所や動きを事前に確</a:t>
            </a:r>
            <a:endParaRPr kumimoji="0" lang="en-US" altLang="ja-JP" sz="2400" dirty="0">
              <a:solidFill>
                <a:schemeClr val="tx1"/>
              </a:solidFill>
              <a:latin typeface="+mn-ea"/>
            </a:endParaRPr>
          </a:p>
          <a:p>
            <a:pPr eaLnBrk="1" fontAlgn="auto" hangingPunct="1">
              <a:spcBef>
                <a:spcPts val="0"/>
              </a:spcBef>
              <a:spcAft>
                <a:spcPts val="0"/>
              </a:spcAft>
              <a:defRPr/>
            </a:pPr>
            <a:r>
              <a:rPr kumimoji="0" lang="ja-JP" altLang="en-US" sz="2400" dirty="0">
                <a:solidFill>
                  <a:schemeClr val="tx1"/>
                </a:solidFill>
                <a:latin typeface="+mn-ea"/>
              </a:rPr>
              <a:t>　認したり，仲間同士で声を掛け合う方法を事前に決めたり，音が出</a:t>
            </a:r>
            <a:endParaRPr kumimoji="0" lang="en-US" altLang="ja-JP" sz="2400" dirty="0">
              <a:solidFill>
                <a:schemeClr val="tx1"/>
              </a:solidFill>
              <a:latin typeface="+mn-ea"/>
            </a:endParaRPr>
          </a:p>
          <a:p>
            <a:pPr eaLnBrk="1" fontAlgn="auto" hangingPunct="1">
              <a:spcBef>
                <a:spcPts val="0"/>
              </a:spcBef>
              <a:spcAft>
                <a:spcPts val="0"/>
              </a:spcAft>
              <a:defRPr/>
            </a:pPr>
            <a:r>
              <a:rPr kumimoji="0" lang="ja-JP" altLang="en-US" sz="2400" dirty="0">
                <a:solidFill>
                  <a:schemeClr val="tx1"/>
                </a:solidFill>
                <a:latin typeface="+mn-ea"/>
              </a:rPr>
              <a:t>　</a:t>
            </a:r>
            <a:r>
              <a:rPr kumimoji="0" lang="ja-JP" altLang="en-US" sz="2400" dirty="0" err="1">
                <a:solidFill>
                  <a:schemeClr val="tx1"/>
                </a:solidFill>
                <a:latin typeface="+mn-ea"/>
              </a:rPr>
              <a:t>る</a:t>
            </a:r>
            <a:r>
              <a:rPr kumimoji="0" lang="ja-JP" altLang="en-US" sz="2400" dirty="0">
                <a:solidFill>
                  <a:schemeClr val="tx1"/>
                </a:solidFill>
                <a:latin typeface="+mn-ea"/>
              </a:rPr>
              <a:t>用具を使用したりするなどの配慮をする。</a:t>
            </a:r>
            <a:endParaRPr kumimoji="0" lang="en-US" altLang="ja-JP" sz="2400" dirty="0">
              <a:solidFill>
                <a:schemeClr val="tx1"/>
              </a:solidFill>
              <a:latin typeface="+mn-ea"/>
            </a:endParaRPr>
          </a:p>
        </p:txBody>
      </p:sp>
      <p:sp>
        <p:nvSpPr>
          <p:cNvPr id="36872" name="テキスト ボックス 9"/>
          <p:cNvSpPr txBox="1">
            <a:spLocks noChangeArrowheads="1"/>
          </p:cNvSpPr>
          <p:nvPr/>
        </p:nvSpPr>
        <p:spPr bwMode="auto">
          <a:xfrm>
            <a:off x="150813" y="5516563"/>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a:latin typeface="ＭＳ Ｐ明朝" panose="02020600040205080304" pitchFamily="18" charset="-128"/>
                <a:ea typeface="ＭＳ Ｐ明朝" panose="02020600040205080304" pitchFamily="18" charset="-128"/>
              </a:rPr>
              <a:t>※</a:t>
            </a:r>
            <a:r>
              <a:rPr lang="ja-JP" altLang="en-US" sz="2400">
                <a:latin typeface="ＭＳ Ｐ明朝" panose="02020600040205080304" pitchFamily="18" charset="-128"/>
                <a:ea typeface="ＭＳ Ｐ明朝" panose="02020600040205080304" pitchFamily="18" charset="-128"/>
              </a:rPr>
              <a:t>他にも例示あり</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17"/>
    </mc:Choice>
    <mc:Fallback xmlns="">
      <p:transition spd="slow" advTm="5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2"/>
          <p:cNvSpPr>
            <a:spLocks noChangeArrowheads="1"/>
          </p:cNvSpPr>
          <p:nvPr/>
        </p:nvSpPr>
        <p:spPr bwMode="auto">
          <a:xfrm>
            <a:off x="1557338" y="2252663"/>
            <a:ext cx="6264275" cy="3264569"/>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保健体育科の改訂の趣旨及び要点</a:t>
            </a:r>
          </a:p>
          <a:p>
            <a:pPr eaLnBrk="1" fontAlgn="auto" hangingPunct="1">
              <a:spcBef>
                <a:spcPct val="50000"/>
              </a:spcBef>
              <a:spcAft>
                <a:spcPts val="0"/>
              </a:spcAft>
              <a:buFontTx/>
              <a:buNone/>
              <a:defRPr/>
            </a:pPr>
            <a:r>
              <a:rPr lang="en-US" altLang="ja-JP" sz="2400" b="1" dirty="0">
                <a:solidFill>
                  <a:srgbClr val="FF0000"/>
                </a:solidFill>
                <a:ea typeface="HGPｺﾞｼｯｸM" panose="020B0600000000000000" pitchFamily="50" charset="-128"/>
              </a:rPr>
              <a:t>Ⅱ</a:t>
            </a:r>
            <a:r>
              <a:rPr lang="ja-JP" altLang="en-US" sz="2400" b="1" dirty="0">
                <a:solidFill>
                  <a:srgbClr val="FF0000"/>
                </a:solidFill>
                <a:ea typeface="HGP教科書体" panose="02020600000000000000" pitchFamily="18" charset="-128"/>
              </a:rPr>
              <a:t>　保健体育科の目標</a:t>
            </a:r>
            <a:endParaRPr lang="en-US" altLang="ja-JP" sz="2400" b="1" dirty="0">
              <a:solidFill>
                <a:srgbClr val="FF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FF0000"/>
                </a:solidFill>
                <a:ea typeface="HGP教科書体" panose="02020600000000000000" pitchFamily="18" charset="-128"/>
              </a:rPr>
              <a:t>Ⅲ</a:t>
            </a:r>
            <a:r>
              <a:rPr lang="ja-JP" altLang="en-US" sz="2400" b="1" dirty="0">
                <a:solidFill>
                  <a:srgbClr val="FF0000"/>
                </a:solidFill>
                <a:ea typeface="HGP教科書体" panose="02020600000000000000" pitchFamily="18" charset="-128"/>
              </a:rPr>
              <a:t>　保健体育科の内容</a:t>
            </a:r>
            <a:endParaRPr lang="en-US" altLang="ja-JP" sz="2400" b="1" dirty="0">
              <a:solidFill>
                <a:srgbClr val="FF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　</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99"/>
    </mc:Choice>
    <mc:Fallback xmlns="">
      <p:transition spd="slow" advTm="1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4" name="角丸四角形 3"/>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改訂の要点</a:t>
            </a:r>
          </a:p>
        </p:txBody>
      </p:sp>
      <p:sp>
        <p:nvSpPr>
          <p:cNvPr id="40966" name="テキスト ボックス 17"/>
          <p:cNvSpPr txBox="1">
            <a:spLocks noChangeArrowheads="1"/>
          </p:cNvSpPr>
          <p:nvPr/>
        </p:nvSpPr>
        <p:spPr bwMode="auto">
          <a:xfrm>
            <a:off x="323850" y="1744663"/>
            <a:ext cx="856932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000" b="1">
                <a:solidFill>
                  <a:srgbClr val="FF0000"/>
                </a:solidFill>
                <a:latin typeface="Tahoma" panose="020B0604030504040204" pitchFamily="34" charset="0"/>
              </a:rPr>
              <a:t>①</a:t>
            </a:r>
            <a:r>
              <a:rPr lang="ja-JP" altLang="en-US" sz="2000">
                <a:latin typeface="Tahoma" panose="020B0604030504040204" pitchFamily="34" charset="0"/>
              </a:rPr>
              <a:t>　三つの資質・能力の育成を重視し，</a:t>
            </a:r>
            <a:r>
              <a:rPr lang="ja-JP" altLang="en-US" sz="2000" b="1">
                <a:solidFill>
                  <a:srgbClr val="FF0000"/>
                </a:solidFill>
                <a:latin typeface="Tahoma" panose="020B0604030504040204" pitchFamily="34" charset="0"/>
              </a:rPr>
              <a:t>目標及び内容の構造の見直し</a:t>
            </a:r>
            <a:endParaRPr lang="en-US" altLang="ja-JP" sz="2000" b="1">
              <a:solidFill>
                <a:srgbClr val="FF0000"/>
              </a:solidFill>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②　「カリキュラムマネジメント」及び「主体的・対話的で深い学び」の実現に向</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けた授業改善の推進，保健分野との一層の関連を図った指導の充実</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③　多様な関わり方を重視する観点から指導内容を充実</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a:t>
            </a:r>
            <a:r>
              <a:rPr lang="en-US" altLang="ja-JP" sz="2000">
                <a:latin typeface="Tahoma" panose="020B0604030504040204" pitchFamily="34" charset="0"/>
              </a:rPr>
              <a:t>※</a:t>
            </a:r>
            <a:r>
              <a:rPr lang="ja-JP" altLang="en-US" sz="2000">
                <a:latin typeface="Tahoma" panose="020B0604030504040204" pitchFamily="34" charset="0"/>
              </a:rPr>
              <a:t>「共生」の視点を重視</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b="1">
                <a:solidFill>
                  <a:srgbClr val="FF0000"/>
                </a:solidFill>
                <a:latin typeface="Tahoma" panose="020B0604030504040204" pitchFamily="34" charset="0"/>
              </a:rPr>
              <a:t>④</a:t>
            </a:r>
            <a:r>
              <a:rPr lang="ja-JP" altLang="en-US" sz="2000">
                <a:latin typeface="Tahoma" panose="020B0604030504040204" pitchFamily="34" charset="0"/>
              </a:rPr>
              <a:t>　資質・能力の三つの柱ごとの</a:t>
            </a:r>
            <a:r>
              <a:rPr lang="ja-JP" altLang="en-US" sz="2000" b="1">
                <a:solidFill>
                  <a:srgbClr val="FF0000"/>
                </a:solidFill>
                <a:latin typeface="Tahoma" panose="020B0604030504040204" pitchFamily="34" charset="0"/>
              </a:rPr>
              <a:t>指導内容の明確化</a:t>
            </a:r>
            <a:endParaRPr lang="en-US" altLang="ja-JP" sz="2000" b="1">
              <a:solidFill>
                <a:srgbClr val="FF0000"/>
              </a:solidFill>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⑤　保健分野においても，三つの資質・能力に対応した目標，内容に改善</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⑥　心の健康や疾病の予防に関する健康課題の解決に関わる内容，ストレス</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対処や心肺蘇生法等の技能に関する内容等の充実</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buFont typeface="Calibri" panose="020F0502020204030204" pitchFamily="34" charset="0"/>
              <a:buNone/>
            </a:pPr>
            <a:r>
              <a:rPr lang="ja-JP" altLang="en-US" sz="2000">
                <a:latin typeface="Tahoma" panose="020B0604030504040204" pitchFamily="34" charset="0"/>
              </a:rPr>
              <a:t>⑦　</a:t>
            </a:r>
            <a:r>
              <a:rPr lang="ja-JP" altLang="en-US" sz="2000"/>
              <a:t>健康な生活と疾病の予防の内容を学年ごとに配当するとともに，体育分野</a:t>
            </a:r>
            <a:endParaRPr lang="en-US" altLang="ja-JP" sz="2000"/>
          </a:p>
          <a:p>
            <a:pPr eaLnBrk="1" hangingPunct="1">
              <a:buFont typeface="Calibri" panose="020F0502020204030204" pitchFamily="34" charset="0"/>
              <a:buNone/>
            </a:pPr>
            <a:r>
              <a:rPr lang="ja-JP" altLang="en-US" sz="2000"/>
              <a:t>　　との一層の関連を図った内容等の改善</a:t>
            </a:r>
            <a:endParaRPr lang="ja-JP" altLang="en-US" sz="2000">
              <a:latin typeface="Tahoma" panose="020B0604030504040204" pitchFamily="34" charset="0"/>
            </a:endParaRPr>
          </a:p>
        </p:txBody>
      </p:sp>
      <p:sp>
        <p:nvSpPr>
          <p:cNvPr id="40967"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Ⅱ</a:t>
            </a:r>
            <a:r>
              <a:rPr lang="ja-JP" altLang="en-US" sz="2800" b="1">
                <a:latin typeface="Arial" panose="020B0604020202020204" pitchFamily="34" charset="0"/>
                <a:ea typeface="HGP教科書体" panose="02020600000000000000" pitchFamily="18" charset="-128"/>
              </a:rPr>
              <a:t>　保健体育科の目標</a:t>
            </a:r>
            <a:endParaRPr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31"/>
    </mc:Choice>
    <mc:Fallback xmlns="">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49800" y="1844675"/>
            <a:ext cx="4321175" cy="48752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kumimoji="0" lang="ja-JP" altLang="en-US" sz="2800" b="1" dirty="0">
                <a:solidFill>
                  <a:schemeClr val="tx1"/>
                </a:solidFill>
                <a:latin typeface="HGP教科書体" panose="02020600000000000000" pitchFamily="18" charset="-128"/>
                <a:ea typeface="HGP教科書体" panose="02020600000000000000" pitchFamily="18" charset="-128"/>
              </a:rPr>
              <a:t>改訂</a:t>
            </a:r>
            <a:endParaRPr kumimoji="0" lang="en-US" altLang="ja-JP" sz="2800" b="1"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lang="en-US" altLang="ja-JP" sz="2800" b="1" dirty="0">
              <a:ln w="0"/>
              <a:solidFill>
                <a:srgbClr val="FF0000"/>
              </a:solidFill>
            </a:endParaRPr>
          </a:p>
          <a:p>
            <a:pPr eaLnBrk="1" fontAlgn="auto" hangingPunct="1">
              <a:spcBef>
                <a:spcPts val="0"/>
              </a:spcBef>
              <a:spcAft>
                <a:spcPts val="0"/>
              </a:spcAft>
              <a:defRPr/>
            </a:pPr>
            <a:r>
              <a:rPr lang="ja-JP" altLang="en-US" sz="2800" b="1" dirty="0">
                <a:ln w="0"/>
                <a:solidFill>
                  <a:srgbClr val="FF0000"/>
                </a:solidFill>
                <a:latin typeface="HGP教科書体" panose="02020600000000000000" pitchFamily="18" charset="-128"/>
                <a:ea typeface="HGP教科書体" panose="02020600000000000000" pitchFamily="18" charset="-128"/>
              </a:rPr>
              <a:t>体育や保健の見方・考え方を働かせ</a:t>
            </a:r>
            <a:r>
              <a:rPr lang="ja-JP" altLang="en-US" sz="2800" dirty="0">
                <a:ln w="0"/>
                <a:solidFill>
                  <a:schemeClr val="tx1"/>
                </a:solidFill>
                <a:latin typeface="HGP教科書体" panose="02020600000000000000" pitchFamily="18" charset="-128"/>
                <a:ea typeface="HGP教科書体" panose="02020600000000000000" pitchFamily="18" charset="-128"/>
              </a:rPr>
              <a:t>，課題を発見し，合理的な解決に向けた学習過程を通して，心と体を一体として捉え，</a:t>
            </a:r>
            <a:r>
              <a:rPr lang="ja-JP" altLang="en-US" sz="2800" b="1" dirty="0">
                <a:ln w="0"/>
                <a:solidFill>
                  <a:srgbClr val="FF0000"/>
                </a:solidFill>
                <a:latin typeface="HGP教科書体" panose="02020600000000000000" pitchFamily="18" charset="-128"/>
                <a:ea typeface="HGP教科書体" panose="02020600000000000000" pitchFamily="18" charset="-128"/>
              </a:rPr>
              <a:t>生涯にわたって心身の健康を保持増進し豊かなスポーツライフを実現するための資質・能力</a:t>
            </a:r>
            <a:r>
              <a:rPr lang="ja-JP" altLang="en-US" sz="2800" dirty="0">
                <a:ln w="0"/>
                <a:solidFill>
                  <a:schemeClr val="tx1"/>
                </a:solidFill>
                <a:latin typeface="HGP教科書体" panose="02020600000000000000" pitchFamily="18" charset="-128"/>
                <a:ea typeface="HGP教科書体" panose="02020600000000000000" pitchFamily="18" charset="-128"/>
              </a:rPr>
              <a:t>を次のとおり育成することを目指す。</a:t>
            </a:r>
          </a:p>
        </p:txBody>
      </p:sp>
      <p:sp>
        <p:nvSpPr>
          <p:cNvPr id="8"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a:t>
            </a:r>
            <a:endParaRPr lang="ja-JP" altLang="en-US" dirty="0"/>
          </a:p>
        </p:txBody>
      </p:sp>
      <p:sp>
        <p:nvSpPr>
          <p:cNvPr id="10" name="角丸四角形 9"/>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目標の比較</a:t>
            </a:r>
          </a:p>
        </p:txBody>
      </p:sp>
      <p:sp>
        <p:nvSpPr>
          <p:cNvPr id="4301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Ⅱ</a:t>
            </a:r>
            <a:r>
              <a:rPr lang="ja-JP" altLang="en-US" sz="2800" b="1">
                <a:latin typeface="Arial" panose="020B0604020202020204" pitchFamily="34" charset="0"/>
                <a:ea typeface="HGP教科書体" panose="02020600000000000000" pitchFamily="18" charset="-128"/>
              </a:rPr>
              <a:t>　保健体育科の目標</a:t>
            </a:r>
            <a:endParaRPr lang="ja-JP" altLang="en-US" sz="2800">
              <a:latin typeface="Tahoma" panose="020B0604030504040204" pitchFamily="34" charset="0"/>
            </a:endParaRPr>
          </a:p>
        </p:txBody>
      </p:sp>
      <p:sp>
        <p:nvSpPr>
          <p:cNvPr id="9" name="右矢印 8"/>
          <p:cNvSpPr/>
          <p:nvPr/>
        </p:nvSpPr>
        <p:spPr bwMode="auto">
          <a:xfrm>
            <a:off x="4367213" y="3813175"/>
            <a:ext cx="415925"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46038" y="1828800"/>
            <a:ext cx="4321175" cy="48752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kumimoji="0" lang="ja-JP" altLang="en-US" sz="2800" b="1" dirty="0">
                <a:solidFill>
                  <a:schemeClr val="tx1"/>
                </a:solidFill>
                <a:latin typeface="HGP教科書体" panose="02020600000000000000" pitchFamily="18" charset="-128"/>
                <a:ea typeface="HGP教科書体" panose="02020600000000000000" pitchFamily="18" charset="-128"/>
              </a:rPr>
              <a:t>従前</a:t>
            </a:r>
            <a:endParaRPr kumimoji="0" lang="en-US" altLang="ja-JP" sz="2800" b="1"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sz="28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800" dirty="0">
                <a:solidFill>
                  <a:schemeClr val="tx1"/>
                </a:solidFill>
                <a:latin typeface="HGP教科書体" panose="02020600000000000000" pitchFamily="18" charset="-128"/>
                <a:ea typeface="HGP教科書体" panose="02020600000000000000" pitchFamily="18" charset="-128"/>
              </a:rPr>
              <a:t>心と体を一体としてとらえ，運動や健康・安全についての理解と運動の合理的な実践を通して，生涯のわたって運動に親しむ資質や能力を育てるとともに健康の保持増進のための実践力の育成と体力の向上を図り，</a:t>
            </a:r>
            <a:r>
              <a:rPr kumimoji="0" lang="ja-JP" altLang="en-US" sz="2800" u="sng" dirty="0">
                <a:solidFill>
                  <a:schemeClr val="tx1"/>
                </a:solidFill>
                <a:latin typeface="HGP教科書体" panose="02020600000000000000" pitchFamily="18" charset="-128"/>
                <a:ea typeface="HGP教科書体" panose="02020600000000000000" pitchFamily="18" charset="-128"/>
              </a:rPr>
              <a:t>明るく豊かな生活を営む態度</a:t>
            </a:r>
            <a:r>
              <a:rPr kumimoji="0" lang="ja-JP" altLang="en-US" sz="2800" dirty="0">
                <a:solidFill>
                  <a:schemeClr val="tx1"/>
                </a:solidFill>
                <a:latin typeface="HGP教科書体" panose="02020600000000000000" pitchFamily="18" charset="-128"/>
                <a:ea typeface="HGP教科書体" panose="02020600000000000000" pitchFamily="18" charset="-128"/>
              </a:rPr>
              <a:t>を育てる。</a:t>
            </a:r>
            <a:endParaRPr kumimoji="0" lang="en-US" altLang="ja-JP" sz="28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sz="20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72"/>
    </mc:Choice>
    <mc:Fallback xmlns="">
      <p:transition spd="slow" advTm="3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トライプ矢印 7"/>
          <p:cNvSpPr/>
          <p:nvPr/>
        </p:nvSpPr>
        <p:spPr bwMode="auto">
          <a:xfrm rot="5400000">
            <a:off x="3182144" y="2191544"/>
            <a:ext cx="2563812" cy="4464050"/>
          </a:xfrm>
          <a:prstGeom prst="stripedRightArrow">
            <a:avLst>
              <a:gd name="adj1" fmla="val 50000"/>
              <a:gd name="adj2" fmla="val 20028"/>
            </a:avLst>
          </a:prstGeom>
          <a:solidFill>
            <a:srgbClr val="0000CC"/>
          </a:solidFill>
          <a:ln w="12700" algn="ctr">
            <a:solidFill>
              <a:srgbClr val="0000FF"/>
            </a:solidFill>
            <a:miter lim="800000"/>
            <a:headEnd/>
            <a:tailEnd/>
          </a:ln>
        </p:spPr>
        <p:txBody>
          <a:bodyPr anchor="ctr">
            <a:spAutoFit/>
          </a:bodyPr>
          <a:lstStyle/>
          <a:p>
            <a:pPr algn="ctr">
              <a:defRPr/>
            </a:pPr>
            <a:endParaRPr lang="en-US" altLang="ja-JP" sz="2000" dirty="0">
              <a:latin typeface="Times New Roman" charset="0"/>
            </a:endParaRPr>
          </a:p>
          <a:p>
            <a:pPr algn="ctr">
              <a:defRPr/>
            </a:pPr>
            <a:endParaRPr lang="en-US" altLang="ja-JP" sz="2000" dirty="0">
              <a:latin typeface="Times New Roman" charset="0"/>
            </a:endParaRPr>
          </a:p>
          <a:p>
            <a:pPr algn="ctr">
              <a:defRPr/>
            </a:pPr>
            <a:endParaRPr lang="en-US" altLang="ja-JP" sz="2000" dirty="0">
              <a:latin typeface="Times New Roman" charset="0"/>
            </a:endParaRPr>
          </a:p>
          <a:p>
            <a:pPr algn="ctr">
              <a:defRPr/>
            </a:pPr>
            <a:endParaRPr lang="en-US" altLang="ja-JP" sz="2000" dirty="0">
              <a:latin typeface="Times New Roman" charset="0"/>
            </a:endParaRPr>
          </a:p>
          <a:p>
            <a:pPr algn="ctr">
              <a:defRPr/>
            </a:pPr>
            <a:endParaRPr lang="en-US" altLang="ja-JP" sz="2000" dirty="0">
              <a:latin typeface="Times New Roman" charset="0"/>
            </a:endParaRPr>
          </a:p>
          <a:p>
            <a:pPr algn="ctr">
              <a:defRPr/>
            </a:pPr>
            <a:endParaRPr lang="en-US" altLang="ja-JP" sz="2000" dirty="0">
              <a:latin typeface="Times New Roman" charset="0"/>
            </a:endParaRPr>
          </a:p>
          <a:p>
            <a:pPr algn="ctr">
              <a:defRPr/>
            </a:pPr>
            <a:endParaRPr lang="ja-JP" altLang="en-US" sz="2000" dirty="0">
              <a:latin typeface="Times New Roman" charset="0"/>
            </a:endParaRPr>
          </a:p>
        </p:txBody>
      </p:sp>
      <p:sp>
        <p:nvSpPr>
          <p:cNvPr id="3" name="テキスト ボックス 2"/>
          <p:cNvSpPr txBox="1"/>
          <p:nvPr/>
        </p:nvSpPr>
        <p:spPr bwMode="auto">
          <a:xfrm>
            <a:off x="125413" y="1720850"/>
            <a:ext cx="8820150" cy="1016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ja-JP" altLang="en-US" sz="2000" dirty="0">
                <a:solidFill>
                  <a:schemeClr val="tx1"/>
                </a:solidFill>
                <a:latin typeface="ＭＳ Ｐ明朝" panose="02020600040205080304" pitchFamily="18" charset="-128"/>
                <a:ea typeface="ＭＳ Ｐ明朝" panose="02020600040205080304" pitchFamily="18" charset="-128"/>
              </a:rPr>
              <a:t>体育や保健の</a:t>
            </a:r>
            <a:r>
              <a:rPr lang="ja-JP" altLang="en-US" sz="2000" b="1" dirty="0">
                <a:solidFill>
                  <a:srgbClr val="FF0000"/>
                </a:solidFill>
                <a:latin typeface="+mn-ea"/>
              </a:rPr>
              <a:t>見方・考え方を働かせ</a:t>
            </a:r>
            <a:r>
              <a:rPr lang="ja-JP" altLang="en-US" sz="2000" dirty="0">
                <a:solidFill>
                  <a:schemeClr val="tx1"/>
                </a:solidFill>
                <a:latin typeface="ＭＳ Ｐ明朝" panose="02020600040205080304" pitchFamily="18" charset="-128"/>
                <a:ea typeface="ＭＳ Ｐ明朝" panose="02020600040205080304" pitchFamily="18" charset="-128"/>
              </a:rPr>
              <a:t>，</a:t>
            </a:r>
            <a:r>
              <a:rPr lang="ja-JP" altLang="en-US" sz="2000" b="1" dirty="0">
                <a:solidFill>
                  <a:schemeClr val="tx1"/>
                </a:solidFill>
                <a:latin typeface="+mn-ea"/>
              </a:rPr>
              <a:t>課題を発見し，合理的な解決に向けた学習過程</a:t>
            </a:r>
            <a:r>
              <a:rPr lang="ja-JP" altLang="en-US" sz="2000" dirty="0">
                <a:solidFill>
                  <a:schemeClr val="tx1"/>
                </a:solidFill>
                <a:latin typeface="ＭＳ Ｐ明朝" panose="02020600040205080304" pitchFamily="18" charset="-128"/>
                <a:ea typeface="ＭＳ Ｐ明朝" panose="02020600040205080304" pitchFamily="18" charset="-128"/>
              </a:rPr>
              <a:t>を通して，</a:t>
            </a:r>
            <a:r>
              <a:rPr lang="ja-JP" altLang="en-US" sz="2000" b="1" dirty="0">
                <a:solidFill>
                  <a:srgbClr val="0000CC"/>
                </a:solidFill>
                <a:latin typeface="+mn-ea"/>
              </a:rPr>
              <a:t>心と体を一体として捉え</a:t>
            </a:r>
            <a:r>
              <a:rPr lang="ja-JP" altLang="en-US" sz="2000" dirty="0">
                <a:solidFill>
                  <a:schemeClr val="tx1"/>
                </a:solidFill>
                <a:latin typeface="ＭＳ Ｐ明朝" panose="02020600040205080304" pitchFamily="18" charset="-128"/>
                <a:ea typeface="ＭＳ Ｐ明朝" panose="02020600040205080304" pitchFamily="18" charset="-128"/>
              </a:rPr>
              <a:t>，生涯にわたって</a:t>
            </a:r>
            <a:r>
              <a:rPr lang="ja-JP" altLang="en-US" sz="2000" b="1" dirty="0">
                <a:solidFill>
                  <a:srgbClr val="0000CC"/>
                </a:solidFill>
                <a:latin typeface="+mn-ea"/>
              </a:rPr>
              <a:t>心身の健康を保持増進し</a:t>
            </a:r>
            <a:r>
              <a:rPr lang="ja-JP" altLang="en-US" sz="2000" b="1" dirty="0">
                <a:solidFill>
                  <a:schemeClr val="tx1"/>
                </a:solidFill>
                <a:latin typeface="+mn-ea"/>
              </a:rPr>
              <a:t>豊かなスポーツライフを実現するための資質・能力を育成</a:t>
            </a:r>
            <a:r>
              <a:rPr lang="ja-JP" altLang="en-US" sz="2000" dirty="0">
                <a:solidFill>
                  <a:schemeClr val="tx1"/>
                </a:solidFill>
                <a:latin typeface="ＭＳ Ｐ明朝" panose="02020600040205080304" pitchFamily="18" charset="-128"/>
                <a:ea typeface="ＭＳ Ｐ明朝" panose="02020600040205080304" pitchFamily="18" charset="-128"/>
              </a:rPr>
              <a:t>することを目指す。</a:t>
            </a:r>
          </a:p>
        </p:txBody>
      </p:sp>
      <p:sp>
        <p:nvSpPr>
          <p:cNvPr id="4" name="テキスト ボックス 3"/>
          <p:cNvSpPr txBox="1"/>
          <p:nvPr/>
        </p:nvSpPr>
        <p:spPr bwMode="auto">
          <a:xfrm>
            <a:off x="827088" y="5705475"/>
            <a:ext cx="7489825" cy="954088"/>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ja-JP" altLang="en-US" sz="2800" b="1" dirty="0">
                <a:solidFill>
                  <a:schemeClr val="tx1"/>
                </a:solidFill>
                <a:latin typeface="ＤＦ平成ゴシック体W5" pitchFamily="49" charset="-128"/>
                <a:ea typeface="ＤＦ平成ゴシック体W5" pitchFamily="49" charset="-128"/>
              </a:rPr>
              <a:t>豊かなスポーツライフを実現するための</a:t>
            </a:r>
            <a:endParaRPr lang="en-US" altLang="ja-JP" sz="2800" b="1" dirty="0">
              <a:solidFill>
                <a:schemeClr val="tx1"/>
              </a:solidFill>
              <a:latin typeface="ＤＦ平成ゴシック体W5" pitchFamily="49" charset="-128"/>
              <a:ea typeface="ＤＦ平成ゴシック体W5" pitchFamily="49" charset="-128"/>
            </a:endParaRPr>
          </a:p>
          <a:p>
            <a:pPr algn="ctr">
              <a:defRPr/>
            </a:pPr>
            <a:r>
              <a:rPr lang="ja-JP" altLang="en-US" sz="2800" b="1" dirty="0">
                <a:solidFill>
                  <a:schemeClr val="tx1"/>
                </a:solidFill>
                <a:latin typeface="ＤＦ平成ゴシック体W5" pitchFamily="49" charset="-128"/>
                <a:ea typeface="ＤＦ平成ゴシック体W5" pitchFamily="49" charset="-128"/>
              </a:rPr>
              <a:t>資質・能力を育成</a:t>
            </a:r>
          </a:p>
        </p:txBody>
      </p:sp>
      <p:sp>
        <p:nvSpPr>
          <p:cNvPr id="45061" name="円/楕円 4"/>
          <p:cNvSpPr>
            <a:spLocks noChangeArrowheads="1"/>
          </p:cNvSpPr>
          <p:nvPr/>
        </p:nvSpPr>
        <p:spPr bwMode="auto">
          <a:xfrm>
            <a:off x="2778125" y="4046538"/>
            <a:ext cx="3384550" cy="1341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800">
                <a:solidFill>
                  <a:schemeClr val="bg1"/>
                </a:solidFill>
                <a:latin typeface="ＤＦ平成ゴシック体W5" pitchFamily="49" charset="-128"/>
                <a:ea typeface="ＤＦ平成ゴシック体W5" pitchFamily="49" charset="-128"/>
              </a:rPr>
              <a:t>課題発見</a:t>
            </a:r>
            <a:endParaRPr lang="en-US" altLang="ja-JP" sz="2800">
              <a:solidFill>
                <a:schemeClr val="bg1"/>
              </a:solidFill>
              <a:latin typeface="ＤＦ平成ゴシック体W5" pitchFamily="49" charset="-128"/>
              <a:ea typeface="ＤＦ平成ゴシック体W5" pitchFamily="49" charset="-128"/>
            </a:endParaRPr>
          </a:p>
          <a:p>
            <a:pPr algn="ctr"/>
            <a:r>
              <a:rPr lang="ja-JP" altLang="en-US" sz="2800">
                <a:solidFill>
                  <a:schemeClr val="bg1"/>
                </a:solidFill>
                <a:latin typeface="ＤＦ平成ゴシック体W5" pitchFamily="49" charset="-128"/>
                <a:ea typeface="ＤＦ平成ゴシック体W5" pitchFamily="49" charset="-128"/>
              </a:rPr>
              <a:t>合理的な解決</a:t>
            </a:r>
          </a:p>
        </p:txBody>
      </p:sp>
      <p:sp>
        <p:nvSpPr>
          <p:cNvPr id="45062" name="円/楕円 4"/>
          <p:cNvSpPr>
            <a:spLocks noChangeArrowheads="1"/>
          </p:cNvSpPr>
          <p:nvPr/>
        </p:nvSpPr>
        <p:spPr bwMode="auto">
          <a:xfrm>
            <a:off x="3132138" y="3543300"/>
            <a:ext cx="2663825" cy="822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200">
                <a:solidFill>
                  <a:schemeClr val="bg1"/>
                </a:solidFill>
                <a:latin typeface="HGP創英角ｺﾞｼｯｸUB" panose="020B0900000000000000" pitchFamily="50" charset="-128"/>
                <a:ea typeface="HGP創英角ｺﾞｼｯｸUB" panose="020B0900000000000000" pitchFamily="50" charset="-128"/>
              </a:rPr>
              <a:t>学習過程</a:t>
            </a:r>
          </a:p>
        </p:txBody>
      </p:sp>
      <p:sp>
        <p:nvSpPr>
          <p:cNvPr id="22" name="右矢印吹き出し 21"/>
          <p:cNvSpPr/>
          <p:nvPr/>
        </p:nvSpPr>
        <p:spPr bwMode="auto">
          <a:xfrm>
            <a:off x="157163" y="3887788"/>
            <a:ext cx="3168650" cy="954087"/>
          </a:xfrm>
          <a:prstGeom prst="rightArrowCallout">
            <a:avLst>
              <a:gd name="adj1" fmla="val 25000"/>
              <a:gd name="adj2" fmla="val 25000"/>
              <a:gd name="adj3" fmla="val 25000"/>
              <a:gd name="adj4" fmla="val 81878"/>
            </a:avLst>
          </a:prstGeom>
          <a:solidFill>
            <a:schemeClr val="accent2">
              <a:lumMod val="20000"/>
              <a:lumOff val="80000"/>
            </a:schemeClr>
          </a:solidFill>
          <a:ln w="25400" algn="ctr">
            <a:solidFill>
              <a:schemeClr val="tx1"/>
            </a:solidFill>
            <a:miter lim="800000"/>
            <a:headEnd/>
            <a:tailEnd/>
          </a:ln>
        </p:spPr>
        <p:txBody>
          <a:bodyPr anchor="ctr">
            <a:spAutoFit/>
          </a:bodyPr>
          <a:lstStyle/>
          <a:p>
            <a:pPr algn="ctr">
              <a:defRPr/>
            </a:pPr>
            <a:r>
              <a:rPr lang="ja-JP" altLang="en-US" sz="2800" b="1" dirty="0">
                <a:solidFill>
                  <a:srgbClr val="0000CC"/>
                </a:solidFill>
                <a:latin typeface="Times New Roman" charset="0"/>
              </a:rPr>
              <a:t>心と体を一体</a:t>
            </a:r>
            <a:endParaRPr lang="en-US" altLang="ja-JP" sz="2800" b="1" dirty="0">
              <a:solidFill>
                <a:srgbClr val="0000CC"/>
              </a:solidFill>
              <a:latin typeface="Times New Roman" charset="0"/>
            </a:endParaRPr>
          </a:p>
          <a:p>
            <a:pPr algn="ctr">
              <a:defRPr/>
            </a:pPr>
            <a:r>
              <a:rPr lang="ja-JP" altLang="en-US" sz="2800" b="1" dirty="0">
                <a:solidFill>
                  <a:srgbClr val="0000CC"/>
                </a:solidFill>
                <a:latin typeface="Times New Roman" charset="0"/>
              </a:rPr>
              <a:t>としてとらえ</a:t>
            </a:r>
          </a:p>
        </p:txBody>
      </p:sp>
      <p:sp>
        <p:nvSpPr>
          <p:cNvPr id="23" name="右矢印吹き出し 22"/>
          <p:cNvSpPr/>
          <p:nvPr/>
        </p:nvSpPr>
        <p:spPr bwMode="auto">
          <a:xfrm flipH="1">
            <a:off x="5573713" y="3844925"/>
            <a:ext cx="3168650" cy="954088"/>
          </a:xfrm>
          <a:prstGeom prst="rightArrowCallout">
            <a:avLst>
              <a:gd name="adj1" fmla="val 25000"/>
              <a:gd name="adj2" fmla="val 25000"/>
              <a:gd name="adj3" fmla="val 25000"/>
              <a:gd name="adj4" fmla="val 81878"/>
            </a:avLst>
          </a:prstGeom>
          <a:solidFill>
            <a:schemeClr val="accent2">
              <a:lumMod val="20000"/>
              <a:lumOff val="80000"/>
            </a:schemeClr>
          </a:solidFill>
          <a:ln w="25400" algn="ctr">
            <a:solidFill>
              <a:schemeClr val="tx1"/>
            </a:solidFill>
            <a:miter lim="800000"/>
            <a:headEnd/>
            <a:tailEnd/>
          </a:ln>
        </p:spPr>
        <p:txBody>
          <a:bodyPr anchor="ctr">
            <a:spAutoFit/>
          </a:bodyPr>
          <a:lstStyle/>
          <a:p>
            <a:pPr algn="ctr">
              <a:defRPr/>
            </a:pPr>
            <a:r>
              <a:rPr lang="ja-JP" altLang="en-US" sz="2800" b="1" dirty="0">
                <a:solidFill>
                  <a:srgbClr val="0000CC"/>
                </a:solidFill>
                <a:latin typeface="Times New Roman" charset="0"/>
              </a:rPr>
              <a:t>心身の健康を</a:t>
            </a:r>
            <a:endParaRPr lang="en-US" altLang="ja-JP" sz="2800" b="1" dirty="0">
              <a:solidFill>
                <a:srgbClr val="0000CC"/>
              </a:solidFill>
              <a:latin typeface="Times New Roman" charset="0"/>
            </a:endParaRPr>
          </a:p>
          <a:p>
            <a:pPr algn="ctr">
              <a:defRPr/>
            </a:pPr>
            <a:r>
              <a:rPr lang="ja-JP" altLang="en-US" sz="2800" b="1" dirty="0">
                <a:solidFill>
                  <a:srgbClr val="0000CC"/>
                </a:solidFill>
                <a:latin typeface="Times New Roman" charset="0"/>
              </a:rPr>
              <a:t>保持増進</a:t>
            </a:r>
          </a:p>
        </p:txBody>
      </p:sp>
      <p:sp>
        <p:nvSpPr>
          <p:cNvPr id="45065" name="円/楕円 4"/>
          <p:cNvSpPr>
            <a:spLocks noChangeArrowheads="1"/>
          </p:cNvSpPr>
          <p:nvPr/>
        </p:nvSpPr>
        <p:spPr bwMode="auto">
          <a:xfrm>
            <a:off x="2735263" y="2794000"/>
            <a:ext cx="3455987" cy="822325"/>
          </a:xfrm>
          <a:prstGeom prst="ellipse">
            <a:avLst/>
          </a:prstGeom>
          <a:solidFill>
            <a:srgbClr val="FFCCFF"/>
          </a:solidFill>
          <a:ln w="12700" algn="ctr">
            <a:solidFill>
              <a:schemeClr val="tx1"/>
            </a:solidFill>
            <a:miter lim="800000"/>
            <a:headEnd/>
            <a:tailEnd/>
          </a:ln>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200">
                <a:solidFill>
                  <a:srgbClr val="FF0000"/>
                </a:solidFill>
                <a:latin typeface="HGP創英角ｺﾞｼｯｸUB" panose="020B0900000000000000" pitchFamily="50" charset="-128"/>
                <a:ea typeface="HGP創英角ｺﾞｼｯｸUB" panose="020B0900000000000000" pitchFamily="50" charset="-128"/>
              </a:rPr>
              <a:t>見方・考え方</a:t>
            </a:r>
          </a:p>
        </p:txBody>
      </p:sp>
      <p:sp>
        <p:nvSpPr>
          <p:cNvPr id="4506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Ⅱ</a:t>
            </a:r>
            <a:r>
              <a:rPr lang="ja-JP" altLang="en-US" sz="2800" b="1">
                <a:latin typeface="Arial" panose="020B0604020202020204" pitchFamily="34" charset="0"/>
                <a:ea typeface="HGP教科書体" panose="02020600000000000000" pitchFamily="18" charset="-128"/>
              </a:rPr>
              <a:t>　保健体育科の目標</a:t>
            </a:r>
            <a:endParaRPr lang="ja-JP" altLang="en-US" sz="2800">
              <a:latin typeface="Tahoma" panose="020B0604030504040204" pitchFamily="34" charset="0"/>
            </a:endParaRPr>
          </a:p>
        </p:txBody>
      </p:sp>
      <p:sp>
        <p:nvSpPr>
          <p:cNvPr id="18" name="角丸四角形 17"/>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新しい学習指導要領の考え方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25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1438" y="2446338"/>
            <a:ext cx="9037637" cy="1630362"/>
          </a:xfrm>
          <a:prstGeom prst="rect">
            <a:avLst/>
          </a:prstGeom>
          <a:no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000" dirty="0"/>
              <a:t>　</a:t>
            </a:r>
            <a:endParaRPr lang="en-US" altLang="ja-JP" sz="2000" dirty="0"/>
          </a:p>
          <a:p>
            <a:pPr>
              <a:defRPr/>
            </a:pPr>
            <a:r>
              <a:rPr lang="ja-JP" altLang="en-US" sz="2000" dirty="0">
                <a:latin typeface="ＭＳ 明朝" panose="02020609040205080304" pitchFamily="17" charset="-128"/>
                <a:ea typeface="ＭＳ 明朝" panose="02020609040205080304" pitchFamily="17" charset="-128"/>
              </a:rPr>
              <a:t>　生涯にわたる豊かなスポーツライフを実現する観点を踏まえ，</a:t>
            </a:r>
            <a:r>
              <a:rPr lang="ja-JP" altLang="en-US" sz="2000" b="1" dirty="0">
                <a:latin typeface="ＭＳ 明朝" panose="02020609040205080304" pitchFamily="17" charset="-128"/>
                <a:ea typeface="ＭＳ 明朝" panose="02020609040205080304" pitchFamily="17" charset="-128"/>
              </a:rPr>
              <a:t>「運動やスポーツを，その価値や特性に着目して，楽しさや喜びとともに体力の向上に果たす役割の視点から捉え，自己の適性等に応じた</a:t>
            </a:r>
            <a:r>
              <a:rPr lang="en-US" altLang="ja-JP" sz="2000" b="1" dirty="0">
                <a:latin typeface="ＭＳ 明朝" panose="02020609040205080304" pitchFamily="17" charset="-128"/>
                <a:ea typeface="ＭＳ 明朝" panose="02020609040205080304" pitchFamily="17" charset="-128"/>
              </a:rPr>
              <a:t>『</a:t>
            </a:r>
            <a:r>
              <a:rPr lang="ja-JP" altLang="en-US" sz="2000" b="1" dirty="0">
                <a:latin typeface="ＭＳ 明朝" panose="02020609040205080304" pitchFamily="17" charset="-128"/>
                <a:ea typeface="ＭＳ 明朝" panose="02020609040205080304" pitchFamily="17" charset="-128"/>
              </a:rPr>
              <a:t>する･みる･支える･知る</a:t>
            </a:r>
            <a:r>
              <a:rPr lang="en-US" altLang="ja-JP" sz="2000" b="1" dirty="0">
                <a:latin typeface="ＭＳ 明朝" panose="02020609040205080304" pitchFamily="17" charset="-128"/>
                <a:ea typeface="ＭＳ 明朝" panose="02020609040205080304" pitchFamily="17" charset="-128"/>
              </a:rPr>
              <a:t>』</a:t>
            </a:r>
            <a:r>
              <a:rPr lang="ja-JP" altLang="en-US" sz="2000" b="1" dirty="0">
                <a:latin typeface="ＭＳ 明朝" panose="02020609040205080304" pitchFamily="17" charset="-128"/>
                <a:ea typeface="ＭＳ 明朝" panose="02020609040205080304" pitchFamily="17" charset="-128"/>
              </a:rPr>
              <a:t>の多様な関わり方と関連付けること」</a:t>
            </a:r>
            <a:r>
              <a:rPr lang="ja-JP" altLang="en-US" sz="2000" b="1" dirty="0">
                <a:solidFill>
                  <a:srgbClr val="FF0000"/>
                </a:solidFill>
                <a:latin typeface="ＭＳ 明朝" panose="02020609040205080304" pitchFamily="17" charset="-128"/>
                <a:ea typeface="ＭＳ 明朝" panose="02020609040205080304" pitchFamily="17" charset="-128"/>
              </a:rPr>
              <a:t>であると考えられる。</a:t>
            </a:r>
          </a:p>
        </p:txBody>
      </p:sp>
      <p:sp>
        <p:nvSpPr>
          <p:cNvPr id="6" name="テキスト ボックス 5"/>
          <p:cNvSpPr txBox="1"/>
          <p:nvPr/>
        </p:nvSpPr>
        <p:spPr>
          <a:xfrm>
            <a:off x="323528" y="2261770"/>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体育の見方・考え方</a:t>
            </a:r>
          </a:p>
        </p:txBody>
      </p:sp>
      <p:sp>
        <p:nvSpPr>
          <p:cNvPr id="10" name="テキスト ボックス 9"/>
          <p:cNvSpPr txBox="1"/>
          <p:nvPr/>
        </p:nvSpPr>
        <p:spPr>
          <a:xfrm>
            <a:off x="71438" y="4533900"/>
            <a:ext cx="9037637" cy="1631950"/>
          </a:xfrm>
          <a:prstGeom prst="rect">
            <a:avLst/>
          </a:prstGeom>
          <a:no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000" dirty="0"/>
              <a:t>　</a:t>
            </a:r>
            <a:endParaRPr lang="en-US" altLang="ja-JP" sz="2000" dirty="0"/>
          </a:p>
          <a:p>
            <a:pPr>
              <a:defRPr/>
            </a:pPr>
            <a:r>
              <a:rPr lang="ja-JP" altLang="en-US" sz="2000" dirty="0">
                <a:latin typeface="ＭＳ 明朝" panose="02020609040205080304" pitchFamily="17" charset="-128"/>
                <a:ea typeface="ＭＳ 明朝" panose="02020609040205080304" pitchFamily="17" charset="-128"/>
              </a:rPr>
              <a:t>　疾病や傷害を防止するとともに，生活の質や生きがいを重視した健康に関する観点を踏まえ，</a:t>
            </a:r>
            <a:r>
              <a:rPr lang="ja-JP" altLang="en-US" sz="2000" b="1" dirty="0">
                <a:latin typeface="ＭＳ 明朝" panose="02020609040205080304" pitchFamily="17" charset="-128"/>
                <a:ea typeface="ＭＳ 明朝" panose="02020609040205080304" pitchFamily="17" charset="-128"/>
              </a:rPr>
              <a:t>「個人及び社会生活における課題や情報を，健康や安全に関する原則や概念に着目して捉え，疾病等のリスクの軽減や生活の質の向上，健康を支える環境づくりと関連付けること」</a:t>
            </a:r>
            <a:r>
              <a:rPr lang="ja-JP" altLang="en-US" sz="2000" b="1" dirty="0">
                <a:solidFill>
                  <a:srgbClr val="FF0000"/>
                </a:solidFill>
                <a:latin typeface="ＭＳ 明朝" panose="02020609040205080304" pitchFamily="17" charset="-128"/>
                <a:ea typeface="ＭＳ 明朝" panose="02020609040205080304" pitchFamily="17" charset="-128"/>
              </a:rPr>
              <a:t>であると考えられる。</a:t>
            </a:r>
            <a:endParaRPr lang="ja-JP" altLang="en-US" sz="2000" b="1" dirty="0">
              <a:latin typeface="ＭＳ 明朝" panose="02020609040205080304" pitchFamily="17" charset="-128"/>
              <a:ea typeface="ＭＳ 明朝" panose="02020609040205080304" pitchFamily="17" charset="-128"/>
            </a:endParaRPr>
          </a:p>
        </p:txBody>
      </p:sp>
      <p:sp>
        <p:nvSpPr>
          <p:cNvPr id="11" name="テキスト ボックス 10"/>
          <p:cNvSpPr txBox="1"/>
          <p:nvPr/>
        </p:nvSpPr>
        <p:spPr>
          <a:xfrm>
            <a:off x="323528" y="4350002"/>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保健の見方・考え方</a:t>
            </a:r>
          </a:p>
        </p:txBody>
      </p:sp>
      <p:sp>
        <p:nvSpPr>
          <p:cNvPr id="13" name="角丸四角形 12"/>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見方・考え方</a:t>
            </a:r>
          </a:p>
        </p:txBody>
      </p:sp>
      <p:sp>
        <p:nvSpPr>
          <p:cNvPr id="9"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P25</a:t>
            </a:r>
            <a:r>
              <a:rPr lang="ja-JP" altLang="en-US" dirty="0"/>
              <a:t>～</a:t>
            </a:r>
            <a:r>
              <a:rPr lang="en-US" altLang="ja-JP" dirty="0"/>
              <a:t>26</a:t>
            </a:r>
            <a:endParaRPr lang="ja-JP" altLang="en-US" dirty="0"/>
          </a:p>
        </p:txBody>
      </p:sp>
      <p:sp>
        <p:nvSpPr>
          <p:cNvPr id="4711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Ⅱ</a:t>
            </a:r>
            <a:r>
              <a:rPr lang="ja-JP" altLang="en-US" sz="2800" b="1">
                <a:latin typeface="Arial" panose="020B0604020202020204" pitchFamily="34" charset="0"/>
                <a:ea typeface="HGP教科書体" panose="02020600000000000000" pitchFamily="18" charset="-128"/>
              </a:rPr>
              <a:t>　保健体育科の目標</a:t>
            </a:r>
            <a:endParaRPr lang="ja-JP" altLang="en-US" sz="280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461"/>
    </mc:Choice>
    <mc:Fallback xmlns="">
      <p:transition spd="slow" advTm="13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268413"/>
            <a:ext cx="8642350" cy="54737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4" name="角丸四角形 3"/>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改訂の趣旨</a:t>
            </a:r>
          </a:p>
        </p:txBody>
      </p:sp>
      <p:grpSp>
        <p:nvGrpSpPr>
          <p:cNvPr id="12294" name="グループ化 22"/>
          <p:cNvGrpSpPr>
            <a:grpSpLocks/>
          </p:cNvGrpSpPr>
          <p:nvPr/>
        </p:nvGrpSpPr>
        <p:grpSpPr bwMode="auto">
          <a:xfrm>
            <a:off x="396875" y="4867275"/>
            <a:ext cx="8351838" cy="1639888"/>
            <a:chOff x="396875" y="4005064"/>
            <a:chExt cx="8351838" cy="1638938"/>
          </a:xfrm>
        </p:grpSpPr>
        <p:sp>
          <p:nvSpPr>
            <p:cNvPr id="9229" name="テキスト ボックス 17"/>
            <p:cNvSpPr txBox="1">
              <a:spLocks noChangeArrowheads="1"/>
            </p:cNvSpPr>
            <p:nvPr/>
          </p:nvSpPr>
          <p:spPr bwMode="auto">
            <a:xfrm>
              <a:off x="396875" y="4274783"/>
              <a:ext cx="8351838" cy="1369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200"/>
                </a:spcBef>
                <a:spcAft>
                  <a:spcPts val="200"/>
                </a:spcAft>
                <a:buClr>
                  <a:schemeClr val="accent1"/>
                </a:buClr>
                <a:buSzPct val="100000"/>
                <a:buFont typeface="Calibri" pitchFamily="34" charset="0"/>
                <a:buChar char=" "/>
                <a:defRPr kumimoji="1" sz="2000">
                  <a:solidFill>
                    <a:srgbClr val="404040"/>
                  </a:solidFill>
                  <a:latin typeface="Calibri" pitchFamily="34" charset="0"/>
                </a:defRPr>
              </a:lvl1pPr>
              <a:lvl2pPr marL="742950" indent="-285750">
                <a:lnSpc>
                  <a:spcPct val="90000"/>
                </a:lnSpc>
                <a:spcBef>
                  <a:spcPts val="200"/>
                </a:spcBef>
                <a:spcAft>
                  <a:spcPts val="400"/>
                </a:spcAft>
                <a:buClr>
                  <a:schemeClr val="accent1"/>
                </a:buClr>
                <a:buFont typeface="Calibri" pitchFamily="34" charset="0"/>
                <a:buChar char="◦"/>
                <a:defRPr kumimoji="1">
                  <a:solidFill>
                    <a:srgbClr val="404040"/>
                  </a:solidFill>
                  <a:latin typeface="Calibri" pitchFamily="34" charset="0"/>
                </a:defRPr>
              </a:lvl2pPr>
              <a:lvl3pPr marL="1143000" indent="-228600">
                <a:lnSpc>
                  <a:spcPct val="90000"/>
                </a:lnSpc>
                <a:spcBef>
                  <a:spcPts val="200"/>
                </a:spcBef>
                <a:spcAft>
                  <a:spcPts val="400"/>
                </a:spcAft>
                <a:buClr>
                  <a:schemeClr val="accent1"/>
                </a:buClr>
                <a:buFont typeface="Calibri" pitchFamily="34" charset="0"/>
                <a:buChar char="◦"/>
                <a:defRPr kumimoji="1" sz="1400">
                  <a:solidFill>
                    <a:srgbClr val="404040"/>
                  </a:solidFill>
                  <a:latin typeface="Calibri" pitchFamily="34" charset="0"/>
                </a:defRPr>
              </a:lvl3pPr>
              <a:lvl4pPr marL="1600200" indent="-228600">
                <a:lnSpc>
                  <a:spcPct val="90000"/>
                </a:lnSpc>
                <a:spcBef>
                  <a:spcPts val="200"/>
                </a:spcBef>
                <a:spcAft>
                  <a:spcPts val="400"/>
                </a:spcAft>
                <a:buClr>
                  <a:schemeClr val="accent1"/>
                </a:buClr>
                <a:buFont typeface="Calibri" pitchFamily="34" charset="0"/>
                <a:buChar char="◦"/>
                <a:defRPr kumimoji="1" sz="1400">
                  <a:solidFill>
                    <a:srgbClr val="404040"/>
                  </a:solidFill>
                  <a:latin typeface="Calibri" pitchFamily="34" charset="0"/>
                </a:defRPr>
              </a:lvl4pPr>
              <a:lvl5pPr marL="2057400" indent="-228600">
                <a:lnSpc>
                  <a:spcPct val="90000"/>
                </a:lnSpc>
                <a:spcBef>
                  <a:spcPts val="200"/>
                </a:spcBef>
                <a:spcAft>
                  <a:spcPts val="400"/>
                </a:spcAft>
                <a:buClr>
                  <a:schemeClr val="accent1"/>
                </a:buClr>
                <a:buFont typeface="Calibri" pitchFamily="34" charset="0"/>
                <a:buChar char="◦"/>
                <a:defRPr kumimoji="1" sz="1400">
                  <a:solidFill>
                    <a:srgbClr val="404040"/>
                  </a:solidFill>
                  <a:latin typeface="Calibri"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itchFamily="34" charset="0"/>
                <a:buChar char="◦"/>
                <a:defRPr kumimoji="1" sz="1400">
                  <a:solidFill>
                    <a:srgbClr val="404040"/>
                  </a:solidFill>
                  <a:latin typeface="Calibri"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itchFamily="34" charset="0"/>
                <a:buChar char="◦"/>
                <a:defRPr kumimoji="1" sz="1400">
                  <a:solidFill>
                    <a:srgbClr val="404040"/>
                  </a:solidFill>
                  <a:latin typeface="Calibri"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itchFamily="34" charset="0"/>
                <a:buChar char="◦"/>
                <a:defRPr kumimoji="1" sz="1400">
                  <a:solidFill>
                    <a:srgbClr val="404040"/>
                  </a:solidFill>
                  <a:latin typeface="Calibri"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itchFamily="34" charset="0"/>
                <a:buChar char="◦"/>
                <a:defRPr kumimoji="1" sz="1400">
                  <a:solidFill>
                    <a:srgbClr val="404040"/>
                  </a:solidFill>
                  <a:latin typeface="Calibri" pitchFamily="34" charset="0"/>
                </a:defRPr>
              </a:lvl9pPr>
            </a:lstStyle>
            <a:p>
              <a:pPr eaLnBrk="1" hangingPunct="1">
                <a:lnSpc>
                  <a:spcPct val="100000"/>
                </a:lnSpc>
                <a:spcBef>
                  <a:spcPct val="0"/>
                </a:spcBef>
                <a:spcAft>
                  <a:spcPct val="0"/>
                </a:spcAft>
                <a:buClrTx/>
                <a:buSzTx/>
                <a:buFontTx/>
                <a:buNone/>
                <a:defRPr/>
              </a:pPr>
              <a:endParaRPr lang="en-US" altLang="ja-JP" sz="1100" dirty="0">
                <a:solidFill>
                  <a:schemeClr val="tx1"/>
                </a:solidFill>
                <a:latin typeface="Tahoma" pitchFamily="34" charset="0"/>
                <a:ea typeface="ＭＳ Ｐゴシック" charset="-128"/>
              </a:endParaRPr>
            </a:p>
            <a:p>
              <a:pPr eaLnBrk="1" hangingPunct="1">
                <a:lnSpc>
                  <a:spcPct val="100000"/>
                </a:lnSpc>
                <a:spcBef>
                  <a:spcPct val="0"/>
                </a:spcBef>
                <a:spcAft>
                  <a:spcPct val="0"/>
                </a:spcAft>
                <a:buClrTx/>
                <a:buSzTx/>
                <a:buFontTx/>
                <a:buNone/>
                <a:defRPr/>
              </a:pPr>
              <a:r>
                <a:rPr lang="ja-JP" altLang="en-US" sz="2400" b="1" dirty="0">
                  <a:solidFill>
                    <a:schemeClr val="tx1"/>
                  </a:solidFill>
                  <a:latin typeface="Tahoma" pitchFamily="34" charset="0"/>
                  <a:ea typeface="ＭＳ Ｐゴシック" charset="-128"/>
                </a:rPr>
                <a:t>●　運動する子供とそうでない子供の二極化傾向</a:t>
              </a:r>
              <a:endParaRPr lang="en-US" altLang="ja-JP" sz="2400" b="1" dirty="0">
                <a:solidFill>
                  <a:schemeClr val="tx1"/>
                </a:solidFill>
                <a:latin typeface="Tahoma" pitchFamily="34" charset="0"/>
                <a:ea typeface="ＭＳ Ｐゴシック" charset="-128"/>
              </a:endParaRPr>
            </a:p>
            <a:p>
              <a:pPr eaLnBrk="1" hangingPunct="1">
                <a:lnSpc>
                  <a:spcPct val="100000"/>
                </a:lnSpc>
                <a:spcBef>
                  <a:spcPct val="0"/>
                </a:spcBef>
                <a:spcAft>
                  <a:spcPct val="0"/>
                </a:spcAft>
                <a:buClrTx/>
                <a:buSzTx/>
                <a:buFontTx/>
                <a:buNone/>
                <a:defRPr/>
              </a:pPr>
              <a:r>
                <a:rPr lang="ja-JP" altLang="en-US" sz="2400" b="1" dirty="0">
                  <a:solidFill>
                    <a:schemeClr val="tx1"/>
                  </a:solidFill>
                  <a:latin typeface="Tahoma" pitchFamily="34" charset="0"/>
                  <a:ea typeface="ＭＳ Ｐゴシック" charset="-128"/>
                </a:rPr>
                <a:t>●　体力水準が</a:t>
              </a:r>
              <a:r>
                <a:rPr lang="ja-JP" altLang="en-US" sz="2400" b="1" dirty="0">
                  <a:solidFill>
                    <a:schemeClr val="tx1"/>
                  </a:solidFill>
                  <a:latin typeface="+mn-ea"/>
                  <a:ea typeface="+mn-ea"/>
                </a:rPr>
                <a:t>昭和</a:t>
              </a:r>
              <a:r>
                <a:rPr lang="en-US" altLang="ja-JP" sz="2400" b="1" dirty="0">
                  <a:solidFill>
                    <a:schemeClr val="tx1"/>
                  </a:solidFill>
                  <a:latin typeface="+mn-ea"/>
                  <a:ea typeface="+mn-ea"/>
                </a:rPr>
                <a:t>60</a:t>
              </a:r>
              <a:r>
                <a:rPr lang="ja-JP" altLang="en-US" sz="2400" b="1" dirty="0">
                  <a:solidFill>
                    <a:schemeClr val="tx1"/>
                  </a:solidFill>
                  <a:latin typeface="+mn-ea"/>
                  <a:ea typeface="+mn-ea"/>
                </a:rPr>
                <a:t>年ごろ</a:t>
              </a:r>
              <a:r>
                <a:rPr lang="ja-JP" altLang="en-US" sz="2400" b="1" dirty="0">
                  <a:solidFill>
                    <a:schemeClr val="tx1"/>
                  </a:solidFill>
                  <a:latin typeface="Tahoma" pitchFamily="34" charset="0"/>
                  <a:ea typeface="ＭＳ Ｐゴシック" charset="-128"/>
                </a:rPr>
                <a:t>と比較すると依然として低い状況</a:t>
              </a:r>
              <a:endParaRPr lang="en-US" altLang="ja-JP" sz="2400" b="1" dirty="0">
                <a:solidFill>
                  <a:schemeClr val="tx1"/>
                </a:solidFill>
                <a:latin typeface="Tahoma" pitchFamily="34" charset="0"/>
                <a:ea typeface="ＭＳ Ｐゴシック" charset="-128"/>
              </a:endParaRPr>
            </a:p>
            <a:p>
              <a:pPr eaLnBrk="1" hangingPunct="1">
                <a:lnSpc>
                  <a:spcPct val="100000"/>
                </a:lnSpc>
                <a:spcBef>
                  <a:spcPct val="0"/>
                </a:spcBef>
                <a:spcAft>
                  <a:spcPct val="0"/>
                </a:spcAft>
                <a:buClrTx/>
                <a:buSzTx/>
                <a:buFontTx/>
                <a:buNone/>
                <a:defRPr/>
              </a:pPr>
              <a:r>
                <a:rPr lang="ja-JP" altLang="en-US" sz="2400" b="1" dirty="0">
                  <a:solidFill>
                    <a:schemeClr val="tx1"/>
                  </a:solidFill>
                  <a:latin typeface="Tahoma" pitchFamily="34" charset="0"/>
                  <a:ea typeface="ＭＳ Ｐゴシック" charset="-128"/>
                </a:rPr>
                <a:t>●　主体的に課題解決に取り組む学習が不十分</a:t>
              </a:r>
            </a:p>
          </p:txBody>
        </p:sp>
        <p:sp>
          <p:nvSpPr>
            <p:cNvPr id="12302" name="テキスト ボックス 6"/>
            <p:cNvSpPr txBox="1">
              <a:spLocks noChangeArrowheads="1"/>
            </p:cNvSpPr>
            <p:nvPr/>
          </p:nvSpPr>
          <p:spPr bwMode="auto">
            <a:xfrm>
              <a:off x="3995539" y="4005064"/>
              <a:ext cx="11525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a:lnSpc>
                  <a:spcPct val="100000"/>
                </a:lnSpc>
                <a:spcBef>
                  <a:spcPct val="0"/>
                </a:spcBef>
                <a:spcAft>
                  <a:spcPct val="0"/>
                </a:spcAft>
                <a:buClrTx/>
                <a:buSzTx/>
                <a:buFontTx/>
                <a:buNone/>
              </a:pPr>
              <a:r>
                <a:rPr lang="en-US" altLang="ja-JP" sz="2400">
                  <a:solidFill>
                    <a:schemeClr val="tx1"/>
                  </a:solidFill>
                </a:rPr>
                <a:t>【</a:t>
              </a:r>
              <a:r>
                <a:rPr lang="ja-JP" altLang="en-US" sz="2400">
                  <a:solidFill>
                    <a:schemeClr val="tx1"/>
                  </a:solidFill>
                  <a:latin typeface="ＤＦ特太ゴシック体" pitchFamily="49" charset="-128"/>
                  <a:ea typeface="ＤＦ特太ゴシック体" pitchFamily="49" charset="-128"/>
                </a:rPr>
                <a:t>課題</a:t>
              </a:r>
              <a:r>
                <a:rPr lang="en-US" altLang="ja-JP" sz="2400">
                  <a:solidFill>
                    <a:schemeClr val="tx1"/>
                  </a:solidFill>
                </a:rPr>
                <a:t>】</a:t>
              </a:r>
              <a:endParaRPr lang="ja-JP" altLang="en-US" sz="2400">
                <a:solidFill>
                  <a:schemeClr val="tx1"/>
                </a:solidFill>
              </a:endParaRPr>
            </a:p>
          </p:txBody>
        </p:sp>
      </p:grpSp>
      <p:grpSp>
        <p:nvGrpSpPr>
          <p:cNvPr id="12295" name="グループ化 23"/>
          <p:cNvGrpSpPr>
            <a:grpSpLocks/>
          </p:cNvGrpSpPr>
          <p:nvPr/>
        </p:nvGrpSpPr>
        <p:grpSpPr bwMode="auto">
          <a:xfrm>
            <a:off x="395288" y="2060575"/>
            <a:ext cx="8351837" cy="2765425"/>
            <a:chOff x="395536" y="1700808"/>
            <a:chExt cx="8351838" cy="2765633"/>
          </a:xfrm>
        </p:grpSpPr>
        <p:sp>
          <p:nvSpPr>
            <p:cNvPr id="12299" name="テキスト ボックス 17"/>
            <p:cNvSpPr txBox="1">
              <a:spLocks noChangeArrowheads="1"/>
            </p:cNvSpPr>
            <p:nvPr/>
          </p:nvSpPr>
          <p:spPr bwMode="auto">
            <a:xfrm>
              <a:off x="395536" y="1988840"/>
              <a:ext cx="8351838" cy="24776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eaLnBrk="1" hangingPunct="1">
                <a:lnSpc>
                  <a:spcPct val="100000"/>
                </a:lnSpc>
                <a:spcBef>
                  <a:spcPct val="0"/>
                </a:spcBef>
                <a:spcAft>
                  <a:spcPct val="0"/>
                </a:spcAft>
                <a:buClrTx/>
                <a:buSzTx/>
                <a:buFontTx/>
                <a:buNone/>
              </a:pPr>
              <a:endParaRPr lang="en-US" altLang="ja-JP" sz="1100">
                <a:solidFill>
                  <a:schemeClr val="tx1"/>
                </a:solidFill>
                <a:latin typeface="Tahoma" panose="020B0604030504040204" pitchFamily="34" charset="0"/>
              </a:endParaRPr>
            </a:p>
            <a:p>
              <a:pPr eaLnBrk="1" hangingPunct="1">
                <a:lnSpc>
                  <a:spcPct val="100000"/>
                </a:lnSpc>
                <a:spcBef>
                  <a:spcPct val="0"/>
                </a:spcBef>
                <a:spcAft>
                  <a:spcPct val="0"/>
                </a:spcAft>
                <a:buClrTx/>
                <a:buSzTx/>
                <a:buFontTx/>
                <a:buNone/>
              </a:pPr>
              <a:r>
                <a:rPr lang="ja-JP" altLang="en-US" sz="2400">
                  <a:solidFill>
                    <a:schemeClr val="tx1"/>
                  </a:solidFill>
                  <a:latin typeface="Tahoma" panose="020B0604030504040204" pitchFamily="34" charset="0"/>
                </a:rPr>
                <a:t>○　運動やスポーツが好きな児童生徒の割合が高まった</a:t>
              </a:r>
              <a:endParaRPr lang="en-US" altLang="ja-JP" sz="2400">
                <a:solidFill>
                  <a:schemeClr val="tx1"/>
                </a:solidFill>
                <a:latin typeface="Tahoma" panose="020B0604030504040204" pitchFamily="34" charset="0"/>
              </a:endParaRPr>
            </a:p>
            <a:p>
              <a:pPr eaLnBrk="1" hangingPunct="1">
                <a:lnSpc>
                  <a:spcPct val="100000"/>
                </a:lnSpc>
                <a:spcBef>
                  <a:spcPct val="0"/>
                </a:spcBef>
                <a:spcAft>
                  <a:spcPct val="0"/>
                </a:spcAft>
                <a:buClrTx/>
                <a:buSzTx/>
                <a:buFontTx/>
                <a:buNone/>
              </a:pPr>
              <a:r>
                <a:rPr lang="ja-JP" altLang="en-US" sz="2400">
                  <a:solidFill>
                    <a:schemeClr val="tx1"/>
                  </a:solidFill>
                  <a:latin typeface="Tahoma" panose="020B0604030504040204" pitchFamily="34" charset="0"/>
                </a:rPr>
                <a:t>○　体力の低下傾向に歯止めが掛かった</a:t>
              </a:r>
              <a:endParaRPr lang="en-US" altLang="ja-JP" sz="2400">
                <a:solidFill>
                  <a:schemeClr val="tx1"/>
                </a:solidFill>
                <a:latin typeface="Tahoma" panose="020B0604030504040204" pitchFamily="34" charset="0"/>
              </a:endParaRPr>
            </a:p>
            <a:p>
              <a:pPr eaLnBrk="1" hangingPunct="1">
                <a:lnSpc>
                  <a:spcPct val="100000"/>
                </a:lnSpc>
                <a:spcBef>
                  <a:spcPct val="0"/>
                </a:spcBef>
                <a:spcAft>
                  <a:spcPct val="0"/>
                </a:spcAft>
                <a:buClrTx/>
                <a:buSzTx/>
                <a:buFontTx/>
                <a:buNone/>
              </a:pPr>
              <a:r>
                <a:rPr lang="ja-JP" altLang="en-US" sz="2400">
                  <a:solidFill>
                    <a:schemeClr val="tx1"/>
                  </a:solidFill>
                  <a:latin typeface="Tahoma" panose="020B0604030504040204" pitchFamily="34" charset="0"/>
                </a:rPr>
                <a:t>○　</a:t>
              </a:r>
              <a:r>
                <a:rPr lang="en-US" altLang="ja-JP" sz="2400">
                  <a:solidFill>
                    <a:schemeClr val="tx1"/>
                  </a:solidFill>
                  <a:latin typeface="Tahoma" panose="020B0604030504040204" pitchFamily="34" charset="0"/>
                </a:rPr>
                <a:t>『</a:t>
              </a:r>
              <a:r>
                <a:rPr lang="ja-JP" altLang="en-US" sz="2400">
                  <a:solidFill>
                    <a:schemeClr val="tx1"/>
                  </a:solidFill>
                  <a:latin typeface="Tahoma" panose="020B0604030504040204" pitchFamily="34" charset="0"/>
                </a:rPr>
                <a:t>する，みる，支える</a:t>
              </a:r>
              <a:r>
                <a:rPr lang="en-US" altLang="ja-JP" sz="2400">
                  <a:solidFill>
                    <a:schemeClr val="tx1"/>
                  </a:solidFill>
                  <a:latin typeface="Tahoma" panose="020B0604030504040204" pitchFamily="34" charset="0"/>
                </a:rPr>
                <a:t>』</a:t>
              </a:r>
              <a:r>
                <a:rPr lang="ja-JP" altLang="en-US" sz="2400">
                  <a:solidFill>
                    <a:schemeClr val="tx1"/>
                  </a:solidFill>
                  <a:latin typeface="Tahoma" panose="020B0604030504040204" pitchFamily="34" charset="0"/>
                </a:rPr>
                <a:t>のスポーツとの多様な関わりの必要性　</a:t>
              </a:r>
              <a:endParaRPr lang="en-US" altLang="ja-JP" sz="2400">
                <a:solidFill>
                  <a:schemeClr val="tx1"/>
                </a:solidFill>
                <a:latin typeface="Tahoma" panose="020B0604030504040204" pitchFamily="34" charset="0"/>
              </a:endParaRPr>
            </a:p>
            <a:p>
              <a:pPr eaLnBrk="1" hangingPunct="1">
                <a:lnSpc>
                  <a:spcPct val="100000"/>
                </a:lnSpc>
                <a:spcBef>
                  <a:spcPct val="0"/>
                </a:spcBef>
                <a:spcAft>
                  <a:spcPct val="0"/>
                </a:spcAft>
                <a:buClrTx/>
                <a:buSzTx/>
                <a:buFontTx/>
                <a:buNone/>
              </a:pPr>
              <a:r>
                <a:rPr lang="ja-JP" altLang="en-US" sz="2400">
                  <a:solidFill>
                    <a:schemeClr val="tx1"/>
                  </a:solidFill>
                  <a:latin typeface="Tahoma" panose="020B0604030504040204" pitchFamily="34" charset="0"/>
                </a:rPr>
                <a:t>　や公正，責任，健康・安全等，態度の内容が身に付いている</a:t>
              </a:r>
              <a:endParaRPr lang="en-US" altLang="ja-JP" sz="2400">
                <a:solidFill>
                  <a:schemeClr val="tx1"/>
                </a:solidFill>
                <a:latin typeface="Tahoma" panose="020B0604030504040204" pitchFamily="34" charset="0"/>
              </a:endParaRPr>
            </a:p>
            <a:p>
              <a:pPr eaLnBrk="1" hangingPunct="1">
                <a:lnSpc>
                  <a:spcPct val="100000"/>
                </a:lnSpc>
                <a:spcBef>
                  <a:spcPct val="0"/>
                </a:spcBef>
                <a:spcAft>
                  <a:spcPct val="0"/>
                </a:spcAft>
                <a:buClrTx/>
                <a:buSzTx/>
                <a:buFontTx/>
                <a:buNone/>
              </a:pPr>
              <a:r>
                <a:rPr lang="ja-JP" altLang="en-US" sz="2400">
                  <a:solidFill>
                    <a:schemeClr val="tx1"/>
                  </a:solidFill>
                  <a:latin typeface="Tahoma" panose="020B0604030504040204" pitchFamily="34" charset="0"/>
                </a:rPr>
                <a:t>○　健康の大切さへの認識や健康・安全に関する基礎的な内容</a:t>
              </a:r>
              <a:endParaRPr lang="en-US" altLang="ja-JP" sz="2400">
                <a:solidFill>
                  <a:schemeClr val="tx1"/>
                </a:solidFill>
                <a:latin typeface="Tahoma" panose="020B0604030504040204" pitchFamily="34" charset="0"/>
              </a:endParaRPr>
            </a:p>
            <a:p>
              <a:pPr eaLnBrk="1" hangingPunct="1">
                <a:lnSpc>
                  <a:spcPct val="100000"/>
                </a:lnSpc>
                <a:spcBef>
                  <a:spcPct val="0"/>
                </a:spcBef>
                <a:spcAft>
                  <a:spcPct val="0"/>
                </a:spcAft>
                <a:buClrTx/>
                <a:buSzTx/>
                <a:buFontTx/>
                <a:buNone/>
              </a:pPr>
              <a:r>
                <a:rPr lang="ja-JP" altLang="en-US" sz="2400">
                  <a:solidFill>
                    <a:schemeClr val="tx1"/>
                  </a:solidFill>
                  <a:latin typeface="Tahoma" panose="020B0604030504040204" pitchFamily="34" charset="0"/>
                </a:rPr>
                <a:t>　が身に付いている</a:t>
              </a:r>
            </a:p>
          </p:txBody>
        </p:sp>
        <p:sp>
          <p:nvSpPr>
            <p:cNvPr id="12300" name="テキスト ボックス 6"/>
            <p:cNvSpPr txBox="1">
              <a:spLocks noChangeArrowheads="1"/>
            </p:cNvSpPr>
            <p:nvPr/>
          </p:nvSpPr>
          <p:spPr bwMode="auto">
            <a:xfrm>
              <a:off x="3995539" y="1700808"/>
              <a:ext cx="11525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a:lnSpc>
                  <a:spcPct val="100000"/>
                </a:lnSpc>
                <a:spcBef>
                  <a:spcPct val="0"/>
                </a:spcBef>
                <a:spcAft>
                  <a:spcPct val="0"/>
                </a:spcAft>
                <a:buClrTx/>
                <a:buSzTx/>
                <a:buFontTx/>
                <a:buNone/>
              </a:pPr>
              <a:r>
                <a:rPr lang="en-US" altLang="ja-JP" sz="2400">
                  <a:solidFill>
                    <a:schemeClr val="tx1"/>
                  </a:solidFill>
                </a:rPr>
                <a:t>【</a:t>
              </a:r>
              <a:r>
                <a:rPr lang="ja-JP" altLang="en-US" sz="2400">
                  <a:solidFill>
                    <a:schemeClr val="tx1"/>
                  </a:solidFill>
                  <a:latin typeface="ＤＦ特太ゴシック体" pitchFamily="49" charset="-128"/>
                  <a:ea typeface="ＤＦ特太ゴシック体" pitchFamily="49" charset="-128"/>
                </a:rPr>
                <a:t>成果</a:t>
              </a:r>
              <a:r>
                <a:rPr lang="en-US" altLang="ja-JP" sz="2400">
                  <a:solidFill>
                    <a:schemeClr val="tx1"/>
                  </a:solidFill>
                </a:rPr>
                <a:t>】</a:t>
              </a:r>
              <a:endParaRPr lang="ja-JP" altLang="en-US" sz="2400">
                <a:solidFill>
                  <a:schemeClr val="tx1"/>
                </a:solidFill>
              </a:endParaRPr>
            </a:p>
          </p:txBody>
        </p:sp>
      </p:grpSp>
      <p:sp>
        <p:nvSpPr>
          <p:cNvPr id="26" name="メモ 25"/>
          <p:cNvSpPr/>
          <p:nvPr/>
        </p:nvSpPr>
        <p:spPr>
          <a:xfrm>
            <a:off x="395288" y="1700213"/>
            <a:ext cx="23050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①成果と課題</a:t>
            </a:r>
          </a:p>
        </p:txBody>
      </p:sp>
      <p:sp>
        <p:nvSpPr>
          <p:cNvPr id="12"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P6</a:t>
            </a:r>
            <a:endParaRPr lang="ja-JP" altLang="en-US" dirty="0"/>
          </a:p>
        </p:txBody>
      </p:sp>
      <p:sp>
        <p:nvSpPr>
          <p:cNvPr id="12298"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751"/>
    </mc:Choice>
    <mc:Fallback xmlns="">
      <p:transition spd="slow" advTm="7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700213"/>
            <a:ext cx="8642350" cy="48164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8" name="正方形/長方形 7"/>
          <p:cNvSpPr/>
          <p:nvPr/>
        </p:nvSpPr>
        <p:spPr>
          <a:xfrm>
            <a:off x="430213" y="1844675"/>
            <a:ext cx="8280400" cy="155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400" b="1" dirty="0">
                <a:ln w="0"/>
                <a:solidFill>
                  <a:schemeClr val="tx1"/>
                </a:solidFill>
                <a:latin typeface="HGP教科書体" panose="02020600000000000000" pitchFamily="18" charset="-128"/>
                <a:ea typeface="HGP教科書体" panose="02020600000000000000" pitchFamily="18" charset="-128"/>
              </a:rPr>
              <a:t>体育や保健の見方・考え方を働かせ</a:t>
            </a:r>
            <a:r>
              <a:rPr lang="ja-JP" altLang="en-US" sz="2400" dirty="0">
                <a:ln w="0"/>
                <a:solidFill>
                  <a:schemeClr val="tx1"/>
                </a:solidFill>
                <a:latin typeface="HGP教科書体" panose="02020600000000000000" pitchFamily="18" charset="-128"/>
                <a:ea typeface="HGP教科書体" panose="02020600000000000000" pitchFamily="18" charset="-128"/>
              </a:rPr>
              <a:t>，課題を発見し，合理的な解決に向けた学習過程を通して，心と体を一体としてとらえ，</a:t>
            </a:r>
            <a:r>
              <a:rPr lang="ja-JP" altLang="en-US" sz="2400" b="1" u="sng" dirty="0">
                <a:ln w="0"/>
                <a:solidFill>
                  <a:srgbClr val="FF0000"/>
                </a:solidFill>
                <a:latin typeface="HGP教科書体" panose="02020600000000000000" pitchFamily="18" charset="-128"/>
                <a:ea typeface="HGP教科書体" panose="02020600000000000000" pitchFamily="18" charset="-128"/>
              </a:rPr>
              <a:t>生涯にわたって心身の健康を保持増進</a:t>
            </a:r>
            <a:r>
              <a:rPr lang="ja-JP" altLang="en-US" sz="2400" b="1" dirty="0">
                <a:ln w="0"/>
                <a:solidFill>
                  <a:srgbClr val="FF0000"/>
                </a:solidFill>
                <a:latin typeface="HGP教科書体" panose="02020600000000000000" pitchFamily="18" charset="-128"/>
                <a:ea typeface="HGP教科書体" panose="02020600000000000000" pitchFamily="18" charset="-128"/>
              </a:rPr>
              <a:t>し</a:t>
            </a:r>
            <a:r>
              <a:rPr lang="ja-JP" altLang="en-US" sz="2400" b="1" u="sng" dirty="0">
                <a:ln w="0"/>
                <a:solidFill>
                  <a:srgbClr val="FF0000"/>
                </a:solidFill>
                <a:latin typeface="HGP教科書体" panose="02020600000000000000" pitchFamily="18" charset="-128"/>
                <a:ea typeface="HGP教科書体" panose="02020600000000000000" pitchFamily="18" charset="-128"/>
              </a:rPr>
              <a:t>豊かなスポーツライフを実現</a:t>
            </a:r>
            <a:r>
              <a:rPr lang="ja-JP" altLang="en-US" sz="2400" b="1" dirty="0">
                <a:ln w="0"/>
                <a:solidFill>
                  <a:srgbClr val="FF0000"/>
                </a:solidFill>
                <a:latin typeface="HGP教科書体" panose="02020600000000000000" pitchFamily="18" charset="-128"/>
                <a:ea typeface="HGP教科書体" panose="02020600000000000000" pitchFamily="18" charset="-128"/>
              </a:rPr>
              <a:t>するための資質・能力</a:t>
            </a:r>
            <a:r>
              <a:rPr lang="ja-JP" altLang="en-US" sz="2400" dirty="0">
                <a:ln w="0"/>
                <a:solidFill>
                  <a:schemeClr val="tx1"/>
                </a:solidFill>
                <a:latin typeface="HGP教科書体" panose="02020600000000000000" pitchFamily="18" charset="-128"/>
                <a:ea typeface="HGP教科書体" panose="02020600000000000000" pitchFamily="18" charset="-128"/>
              </a:rPr>
              <a:t>を次のとおり育成することを目指す。</a:t>
            </a:r>
          </a:p>
          <a:p>
            <a:pPr>
              <a:defRPr/>
            </a:pPr>
            <a:endParaRPr lang="ja-JP" altLang="en-US" sz="2000" dirty="0">
              <a:ln w="0"/>
              <a:solidFill>
                <a:schemeClr val="tx1"/>
              </a:solidFill>
            </a:endParaRPr>
          </a:p>
        </p:txBody>
      </p:sp>
      <p:sp>
        <p:nvSpPr>
          <p:cNvPr id="49156" name="テキスト ボックス 19"/>
          <p:cNvSpPr txBox="1">
            <a:spLocks noChangeArrowheads="1"/>
          </p:cNvSpPr>
          <p:nvPr/>
        </p:nvSpPr>
        <p:spPr bwMode="auto">
          <a:xfrm>
            <a:off x="398463" y="3421063"/>
            <a:ext cx="842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r>
              <a:rPr lang="ja-JP" altLang="en-US" sz="2400">
                <a:solidFill>
                  <a:schemeClr val="tx1"/>
                </a:solidFill>
                <a:latin typeface="HGP教科書体" panose="02020600000000000000" pitchFamily="18" charset="-128"/>
                <a:ea typeface="HGP教科書体" panose="02020600000000000000" pitchFamily="18" charset="-128"/>
              </a:rPr>
              <a:t>（</a:t>
            </a:r>
            <a:r>
              <a:rPr lang="en-US" altLang="ja-JP" sz="2400">
                <a:solidFill>
                  <a:schemeClr val="tx1"/>
                </a:solidFill>
                <a:latin typeface="HGP教科書体" panose="02020600000000000000" pitchFamily="18" charset="-128"/>
                <a:ea typeface="HGP教科書体" panose="02020600000000000000" pitchFamily="18" charset="-128"/>
              </a:rPr>
              <a:t>1</a:t>
            </a:r>
            <a:r>
              <a:rPr lang="ja-JP" altLang="en-US" sz="2400">
                <a:solidFill>
                  <a:schemeClr val="tx1"/>
                </a:solidFill>
                <a:latin typeface="HGP教科書体" panose="02020600000000000000" pitchFamily="18" charset="-128"/>
                <a:ea typeface="HGP教科書体" panose="02020600000000000000" pitchFamily="18" charset="-128"/>
              </a:rPr>
              <a:t>） 各種の運動の特性に応じた技能等及び個人生活における健康</a:t>
            </a:r>
            <a:endParaRPr lang="en-US" altLang="ja-JP" sz="2400">
              <a:solidFill>
                <a:schemeClr val="tx1"/>
              </a:solidFill>
              <a:latin typeface="HGP教科書体" panose="02020600000000000000" pitchFamily="18" charset="-128"/>
              <a:ea typeface="HGP教科書体" panose="02020600000000000000" pitchFamily="18" charset="-128"/>
            </a:endParaRPr>
          </a:p>
          <a:p>
            <a:pPr>
              <a:lnSpc>
                <a:spcPct val="100000"/>
              </a:lnSpc>
              <a:spcBef>
                <a:spcPct val="0"/>
              </a:spcBef>
              <a:spcAft>
                <a:spcPct val="0"/>
              </a:spcAft>
              <a:buClrTx/>
              <a:buSzTx/>
              <a:buFontTx/>
              <a:buNone/>
            </a:pPr>
            <a:r>
              <a:rPr lang="ja-JP" altLang="en-US" sz="2400">
                <a:solidFill>
                  <a:schemeClr val="tx1"/>
                </a:solidFill>
                <a:latin typeface="HGP教科書体" panose="02020600000000000000" pitchFamily="18" charset="-128"/>
                <a:ea typeface="HGP教科書体" panose="02020600000000000000" pitchFamily="18" charset="-128"/>
              </a:rPr>
              <a:t>　　・安全について</a:t>
            </a:r>
            <a:r>
              <a:rPr lang="ja-JP" altLang="en-US" sz="2400" b="1">
                <a:solidFill>
                  <a:schemeClr val="tx1"/>
                </a:solidFill>
                <a:latin typeface="HGP教科書体" panose="02020600000000000000" pitchFamily="18" charset="-128"/>
                <a:ea typeface="HGP教科書体" panose="02020600000000000000" pitchFamily="18" charset="-128"/>
              </a:rPr>
              <a:t>理解</a:t>
            </a:r>
            <a:r>
              <a:rPr lang="ja-JP" altLang="en-US" sz="2400">
                <a:solidFill>
                  <a:schemeClr val="tx1"/>
                </a:solidFill>
                <a:latin typeface="HGP教科書体" panose="02020600000000000000" pitchFamily="18" charset="-128"/>
                <a:ea typeface="HGP教科書体" panose="02020600000000000000" pitchFamily="18" charset="-128"/>
              </a:rPr>
              <a:t>するとともに，基本的な</a:t>
            </a:r>
            <a:r>
              <a:rPr lang="ja-JP" altLang="en-US" sz="2400" b="1">
                <a:solidFill>
                  <a:schemeClr val="tx1"/>
                </a:solidFill>
                <a:latin typeface="HGP教科書体" panose="02020600000000000000" pitchFamily="18" charset="-128"/>
                <a:ea typeface="HGP教科書体" panose="02020600000000000000" pitchFamily="18" charset="-128"/>
              </a:rPr>
              <a:t>技能</a:t>
            </a:r>
            <a:r>
              <a:rPr lang="ja-JP" altLang="en-US" sz="2400">
                <a:solidFill>
                  <a:schemeClr val="tx1"/>
                </a:solidFill>
                <a:latin typeface="HGP教科書体" panose="02020600000000000000" pitchFamily="18" charset="-128"/>
                <a:ea typeface="HGP教科書体" panose="02020600000000000000" pitchFamily="18" charset="-128"/>
              </a:rPr>
              <a:t>を身に付けるよう</a:t>
            </a:r>
            <a:endParaRPr lang="en-US" altLang="ja-JP" sz="2400">
              <a:solidFill>
                <a:schemeClr val="tx1"/>
              </a:solidFill>
              <a:latin typeface="HGP教科書体" panose="02020600000000000000" pitchFamily="18" charset="-128"/>
              <a:ea typeface="HGP教科書体" panose="02020600000000000000" pitchFamily="18" charset="-128"/>
            </a:endParaRPr>
          </a:p>
          <a:p>
            <a:pPr>
              <a:lnSpc>
                <a:spcPct val="100000"/>
              </a:lnSpc>
              <a:spcBef>
                <a:spcPct val="0"/>
              </a:spcBef>
              <a:spcAft>
                <a:spcPct val="0"/>
              </a:spcAft>
              <a:buClrTx/>
              <a:buSzTx/>
              <a:buFontTx/>
              <a:buNone/>
            </a:pPr>
            <a:r>
              <a:rPr lang="ja-JP" altLang="en-US" sz="2400">
                <a:solidFill>
                  <a:schemeClr val="tx1"/>
                </a:solidFill>
                <a:latin typeface="HGP教科書体" panose="02020600000000000000" pitchFamily="18" charset="-128"/>
                <a:ea typeface="HGP教科書体" panose="02020600000000000000" pitchFamily="18" charset="-128"/>
              </a:rPr>
              <a:t>　　にする。</a:t>
            </a:r>
          </a:p>
        </p:txBody>
      </p:sp>
      <p:sp>
        <p:nvSpPr>
          <p:cNvPr id="49157" name="テキスト ボックス 19"/>
          <p:cNvSpPr txBox="1">
            <a:spLocks noChangeArrowheads="1"/>
          </p:cNvSpPr>
          <p:nvPr/>
        </p:nvSpPr>
        <p:spPr bwMode="auto">
          <a:xfrm>
            <a:off x="417513" y="4629150"/>
            <a:ext cx="8424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r>
              <a:rPr lang="ja-JP" altLang="en-US" sz="2400">
                <a:solidFill>
                  <a:schemeClr val="tx1"/>
                </a:solidFill>
                <a:latin typeface="HGP教科書体" panose="02020600000000000000" pitchFamily="18" charset="-128"/>
                <a:ea typeface="HGP教科書体" panose="02020600000000000000" pitchFamily="18" charset="-128"/>
              </a:rPr>
              <a:t>（</a:t>
            </a:r>
            <a:r>
              <a:rPr lang="en-US" altLang="ja-JP" sz="2400">
                <a:solidFill>
                  <a:schemeClr val="tx1"/>
                </a:solidFill>
                <a:latin typeface="HGP教科書体" panose="02020600000000000000" pitchFamily="18" charset="-128"/>
                <a:ea typeface="HGP教科書体" panose="02020600000000000000" pitchFamily="18" charset="-128"/>
              </a:rPr>
              <a:t>2</a:t>
            </a:r>
            <a:r>
              <a:rPr lang="ja-JP" altLang="en-US" sz="2400">
                <a:solidFill>
                  <a:schemeClr val="tx1"/>
                </a:solidFill>
                <a:latin typeface="HGP教科書体" panose="02020600000000000000" pitchFamily="18" charset="-128"/>
                <a:ea typeface="HGP教科書体" panose="02020600000000000000" pitchFamily="18" charset="-128"/>
              </a:rPr>
              <a:t>） 運動や健康についての自他の課題を発見し，合理的な解決に</a:t>
            </a:r>
            <a:endParaRPr lang="en-US" altLang="ja-JP" sz="2400">
              <a:solidFill>
                <a:schemeClr val="tx1"/>
              </a:solidFill>
              <a:latin typeface="HGP教科書体" panose="02020600000000000000" pitchFamily="18" charset="-128"/>
              <a:ea typeface="HGP教科書体" panose="02020600000000000000" pitchFamily="18" charset="-128"/>
            </a:endParaRPr>
          </a:p>
          <a:p>
            <a:pPr>
              <a:lnSpc>
                <a:spcPct val="100000"/>
              </a:lnSpc>
              <a:spcBef>
                <a:spcPct val="0"/>
              </a:spcBef>
              <a:spcAft>
                <a:spcPct val="0"/>
              </a:spcAft>
              <a:buClrTx/>
              <a:buSzTx/>
              <a:buFontTx/>
              <a:buNone/>
            </a:pPr>
            <a:r>
              <a:rPr lang="ja-JP" altLang="en-US" sz="2400">
                <a:solidFill>
                  <a:schemeClr val="tx1"/>
                </a:solidFill>
                <a:latin typeface="HGP教科書体" panose="02020600000000000000" pitchFamily="18" charset="-128"/>
                <a:ea typeface="HGP教科書体" panose="02020600000000000000" pitchFamily="18" charset="-128"/>
              </a:rPr>
              <a:t>　　向けて</a:t>
            </a:r>
            <a:r>
              <a:rPr lang="ja-JP" altLang="en-US" sz="2400" b="1">
                <a:solidFill>
                  <a:schemeClr val="tx1"/>
                </a:solidFill>
                <a:latin typeface="HGP教科書体" panose="02020600000000000000" pitchFamily="18" charset="-128"/>
                <a:ea typeface="HGP教科書体" panose="02020600000000000000" pitchFamily="18" charset="-128"/>
              </a:rPr>
              <a:t>思考</a:t>
            </a:r>
            <a:r>
              <a:rPr lang="ja-JP" altLang="en-US" sz="2400">
                <a:solidFill>
                  <a:schemeClr val="tx1"/>
                </a:solidFill>
                <a:latin typeface="HGP教科書体" panose="02020600000000000000" pitchFamily="18" charset="-128"/>
                <a:ea typeface="HGP教科書体" panose="02020600000000000000" pitchFamily="18" charset="-128"/>
              </a:rPr>
              <a:t>し</a:t>
            </a:r>
            <a:r>
              <a:rPr lang="ja-JP" altLang="en-US" sz="2400" b="1">
                <a:solidFill>
                  <a:schemeClr val="tx1"/>
                </a:solidFill>
                <a:latin typeface="HGP教科書体" panose="02020600000000000000" pitchFamily="18" charset="-128"/>
                <a:ea typeface="HGP教科書体" panose="02020600000000000000" pitchFamily="18" charset="-128"/>
              </a:rPr>
              <a:t>判断</a:t>
            </a:r>
            <a:r>
              <a:rPr lang="ja-JP" altLang="en-US" sz="2400">
                <a:solidFill>
                  <a:schemeClr val="tx1"/>
                </a:solidFill>
                <a:latin typeface="HGP教科書体" panose="02020600000000000000" pitchFamily="18" charset="-128"/>
                <a:ea typeface="HGP教科書体" panose="02020600000000000000" pitchFamily="18" charset="-128"/>
              </a:rPr>
              <a:t>するとともに，他者に</a:t>
            </a:r>
            <a:r>
              <a:rPr lang="ja-JP" altLang="en-US" sz="2400" b="1">
                <a:solidFill>
                  <a:schemeClr val="tx1"/>
                </a:solidFill>
                <a:latin typeface="HGP教科書体" panose="02020600000000000000" pitchFamily="18" charset="-128"/>
                <a:ea typeface="HGP教科書体" panose="02020600000000000000" pitchFamily="18" charset="-128"/>
              </a:rPr>
              <a:t>伝える力</a:t>
            </a:r>
            <a:r>
              <a:rPr lang="ja-JP" altLang="en-US" sz="2400">
                <a:solidFill>
                  <a:schemeClr val="tx1"/>
                </a:solidFill>
                <a:latin typeface="HGP教科書体" panose="02020600000000000000" pitchFamily="18" charset="-128"/>
                <a:ea typeface="HGP教科書体" panose="02020600000000000000" pitchFamily="18" charset="-128"/>
              </a:rPr>
              <a:t>を養う。</a:t>
            </a:r>
          </a:p>
        </p:txBody>
      </p:sp>
      <p:sp>
        <p:nvSpPr>
          <p:cNvPr id="49158" name="テキスト ボックス 19"/>
          <p:cNvSpPr txBox="1">
            <a:spLocks noChangeArrowheads="1"/>
          </p:cNvSpPr>
          <p:nvPr/>
        </p:nvSpPr>
        <p:spPr bwMode="auto">
          <a:xfrm>
            <a:off x="430213" y="5672138"/>
            <a:ext cx="842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r>
              <a:rPr lang="ja-JP" altLang="en-US" sz="2400">
                <a:solidFill>
                  <a:schemeClr val="tx1"/>
                </a:solidFill>
                <a:latin typeface="HGP教科書体" panose="02020600000000000000" pitchFamily="18" charset="-128"/>
                <a:ea typeface="HGP教科書体" panose="02020600000000000000" pitchFamily="18" charset="-128"/>
              </a:rPr>
              <a:t>（</a:t>
            </a:r>
            <a:r>
              <a:rPr lang="en-US" altLang="ja-JP" sz="2400">
                <a:solidFill>
                  <a:schemeClr val="tx1"/>
                </a:solidFill>
                <a:latin typeface="HGP教科書体" panose="02020600000000000000" pitchFamily="18" charset="-128"/>
                <a:ea typeface="HGP教科書体" panose="02020600000000000000" pitchFamily="18" charset="-128"/>
              </a:rPr>
              <a:t>3</a:t>
            </a:r>
            <a:r>
              <a:rPr lang="ja-JP" altLang="en-US" sz="2400">
                <a:solidFill>
                  <a:schemeClr val="tx1"/>
                </a:solidFill>
                <a:latin typeface="HGP教科書体" panose="02020600000000000000" pitchFamily="18" charset="-128"/>
                <a:ea typeface="HGP教科書体" panose="02020600000000000000" pitchFamily="18" charset="-128"/>
              </a:rPr>
              <a:t>） 生涯にわたって運動に親しむとともに健康の保持増進と体力の</a:t>
            </a:r>
            <a:endParaRPr lang="en-US" altLang="ja-JP" sz="2400">
              <a:solidFill>
                <a:schemeClr val="tx1"/>
              </a:solidFill>
              <a:latin typeface="HGP教科書体" panose="02020600000000000000" pitchFamily="18" charset="-128"/>
              <a:ea typeface="HGP教科書体" panose="02020600000000000000" pitchFamily="18" charset="-128"/>
            </a:endParaRPr>
          </a:p>
          <a:p>
            <a:pPr>
              <a:lnSpc>
                <a:spcPct val="100000"/>
              </a:lnSpc>
              <a:spcBef>
                <a:spcPct val="0"/>
              </a:spcBef>
              <a:spcAft>
                <a:spcPct val="0"/>
              </a:spcAft>
              <a:buClrTx/>
              <a:buSzTx/>
              <a:buFontTx/>
              <a:buNone/>
            </a:pPr>
            <a:r>
              <a:rPr lang="ja-JP" altLang="en-US" sz="2400">
                <a:solidFill>
                  <a:schemeClr val="tx1"/>
                </a:solidFill>
                <a:latin typeface="HGP教科書体" panose="02020600000000000000" pitchFamily="18" charset="-128"/>
                <a:ea typeface="HGP教科書体" panose="02020600000000000000" pitchFamily="18" charset="-128"/>
              </a:rPr>
              <a:t>　　向上を目指し，明るく豊かな生活を営む</a:t>
            </a:r>
            <a:r>
              <a:rPr lang="ja-JP" altLang="en-US" sz="2400" b="1">
                <a:solidFill>
                  <a:schemeClr val="tx1"/>
                </a:solidFill>
                <a:latin typeface="HGP教科書体" panose="02020600000000000000" pitchFamily="18" charset="-128"/>
                <a:ea typeface="HGP教科書体" panose="02020600000000000000" pitchFamily="18" charset="-128"/>
              </a:rPr>
              <a:t>態度</a:t>
            </a:r>
            <a:r>
              <a:rPr lang="ja-JP" altLang="en-US" sz="2400">
                <a:solidFill>
                  <a:schemeClr val="tx1"/>
                </a:solidFill>
                <a:latin typeface="HGP教科書体" panose="02020600000000000000" pitchFamily="18" charset="-128"/>
                <a:ea typeface="HGP教科書体" panose="02020600000000000000" pitchFamily="18" charset="-128"/>
              </a:rPr>
              <a:t>を養う。</a:t>
            </a:r>
          </a:p>
        </p:txBody>
      </p:sp>
      <p:sp>
        <p:nvSpPr>
          <p:cNvPr id="11"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a:t>
            </a:r>
            <a:r>
              <a:rPr lang="ja-JP" altLang="en-US" dirty="0"/>
              <a:t>～</a:t>
            </a:r>
            <a:r>
              <a:rPr lang="en-US" altLang="ja-JP" dirty="0"/>
              <a:t>29</a:t>
            </a:r>
            <a:endParaRPr lang="ja-JP" altLang="en-US" dirty="0"/>
          </a:p>
        </p:txBody>
      </p:sp>
      <p:sp>
        <p:nvSpPr>
          <p:cNvPr id="10" name="角丸四角形 9"/>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保健体育科の目標</a:t>
            </a:r>
          </a:p>
        </p:txBody>
      </p:sp>
      <p:sp>
        <p:nvSpPr>
          <p:cNvPr id="49163"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Ⅱ</a:t>
            </a:r>
            <a:r>
              <a:rPr lang="ja-JP" altLang="en-US" sz="2800" b="1">
                <a:latin typeface="Arial" panose="020B0604020202020204" pitchFamily="34" charset="0"/>
                <a:ea typeface="HGP教科書体" panose="02020600000000000000" pitchFamily="18" charset="-128"/>
              </a:rPr>
              <a:t>　保健体育科の目標</a:t>
            </a:r>
            <a:endParaRPr lang="ja-JP" altLang="en-US" sz="280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596"/>
    </mc:Choice>
    <mc:Fallback xmlns="">
      <p:transition spd="slow" advTm="9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773238"/>
            <a:ext cx="8642350" cy="48974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51203"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Ⅲ</a:t>
            </a:r>
            <a:r>
              <a:rPr lang="ja-JP" altLang="en-US" sz="2800" b="1">
                <a:latin typeface="Arial" panose="020B0604020202020204" pitchFamily="34" charset="0"/>
                <a:ea typeface="HGP教科書体" panose="02020600000000000000" pitchFamily="18" charset="-128"/>
              </a:rPr>
              <a:t>　保健体育科の内容</a:t>
            </a:r>
            <a:endParaRPr lang="ja-JP" altLang="en-US" sz="2800">
              <a:latin typeface="Tahoma" panose="020B0604030504040204" pitchFamily="34" charset="0"/>
            </a:endParaRPr>
          </a:p>
        </p:txBody>
      </p:sp>
      <p:sp>
        <p:nvSpPr>
          <p:cNvPr id="7"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P36</a:t>
            </a:r>
            <a:r>
              <a:rPr lang="ja-JP" altLang="en-US" dirty="0"/>
              <a:t>～</a:t>
            </a:r>
            <a:r>
              <a:rPr lang="en-US" altLang="ja-JP" dirty="0"/>
              <a:t>42</a:t>
            </a:r>
            <a:endParaRPr lang="ja-JP" altLang="en-US" dirty="0"/>
          </a:p>
        </p:txBody>
      </p:sp>
      <p:grpSp>
        <p:nvGrpSpPr>
          <p:cNvPr id="51205" name="グループ化 21"/>
          <p:cNvGrpSpPr>
            <a:grpSpLocks/>
          </p:cNvGrpSpPr>
          <p:nvPr/>
        </p:nvGrpSpPr>
        <p:grpSpPr bwMode="auto">
          <a:xfrm>
            <a:off x="468313" y="2565400"/>
            <a:ext cx="3095625" cy="1727200"/>
            <a:chOff x="466958" y="2636941"/>
            <a:chExt cx="2521157" cy="1728428"/>
          </a:xfrm>
        </p:grpSpPr>
        <p:sp>
          <p:nvSpPr>
            <p:cNvPr id="14358" name="テキスト ボックス 9"/>
            <p:cNvSpPr txBox="1">
              <a:spLocks noChangeArrowheads="1"/>
            </p:cNvSpPr>
            <p:nvPr/>
          </p:nvSpPr>
          <p:spPr bwMode="auto">
            <a:xfrm>
              <a:off x="466958" y="2895888"/>
              <a:ext cx="2521157" cy="460702"/>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2400" dirty="0">
                  <a:latin typeface="+mn-ea"/>
                  <a:ea typeface="+mn-ea"/>
                </a:rPr>
                <a:t>（</a:t>
              </a:r>
              <a:r>
                <a:rPr lang="en-US" altLang="ja-JP" sz="2400" dirty="0">
                  <a:latin typeface="+mn-ea"/>
                  <a:ea typeface="+mn-ea"/>
                </a:rPr>
                <a:t>1</a:t>
              </a:r>
              <a:r>
                <a:rPr lang="ja-JP" altLang="en-US" sz="2400" dirty="0">
                  <a:latin typeface="+mn-ea"/>
                  <a:ea typeface="+mn-ea"/>
                </a:rPr>
                <a:t>）</a:t>
              </a:r>
              <a:r>
                <a:rPr lang="en-US" altLang="ja-JP" sz="2400" dirty="0">
                  <a:latin typeface="+mn-ea"/>
                  <a:ea typeface="+mn-ea"/>
                </a:rPr>
                <a:t>  </a:t>
              </a:r>
              <a:r>
                <a:rPr lang="ja-JP" altLang="en-US" sz="2400" dirty="0"/>
                <a:t>技能（運動）</a:t>
              </a:r>
            </a:p>
          </p:txBody>
        </p:sp>
        <p:sp>
          <p:nvSpPr>
            <p:cNvPr id="14359" name="テキスト ボックス 10"/>
            <p:cNvSpPr txBox="1">
              <a:spLocks noChangeArrowheads="1"/>
            </p:cNvSpPr>
            <p:nvPr/>
          </p:nvSpPr>
          <p:spPr bwMode="auto">
            <a:xfrm>
              <a:off x="466958" y="3399483"/>
              <a:ext cx="2521157" cy="462291"/>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2400" dirty="0">
                  <a:latin typeface="+mn-ea"/>
                </a:rPr>
                <a:t>（</a:t>
              </a:r>
              <a:r>
                <a:rPr lang="en-US" altLang="ja-JP" sz="2400" dirty="0">
                  <a:latin typeface="+mn-ea"/>
                </a:rPr>
                <a:t>2</a:t>
              </a:r>
              <a:r>
                <a:rPr lang="ja-JP" altLang="en-US" sz="2400" dirty="0">
                  <a:latin typeface="+mn-ea"/>
                </a:rPr>
                <a:t>）</a:t>
              </a:r>
              <a:r>
                <a:rPr lang="ja-JP" altLang="en-US" sz="2400" dirty="0"/>
                <a:t>　態度</a:t>
              </a:r>
            </a:p>
          </p:txBody>
        </p:sp>
        <p:sp>
          <p:nvSpPr>
            <p:cNvPr id="14360" name="テキスト ボックス 11"/>
            <p:cNvSpPr txBox="1">
              <a:spLocks noChangeArrowheads="1"/>
            </p:cNvSpPr>
            <p:nvPr/>
          </p:nvSpPr>
          <p:spPr bwMode="auto">
            <a:xfrm>
              <a:off x="466958" y="3903079"/>
              <a:ext cx="2521157" cy="462290"/>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2400" dirty="0">
                  <a:latin typeface="+mn-ea"/>
                </a:rPr>
                <a:t>（</a:t>
              </a:r>
              <a:r>
                <a:rPr lang="en-US" altLang="ja-JP" sz="2400" dirty="0">
                  <a:latin typeface="+mn-ea"/>
                </a:rPr>
                <a:t>3</a:t>
              </a:r>
              <a:r>
                <a:rPr lang="ja-JP" altLang="en-US" sz="2400" dirty="0">
                  <a:latin typeface="+mn-ea"/>
                </a:rPr>
                <a:t>）　知識，</a:t>
              </a:r>
              <a:r>
                <a:rPr lang="ja-JP" altLang="en-US" sz="2400" dirty="0"/>
                <a:t>思考・判断</a:t>
              </a:r>
            </a:p>
          </p:txBody>
        </p:sp>
        <p:sp>
          <p:nvSpPr>
            <p:cNvPr id="13" name="正方形/長方形 12"/>
            <p:cNvSpPr/>
            <p:nvPr/>
          </p:nvSpPr>
          <p:spPr>
            <a:xfrm>
              <a:off x="466958" y="2636941"/>
              <a:ext cx="2521157" cy="17284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51206" name="グループ化 19"/>
          <p:cNvGrpSpPr>
            <a:grpSpLocks/>
          </p:cNvGrpSpPr>
          <p:nvPr/>
        </p:nvGrpSpPr>
        <p:grpSpPr bwMode="auto">
          <a:xfrm>
            <a:off x="4067175" y="2565400"/>
            <a:ext cx="4608513" cy="1727200"/>
            <a:chOff x="3851920" y="2636912"/>
            <a:chExt cx="4320480" cy="1728457"/>
          </a:xfrm>
        </p:grpSpPr>
        <p:sp>
          <p:nvSpPr>
            <p:cNvPr id="16" name="正方形/長方形 15"/>
            <p:cNvSpPr/>
            <p:nvPr/>
          </p:nvSpPr>
          <p:spPr>
            <a:xfrm>
              <a:off x="3851920" y="2636912"/>
              <a:ext cx="4320480" cy="17284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55" name="テキスト ボックス 16"/>
            <p:cNvSpPr txBox="1">
              <a:spLocks noChangeArrowheads="1"/>
            </p:cNvSpPr>
            <p:nvPr/>
          </p:nvSpPr>
          <p:spPr bwMode="auto">
            <a:xfrm>
              <a:off x="3851920" y="2895863"/>
              <a:ext cx="4320480" cy="460710"/>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2400" dirty="0">
                  <a:latin typeface="+mn-ea"/>
                </a:rPr>
                <a:t>（</a:t>
              </a:r>
              <a:r>
                <a:rPr lang="en-US" altLang="ja-JP" sz="2400" dirty="0">
                  <a:latin typeface="+mn-ea"/>
                </a:rPr>
                <a:t>1</a:t>
              </a:r>
              <a:r>
                <a:rPr lang="ja-JP" altLang="en-US" sz="2400" dirty="0">
                  <a:latin typeface="+mn-ea"/>
                </a:rPr>
                <a:t>）　</a:t>
              </a:r>
              <a:r>
                <a:rPr lang="ja-JP" altLang="en-US" sz="2400" b="1" dirty="0"/>
                <a:t>知識及び技能</a:t>
              </a:r>
            </a:p>
          </p:txBody>
        </p:sp>
        <p:sp>
          <p:nvSpPr>
            <p:cNvPr id="14356" name="テキスト ボックス 17"/>
            <p:cNvSpPr txBox="1">
              <a:spLocks noChangeArrowheads="1"/>
            </p:cNvSpPr>
            <p:nvPr/>
          </p:nvSpPr>
          <p:spPr bwMode="auto">
            <a:xfrm>
              <a:off x="3851920" y="3399467"/>
              <a:ext cx="4320480" cy="462299"/>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2400" dirty="0">
                  <a:latin typeface="+mn-ea"/>
                </a:rPr>
                <a:t>（</a:t>
              </a:r>
              <a:r>
                <a:rPr lang="en-US" altLang="ja-JP" sz="2400" dirty="0">
                  <a:latin typeface="+mn-ea"/>
                </a:rPr>
                <a:t>2</a:t>
              </a:r>
              <a:r>
                <a:rPr lang="ja-JP" altLang="en-US" sz="2400" dirty="0">
                  <a:latin typeface="+mn-ea"/>
                </a:rPr>
                <a:t>）　</a:t>
              </a:r>
              <a:r>
                <a:rPr lang="ja-JP" altLang="en-US" sz="2400" b="1" dirty="0"/>
                <a:t>思考力，判断力，表現力等</a:t>
              </a:r>
            </a:p>
          </p:txBody>
        </p:sp>
        <p:sp>
          <p:nvSpPr>
            <p:cNvPr id="14357" name="テキスト ボックス 18"/>
            <p:cNvSpPr txBox="1">
              <a:spLocks noChangeArrowheads="1"/>
            </p:cNvSpPr>
            <p:nvPr/>
          </p:nvSpPr>
          <p:spPr bwMode="auto">
            <a:xfrm>
              <a:off x="3851920" y="3903071"/>
              <a:ext cx="4320480" cy="462298"/>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2400" dirty="0">
                  <a:latin typeface="+mn-ea"/>
                </a:rPr>
                <a:t>（</a:t>
              </a:r>
              <a:r>
                <a:rPr lang="en-US" altLang="ja-JP" sz="2400" dirty="0">
                  <a:latin typeface="+mn-ea"/>
                </a:rPr>
                <a:t>3</a:t>
              </a:r>
              <a:r>
                <a:rPr lang="ja-JP" altLang="en-US" sz="2400" dirty="0">
                  <a:latin typeface="+mn-ea"/>
                </a:rPr>
                <a:t>）　</a:t>
              </a:r>
              <a:r>
                <a:rPr lang="ja-JP" altLang="en-US" sz="2400" b="1" dirty="0"/>
                <a:t>学びに向かう力，人間性等</a:t>
              </a:r>
            </a:p>
          </p:txBody>
        </p:sp>
      </p:grpSp>
      <p:sp>
        <p:nvSpPr>
          <p:cNvPr id="24" name="右矢印 23"/>
          <p:cNvSpPr/>
          <p:nvPr/>
        </p:nvSpPr>
        <p:spPr bwMode="auto">
          <a:xfrm>
            <a:off x="3563938" y="2997200"/>
            <a:ext cx="503237" cy="792163"/>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208" name="テキスト ボックス 24"/>
          <p:cNvSpPr txBox="1">
            <a:spLocks noChangeArrowheads="1"/>
          </p:cNvSpPr>
          <p:nvPr/>
        </p:nvSpPr>
        <p:spPr bwMode="auto">
          <a:xfrm>
            <a:off x="1344613" y="2349500"/>
            <a:ext cx="9556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u="sng"/>
              <a:t>従前</a:t>
            </a:r>
          </a:p>
        </p:txBody>
      </p:sp>
      <p:sp>
        <p:nvSpPr>
          <p:cNvPr id="51209" name="テキスト ボックス 25"/>
          <p:cNvSpPr txBox="1">
            <a:spLocks noChangeArrowheads="1"/>
          </p:cNvSpPr>
          <p:nvPr/>
        </p:nvSpPr>
        <p:spPr bwMode="auto">
          <a:xfrm>
            <a:off x="5965825" y="2349500"/>
            <a:ext cx="9572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u="sng"/>
              <a:t>改訂</a:t>
            </a:r>
          </a:p>
        </p:txBody>
      </p:sp>
      <p:sp>
        <p:nvSpPr>
          <p:cNvPr id="19" name="角丸四角形 18"/>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内容構成の改善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62"/>
    </mc:Choice>
    <mc:Fallback xmlns="">
      <p:transition spd="slow" advTm="1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2"/>
          <p:cNvSpPr>
            <a:spLocks noChangeArrowheads="1"/>
          </p:cNvSpPr>
          <p:nvPr/>
        </p:nvSpPr>
        <p:spPr bwMode="auto">
          <a:xfrm>
            <a:off x="1557338" y="2252663"/>
            <a:ext cx="6264275" cy="3264569"/>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保健体育科の改訂の趣旨及び要点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保健体育科の目標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保健体育科の内容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FF0000"/>
                </a:solidFill>
                <a:ea typeface="HGP教科書体" panose="02020600000000000000" pitchFamily="18" charset="-128"/>
              </a:rPr>
              <a:t>Ⅳ</a:t>
            </a:r>
            <a:r>
              <a:rPr lang="ja-JP" altLang="en-US" sz="2400" b="1" dirty="0">
                <a:solidFill>
                  <a:srgbClr val="FF0000"/>
                </a:solidFill>
                <a:ea typeface="HGP教科書体" panose="02020600000000000000" pitchFamily="18" charset="-128"/>
              </a:rPr>
              <a:t>　各学年の目標及び内容　</a:t>
            </a:r>
            <a:endParaRPr lang="en-US" altLang="ja-JP" sz="2400" b="1" dirty="0">
              <a:solidFill>
                <a:srgbClr val="FF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a:p>
            <a:pPr eaLnBrk="1" fontAlgn="auto" hangingPunct="1">
              <a:spcBef>
                <a:spcPct val="50000"/>
              </a:spcBef>
              <a:spcAft>
                <a:spcPts val="0"/>
              </a:spcAft>
              <a:buFontTx/>
              <a:buNone/>
              <a:defRPr/>
            </a:pPr>
            <a:endParaRPr lang="ja-JP" altLang="en-US" sz="24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38"/>
    </mc:Choice>
    <mc:Fallback xmlns="">
      <p:transition spd="slow" advTm="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5" name="テキスト ボックス 4"/>
          <p:cNvSpPr txBox="1"/>
          <p:nvPr/>
        </p:nvSpPr>
        <p:spPr>
          <a:xfrm>
            <a:off x="106363" y="2133600"/>
            <a:ext cx="8858250" cy="3786188"/>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400" dirty="0">
                <a:latin typeface="HGP教科書体" panose="02020600000000000000" pitchFamily="18" charset="-128"/>
                <a:ea typeface="HGP教科書体" panose="02020600000000000000" pitchFamily="18" charset="-128"/>
              </a:rPr>
              <a:t>（</a:t>
            </a:r>
            <a:r>
              <a:rPr lang="en-US" altLang="ja-JP" sz="2400" dirty="0">
                <a:latin typeface="HGP教科書体" panose="02020600000000000000" pitchFamily="18" charset="-128"/>
                <a:ea typeface="HGP教科書体" panose="02020600000000000000" pitchFamily="18" charset="-128"/>
              </a:rPr>
              <a:t>1</a:t>
            </a:r>
            <a:r>
              <a:rPr lang="ja-JP" altLang="en-US" sz="2400" dirty="0">
                <a:latin typeface="HGP教科書体" panose="02020600000000000000" pitchFamily="18" charset="-128"/>
                <a:ea typeface="HGP教科書体" panose="02020600000000000000" pitchFamily="18" charset="-128"/>
              </a:rPr>
              <a:t>）運動の合理的な実践を通して，運動の楽しさや喜びを味わい，運動を豊かに実践することができるようにするため，運動，体力の必要性について</a:t>
            </a:r>
            <a:r>
              <a:rPr lang="ja-JP" altLang="en-US" sz="2400" b="1" dirty="0">
                <a:solidFill>
                  <a:schemeClr val="tx1"/>
                </a:solidFill>
                <a:latin typeface="HGP教科書体" panose="02020600000000000000" pitchFamily="18" charset="-128"/>
                <a:ea typeface="HGP教科書体" panose="02020600000000000000" pitchFamily="18" charset="-128"/>
              </a:rPr>
              <a:t>理解</a:t>
            </a:r>
            <a:r>
              <a:rPr lang="ja-JP" altLang="en-US" sz="2400" dirty="0">
                <a:solidFill>
                  <a:schemeClr val="tx1"/>
                </a:solidFill>
                <a:latin typeface="HGP教科書体" panose="02020600000000000000" pitchFamily="18" charset="-128"/>
                <a:ea typeface="HGP教科書体" panose="02020600000000000000" pitchFamily="18" charset="-128"/>
              </a:rPr>
              <a:t>するとともに，基本的な</a:t>
            </a:r>
            <a:r>
              <a:rPr lang="ja-JP" altLang="en-US" sz="2400" b="1" dirty="0">
                <a:solidFill>
                  <a:schemeClr val="tx1"/>
                </a:solidFill>
                <a:latin typeface="HGP教科書体" panose="02020600000000000000" pitchFamily="18" charset="-128"/>
                <a:ea typeface="HGP教科書体" panose="02020600000000000000" pitchFamily="18" charset="-128"/>
              </a:rPr>
              <a:t>技能</a:t>
            </a:r>
            <a:r>
              <a:rPr lang="ja-JP" altLang="en-US" sz="2400" dirty="0">
                <a:solidFill>
                  <a:schemeClr val="tx1"/>
                </a:solidFill>
                <a:latin typeface="HGP教科書体" panose="02020600000000000000" pitchFamily="18" charset="-128"/>
                <a:ea typeface="HGP教科書体" panose="02020600000000000000" pitchFamily="18" charset="-128"/>
              </a:rPr>
              <a:t>を身に</a:t>
            </a:r>
            <a:r>
              <a:rPr lang="ja-JP" altLang="en-US" sz="2400" dirty="0">
                <a:latin typeface="HGP教科書体" panose="02020600000000000000" pitchFamily="18" charset="-128"/>
                <a:ea typeface="HGP教科書体" panose="02020600000000000000" pitchFamily="18" charset="-128"/>
              </a:rPr>
              <a:t>付けるようにする。</a:t>
            </a:r>
            <a:endParaRPr lang="en-US" altLang="ja-JP" sz="2400" dirty="0">
              <a:latin typeface="HGP教科書体" panose="02020600000000000000" pitchFamily="18" charset="-128"/>
              <a:ea typeface="HGP教科書体" panose="02020600000000000000" pitchFamily="18" charset="-128"/>
            </a:endParaRPr>
          </a:p>
          <a:p>
            <a:pPr>
              <a:defRPr/>
            </a:pPr>
            <a:endParaRPr lang="en-US" altLang="ja-JP" sz="1200" dirty="0">
              <a:latin typeface="HGP教科書体" panose="02020600000000000000" pitchFamily="18" charset="-128"/>
              <a:ea typeface="HGP教科書体" panose="02020600000000000000" pitchFamily="18" charset="-128"/>
            </a:endParaRPr>
          </a:p>
          <a:p>
            <a:pPr>
              <a:defRPr/>
            </a:pPr>
            <a:r>
              <a:rPr lang="ja-JP" altLang="en-US" sz="2400" dirty="0">
                <a:latin typeface="HGP教科書体" panose="02020600000000000000" pitchFamily="18" charset="-128"/>
                <a:ea typeface="HGP教科書体" panose="02020600000000000000" pitchFamily="18" charset="-128"/>
              </a:rPr>
              <a:t>（</a:t>
            </a:r>
            <a:r>
              <a:rPr lang="en-US" altLang="ja-JP" sz="2400" dirty="0">
                <a:latin typeface="HGP教科書体" panose="02020600000000000000" pitchFamily="18" charset="-128"/>
                <a:ea typeface="HGP教科書体" panose="02020600000000000000" pitchFamily="18" charset="-128"/>
              </a:rPr>
              <a:t>2</a:t>
            </a:r>
            <a:r>
              <a:rPr lang="ja-JP" altLang="en-US" sz="2400" dirty="0">
                <a:latin typeface="HGP教科書体" panose="02020600000000000000" pitchFamily="18" charset="-128"/>
                <a:ea typeface="HGP教科書体" panose="02020600000000000000" pitchFamily="18" charset="-128"/>
              </a:rPr>
              <a:t>）</a:t>
            </a:r>
            <a:r>
              <a:rPr lang="ja-JP" altLang="en-US" sz="2400" b="1" dirty="0">
                <a:solidFill>
                  <a:srgbClr val="FF0000"/>
                </a:solidFill>
                <a:latin typeface="HGP教科書体" panose="02020600000000000000" pitchFamily="18" charset="-128"/>
                <a:ea typeface="HGP教科書体" panose="02020600000000000000" pitchFamily="18" charset="-128"/>
              </a:rPr>
              <a:t>運動についての自己の課題を発見し，合理的な解決に向けて思考し判断するとともに，自己や仲間の考えたことを他者に伝える力を養う。</a:t>
            </a:r>
            <a:endParaRPr lang="en-US" altLang="ja-JP" sz="2400" b="1" dirty="0">
              <a:solidFill>
                <a:srgbClr val="FF0000"/>
              </a:solidFill>
              <a:latin typeface="HGP教科書体" panose="02020600000000000000" pitchFamily="18" charset="-128"/>
              <a:ea typeface="HGP教科書体" panose="02020600000000000000" pitchFamily="18" charset="-128"/>
            </a:endParaRPr>
          </a:p>
          <a:p>
            <a:pPr>
              <a:defRPr/>
            </a:pPr>
            <a:endParaRPr lang="en-US" altLang="ja-JP" sz="1200" dirty="0">
              <a:latin typeface="HGP教科書体" panose="02020600000000000000" pitchFamily="18" charset="-128"/>
              <a:ea typeface="HGP教科書体" panose="02020600000000000000" pitchFamily="18" charset="-128"/>
            </a:endParaRPr>
          </a:p>
          <a:p>
            <a:pPr>
              <a:defRPr/>
            </a:pPr>
            <a:r>
              <a:rPr lang="ja-JP" altLang="en-US" sz="2400" dirty="0">
                <a:latin typeface="HGP教科書体" panose="02020600000000000000" pitchFamily="18" charset="-128"/>
                <a:ea typeface="HGP教科書体" panose="02020600000000000000" pitchFamily="18" charset="-128"/>
              </a:rPr>
              <a:t>（</a:t>
            </a:r>
            <a:r>
              <a:rPr lang="en-US" altLang="ja-JP" sz="2400" dirty="0">
                <a:latin typeface="HGP教科書体" panose="02020600000000000000" pitchFamily="18" charset="-128"/>
                <a:ea typeface="HGP教科書体" panose="02020600000000000000" pitchFamily="18" charset="-128"/>
              </a:rPr>
              <a:t>3</a:t>
            </a:r>
            <a:r>
              <a:rPr lang="ja-JP" altLang="en-US" sz="2400" dirty="0">
                <a:latin typeface="HGP教科書体" panose="02020600000000000000" pitchFamily="18" charset="-128"/>
                <a:ea typeface="HGP教科書体" panose="02020600000000000000" pitchFamily="18" charset="-128"/>
              </a:rPr>
              <a:t>）運動における競争や協働の経験を通して，公正に取り組む，互いに協力する，自己の役割を果たす</a:t>
            </a:r>
            <a:r>
              <a:rPr lang="ja-JP" altLang="en-US" sz="2400" dirty="0">
                <a:solidFill>
                  <a:schemeClr val="tx1"/>
                </a:solidFill>
                <a:latin typeface="HGP教科書体" panose="02020600000000000000" pitchFamily="18" charset="-128"/>
                <a:ea typeface="HGP教科書体" panose="02020600000000000000" pitchFamily="18" charset="-128"/>
              </a:rPr>
              <a:t>，</a:t>
            </a:r>
            <a:r>
              <a:rPr lang="ja-JP" altLang="en-US" sz="2400" b="1" dirty="0">
                <a:solidFill>
                  <a:srgbClr val="FF0000"/>
                </a:solidFill>
                <a:latin typeface="HGP教科書体" panose="02020600000000000000" pitchFamily="18" charset="-128"/>
                <a:ea typeface="HGP教科書体" panose="02020600000000000000" pitchFamily="18" charset="-128"/>
              </a:rPr>
              <a:t>一人一人の違いを認めようとする</a:t>
            </a:r>
            <a:r>
              <a:rPr lang="ja-JP" altLang="en-US" sz="2400" dirty="0">
                <a:latin typeface="HGP教科書体" panose="02020600000000000000" pitchFamily="18" charset="-128"/>
                <a:ea typeface="HGP教科書体" panose="02020600000000000000" pitchFamily="18" charset="-128"/>
              </a:rPr>
              <a:t>などの意欲を育てるとともに，健康・安全に留意し，</a:t>
            </a:r>
            <a:r>
              <a:rPr lang="ja-JP" altLang="en-US" sz="2400" dirty="0">
                <a:solidFill>
                  <a:schemeClr val="tx1"/>
                </a:solidFill>
                <a:latin typeface="HGP教科書体" panose="02020600000000000000" pitchFamily="18" charset="-128"/>
                <a:ea typeface="HGP教科書体" panose="02020600000000000000" pitchFamily="18" charset="-128"/>
              </a:rPr>
              <a:t>自己の最善を尽くして運動をする</a:t>
            </a:r>
            <a:r>
              <a:rPr lang="ja-JP" altLang="en-US" sz="2400" b="1" dirty="0">
                <a:solidFill>
                  <a:schemeClr val="tx1"/>
                </a:solidFill>
                <a:latin typeface="HGP教科書体" panose="02020600000000000000" pitchFamily="18" charset="-128"/>
                <a:ea typeface="HGP教科書体" panose="02020600000000000000" pitchFamily="18" charset="-128"/>
              </a:rPr>
              <a:t>態度</a:t>
            </a:r>
            <a:r>
              <a:rPr lang="ja-JP" altLang="en-US" sz="2400" dirty="0">
                <a:solidFill>
                  <a:schemeClr val="tx1"/>
                </a:solidFill>
                <a:latin typeface="HGP教科書体" panose="02020600000000000000" pitchFamily="18" charset="-128"/>
                <a:ea typeface="HGP教科書体" panose="02020600000000000000" pitchFamily="18" charset="-128"/>
              </a:rPr>
              <a:t>を</a:t>
            </a:r>
            <a:r>
              <a:rPr lang="ja-JP" altLang="en-US" sz="2400" dirty="0">
                <a:latin typeface="HGP教科書体" panose="02020600000000000000" pitchFamily="18" charset="-128"/>
                <a:ea typeface="HGP教科書体" panose="02020600000000000000" pitchFamily="18" charset="-128"/>
              </a:rPr>
              <a:t>養う。</a:t>
            </a:r>
            <a:endParaRPr lang="en-US" altLang="ja-JP" sz="2400" dirty="0">
              <a:latin typeface="HGP教科書体" panose="02020600000000000000" pitchFamily="18" charset="-128"/>
              <a:ea typeface="HGP教科書体" panose="02020600000000000000" pitchFamily="18" charset="-128"/>
            </a:endParaRPr>
          </a:p>
        </p:txBody>
      </p:sp>
      <p:sp>
        <p:nvSpPr>
          <p:cNvPr id="6" name="テキスト ボックス 5"/>
          <p:cNvSpPr txBox="1"/>
          <p:nvPr/>
        </p:nvSpPr>
        <p:spPr>
          <a:xfrm>
            <a:off x="323528" y="1772816"/>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第１・２学年</a:t>
            </a:r>
          </a:p>
        </p:txBody>
      </p:sp>
      <p:sp>
        <p:nvSpPr>
          <p:cNvPr id="9"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P30</a:t>
            </a:r>
            <a:r>
              <a:rPr lang="ja-JP" altLang="en-US" dirty="0"/>
              <a:t>～</a:t>
            </a:r>
            <a:r>
              <a:rPr lang="en-US" altLang="ja-JP" dirty="0"/>
              <a:t>33</a:t>
            </a:r>
            <a:endParaRPr lang="ja-JP" altLang="en-US" dirty="0"/>
          </a:p>
        </p:txBody>
      </p:sp>
      <p:sp>
        <p:nvSpPr>
          <p:cNvPr id="7" name="角丸四角形 6"/>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体育分野の目標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952"/>
    </mc:Choice>
    <mc:Fallback xmlns="">
      <p:transition spd="slow" advTm="6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6363" y="2133600"/>
            <a:ext cx="8858250" cy="4522788"/>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400" dirty="0">
                <a:latin typeface="HGP教科書体" panose="02020600000000000000" pitchFamily="18" charset="-128"/>
                <a:ea typeface="HGP教科書体" panose="02020600000000000000" pitchFamily="18" charset="-128"/>
              </a:rPr>
              <a:t>（</a:t>
            </a:r>
            <a:r>
              <a:rPr lang="en-US" altLang="ja-JP" sz="2400" dirty="0">
                <a:latin typeface="HGP教科書体" panose="02020600000000000000" pitchFamily="18" charset="-128"/>
                <a:ea typeface="HGP教科書体" panose="02020600000000000000" pitchFamily="18" charset="-128"/>
              </a:rPr>
              <a:t>1</a:t>
            </a:r>
            <a:r>
              <a:rPr lang="ja-JP" altLang="en-US" sz="2400" dirty="0">
                <a:latin typeface="HGP教科書体" panose="02020600000000000000" pitchFamily="18" charset="-128"/>
                <a:ea typeface="HGP教科書体" panose="02020600000000000000" pitchFamily="18" charset="-128"/>
              </a:rPr>
              <a:t>）運動の合理的な実践を通して，運動の楽しさや喜びを味わい，</a:t>
            </a:r>
            <a:r>
              <a:rPr lang="ja-JP" altLang="en-US" sz="2400" u="sng" dirty="0">
                <a:solidFill>
                  <a:schemeClr val="tx1"/>
                </a:solidFill>
                <a:latin typeface="HGP教科書体" panose="02020600000000000000" pitchFamily="18" charset="-128"/>
                <a:ea typeface="HGP教科書体" panose="02020600000000000000" pitchFamily="18" charset="-128"/>
              </a:rPr>
              <a:t>生涯にわたって</a:t>
            </a:r>
            <a:r>
              <a:rPr lang="ja-JP" altLang="en-US" sz="2400" dirty="0">
                <a:latin typeface="HGP教科書体" panose="02020600000000000000" pitchFamily="18" charset="-128"/>
                <a:ea typeface="HGP教科書体" panose="02020600000000000000" pitchFamily="18" charset="-128"/>
              </a:rPr>
              <a:t>運動を豊かに実践することができるようにするため，運動，体力の必要性について</a:t>
            </a:r>
            <a:r>
              <a:rPr lang="ja-JP" altLang="en-US" sz="2400" b="1" dirty="0">
                <a:solidFill>
                  <a:schemeClr val="tx1"/>
                </a:solidFill>
                <a:latin typeface="HGP教科書体" panose="02020600000000000000" pitchFamily="18" charset="-128"/>
                <a:ea typeface="HGP教科書体" panose="02020600000000000000" pitchFamily="18" charset="-128"/>
              </a:rPr>
              <a:t>理解</a:t>
            </a:r>
            <a:r>
              <a:rPr lang="ja-JP" altLang="en-US" sz="2400" dirty="0">
                <a:latin typeface="HGP教科書体" panose="02020600000000000000" pitchFamily="18" charset="-128"/>
                <a:ea typeface="HGP教科書体" panose="02020600000000000000" pitchFamily="18" charset="-128"/>
              </a:rPr>
              <a:t>するとともに，基本的な</a:t>
            </a:r>
            <a:r>
              <a:rPr lang="ja-JP" altLang="en-US" sz="2400" b="1" dirty="0">
                <a:solidFill>
                  <a:schemeClr val="tx1"/>
                </a:solidFill>
                <a:latin typeface="HGP教科書体" panose="02020600000000000000" pitchFamily="18" charset="-128"/>
                <a:ea typeface="HGP教科書体" panose="02020600000000000000" pitchFamily="18" charset="-128"/>
              </a:rPr>
              <a:t>技能</a:t>
            </a:r>
            <a:r>
              <a:rPr lang="ja-JP" altLang="en-US" sz="2400" dirty="0">
                <a:latin typeface="HGP教科書体" panose="02020600000000000000" pitchFamily="18" charset="-128"/>
                <a:ea typeface="HGP教科書体" panose="02020600000000000000" pitchFamily="18" charset="-128"/>
              </a:rPr>
              <a:t>を身に付けるようにする。</a:t>
            </a:r>
            <a:endParaRPr lang="en-US" altLang="ja-JP" sz="2400" dirty="0">
              <a:latin typeface="HGP教科書体" panose="02020600000000000000" pitchFamily="18" charset="-128"/>
              <a:ea typeface="HGP教科書体" panose="02020600000000000000" pitchFamily="18" charset="-128"/>
            </a:endParaRPr>
          </a:p>
          <a:p>
            <a:pPr>
              <a:defRPr/>
            </a:pPr>
            <a:endParaRPr lang="en-US" altLang="ja-JP" sz="1200" dirty="0">
              <a:latin typeface="HGP教科書体" panose="02020600000000000000" pitchFamily="18" charset="-128"/>
              <a:ea typeface="HGP教科書体" panose="02020600000000000000" pitchFamily="18" charset="-128"/>
            </a:endParaRPr>
          </a:p>
          <a:p>
            <a:pPr>
              <a:defRPr/>
            </a:pPr>
            <a:r>
              <a:rPr lang="ja-JP" altLang="en-US" sz="2400" dirty="0">
                <a:latin typeface="HGP教科書体" panose="02020600000000000000" pitchFamily="18" charset="-128"/>
                <a:ea typeface="HGP教科書体" panose="02020600000000000000" pitchFamily="18" charset="-128"/>
              </a:rPr>
              <a:t>（</a:t>
            </a:r>
            <a:r>
              <a:rPr lang="en-US" altLang="ja-JP" sz="2400" dirty="0">
                <a:latin typeface="HGP教科書体" panose="02020600000000000000" pitchFamily="18" charset="-128"/>
                <a:ea typeface="HGP教科書体" panose="02020600000000000000" pitchFamily="18" charset="-128"/>
              </a:rPr>
              <a:t>2</a:t>
            </a:r>
            <a:r>
              <a:rPr lang="ja-JP" altLang="en-US" sz="2400" dirty="0">
                <a:latin typeface="HGP教科書体" panose="02020600000000000000" pitchFamily="18" charset="-128"/>
                <a:ea typeface="HGP教科書体" panose="02020600000000000000" pitchFamily="18" charset="-128"/>
              </a:rPr>
              <a:t>）</a:t>
            </a:r>
            <a:r>
              <a:rPr lang="ja-JP" altLang="en-US" sz="2400" b="1" dirty="0">
                <a:solidFill>
                  <a:srgbClr val="FF0000"/>
                </a:solidFill>
                <a:latin typeface="HGP教科書体" panose="02020600000000000000" pitchFamily="18" charset="-128"/>
                <a:ea typeface="HGP教科書体" panose="02020600000000000000" pitchFamily="18" charset="-128"/>
              </a:rPr>
              <a:t>運動についての自己や仲間の課題を発見し，合理的な解決に向けて思考し判断するとともに，自己や仲間の考えたことを他者に伝える力を養う。</a:t>
            </a:r>
            <a:endParaRPr lang="en-US" altLang="ja-JP" sz="2400" b="1" dirty="0">
              <a:solidFill>
                <a:srgbClr val="FF0000"/>
              </a:solidFill>
              <a:latin typeface="HGP教科書体" panose="02020600000000000000" pitchFamily="18" charset="-128"/>
              <a:ea typeface="HGP教科書体" panose="02020600000000000000" pitchFamily="18" charset="-128"/>
            </a:endParaRPr>
          </a:p>
          <a:p>
            <a:pPr>
              <a:defRPr/>
            </a:pPr>
            <a:endParaRPr lang="en-US" altLang="ja-JP" sz="1200" dirty="0">
              <a:latin typeface="HGP教科書体" panose="02020600000000000000" pitchFamily="18" charset="-128"/>
              <a:ea typeface="HGP教科書体" panose="02020600000000000000" pitchFamily="18" charset="-128"/>
            </a:endParaRPr>
          </a:p>
          <a:p>
            <a:pPr>
              <a:defRPr/>
            </a:pPr>
            <a:r>
              <a:rPr lang="ja-JP" altLang="en-US" sz="2400" dirty="0">
                <a:latin typeface="HGP教科書体" panose="02020600000000000000" pitchFamily="18" charset="-128"/>
                <a:ea typeface="HGP教科書体" panose="02020600000000000000" pitchFamily="18" charset="-128"/>
              </a:rPr>
              <a:t>（</a:t>
            </a:r>
            <a:r>
              <a:rPr lang="en-US" altLang="ja-JP" sz="2400" dirty="0">
                <a:latin typeface="HGP教科書体" panose="02020600000000000000" pitchFamily="18" charset="-128"/>
                <a:ea typeface="HGP教科書体" panose="02020600000000000000" pitchFamily="18" charset="-128"/>
              </a:rPr>
              <a:t>3</a:t>
            </a:r>
            <a:r>
              <a:rPr lang="ja-JP" altLang="en-US" sz="2400" dirty="0">
                <a:latin typeface="HGP教科書体" panose="02020600000000000000" pitchFamily="18" charset="-128"/>
                <a:ea typeface="HGP教科書体" panose="02020600000000000000" pitchFamily="18" charset="-128"/>
              </a:rPr>
              <a:t>）運動における競争や協働の経験を通して，公正に取り組む，互いに協力する，自己の責任を果たす</a:t>
            </a:r>
            <a:r>
              <a:rPr lang="ja-JP" altLang="en-US" sz="2400" dirty="0">
                <a:solidFill>
                  <a:schemeClr val="tx1"/>
                </a:solidFill>
                <a:latin typeface="HGP教科書体" panose="02020600000000000000" pitchFamily="18" charset="-128"/>
                <a:ea typeface="HGP教科書体" panose="02020600000000000000" pitchFamily="18" charset="-128"/>
              </a:rPr>
              <a:t>，参画する</a:t>
            </a:r>
            <a:r>
              <a:rPr lang="ja-JP" altLang="en-US" sz="2400" dirty="0">
                <a:latin typeface="HGP教科書体" panose="02020600000000000000" pitchFamily="18" charset="-128"/>
                <a:ea typeface="HGP教科書体" panose="02020600000000000000" pitchFamily="18" charset="-128"/>
              </a:rPr>
              <a:t>，</a:t>
            </a:r>
            <a:r>
              <a:rPr lang="ja-JP" altLang="en-US" sz="2400" b="1" dirty="0">
                <a:solidFill>
                  <a:srgbClr val="FF0000"/>
                </a:solidFill>
                <a:latin typeface="HGP教科書体" panose="02020600000000000000" pitchFamily="18" charset="-128"/>
                <a:ea typeface="HGP教科書体" panose="02020600000000000000" pitchFamily="18" charset="-128"/>
              </a:rPr>
              <a:t>一人一人の違いを大切にしようとする</a:t>
            </a:r>
            <a:r>
              <a:rPr lang="ja-JP" altLang="en-US" sz="2400" dirty="0">
                <a:latin typeface="HGP教科書体" panose="02020600000000000000" pitchFamily="18" charset="-128"/>
                <a:ea typeface="HGP教科書体" panose="02020600000000000000" pitchFamily="18" charset="-128"/>
              </a:rPr>
              <a:t>などの意欲を育てるとともに，健康・安全を確保して，</a:t>
            </a:r>
            <a:r>
              <a:rPr lang="ja-JP" altLang="en-US" sz="2400" u="sng" dirty="0">
                <a:solidFill>
                  <a:schemeClr val="tx1"/>
                </a:solidFill>
                <a:latin typeface="HGP教科書体" panose="02020600000000000000" pitchFamily="18" charset="-128"/>
                <a:ea typeface="HGP教科書体" panose="02020600000000000000" pitchFamily="18" charset="-128"/>
              </a:rPr>
              <a:t>生涯にわたって</a:t>
            </a:r>
            <a:r>
              <a:rPr lang="ja-JP" altLang="en-US" sz="2400" dirty="0">
                <a:solidFill>
                  <a:schemeClr val="tx1"/>
                </a:solidFill>
                <a:latin typeface="HGP教科書体" panose="02020600000000000000" pitchFamily="18" charset="-128"/>
                <a:ea typeface="HGP教科書体" panose="02020600000000000000" pitchFamily="18" charset="-128"/>
              </a:rPr>
              <a:t>運動に親しむ</a:t>
            </a:r>
            <a:r>
              <a:rPr lang="ja-JP" altLang="en-US" sz="2400" b="1" dirty="0">
                <a:solidFill>
                  <a:schemeClr val="tx1"/>
                </a:solidFill>
                <a:latin typeface="HGP教科書体" panose="02020600000000000000" pitchFamily="18" charset="-128"/>
                <a:ea typeface="HGP教科書体" panose="02020600000000000000" pitchFamily="18" charset="-128"/>
              </a:rPr>
              <a:t>態度</a:t>
            </a:r>
            <a:r>
              <a:rPr lang="ja-JP" altLang="en-US" sz="2400" dirty="0">
                <a:latin typeface="HGP教科書体" panose="02020600000000000000" pitchFamily="18" charset="-128"/>
                <a:ea typeface="HGP教科書体" panose="02020600000000000000" pitchFamily="18" charset="-128"/>
              </a:rPr>
              <a:t>を養う。</a:t>
            </a:r>
            <a:endParaRPr lang="en-US" altLang="ja-JP" sz="2400" dirty="0">
              <a:latin typeface="HGP教科書体" panose="02020600000000000000" pitchFamily="18" charset="-128"/>
              <a:ea typeface="HGP教科書体" panose="02020600000000000000" pitchFamily="18" charset="-128"/>
            </a:endParaRPr>
          </a:p>
        </p:txBody>
      </p:sp>
      <p:sp>
        <p:nvSpPr>
          <p:cNvPr id="6" name="テキスト ボックス 5"/>
          <p:cNvSpPr txBox="1"/>
          <p:nvPr/>
        </p:nvSpPr>
        <p:spPr>
          <a:xfrm>
            <a:off x="323528" y="1772816"/>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第３学年</a:t>
            </a:r>
          </a:p>
        </p:txBody>
      </p:sp>
      <p:sp>
        <p:nvSpPr>
          <p:cNvPr id="7"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P33</a:t>
            </a:r>
            <a:r>
              <a:rPr lang="ja-JP" altLang="en-US" dirty="0"/>
              <a:t>～</a:t>
            </a:r>
            <a:r>
              <a:rPr lang="en-US" altLang="ja-JP" dirty="0"/>
              <a:t>36</a:t>
            </a:r>
            <a:endParaRPr lang="ja-JP" altLang="en-US" dirty="0"/>
          </a:p>
        </p:txBody>
      </p:sp>
      <p:sp>
        <p:nvSpPr>
          <p:cNvPr id="8" name="角丸四角形 7"/>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体育分野の目標</a:t>
            </a:r>
          </a:p>
        </p:txBody>
      </p:sp>
      <p:sp>
        <p:nvSpPr>
          <p:cNvPr id="5735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070"/>
    </mc:Choice>
    <mc:Fallback xmlns="">
      <p:transition spd="slow" advTm="6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メモ 22"/>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solidFill>
                  <a:schemeClr val="tx1"/>
                </a:solidFill>
                <a:latin typeface="ＤＦ特太ゴシック体" pitchFamily="49" charset="-128"/>
                <a:ea typeface="ＤＦ特太ゴシック体" pitchFamily="49" charset="-128"/>
              </a:rPr>
              <a:t>知識</a:t>
            </a:r>
            <a:r>
              <a:rPr lang="ja-JP" altLang="en-US" sz="2400" dirty="0">
                <a:latin typeface="ＤＦ特太ゴシック体" pitchFamily="49" charset="-128"/>
                <a:ea typeface="ＤＦ特太ゴシック体" pitchFamily="49" charset="-128"/>
              </a:rPr>
              <a:t>及び運動</a:t>
            </a:r>
          </a:p>
        </p:txBody>
      </p:sp>
      <p:sp>
        <p:nvSpPr>
          <p:cNvPr id="17" name="正方形/長方形 16"/>
          <p:cNvSpPr/>
          <p:nvPr/>
        </p:nvSpPr>
        <p:spPr>
          <a:xfrm>
            <a:off x="273050" y="1700213"/>
            <a:ext cx="8620125" cy="20177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kumimoji="0" lang="en-US" altLang="ja-JP" sz="20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（１）次の運動について，</a:t>
            </a:r>
            <a:r>
              <a:rPr kumimoji="0" lang="en-US" altLang="ja-JP" sz="2800" dirty="0">
                <a:solidFill>
                  <a:schemeClr val="tx1"/>
                </a:solidFill>
              </a:rPr>
              <a:t>〔※</a:t>
            </a:r>
            <a:r>
              <a:rPr kumimoji="0" lang="ja-JP" altLang="en-US" sz="2800" dirty="0">
                <a:solidFill>
                  <a:schemeClr val="tx1"/>
                </a:solidFill>
              </a:rPr>
              <a:t>領域ごと</a:t>
            </a:r>
            <a:r>
              <a:rPr kumimoji="0" lang="en-US" altLang="ja-JP" sz="2800" dirty="0">
                <a:solidFill>
                  <a:schemeClr val="tx1"/>
                </a:solidFill>
              </a:rPr>
              <a:t>〕</a:t>
            </a:r>
            <a:r>
              <a:rPr kumimoji="0" lang="ja-JP" altLang="en-US" sz="2800" dirty="0">
                <a:solidFill>
                  <a:schemeClr val="tx1"/>
                </a:solidFill>
              </a:rPr>
              <a:t>楽しさや喜びを味</a:t>
            </a:r>
            <a:endParaRPr kumimoji="0" lang="en-US" altLang="ja-JP" sz="28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　わい，</a:t>
            </a:r>
            <a:r>
              <a:rPr kumimoji="0" lang="en-US" altLang="ja-JP" sz="2800" b="1" dirty="0">
                <a:solidFill>
                  <a:srgbClr val="FF0000"/>
                </a:solidFill>
              </a:rPr>
              <a:t>〔※</a:t>
            </a:r>
            <a:r>
              <a:rPr kumimoji="0" lang="ja-JP" altLang="en-US" sz="2800" b="1" dirty="0">
                <a:solidFill>
                  <a:srgbClr val="FF0000"/>
                </a:solidFill>
              </a:rPr>
              <a:t>領域名</a:t>
            </a:r>
            <a:r>
              <a:rPr kumimoji="0" lang="en-US" altLang="ja-JP" sz="2800" b="1" dirty="0">
                <a:solidFill>
                  <a:srgbClr val="FF0000"/>
                </a:solidFill>
              </a:rPr>
              <a:t>〕</a:t>
            </a:r>
            <a:r>
              <a:rPr kumimoji="0" lang="ja-JP" altLang="en-US" sz="2800" b="1" dirty="0">
                <a:solidFill>
                  <a:srgbClr val="FF0000"/>
                </a:solidFill>
              </a:rPr>
              <a:t>の特性や成り立ち</a:t>
            </a:r>
            <a:r>
              <a:rPr kumimoji="0" lang="ja-JP" altLang="en-US" sz="2800" dirty="0">
                <a:solidFill>
                  <a:schemeClr val="tx1"/>
                </a:solidFill>
              </a:rPr>
              <a:t>，技術（技）の名称</a:t>
            </a:r>
            <a:endParaRPr kumimoji="0" lang="en-US" altLang="ja-JP" sz="28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　や行い方，</a:t>
            </a:r>
            <a:r>
              <a:rPr kumimoji="0" lang="ja-JP" altLang="en-US" sz="2800" b="1" dirty="0">
                <a:solidFill>
                  <a:srgbClr val="FF0000"/>
                </a:solidFill>
              </a:rPr>
              <a:t>その運動に関連して高まる体力</a:t>
            </a:r>
            <a:r>
              <a:rPr kumimoji="0" lang="ja-JP" altLang="en-US" sz="2800" b="1" dirty="0">
                <a:solidFill>
                  <a:srgbClr val="0000CC"/>
                </a:solidFill>
              </a:rPr>
              <a:t>など</a:t>
            </a:r>
            <a:r>
              <a:rPr kumimoji="0" lang="ja-JP" altLang="en-US" sz="2800" dirty="0">
                <a:solidFill>
                  <a:schemeClr val="tx1"/>
                </a:solidFill>
              </a:rPr>
              <a:t>を理解</a:t>
            </a:r>
            <a:endParaRPr kumimoji="0" lang="en-US" altLang="ja-JP" sz="28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　するとともに～</a:t>
            </a:r>
            <a:endParaRPr kumimoji="0" lang="en-US" altLang="ja-JP" sz="2800" dirty="0">
              <a:solidFill>
                <a:schemeClr val="tx1"/>
              </a:solidFill>
            </a:endParaRPr>
          </a:p>
        </p:txBody>
      </p:sp>
      <p:sp>
        <p:nvSpPr>
          <p:cNvPr id="18" name="正方形/長方形 17"/>
          <p:cNvSpPr/>
          <p:nvPr/>
        </p:nvSpPr>
        <p:spPr>
          <a:xfrm>
            <a:off x="280988" y="4005263"/>
            <a:ext cx="8612187" cy="21431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kumimoji="0" lang="en-US" altLang="ja-JP" sz="24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（１）次の運動について，</a:t>
            </a:r>
            <a:r>
              <a:rPr kumimoji="0" lang="en-US" altLang="ja-JP" sz="2800" dirty="0">
                <a:solidFill>
                  <a:schemeClr val="tx1"/>
                </a:solidFill>
              </a:rPr>
              <a:t> 〔※</a:t>
            </a:r>
            <a:r>
              <a:rPr kumimoji="0" lang="ja-JP" altLang="en-US" sz="2800" dirty="0">
                <a:solidFill>
                  <a:schemeClr val="tx1"/>
                </a:solidFill>
              </a:rPr>
              <a:t>領域ごと</a:t>
            </a:r>
            <a:r>
              <a:rPr kumimoji="0" lang="en-US" altLang="ja-JP" sz="2800" dirty="0">
                <a:solidFill>
                  <a:schemeClr val="tx1"/>
                </a:solidFill>
              </a:rPr>
              <a:t>〕 </a:t>
            </a:r>
            <a:r>
              <a:rPr kumimoji="0" lang="ja-JP" altLang="en-US" sz="2800" dirty="0">
                <a:solidFill>
                  <a:schemeClr val="tx1"/>
                </a:solidFill>
              </a:rPr>
              <a:t>楽しさや喜びを味</a:t>
            </a:r>
            <a:endParaRPr kumimoji="0" lang="en-US" altLang="ja-JP" sz="2800" dirty="0">
              <a:solidFill>
                <a:schemeClr val="tx1"/>
              </a:solidFill>
            </a:endParaRPr>
          </a:p>
          <a:p>
            <a:pPr eaLnBrk="1" fontAlgn="auto" hangingPunct="1">
              <a:spcBef>
                <a:spcPts val="0"/>
              </a:spcBef>
              <a:spcAft>
                <a:spcPts val="0"/>
              </a:spcAft>
              <a:defRPr/>
            </a:pPr>
            <a:r>
              <a:rPr kumimoji="0" lang="ja-JP" altLang="en-US" sz="2800" dirty="0">
                <a:solidFill>
                  <a:schemeClr val="tx1"/>
                </a:solidFill>
              </a:rPr>
              <a:t>　わい，技術（技）の名称や行い方，</a:t>
            </a:r>
            <a:r>
              <a:rPr kumimoji="0" lang="ja-JP" altLang="en-US" sz="2800" b="1" dirty="0">
                <a:solidFill>
                  <a:srgbClr val="FF0000"/>
                </a:solidFill>
              </a:rPr>
              <a:t>運動観察の方法，</a:t>
            </a:r>
            <a:endParaRPr kumimoji="0" lang="en-US" altLang="ja-JP" sz="2800" b="1" dirty="0">
              <a:solidFill>
                <a:srgbClr val="FF0000"/>
              </a:solidFill>
            </a:endParaRPr>
          </a:p>
          <a:p>
            <a:pPr eaLnBrk="1" fontAlgn="auto" hangingPunct="1">
              <a:spcBef>
                <a:spcPts val="0"/>
              </a:spcBef>
              <a:spcAft>
                <a:spcPts val="0"/>
              </a:spcAft>
              <a:defRPr/>
            </a:pPr>
            <a:r>
              <a:rPr kumimoji="0" lang="ja-JP" altLang="en-US" sz="2800" b="1" dirty="0">
                <a:solidFill>
                  <a:srgbClr val="FF0000"/>
                </a:solidFill>
              </a:rPr>
              <a:t>　体力の高め方</a:t>
            </a:r>
            <a:r>
              <a:rPr kumimoji="0" lang="ja-JP" altLang="en-US" sz="2800" b="1" dirty="0">
                <a:solidFill>
                  <a:srgbClr val="0000CC"/>
                </a:solidFill>
              </a:rPr>
              <a:t>など</a:t>
            </a:r>
            <a:r>
              <a:rPr kumimoji="0" lang="ja-JP" altLang="en-US" sz="2800" dirty="0">
                <a:solidFill>
                  <a:schemeClr val="tx1"/>
                </a:solidFill>
              </a:rPr>
              <a:t>を理解するとともに～</a:t>
            </a:r>
            <a:endParaRPr kumimoji="0" lang="en-US" altLang="ja-JP" sz="2800" dirty="0">
              <a:solidFill>
                <a:schemeClr val="tx1"/>
              </a:solidFill>
            </a:endParaRPr>
          </a:p>
        </p:txBody>
      </p:sp>
      <p:sp>
        <p:nvSpPr>
          <p:cNvPr id="59397"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0" name="テキスト ボックス 4"/>
          <p:cNvSpPr txBox="1">
            <a:spLocks noChangeArrowheads="1"/>
          </p:cNvSpPr>
          <p:nvPr/>
        </p:nvSpPr>
        <p:spPr bwMode="auto">
          <a:xfrm>
            <a:off x="280988" y="962025"/>
            <a:ext cx="5976937"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運動に関する領域</a:t>
            </a:r>
            <a:endParaRPr lang="ja-JP" altLang="en-US" sz="2400" dirty="0">
              <a:latin typeface="ＤＦ特太ゴシック体" panose="020B0509000000000000" pitchFamily="49" charset="-128"/>
              <a:ea typeface="ＤＦ特太ゴシック体" panose="020B0509000000000000" pitchFamily="49" charset="-128"/>
            </a:endParaRPr>
          </a:p>
        </p:txBody>
      </p:sp>
      <p:sp>
        <p:nvSpPr>
          <p:cNvPr id="11"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P44~188</a:t>
            </a:r>
            <a:endParaRPr lang="ja-JP" altLang="en-US" dirty="0"/>
          </a:p>
        </p:txBody>
      </p:sp>
      <p:sp>
        <p:nvSpPr>
          <p:cNvPr id="12" name="テキスト ボックス 11"/>
          <p:cNvSpPr txBox="1"/>
          <p:nvPr/>
        </p:nvSpPr>
        <p:spPr>
          <a:xfrm>
            <a:off x="48118" y="1571595"/>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第１・２学年</a:t>
            </a:r>
          </a:p>
        </p:txBody>
      </p:sp>
      <p:sp>
        <p:nvSpPr>
          <p:cNvPr id="13" name="テキスト ボックス 12"/>
          <p:cNvSpPr txBox="1"/>
          <p:nvPr/>
        </p:nvSpPr>
        <p:spPr>
          <a:xfrm>
            <a:off x="48118" y="3859868"/>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第３学年</a:t>
            </a:r>
          </a:p>
        </p:txBody>
      </p:sp>
      <p:sp>
        <p:nvSpPr>
          <p:cNvPr id="15" name="角丸四角形 14"/>
          <p:cNvSpPr/>
          <p:nvPr/>
        </p:nvSpPr>
        <p:spPr>
          <a:xfrm>
            <a:off x="47625" y="6315075"/>
            <a:ext cx="3427413" cy="5048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ja-JP" altLang="en-US" sz="2400" dirty="0">
                <a:solidFill>
                  <a:schemeClr val="tx1"/>
                </a:solidFill>
              </a:rPr>
              <a:t>「</a:t>
            </a:r>
            <a:r>
              <a:rPr kumimoji="0" lang="ja-JP" altLang="en-US" sz="2400" b="1" dirty="0">
                <a:solidFill>
                  <a:srgbClr val="0000CC"/>
                </a:solidFill>
              </a:rPr>
              <a:t>など</a:t>
            </a:r>
            <a:r>
              <a:rPr kumimoji="0" lang="ja-JP" altLang="en-US" sz="2400" dirty="0">
                <a:solidFill>
                  <a:schemeClr val="tx1"/>
                </a:solidFill>
              </a:rPr>
              <a:t>」は領域ごとに例示</a:t>
            </a:r>
            <a:endParaRPr kumimoji="0" lang="en-US" altLang="ja-JP" sz="2400" dirty="0">
              <a:solidFill>
                <a:schemeClr val="tx1"/>
              </a:solidFill>
            </a:endParaRPr>
          </a:p>
        </p:txBody>
      </p:sp>
      <p:sp>
        <p:nvSpPr>
          <p:cNvPr id="16" name="テキスト ボックス 15"/>
          <p:cNvSpPr txBox="1"/>
          <p:nvPr/>
        </p:nvSpPr>
        <p:spPr>
          <a:xfrm>
            <a:off x="3635375" y="6315075"/>
            <a:ext cx="5257800" cy="4619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kumimoji="0" lang="en-US" altLang="ja-JP" sz="2400" dirty="0">
                <a:solidFill>
                  <a:schemeClr val="tx1"/>
                </a:solidFill>
              </a:rPr>
              <a:t>※</a:t>
            </a:r>
            <a:r>
              <a:rPr kumimoji="0" lang="ja-JP" altLang="en-US" sz="2400" dirty="0">
                <a:solidFill>
                  <a:schemeClr val="tx1"/>
                </a:solidFill>
              </a:rPr>
              <a:t>体つくり運動，武道，ダンスは異なる</a:t>
            </a:r>
            <a:endParaRPr kumimoji="0" lang="en-US" altLang="ja-JP" sz="2400" dirty="0">
              <a:solidFill>
                <a:schemeClr val="tx1"/>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41"/>
    </mc:Choice>
    <mc:Fallback xmlns="">
      <p:transition spd="slow" advTm="6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P44~49</a:t>
            </a:r>
          </a:p>
        </p:txBody>
      </p:sp>
      <p:sp>
        <p:nvSpPr>
          <p:cNvPr id="23" name="メモ 22"/>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運動</a:t>
            </a:r>
          </a:p>
        </p:txBody>
      </p:sp>
      <p:sp>
        <p:nvSpPr>
          <p:cNvPr id="17" name="正方形/長方形 16"/>
          <p:cNvSpPr/>
          <p:nvPr/>
        </p:nvSpPr>
        <p:spPr>
          <a:xfrm>
            <a:off x="539750" y="1700213"/>
            <a:ext cx="8353425" cy="22685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運動</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ア　体ほぐしの運動では，</a:t>
            </a:r>
            <a:r>
              <a:rPr kumimoji="0" lang="ja-JP" altLang="en-US" sz="2000" u="sng" dirty="0">
                <a:solidFill>
                  <a:schemeClr val="tx1"/>
                </a:solidFill>
              </a:rPr>
              <a:t>心と体の関係に気付き，体の調子を整え，仲間と</a:t>
            </a:r>
            <a:endParaRPr kumimoji="0" lang="en-US" altLang="ja-JP" sz="2000" u="sng" dirty="0">
              <a:solidFill>
                <a:schemeClr val="tx1"/>
              </a:solidFill>
            </a:endParaRPr>
          </a:p>
          <a:p>
            <a:pPr eaLnBrk="1" fontAlgn="auto" hangingPunct="1">
              <a:spcBef>
                <a:spcPts val="0"/>
              </a:spcBef>
              <a:spcAft>
                <a:spcPts val="0"/>
              </a:spcAft>
              <a:defRPr/>
            </a:pPr>
            <a:r>
              <a:rPr kumimoji="0" lang="ja-JP" altLang="en-US" sz="2000" dirty="0">
                <a:solidFill>
                  <a:schemeClr val="tx1"/>
                </a:solidFill>
              </a:rPr>
              <a:t>　</a:t>
            </a:r>
            <a:r>
              <a:rPr kumimoji="0" lang="ja-JP" altLang="en-US" sz="2000" u="sng" dirty="0">
                <a:solidFill>
                  <a:schemeClr val="tx1"/>
                </a:solidFill>
              </a:rPr>
              <a:t>交流するための手軽な運動や律動的な運動を行うこと</a:t>
            </a:r>
            <a:r>
              <a:rPr kumimoji="0" lang="ja-JP" altLang="en-US" sz="2000" dirty="0">
                <a:solidFill>
                  <a:schemeClr val="tx1"/>
                </a:solidFill>
              </a:rPr>
              <a:t>。</a:t>
            </a:r>
            <a:endParaRPr kumimoji="0" lang="en-US" altLang="ja-JP" sz="2000" dirty="0">
              <a:solidFill>
                <a:schemeClr val="tx1"/>
              </a:solidFill>
            </a:endParaRPr>
          </a:p>
          <a:p>
            <a:pPr eaLnBrk="1" fontAlgn="auto" hangingPunct="1">
              <a:spcBef>
                <a:spcPts val="0"/>
              </a:spcBef>
              <a:spcAft>
                <a:spcPts val="0"/>
              </a:spcAft>
              <a:defRPr/>
            </a:pP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イ　</a:t>
            </a:r>
            <a:r>
              <a:rPr kumimoji="0" lang="ja-JP" altLang="en-US" sz="2000" u="sng" dirty="0">
                <a:solidFill>
                  <a:schemeClr val="tx1"/>
                </a:solidFill>
              </a:rPr>
              <a:t>体力を高める運動</a:t>
            </a:r>
            <a:r>
              <a:rPr kumimoji="0" lang="ja-JP" altLang="en-US" sz="2000" dirty="0">
                <a:solidFill>
                  <a:schemeClr val="tx1"/>
                </a:solidFill>
              </a:rPr>
              <a:t>では，ねらいに応じて，体の柔らかさ，巧みな動き，力</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　強い動き，動きを持続する能力を高めるための運動を行うとともに，それら</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　を組み合わせて</a:t>
            </a:r>
            <a:r>
              <a:rPr kumimoji="0" lang="ja-JP" altLang="en-US" sz="2000" b="1" dirty="0">
                <a:solidFill>
                  <a:schemeClr val="tx1"/>
                </a:solidFill>
              </a:rPr>
              <a:t>運動の計画に取り組むこと</a:t>
            </a:r>
            <a:r>
              <a:rPr kumimoji="0" lang="ja-JP" altLang="en-US" sz="2000" dirty="0">
                <a:solidFill>
                  <a:schemeClr val="tx1"/>
                </a:solidFill>
              </a:rPr>
              <a:t>。</a:t>
            </a:r>
            <a:endParaRPr kumimoji="0" lang="en-US" altLang="ja-JP" sz="2000" dirty="0">
              <a:solidFill>
                <a:schemeClr val="tx1"/>
              </a:solidFill>
            </a:endParaRPr>
          </a:p>
        </p:txBody>
      </p:sp>
      <p:sp>
        <p:nvSpPr>
          <p:cNvPr id="61445" name="テキスト ボックス 1"/>
          <p:cNvSpPr txBox="1">
            <a:spLocks noChangeArrowheads="1"/>
          </p:cNvSpPr>
          <p:nvPr/>
        </p:nvSpPr>
        <p:spPr bwMode="auto">
          <a:xfrm>
            <a:off x="47625" y="2420938"/>
            <a:ext cx="492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従前</a:t>
            </a:r>
          </a:p>
        </p:txBody>
      </p:sp>
      <p:sp>
        <p:nvSpPr>
          <p:cNvPr id="18" name="正方形/長方形 17"/>
          <p:cNvSpPr/>
          <p:nvPr/>
        </p:nvSpPr>
        <p:spPr>
          <a:xfrm>
            <a:off x="527050" y="4365625"/>
            <a:ext cx="8353425" cy="22320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知識及び運動</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ア　体ほぐしの運動では，</a:t>
            </a:r>
            <a:r>
              <a:rPr kumimoji="0" lang="ja-JP" altLang="en-US" sz="2000" b="1" u="sng" dirty="0">
                <a:solidFill>
                  <a:srgbClr val="FF0000"/>
                </a:solidFill>
              </a:rPr>
              <a:t>手軽な運動を行い，心と体との関係や心身の状態</a:t>
            </a:r>
            <a:endParaRPr kumimoji="0" lang="en-US" altLang="ja-JP" sz="2000" b="1" u="sng" dirty="0">
              <a:solidFill>
                <a:srgbClr val="FF0000"/>
              </a:solidFill>
            </a:endParaRPr>
          </a:p>
          <a:p>
            <a:pPr eaLnBrk="1" fontAlgn="auto" hangingPunct="1">
              <a:spcBef>
                <a:spcPts val="0"/>
              </a:spcBef>
              <a:spcAft>
                <a:spcPts val="0"/>
              </a:spcAft>
              <a:defRPr/>
            </a:pPr>
            <a:r>
              <a:rPr kumimoji="0" lang="ja-JP" altLang="en-US" sz="2000" b="1" dirty="0">
                <a:solidFill>
                  <a:srgbClr val="FF0000"/>
                </a:solidFill>
              </a:rPr>
              <a:t>　</a:t>
            </a:r>
            <a:r>
              <a:rPr kumimoji="0" lang="ja-JP" altLang="en-US" sz="2000" b="1" u="sng" dirty="0">
                <a:solidFill>
                  <a:srgbClr val="FF0000"/>
                </a:solidFill>
              </a:rPr>
              <a:t>に気付き，仲間と積極的に関わり合うこと</a:t>
            </a:r>
            <a:r>
              <a:rPr kumimoji="0" lang="ja-JP" altLang="en-US" sz="2000" dirty="0">
                <a:solidFill>
                  <a:schemeClr val="tx1"/>
                </a:solidFill>
              </a:rPr>
              <a:t>。</a:t>
            </a:r>
            <a:endParaRPr kumimoji="0" lang="en-US" altLang="ja-JP" sz="2000" dirty="0">
              <a:solidFill>
                <a:schemeClr val="tx1"/>
              </a:solidFill>
            </a:endParaRPr>
          </a:p>
          <a:p>
            <a:pPr eaLnBrk="1" fontAlgn="auto" hangingPunct="1">
              <a:spcBef>
                <a:spcPts val="0"/>
              </a:spcBef>
              <a:spcAft>
                <a:spcPts val="0"/>
              </a:spcAft>
              <a:defRPr/>
            </a:pP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イ　</a:t>
            </a:r>
            <a:r>
              <a:rPr kumimoji="0"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体の動きを高める運動</a:t>
            </a:r>
            <a:r>
              <a:rPr kumimoji="0" lang="ja-JP" altLang="en-US" sz="2000" dirty="0">
                <a:solidFill>
                  <a:schemeClr val="tx1"/>
                </a:solidFill>
              </a:rPr>
              <a:t>では，ねらいに応じて，体の柔らかさ，巧みな動き，</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　力強い動き，動きを持続する能力を高めるための運動を行うとともに，それ</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　らを組み合わせること。</a:t>
            </a:r>
            <a:endParaRPr kumimoji="0" lang="en-US" altLang="ja-JP" sz="2000" dirty="0">
              <a:solidFill>
                <a:schemeClr val="tx1"/>
              </a:solidFill>
            </a:endParaRPr>
          </a:p>
        </p:txBody>
      </p:sp>
      <p:sp>
        <p:nvSpPr>
          <p:cNvPr id="61447" name="テキスト ボックス 18"/>
          <p:cNvSpPr txBox="1">
            <a:spLocks noChangeArrowheads="1"/>
          </p:cNvSpPr>
          <p:nvPr/>
        </p:nvSpPr>
        <p:spPr bwMode="auto">
          <a:xfrm>
            <a:off x="47625" y="4618038"/>
            <a:ext cx="492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改訂</a:t>
            </a:r>
          </a:p>
        </p:txBody>
      </p:sp>
      <p:sp>
        <p:nvSpPr>
          <p:cNvPr id="6144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9" name="右矢印 8"/>
          <p:cNvSpPr/>
          <p:nvPr/>
        </p:nvSpPr>
        <p:spPr bwMode="auto">
          <a:xfrm rot="5400000">
            <a:off x="4523582" y="3717131"/>
            <a:ext cx="360362"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テキスト ボックス 4"/>
          <p:cNvSpPr txBox="1">
            <a:spLocks noChangeArrowheads="1"/>
          </p:cNvSpPr>
          <p:nvPr/>
        </p:nvSpPr>
        <p:spPr bwMode="auto">
          <a:xfrm>
            <a:off x="280988" y="962025"/>
            <a:ext cx="5976937"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Ａ　体つくり運動［第１・２学年］</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859"/>
    </mc:Choice>
    <mc:Fallback xmlns="">
      <p:transition spd="slow" advTm="8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P51~55</a:t>
            </a:r>
            <a:endParaRPr lang="ja-JP" altLang="en-US" dirty="0"/>
          </a:p>
        </p:txBody>
      </p:sp>
      <p:sp>
        <p:nvSpPr>
          <p:cNvPr id="17" name="正方形/長方形 16"/>
          <p:cNvSpPr/>
          <p:nvPr/>
        </p:nvSpPr>
        <p:spPr>
          <a:xfrm>
            <a:off x="539750" y="170021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運動</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ア　体ほぐしの運動では，</a:t>
            </a:r>
            <a:r>
              <a:rPr kumimoji="0" lang="ja-JP" altLang="en-US" sz="2000" u="sng" dirty="0">
                <a:solidFill>
                  <a:schemeClr val="tx1"/>
                </a:solidFill>
              </a:rPr>
              <a:t>心と体は互いに影響し変化することに気付き，体の</a:t>
            </a:r>
            <a:endParaRPr kumimoji="0" lang="en-US" altLang="ja-JP" sz="2000" u="sng" dirty="0">
              <a:solidFill>
                <a:schemeClr val="tx1"/>
              </a:solidFill>
            </a:endParaRPr>
          </a:p>
          <a:p>
            <a:pPr eaLnBrk="1" fontAlgn="auto" hangingPunct="1">
              <a:spcBef>
                <a:spcPts val="0"/>
              </a:spcBef>
              <a:spcAft>
                <a:spcPts val="0"/>
              </a:spcAft>
              <a:defRPr/>
            </a:pPr>
            <a:r>
              <a:rPr kumimoji="0" lang="ja-JP" altLang="en-US" sz="2000" dirty="0">
                <a:solidFill>
                  <a:schemeClr val="tx1"/>
                </a:solidFill>
              </a:rPr>
              <a:t>　</a:t>
            </a:r>
            <a:r>
              <a:rPr kumimoji="0" lang="ja-JP" altLang="en-US" sz="2000" u="sng" dirty="0">
                <a:solidFill>
                  <a:schemeClr val="tx1"/>
                </a:solidFill>
              </a:rPr>
              <a:t>状態に応じて体の調子を整え，仲間と積極的に交流するための手軽な運動</a:t>
            </a:r>
            <a:endParaRPr kumimoji="0" lang="en-US" altLang="ja-JP" sz="2000" u="sng" dirty="0">
              <a:solidFill>
                <a:schemeClr val="tx1"/>
              </a:solidFill>
            </a:endParaRPr>
          </a:p>
          <a:p>
            <a:pPr eaLnBrk="1" fontAlgn="auto" hangingPunct="1">
              <a:spcBef>
                <a:spcPts val="0"/>
              </a:spcBef>
              <a:spcAft>
                <a:spcPts val="0"/>
              </a:spcAft>
              <a:defRPr/>
            </a:pPr>
            <a:r>
              <a:rPr kumimoji="0" lang="ja-JP" altLang="en-US" sz="2000" dirty="0">
                <a:solidFill>
                  <a:schemeClr val="tx1"/>
                </a:solidFill>
              </a:rPr>
              <a:t>　</a:t>
            </a:r>
            <a:r>
              <a:rPr kumimoji="0" lang="ja-JP" altLang="en-US" sz="2000" u="sng" dirty="0">
                <a:solidFill>
                  <a:schemeClr val="tx1"/>
                </a:solidFill>
              </a:rPr>
              <a:t>や律動的な運動を行うこと</a:t>
            </a:r>
            <a:r>
              <a:rPr kumimoji="0" lang="ja-JP" altLang="en-US" sz="2000" dirty="0">
                <a:solidFill>
                  <a:schemeClr val="tx1"/>
                </a:solidFill>
              </a:rPr>
              <a:t>。</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イ　</a:t>
            </a:r>
            <a:r>
              <a:rPr kumimoji="0" lang="ja-JP" altLang="en-US" sz="2000" u="sng" dirty="0">
                <a:solidFill>
                  <a:schemeClr val="tx1"/>
                </a:solidFill>
              </a:rPr>
              <a:t>体力を高める運動</a:t>
            </a:r>
            <a:r>
              <a:rPr kumimoji="0" lang="ja-JP" altLang="en-US" sz="2000" dirty="0">
                <a:solidFill>
                  <a:schemeClr val="tx1"/>
                </a:solidFill>
              </a:rPr>
              <a:t>では，ねらいに応じて，健康の保持増進や調和のとれ</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　</a:t>
            </a:r>
            <a:r>
              <a:rPr kumimoji="0" lang="ja-JP" altLang="en-US" sz="2000" dirty="0" err="1">
                <a:solidFill>
                  <a:schemeClr val="tx1"/>
                </a:solidFill>
              </a:rPr>
              <a:t>た</a:t>
            </a:r>
            <a:r>
              <a:rPr kumimoji="0" lang="ja-JP" altLang="en-US" sz="2000" dirty="0">
                <a:solidFill>
                  <a:schemeClr val="tx1"/>
                </a:solidFill>
              </a:rPr>
              <a:t>体力の向上を図るための運動の計画を立て取り組むこと。　</a:t>
            </a:r>
          </a:p>
          <a:p>
            <a:pPr eaLnBrk="1" fontAlgn="auto" hangingPunct="1">
              <a:spcBef>
                <a:spcPts val="0"/>
              </a:spcBef>
              <a:spcAft>
                <a:spcPts val="0"/>
              </a:spcAft>
              <a:defRPr/>
            </a:pPr>
            <a:endParaRPr kumimoji="0" lang="en-US" altLang="ja-JP" sz="2000" dirty="0">
              <a:solidFill>
                <a:schemeClr val="tx1"/>
              </a:solidFill>
            </a:endParaRPr>
          </a:p>
        </p:txBody>
      </p:sp>
      <p:sp>
        <p:nvSpPr>
          <p:cNvPr id="63492" name="テキスト ボックス 1"/>
          <p:cNvSpPr txBox="1">
            <a:spLocks noChangeArrowheads="1"/>
          </p:cNvSpPr>
          <p:nvPr/>
        </p:nvSpPr>
        <p:spPr bwMode="auto">
          <a:xfrm>
            <a:off x="47625" y="2420938"/>
            <a:ext cx="492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従前</a:t>
            </a:r>
          </a:p>
        </p:txBody>
      </p:sp>
      <p:sp>
        <p:nvSpPr>
          <p:cNvPr id="18" name="正方形/長方形 17"/>
          <p:cNvSpPr/>
          <p:nvPr/>
        </p:nvSpPr>
        <p:spPr>
          <a:xfrm>
            <a:off x="539750" y="400526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知識及び運動</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ア　体ほぐしの運動では，</a:t>
            </a:r>
            <a:r>
              <a:rPr kumimoji="0" lang="ja-JP" altLang="en-US" sz="2000" b="1" u="sng" dirty="0">
                <a:solidFill>
                  <a:srgbClr val="FF0000"/>
                </a:solidFill>
              </a:rPr>
              <a:t>手軽な運動を行い，心と体は互いに影響し変化す</a:t>
            </a:r>
            <a:endParaRPr kumimoji="0" lang="en-US" altLang="ja-JP" sz="2000" b="1" u="sng" dirty="0">
              <a:solidFill>
                <a:srgbClr val="FF0000"/>
              </a:solidFill>
            </a:endParaRPr>
          </a:p>
          <a:p>
            <a:pPr eaLnBrk="1" fontAlgn="auto" hangingPunct="1">
              <a:spcBef>
                <a:spcPts val="0"/>
              </a:spcBef>
              <a:spcAft>
                <a:spcPts val="0"/>
              </a:spcAft>
              <a:defRPr/>
            </a:pPr>
            <a:r>
              <a:rPr kumimoji="0" lang="ja-JP" altLang="en-US" sz="2000" b="1" dirty="0">
                <a:solidFill>
                  <a:srgbClr val="FF0000"/>
                </a:solidFill>
              </a:rPr>
              <a:t>　</a:t>
            </a:r>
            <a:r>
              <a:rPr kumimoji="0" lang="ja-JP" altLang="en-US" sz="2000" b="1" u="sng" dirty="0" err="1">
                <a:solidFill>
                  <a:srgbClr val="FF0000"/>
                </a:solidFill>
              </a:rPr>
              <a:t>る</a:t>
            </a:r>
            <a:r>
              <a:rPr kumimoji="0" lang="ja-JP" altLang="en-US" sz="2000" b="1" u="sng" dirty="0">
                <a:solidFill>
                  <a:srgbClr val="FF0000"/>
                </a:solidFill>
              </a:rPr>
              <a:t>ことや心身の状態に気付き，仲間と自主的に関わり合うこと</a:t>
            </a:r>
            <a:r>
              <a:rPr kumimoji="0" lang="ja-JP" altLang="en-US" sz="2000" dirty="0">
                <a:solidFill>
                  <a:schemeClr val="tx1"/>
                </a:solidFill>
              </a:rPr>
              <a:t>。</a:t>
            </a:r>
            <a:endParaRPr kumimoji="0" lang="en-US" altLang="ja-JP" sz="2000" dirty="0">
              <a:solidFill>
                <a:schemeClr val="tx1"/>
              </a:solidFill>
            </a:endParaRPr>
          </a:p>
          <a:p>
            <a:pPr eaLnBrk="1" fontAlgn="auto" hangingPunct="1">
              <a:spcBef>
                <a:spcPts val="0"/>
              </a:spcBef>
              <a:spcAft>
                <a:spcPts val="0"/>
              </a:spcAft>
              <a:defRPr/>
            </a:pP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イ　</a:t>
            </a:r>
            <a:r>
              <a:rPr kumimoji="0"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実生活に生かす運動の計画</a:t>
            </a:r>
            <a:r>
              <a:rPr kumimoji="0" lang="ja-JP" altLang="en-US" sz="2000" dirty="0">
                <a:solidFill>
                  <a:schemeClr val="tx1"/>
                </a:solidFill>
              </a:rPr>
              <a:t>では，ねらいに応じて，健康の保持増進や調</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　和のとれた体力の向上を図るための運動の計画を立て取り組むこと。</a:t>
            </a:r>
            <a:endParaRPr kumimoji="0" lang="en-US" altLang="ja-JP" sz="2000" dirty="0">
              <a:solidFill>
                <a:schemeClr val="tx1"/>
              </a:solidFill>
            </a:endParaRPr>
          </a:p>
          <a:p>
            <a:pPr eaLnBrk="1" fontAlgn="auto" hangingPunct="1">
              <a:spcBef>
                <a:spcPts val="0"/>
              </a:spcBef>
              <a:spcAft>
                <a:spcPts val="0"/>
              </a:spcAft>
              <a:defRPr/>
            </a:pPr>
            <a:endParaRPr kumimoji="0" lang="en-US" altLang="ja-JP" sz="2000" dirty="0">
              <a:solidFill>
                <a:schemeClr val="tx1"/>
              </a:solidFill>
            </a:endParaRPr>
          </a:p>
          <a:p>
            <a:pPr eaLnBrk="1" fontAlgn="auto" hangingPunct="1">
              <a:spcBef>
                <a:spcPts val="0"/>
              </a:spcBef>
              <a:spcAft>
                <a:spcPts val="0"/>
              </a:spcAft>
              <a:defRPr/>
            </a:pPr>
            <a:endParaRPr kumimoji="0" lang="en-US" altLang="ja-JP" sz="2000" dirty="0">
              <a:solidFill>
                <a:schemeClr val="tx1"/>
              </a:solidFill>
            </a:endParaRPr>
          </a:p>
        </p:txBody>
      </p:sp>
      <p:sp>
        <p:nvSpPr>
          <p:cNvPr id="63494" name="テキスト ボックス 18"/>
          <p:cNvSpPr txBox="1">
            <a:spLocks noChangeArrowheads="1"/>
          </p:cNvSpPr>
          <p:nvPr/>
        </p:nvSpPr>
        <p:spPr bwMode="auto">
          <a:xfrm>
            <a:off x="47625" y="4618038"/>
            <a:ext cx="492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改訂</a:t>
            </a:r>
          </a:p>
        </p:txBody>
      </p:sp>
      <p:sp>
        <p:nvSpPr>
          <p:cNvPr id="6349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9" name="右矢印 8"/>
          <p:cNvSpPr/>
          <p:nvPr/>
        </p:nvSpPr>
        <p:spPr bwMode="auto">
          <a:xfrm rot="5400000">
            <a:off x="4536281" y="3356769"/>
            <a:ext cx="360363"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テキスト ボックス 4"/>
          <p:cNvSpPr txBox="1">
            <a:spLocks noChangeArrowheads="1"/>
          </p:cNvSpPr>
          <p:nvPr/>
        </p:nvSpPr>
        <p:spPr bwMode="auto">
          <a:xfrm>
            <a:off x="263525" y="962025"/>
            <a:ext cx="5976938"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Ａ　体つくり運動［第３学年］</a:t>
            </a:r>
          </a:p>
        </p:txBody>
      </p:sp>
      <p:sp>
        <p:nvSpPr>
          <p:cNvPr id="12" name="メモ 11"/>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運動</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40"/>
    </mc:Choice>
    <mc:Fallback xmlns="">
      <p:transition spd="slow" advTm="5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P85~87</a:t>
            </a:r>
            <a:endParaRPr lang="ja-JP" altLang="en-US" dirty="0"/>
          </a:p>
        </p:txBody>
      </p:sp>
      <p:sp>
        <p:nvSpPr>
          <p:cNvPr id="17" name="正方形/長方形 16"/>
          <p:cNvSpPr/>
          <p:nvPr/>
        </p:nvSpPr>
        <p:spPr>
          <a:xfrm>
            <a:off x="539750" y="170021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b="1" dirty="0">
                <a:solidFill>
                  <a:schemeClr val="tx1"/>
                </a:solidFill>
              </a:rPr>
              <a:t>技能</a:t>
            </a:r>
            <a:endParaRPr kumimoji="0" lang="en-US" altLang="ja-JP" sz="2400" b="1" dirty="0">
              <a:solidFill>
                <a:schemeClr val="tx1"/>
              </a:solidFill>
            </a:endParaRPr>
          </a:p>
          <a:p>
            <a:pPr eaLnBrk="1" fontAlgn="auto" hangingPunct="1">
              <a:spcBef>
                <a:spcPts val="0"/>
              </a:spcBef>
              <a:spcAft>
                <a:spcPts val="0"/>
              </a:spcAft>
              <a:defRPr/>
            </a:pPr>
            <a:r>
              <a:rPr kumimoji="0" lang="ja-JP" altLang="en-US" sz="2400" dirty="0">
                <a:solidFill>
                  <a:schemeClr val="tx1"/>
                </a:solidFill>
              </a:rPr>
              <a:t>ア　短距離走・リレーでは，滑らかな動きで速く走ること，長距離</a:t>
            </a:r>
            <a:endParaRPr kumimoji="0" lang="en-US" altLang="ja-JP" sz="2400" dirty="0">
              <a:solidFill>
                <a:schemeClr val="tx1"/>
              </a:solidFill>
            </a:endParaRPr>
          </a:p>
          <a:p>
            <a:pPr eaLnBrk="1" fontAlgn="auto" hangingPunct="1">
              <a:spcBef>
                <a:spcPts val="0"/>
              </a:spcBef>
              <a:spcAft>
                <a:spcPts val="0"/>
              </a:spcAft>
              <a:defRPr/>
            </a:pPr>
            <a:r>
              <a:rPr kumimoji="0" lang="ja-JP" altLang="en-US" sz="2400" dirty="0">
                <a:solidFill>
                  <a:schemeClr val="tx1"/>
                </a:solidFill>
              </a:rPr>
              <a:t>　走では，ペースを守り一定の距離を走ること，ハードル走では，</a:t>
            </a:r>
            <a:endParaRPr kumimoji="0" lang="en-US" altLang="ja-JP" sz="2400" dirty="0">
              <a:solidFill>
                <a:schemeClr val="tx1"/>
              </a:solidFill>
            </a:endParaRPr>
          </a:p>
          <a:p>
            <a:pPr eaLnBrk="1" fontAlgn="auto" hangingPunct="1">
              <a:spcBef>
                <a:spcPts val="0"/>
              </a:spcBef>
              <a:spcAft>
                <a:spcPts val="0"/>
              </a:spcAft>
              <a:defRPr/>
            </a:pPr>
            <a:r>
              <a:rPr kumimoji="0" lang="ja-JP" altLang="en-US" sz="2400" dirty="0">
                <a:solidFill>
                  <a:schemeClr val="tx1"/>
                </a:solidFill>
              </a:rPr>
              <a:t>　リズミカルな走りから滑らかにハードルを越すこと。</a:t>
            </a:r>
          </a:p>
        </p:txBody>
      </p:sp>
      <p:sp>
        <p:nvSpPr>
          <p:cNvPr id="65540" name="テキスト ボックス 1"/>
          <p:cNvSpPr txBox="1">
            <a:spLocks noChangeArrowheads="1"/>
          </p:cNvSpPr>
          <p:nvPr/>
        </p:nvSpPr>
        <p:spPr bwMode="auto">
          <a:xfrm>
            <a:off x="47625" y="2420938"/>
            <a:ext cx="492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従前</a:t>
            </a:r>
          </a:p>
        </p:txBody>
      </p:sp>
      <p:sp>
        <p:nvSpPr>
          <p:cNvPr id="18" name="正方形/長方形 17"/>
          <p:cNvSpPr/>
          <p:nvPr/>
        </p:nvSpPr>
        <p:spPr>
          <a:xfrm>
            <a:off x="539750" y="400526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b="1" dirty="0">
                <a:solidFill>
                  <a:schemeClr val="tx1"/>
                </a:solidFill>
              </a:rPr>
              <a:t>知識及び技能</a:t>
            </a:r>
            <a:endParaRPr kumimoji="0" lang="en-US" altLang="ja-JP" sz="2400" b="1" dirty="0">
              <a:solidFill>
                <a:schemeClr val="tx1"/>
              </a:solidFill>
            </a:endParaRPr>
          </a:p>
          <a:p>
            <a:pPr eaLnBrk="1" fontAlgn="auto" hangingPunct="1">
              <a:spcBef>
                <a:spcPts val="0"/>
              </a:spcBef>
              <a:spcAft>
                <a:spcPts val="0"/>
              </a:spcAft>
              <a:defRPr/>
            </a:pPr>
            <a:r>
              <a:rPr kumimoji="0" lang="ja-JP" altLang="en-US" sz="2400" dirty="0">
                <a:solidFill>
                  <a:srgbClr val="000000"/>
                </a:solidFill>
              </a:rPr>
              <a:t>ア　短距離走・リレーでは，滑らかな動きで速く走ることや</a:t>
            </a:r>
            <a:r>
              <a:rPr kumimoji="0" lang="ja-JP" altLang="en-US" sz="2400" b="1" u="sng" dirty="0">
                <a:solidFill>
                  <a:srgbClr val="FF0000"/>
                </a:solidFill>
              </a:rPr>
              <a:t>バトン</a:t>
            </a:r>
            <a:endParaRPr kumimoji="0" lang="en-US" altLang="ja-JP" sz="2400" b="1" u="sng" dirty="0">
              <a:solidFill>
                <a:srgbClr val="FF0000"/>
              </a:solidFill>
            </a:endParaRPr>
          </a:p>
          <a:p>
            <a:pPr eaLnBrk="1" fontAlgn="auto" hangingPunct="1">
              <a:spcBef>
                <a:spcPts val="0"/>
              </a:spcBef>
              <a:spcAft>
                <a:spcPts val="0"/>
              </a:spcAft>
              <a:defRPr/>
            </a:pPr>
            <a:r>
              <a:rPr kumimoji="0" lang="ja-JP" altLang="en-US" sz="2400" b="1" dirty="0">
                <a:solidFill>
                  <a:srgbClr val="FF0000"/>
                </a:solidFill>
              </a:rPr>
              <a:t>　</a:t>
            </a:r>
            <a:r>
              <a:rPr kumimoji="0" lang="ja-JP" altLang="en-US" sz="2400" b="1" u="sng" dirty="0">
                <a:solidFill>
                  <a:srgbClr val="FF0000"/>
                </a:solidFill>
              </a:rPr>
              <a:t>の受渡しでタイミングを合わせること</a:t>
            </a:r>
            <a:r>
              <a:rPr kumimoji="0" lang="ja-JP" altLang="en-US" sz="2400" dirty="0">
                <a:solidFill>
                  <a:srgbClr val="000000"/>
                </a:solidFill>
              </a:rPr>
              <a:t>，長距離走では，ペースを</a:t>
            </a:r>
            <a:endParaRPr kumimoji="0" lang="en-US" altLang="ja-JP" sz="2400" dirty="0">
              <a:solidFill>
                <a:srgbClr val="000000"/>
              </a:solidFill>
            </a:endParaRPr>
          </a:p>
          <a:p>
            <a:pPr eaLnBrk="1" fontAlgn="auto" hangingPunct="1">
              <a:spcBef>
                <a:spcPts val="0"/>
              </a:spcBef>
              <a:spcAft>
                <a:spcPts val="0"/>
              </a:spcAft>
              <a:defRPr/>
            </a:pPr>
            <a:r>
              <a:rPr kumimoji="0" lang="ja-JP" altLang="en-US" sz="2400" dirty="0">
                <a:solidFill>
                  <a:srgbClr val="000000"/>
                </a:solidFill>
              </a:rPr>
              <a:t>　守って走ること，ハードル走では，リズミカルな走りから滑らか</a:t>
            </a:r>
            <a:endParaRPr kumimoji="0" lang="en-US" altLang="ja-JP" sz="2400" dirty="0">
              <a:solidFill>
                <a:srgbClr val="000000"/>
              </a:solidFill>
            </a:endParaRPr>
          </a:p>
          <a:p>
            <a:pPr eaLnBrk="1" fontAlgn="auto" hangingPunct="1">
              <a:spcBef>
                <a:spcPts val="0"/>
              </a:spcBef>
              <a:spcAft>
                <a:spcPts val="0"/>
              </a:spcAft>
              <a:defRPr/>
            </a:pPr>
            <a:r>
              <a:rPr kumimoji="0" lang="ja-JP" altLang="en-US" sz="2400" dirty="0">
                <a:solidFill>
                  <a:srgbClr val="000000"/>
                </a:solidFill>
              </a:rPr>
              <a:t>　にハードルを越すこと。</a:t>
            </a:r>
          </a:p>
          <a:p>
            <a:pPr eaLnBrk="1" fontAlgn="auto" hangingPunct="1">
              <a:spcBef>
                <a:spcPts val="0"/>
              </a:spcBef>
              <a:spcAft>
                <a:spcPts val="0"/>
              </a:spcAft>
              <a:defRPr/>
            </a:pPr>
            <a:endParaRPr kumimoji="0" lang="en-US" altLang="ja-JP" sz="2400" b="1" dirty="0">
              <a:solidFill>
                <a:schemeClr val="tx1"/>
              </a:solidFill>
            </a:endParaRPr>
          </a:p>
        </p:txBody>
      </p:sp>
      <p:sp>
        <p:nvSpPr>
          <p:cNvPr id="65542" name="テキスト ボックス 18"/>
          <p:cNvSpPr txBox="1">
            <a:spLocks noChangeArrowheads="1"/>
          </p:cNvSpPr>
          <p:nvPr/>
        </p:nvSpPr>
        <p:spPr bwMode="auto">
          <a:xfrm>
            <a:off x="47625" y="4618038"/>
            <a:ext cx="492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改訂</a:t>
            </a:r>
          </a:p>
        </p:txBody>
      </p:sp>
      <p:sp>
        <p:nvSpPr>
          <p:cNvPr id="65543"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0" name="右矢印 9"/>
          <p:cNvSpPr/>
          <p:nvPr/>
        </p:nvSpPr>
        <p:spPr bwMode="auto">
          <a:xfrm rot="5400000">
            <a:off x="4536281" y="3356769"/>
            <a:ext cx="360363"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テキスト ボックス 4"/>
          <p:cNvSpPr txBox="1">
            <a:spLocks noChangeArrowheads="1"/>
          </p:cNvSpPr>
          <p:nvPr/>
        </p:nvSpPr>
        <p:spPr bwMode="auto">
          <a:xfrm>
            <a:off x="293688" y="944563"/>
            <a:ext cx="5976937"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Ｃ　陸上競技［第１・２学年］</a:t>
            </a:r>
          </a:p>
        </p:txBody>
      </p:sp>
      <p:sp>
        <p:nvSpPr>
          <p:cNvPr id="13" name="メモ 12"/>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技能</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55"/>
    </mc:Choice>
    <mc:Fallback xmlns="">
      <p:transition spd="slow" advTm="4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P92~94</a:t>
            </a:r>
            <a:endParaRPr lang="ja-JP" altLang="en-US" dirty="0"/>
          </a:p>
        </p:txBody>
      </p:sp>
      <p:sp>
        <p:nvSpPr>
          <p:cNvPr id="17" name="正方形/長方形 16"/>
          <p:cNvSpPr/>
          <p:nvPr/>
        </p:nvSpPr>
        <p:spPr>
          <a:xfrm>
            <a:off x="539750" y="170021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b="1" dirty="0">
                <a:solidFill>
                  <a:schemeClr val="tx1"/>
                </a:solidFill>
              </a:rPr>
              <a:t>技能</a:t>
            </a:r>
            <a:endParaRPr kumimoji="0" lang="en-US" altLang="ja-JP" sz="2400" b="1" dirty="0">
              <a:solidFill>
                <a:schemeClr val="tx1"/>
              </a:solidFill>
            </a:endParaRPr>
          </a:p>
          <a:p>
            <a:pPr eaLnBrk="1" fontAlgn="auto" hangingPunct="1">
              <a:spcBef>
                <a:spcPts val="0"/>
              </a:spcBef>
              <a:spcAft>
                <a:spcPts val="0"/>
              </a:spcAft>
              <a:defRPr/>
            </a:pPr>
            <a:r>
              <a:rPr kumimoji="0" lang="ja-JP" altLang="en-US" sz="2400" dirty="0">
                <a:solidFill>
                  <a:schemeClr val="tx1"/>
                </a:solidFill>
              </a:rPr>
              <a:t>ア　短距離走・リレーでは，中間走へのつなぎを滑らかにするな</a:t>
            </a:r>
            <a:endParaRPr kumimoji="0" lang="en-US" altLang="ja-JP" sz="2400" dirty="0">
              <a:solidFill>
                <a:schemeClr val="tx1"/>
              </a:solidFill>
            </a:endParaRPr>
          </a:p>
          <a:p>
            <a:pPr eaLnBrk="1" fontAlgn="auto" hangingPunct="1">
              <a:spcBef>
                <a:spcPts val="0"/>
              </a:spcBef>
              <a:spcAft>
                <a:spcPts val="0"/>
              </a:spcAft>
              <a:defRPr/>
            </a:pPr>
            <a:r>
              <a:rPr kumimoji="0" lang="ja-JP" altLang="en-US" sz="2400" dirty="0">
                <a:solidFill>
                  <a:schemeClr val="tx1"/>
                </a:solidFill>
              </a:rPr>
              <a:t>　</a:t>
            </a:r>
            <a:r>
              <a:rPr kumimoji="0" lang="ja-JP" altLang="en-US" sz="2400" dirty="0" err="1">
                <a:solidFill>
                  <a:schemeClr val="tx1"/>
                </a:solidFill>
              </a:rPr>
              <a:t>ど</a:t>
            </a:r>
            <a:r>
              <a:rPr kumimoji="0" lang="ja-JP" altLang="en-US" sz="2400" dirty="0">
                <a:solidFill>
                  <a:schemeClr val="tx1"/>
                </a:solidFill>
              </a:rPr>
              <a:t>して速く走ること，長距離走では，自己に適したペースを維持</a:t>
            </a:r>
            <a:endParaRPr kumimoji="0" lang="en-US" altLang="ja-JP" sz="2400" dirty="0">
              <a:solidFill>
                <a:schemeClr val="tx1"/>
              </a:solidFill>
            </a:endParaRPr>
          </a:p>
          <a:p>
            <a:pPr eaLnBrk="1" fontAlgn="auto" hangingPunct="1">
              <a:spcBef>
                <a:spcPts val="0"/>
              </a:spcBef>
              <a:spcAft>
                <a:spcPts val="0"/>
              </a:spcAft>
              <a:defRPr/>
            </a:pPr>
            <a:r>
              <a:rPr kumimoji="0" lang="ja-JP" altLang="en-US" sz="2400" dirty="0">
                <a:solidFill>
                  <a:schemeClr val="tx1"/>
                </a:solidFill>
              </a:rPr>
              <a:t>　して走ること，ハードル走では，スピードを維持した走りから</a:t>
            </a:r>
            <a:endParaRPr kumimoji="0" lang="en-US" altLang="ja-JP" sz="2400" dirty="0">
              <a:solidFill>
                <a:schemeClr val="tx1"/>
              </a:solidFill>
            </a:endParaRPr>
          </a:p>
          <a:p>
            <a:pPr eaLnBrk="1" fontAlgn="auto" hangingPunct="1">
              <a:spcBef>
                <a:spcPts val="0"/>
              </a:spcBef>
              <a:spcAft>
                <a:spcPts val="0"/>
              </a:spcAft>
              <a:defRPr/>
            </a:pPr>
            <a:r>
              <a:rPr kumimoji="0" lang="ja-JP" altLang="en-US" sz="2400" dirty="0">
                <a:solidFill>
                  <a:schemeClr val="tx1"/>
                </a:solidFill>
              </a:rPr>
              <a:t>　ハードルを低く越すこと。</a:t>
            </a:r>
          </a:p>
        </p:txBody>
      </p:sp>
      <p:sp>
        <p:nvSpPr>
          <p:cNvPr id="67588" name="テキスト ボックス 1"/>
          <p:cNvSpPr txBox="1">
            <a:spLocks noChangeArrowheads="1"/>
          </p:cNvSpPr>
          <p:nvPr/>
        </p:nvSpPr>
        <p:spPr bwMode="auto">
          <a:xfrm>
            <a:off x="47625" y="2420938"/>
            <a:ext cx="492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従前</a:t>
            </a:r>
          </a:p>
        </p:txBody>
      </p:sp>
      <p:sp>
        <p:nvSpPr>
          <p:cNvPr id="18" name="正方形/長方形 17"/>
          <p:cNvSpPr/>
          <p:nvPr/>
        </p:nvSpPr>
        <p:spPr>
          <a:xfrm>
            <a:off x="539750" y="4005263"/>
            <a:ext cx="8353425" cy="230346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b="1" dirty="0">
                <a:solidFill>
                  <a:schemeClr val="tx1"/>
                </a:solidFill>
              </a:rPr>
              <a:t>知識及び技能</a:t>
            </a:r>
            <a:endParaRPr kumimoji="0" lang="en-US" altLang="ja-JP" sz="2400" b="1" dirty="0">
              <a:solidFill>
                <a:schemeClr val="tx1"/>
              </a:solidFill>
            </a:endParaRPr>
          </a:p>
          <a:p>
            <a:pPr eaLnBrk="1" fontAlgn="auto" hangingPunct="1">
              <a:spcBef>
                <a:spcPts val="0"/>
              </a:spcBef>
              <a:spcAft>
                <a:spcPts val="0"/>
              </a:spcAft>
              <a:defRPr/>
            </a:pPr>
            <a:r>
              <a:rPr kumimoji="0" lang="ja-JP" altLang="en-US" sz="2400" dirty="0">
                <a:solidFill>
                  <a:srgbClr val="000000"/>
                </a:solidFill>
              </a:rPr>
              <a:t>ア　短距離走・リレーでは，中間走へのつなぎを滑らかにして速</a:t>
            </a:r>
            <a:endParaRPr kumimoji="0" lang="en-US" altLang="ja-JP" sz="2400" dirty="0">
              <a:solidFill>
                <a:srgbClr val="000000"/>
              </a:solidFill>
            </a:endParaRPr>
          </a:p>
          <a:p>
            <a:pPr eaLnBrk="1" fontAlgn="auto" hangingPunct="1">
              <a:spcBef>
                <a:spcPts val="0"/>
              </a:spcBef>
              <a:spcAft>
                <a:spcPts val="0"/>
              </a:spcAft>
              <a:defRPr/>
            </a:pPr>
            <a:r>
              <a:rPr kumimoji="0" lang="ja-JP" altLang="en-US" sz="2400" dirty="0">
                <a:solidFill>
                  <a:srgbClr val="000000"/>
                </a:solidFill>
              </a:rPr>
              <a:t>　</a:t>
            </a:r>
            <a:r>
              <a:rPr kumimoji="0" lang="ja-JP" altLang="en-US" sz="2400" dirty="0" err="1">
                <a:solidFill>
                  <a:srgbClr val="000000"/>
                </a:solidFill>
              </a:rPr>
              <a:t>く</a:t>
            </a:r>
            <a:r>
              <a:rPr kumimoji="0" lang="ja-JP" altLang="en-US" sz="2400" dirty="0">
                <a:solidFill>
                  <a:srgbClr val="000000"/>
                </a:solidFill>
              </a:rPr>
              <a:t>走ることや</a:t>
            </a:r>
            <a:r>
              <a:rPr kumimoji="0" lang="ja-JP" altLang="en-US" sz="2400" b="1" u="sng" dirty="0">
                <a:solidFill>
                  <a:srgbClr val="FF0000"/>
                </a:solidFill>
              </a:rPr>
              <a:t>バトンの受渡しで次走者のスピードを十分高める</a:t>
            </a:r>
            <a:endParaRPr kumimoji="0" lang="en-US" altLang="ja-JP" sz="2400" b="1" u="sng" dirty="0">
              <a:solidFill>
                <a:srgbClr val="FF0000"/>
              </a:solidFill>
            </a:endParaRPr>
          </a:p>
          <a:p>
            <a:pPr eaLnBrk="1" fontAlgn="auto" hangingPunct="1">
              <a:spcBef>
                <a:spcPts val="0"/>
              </a:spcBef>
              <a:spcAft>
                <a:spcPts val="0"/>
              </a:spcAft>
              <a:defRPr/>
            </a:pPr>
            <a:r>
              <a:rPr kumimoji="0" lang="ja-JP" altLang="en-US" sz="2400" b="1" dirty="0">
                <a:solidFill>
                  <a:srgbClr val="FF0000"/>
                </a:solidFill>
              </a:rPr>
              <a:t>　</a:t>
            </a:r>
            <a:r>
              <a:rPr kumimoji="0" lang="ja-JP" altLang="en-US" sz="2400" b="1" u="sng" dirty="0">
                <a:solidFill>
                  <a:srgbClr val="FF0000"/>
                </a:solidFill>
              </a:rPr>
              <a:t>こと</a:t>
            </a:r>
            <a:r>
              <a:rPr kumimoji="0" lang="ja-JP" altLang="en-US" sz="2400" dirty="0">
                <a:solidFill>
                  <a:srgbClr val="000000"/>
                </a:solidFill>
              </a:rPr>
              <a:t>，長距離走では，自己に適したペースを維持して走ること，</a:t>
            </a:r>
            <a:endParaRPr kumimoji="0" lang="en-US" altLang="ja-JP" sz="2400" dirty="0">
              <a:solidFill>
                <a:srgbClr val="000000"/>
              </a:solidFill>
            </a:endParaRPr>
          </a:p>
          <a:p>
            <a:pPr eaLnBrk="1" fontAlgn="auto" hangingPunct="1">
              <a:spcBef>
                <a:spcPts val="0"/>
              </a:spcBef>
              <a:spcAft>
                <a:spcPts val="0"/>
              </a:spcAft>
              <a:defRPr/>
            </a:pPr>
            <a:r>
              <a:rPr kumimoji="0" lang="ja-JP" altLang="en-US" sz="2400" dirty="0">
                <a:solidFill>
                  <a:srgbClr val="000000"/>
                </a:solidFill>
              </a:rPr>
              <a:t>　ハードル走では，スピードを維持した走りからハードルを低く</a:t>
            </a:r>
            <a:endParaRPr kumimoji="0" lang="en-US" altLang="ja-JP" sz="2400" dirty="0">
              <a:solidFill>
                <a:srgbClr val="000000"/>
              </a:solidFill>
            </a:endParaRPr>
          </a:p>
          <a:p>
            <a:pPr eaLnBrk="1" fontAlgn="auto" hangingPunct="1">
              <a:spcBef>
                <a:spcPts val="0"/>
              </a:spcBef>
              <a:spcAft>
                <a:spcPts val="0"/>
              </a:spcAft>
              <a:defRPr/>
            </a:pPr>
            <a:r>
              <a:rPr kumimoji="0" lang="ja-JP" altLang="en-US" sz="2400" dirty="0">
                <a:solidFill>
                  <a:srgbClr val="000000"/>
                </a:solidFill>
              </a:rPr>
              <a:t>　越すこと。</a:t>
            </a:r>
          </a:p>
          <a:p>
            <a:pPr eaLnBrk="1" fontAlgn="auto" hangingPunct="1">
              <a:spcBef>
                <a:spcPts val="0"/>
              </a:spcBef>
              <a:spcAft>
                <a:spcPts val="0"/>
              </a:spcAft>
              <a:defRPr/>
            </a:pPr>
            <a:endParaRPr kumimoji="0" lang="en-US" altLang="ja-JP" sz="2000" b="1" dirty="0">
              <a:solidFill>
                <a:schemeClr val="tx1"/>
              </a:solidFill>
            </a:endParaRPr>
          </a:p>
          <a:p>
            <a:pPr eaLnBrk="1" fontAlgn="auto" hangingPunct="1">
              <a:spcBef>
                <a:spcPts val="0"/>
              </a:spcBef>
              <a:spcAft>
                <a:spcPts val="0"/>
              </a:spcAft>
              <a:defRPr/>
            </a:pPr>
            <a:endParaRPr kumimoji="0" lang="en-US" altLang="ja-JP" sz="2000" b="1" dirty="0">
              <a:solidFill>
                <a:schemeClr val="tx1"/>
              </a:solidFill>
            </a:endParaRPr>
          </a:p>
        </p:txBody>
      </p:sp>
      <p:sp>
        <p:nvSpPr>
          <p:cNvPr id="67590" name="テキスト ボックス 18"/>
          <p:cNvSpPr txBox="1">
            <a:spLocks noChangeArrowheads="1"/>
          </p:cNvSpPr>
          <p:nvPr/>
        </p:nvSpPr>
        <p:spPr bwMode="auto">
          <a:xfrm>
            <a:off x="47625" y="4618038"/>
            <a:ext cx="492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改訂</a:t>
            </a:r>
          </a:p>
        </p:txBody>
      </p:sp>
      <p:sp>
        <p:nvSpPr>
          <p:cNvPr id="67591"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0" name="右矢印 9"/>
          <p:cNvSpPr/>
          <p:nvPr/>
        </p:nvSpPr>
        <p:spPr bwMode="auto">
          <a:xfrm rot="5400000">
            <a:off x="4536281" y="3356769"/>
            <a:ext cx="360363"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テキスト ボックス 4"/>
          <p:cNvSpPr txBox="1">
            <a:spLocks noChangeArrowheads="1"/>
          </p:cNvSpPr>
          <p:nvPr/>
        </p:nvSpPr>
        <p:spPr bwMode="auto">
          <a:xfrm>
            <a:off x="293688" y="944563"/>
            <a:ext cx="5976937"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Ｃ　陸上競技［第３学年］</a:t>
            </a:r>
          </a:p>
        </p:txBody>
      </p:sp>
      <p:sp>
        <p:nvSpPr>
          <p:cNvPr id="13" name="メモ 12"/>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技能</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59"/>
    </mc:Choice>
    <mc:Fallback xmlns="">
      <p:transition spd="slow" advTm="2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4" name="角丸四角形 3"/>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改訂の趣旨</a:t>
            </a:r>
          </a:p>
        </p:txBody>
      </p:sp>
      <p:sp>
        <p:nvSpPr>
          <p:cNvPr id="14342" name="テキスト ボックス 10"/>
          <p:cNvSpPr txBox="1">
            <a:spLocks noChangeArrowheads="1"/>
          </p:cNvSpPr>
          <p:nvPr/>
        </p:nvSpPr>
        <p:spPr bwMode="auto">
          <a:xfrm>
            <a:off x="468313" y="2598738"/>
            <a:ext cx="842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r>
              <a:rPr kumimoji="0" lang="ja-JP" altLang="en-US" sz="2400">
                <a:solidFill>
                  <a:schemeClr val="tx1"/>
                </a:solidFill>
              </a:rPr>
              <a:t>ア　</a:t>
            </a:r>
            <a:r>
              <a:rPr kumimoji="0" lang="ja-JP" altLang="ja-JP" sz="2400" b="1">
                <a:solidFill>
                  <a:srgbClr val="FF0000"/>
                </a:solidFill>
              </a:rPr>
              <a:t>『知識・技能』</a:t>
            </a:r>
            <a:r>
              <a:rPr kumimoji="0" lang="ja-JP" altLang="en-US" sz="2400" b="1">
                <a:solidFill>
                  <a:srgbClr val="FF0000"/>
                </a:solidFill>
              </a:rPr>
              <a:t>，</a:t>
            </a:r>
            <a:r>
              <a:rPr kumimoji="0" lang="ja-JP" altLang="ja-JP" sz="2400" b="1">
                <a:solidFill>
                  <a:srgbClr val="FF0000"/>
                </a:solidFill>
              </a:rPr>
              <a:t>『思考力・判断力・表現力等』</a:t>
            </a:r>
            <a:r>
              <a:rPr kumimoji="0" lang="ja-JP" altLang="en-US" sz="2400" b="1">
                <a:solidFill>
                  <a:srgbClr val="FF0000"/>
                </a:solidFill>
              </a:rPr>
              <a:t>，</a:t>
            </a:r>
            <a:endParaRPr kumimoji="0" lang="en-US" altLang="ja-JP" sz="2400" b="1">
              <a:solidFill>
                <a:srgbClr val="FF0000"/>
              </a:solidFill>
            </a:endParaRPr>
          </a:p>
          <a:p>
            <a:pPr>
              <a:lnSpc>
                <a:spcPct val="100000"/>
              </a:lnSpc>
              <a:spcBef>
                <a:spcPct val="0"/>
              </a:spcBef>
              <a:spcAft>
                <a:spcPct val="0"/>
              </a:spcAft>
              <a:buClrTx/>
              <a:buSzTx/>
              <a:buFontTx/>
              <a:buNone/>
            </a:pPr>
            <a:r>
              <a:rPr kumimoji="0" lang="ja-JP" altLang="en-US" sz="2400" b="1">
                <a:solidFill>
                  <a:srgbClr val="FF0000"/>
                </a:solidFill>
              </a:rPr>
              <a:t>　　</a:t>
            </a:r>
            <a:r>
              <a:rPr kumimoji="0" lang="ja-JP" altLang="ja-JP" sz="2400" b="1">
                <a:solidFill>
                  <a:srgbClr val="FF0000"/>
                </a:solidFill>
              </a:rPr>
              <a:t>『学びに向かう力・人間性等』</a:t>
            </a:r>
            <a:r>
              <a:rPr kumimoji="0" lang="ja-JP" altLang="en-US" sz="2400">
                <a:solidFill>
                  <a:schemeClr val="tx1"/>
                </a:solidFill>
              </a:rPr>
              <a:t>を育成することを</a:t>
            </a:r>
            <a:r>
              <a:rPr kumimoji="0" lang="ja-JP" altLang="ja-JP" sz="2400">
                <a:solidFill>
                  <a:schemeClr val="tx1"/>
                </a:solidFill>
              </a:rPr>
              <a:t>目標</a:t>
            </a:r>
            <a:endParaRPr lang="ja-JP" altLang="en-US" sz="2400">
              <a:solidFill>
                <a:schemeClr val="tx1"/>
              </a:solidFill>
            </a:endParaRPr>
          </a:p>
        </p:txBody>
      </p:sp>
      <p:sp>
        <p:nvSpPr>
          <p:cNvPr id="14343" name="テキスト ボックス 11"/>
          <p:cNvSpPr txBox="1">
            <a:spLocks noChangeArrowheads="1"/>
          </p:cNvSpPr>
          <p:nvPr/>
        </p:nvSpPr>
        <p:spPr bwMode="auto">
          <a:xfrm>
            <a:off x="468313" y="3822700"/>
            <a:ext cx="8424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r>
              <a:rPr kumimoji="0" lang="ja-JP" altLang="en-US" sz="2400">
                <a:solidFill>
                  <a:schemeClr val="tx1"/>
                </a:solidFill>
              </a:rPr>
              <a:t>イ　</a:t>
            </a:r>
            <a:r>
              <a:rPr kumimoji="0" lang="ja-JP" altLang="ja-JP" sz="2400" b="1">
                <a:solidFill>
                  <a:schemeClr val="tx1"/>
                </a:solidFill>
              </a:rPr>
              <a:t>三つの</a:t>
            </a:r>
            <a:r>
              <a:rPr kumimoji="0" lang="ja-JP" altLang="en-US" sz="2400" b="1">
                <a:solidFill>
                  <a:schemeClr val="tx1"/>
                </a:solidFill>
              </a:rPr>
              <a:t>資質・能力</a:t>
            </a:r>
            <a:r>
              <a:rPr kumimoji="0" lang="ja-JP" altLang="en-US" sz="2400">
                <a:solidFill>
                  <a:schemeClr val="tx1"/>
                </a:solidFill>
              </a:rPr>
              <a:t>を</a:t>
            </a:r>
            <a:r>
              <a:rPr kumimoji="0" lang="ja-JP" altLang="ja-JP" sz="2400">
                <a:solidFill>
                  <a:schemeClr val="tx1"/>
                </a:solidFill>
              </a:rPr>
              <a:t>確実に身に付けるため</a:t>
            </a:r>
            <a:r>
              <a:rPr kumimoji="0" lang="ja-JP" altLang="en-US" sz="2400">
                <a:solidFill>
                  <a:schemeClr val="tx1"/>
                </a:solidFill>
              </a:rPr>
              <a:t>に，</a:t>
            </a:r>
            <a:r>
              <a:rPr kumimoji="0" lang="ja-JP" altLang="en-US" sz="2400" u="sng">
                <a:solidFill>
                  <a:schemeClr val="tx1"/>
                </a:solidFill>
              </a:rPr>
              <a:t>その</a:t>
            </a:r>
            <a:r>
              <a:rPr kumimoji="0" lang="ja-JP" altLang="ja-JP" sz="2400" u="sng">
                <a:solidFill>
                  <a:schemeClr val="tx1"/>
                </a:solidFill>
              </a:rPr>
              <a:t>関係性</a:t>
            </a:r>
            <a:endParaRPr kumimoji="0" lang="en-US" altLang="ja-JP" sz="2400" u="sng">
              <a:solidFill>
                <a:schemeClr val="tx1"/>
              </a:solidFill>
            </a:endParaRPr>
          </a:p>
          <a:p>
            <a:pPr>
              <a:lnSpc>
                <a:spcPct val="100000"/>
              </a:lnSpc>
              <a:spcBef>
                <a:spcPct val="0"/>
              </a:spcBef>
              <a:spcAft>
                <a:spcPct val="0"/>
              </a:spcAft>
              <a:buClrTx/>
              <a:buSzTx/>
              <a:buFontTx/>
              <a:buNone/>
            </a:pPr>
            <a:r>
              <a:rPr kumimoji="0" lang="ja-JP" altLang="en-US" sz="2400" u="sng">
                <a:solidFill>
                  <a:schemeClr val="tx1"/>
                </a:solidFill>
              </a:rPr>
              <a:t>　</a:t>
            </a:r>
            <a:r>
              <a:rPr kumimoji="0" lang="ja-JP" altLang="ja-JP" sz="2400" u="sng">
                <a:solidFill>
                  <a:schemeClr val="tx1"/>
                </a:solidFill>
              </a:rPr>
              <a:t>を重視した学習過程を工夫</a:t>
            </a:r>
            <a:endParaRPr lang="ja-JP" altLang="en-US" sz="2400" u="sng">
              <a:solidFill>
                <a:schemeClr val="tx1"/>
              </a:solidFill>
            </a:endParaRPr>
          </a:p>
        </p:txBody>
      </p:sp>
      <p:sp>
        <p:nvSpPr>
          <p:cNvPr id="14344" name="テキスト ボックス 12"/>
          <p:cNvSpPr txBox="1">
            <a:spLocks noChangeArrowheads="1"/>
          </p:cNvSpPr>
          <p:nvPr/>
        </p:nvSpPr>
        <p:spPr bwMode="auto">
          <a:xfrm>
            <a:off x="468313" y="5084763"/>
            <a:ext cx="842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r>
              <a:rPr lang="ja-JP" altLang="en-US" sz="2400">
                <a:solidFill>
                  <a:schemeClr val="tx1"/>
                </a:solidFill>
              </a:rPr>
              <a:t>ウ　</a:t>
            </a:r>
            <a:r>
              <a:rPr kumimoji="0" lang="ja-JP" altLang="ja-JP" sz="2400">
                <a:solidFill>
                  <a:schemeClr val="tx1"/>
                </a:solidFill>
              </a:rPr>
              <a:t>指導内容についても</a:t>
            </a:r>
            <a:r>
              <a:rPr kumimoji="0" lang="ja-JP" altLang="en-US" sz="2400" b="1">
                <a:solidFill>
                  <a:schemeClr val="tx1"/>
                </a:solidFill>
              </a:rPr>
              <a:t>資質・能力の三つの柱</a:t>
            </a:r>
            <a:r>
              <a:rPr kumimoji="0" lang="ja-JP" altLang="ja-JP" sz="2400">
                <a:solidFill>
                  <a:schemeClr val="tx1"/>
                </a:solidFill>
              </a:rPr>
              <a:t>に沿って示す</a:t>
            </a:r>
            <a:r>
              <a:rPr kumimoji="0" lang="ja-JP" altLang="en-US" sz="2400">
                <a:solidFill>
                  <a:schemeClr val="tx1"/>
                </a:solidFill>
              </a:rPr>
              <a:t>と</a:t>
            </a:r>
            <a:endParaRPr kumimoji="0" lang="en-US" altLang="ja-JP" sz="2400">
              <a:solidFill>
                <a:schemeClr val="tx1"/>
              </a:solidFill>
            </a:endParaRPr>
          </a:p>
          <a:p>
            <a:pPr>
              <a:lnSpc>
                <a:spcPct val="100000"/>
              </a:lnSpc>
              <a:spcBef>
                <a:spcPct val="0"/>
              </a:spcBef>
              <a:spcAft>
                <a:spcPct val="0"/>
              </a:spcAft>
              <a:buClrTx/>
              <a:buSzTx/>
              <a:buFontTx/>
              <a:buNone/>
            </a:pPr>
            <a:r>
              <a:rPr kumimoji="0" lang="ja-JP" altLang="en-US" sz="2400">
                <a:solidFill>
                  <a:schemeClr val="tx1"/>
                </a:solidFill>
              </a:rPr>
              <a:t>　ともに，</a:t>
            </a:r>
            <a:r>
              <a:rPr lang="ja-JP" altLang="en-US" sz="2400" u="sng">
                <a:solidFill>
                  <a:schemeClr val="tx1"/>
                </a:solidFill>
              </a:rPr>
              <a:t>小，中，高を通じた系統性</a:t>
            </a:r>
            <a:r>
              <a:rPr lang="ja-JP" altLang="en-US" sz="2400">
                <a:solidFill>
                  <a:schemeClr val="tx1"/>
                </a:solidFill>
              </a:rPr>
              <a:t>　</a:t>
            </a:r>
          </a:p>
        </p:txBody>
      </p:sp>
      <p:sp>
        <p:nvSpPr>
          <p:cNvPr id="14" name="メモ 13"/>
          <p:cNvSpPr/>
          <p:nvPr/>
        </p:nvSpPr>
        <p:spPr>
          <a:xfrm>
            <a:off x="468313" y="1773238"/>
            <a:ext cx="3671887"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②改訂の基本的な考え方</a:t>
            </a:r>
          </a:p>
        </p:txBody>
      </p:sp>
      <p:sp>
        <p:nvSpPr>
          <p:cNvPr id="9"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P6</a:t>
            </a:r>
            <a:r>
              <a:rPr lang="ja-JP" altLang="en-US" dirty="0"/>
              <a:t>～</a:t>
            </a:r>
            <a:r>
              <a:rPr lang="en-US" altLang="ja-JP" dirty="0"/>
              <a:t>7</a:t>
            </a:r>
            <a:endParaRPr lang="ja-JP" altLang="en-US" dirty="0"/>
          </a:p>
        </p:txBody>
      </p:sp>
      <p:sp>
        <p:nvSpPr>
          <p:cNvPr id="14347"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421"/>
    </mc:Choice>
    <mc:Fallback xmlns="">
      <p:transition spd="slow" advTm="5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P118</a:t>
            </a:r>
            <a:endParaRPr lang="ja-JP" altLang="en-US" dirty="0"/>
          </a:p>
        </p:txBody>
      </p:sp>
      <p:sp>
        <p:nvSpPr>
          <p:cNvPr id="17" name="正方形/長方形 16"/>
          <p:cNvSpPr/>
          <p:nvPr/>
        </p:nvSpPr>
        <p:spPr>
          <a:xfrm>
            <a:off x="539750" y="170021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内容の取扱い</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chemeClr val="tx1"/>
                </a:solidFill>
              </a:rPr>
              <a:t>・泳法との関連において水中からのスタート及びターンを取り上げること。</a:t>
            </a:r>
            <a:endParaRPr kumimoji="0" lang="en-US" altLang="ja-JP" sz="2000" dirty="0">
              <a:solidFill>
                <a:schemeClr val="tx1"/>
              </a:solidFill>
            </a:endParaRPr>
          </a:p>
          <a:p>
            <a:pPr eaLnBrk="1" fontAlgn="auto" hangingPunct="1">
              <a:spcBef>
                <a:spcPts val="0"/>
              </a:spcBef>
              <a:spcAft>
                <a:spcPts val="0"/>
              </a:spcAft>
              <a:defRPr/>
            </a:pPr>
            <a:r>
              <a:rPr kumimoji="0" lang="ja-JP" altLang="en-US" sz="2000" dirty="0">
                <a:solidFill>
                  <a:schemeClr val="tx1"/>
                </a:solidFill>
              </a:rPr>
              <a:t>・保健分野の応急手当との関連を図ること。</a:t>
            </a:r>
          </a:p>
        </p:txBody>
      </p:sp>
      <p:sp>
        <p:nvSpPr>
          <p:cNvPr id="69636" name="テキスト ボックス 1"/>
          <p:cNvSpPr txBox="1">
            <a:spLocks noChangeArrowheads="1"/>
          </p:cNvSpPr>
          <p:nvPr/>
        </p:nvSpPr>
        <p:spPr bwMode="auto">
          <a:xfrm>
            <a:off x="47625" y="2420938"/>
            <a:ext cx="492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従前</a:t>
            </a:r>
          </a:p>
        </p:txBody>
      </p:sp>
      <p:sp>
        <p:nvSpPr>
          <p:cNvPr id="18" name="正方形/長方形 17"/>
          <p:cNvSpPr/>
          <p:nvPr/>
        </p:nvSpPr>
        <p:spPr>
          <a:xfrm>
            <a:off x="539750" y="400526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内容の取扱い</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rgbClr val="000000"/>
                </a:solidFill>
              </a:rPr>
              <a:t>・</a:t>
            </a:r>
            <a:r>
              <a:rPr kumimoji="0" lang="ja-JP" altLang="en-US" sz="2000" b="1" dirty="0">
                <a:solidFill>
                  <a:srgbClr val="FF0000"/>
                </a:solidFill>
              </a:rPr>
              <a:t>学校や地域の実態に応じて，安全を確保するための泳ぎを加えて履修させ</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b="1" dirty="0">
                <a:solidFill>
                  <a:srgbClr val="FF0000"/>
                </a:solidFill>
              </a:rPr>
              <a:t>　</a:t>
            </a:r>
            <a:r>
              <a:rPr kumimoji="0" lang="ja-JP" altLang="en-US" sz="2000" b="1" dirty="0" err="1">
                <a:solidFill>
                  <a:srgbClr val="FF0000"/>
                </a:solidFill>
              </a:rPr>
              <a:t>る</a:t>
            </a:r>
            <a:r>
              <a:rPr kumimoji="0" lang="ja-JP" altLang="en-US" sz="2000" b="1" dirty="0">
                <a:solidFill>
                  <a:srgbClr val="FF0000"/>
                </a:solidFill>
              </a:rPr>
              <a:t>ことができること。</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b="1" dirty="0">
                <a:solidFill>
                  <a:srgbClr val="FF0000"/>
                </a:solidFill>
              </a:rPr>
              <a:t>　→背浮きや浮き沈みを活用して，長く浮き続ける学習ができるようにする。</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dirty="0">
                <a:solidFill>
                  <a:srgbClr val="000000"/>
                </a:solidFill>
              </a:rPr>
              <a:t>・泳法との関連において水中からのスタート及びターンを取り上げること。</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・保健分野の応急手当との関連を図ること。</a:t>
            </a:r>
            <a:endParaRPr kumimoji="0" lang="en-US" altLang="ja-JP" sz="2000" dirty="0">
              <a:solidFill>
                <a:srgbClr val="000000"/>
              </a:solidFill>
            </a:endParaRPr>
          </a:p>
        </p:txBody>
      </p:sp>
      <p:sp>
        <p:nvSpPr>
          <p:cNvPr id="69638" name="テキスト ボックス 18"/>
          <p:cNvSpPr txBox="1">
            <a:spLocks noChangeArrowheads="1"/>
          </p:cNvSpPr>
          <p:nvPr/>
        </p:nvSpPr>
        <p:spPr bwMode="auto">
          <a:xfrm>
            <a:off x="47625" y="4618038"/>
            <a:ext cx="492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改訂</a:t>
            </a:r>
          </a:p>
        </p:txBody>
      </p:sp>
      <p:sp>
        <p:nvSpPr>
          <p:cNvPr id="69639"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0" name="右矢印 9"/>
          <p:cNvSpPr/>
          <p:nvPr/>
        </p:nvSpPr>
        <p:spPr bwMode="auto">
          <a:xfrm rot="5400000">
            <a:off x="4536281" y="3356769"/>
            <a:ext cx="360363"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テキスト ボックス 4"/>
          <p:cNvSpPr txBox="1">
            <a:spLocks noChangeArrowheads="1"/>
          </p:cNvSpPr>
          <p:nvPr/>
        </p:nvSpPr>
        <p:spPr bwMode="auto">
          <a:xfrm>
            <a:off x="276225" y="944563"/>
            <a:ext cx="5976938"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Ｄ　水泳［第１・２・３学年］</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96"/>
    </mc:Choice>
    <mc:Fallback xmlns="">
      <p:transition spd="slow" advTm="35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11188" y="170021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kumimoji="0" lang="en-US" altLang="ja-JP" sz="2000" b="1" dirty="0">
              <a:solidFill>
                <a:schemeClr val="tx1"/>
              </a:solidFill>
            </a:endParaRPr>
          </a:p>
          <a:p>
            <a:pPr eaLnBrk="1" fontAlgn="auto" hangingPunct="1">
              <a:spcBef>
                <a:spcPts val="0"/>
              </a:spcBef>
              <a:spcAft>
                <a:spcPts val="0"/>
              </a:spcAft>
              <a:defRPr/>
            </a:pPr>
            <a:r>
              <a:rPr kumimoji="0" lang="ja-JP" altLang="en-US" sz="2000" b="1" dirty="0">
                <a:solidFill>
                  <a:schemeClr val="tx1"/>
                </a:solidFill>
              </a:rPr>
              <a:t>ウ　ベースボール型</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rgbClr val="000000"/>
                </a:solidFill>
              </a:rPr>
              <a:t>○「基本的なバット操作」の例示から，</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　</a:t>
            </a:r>
            <a:r>
              <a:rPr kumimoji="0" lang="ja-JP" altLang="en-US" sz="2000" u="sng" dirty="0">
                <a:solidFill>
                  <a:srgbClr val="000000"/>
                </a:solidFill>
              </a:rPr>
              <a:t> 「・タイミングを合わせてボールを打ち返すこと。」が</a:t>
            </a:r>
            <a:r>
              <a:rPr kumimoji="0" lang="ja-JP" altLang="en-US" sz="2000" b="1" u="sng" dirty="0">
                <a:solidFill>
                  <a:srgbClr val="FF0000"/>
                </a:solidFill>
              </a:rPr>
              <a:t>削除</a:t>
            </a:r>
            <a:endParaRPr kumimoji="0" lang="en-US" altLang="ja-JP" sz="2000" b="1" u="sng" dirty="0">
              <a:solidFill>
                <a:srgbClr val="FF0000"/>
              </a:solidFill>
            </a:endParaRPr>
          </a:p>
        </p:txBody>
      </p:sp>
      <p:sp>
        <p:nvSpPr>
          <p:cNvPr id="18" name="正方形/長方形 17"/>
          <p:cNvSpPr/>
          <p:nvPr/>
        </p:nvSpPr>
        <p:spPr>
          <a:xfrm>
            <a:off x="539750" y="4005263"/>
            <a:ext cx="8353425" cy="25923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kumimoji="0" lang="en-US" altLang="ja-JP" sz="2000" b="1" dirty="0">
              <a:solidFill>
                <a:schemeClr val="tx1"/>
              </a:solidFill>
            </a:endParaRPr>
          </a:p>
          <a:p>
            <a:pPr eaLnBrk="1" fontAlgn="auto" hangingPunct="1">
              <a:spcBef>
                <a:spcPts val="0"/>
              </a:spcBef>
              <a:spcAft>
                <a:spcPts val="0"/>
              </a:spcAft>
              <a:defRPr/>
            </a:pPr>
            <a:r>
              <a:rPr kumimoji="0" lang="ja-JP" altLang="en-US" sz="2000" b="1" dirty="0">
                <a:solidFill>
                  <a:schemeClr val="tx1"/>
                </a:solidFill>
              </a:rPr>
              <a:t>ア　ゴール型</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rgbClr val="000000"/>
                </a:solidFill>
              </a:rPr>
              <a:t>○「安定したボール操作」の例示から，</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　</a:t>
            </a:r>
            <a:r>
              <a:rPr kumimoji="0" lang="ja-JP" altLang="en-US" sz="2000" u="sng" dirty="0">
                <a:solidFill>
                  <a:srgbClr val="000000"/>
                </a:solidFill>
              </a:rPr>
              <a:t> 「・守備者が守りにくいタイミングでシュートを打つこと。」が</a:t>
            </a:r>
            <a:r>
              <a:rPr kumimoji="0" lang="ja-JP" altLang="en-US" sz="2000" b="1" u="sng" dirty="0">
                <a:solidFill>
                  <a:srgbClr val="FF0000"/>
                </a:solidFill>
              </a:rPr>
              <a:t>削除</a:t>
            </a:r>
            <a:endParaRPr kumimoji="0" lang="en-US" altLang="ja-JP" sz="2000" b="1" u="sng" dirty="0">
              <a:solidFill>
                <a:srgbClr val="FF0000"/>
              </a:solidFill>
            </a:endParaRPr>
          </a:p>
          <a:p>
            <a:pPr eaLnBrk="1" fontAlgn="auto" hangingPunct="1">
              <a:spcBef>
                <a:spcPts val="0"/>
              </a:spcBef>
              <a:spcAft>
                <a:spcPts val="0"/>
              </a:spcAft>
              <a:defRPr/>
            </a:pPr>
            <a:endParaRPr kumimoji="0" lang="en-US" altLang="ja-JP" sz="2000" b="1" dirty="0">
              <a:solidFill>
                <a:schemeClr val="tx1"/>
              </a:solidFill>
            </a:endParaRPr>
          </a:p>
          <a:p>
            <a:pPr eaLnBrk="1" fontAlgn="auto" hangingPunct="1">
              <a:spcBef>
                <a:spcPts val="0"/>
              </a:spcBef>
              <a:spcAft>
                <a:spcPts val="0"/>
              </a:spcAft>
              <a:defRPr/>
            </a:pPr>
            <a:r>
              <a:rPr kumimoji="0" lang="ja-JP" altLang="en-US" sz="2000" b="1" dirty="0">
                <a:solidFill>
                  <a:schemeClr val="tx1"/>
                </a:solidFill>
              </a:rPr>
              <a:t>ウ　ベースボール型</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rgbClr val="000000"/>
                </a:solidFill>
              </a:rPr>
              <a:t>○「連携した守備」の例示から，</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　</a:t>
            </a:r>
            <a:r>
              <a:rPr kumimoji="0" lang="ja-JP" altLang="en-US" sz="2000" u="sng" dirty="0">
                <a:solidFill>
                  <a:srgbClr val="000000"/>
                </a:solidFill>
              </a:rPr>
              <a:t> 「・ポジションに応じて，ダブルプレイに備える動きをすること。」が</a:t>
            </a:r>
            <a:r>
              <a:rPr kumimoji="0" lang="ja-JP" altLang="en-US" sz="2000" b="1" u="sng" dirty="0">
                <a:solidFill>
                  <a:srgbClr val="FF0000"/>
                </a:solidFill>
              </a:rPr>
              <a:t>削除</a:t>
            </a:r>
            <a:endParaRPr kumimoji="0" lang="en-US" altLang="ja-JP" sz="2000" b="1" u="sng" dirty="0">
              <a:solidFill>
                <a:srgbClr val="FF0000"/>
              </a:solidFill>
            </a:endParaRPr>
          </a:p>
          <a:p>
            <a:pPr eaLnBrk="1" fontAlgn="auto" hangingPunct="1">
              <a:spcBef>
                <a:spcPts val="0"/>
              </a:spcBef>
              <a:spcAft>
                <a:spcPts val="0"/>
              </a:spcAft>
              <a:defRPr/>
            </a:pPr>
            <a:endParaRPr kumimoji="0" lang="en-US" altLang="ja-JP" sz="2000" dirty="0">
              <a:solidFill>
                <a:srgbClr val="000000"/>
              </a:solidFill>
            </a:endParaRPr>
          </a:p>
        </p:txBody>
      </p:sp>
      <p:sp>
        <p:nvSpPr>
          <p:cNvPr id="7168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1" name="テキスト ボックス 4"/>
          <p:cNvSpPr txBox="1">
            <a:spLocks noChangeArrowheads="1"/>
          </p:cNvSpPr>
          <p:nvPr/>
        </p:nvSpPr>
        <p:spPr bwMode="auto">
          <a:xfrm>
            <a:off x="293688" y="944563"/>
            <a:ext cx="5976937"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Ｅ　球技</a:t>
            </a:r>
          </a:p>
        </p:txBody>
      </p:sp>
      <p:sp>
        <p:nvSpPr>
          <p:cNvPr id="12" name="メモ 11"/>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技能</a:t>
            </a:r>
          </a:p>
        </p:txBody>
      </p:sp>
      <p:sp>
        <p:nvSpPr>
          <p:cNvPr id="13" name="テキスト ボックス 12"/>
          <p:cNvSpPr txBox="1"/>
          <p:nvPr/>
        </p:nvSpPr>
        <p:spPr>
          <a:xfrm>
            <a:off x="48118" y="1571595"/>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第１・２学年</a:t>
            </a:r>
          </a:p>
        </p:txBody>
      </p:sp>
      <p:sp>
        <p:nvSpPr>
          <p:cNvPr id="14" name="テキスト ボックス 13"/>
          <p:cNvSpPr txBox="1"/>
          <p:nvPr/>
        </p:nvSpPr>
        <p:spPr>
          <a:xfrm>
            <a:off x="48118" y="3894078"/>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第３学年</a:t>
            </a:r>
          </a:p>
        </p:txBody>
      </p:sp>
      <p:sp>
        <p:nvSpPr>
          <p:cNvPr id="15"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P121~134</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96"/>
    </mc:Choice>
    <mc:Fallback xmlns="">
      <p:transition spd="slow" advTm="4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右矢印 11"/>
          <p:cNvSpPr/>
          <p:nvPr/>
        </p:nvSpPr>
        <p:spPr bwMode="auto">
          <a:xfrm>
            <a:off x="4268788" y="3597275"/>
            <a:ext cx="503237" cy="779463"/>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正方形/長方形 12"/>
          <p:cNvSpPr/>
          <p:nvPr/>
        </p:nvSpPr>
        <p:spPr bwMode="auto">
          <a:xfrm>
            <a:off x="152400" y="1979613"/>
            <a:ext cx="4275138" cy="4779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b="1" dirty="0">
                <a:solidFill>
                  <a:schemeClr val="tx1"/>
                </a:solidFill>
                <a:latin typeface="ＭＳ Ｐゴシック" panose="020B0600070205080204" pitchFamily="50" charset="-128"/>
              </a:rPr>
              <a:t>【</a:t>
            </a:r>
            <a:r>
              <a:rPr lang="ja-JP" altLang="en-US" b="1" dirty="0">
                <a:solidFill>
                  <a:schemeClr val="tx1"/>
                </a:solidFill>
                <a:latin typeface="ＭＳ Ｐゴシック" panose="020B0600070205080204" pitchFamily="50" charset="-128"/>
              </a:rPr>
              <a:t>第１・２学年</a:t>
            </a:r>
            <a:r>
              <a:rPr lang="en-US" altLang="ja-JP" b="1" dirty="0">
                <a:solidFill>
                  <a:schemeClr val="tx1"/>
                </a:solidFill>
                <a:latin typeface="ＭＳ Ｐゴシック" panose="020B0600070205080204" pitchFamily="50" charset="-128"/>
              </a:rPr>
              <a:t>】</a:t>
            </a:r>
          </a:p>
          <a:p>
            <a:pPr>
              <a:defRPr/>
            </a:pPr>
            <a:r>
              <a:rPr lang="ja-JP" altLang="en-US" dirty="0">
                <a:solidFill>
                  <a:schemeClr val="tx1"/>
                </a:solidFill>
                <a:latin typeface="ＭＳ Ｐゴシック" panose="020B0600070205080204" pitchFamily="50" charset="-128"/>
              </a:rPr>
              <a:t>○投げ技</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・膝車　　　　　・支え釣り込み足</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・大外刈り　 　</a:t>
            </a:r>
            <a:r>
              <a:rPr lang="ja-JP" altLang="en-US" b="1" dirty="0">
                <a:solidFill>
                  <a:srgbClr val="0000CC"/>
                </a:solidFill>
                <a:latin typeface="ＭＳ Ｐゴシック" panose="020B0600070205080204" pitchFamily="50" charset="-128"/>
              </a:rPr>
              <a:t>・小内刈り</a:t>
            </a:r>
            <a:endParaRPr lang="en-US" altLang="ja-JP" b="1" dirty="0">
              <a:solidFill>
                <a:srgbClr val="0000CC"/>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・体落とし　　　・大腰</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○固め技</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・けさ固め　・横四方固め　</a:t>
            </a:r>
            <a:r>
              <a:rPr lang="ja-JP" altLang="en-US" b="1" dirty="0">
                <a:solidFill>
                  <a:srgbClr val="0000CC"/>
                </a:solidFill>
                <a:latin typeface="ＭＳ Ｐゴシック" panose="020B0600070205080204" pitchFamily="50" charset="-128"/>
              </a:rPr>
              <a:t>・上四方固め</a:t>
            </a:r>
            <a:endParaRPr lang="en-US" altLang="ja-JP" b="1" dirty="0">
              <a:solidFill>
                <a:srgbClr val="0000CC"/>
              </a:solidFill>
              <a:latin typeface="ＭＳ Ｐゴシック" panose="020B0600070205080204" pitchFamily="50" charset="-128"/>
            </a:endParaRPr>
          </a:p>
          <a:p>
            <a:pPr>
              <a:defRPr/>
            </a:pPr>
            <a:endParaRPr lang="en-US" altLang="ja-JP" b="1" dirty="0">
              <a:solidFill>
                <a:schemeClr val="tx1"/>
              </a:solidFill>
              <a:latin typeface="ＭＳ Ｐゴシック" panose="020B0600070205080204" pitchFamily="50" charset="-128"/>
            </a:endParaRPr>
          </a:p>
          <a:p>
            <a:pPr>
              <a:defRPr/>
            </a:pPr>
            <a:r>
              <a:rPr lang="en-US" altLang="ja-JP" b="1" dirty="0">
                <a:solidFill>
                  <a:schemeClr val="tx1"/>
                </a:solidFill>
                <a:latin typeface="ＭＳ Ｐゴシック" panose="020B0600070205080204" pitchFamily="50" charset="-128"/>
              </a:rPr>
              <a:t>【</a:t>
            </a:r>
            <a:r>
              <a:rPr lang="ja-JP" altLang="en-US" b="1" dirty="0">
                <a:solidFill>
                  <a:schemeClr val="tx1"/>
                </a:solidFill>
                <a:latin typeface="ＭＳ Ｐゴシック" panose="020B0600070205080204" pitchFamily="50" charset="-128"/>
              </a:rPr>
              <a:t>第３学年</a:t>
            </a:r>
            <a:r>
              <a:rPr lang="en-US" altLang="ja-JP" b="1" dirty="0">
                <a:solidFill>
                  <a:schemeClr val="tx1"/>
                </a:solidFill>
                <a:latin typeface="ＭＳ Ｐゴシック" panose="020B0600070205080204" pitchFamily="50" charset="-128"/>
              </a:rPr>
              <a:t>】</a:t>
            </a:r>
          </a:p>
          <a:p>
            <a:pPr>
              <a:defRPr/>
            </a:pPr>
            <a:r>
              <a:rPr lang="ja-JP" altLang="en-US" dirty="0">
                <a:solidFill>
                  <a:schemeClr val="tx1"/>
                </a:solidFill>
                <a:latin typeface="ＭＳ Ｐゴシック" panose="020B0600070205080204" pitchFamily="50" charset="-128"/>
              </a:rPr>
              <a:t>○投げ技</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・大内刈り　　　　　・釣り込み腰</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・背負い投げ　　</a:t>
            </a:r>
            <a:r>
              <a:rPr lang="ja-JP" altLang="en-US" b="1" dirty="0">
                <a:solidFill>
                  <a:srgbClr val="FF0000"/>
                </a:solidFill>
                <a:latin typeface="ＭＳ Ｐゴシック" panose="020B0600070205080204" pitchFamily="50" charset="-128"/>
              </a:rPr>
              <a:t>　・払い腰</a:t>
            </a:r>
            <a:endParaRPr lang="en-US" altLang="ja-JP" b="1" dirty="0">
              <a:solidFill>
                <a:srgbClr val="FF0000"/>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○技の連絡</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・投げ技　→　投げ技</a:t>
            </a:r>
            <a:endParaRPr lang="en-US" altLang="ja-JP" b="1" dirty="0">
              <a:solidFill>
                <a:srgbClr val="FF0000"/>
              </a:solidFill>
              <a:latin typeface="ＭＳ Ｐゴシック" panose="020B0600070205080204" pitchFamily="50" charset="-128"/>
            </a:endParaRPr>
          </a:p>
          <a:p>
            <a:pPr>
              <a:defRPr/>
            </a:pPr>
            <a:r>
              <a:rPr lang="ja-JP" altLang="en-US" b="1" dirty="0">
                <a:solidFill>
                  <a:srgbClr val="FF0000"/>
                </a:solidFill>
                <a:latin typeface="ＭＳ Ｐゴシック" panose="020B0600070205080204" pitchFamily="50" charset="-128"/>
              </a:rPr>
              <a:t>　・投げ技　→　固め技</a:t>
            </a:r>
            <a:endParaRPr lang="en-US" altLang="ja-JP" b="1" dirty="0">
              <a:solidFill>
                <a:srgbClr val="FF0000"/>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・固め技　→　固め技</a:t>
            </a:r>
            <a:endParaRPr lang="en-US" altLang="ja-JP" b="1" dirty="0">
              <a:solidFill>
                <a:srgbClr val="FF0000"/>
              </a:solidFill>
              <a:latin typeface="ＭＳ Ｐゴシック" panose="020B0600070205080204" pitchFamily="50" charset="-128"/>
            </a:endParaRPr>
          </a:p>
        </p:txBody>
      </p:sp>
      <p:sp>
        <p:nvSpPr>
          <p:cNvPr id="73732" name="テキスト ボックス 24"/>
          <p:cNvSpPr txBox="1">
            <a:spLocks noChangeArrowheads="1"/>
          </p:cNvSpPr>
          <p:nvPr/>
        </p:nvSpPr>
        <p:spPr bwMode="auto">
          <a:xfrm>
            <a:off x="1392238" y="1579563"/>
            <a:ext cx="16557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t>従前</a:t>
            </a:r>
          </a:p>
        </p:txBody>
      </p:sp>
      <p:sp>
        <p:nvSpPr>
          <p:cNvPr id="73733" name="テキスト ボックス 25"/>
          <p:cNvSpPr txBox="1">
            <a:spLocks noChangeArrowheads="1"/>
          </p:cNvSpPr>
          <p:nvPr/>
        </p:nvSpPr>
        <p:spPr bwMode="auto">
          <a:xfrm>
            <a:off x="5949950" y="1593850"/>
            <a:ext cx="17795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t>改訂</a:t>
            </a:r>
          </a:p>
        </p:txBody>
      </p:sp>
      <p:sp>
        <p:nvSpPr>
          <p:cNvPr id="14"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P167</a:t>
            </a:r>
            <a:endParaRPr lang="ja-JP" altLang="en-US" dirty="0"/>
          </a:p>
        </p:txBody>
      </p:sp>
      <p:sp>
        <p:nvSpPr>
          <p:cNvPr id="16" name="正方形/長方形 15"/>
          <p:cNvSpPr/>
          <p:nvPr/>
        </p:nvSpPr>
        <p:spPr bwMode="auto">
          <a:xfrm>
            <a:off x="4773613" y="1993900"/>
            <a:ext cx="4133850" cy="4765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b="1" dirty="0">
                <a:solidFill>
                  <a:schemeClr val="tx1"/>
                </a:solidFill>
                <a:latin typeface="ＭＳ Ｐゴシック" panose="020B0600070205080204" pitchFamily="50" charset="-128"/>
              </a:rPr>
              <a:t>【</a:t>
            </a:r>
            <a:r>
              <a:rPr lang="ja-JP" altLang="en-US" b="1" dirty="0">
                <a:solidFill>
                  <a:schemeClr val="tx1"/>
                </a:solidFill>
                <a:latin typeface="ＭＳ Ｐゴシック" panose="020B0600070205080204" pitchFamily="50" charset="-128"/>
              </a:rPr>
              <a:t>第１・２学年</a:t>
            </a:r>
            <a:r>
              <a:rPr lang="en-US" altLang="ja-JP" b="1" dirty="0">
                <a:solidFill>
                  <a:schemeClr val="tx1"/>
                </a:solidFill>
                <a:latin typeface="ＭＳ Ｐゴシック" panose="020B0600070205080204" pitchFamily="50" charset="-128"/>
              </a:rPr>
              <a:t>】</a:t>
            </a:r>
          </a:p>
          <a:p>
            <a:pPr>
              <a:defRPr/>
            </a:pPr>
            <a:r>
              <a:rPr lang="ja-JP" altLang="en-US" dirty="0">
                <a:solidFill>
                  <a:schemeClr val="tx1"/>
                </a:solidFill>
                <a:latin typeface="ＭＳ Ｐゴシック" panose="020B0600070205080204" pitchFamily="50" charset="-128"/>
              </a:rPr>
              <a:t>○投げ技</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・膝車　　　　　・支え釣り込み足</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・体落とし　　　・大腰　　　・大外刈り</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○固め技</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・けさ固め　　　・横四方固め</a:t>
            </a:r>
            <a:endParaRPr lang="en-US" altLang="ja-JP" dirty="0">
              <a:solidFill>
                <a:schemeClr val="tx1"/>
              </a:solidFill>
              <a:latin typeface="ＭＳ Ｐゴシック" panose="020B0600070205080204" pitchFamily="50" charset="-128"/>
            </a:endParaRPr>
          </a:p>
          <a:p>
            <a:pPr>
              <a:defRPr/>
            </a:pPr>
            <a:r>
              <a:rPr lang="en-US" altLang="ja-JP" b="1" dirty="0">
                <a:solidFill>
                  <a:schemeClr val="tx1"/>
                </a:solidFill>
                <a:latin typeface="ＭＳ Ｐゴシック" panose="020B0600070205080204" pitchFamily="50" charset="-128"/>
              </a:rPr>
              <a:t>【</a:t>
            </a:r>
            <a:r>
              <a:rPr lang="ja-JP" altLang="en-US" b="1" dirty="0">
                <a:solidFill>
                  <a:schemeClr val="tx1"/>
                </a:solidFill>
                <a:latin typeface="ＭＳ Ｐゴシック" panose="020B0600070205080204" pitchFamily="50" charset="-128"/>
              </a:rPr>
              <a:t>第３学年</a:t>
            </a:r>
            <a:r>
              <a:rPr lang="en-US" altLang="ja-JP" b="1" dirty="0">
                <a:solidFill>
                  <a:schemeClr val="tx1"/>
                </a:solidFill>
                <a:latin typeface="ＭＳ Ｐゴシック" panose="020B0600070205080204" pitchFamily="50" charset="-128"/>
              </a:rPr>
              <a:t>】</a:t>
            </a:r>
          </a:p>
          <a:p>
            <a:pPr>
              <a:defRPr/>
            </a:pPr>
            <a:r>
              <a:rPr lang="ja-JP" altLang="en-US" dirty="0">
                <a:solidFill>
                  <a:schemeClr val="tx1"/>
                </a:solidFill>
                <a:latin typeface="ＭＳ Ｐゴシック" panose="020B0600070205080204" pitchFamily="50" charset="-128"/>
              </a:rPr>
              <a:t>○投げ技</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・釣り込み腰　　　・背負い投げ</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a:t>
            </a:r>
            <a:r>
              <a:rPr lang="ja-JP" altLang="en-US" b="1" dirty="0">
                <a:solidFill>
                  <a:srgbClr val="0000CC"/>
                </a:solidFill>
                <a:latin typeface="ＭＳ Ｐゴシック" panose="020B0600070205080204" pitchFamily="50" charset="-128"/>
              </a:rPr>
              <a:t>・小内刈り</a:t>
            </a:r>
            <a:r>
              <a:rPr lang="ja-JP" altLang="en-US" dirty="0">
                <a:solidFill>
                  <a:schemeClr val="tx1"/>
                </a:solidFill>
                <a:latin typeface="ＭＳ Ｐゴシック" panose="020B0600070205080204" pitchFamily="50" charset="-128"/>
              </a:rPr>
              <a:t>　　　　 ・大内刈り</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○固め技　　</a:t>
            </a:r>
            <a:r>
              <a:rPr lang="ja-JP" altLang="en-US" b="1" dirty="0">
                <a:solidFill>
                  <a:srgbClr val="0000CC"/>
                </a:solidFill>
                <a:latin typeface="ＭＳ Ｐゴシック" panose="020B0600070205080204" pitchFamily="50" charset="-128"/>
              </a:rPr>
              <a:t>　・上四方固め</a:t>
            </a:r>
            <a:endParaRPr lang="en-US" altLang="ja-JP" b="1" dirty="0">
              <a:solidFill>
                <a:srgbClr val="0000CC"/>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○技の連絡</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a:t>
            </a:r>
            <a:r>
              <a:rPr lang="ja-JP" altLang="en-US" b="1" dirty="0">
                <a:solidFill>
                  <a:schemeClr val="tx1"/>
                </a:solidFill>
                <a:latin typeface="ＭＳ Ｐゴシック" panose="020B0600070205080204" pitchFamily="50" charset="-128"/>
              </a:rPr>
              <a:t>・大内刈り　→　大外刈り</a:t>
            </a:r>
            <a:endParaRPr lang="en-US" altLang="ja-JP" b="1" dirty="0">
              <a:solidFill>
                <a:schemeClr val="tx1"/>
              </a:solidFill>
              <a:latin typeface="ＭＳ Ｐゴシック" panose="020B0600070205080204" pitchFamily="50" charset="-128"/>
            </a:endParaRPr>
          </a:p>
          <a:p>
            <a:pPr>
              <a:defRPr/>
            </a:pPr>
            <a:r>
              <a:rPr lang="ja-JP" altLang="en-US" b="1" dirty="0">
                <a:solidFill>
                  <a:schemeClr val="tx1"/>
                </a:solidFill>
                <a:latin typeface="ＭＳ Ｐゴシック" panose="020B0600070205080204" pitchFamily="50" charset="-128"/>
              </a:rPr>
              <a:t>　・釣り込み腰　→　大内刈り</a:t>
            </a:r>
            <a:endParaRPr lang="en-US" altLang="ja-JP" b="1" dirty="0">
              <a:solidFill>
                <a:schemeClr val="tx1"/>
              </a:solidFill>
              <a:latin typeface="ＭＳ Ｐゴシック" panose="020B0600070205080204" pitchFamily="50" charset="-128"/>
            </a:endParaRPr>
          </a:p>
          <a:p>
            <a:pPr>
              <a:defRPr/>
            </a:pPr>
            <a:r>
              <a:rPr lang="ja-JP" altLang="en-US" b="1" dirty="0">
                <a:solidFill>
                  <a:schemeClr val="tx1"/>
                </a:solidFill>
                <a:latin typeface="ＭＳ Ｐゴシック" panose="020B0600070205080204" pitchFamily="50" charset="-128"/>
              </a:rPr>
              <a:t>　・大内刈り　→　背負い投げ</a:t>
            </a:r>
            <a:endParaRPr lang="en-US" altLang="ja-JP" b="1" dirty="0">
              <a:solidFill>
                <a:schemeClr val="tx1"/>
              </a:solidFill>
              <a:latin typeface="ＭＳ Ｐゴシック" panose="020B0600070205080204" pitchFamily="50" charset="-128"/>
            </a:endParaRPr>
          </a:p>
          <a:p>
            <a:pPr>
              <a:defRPr/>
            </a:pPr>
            <a:r>
              <a:rPr lang="ja-JP" altLang="en-US" b="1" dirty="0">
                <a:solidFill>
                  <a:schemeClr val="tx1"/>
                </a:solidFill>
                <a:latin typeface="ＭＳ Ｐゴシック" panose="020B0600070205080204" pitchFamily="50" charset="-128"/>
              </a:rPr>
              <a:t>　・けさ固め　→　横四方固め</a:t>
            </a:r>
            <a:endParaRPr lang="en-US" altLang="ja-JP" b="1" dirty="0">
              <a:solidFill>
                <a:schemeClr val="tx1"/>
              </a:solidFill>
              <a:latin typeface="ＭＳ Ｐゴシック" panose="020B0600070205080204" pitchFamily="50" charset="-128"/>
            </a:endParaRPr>
          </a:p>
          <a:p>
            <a:pPr>
              <a:defRPr/>
            </a:pPr>
            <a:r>
              <a:rPr lang="ja-JP" altLang="en-US" b="1" dirty="0">
                <a:solidFill>
                  <a:schemeClr val="tx1"/>
                </a:solidFill>
                <a:latin typeface="ＭＳ Ｐゴシック" panose="020B0600070205080204" pitchFamily="50" charset="-128"/>
              </a:rPr>
              <a:t>　・横四方固め　→　上四方固め</a:t>
            </a:r>
            <a:endParaRPr lang="en-US" altLang="ja-JP" b="1" dirty="0">
              <a:solidFill>
                <a:schemeClr val="tx1"/>
              </a:solidFill>
              <a:latin typeface="ＭＳ Ｐゴシック" panose="020B0600070205080204" pitchFamily="50" charset="-128"/>
            </a:endParaRPr>
          </a:p>
        </p:txBody>
      </p:sp>
      <p:sp>
        <p:nvSpPr>
          <p:cNvPr id="7373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0" name="テキスト ボックス 4"/>
          <p:cNvSpPr txBox="1">
            <a:spLocks noChangeArrowheads="1"/>
          </p:cNvSpPr>
          <p:nvPr/>
        </p:nvSpPr>
        <p:spPr bwMode="auto">
          <a:xfrm>
            <a:off x="295275" y="952500"/>
            <a:ext cx="5978525"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Ｆ　武道（柔道）［第１・２・３学年］</a:t>
            </a:r>
          </a:p>
        </p:txBody>
      </p:sp>
      <p:sp>
        <p:nvSpPr>
          <p:cNvPr id="17" name="メモ 16"/>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技能</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54"/>
    </mc:Choice>
    <mc:Fallback xmlns="">
      <p:transition spd="slow" advTm="40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95275" y="1700213"/>
            <a:ext cx="8669338" cy="43211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en-US" altLang="ja-JP" sz="2000" b="1" dirty="0">
                <a:solidFill>
                  <a:schemeClr val="tx1"/>
                </a:solidFill>
              </a:rPr>
              <a:t>【</a:t>
            </a:r>
            <a:r>
              <a:rPr kumimoji="0" lang="ja-JP" altLang="en-US" sz="2000" b="1" dirty="0">
                <a:solidFill>
                  <a:schemeClr val="tx1"/>
                </a:solidFill>
              </a:rPr>
              <a:t>第１・２学年</a:t>
            </a:r>
            <a:r>
              <a:rPr kumimoji="0" lang="en-US" altLang="ja-JP" sz="2000" b="1" dirty="0">
                <a:solidFill>
                  <a:schemeClr val="tx1"/>
                </a:solidFill>
              </a:rPr>
              <a:t>】</a:t>
            </a:r>
          </a:p>
          <a:p>
            <a:pPr eaLnBrk="1" fontAlgn="auto" hangingPunct="1">
              <a:spcBef>
                <a:spcPts val="0"/>
              </a:spcBef>
              <a:spcAft>
                <a:spcPts val="0"/>
              </a:spcAft>
              <a:defRPr/>
            </a:pPr>
            <a:r>
              <a:rPr kumimoji="0" lang="ja-JP" altLang="en-US" sz="2000" dirty="0">
                <a:solidFill>
                  <a:srgbClr val="000000"/>
                </a:solidFill>
              </a:rPr>
              <a:t>○～</a:t>
            </a:r>
            <a:r>
              <a:rPr kumimoji="0" lang="ja-JP" altLang="en-US" sz="2000" b="1" u="sng" dirty="0">
                <a:solidFill>
                  <a:srgbClr val="FF0000"/>
                </a:solidFill>
              </a:rPr>
              <a:t>簡易な</a:t>
            </a:r>
            <a:r>
              <a:rPr kumimoji="0" lang="ja-JP" altLang="en-US" sz="2000" u="sng" dirty="0">
                <a:solidFill>
                  <a:srgbClr val="000000"/>
                </a:solidFill>
              </a:rPr>
              <a:t>攻防</a:t>
            </a:r>
            <a:r>
              <a:rPr kumimoji="0" lang="ja-JP" altLang="en-US" sz="2000" dirty="0">
                <a:solidFill>
                  <a:srgbClr val="000000"/>
                </a:solidFill>
              </a:rPr>
              <a:t>を展開する。</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　・投げ技では，～自由練習の延長として</a:t>
            </a:r>
            <a:r>
              <a:rPr kumimoji="0" lang="ja-JP" altLang="en-US" sz="2000" b="1" dirty="0">
                <a:solidFill>
                  <a:srgbClr val="FF0000"/>
                </a:solidFill>
              </a:rPr>
              <a:t>１分程度</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dirty="0">
                <a:solidFill>
                  <a:srgbClr val="000000"/>
                </a:solidFill>
              </a:rPr>
              <a:t>　・固め技では，～相手を固め技で</a:t>
            </a:r>
            <a:r>
              <a:rPr kumimoji="0" lang="ja-JP" altLang="en-US" sz="2000" b="1" dirty="0">
                <a:solidFill>
                  <a:srgbClr val="FF0000"/>
                </a:solidFill>
              </a:rPr>
              <a:t>１０秒～１５秒程度</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dirty="0">
                <a:solidFill>
                  <a:srgbClr val="000000"/>
                </a:solidFill>
              </a:rPr>
              <a:t>○</a:t>
            </a:r>
            <a:r>
              <a:rPr kumimoji="0" lang="ja-JP" altLang="en-US" sz="2000" b="1" dirty="0">
                <a:solidFill>
                  <a:srgbClr val="FF0000"/>
                </a:solidFill>
              </a:rPr>
              <a:t>初歩の段階では，横受け身と後ろ受け身を習熟させること</a:t>
            </a:r>
            <a:r>
              <a:rPr kumimoji="0" lang="ja-JP" altLang="en-US" sz="2000" dirty="0">
                <a:solidFill>
                  <a:srgbClr val="000000"/>
                </a:solidFill>
              </a:rPr>
              <a:t>が大切である。</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a:t>
            </a:r>
            <a:r>
              <a:rPr kumimoji="0" lang="ja-JP" altLang="en-US" sz="2000" b="1" dirty="0">
                <a:solidFill>
                  <a:srgbClr val="FF0000"/>
                </a:solidFill>
              </a:rPr>
              <a:t>大外刈りの指導に際しては</a:t>
            </a:r>
            <a:r>
              <a:rPr kumimoji="0" lang="ja-JP" altLang="en-US" sz="2000" dirty="0">
                <a:solidFill>
                  <a:srgbClr val="000000"/>
                </a:solidFill>
              </a:rPr>
              <a:t>，特に安全に留意し，受が安全に受け身を取れる</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　　ようになるまで，</a:t>
            </a:r>
            <a:r>
              <a:rPr kumimoji="0" lang="ja-JP" altLang="en-US" sz="2000" b="1" dirty="0">
                <a:solidFill>
                  <a:srgbClr val="FF0000"/>
                </a:solidFill>
              </a:rPr>
              <a:t>膝をついた姿勢で技を受けるなど，段階的に指導するように　　</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b="1" dirty="0">
                <a:solidFill>
                  <a:srgbClr val="FF0000"/>
                </a:solidFill>
              </a:rPr>
              <a:t>　　配慮</a:t>
            </a:r>
            <a:r>
              <a:rPr kumimoji="0" lang="ja-JP" altLang="en-US" sz="2000" dirty="0">
                <a:solidFill>
                  <a:srgbClr val="000000"/>
                </a:solidFill>
              </a:rPr>
              <a:t>することとする。</a:t>
            </a:r>
            <a:endParaRPr kumimoji="0" lang="en-US" altLang="ja-JP" sz="2000" dirty="0">
              <a:solidFill>
                <a:srgbClr val="000000"/>
              </a:solidFill>
            </a:endParaRPr>
          </a:p>
          <a:p>
            <a:pPr eaLnBrk="1" fontAlgn="auto" hangingPunct="1">
              <a:spcBef>
                <a:spcPts val="0"/>
              </a:spcBef>
              <a:spcAft>
                <a:spcPts val="0"/>
              </a:spcAft>
              <a:defRPr/>
            </a:pPr>
            <a:r>
              <a:rPr kumimoji="0" lang="en-US" altLang="ja-JP" sz="2000" b="1" dirty="0">
                <a:solidFill>
                  <a:schemeClr val="tx1"/>
                </a:solidFill>
              </a:rPr>
              <a:t>【</a:t>
            </a:r>
            <a:r>
              <a:rPr kumimoji="0" lang="ja-JP" altLang="en-US" sz="2000" b="1" dirty="0">
                <a:solidFill>
                  <a:schemeClr val="tx1"/>
                </a:solidFill>
              </a:rPr>
              <a:t>第３学年</a:t>
            </a:r>
            <a:r>
              <a:rPr kumimoji="0" lang="en-US" altLang="ja-JP" sz="2000" b="1" dirty="0">
                <a:solidFill>
                  <a:schemeClr val="tx1"/>
                </a:solidFill>
              </a:rPr>
              <a:t>】</a:t>
            </a:r>
          </a:p>
          <a:p>
            <a:pPr eaLnBrk="1" fontAlgn="auto" hangingPunct="1">
              <a:spcBef>
                <a:spcPts val="0"/>
              </a:spcBef>
              <a:spcAft>
                <a:spcPts val="0"/>
              </a:spcAft>
              <a:defRPr/>
            </a:pPr>
            <a:r>
              <a:rPr kumimoji="0" lang="ja-JP" altLang="en-US" sz="2000" dirty="0">
                <a:solidFill>
                  <a:srgbClr val="000000"/>
                </a:solidFill>
              </a:rPr>
              <a:t>○</a:t>
            </a:r>
            <a:r>
              <a:rPr kumimoji="0" lang="ja-JP" altLang="en-US" sz="2000" u="sng" dirty="0">
                <a:solidFill>
                  <a:srgbClr val="000000"/>
                </a:solidFill>
              </a:rPr>
              <a:t>相手を崩して投げたり，抑えたりするなどの攻防</a:t>
            </a:r>
            <a:r>
              <a:rPr kumimoji="0" lang="ja-JP" altLang="en-US" sz="2000" dirty="0">
                <a:solidFill>
                  <a:srgbClr val="000000"/>
                </a:solidFill>
              </a:rPr>
              <a:t>をする。</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・投げ技では，～</a:t>
            </a:r>
            <a:r>
              <a:rPr kumimoji="0" lang="ja-JP" altLang="en-US" sz="2000" b="1" dirty="0">
                <a:solidFill>
                  <a:srgbClr val="FF0000"/>
                </a:solidFill>
              </a:rPr>
              <a:t>生徒の技能の程度や安全を十分に配慮した</a:t>
            </a:r>
            <a:r>
              <a:rPr kumimoji="0" lang="ja-JP" altLang="en-US" sz="2000" dirty="0">
                <a:solidFill>
                  <a:srgbClr val="000000"/>
                </a:solidFill>
              </a:rPr>
              <a:t>，自由練習や簡易</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　な試合を行うことができるようにする。</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・固め技では，～相手を固め技で</a:t>
            </a:r>
            <a:r>
              <a:rPr kumimoji="0" lang="ja-JP" altLang="en-US" sz="2000" b="1" dirty="0">
                <a:solidFill>
                  <a:srgbClr val="FF0000"/>
                </a:solidFill>
              </a:rPr>
              <a:t>１５秒～２０秒程度</a:t>
            </a:r>
            <a:endParaRPr kumimoji="0" lang="en-US" altLang="ja-JP" sz="2000" b="1" dirty="0">
              <a:solidFill>
                <a:srgbClr val="FF0000"/>
              </a:solidFill>
            </a:endParaRPr>
          </a:p>
          <a:p>
            <a:pPr eaLnBrk="1" fontAlgn="auto" hangingPunct="1">
              <a:spcBef>
                <a:spcPts val="0"/>
              </a:spcBef>
              <a:spcAft>
                <a:spcPts val="0"/>
              </a:spcAft>
              <a:defRPr/>
            </a:pPr>
            <a:endParaRPr kumimoji="0" lang="en-US" altLang="ja-JP" sz="2000" dirty="0">
              <a:solidFill>
                <a:srgbClr val="000000"/>
              </a:solidFill>
            </a:endParaRPr>
          </a:p>
          <a:p>
            <a:pPr eaLnBrk="1" fontAlgn="auto" hangingPunct="1">
              <a:spcBef>
                <a:spcPts val="0"/>
              </a:spcBef>
              <a:spcAft>
                <a:spcPts val="0"/>
              </a:spcAft>
              <a:defRPr/>
            </a:pPr>
            <a:endParaRPr kumimoji="0" lang="en-US" altLang="ja-JP" sz="2000" dirty="0">
              <a:solidFill>
                <a:srgbClr val="000000"/>
              </a:solidFill>
            </a:endParaRPr>
          </a:p>
          <a:p>
            <a:pPr eaLnBrk="1" fontAlgn="auto" hangingPunct="1">
              <a:spcBef>
                <a:spcPts val="0"/>
              </a:spcBef>
              <a:spcAft>
                <a:spcPts val="0"/>
              </a:spcAft>
              <a:defRPr/>
            </a:pPr>
            <a:endParaRPr kumimoji="0" lang="en-US" altLang="ja-JP" sz="2000" dirty="0">
              <a:solidFill>
                <a:srgbClr val="000000"/>
              </a:solidFill>
            </a:endParaRPr>
          </a:p>
        </p:txBody>
      </p:sp>
      <p:sp>
        <p:nvSpPr>
          <p:cNvPr id="75779"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2" name="メモ 11"/>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技能</a:t>
            </a:r>
          </a:p>
        </p:txBody>
      </p:sp>
      <p:sp>
        <p:nvSpPr>
          <p:cNvPr id="10" name="テキスト ボックス 4"/>
          <p:cNvSpPr txBox="1">
            <a:spLocks noChangeArrowheads="1"/>
          </p:cNvSpPr>
          <p:nvPr/>
        </p:nvSpPr>
        <p:spPr bwMode="auto">
          <a:xfrm>
            <a:off x="295275" y="952500"/>
            <a:ext cx="5978525"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Ｆ　武道（柔道）</a:t>
            </a:r>
          </a:p>
        </p:txBody>
      </p:sp>
      <p:sp>
        <p:nvSpPr>
          <p:cNvPr id="7"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P143~158</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492"/>
    </mc:Choice>
    <mc:Fallback xmlns="">
      <p:transition spd="slow" advTm="7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右矢印 11"/>
          <p:cNvSpPr/>
          <p:nvPr/>
        </p:nvSpPr>
        <p:spPr bwMode="auto">
          <a:xfrm>
            <a:off x="4268788" y="3597275"/>
            <a:ext cx="503237" cy="779463"/>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正方形/長方形 12"/>
          <p:cNvSpPr/>
          <p:nvPr/>
        </p:nvSpPr>
        <p:spPr bwMode="auto">
          <a:xfrm>
            <a:off x="152400" y="1979613"/>
            <a:ext cx="4275138" cy="4779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第１・２年</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○しかけ技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二段の技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・小手－面　・面－胴</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引き技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a:t>
            </a:r>
            <a:r>
              <a:rPr lang="ja-JP" altLang="en-US" sz="2000" b="1" dirty="0">
                <a:solidFill>
                  <a:srgbClr val="0000CC"/>
                </a:solidFill>
                <a:latin typeface="ＭＳ Ｐゴシック" panose="020B0600070205080204" pitchFamily="50" charset="-128"/>
              </a:rPr>
              <a:t>・引き面</a:t>
            </a:r>
            <a:r>
              <a:rPr lang="ja-JP" altLang="en-US" sz="2000" dirty="0">
                <a:solidFill>
                  <a:schemeClr val="tx1"/>
                </a:solidFill>
                <a:latin typeface="ＭＳ Ｐゴシック" panose="020B0600070205080204" pitchFamily="50" charset="-128"/>
              </a:rPr>
              <a:t>　　・引き胴</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○応じ技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抜き技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・面抜き胴</a:t>
            </a:r>
            <a:r>
              <a:rPr lang="ja-JP" altLang="en-US" sz="2000" b="1" dirty="0">
                <a:solidFill>
                  <a:srgbClr val="0000CC"/>
                </a:solidFill>
                <a:latin typeface="ＭＳ Ｐゴシック" panose="020B0600070205080204" pitchFamily="50" charset="-128"/>
              </a:rPr>
              <a:t>　・小手抜き面</a:t>
            </a:r>
            <a:endParaRPr lang="en-US" altLang="ja-JP" sz="2000" b="1" dirty="0">
              <a:solidFill>
                <a:srgbClr val="0000CC"/>
              </a:solidFill>
              <a:latin typeface="ＭＳ Ｐゴシック" panose="020B0600070205080204" pitchFamily="50" charset="-128"/>
            </a:endParaRPr>
          </a:p>
          <a:p>
            <a:pPr>
              <a:defRPr/>
            </a:pPr>
            <a:endParaRPr lang="en-US" altLang="ja-JP" sz="2000" b="1" dirty="0">
              <a:solidFill>
                <a:schemeClr val="tx1"/>
              </a:solidFill>
              <a:latin typeface="ＭＳ Ｐゴシック" panose="020B0600070205080204" pitchFamily="50" charset="-128"/>
            </a:endParaRPr>
          </a:p>
          <a:p>
            <a:pPr>
              <a:defRPr/>
            </a:pP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第３年</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○しかけ技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二段の技</a:t>
            </a:r>
            <a:r>
              <a:rPr lang="en-US" altLang="ja-JP" sz="2000" dirty="0">
                <a:solidFill>
                  <a:schemeClr val="tx1"/>
                </a:solidFill>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　・小手－胴</a:t>
            </a:r>
            <a:r>
              <a:rPr lang="ja-JP" altLang="en-US" sz="2000" dirty="0">
                <a:solidFill>
                  <a:schemeClr val="tx1"/>
                </a:solidFill>
                <a:latin typeface="ＭＳ Ｐゴシック" panose="020B0600070205080204" pitchFamily="50" charset="-128"/>
              </a:rPr>
              <a:t>　・面－面</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引き技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a:t>
            </a:r>
            <a:r>
              <a:rPr lang="ja-JP" altLang="en-US" sz="2000" b="1" dirty="0">
                <a:solidFill>
                  <a:srgbClr val="FF0000"/>
                </a:solidFill>
                <a:latin typeface="ＭＳ Ｐゴシック" panose="020B0600070205080204" pitchFamily="50" charset="-128"/>
              </a:rPr>
              <a:t>　・引き小手</a:t>
            </a:r>
            <a:endParaRPr lang="en-US" altLang="ja-JP" sz="2000" b="1" dirty="0">
              <a:solidFill>
                <a:srgbClr val="FF0000"/>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出</a:t>
            </a:r>
            <a:r>
              <a:rPr lang="ja-JP" altLang="en-US" sz="2000" dirty="0" err="1">
                <a:solidFill>
                  <a:schemeClr val="tx1"/>
                </a:solidFill>
                <a:latin typeface="ＭＳ Ｐゴシック" panose="020B0600070205080204" pitchFamily="50" charset="-128"/>
              </a:rPr>
              <a:t>ばな</a:t>
            </a:r>
            <a:r>
              <a:rPr lang="ja-JP" altLang="en-US" sz="2000" dirty="0">
                <a:solidFill>
                  <a:schemeClr val="tx1"/>
                </a:solidFill>
                <a:latin typeface="ＭＳ Ｐゴシック" panose="020B0600070205080204" pitchFamily="50" charset="-128"/>
              </a:rPr>
              <a:t>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・出</a:t>
            </a:r>
            <a:r>
              <a:rPr lang="ja-JP" altLang="en-US" sz="2000" dirty="0" err="1">
                <a:solidFill>
                  <a:schemeClr val="tx1"/>
                </a:solidFill>
                <a:latin typeface="ＭＳ Ｐゴシック" panose="020B0600070205080204" pitchFamily="50" charset="-128"/>
              </a:rPr>
              <a:t>ばな</a:t>
            </a:r>
            <a:r>
              <a:rPr lang="ja-JP" altLang="en-US" sz="2000" dirty="0">
                <a:solidFill>
                  <a:schemeClr val="tx1"/>
                </a:solidFill>
                <a:latin typeface="ＭＳ Ｐゴシック" panose="020B0600070205080204" pitchFamily="50" charset="-128"/>
              </a:rPr>
              <a:t>面</a:t>
            </a:r>
            <a:r>
              <a:rPr lang="ja-JP" altLang="en-US" sz="2000" b="1" dirty="0">
                <a:solidFill>
                  <a:srgbClr val="FF0000"/>
                </a:solidFill>
                <a:latin typeface="ＭＳ Ｐゴシック" panose="020B0600070205080204" pitchFamily="50" charset="-128"/>
              </a:rPr>
              <a:t>・出ばな小手</a:t>
            </a:r>
            <a:endParaRPr lang="en-US" altLang="ja-JP" sz="2000" b="1" dirty="0">
              <a:solidFill>
                <a:srgbClr val="FF0000"/>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払い技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・払い面</a:t>
            </a:r>
            <a:r>
              <a:rPr lang="ja-JP" altLang="en-US" sz="2000" b="1" dirty="0">
                <a:solidFill>
                  <a:srgbClr val="FF0000"/>
                </a:solidFill>
                <a:latin typeface="ＭＳ Ｐゴシック" panose="020B0600070205080204" pitchFamily="50" charset="-128"/>
              </a:rPr>
              <a:t>　・払い小手</a:t>
            </a:r>
            <a:endParaRPr lang="en-US" altLang="ja-JP" sz="2000" b="1" dirty="0">
              <a:solidFill>
                <a:srgbClr val="FF0000"/>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○応じ技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b="1" dirty="0">
                <a:solidFill>
                  <a:srgbClr val="FF0000"/>
                </a:solidFill>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すり上げ技</a:t>
            </a:r>
            <a:r>
              <a:rPr lang="en-US" altLang="ja-JP" sz="2000" b="1" dirty="0">
                <a:solidFill>
                  <a:srgbClr val="FF0000"/>
                </a:solidFill>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　・小手すり上げ面</a:t>
            </a:r>
            <a:endParaRPr lang="en-US" altLang="ja-JP" sz="2000" b="1" dirty="0">
              <a:solidFill>
                <a:srgbClr val="FF0000"/>
              </a:solidFill>
              <a:latin typeface="ＭＳ Ｐゴシック" panose="020B0600070205080204" pitchFamily="50" charset="-128"/>
            </a:endParaRPr>
          </a:p>
        </p:txBody>
      </p:sp>
      <p:sp>
        <p:nvSpPr>
          <p:cNvPr id="77828" name="テキスト ボックス 24"/>
          <p:cNvSpPr txBox="1">
            <a:spLocks noChangeArrowheads="1"/>
          </p:cNvSpPr>
          <p:nvPr/>
        </p:nvSpPr>
        <p:spPr bwMode="auto">
          <a:xfrm>
            <a:off x="1392238" y="1579563"/>
            <a:ext cx="16557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t>従前</a:t>
            </a:r>
          </a:p>
        </p:txBody>
      </p:sp>
      <p:sp>
        <p:nvSpPr>
          <p:cNvPr id="77829" name="テキスト ボックス 25"/>
          <p:cNvSpPr txBox="1">
            <a:spLocks noChangeArrowheads="1"/>
          </p:cNvSpPr>
          <p:nvPr/>
        </p:nvSpPr>
        <p:spPr bwMode="auto">
          <a:xfrm>
            <a:off x="5949950" y="1593850"/>
            <a:ext cx="17795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t>改訂</a:t>
            </a:r>
          </a:p>
        </p:txBody>
      </p:sp>
      <p:sp>
        <p:nvSpPr>
          <p:cNvPr id="14"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P167</a:t>
            </a:r>
            <a:endParaRPr lang="ja-JP" altLang="en-US" dirty="0"/>
          </a:p>
        </p:txBody>
      </p:sp>
      <p:sp>
        <p:nvSpPr>
          <p:cNvPr id="16" name="正方形/長方形 15"/>
          <p:cNvSpPr/>
          <p:nvPr/>
        </p:nvSpPr>
        <p:spPr bwMode="auto">
          <a:xfrm>
            <a:off x="4773613" y="1993900"/>
            <a:ext cx="4133850" cy="4765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第１・２年</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○しかけ技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二段の技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・小手－面　・面－胴</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引き技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・引き胴</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○応じ技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抜き技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・面抜き胴</a:t>
            </a:r>
            <a:endParaRPr lang="en-US" altLang="ja-JP" sz="2000" dirty="0">
              <a:solidFill>
                <a:schemeClr val="tx1"/>
              </a:solidFill>
              <a:latin typeface="ＭＳ Ｐゴシック" panose="020B0600070205080204" pitchFamily="50" charset="-128"/>
            </a:endParaRPr>
          </a:p>
          <a:p>
            <a:pPr>
              <a:defRPr/>
            </a:pPr>
            <a:endParaRPr lang="en-US" altLang="ja-JP" sz="2000" b="1" dirty="0">
              <a:solidFill>
                <a:schemeClr val="tx1"/>
              </a:solidFill>
              <a:latin typeface="ＭＳ Ｐゴシック" panose="020B0600070205080204" pitchFamily="50" charset="-128"/>
            </a:endParaRPr>
          </a:p>
          <a:p>
            <a:pPr>
              <a:defRPr/>
            </a:pP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第３年</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○しかけ技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二段の技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・面－面</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引き技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a:t>
            </a:r>
            <a:r>
              <a:rPr lang="ja-JP" altLang="en-US" sz="2000" b="1" dirty="0">
                <a:solidFill>
                  <a:srgbClr val="0000CC"/>
                </a:solidFill>
                <a:latin typeface="ＭＳ Ｐゴシック" panose="020B0600070205080204" pitchFamily="50" charset="-128"/>
              </a:rPr>
              <a:t>・引き面</a:t>
            </a:r>
            <a:endParaRPr lang="en-US" altLang="ja-JP" sz="2000" b="1" dirty="0">
              <a:solidFill>
                <a:srgbClr val="0000CC"/>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出</a:t>
            </a:r>
            <a:r>
              <a:rPr lang="ja-JP" altLang="en-US" sz="2000" dirty="0" err="1">
                <a:solidFill>
                  <a:schemeClr val="tx1"/>
                </a:solidFill>
                <a:latin typeface="ＭＳ Ｐゴシック" panose="020B0600070205080204" pitchFamily="50" charset="-128"/>
              </a:rPr>
              <a:t>ばな</a:t>
            </a:r>
            <a:r>
              <a:rPr lang="ja-JP" altLang="en-US" sz="2000" dirty="0">
                <a:solidFill>
                  <a:schemeClr val="tx1"/>
                </a:solidFill>
                <a:latin typeface="ＭＳ Ｐゴシック" panose="020B0600070205080204" pitchFamily="50" charset="-128"/>
              </a:rPr>
              <a:t>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・出</a:t>
            </a:r>
            <a:r>
              <a:rPr lang="ja-JP" altLang="en-US" sz="2000" dirty="0" err="1">
                <a:solidFill>
                  <a:schemeClr val="tx1"/>
                </a:solidFill>
                <a:latin typeface="ＭＳ Ｐゴシック" panose="020B0600070205080204" pitchFamily="50" charset="-128"/>
              </a:rPr>
              <a:t>ばな</a:t>
            </a:r>
            <a:r>
              <a:rPr lang="ja-JP" altLang="en-US" sz="2000" dirty="0">
                <a:solidFill>
                  <a:schemeClr val="tx1"/>
                </a:solidFill>
                <a:latin typeface="ＭＳ Ｐゴシック" panose="020B0600070205080204" pitchFamily="50" charset="-128"/>
              </a:rPr>
              <a:t>面</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払い技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・払い面</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○応じ技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抜き技</a:t>
            </a:r>
            <a:r>
              <a:rPr lang="en-US" altLang="ja-JP" sz="2000" dirty="0">
                <a:solidFill>
                  <a:schemeClr val="tx1"/>
                </a:solidFill>
                <a:latin typeface="ＭＳ Ｐゴシック" panose="020B0600070205080204" pitchFamily="50" charset="-128"/>
              </a:rPr>
              <a:t>〉</a:t>
            </a:r>
            <a:r>
              <a:rPr lang="ja-JP" altLang="en-US" sz="2000" dirty="0">
                <a:solidFill>
                  <a:schemeClr val="tx1"/>
                </a:solidFill>
                <a:latin typeface="ＭＳ Ｐゴシック" panose="020B0600070205080204" pitchFamily="50" charset="-128"/>
              </a:rPr>
              <a:t>　　　</a:t>
            </a:r>
            <a:r>
              <a:rPr lang="ja-JP" altLang="en-US" sz="2000" b="1" dirty="0">
                <a:solidFill>
                  <a:srgbClr val="0000CC"/>
                </a:solidFill>
                <a:latin typeface="ＭＳ Ｐゴシック" panose="020B0600070205080204" pitchFamily="50" charset="-128"/>
              </a:rPr>
              <a:t>・小手抜き面</a:t>
            </a:r>
            <a:endParaRPr lang="en-US" altLang="ja-JP" sz="2000" b="1" dirty="0">
              <a:solidFill>
                <a:srgbClr val="0000CC"/>
              </a:solidFill>
              <a:latin typeface="ＭＳ Ｐゴシック" panose="020B0600070205080204" pitchFamily="50" charset="-128"/>
            </a:endParaRPr>
          </a:p>
        </p:txBody>
      </p:sp>
      <p:sp>
        <p:nvSpPr>
          <p:cNvPr id="7783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0" name="テキスト ボックス 4"/>
          <p:cNvSpPr txBox="1">
            <a:spLocks noChangeArrowheads="1"/>
          </p:cNvSpPr>
          <p:nvPr/>
        </p:nvSpPr>
        <p:spPr bwMode="auto">
          <a:xfrm>
            <a:off x="295275" y="952500"/>
            <a:ext cx="5978525"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Ｆ　武道（剣道）［第１・２・３学年］</a:t>
            </a:r>
          </a:p>
        </p:txBody>
      </p:sp>
      <p:sp>
        <p:nvSpPr>
          <p:cNvPr id="17" name="メモ 16"/>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知識及び</a:t>
            </a:r>
            <a:r>
              <a:rPr lang="ja-JP" altLang="en-US" sz="2400" dirty="0">
                <a:solidFill>
                  <a:schemeClr val="tx1"/>
                </a:solidFill>
                <a:latin typeface="ＤＦ特太ゴシック体" pitchFamily="49" charset="-128"/>
                <a:ea typeface="ＤＦ特太ゴシック体" pitchFamily="49" charset="-128"/>
              </a:rPr>
              <a:t>技能</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96"/>
    </mc:Choice>
    <mc:Fallback xmlns="">
      <p:transition spd="slow" advTm="3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11188" y="170021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内容の取扱い</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rgbClr val="000000"/>
                </a:solidFill>
              </a:rPr>
              <a:t>・地域や学校の実態の応じて，</a:t>
            </a:r>
            <a:r>
              <a:rPr kumimoji="0" lang="ja-JP" altLang="en-US" sz="2000" u="sng" dirty="0" err="1">
                <a:solidFill>
                  <a:srgbClr val="000000"/>
                </a:solidFill>
              </a:rPr>
              <a:t>なぎな</a:t>
            </a:r>
            <a:r>
              <a:rPr kumimoji="0" lang="ja-JP" altLang="en-US" sz="2000" u="sng" dirty="0">
                <a:solidFill>
                  <a:srgbClr val="000000"/>
                </a:solidFill>
              </a:rPr>
              <a:t>たなどのその他の武道</a:t>
            </a:r>
            <a:r>
              <a:rPr kumimoji="0" lang="ja-JP" altLang="en-US" sz="2000" dirty="0">
                <a:solidFill>
                  <a:srgbClr val="000000"/>
                </a:solidFill>
              </a:rPr>
              <a:t>についても履修</a:t>
            </a:r>
            <a:endParaRPr kumimoji="0" lang="en-US" altLang="ja-JP" sz="2000" dirty="0">
              <a:solidFill>
                <a:srgbClr val="000000"/>
              </a:solidFill>
            </a:endParaRPr>
          </a:p>
          <a:p>
            <a:pPr eaLnBrk="1" fontAlgn="auto" hangingPunct="1">
              <a:spcBef>
                <a:spcPts val="0"/>
              </a:spcBef>
              <a:spcAft>
                <a:spcPts val="0"/>
              </a:spcAft>
              <a:defRPr/>
            </a:pPr>
            <a:r>
              <a:rPr kumimoji="0" lang="ja-JP" altLang="en-US" sz="2000" dirty="0">
                <a:solidFill>
                  <a:srgbClr val="000000"/>
                </a:solidFill>
              </a:rPr>
              <a:t>　させることができること。</a:t>
            </a:r>
            <a:endParaRPr kumimoji="0" lang="en-US" altLang="ja-JP" sz="2000" b="1" dirty="0">
              <a:solidFill>
                <a:schemeClr val="tx1"/>
              </a:solidFill>
            </a:endParaRPr>
          </a:p>
        </p:txBody>
      </p:sp>
      <p:sp>
        <p:nvSpPr>
          <p:cNvPr id="79875" name="テキスト ボックス 1"/>
          <p:cNvSpPr txBox="1">
            <a:spLocks noChangeArrowheads="1"/>
          </p:cNvSpPr>
          <p:nvPr/>
        </p:nvSpPr>
        <p:spPr bwMode="auto">
          <a:xfrm>
            <a:off x="47625" y="2420938"/>
            <a:ext cx="492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従前</a:t>
            </a:r>
          </a:p>
        </p:txBody>
      </p:sp>
      <p:sp>
        <p:nvSpPr>
          <p:cNvPr id="18" name="正方形/長方形 17"/>
          <p:cNvSpPr/>
          <p:nvPr/>
        </p:nvSpPr>
        <p:spPr>
          <a:xfrm>
            <a:off x="539750" y="4005263"/>
            <a:ext cx="8353425" cy="19446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b="1" dirty="0">
                <a:solidFill>
                  <a:schemeClr val="tx1"/>
                </a:solidFill>
              </a:rPr>
              <a:t>内容の取扱い</a:t>
            </a:r>
            <a:endParaRPr kumimoji="0" lang="en-US" altLang="ja-JP" sz="2000" b="1" dirty="0">
              <a:solidFill>
                <a:schemeClr val="tx1"/>
              </a:solidFill>
            </a:endParaRPr>
          </a:p>
          <a:p>
            <a:pPr eaLnBrk="1" fontAlgn="auto" hangingPunct="1">
              <a:spcBef>
                <a:spcPts val="0"/>
              </a:spcBef>
              <a:spcAft>
                <a:spcPts val="0"/>
              </a:spcAft>
              <a:defRPr/>
            </a:pPr>
            <a:r>
              <a:rPr kumimoji="0" lang="ja-JP" altLang="en-US" sz="2000" dirty="0">
                <a:solidFill>
                  <a:srgbClr val="000000"/>
                </a:solidFill>
              </a:rPr>
              <a:t>・「武道」については，</a:t>
            </a:r>
            <a:r>
              <a:rPr kumimoji="0" lang="ja-JP" altLang="en-US" sz="2000" b="1" dirty="0">
                <a:solidFill>
                  <a:srgbClr val="FF0000"/>
                </a:solidFill>
              </a:rPr>
              <a:t>柔道，剣道，相撲，空手道，なぎなた，弓道，合気道，</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b="1" dirty="0">
                <a:solidFill>
                  <a:srgbClr val="FF0000"/>
                </a:solidFill>
              </a:rPr>
              <a:t>　少林寺拳法，銃剣道などを通して，我が国固有の伝統と文化により一層触</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b="1" dirty="0">
                <a:solidFill>
                  <a:srgbClr val="FF0000"/>
                </a:solidFill>
              </a:rPr>
              <a:t>　</a:t>
            </a:r>
            <a:r>
              <a:rPr kumimoji="0" lang="ja-JP" altLang="en-US" sz="2000" b="1" dirty="0" err="1">
                <a:solidFill>
                  <a:srgbClr val="FF0000"/>
                </a:solidFill>
              </a:rPr>
              <a:t>れる</a:t>
            </a:r>
            <a:r>
              <a:rPr kumimoji="0" lang="ja-JP" altLang="en-US" sz="2000" b="1" dirty="0">
                <a:solidFill>
                  <a:srgbClr val="FF0000"/>
                </a:solidFill>
              </a:rPr>
              <a:t>ことができるようにすること。</a:t>
            </a:r>
            <a:endParaRPr kumimoji="0" lang="en-US" altLang="ja-JP" sz="2000" b="1" dirty="0">
              <a:solidFill>
                <a:srgbClr val="FF0000"/>
              </a:solidFill>
            </a:endParaRPr>
          </a:p>
          <a:p>
            <a:pPr eaLnBrk="1" fontAlgn="auto" hangingPunct="1">
              <a:spcBef>
                <a:spcPts val="0"/>
              </a:spcBef>
              <a:spcAft>
                <a:spcPts val="0"/>
              </a:spcAft>
              <a:defRPr/>
            </a:pPr>
            <a:r>
              <a:rPr kumimoji="0" lang="ja-JP" altLang="en-US" sz="2000" dirty="0">
                <a:solidFill>
                  <a:srgbClr val="000000"/>
                </a:solidFill>
              </a:rPr>
              <a:t>・学校や地域の実態の応じて，</a:t>
            </a:r>
            <a:r>
              <a:rPr kumimoji="0" lang="ja-JP" altLang="en-US" sz="2000" b="1" u="sng" dirty="0">
                <a:solidFill>
                  <a:srgbClr val="FF0000"/>
                </a:solidFill>
              </a:rPr>
              <a:t>空手道，なぎなた，弓道，合気道，少林寺拳</a:t>
            </a:r>
            <a:endParaRPr kumimoji="0" lang="en-US" altLang="ja-JP" sz="2000" b="1" u="sng" dirty="0">
              <a:solidFill>
                <a:srgbClr val="FF0000"/>
              </a:solidFill>
            </a:endParaRPr>
          </a:p>
          <a:p>
            <a:pPr eaLnBrk="1" fontAlgn="auto" hangingPunct="1">
              <a:spcBef>
                <a:spcPts val="0"/>
              </a:spcBef>
              <a:spcAft>
                <a:spcPts val="0"/>
              </a:spcAft>
              <a:defRPr/>
            </a:pPr>
            <a:r>
              <a:rPr kumimoji="0" lang="ja-JP" altLang="en-US" sz="2000" b="1" u="sng" dirty="0">
                <a:solidFill>
                  <a:srgbClr val="FF0000"/>
                </a:solidFill>
              </a:rPr>
              <a:t>　法，銃剣道など</a:t>
            </a:r>
            <a:r>
              <a:rPr kumimoji="0" lang="ja-JP" altLang="en-US" sz="2000" dirty="0">
                <a:solidFill>
                  <a:srgbClr val="000000"/>
                </a:solidFill>
              </a:rPr>
              <a:t>についても履修させることができること。</a:t>
            </a:r>
            <a:endParaRPr kumimoji="0" lang="en-US" altLang="ja-JP" sz="2000" b="1" dirty="0">
              <a:solidFill>
                <a:srgbClr val="000000"/>
              </a:solidFill>
            </a:endParaRPr>
          </a:p>
        </p:txBody>
      </p:sp>
      <p:sp>
        <p:nvSpPr>
          <p:cNvPr id="79877" name="テキスト ボックス 18"/>
          <p:cNvSpPr txBox="1">
            <a:spLocks noChangeArrowheads="1"/>
          </p:cNvSpPr>
          <p:nvPr/>
        </p:nvSpPr>
        <p:spPr bwMode="auto">
          <a:xfrm>
            <a:off x="47625" y="4618038"/>
            <a:ext cx="492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改訂</a:t>
            </a:r>
          </a:p>
        </p:txBody>
      </p:sp>
      <p:sp>
        <p:nvSpPr>
          <p:cNvPr id="7987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0" name="右矢印 9"/>
          <p:cNvSpPr/>
          <p:nvPr/>
        </p:nvSpPr>
        <p:spPr bwMode="auto">
          <a:xfrm rot="5400000">
            <a:off x="4536281" y="3356769"/>
            <a:ext cx="360363" cy="936625"/>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P165~166</a:t>
            </a:r>
            <a:endParaRPr lang="ja-JP" altLang="en-US" dirty="0"/>
          </a:p>
        </p:txBody>
      </p:sp>
      <p:sp>
        <p:nvSpPr>
          <p:cNvPr id="12" name="テキスト ボックス 4"/>
          <p:cNvSpPr txBox="1">
            <a:spLocks noChangeArrowheads="1"/>
          </p:cNvSpPr>
          <p:nvPr/>
        </p:nvSpPr>
        <p:spPr bwMode="auto">
          <a:xfrm>
            <a:off x="293688" y="958850"/>
            <a:ext cx="5976937" cy="522288"/>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Ｆ　武道［第１・２・３学年］</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356"/>
    </mc:Choice>
    <mc:Fallback xmlns="">
      <p:transition spd="slow" advTm="61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4925" y="1628775"/>
            <a:ext cx="9037638" cy="5005388"/>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27658" name="テキスト ボックス 14"/>
          <p:cNvSpPr txBox="1">
            <a:spLocks noChangeArrowheads="1"/>
          </p:cNvSpPr>
          <p:nvPr/>
        </p:nvSpPr>
        <p:spPr bwMode="auto">
          <a:xfrm>
            <a:off x="741363" y="3146425"/>
            <a:ext cx="2871787" cy="708025"/>
          </a:xfrm>
          <a:prstGeom prst="rect">
            <a:avLst/>
          </a:prstGeom>
          <a:noFill/>
          <a:ln w="9525">
            <a:solidFill>
              <a:srgbClr val="000000"/>
            </a:solid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defRPr/>
            </a:pPr>
            <a:r>
              <a:rPr lang="ja-JP" altLang="en-US" dirty="0">
                <a:solidFill>
                  <a:schemeClr val="tx1"/>
                </a:solidFill>
                <a:latin typeface="+mn-ea"/>
                <a:ea typeface="+mn-ea"/>
              </a:rPr>
              <a:t>（</a:t>
            </a:r>
            <a:r>
              <a:rPr lang="en-US" altLang="ja-JP" dirty="0">
                <a:solidFill>
                  <a:schemeClr val="tx1"/>
                </a:solidFill>
                <a:latin typeface="+mn-ea"/>
                <a:ea typeface="+mn-ea"/>
              </a:rPr>
              <a:t>1</a:t>
            </a:r>
            <a:r>
              <a:rPr lang="ja-JP" altLang="en-US" dirty="0">
                <a:solidFill>
                  <a:schemeClr val="tx1"/>
                </a:solidFill>
                <a:latin typeface="+mn-ea"/>
                <a:ea typeface="+mn-ea"/>
              </a:rPr>
              <a:t>）　運</a:t>
            </a:r>
            <a:r>
              <a:rPr lang="ja-JP" altLang="en-US" dirty="0">
                <a:solidFill>
                  <a:schemeClr val="tx1"/>
                </a:solidFill>
              </a:rPr>
              <a:t>動やスポーツの</a:t>
            </a:r>
            <a:endParaRPr lang="en-US" altLang="ja-JP" dirty="0">
              <a:solidFill>
                <a:schemeClr val="tx1"/>
              </a:solidFill>
            </a:endParaRPr>
          </a:p>
          <a:p>
            <a:pPr>
              <a:lnSpc>
                <a:spcPct val="100000"/>
              </a:lnSpc>
              <a:spcBef>
                <a:spcPct val="0"/>
              </a:spcBef>
              <a:spcAft>
                <a:spcPct val="0"/>
              </a:spcAft>
              <a:buClrTx/>
              <a:buSzTx/>
              <a:buFontTx/>
              <a:buNone/>
              <a:defRPr/>
            </a:pPr>
            <a:r>
              <a:rPr lang="ja-JP" altLang="en-US" dirty="0">
                <a:solidFill>
                  <a:schemeClr val="tx1"/>
                </a:solidFill>
              </a:rPr>
              <a:t>　　　　多様性</a:t>
            </a:r>
          </a:p>
        </p:txBody>
      </p:sp>
      <p:sp>
        <p:nvSpPr>
          <p:cNvPr id="81924" name="テキスト ボックス 14"/>
          <p:cNvSpPr txBox="1">
            <a:spLocks noChangeArrowheads="1"/>
          </p:cNvSpPr>
          <p:nvPr/>
        </p:nvSpPr>
        <p:spPr bwMode="auto">
          <a:xfrm>
            <a:off x="4140200" y="3257550"/>
            <a:ext cx="4752975"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（ｲ）運動やスポーツへの多様なかかわり方</a:t>
            </a:r>
          </a:p>
        </p:txBody>
      </p:sp>
      <p:sp>
        <p:nvSpPr>
          <p:cNvPr id="81925" name="テキスト ボックス 14"/>
          <p:cNvSpPr txBox="1">
            <a:spLocks noChangeArrowheads="1"/>
          </p:cNvSpPr>
          <p:nvPr/>
        </p:nvSpPr>
        <p:spPr bwMode="auto">
          <a:xfrm>
            <a:off x="4140200" y="2667000"/>
            <a:ext cx="4535488"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（ｱ）運動やスポーツの必要性と楽しさ</a:t>
            </a:r>
          </a:p>
        </p:txBody>
      </p:sp>
      <p:sp>
        <p:nvSpPr>
          <p:cNvPr id="81926" name="テキスト ボックス 14"/>
          <p:cNvSpPr txBox="1">
            <a:spLocks noChangeArrowheads="1"/>
          </p:cNvSpPr>
          <p:nvPr/>
        </p:nvSpPr>
        <p:spPr bwMode="auto">
          <a:xfrm>
            <a:off x="4140200" y="3841750"/>
            <a:ext cx="4535488"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（ｳ）運動やスポーツの</a:t>
            </a:r>
            <a:r>
              <a:rPr lang="ja-JP" altLang="en-US" sz="2000" b="1"/>
              <a:t>学び方</a:t>
            </a:r>
          </a:p>
        </p:txBody>
      </p:sp>
      <p:sp>
        <p:nvSpPr>
          <p:cNvPr id="15" name="テキスト ボックス 14"/>
          <p:cNvSpPr txBox="1">
            <a:spLocks noChangeArrowheads="1"/>
          </p:cNvSpPr>
          <p:nvPr/>
        </p:nvSpPr>
        <p:spPr bwMode="auto">
          <a:xfrm>
            <a:off x="741363" y="5249863"/>
            <a:ext cx="2871787" cy="706437"/>
          </a:xfrm>
          <a:prstGeom prst="rect">
            <a:avLst/>
          </a:prstGeom>
          <a:noFill/>
          <a:ln w="9525">
            <a:solidFill>
              <a:srgbClr val="000000"/>
            </a:solid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defRPr/>
            </a:pPr>
            <a:r>
              <a:rPr lang="ja-JP" altLang="en-US" dirty="0">
                <a:solidFill>
                  <a:schemeClr val="tx1"/>
                </a:solidFill>
                <a:latin typeface="+mn-ea"/>
                <a:ea typeface="+mn-ea"/>
              </a:rPr>
              <a:t>（</a:t>
            </a:r>
            <a:r>
              <a:rPr lang="en-US" altLang="ja-JP" dirty="0">
                <a:solidFill>
                  <a:schemeClr val="tx1"/>
                </a:solidFill>
                <a:latin typeface="+mn-ea"/>
                <a:ea typeface="+mn-ea"/>
              </a:rPr>
              <a:t>1</a:t>
            </a:r>
            <a:r>
              <a:rPr lang="ja-JP" altLang="en-US" dirty="0">
                <a:solidFill>
                  <a:schemeClr val="tx1"/>
                </a:solidFill>
                <a:latin typeface="+mn-ea"/>
                <a:ea typeface="+mn-ea"/>
              </a:rPr>
              <a:t>）　運</a:t>
            </a:r>
            <a:r>
              <a:rPr lang="ja-JP" altLang="en-US" dirty="0">
                <a:solidFill>
                  <a:schemeClr val="tx1"/>
                </a:solidFill>
              </a:rPr>
              <a:t>動やスポーツの</a:t>
            </a:r>
            <a:endParaRPr lang="en-US" altLang="ja-JP" dirty="0">
              <a:solidFill>
                <a:schemeClr val="tx1"/>
              </a:solidFill>
            </a:endParaRPr>
          </a:p>
          <a:p>
            <a:pPr>
              <a:lnSpc>
                <a:spcPct val="100000"/>
              </a:lnSpc>
              <a:spcBef>
                <a:spcPct val="0"/>
              </a:spcBef>
              <a:spcAft>
                <a:spcPct val="0"/>
              </a:spcAft>
              <a:buClrTx/>
              <a:buSzTx/>
              <a:buFontTx/>
              <a:buNone/>
              <a:defRPr/>
            </a:pPr>
            <a:r>
              <a:rPr lang="ja-JP" altLang="en-US" dirty="0">
                <a:solidFill>
                  <a:schemeClr val="tx1"/>
                </a:solidFill>
              </a:rPr>
              <a:t>　　　　多様性</a:t>
            </a:r>
          </a:p>
        </p:txBody>
      </p:sp>
      <p:sp>
        <p:nvSpPr>
          <p:cNvPr id="81928" name="テキスト ボックス 14"/>
          <p:cNvSpPr txBox="1">
            <a:spLocks noChangeArrowheads="1"/>
          </p:cNvSpPr>
          <p:nvPr/>
        </p:nvSpPr>
        <p:spPr bwMode="auto">
          <a:xfrm>
            <a:off x="4140200" y="4849813"/>
            <a:ext cx="4535488"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（ｱ）運動やスポーツの必要性と楽しさ</a:t>
            </a:r>
          </a:p>
        </p:txBody>
      </p:sp>
      <p:sp>
        <p:nvSpPr>
          <p:cNvPr id="81929" name="テキスト ボックス 14"/>
          <p:cNvSpPr txBox="1">
            <a:spLocks noChangeArrowheads="1"/>
          </p:cNvSpPr>
          <p:nvPr/>
        </p:nvSpPr>
        <p:spPr bwMode="auto">
          <a:xfrm>
            <a:off x="4140200" y="5440363"/>
            <a:ext cx="4535488"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（ｲ）運動やスポーツへの多様な関わり方</a:t>
            </a:r>
          </a:p>
        </p:txBody>
      </p:sp>
      <p:sp>
        <p:nvSpPr>
          <p:cNvPr id="81930" name="テキスト ボックス 14"/>
          <p:cNvSpPr txBox="1">
            <a:spLocks noChangeArrowheads="1"/>
          </p:cNvSpPr>
          <p:nvPr/>
        </p:nvSpPr>
        <p:spPr bwMode="auto">
          <a:xfrm>
            <a:off x="4140200" y="6037263"/>
            <a:ext cx="4535488"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（ｳ）運動やスポーツの</a:t>
            </a:r>
            <a:r>
              <a:rPr lang="ja-JP" altLang="en-US" sz="2000" b="1">
                <a:solidFill>
                  <a:srgbClr val="FF0000"/>
                </a:solidFill>
              </a:rPr>
              <a:t>多様な楽しみ方</a:t>
            </a:r>
          </a:p>
        </p:txBody>
      </p:sp>
      <p:grpSp>
        <p:nvGrpSpPr>
          <p:cNvPr id="81931" name="グループ化 20"/>
          <p:cNvGrpSpPr>
            <a:grpSpLocks/>
          </p:cNvGrpSpPr>
          <p:nvPr/>
        </p:nvGrpSpPr>
        <p:grpSpPr bwMode="auto">
          <a:xfrm>
            <a:off x="3613150" y="2867025"/>
            <a:ext cx="550863" cy="1174750"/>
            <a:chOff x="3613087" y="2867447"/>
            <a:chExt cx="551464" cy="1174390"/>
          </a:xfrm>
        </p:grpSpPr>
        <p:cxnSp>
          <p:nvCxnSpPr>
            <p:cNvPr id="3" name="直線コネクタ 2"/>
            <p:cNvCxnSpPr/>
            <p:nvPr/>
          </p:nvCxnSpPr>
          <p:spPr>
            <a:xfrm>
              <a:off x="3851472" y="2867447"/>
              <a:ext cx="0" cy="1174390"/>
            </a:xfrm>
            <a:prstGeom prst="line">
              <a:avLst/>
            </a:prstGeom>
            <a:ln/>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3613087" y="3437185"/>
              <a:ext cx="527625"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3876900" y="2867447"/>
              <a:ext cx="287651"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a:xfrm>
              <a:off x="3876900" y="4041837"/>
              <a:ext cx="287651" cy="0"/>
            </a:xfrm>
            <a:prstGeom prst="line">
              <a:avLst/>
            </a:prstGeom>
          </p:spPr>
          <p:style>
            <a:lnRef idx="1">
              <a:schemeClr val="dk1"/>
            </a:lnRef>
            <a:fillRef idx="0">
              <a:schemeClr val="dk1"/>
            </a:fillRef>
            <a:effectRef idx="0">
              <a:schemeClr val="dk1"/>
            </a:effectRef>
            <a:fontRef idx="minor">
              <a:schemeClr val="tx1"/>
            </a:fontRef>
          </p:style>
        </p:cxnSp>
      </p:grpSp>
      <p:grpSp>
        <p:nvGrpSpPr>
          <p:cNvPr id="81932" name="グループ化 26"/>
          <p:cNvGrpSpPr>
            <a:grpSpLocks/>
          </p:cNvGrpSpPr>
          <p:nvPr/>
        </p:nvGrpSpPr>
        <p:grpSpPr bwMode="auto">
          <a:xfrm>
            <a:off x="3619500" y="5049838"/>
            <a:ext cx="550863" cy="1173162"/>
            <a:chOff x="3613087" y="2867447"/>
            <a:chExt cx="551464" cy="1174390"/>
          </a:xfrm>
        </p:grpSpPr>
        <p:cxnSp>
          <p:nvCxnSpPr>
            <p:cNvPr id="28" name="直線コネクタ 27"/>
            <p:cNvCxnSpPr/>
            <p:nvPr/>
          </p:nvCxnSpPr>
          <p:spPr>
            <a:xfrm>
              <a:off x="3851472" y="2867447"/>
              <a:ext cx="0" cy="1174390"/>
            </a:xfrm>
            <a:prstGeom prst="line">
              <a:avLst/>
            </a:prstGeom>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a:off x="3613087" y="3437956"/>
              <a:ext cx="527625" cy="0"/>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a:off x="3876900" y="2867447"/>
              <a:ext cx="287651" cy="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3876900" y="4041837"/>
              <a:ext cx="287651" cy="0"/>
            </a:xfrm>
            <a:prstGeom prst="line">
              <a:avLst/>
            </a:prstGeom>
          </p:spPr>
          <p:style>
            <a:lnRef idx="1">
              <a:schemeClr val="dk1"/>
            </a:lnRef>
            <a:fillRef idx="0">
              <a:schemeClr val="dk1"/>
            </a:fillRef>
            <a:effectRef idx="0">
              <a:schemeClr val="dk1"/>
            </a:effectRef>
            <a:fontRef idx="minor">
              <a:schemeClr val="tx1"/>
            </a:fontRef>
          </p:style>
        </p:cxnSp>
      </p:grpSp>
      <p:sp>
        <p:nvSpPr>
          <p:cNvPr id="33" name="右矢印 32"/>
          <p:cNvSpPr/>
          <p:nvPr/>
        </p:nvSpPr>
        <p:spPr bwMode="auto">
          <a:xfrm rot="5400000">
            <a:off x="3698875" y="4202113"/>
            <a:ext cx="306388" cy="779462"/>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4" name="テキスト ボックス 33"/>
          <p:cNvSpPr txBox="1"/>
          <p:nvPr/>
        </p:nvSpPr>
        <p:spPr>
          <a:xfrm>
            <a:off x="315913" y="2825750"/>
            <a:ext cx="461962" cy="1257300"/>
          </a:xfrm>
          <a:prstGeom prst="rect">
            <a:avLst/>
          </a:prstGeom>
          <a:noFill/>
        </p:spPr>
        <p:txBody>
          <a:bodyPr vert="eaVert">
            <a:spAutoFit/>
          </a:bodyPr>
          <a:lstStyle/>
          <a:p>
            <a:pPr algn="ctr">
              <a:defRPr/>
            </a:pPr>
            <a:r>
              <a:rPr lang="ja-JP" altLang="en-US" b="1" dirty="0"/>
              <a:t>従前</a:t>
            </a:r>
            <a:endParaRPr lang="ja-JP" altLang="en-US" b="1" dirty="0">
              <a:latin typeface="+mn-ea"/>
              <a:ea typeface="+mn-ea"/>
            </a:endParaRPr>
          </a:p>
        </p:txBody>
      </p:sp>
      <p:sp>
        <p:nvSpPr>
          <p:cNvPr id="35" name="テキスト ボックス 34"/>
          <p:cNvSpPr txBox="1"/>
          <p:nvPr/>
        </p:nvSpPr>
        <p:spPr>
          <a:xfrm>
            <a:off x="315913" y="4964113"/>
            <a:ext cx="461962" cy="1257300"/>
          </a:xfrm>
          <a:prstGeom prst="rect">
            <a:avLst/>
          </a:prstGeom>
          <a:noFill/>
        </p:spPr>
        <p:txBody>
          <a:bodyPr vert="eaVert">
            <a:spAutoFit/>
          </a:bodyPr>
          <a:lstStyle/>
          <a:p>
            <a:pPr algn="ctr">
              <a:defRPr/>
            </a:pPr>
            <a:r>
              <a:rPr lang="ja-JP" altLang="en-US" b="1" dirty="0"/>
              <a:t>改訂</a:t>
            </a:r>
            <a:endParaRPr lang="ja-JP" altLang="en-US" b="1" dirty="0">
              <a:latin typeface="+mn-ea"/>
              <a:ea typeface="+mn-ea"/>
            </a:endParaRPr>
          </a:p>
        </p:txBody>
      </p:sp>
      <p:sp>
        <p:nvSpPr>
          <p:cNvPr id="36"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P189~191</a:t>
            </a:r>
            <a:endParaRPr lang="ja-JP" altLang="en-US" dirty="0"/>
          </a:p>
        </p:txBody>
      </p:sp>
      <p:sp>
        <p:nvSpPr>
          <p:cNvPr id="81937"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27" name="テキスト ボックス 4"/>
          <p:cNvSpPr txBox="1">
            <a:spLocks noChangeArrowheads="1"/>
          </p:cNvSpPr>
          <p:nvPr/>
        </p:nvSpPr>
        <p:spPr bwMode="auto">
          <a:xfrm>
            <a:off x="315913" y="944563"/>
            <a:ext cx="5976937" cy="522287"/>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Ｈ　体育理論［第１学年］</a:t>
            </a:r>
          </a:p>
        </p:txBody>
      </p:sp>
      <p:sp>
        <p:nvSpPr>
          <p:cNvPr id="38" name="メモ 37"/>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　識</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34"/>
    </mc:Choice>
    <mc:Fallback xmlns="">
      <p:transition spd="slow" advTm="3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4925" y="1647825"/>
            <a:ext cx="9037638" cy="5005388"/>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27658" name="テキスト ボックス 14"/>
          <p:cNvSpPr txBox="1">
            <a:spLocks noChangeArrowheads="1"/>
          </p:cNvSpPr>
          <p:nvPr/>
        </p:nvSpPr>
        <p:spPr bwMode="auto">
          <a:xfrm>
            <a:off x="741363" y="3146425"/>
            <a:ext cx="2871787" cy="1016000"/>
          </a:xfrm>
          <a:prstGeom prst="rect">
            <a:avLst/>
          </a:prstGeom>
          <a:noFill/>
          <a:ln w="9525">
            <a:solidFill>
              <a:srgbClr val="000000"/>
            </a:solid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defRPr/>
            </a:pPr>
            <a:r>
              <a:rPr lang="ja-JP" altLang="en-US" dirty="0">
                <a:solidFill>
                  <a:schemeClr val="tx1"/>
                </a:solidFill>
                <a:latin typeface="+mn-ea"/>
                <a:ea typeface="+mn-ea"/>
              </a:rPr>
              <a:t>（</a:t>
            </a:r>
            <a:r>
              <a:rPr lang="en-US" altLang="ja-JP" dirty="0">
                <a:solidFill>
                  <a:schemeClr val="tx1"/>
                </a:solidFill>
                <a:latin typeface="+mn-ea"/>
                <a:ea typeface="+mn-ea"/>
              </a:rPr>
              <a:t>2</a:t>
            </a:r>
            <a:r>
              <a:rPr lang="ja-JP" altLang="en-US" dirty="0">
                <a:solidFill>
                  <a:schemeClr val="tx1"/>
                </a:solidFill>
                <a:latin typeface="+mn-ea"/>
                <a:ea typeface="+mn-ea"/>
              </a:rPr>
              <a:t>）　運</a:t>
            </a:r>
            <a:r>
              <a:rPr lang="ja-JP" altLang="en-US" dirty="0">
                <a:solidFill>
                  <a:schemeClr val="tx1"/>
                </a:solidFill>
              </a:rPr>
              <a:t>動やスポーツが</a:t>
            </a:r>
            <a:endParaRPr lang="en-US" altLang="ja-JP" dirty="0">
              <a:solidFill>
                <a:schemeClr val="tx1"/>
              </a:solidFill>
            </a:endParaRPr>
          </a:p>
          <a:p>
            <a:pPr>
              <a:lnSpc>
                <a:spcPct val="100000"/>
              </a:lnSpc>
              <a:spcBef>
                <a:spcPct val="0"/>
              </a:spcBef>
              <a:spcAft>
                <a:spcPct val="0"/>
              </a:spcAft>
              <a:buClrTx/>
              <a:buSzTx/>
              <a:buFontTx/>
              <a:buNone/>
              <a:defRPr/>
            </a:pPr>
            <a:r>
              <a:rPr lang="ja-JP" altLang="en-US" dirty="0">
                <a:solidFill>
                  <a:schemeClr val="tx1"/>
                </a:solidFill>
              </a:rPr>
              <a:t>　　　心身の発達に与え</a:t>
            </a:r>
            <a:endParaRPr lang="en-US" altLang="ja-JP" dirty="0">
              <a:solidFill>
                <a:schemeClr val="tx1"/>
              </a:solidFill>
            </a:endParaRPr>
          </a:p>
          <a:p>
            <a:pPr>
              <a:lnSpc>
                <a:spcPct val="100000"/>
              </a:lnSpc>
              <a:spcBef>
                <a:spcPct val="0"/>
              </a:spcBef>
              <a:spcAft>
                <a:spcPct val="0"/>
              </a:spcAft>
              <a:buClrTx/>
              <a:buSzTx/>
              <a:buFontTx/>
              <a:buNone/>
              <a:defRPr/>
            </a:pPr>
            <a:r>
              <a:rPr lang="ja-JP" altLang="en-US" dirty="0">
                <a:solidFill>
                  <a:schemeClr val="tx1"/>
                </a:solidFill>
              </a:rPr>
              <a:t>　　　</a:t>
            </a:r>
            <a:r>
              <a:rPr lang="ja-JP" altLang="en-US" dirty="0" err="1">
                <a:solidFill>
                  <a:schemeClr val="tx1"/>
                </a:solidFill>
              </a:rPr>
              <a:t>る</a:t>
            </a:r>
            <a:r>
              <a:rPr lang="ja-JP" altLang="en-US" dirty="0">
                <a:solidFill>
                  <a:schemeClr val="tx1"/>
                </a:solidFill>
              </a:rPr>
              <a:t>効果と安全</a:t>
            </a:r>
          </a:p>
        </p:txBody>
      </p:sp>
      <p:sp>
        <p:nvSpPr>
          <p:cNvPr id="15" name="テキスト ボックス 14"/>
          <p:cNvSpPr txBox="1">
            <a:spLocks noChangeArrowheads="1"/>
          </p:cNvSpPr>
          <p:nvPr/>
        </p:nvSpPr>
        <p:spPr bwMode="auto">
          <a:xfrm>
            <a:off x="741363" y="5249863"/>
            <a:ext cx="2871787" cy="1016000"/>
          </a:xfrm>
          <a:prstGeom prst="rect">
            <a:avLst/>
          </a:prstGeom>
          <a:noFill/>
          <a:ln w="9525">
            <a:solidFill>
              <a:srgbClr val="000000"/>
            </a:solid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defRPr/>
            </a:pPr>
            <a:r>
              <a:rPr lang="ja-JP" altLang="en-US" dirty="0">
                <a:solidFill>
                  <a:schemeClr val="tx1"/>
                </a:solidFill>
                <a:latin typeface="+mn-ea"/>
                <a:ea typeface="+mn-ea"/>
              </a:rPr>
              <a:t>（</a:t>
            </a:r>
            <a:r>
              <a:rPr lang="en-US" altLang="ja-JP" dirty="0">
                <a:solidFill>
                  <a:schemeClr val="tx1"/>
                </a:solidFill>
                <a:latin typeface="+mn-ea"/>
                <a:ea typeface="+mn-ea"/>
              </a:rPr>
              <a:t>2</a:t>
            </a:r>
            <a:r>
              <a:rPr lang="ja-JP" altLang="en-US" dirty="0">
                <a:solidFill>
                  <a:schemeClr val="tx1"/>
                </a:solidFill>
                <a:latin typeface="+mn-ea"/>
                <a:ea typeface="+mn-ea"/>
              </a:rPr>
              <a:t>）　</a:t>
            </a:r>
            <a:r>
              <a:rPr lang="ja-JP" altLang="en-US" b="1" dirty="0">
                <a:solidFill>
                  <a:srgbClr val="FF0000"/>
                </a:solidFill>
                <a:latin typeface="+mn-ea"/>
                <a:ea typeface="+mn-ea"/>
              </a:rPr>
              <a:t>運</a:t>
            </a:r>
            <a:r>
              <a:rPr lang="ja-JP" altLang="en-US" b="1" dirty="0">
                <a:solidFill>
                  <a:srgbClr val="FF0000"/>
                </a:solidFill>
              </a:rPr>
              <a:t>動やスポーツの　</a:t>
            </a:r>
            <a:endParaRPr lang="en-US" altLang="ja-JP" b="1" dirty="0">
              <a:solidFill>
                <a:srgbClr val="FF0000"/>
              </a:solidFill>
            </a:endParaRPr>
          </a:p>
          <a:p>
            <a:pPr>
              <a:lnSpc>
                <a:spcPct val="100000"/>
              </a:lnSpc>
              <a:spcBef>
                <a:spcPct val="0"/>
              </a:spcBef>
              <a:spcAft>
                <a:spcPct val="0"/>
              </a:spcAft>
              <a:buClrTx/>
              <a:buSzTx/>
              <a:buFontTx/>
              <a:buNone/>
              <a:defRPr/>
            </a:pPr>
            <a:r>
              <a:rPr lang="ja-JP" altLang="en-US" b="1" dirty="0">
                <a:solidFill>
                  <a:srgbClr val="FF0000"/>
                </a:solidFill>
              </a:rPr>
              <a:t>　　　意義</a:t>
            </a:r>
            <a:r>
              <a:rPr lang="ja-JP" altLang="en-US" dirty="0">
                <a:solidFill>
                  <a:schemeClr val="tx1"/>
                </a:solidFill>
              </a:rPr>
              <a:t>や効果と</a:t>
            </a:r>
            <a:r>
              <a:rPr lang="ja-JP" altLang="en-US" b="1" dirty="0">
                <a:solidFill>
                  <a:srgbClr val="FF0000"/>
                </a:solidFill>
              </a:rPr>
              <a:t>学び</a:t>
            </a:r>
            <a:endParaRPr lang="en-US" altLang="ja-JP" b="1" dirty="0">
              <a:solidFill>
                <a:srgbClr val="FF0000"/>
              </a:solidFill>
            </a:endParaRPr>
          </a:p>
          <a:p>
            <a:pPr>
              <a:lnSpc>
                <a:spcPct val="100000"/>
              </a:lnSpc>
              <a:spcBef>
                <a:spcPct val="0"/>
              </a:spcBef>
              <a:spcAft>
                <a:spcPct val="0"/>
              </a:spcAft>
              <a:buClrTx/>
              <a:buSzTx/>
              <a:buFontTx/>
              <a:buNone/>
              <a:defRPr/>
            </a:pPr>
            <a:r>
              <a:rPr lang="ja-JP" altLang="en-US" b="1" dirty="0">
                <a:solidFill>
                  <a:srgbClr val="FF0000"/>
                </a:solidFill>
              </a:rPr>
              <a:t>　　　方</a:t>
            </a:r>
            <a:r>
              <a:rPr lang="ja-JP" altLang="en-US" dirty="0">
                <a:solidFill>
                  <a:schemeClr val="tx1"/>
                </a:solidFill>
              </a:rPr>
              <a:t>や安全な行い方</a:t>
            </a:r>
            <a:endParaRPr lang="en-US" altLang="ja-JP" dirty="0">
              <a:solidFill>
                <a:schemeClr val="tx1"/>
              </a:solidFill>
            </a:endParaRPr>
          </a:p>
        </p:txBody>
      </p:sp>
      <p:grpSp>
        <p:nvGrpSpPr>
          <p:cNvPr id="83973" name="グループ化 20"/>
          <p:cNvGrpSpPr>
            <a:grpSpLocks/>
          </p:cNvGrpSpPr>
          <p:nvPr/>
        </p:nvGrpSpPr>
        <p:grpSpPr bwMode="auto">
          <a:xfrm>
            <a:off x="3613150" y="2867025"/>
            <a:ext cx="550863" cy="1174750"/>
            <a:chOff x="3613087" y="2867447"/>
            <a:chExt cx="551464" cy="1174390"/>
          </a:xfrm>
        </p:grpSpPr>
        <p:cxnSp>
          <p:nvCxnSpPr>
            <p:cNvPr id="3" name="直線コネクタ 2"/>
            <p:cNvCxnSpPr/>
            <p:nvPr/>
          </p:nvCxnSpPr>
          <p:spPr>
            <a:xfrm>
              <a:off x="3851472" y="2867447"/>
              <a:ext cx="0" cy="1174390"/>
            </a:xfrm>
            <a:prstGeom prst="line">
              <a:avLst/>
            </a:prstGeom>
            <a:ln/>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3613087" y="3437185"/>
              <a:ext cx="527625"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3876900" y="2867447"/>
              <a:ext cx="287651"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a:xfrm>
              <a:off x="3876900" y="4041837"/>
              <a:ext cx="287651" cy="0"/>
            </a:xfrm>
            <a:prstGeom prst="line">
              <a:avLst/>
            </a:prstGeom>
          </p:spPr>
          <p:style>
            <a:lnRef idx="1">
              <a:schemeClr val="dk1"/>
            </a:lnRef>
            <a:fillRef idx="0">
              <a:schemeClr val="dk1"/>
            </a:fillRef>
            <a:effectRef idx="0">
              <a:schemeClr val="dk1"/>
            </a:effectRef>
            <a:fontRef idx="minor">
              <a:schemeClr val="tx1"/>
            </a:fontRef>
          </p:style>
        </p:cxnSp>
      </p:grpSp>
      <p:grpSp>
        <p:nvGrpSpPr>
          <p:cNvPr id="83974" name="グループ化 26"/>
          <p:cNvGrpSpPr>
            <a:grpSpLocks/>
          </p:cNvGrpSpPr>
          <p:nvPr/>
        </p:nvGrpSpPr>
        <p:grpSpPr bwMode="auto">
          <a:xfrm>
            <a:off x="3619500" y="5049838"/>
            <a:ext cx="550863" cy="1173162"/>
            <a:chOff x="3613087" y="2867447"/>
            <a:chExt cx="551464" cy="1174390"/>
          </a:xfrm>
        </p:grpSpPr>
        <p:cxnSp>
          <p:nvCxnSpPr>
            <p:cNvPr id="28" name="直線コネクタ 27"/>
            <p:cNvCxnSpPr/>
            <p:nvPr/>
          </p:nvCxnSpPr>
          <p:spPr>
            <a:xfrm>
              <a:off x="3851472" y="2867447"/>
              <a:ext cx="0" cy="1174390"/>
            </a:xfrm>
            <a:prstGeom prst="line">
              <a:avLst/>
            </a:prstGeom>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a:off x="3613087" y="3437956"/>
              <a:ext cx="527625" cy="0"/>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a:off x="3876900" y="2867447"/>
              <a:ext cx="287651" cy="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3876900" y="4041837"/>
              <a:ext cx="287651" cy="0"/>
            </a:xfrm>
            <a:prstGeom prst="line">
              <a:avLst/>
            </a:prstGeom>
          </p:spPr>
          <p:style>
            <a:lnRef idx="1">
              <a:schemeClr val="dk1"/>
            </a:lnRef>
            <a:fillRef idx="0">
              <a:schemeClr val="dk1"/>
            </a:fillRef>
            <a:effectRef idx="0">
              <a:schemeClr val="dk1"/>
            </a:effectRef>
            <a:fontRef idx="minor">
              <a:schemeClr val="tx1"/>
            </a:fontRef>
          </p:style>
        </p:cxnSp>
      </p:grpSp>
      <p:sp>
        <p:nvSpPr>
          <p:cNvPr id="33" name="右矢印 32"/>
          <p:cNvSpPr/>
          <p:nvPr/>
        </p:nvSpPr>
        <p:spPr bwMode="auto">
          <a:xfrm rot="5400000">
            <a:off x="3698875" y="4202113"/>
            <a:ext cx="306388" cy="779462"/>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テキスト ボックス 33"/>
          <p:cNvSpPr txBox="1"/>
          <p:nvPr/>
        </p:nvSpPr>
        <p:spPr>
          <a:xfrm>
            <a:off x="315913" y="2825750"/>
            <a:ext cx="461962" cy="1257300"/>
          </a:xfrm>
          <a:prstGeom prst="rect">
            <a:avLst/>
          </a:prstGeom>
          <a:noFill/>
        </p:spPr>
        <p:txBody>
          <a:bodyPr vert="eaVert">
            <a:spAutoFit/>
          </a:bodyPr>
          <a:lstStyle/>
          <a:p>
            <a:pPr algn="ctr">
              <a:defRPr/>
            </a:pPr>
            <a:r>
              <a:rPr lang="ja-JP" altLang="en-US" b="1" dirty="0"/>
              <a:t>従前</a:t>
            </a:r>
            <a:endParaRPr lang="ja-JP" altLang="en-US" b="1" dirty="0">
              <a:latin typeface="+mn-ea"/>
              <a:ea typeface="+mn-ea"/>
            </a:endParaRPr>
          </a:p>
        </p:txBody>
      </p:sp>
      <p:sp>
        <p:nvSpPr>
          <p:cNvPr id="35" name="テキスト ボックス 34"/>
          <p:cNvSpPr txBox="1"/>
          <p:nvPr/>
        </p:nvSpPr>
        <p:spPr>
          <a:xfrm>
            <a:off x="315913" y="4964113"/>
            <a:ext cx="461962" cy="1257300"/>
          </a:xfrm>
          <a:prstGeom prst="rect">
            <a:avLst/>
          </a:prstGeom>
          <a:noFill/>
        </p:spPr>
        <p:txBody>
          <a:bodyPr vert="eaVert">
            <a:spAutoFit/>
          </a:bodyPr>
          <a:lstStyle/>
          <a:p>
            <a:pPr algn="ctr">
              <a:defRPr/>
            </a:pPr>
            <a:r>
              <a:rPr lang="ja-JP" altLang="en-US" b="1" dirty="0"/>
              <a:t>改訂</a:t>
            </a:r>
            <a:endParaRPr lang="ja-JP" altLang="en-US" b="1" dirty="0">
              <a:latin typeface="+mn-ea"/>
              <a:ea typeface="+mn-ea"/>
            </a:endParaRPr>
          </a:p>
        </p:txBody>
      </p:sp>
      <p:sp>
        <p:nvSpPr>
          <p:cNvPr id="83978" name="テキスト ボックス 14"/>
          <p:cNvSpPr txBox="1">
            <a:spLocks noChangeArrowheads="1"/>
          </p:cNvSpPr>
          <p:nvPr/>
        </p:nvSpPr>
        <p:spPr bwMode="auto">
          <a:xfrm>
            <a:off x="4038600" y="2667000"/>
            <a:ext cx="4710113" cy="400050"/>
          </a:xfrm>
          <a:prstGeom prst="rect">
            <a:avLst/>
          </a:prstGeom>
          <a:solidFill>
            <a:schemeClr val="bg1"/>
          </a:solidFill>
          <a:ln w="9525">
            <a:solidFill>
              <a:srgbClr val="000000"/>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（ｱ）運動やスポーツが心身に及ぼす効果</a:t>
            </a:r>
          </a:p>
        </p:txBody>
      </p:sp>
      <p:sp>
        <p:nvSpPr>
          <p:cNvPr id="83979" name="テキスト ボックス 14"/>
          <p:cNvSpPr txBox="1">
            <a:spLocks noChangeArrowheads="1"/>
          </p:cNvSpPr>
          <p:nvPr/>
        </p:nvSpPr>
        <p:spPr bwMode="auto">
          <a:xfrm>
            <a:off x="4038600" y="3841750"/>
            <a:ext cx="4710113" cy="400050"/>
          </a:xfrm>
          <a:prstGeom prst="rect">
            <a:avLst/>
          </a:prstGeom>
          <a:solidFill>
            <a:schemeClr val="bg1"/>
          </a:solidFill>
          <a:ln w="9525">
            <a:solidFill>
              <a:srgbClr val="000000"/>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（ｳ）安全な運動やスポーツの行い方</a:t>
            </a:r>
            <a:endParaRPr lang="ja-JP" altLang="en-US" sz="2000" b="1"/>
          </a:p>
        </p:txBody>
      </p:sp>
      <p:sp>
        <p:nvSpPr>
          <p:cNvPr id="16" name="テキスト ボックス 14"/>
          <p:cNvSpPr txBox="1">
            <a:spLocks noChangeArrowheads="1"/>
          </p:cNvSpPr>
          <p:nvPr/>
        </p:nvSpPr>
        <p:spPr bwMode="auto">
          <a:xfrm>
            <a:off x="4038600" y="4849813"/>
            <a:ext cx="4854575" cy="400050"/>
          </a:xfrm>
          <a:prstGeom prst="rect">
            <a:avLst/>
          </a:prstGeom>
          <a:solidFill>
            <a:schemeClr val="bg1"/>
          </a:solidFill>
          <a:ln w="9525">
            <a:solidFill>
              <a:srgbClr val="000000"/>
            </a:solid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defRPr/>
            </a:pPr>
            <a:r>
              <a:rPr lang="ja-JP" altLang="en-US" dirty="0">
                <a:solidFill>
                  <a:schemeClr val="tx1"/>
                </a:solidFill>
              </a:rPr>
              <a:t>（ｱ）</a:t>
            </a:r>
            <a:r>
              <a:rPr lang="ja-JP" altLang="en-US" spc="-300" dirty="0">
                <a:solidFill>
                  <a:schemeClr val="tx1"/>
                </a:solidFill>
              </a:rPr>
              <a:t>運動やｽﾎﾟｰﾂが心身及び社会性に及ぼす効果</a:t>
            </a:r>
            <a:endParaRPr lang="ja-JP" altLang="en-US" dirty="0">
              <a:solidFill>
                <a:schemeClr val="tx1"/>
              </a:solidFill>
            </a:endParaRPr>
          </a:p>
        </p:txBody>
      </p:sp>
      <p:sp>
        <p:nvSpPr>
          <p:cNvPr id="83981" name="テキスト ボックス 14"/>
          <p:cNvSpPr txBox="1">
            <a:spLocks noChangeArrowheads="1"/>
          </p:cNvSpPr>
          <p:nvPr/>
        </p:nvSpPr>
        <p:spPr bwMode="auto">
          <a:xfrm>
            <a:off x="4038600" y="5440363"/>
            <a:ext cx="4710113" cy="400050"/>
          </a:xfrm>
          <a:prstGeom prst="rect">
            <a:avLst/>
          </a:prstGeom>
          <a:solidFill>
            <a:schemeClr val="bg1"/>
          </a:solidFill>
          <a:ln w="9525">
            <a:solidFill>
              <a:srgbClr val="000000"/>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（ｲ）運動やスポーツの</a:t>
            </a:r>
            <a:r>
              <a:rPr lang="ja-JP" altLang="en-US" sz="2000" b="1">
                <a:solidFill>
                  <a:srgbClr val="FF0000"/>
                </a:solidFill>
              </a:rPr>
              <a:t>学び方</a:t>
            </a:r>
          </a:p>
        </p:txBody>
      </p:sp>
      <p:sp>
        <p:nvSpPr>
          <p:cNvPr id="83982" name="テキスト ボックス 14"/>
          <p:cNvSpPr txBox="1">
            <a:spLocks noChangeArrowheads="1"/>
          </p:cNvSpPr>
          <p:nvPr/>
        </p:nvSpPr>
        <p:spPr bwMode="auto">
          <a:xfrm>
            <a:off x="4052888" y="6021388"/>
            <a:ext cx="4695825" cy="400050"/>
          </a:xfrm>
          <a:prstGeom prst="rect">
            <a:avLst/>
          </a:prstGeom>
          <a:solidFill>
            <a:schemeClr val="bg1"/>
          </a:solidFill>
          <a:ln w="9525">
            <a:solidFill>
              <a:srgbClr val="000000"/>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（ｳ）安全な運動やスポーツの行い方</a:t>
            </a:r>
            <a:endParaRPr lang="ja-JP" altLang="en-US" sz="2000" b="1"/>
          </a:p>
        </p:txBody>
      </p:sp>
      <p:sp>
        <p:nvSpPr>
          <p:cNvPr id="36" name="テキスト ボックス 14"/>
          <p:cNvSpPr txBox="1">
            <a:spLocks noChangeArrowheads="1"/>
          </p:cNvSpPr>
          <p:nvPr/>
        </p:nvSpPr>
        <p:spPr bwMode="auto">
          <a:xfrm>
            <a:off x="4038600" y="3249613"/>
            <a:ext cx="4710113" cy="400050"/>
          </a:xfrm>
          <a:prstGeom prst="rect">
            <a:avLst/>
          </a:prstGeom>
          <a:solidFill>
            <a:schemeClr val="bg1"/>
          </a:solidFill>
          <a:ln w="9525">
            <a:solidFill>
              <a:srgbClr val="000000"/>
            </a:solid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defRPr/>
            </a:pPr>
            <a:r>
              <a:rPr lang="ja-JP" altLang="en-US" dirty="0">
                <a:solidFill>
                  <a:schemeClr val="tx1"/>
                </a:solidFill>
              </a:rPr>
              <a:t>（ｲ）</a:t>
            </a:r>
            <a:r>
              <a:rPr lang="ja-JP" altLang="en-US" spc="-300" dirty="0">
                <a:solidFill>
                  <a:schemeClr val="tx1"/>
                </a:solidFill>
              </a:rPr>
              <a:t>運動やｽﾎﾟｰﾂが社会性の発達に及ぼす効果</a:t>
            </a:r>
            <a:endParaRPr lang="ja-JP" altLang="en-US" dirty="0">
              <a:solidFill>
                <a:schemeClr val="tx1"/>
              </a:solidFill>
            </a:endParaRPr>
          </a:p>
        </p:txBody>
      </p:sp>
      <p:sp>
        <p:nvSpPr>
          <p:cNvPr id="37"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P192~194</a:t>
            </a:r>
            <a:endParaRPr lang="ja-JP" altLang="en-US" dirty="0"/>
          </a:p>
        </p:txBody>
      </p:sp>
      <p:sp>
        <p:nvSpPr>
          <p:cNvPr id="8398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27" name="テキスト ボックス 4"/>
          <p:cNvSpPr txBox="1">
            <a:spLocks noChangeArrowheads="1"/>
          </p:cNvSpPr>
          <p:nvPr/>
        </p:nvSpPr>
        <p:spPr bwMode="auto">
          <a:xfrm>
            <a:off x="307975" y="960438"/>
            <a:ext cx="5978525"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Ｈ　体育理論［第２学年］</a:t>
            </a:r>
          </a:p>
        </p:txBody>
      </p:sp>
      <p:sp>
        <p:nvSpPr>
          <p:cNvPr id="39" name="メモ 38"/>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　識</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55"/>
    </mc:Choice>
    <mc:Fallback xmlns="">
      <p:transition spd="slow" advTm="1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8" name="テキスト ボックス 14"/>
          <p:cNvSpPr txBox="1">
            <a:spLocks noChangeArrowheads="1"/>
          </p:cNvSpPr>
          <p:nvPr/>
        </p:nvSpPr>
        <p:spPr bwMode="auto">
          <a:xfrm>
            <a:off x="741363" y="3146425"/>
            <a:ext cx="2871787" cy="708025"/>
          </a:xfrm>
          <a:prstGeom prst="rect">
            <a:avLst/>
          </a:prstGeom>
          <a:noFill/>
          <a:ln w="9525">
            <a:solidFill>
              <a:srgbClr val="000000"/>
            </a:solid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defRPr/>
            </a:pPr>
            <a:r>
              <a:rPr lang="ja-JP" altLang="en-US" dirty="0">
                <a:solidFill>
                  <a:schemeClr val="tx1"/>
                </a:solidFill>
                <a:latin typeface="+mn-ea"/>
                <a:ea typeface="+mn-ea"/>
              </a:rPr>
              <a:t>（</a:t>
            </a:r>
            <a:r>
              <a:rPr lang="en-US" altLang="ja-JP" dirty="0">
                <a:solidFill>
                  <a:schemeClr val="tx1"/>
                </a:solidFill>
                <a:latin typeface="+mn-ea"/>
                <a:ea typeface="+mn-ea"/>
              </a:rPr>
              <a:t>3</a:t>
            </a:r>
            <a:r>
              <a:rPr lang="ja-JP" altLang="en-US" dirty="0">
                <a:solidFill>
                  <a:schemeClr val="tx1"/>
                </a:solidFill>
                <a:latin typeface="+mn-ea"/>
                <a:ea typeface="+mn-ea"/>
              </a:rPr>
              <a:t>）　文化としての</a:t>
            </a:r>
            <a:r>
              <a:rPr lang="ja-JP" altLang="en-US" dirty="0">
                <a:solidFill>
                  <a:schemeClr val="tx1"/>
                </a:solidFill>
              </a:rPr>
              <a:t>スポー</a:t>
            </a:r>
            <a:endParaRPr lang="en-US" altLang="ja-JP" dirty="0">
              <a:solidFill>
                <a:schemeClr val="tx1"/>
              </a:solidFill>
            </a:endParaRPr>
          </a:p>
          <a:p>
            <a:pPr>
              <a:lnSpc>
                <a:spcPct val="100000"/>
              </a:lnSpc>
              <a:spcBef>
                <a:spcPct val="0"/>
              </a:spcBef>
              <a:spcAft>
                <a:spcPct val="0"/>
              </a:spcAft>
              <a:buClrTx/>
              <a:buSzTx/>
              <a:buFontTx/>
              <a:buNone/>
              <a:defRPr/>
            </a:pPr>
            <a:r>
              <a:rPr lang="ja-JP" altLang="en-US" dirty="0">
                <a:solidFill>
                  <a:schemeClr val="tx1"/>
                </a:solidFill>
              </a:rPr>
              <a:t>　　　ツの意義</a:t>
            </a:r>
            <a:endParaRPr lang="en-US" altLang="ja-JP" dirty="0">
              <a:solidFill>
                <a:schemeClr val="tx1"/>
              </a:solidFill>
            </a:endParaRPr>
          </a:p>
        </p:txBody>
      </p:sp>
      <p:grpSp>
        <p:nvGrpSpPr>
          <p:cNvPr id="86019" name="グループ化 20"/>
          <p:cNvGrpSpPr>
            <a:grpSpLocks/>
          </p:cNvGrpSpPr>
          <p:nvPr/>
        </p:nvGrpSpPr>
        <p:grpSpPr bwMode="auto">
          <a:xfrm>
            <a:off x="3613150" y="2867025"/>
            <a:ext cx="550863" cy="1174750"/>
            <a:chOff x="3613087" y="2867447"/>
            <a:chExt cx="551464" cy="1174390"/>
          </a:xfrm>
        </p:grpSpPr>
        <p:cxnSp>
          <p:nvCxnSpPr>
            <p:cNvPr id="3" name="直線コネクタ 2"/>
            <p:cNvCxnSpPr/>
            <p:nvPr/>
          </p:nvCxnSpPr>
          <p:spPr>
            <a:xfrm>
              <a:off x="3851472" y="2867447"/>
              <a:ext cx="0" cy="1174390"/>
            </a:xfrm>
            <a:prstGeom prst="line">
              <a:avLst/>
            </a:prstGeom>
            <a:ln/>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3613087" y="3437185"/>
              <a:ext cx="527625"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3876900" y="2867447"/>
              <a:ext cx="287651"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a:xfrm>
              <a:off x="3876900" y="4041837"/>
              <a:ext cx="287651" cy="0"/>
            </a:xfrm>
            <a:prstGeom prst="line">
              <a:avLst/>
            </a:prstGeom>
          </p:spPr>
          <p:style>
            <a:lnRef idx="1">
              <a:schemeClr val="dk1"/>
            </a:lnRef>
            <a:fillRef idx="0">
              <a:schemeClr val="dk1"/>
            </a:fillRef>
            <a:effectRef idx="0">
              <a:schemeClr val="dk1"/>
            </a:effectRef>
            <a:fontRef idx="minor">
              <a:schemeClr val="tx1"/>
            </a:fontRef>
          </p:style>
        </p:cxnSp>
      </p:grpSp>
      <p:sp>
        <p:nvSpPr>
          <p:cNvPr id="34" name="テキスト ボックス 33"/>
          <p:cNvSpPr txBox="1"/>
          <p:nvPr/>
        </p:nvSpPr>
        <p:spPr>
          <a:xfrm>
            <a:off x="315913" y="2825750"/>
            <a:ext cx="461962" cy="1257300"/>
          </a:xfrm>
          <a:prstGeom prst="rect">
            <a:avLst/>
          </a:prstGeom>
          <a:noFill/>
        </p:spPr>
        <p:txBody>
          <a:bodyPr vert="eaVert">
            <a:spAutoFit/>
          </a:bodyPr>
          <a:lstStyle/>
          <a:p>
            <a:pPr algn="ctr">
              <a:defRPr/>
            </a:pPr>
            <a:r>
              <a:rPr lang="ja-JP" altLang="en-US" b="1" dirty="0"/>
              <a:t>　変更なし</a:t>
            </a:r>
            <a:endParaRPr lang="ja-JP" altLang="en-US" b="1" dirty="0">
              <a:latin typeface="+mn-ea"/>
              <a:ea typeface="+mn-ea"/>
            </a:endParaRPr>
          </a:p>
        </p:txBody>
      </p:sp>
      <p:sp>
        <p:nvSpPr>
          <p:cNvPr id="86021" name="テキスト ボックス 14"/>
          <p:cNvSpPr txBox="1">
            <a:spLocks noChangeArrowheads="1"/>
          </p:cNvSpPr>
          <p:nvPr/>
        </p:nvSpPr>
        <p:spPr bwMode="auto">
          <a:xfrm>
            <a:off x="4022725" y="2560638"/>
            <a:ext cx="4818063" cy="400050"/>
          </a:xfrm>
          <a:prstGeom prst="rect">
            <a:avLst/>
          </a:prstGeom>
          <a:solidFill>
            <a:schemeClr val="bg1"/>
          </a:solidFill>
          <a:ln w="9525">
            <a:solidFill>
              <a:srgbClr val="000000"/>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（ｱ）現代生活におけるｽﾎﾟｰﾂの文化的意義</a:t>
            </a:r>
          </a:p>
        </p:txBody>
      </p:sp>
      <p:sp>
        <p:nvSpPr>
          <p:cNvPr id="86022" name="テキスト ボックス 14"/>
          <p:cNvSpPr txBox="1">
            <a:spLocks noChangeArrowheads="1"/>
          </p:cNvSpPr>
          <p:nvPr/>
        </p:nvSpPr>
        <p:spPr bwMode="auto">
          <a:xfrm>
            <a:off x="4022725" y="3105150"/>
            <a:ext cx="4818063" cy="708025"/>
          </a:xfrm>
          <a:prstGeom prst="rect">
            <a:avLst/>
          </a:prstGeom>
          <a:solidFill>
            <a:schemeClr val="bg1"/>
          </a:solidFill>
          <a:ln w="9525">
            <a:solidFill>
              <a:srgbClr val="000000"/>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（ｲ）国際的なスポーツ大会などが果たす</a:t>
            </a:r>
            <a:endParaRPr lang="en-US" altLang="ja-JP" sz="2000"/>
          </a:p>
          <a:p>
            <a:r>
              <a:rPr lang="ja-JP" altLang="en-US" sz="2000"/>
              <a:t>　　　文化的な意義や役割</a:t>
            </a:r>
          </a:p>
        </p:txBody>
      </p:sp>
      <p:sp>
        <p:nvSpPr>
          <p:cNvPr id="86023" name="テキスト ボックス 14"/>
          <p:cNvSpPr txBox="1">
            <a:spLocks noChangeArrowheads="1"/>
          </p:cNvSpPr>
          <p:nvPr/>
        </p:nvSpPr>
        <p:spPr bwMode="auto">
          <a:xfrm>
            <a:off x="4038600" y="3949700"/>
            <a:ext cx="4802188" cy="400050"/>
          </a:xfrm>
          <a:prstGeom prst="rect">
            <a:avLst/>
          </a:prstGeom>
          <a:solidFill>
            <a:schemeClr val="bg1"/>
          </a:solidFill>
          <a:ln w="9525">
            <a:solidFill>
              <a:srgbClr val="000000"/>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000"/>
              <a:t>（ｳ）人々を結びつけるｽﾎﾟｰﾂの文化的働き</a:t>
            </a:r>
            <a:endParaRPr lang="ja-JP" altLang="en-US" sz="2000" b="1"/>
          </a:p>
        </p:txBody>
      </p:sp>
      <p:sp>
        <p:nvSpPr>
          <p:cNvPr id="18"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P195~196</a:t>
            </a:r>
            <a:endParaRPr lang="ja-JP" altLang="en-US" dirty="0"/>
          </a:p>
        </p:txBody>
      </p:sp>
      <p:sp>
        <p:nvSpPr>
          <p:cNvPr id="8602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6" name="テキスト ボックス 14"/>
          <p:cNvSpPr txBox="1">
            <a:spLocks noChangeArrowheads="1"/>
          </p:cNvSpPr>
          <p:nvPr/>
        </p:nvSpPr>
        <p:spPr bwMode="auto">
          <a:xfrm>
            <a:off x="250825" y="4941888"/>
            <a:ext cx="8713788" cy="461962"/>
          </a:xfrm>
          <a:prstGeom prst="rect">
            <a:avLst/>
          </a:prstGeom>
          <a:noFill/>
          <a:ln w="9525">
            <a:noFill/>
            <a:miter lim="800000"/>
            <a:headEnd/>
            <a:tailEnd/>
          </a:ln>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a:lnSpc>
                <a:spcPct val="100000"/>
              </a:lnSpc>
              <a:spcBef>
                <a:spcPct val="0"/>
              </a:spcBef>
              <a:spcAft>
                <a:spcPct val="0"/>
              </a:spcAft>
              <a:buClrTx/>
              <a:buSzTx/>
              <a:buFontTx/>
              <a:buNone/>
              <a:defRPr/>
            </a:pPr>
            <a:r>
              <a:rPr lang="en-US" altLang="ja-JP" sz="2400" b="1" dirty="0">
                <a:solidFill>
                  <a:srgbClr val="FF0000"/>
                </a:solidFill>
                <a:latin typeface="+mn-ea"/>
                <a:ea typeface="+mn-ea"/>
              </a:rPr>
              <a:t>※</a:t>
            </a:r>
            <a:r>
              <a:rPr lang="ja-JP" altLang="en-US" sz="2400" b="1" dirty="0">
                <a:solidFill>
                  <a:srgbClr val="FF0000"/>
                </a:solidFill>
                <a:latin typeface="+mn-ea"/>
                <a:ea typeface="+mn-ea"/>
              </a:rPr>
              <a:t>　「国際的なスポーツ大会など」に「パラリンピック」が追加</a:t>
            </a:r>
            <a:endParaRPr lang="en-US" altLang="ja-JP" sz="2400" b="1" dirty="0">
              <a:solidFill>
                <a:srgbClr val="FF0000"/>
              </a:solidFill>
            </a:endParaRPr>
          </a:p>
        </p:txBody>
      </p:sp>
      <p:sp>
        <p:nvSpPr>
          <p:cNvPr id="19" name="テキスト ボックス 4"/>
          <p:cNvSpPr txBox="1">
            <a:spLocks noChangeArrowheads="1"/>
          </p:cNvSpPr>
          <p:nvPr/>
        </p:nvSpPr>
        <p:spPr bwMode="auto">
          <a:xfrm>
            <a:off x="285750" y="925513"/>
            <a:ext cx="5978525"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Ｈ　体育理論［第３学年］</a:t>
            </a:r>
          </a:p>
        </p:txBody>
      </p:sp>
      <p:sp>
        <p:nvSpPr>
          <p:cNvPr id="22" name="メモ 21"/>
          <p:cNvSpPr/>
          <p:nvPr/>
        </p:nvSpPr>
        <p:spPr>
          <a:xfrm>
            <a:off x="6372225" y="944563"/>
            <a:ext cx="2520950" cy="504825"/>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知　識</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61"/>
    </mc:Choice>
    <mc:Fallback xmlns="">
      <p:transition spd="slow" advTm="1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395288" y="1773238"/>
            <a:ext cx="8353425" cy="122396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0" lang="ja-JP" altLang="en-US" sz="2400" dirty="0">
                <a:solidFill>
                  <a:srgbClr val="000000"/>
                </a:solidFill>
              </a:rPr>
              <a:t>①（技，動き，泳法，攻防などの）</a:t>
            </a:r>
            <a:r>
              <a:rPr kumimoji="0" lang="ja-JP" altLang="en-US" sz="2400" u="sng" dirty="0">
                <a:solidFill>
                  <a:srgbClr val="000000"/>
                </a:solidFill>
              </a:rPr>
              <a:t>自己の課題を発見し</a:t>
            </a:r>
            <a:r>
              <a:rPr kumimoji="0" lang="ja-JP" altLang="en-US" sz="2400" dirty="0">
                <a:solidFill>
                  <a:srgbClr val="000000"/>
                </a:solidFill>
              </a:rPr>
              <a:t>，②</a:t>
            </a:r>
            <a:r>
              <a:rPr kumimoji="0" lang="ja-JP" altLang="en-US" sz="2400" u="sng" dirty="0">
                <a:solidFill>
                  <a:srgbClr val="000000"/>
                </a:solidFill>
              </a:rPr>
              <a:t>合理的な解決に向けて運動の取り組み方を工夫する</a:t>
            </a:r>
            <a:r>
              <a:rPr kumimoji="0" lang="ja-JP" altLang="en-US" sz="2400" dirty="0">
                <a:solidFill>
                  <a:srgbClr val="000000"/>
                </a:solidFill>
              </a:rPr>
              <a:t>とともに，③</a:t>
            </a:r>
            <a:r>
              <a:rPr kumimoji="0" lang="ja-JP" altLang="en-US" sz="2400" u="sng" dirty="0">
                <a:solidFill>
                  <a:srgbClr val="000000"/>
                </a:solidFill>
              </a:rPr>
              <a:t>自己（や仲間）の考えたことを他者に伝える</a:t>
            </a:r>
            <a:r>
              <a:rPr kumimoji="0" lang="ja-JP" altLang="en-US" sz="2400" dirty="0">
                <a:solidFill>
                  <a:srgbClr val="000000"/>
                </a:solidFill>
              </a:rPr>
              <a:t>こと。</a:t>
            </a:r>
            <a:endParaRPr kumimoji="0" lang="en-US" altLang="ja-JP" sz="2400" dirty="0">
              <a:solidFill>
                <a:srgbClr val="000000"/>
              </a:solidFill>
            </a:endParaRPr>
          </a:p>
        </p:txBody>
      </p:sp>
      <p:sp>
        <p:nvSpPr>
          <p:cNvPr id="11" name="メモ 10"/>
          <p:cNvSpPr/>
          <p:nvPr/>
        </p:nvSpPr>
        <p:spPr>
          <a:xfrm>
            <a:off x="4716463" y="1022350"/>
            <a:ext cx="4176712" cy="503238"/>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思考力，判断力，表現力等</a:t>
            </a:r>
          </a:p>
        </p:txBody>
      </p:sp>
      <p:sp>
        <p:nvSpPr>
          <p:cNvPr id="88068" name="テキスト ボックス 4"/>
          <p:cNvSpPr txBox="1">
            <a:spLocks noChangeArrowheads="1"/>
          </p:cNvSpPr>
          <p:nvPr/>
        </p:nvSpPr>
        <p:spPr bwMode="auto">
          <a:xfrm>
            <a:off x="395288" y="3209925"/>
            <a:ext cx="8353425" cy="3168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kumimoji="0" lang="en-US" altLang="ja-JP" sz="2000">
                <a:solidFill>
                  <a:srgbClr val="000000"/>
                </a:solidFill>
              </a:rPr>
              <a:t>〈</a:t>
            </a:r>
            <a:r>
              <a:rPr kumimoji="0" lang="ja-JP" altLang="en-US" sz="2000">
                <a:solidFill>
                  <a:srgbClr val="000000"/>
                </a:solidFill>
              </a:rPr>
              <a:t>解説</a:t>
            </a:r>
            <a:r>
              <a:rPr kumimoji="0" lang="en-US" altLang="ja-JP" sz="2000">
                <a:solidFill>
                  <a:srgbClr val="000000"/>
                </a:solidFill>
              </a:rPr>
              <a:t>〉</a:t>
            </a:r>
          </a:p>
          <a:p>
            <a:pPr eaLnBrk="1" hangingPunct="1"/>
            <a:r>
              <a:rPr kumimoji="0" lang="ja-JP" altLang="en-US" sz="2000">
                <a:solidFill>
                  <a:srgbClr val="000000"/>
                </a:solidFill>
              </a:rPr>
              <a:t>　①・・・提示された動きなどのポイントと自己の動きを比較して課題を発見し</a:t>
            </a:r>
            <a:endParaRPr kumimoji="0" lang="en-US" altLang="ja-JP" sz="2000">
              <a:solidFill>
                <a:srgbClr val="000000"/>
              </a:solidFill>
            </a:endParaRPr>
          </a:p>
          <a:p>
            <a:pPr eaLnBrk="1" hangingPunct="1"/>
            <a:r>
              <a:rPr kumimoji="0" lang="ja-JP" altLang="en-US" sz="2000">
                <a:solidFill>
                  <a:srgbClr val="000000"/>
                </a:solidFill>
              </a:rPr>
              <a:t>　　　　　たり，仲間との関わり合いや健康・安全についての課題を発見したり</a:t>
            </a:r>
            <a:endParaRPr kumimoji="0" lang="en-US" altLang="ja-JP" sz="2000">
              <a:solidFill>
                <a:srgbClr val="000000"/>
              </a:solidFill>
            </a:endParaRPr>
          </a:p>
          <a:p>
            <a:pPr eaLnBrk="1" hangingPunct="1"/>
            <a:r>
              <a:rPr kumimoji="0" lang="ja-JP" altLang="en-US" sz="2000">
                <a:solidFill>
                  <a:srgbClr val="000000"/>
                </a:solidFill>
              </a:rPr>
              <a:t>　　　　　すること</a:t>
            </a:r>
            <a:endParaRPr kumimoji="0" lang="en-US" altLang="ja-JP" sz="2000">
              <a:solidFill>
                <a:srgbClr val="000000"/>
              </a:solidFill>
            </a:endParaRPr>
          </a:p>
          <a:p>
            <a:pPr eaLnBrk="1" hangingPunct="1"/>
            <a:endParaRPr kumimoji="0" lang="en-US" altLang="ja-JP" sz="2000">
              <a:solidFill>
                <a:srgbClr val="000000"/>
              </a:solidFill>
            </a:endParaRPr>
          </a:p>
          <a:p>
            <a:pPr eaLnBrk="1" hangingPunct="1"/>
            <a:r>
              <a:rPr kumimoji="0" lang="ja-JP" altLang="en-US" sz="2000">
                <a:solidFill>
                  <a:srgbClr val="000000"/>
                </a:solidFill>
              </a:rPr>
              <a:t>　②・・・基本的な知識や技能を活用して，自己の課題に応じた取り組み方を</a:t>
            </a:r>
            <a:endParaRPr kumimoji="0" lang="en-US" altLang="ja-JP" sz="2000">
              <a:solidFill>
                <a:srgbClr val="000000"/>
              </a:solidFill>
            </a:endParaRPr>
          </a:p>
          <a:p>
            <a:pPr eaLnBrk="1" hangingPunct="1"/>
            <a:r>
              <a:rPr kumimoji="0" lang="ja-JP" altLang="en-US" sz="2000">
                <a:solidFill>
                  <a:srgbClr val="000000"/>
                </a:solidFill>
              </a:rPr>
              <a:t>　　　　　工夫すること</a:t>
            </a:r>
            <a:endParaRPr kumimoji="0" lang="en-US" altLang="ja-JP" sz="2000">
              <a:solidFill>
                <a:srgbClr val="000000"/>
              </a:solidFill>
            </a:endParaRPr>
          </a:p>
          <a:p>
            <a:pPr eaLnBrk="1" hangingPunct="1"/>
            <a:endParaRPr kumimoji="0" lang="en-US" altLang="ja-JP" sz="2000">
              <a:solidFill>
                <a:srgbClr val="000000"/>
              </a:solidFill>
            </a:endParaRPr>
          </a:p>
          <a:p>
            <a:pPr eaLnBrk="1" hangingPunct="1"/>
            <a:r>
              <a:rPr kumimoji="0" lang="ja-JP" altLang="en-US" sz="2000">
                <a:solidFill>
                  <a:srgbClr val="000000"/>
                </a:solidFill>
              </a:rPr>
              <a:t>　③・・・思考し判断したことを，言葉や文章及び動作などで表したり，仲間や</a:t>
            </a:r>
            <a:endParaRPr kumimoji="0" lang="en-US" altLang="ja-JP" sz="2000">
              <a:solidFill>
                <a:srgbClr val="000000"/>
              </a:solidFill>
            </a:endParaRPr>
          </a:p>
          <a:p>
            <a:pPr eaLnBrk="1" hangingPunct="1"/>
            <a:r>
              <a:rPr kumimoji="0" lang="ja-JP" altLang="en-US" sz="2000">
                <a:solidFill>
                  <a:srgbClr val="000000"/>
                </a:solidFill>
              </a:rPr>
              <a:t>　　　　　教師などに理由を添えて伝えたりすること</a:t>
            </a:r>
            <a:endParaRPr kumimoji="0" lang="en-US" altLang="ja-JP" sz="2000">
              <a:solidFill>
                <a:srgbClr val="000000"/>
              </a:solidFill>
            </a:endParaRPr>
          </a:p>
        </p:txBody>
      </p:sp>
      <p:sp>
        <p:nvSpPr>
          <p:cNvPr id="8"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P24~198</a:t>
            </a:r>
            <a:endParaRPr lang="ja-JP" altLang="en-US" dirty="0"/>
          </a:p>
        </p:txBody>
      </p:sp>
      <p:sp>
        <p:nvSpPr>
          <p:cNvPr id="8807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7" name="テキスト ボックス 4"/>
          <p:cNvSpPr txBox="1">
            <a:spLocks noChangeArrowheads="1"/>
          </p:cNvSpPr>
          <p:nvPr/>
        </p:nvSpPr>
        <p:spPr bwMode="auto">
          <a:xfrm>
            <a:off x="34925" y="1028700"/>
            <a:ext cx="4514850"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運動に関する領域</a:t>
            </a:r>
            <a:r>
              <a:rPr lang="ja-JP" altLang="en-US" sz="2000" dirty="0">
                <a:latin typeface="ＤＦ特太ゴシック体" panose="020B0509000000000000" pitchFamily="49" charset="-128"/>
                <a:ea typeface="ＤＦ特太ゴシック体" panose="020B0509000000000000" pitchFamily="49" charset="-128"/>
              </a:rPr>
              <a:t>［第</a:t>
            </a:r>
            <a:r>
              <a:rPr lang="en-US" altLang="ja-JP" sz="2000" dirty="0">
                <a:latin typeface="ＤＦ特太ゴシック体" panose="020B0509000000000000" pitchFamily="49" charset="-128"/>
                <a:ea typeface="ＤＦ特太ゴシック体" panose="020B0509000000000000" pitchFamily="49" charset="-128"/>
              </a:rPr>
              <a:t>1</a:t>
            </a:r>
            <a:r>
              <a:rPr lang="ja-JP" altLang="en-US" sz="2000" dirty="0">
                <a:latin typeface="ＤＦ特太ゴシック体" panose="020B0509000000000000" pitchFamily="49" charset="-128"/>
                <a:ea typeface="ＤＦ特太ゴシック体" panose="020B0509000000000000" pitchFamily="49" charset="-128"/>
              </a:rPr>
              <a:t>･</a:t>
            </a:r>
            <a:r>
              <a:rPr lang="en-US" altLang="ja-JP" sz="2000" dirty="0">
                <a:latin typeface="ＤＦ特太ゴシック体" panose="020B0509000000000000" pitchFamily="49" charset="-128"/>
                <a:ea typeface="ＤＦ特太ゴシック体" panose="020B0509000000000000" pitchFamily="49" charset="-128"/>
              </a:rPr>
              <a:t>2</a:t>
            </a:r>
            <a:r>
              <a:rPr lang="ja-JP" altLang="en-US" sz="2000" dirty="0">
                <a:latin typeface="ＤＦ特太ゴシック体" panose="020B0509000000000000" pitchFamily="49" charset="-128"/>
                <a:ea typeface="ＤＦ特太ゴシック体" panose="020B0509000000000000" pitchFamily="49" charset="-128"/>
              </a:rPr>
              <a:t>学年］</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175"/>
    </mc:Choice>
    <mc:Fallback xmlns="">
      <p:transition spd="slow" advTm="11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268413"/>
            <a:ext cx="8642350" cy="55340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ja-JP" altLang="en-US" dirty="0"/>
          </a:p>
        </p:txBody>
      </p:sp>
      <p:sp>
        <p:nvSpPr>
          <p:cNvPr id="14" name="角丸四角形 13"/>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kumimoji="0" lang="ja-JP" altLang="en-US" sz="2400" b="1" dirty="0"/>
              <a:t>改訂の趣旨</a:t>
            </a:r>
          </a:p>
        </p:txBody>
      </p:sp>
      <p:sp>
        <p:nvSpPr>
          <p:cNvPr id="15" name="メモ 14"/>
          <p:cNvSpPr/>
          <p:nvPr/>
        </p:nvSpPr>
        <p:spPr>
          <a:xfrm>
            <a:off x="468313" y="1773238"/>
            <a:ext cx="3167062" cy="503237"/>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③改善の具体的事項</a:t>
            </a:r>
          </a:p>
        </p:txBody>
      </p:sp>
      <p:sp>
        <p:nvSpPr>
          <p:cNvPr id="16" name="正方形/長方形 15"/>
          <p:cNvSpPr/>
          <p:nvPr/>
        </p:nvSpPr>
        <p:spPr>
          <a:xfrm>
            <a:off x="323850" y="2420938"/>
            <a:ext cx="8424863" cy="1822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000" dirty="0">
                <a:solidFill>
                  <a:srgbClr val="000000"/>
                </a:solidFill>
                <a:latin typeface="+mn-ea"/>
              </a:rPr>
              <a:t>【</a:t>
            </a:r>
            <a:r>
              <a:rPr lang="ja-JP" altLang="en-US" sz="2000" dirty="0">
                <a:solidFill>
                  <a:srgbClr val="000000"/>
                </a:solidFill>
                <a:latin typeface="+mn-ea"/>
              </a:rPr>
              <a:t>体育分野</a:t>
            </a:r>
            <a:r>
              <a:rPr lang="en-US" altLang="ja-JP" sz="2000" dirty="0">
                <a:solidFill>
                  <a:srgbClr val="000000"/>
                </a:solidFill>
                <a:latin typeface="+mn-ea"/>
              </a:rPr>
              <a:t>】 </a:t>
            </a:r>
            <a:r>
              <a:rPr lang="ja-JP" altLang="en-US" sz="2000" dirty="0">
                <a:solidFill>
                  <a:srgbClr val="000000"/>
                </a:solidFill>
                <a:latin typeface="+mn-ea"/>
              </a:rPr>
              <a:t>○　運動やスポーツの多様な楽しみ方を共有できるよう配慮</a:t>
            </a:r>
            <a:endParaRPr lang="en-US" altLang="ja-JP" sz="2000" dirty="0">
              <a:solidFill>
                <a:srgbClr val="000000"/>
              </a:solidFill>
              <a:latin typeface="+mn-ea"/>
            </a:endParaRPr>
          </a:p>
          <a:p>
            <a:pPr>
              <a:defRPr/>
            </a:pPr>
            <a:r>
              <a:rPr lang="ja-JP" altLang="en-US" sz="2000" dirty="0">
                <a:solidFill>
                  <a:schemeClr val="tx1"/>
                </a:solidFill>
                <a:latin typeface="+mn-ea"/>
              </a:rPr>
              <a:t>　　　　　　　　○　運動やスポーツの習慣化につなげる観点から，体つくり運動</a:t>
            </a:r>
            <a:endParaRPr lang="en-US" altLang="ja-JP" sz="2000" dirty="0">
              <a:solidFill>
                <a:schemeClr val="tx1"/>
              </a:solidFill>
              <a:latin typeface="+mn-ea"/>
            </a:endParaRPr>
          </a:p>
          <a:p>
            <a:pPr>
              <a:defRPr/>
            </a:pPr>
            <a:r>
              <a:rPr lang="ja-JP" altLang="en-US" sz="2000" dirty="0">
                <a:solidFill>
                  <a:schemeClr val="tx1"/>
                </a:solidFill>
                <a:latin typeface="+mn-ea"/>
              </a:rPr>
              <a:t>　　　　　　　　　　の内容等の改善</a:t>
            </a:r>
            <a:endParaRPr lang="en-US" altLang="ja-JP" sz="2000" dirty="0">
              <a:solidFill>
                <a:schemeClr val="tx1"/>
              </a:solidFill>
              <a:latin typeface="+mn-ea"/>
            </a:endParaRPr>
          </a:p>
          <a:p>
            <a:pPr>
              <a:defRPr/>
            </a:pPr>
            <a:r>
              <a:rPr lang="ja-JP" altLang="en-US" sz="2000" dirty="0">
                <a:solidFill>
                  <a:schemeClr val="tx1"/>
                </a:solidFill>
                <a:latin typeface="+mn-ea"/>
              </a:rPr>
              <a:t>　　　　　　　　○　スポーツの意義や価値の理解につながるよう内容等の改善</a:t>
            </a:r>
            <a:endParaRPr lang="en-US" altLang="ja-JP" sz="2000" dirty="0">
              <a:solidFill>
                <a:schemeClr val="tx1"/>
              </a:solidFill>
              <a:latin typeface="+mn-ea"/>
            </a:endParaRPr>
          </a:p>
          <a:p>
            <a:pPr>
              <a:defRPr/>
            </a:pPr>
            <a:r>
              <a:rPr lang="ja-JP" altLang="en-US" sz="2000" dirty="0">
                <a:solidFill>
                  <a:schemeClr val="tx1"/>
                </a:solidFill>
                <a:latin typeface="+mn-ea"/>
              </a:rPr>
              <a:t>　　　　　　　　　　　</a:t>
            </a:r>
            <a:r>
              <a:rPr lang="ja-JP" altLang="en-US" sz="2000" b="1" dirty="0">
                <a:solidFill>
                  <a:srgbClr val="FF0000"/>
                </a:solidFill>
                <a:latin typeface="+mn-ea"/>
              </a:rPr>
              <a:t>オリンピック・パラリンピックの意義や価値等について改善</a:t>
            </a:r>
            <a:endParaRPr lang="en-US" altLang="ja-JP" sz="2000" b="1" dirty="0">
              <a:solidFill>
                <a:srgbClr val="FF0000"/>
              </a:solidFill>
              <a:latin typeface="+mn-ea"/>
            </a:endParaRPr>
          </a:p>
          <a:p>
            <a:pPr>
              <a:defRPr/>
            </a:pPr>
            <a:r>
              <a:rPr lang="ja-JP" altLang="en-US" sz="2000" dirty="0">
                <a:solidFill>
                  <a:schemeClr val="tx1"/>
                </a:solidFill>
                <a:latin typeface="+mn-ea"/>
              </a:rPr>
              <a:t>　　　　　　　　○　日本固有の武道の考え方に触れることができるよう改善</a:t>
            </a:r>
            <a:endParaRPr lang="ja-JP" altLang="en-US" sz="2000" dirty="0">
              <a:solidFill>
                <a:srgbClr val="000000"/>
              </a:solidFill>
              <a:latin typeface="+mn-ea"/>
            </a:endParaRPr>
          </a:p>
        </p:txBody>
      </p:sp>
      <p:sp>
        <p:nvSpPr>
          <p:cNvPr id="18" name="正方形/長方形 17"/>
          <p:cNvSpPr/>
          <p:nvPr/>
        </p:nvSpPr>
        <p:spPr>
          <a:xfrm>
            <a:off x="323850" y="4365625"/>
            <a:ext cx="8424863" cy="1223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000" dirty="0">
                <a:solidFill>
                  <a:schemeClr val="tx1"/>
                </a:solidFill>
                <a:latin typeface="+mn-ea"/>
              </a:rPr>
              <a:t>【</a:t>
            </a:r>
            <a:r>
              <a:rPr lang="ja-JP" altLang="en-US" sz="2000" dirty="0">
                <a:solidFill>
                  <a:schemeClr val="tx1"/>
                </a:solidFill>
                <a:latin typeface="+mn-ea"/>
              </a:rPr>
              <a:t>保健分野</a:t>
            </a:r>
            <a:r>
              <a:rPr lang="en-US" altLang="ja-JP" sz="2000" dirty="0">
                <a:solidFill>
                  <a:schemeClr val="tx1"/>
                </a:solidFill>
                <a:latin typeface="+mn-ea"/>
              </a:rPr>
              <a:t>】 </a:t>
            </a:r>
            <a:r>
              <a:rPr lang="ja-JP" altLang="en-US" sz="2000" dirty="0">
                <a:solidFill>
                  <a:schemeClr val="tx1"/>
                </a:solidFill>
                <a:latin typeface="+mn-ea"/>
              </a:rPr>
              <a:t>○　心の健康や疾病の予防に関する健康課題の解決に関わる</a:t>
            </a:r>
            <a:endParaRPr lang="en-US" altLang="ja-JP" sz="2000" dirty="0">
              <a:solidFill>
                <a:schemeClr val="tx1"/>
              </a:solidFill>
              <a:latin typeface="+mn-ea"/>
            </a:endParaRPr>
          </a:p>
          <a:p>
            <a:pPr>
              <a:defRPr/>
            </a:pPr>
            <a:r>
              <a:rPr lang="ja-JP" altLang="en-US" sz="2000" dirty="0">
                <a:solidFill>
                  <a:schemeClr val="tx1"/>
                </a:solidFill>
                <a:latin typeface="+mn-ea"/>
              </a:rPr>
              <a:t>　　　　　　　　　　内容，ストレス対処や心肺蘇生法等の技能の内容等を充実</a:t>
            </a:r>
            <a:endParaRPr lang="en-US" altLang="ja-JP" sz="2000" dirty="0">
              <a:solidFill>
                <a:schemeClr val="tx1"/>
              </a:solidFill>
              <a:latin typeface="+mn-ea"/>
            </a:endParaRPr>
          </a:p>
          <a:p>
            <a:pPr>
              <a:defRPr/>
            </a:pPr>
            <a:r>
              <a:rPr lang="ja-JP" altLang="en-US" sz="2000" dirty="0">
                <a:solidFill>
                  <a:schemeClr val="tx1"/>
                </a:solidFill>
                <a:latin typeface="+mn-ea"/>
              </a:rPr>
              <a:t>　　　　　　　　○　「健康な生活と疾病の予防」の内容を学年ごとに配当</a:t>
            </a:r>
            <a:endParaRPr lang="en-US" altLang="ja-JP" sz="2000" dirty="0">
              <a:solidFill>
                <a:schemeClr val="tx1"/>
              </a:solidFill>
              <a:latin typeface="+mn-ea"/>
            </a:endParaRPr>
          </a:p>
          <a:p>
            <a:pPr>
              <a:defRPr/>
            </a:pPr>
            <a:r>
              <a:rPr lang="ja-JP" altLang="en-US" sz="2000" dirty="0">
                <a:solidFill>
                  <a:schemeClr val="tx1"/>
                </a:solidFill>
                <a:latin typeface="+mn-ea"/>
              </a:rPr>
              <a:t>　　　　　　　　○　体育分野との一層の関連を図った内容等について改善</a:t>
            </a:r>
          </a:p>
        </p:txBody>
      </p:sp>
      <p:sp>
        <p:nvSpPr>
          <p:cNvPr id="25" name="正方形/長方形 24"/>
          <p:cNvSpPr/>
          <p:nvPr/>
        </p:nvSpPr>
        <p:spPr>
          <a:xfrm>
            <a:off x="323850" y="5805488"/>
            <a:ext cx="8424863" cy="78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000" dirty="0">
                <a:solidFill>
                  <a:schemeClr val="tx1"/>
                </a:solidFill>
                <a:latin typeface="+mn-ea"/>
              </a:rPr>
              <a:t>【</a:t>
            </a:r>
            <a:r>
              <a:rPr lang="ja-JP" altLang="en-US" sz="2000" dirty="0">
                <a:solidFill>
                  <a:schemeClr val="tx1"/>
                </a:solidFill>
                <a:latin typeface="+mn-ea"/>
              </a:rPr>
              <a:t>体力向上</a:t>
            </a:r>
            <a:r>
              <a:rPr lang="en-US" altLang="ja-JP" sz="2000" dirty="0">
                <a:solidFill>
                  <a:schemeClr val="tx1"/>
                </a:solidFill>
                <a:latin typeface="+mn-ea"/>
              </a:rPr>
              <a:t>】 </a:t>
            </a:r>
            <a:r>
              <a:rPr lang="ja-JP" altLang="en-US" sz="2000" dirty="0">
                <a:solidFill>
                  <a:srgbClr val="000000"/>
                </a:solidFill>
                <a:latin typeface="+mn-ea"/>
              </a:rPr>
              <a:t>○　体を動かす楽しさや心地よさを味わわせるとともに，体力を</a:t>
            </a:r>
            <a:endParaRPr lang="en-US" altLang="ja-JP" sz="2000" dirty="0">
              <a:solidFill>
                <a:srgbClr val="000000"/>
              </a:solidFill>
              <a:latin typeface="+mn-ea"/>
            </a:endParaRPr>
          </a:p>
          <a:p>
            <a:pPr>
              <a:defRPr/>
            </a:pPr>
            <a:r>
              <a:rPr lang="ja-JP" altLang="en-US" sz="2000" dirty="0">
                <a:solidFill>
                  <a:srgbClr val="000000"/>
                </a:solidFill>
                <a:latin typeface="+mn-ea"/>
              </a:rPr>
              <a:t>　　　　　　　　　高める必要性を認識させ，学習した結果としての体力の向上</a:t>
            </a:r>
            <a:endParaRPr lang="en-US" altLang="ja-JP" sz="2000" dirty="0">
              <a:solidFill>
                <a:srgbClr val="000000"/>
              </a:solidFill>
              <a:latin typeface="+mn-ea"/>
            </a:endParaRPr>
          </a:p>
        </p:txBody>
      </p:sp>
      <p:sp>
        <p:nvSpPr>
          <p:cNvPr id="17"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P7</a:t>
            </a:r>
            <a:r>
              <a:rPr lang="ja-JP" altLang="en-US" dirty="0"/>
              <a:t>～</a:t>
            </a:r>
            <a:r>
              <a:rPr lang="en-US" altLang="ja-JP" dirty="0"/>
              <a:t>9</a:t>
            </a:r>
            <a:endParaRPr lang="ja-JP" altLang="en-US" dirty="0"/>
          </a:p>
        </p:txBody>
      </p:sp>
      <p:sp>
        <p:nvSpPr>
          <p:cNvPr id="16395"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900"/>
    </mc:Choice>
    <mc:Fallback xmlns="">
      <p:transition spd="slow" advTm="13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395288" y="1773238"/>
            <a:ext cx="8353425" cy="122396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0" lang="ja-JP" altLang="en-US" sz="2400" dirty="0">
                <a:solidFill>
                  <a:srgbClr val="000000"/>
                </a:solidFill>
              </a:rPr>
              <a:t>①（技，動き，泳法，攻防などの）</a:t>
            </a:r>
            <a:r>
              <a:rPr kumimoji="0" lang="ja-JP" altLang="en-US" sz="2400" u="sng" dirty="0">
                <a:solidFill>
                  <a:srgbClr val="000000"/>
                </a:solidFill>
              </a:rPr>
              <a:t>自己</a:t>
            </a:r>
            <a:r>
              <a:rPr kumimoji="0" lang="ja-JP" altLang="en-US" sz="2400" b="1" u="sng" dirty="0">
                <a:solidFill>
                  <a:srgbClr val="FF0000"/>
                </a:solidFill>
              </a:rPr>
              <a:t>や仲間（チーム）</a:t>
            </a:r>
            <a:r>
              <a:rPr kumimoji="0" lang="ja-JP" altLang="en-US" sz="2400" u="sng" dirty="0">
                <a:solidFill>
                  <a:srgbClr val="000000"/>
                </a:solidFill>
              </a:rPr>
              <a:t>の課題を発見し</a:t>
            </a:r>
            <a:r>
              <a:rPr kumimoji="0" lang="ja-JP" altLang="en-US" sz="2400" dirty="0">
                <a:solidFill>
                  <a:srgbClr val="000000"/>
                </a:solidFill>
              </a:rPr>
              <a:t>，②</a:t>
            </a:r>
            <a:r>
              <a:rPr kumimoji="0" lang="ja-JP" altLang="en-US" sz="2400" u="sng" dirty="0">
                <a:solidFill>
                  <a:srgbClr val="000000"/>
                </a:solidFill>
              </a:rPr>
              <a:t>合理的な解決に向けて運動の取り組み方を工夫する</a:t>
            </a:r>
            <a:r>
              <a:rPr kumimoji="0" lang="ja-JP" altLang="en-US" sz="2400" dirty="0">
                <a:solidFill>
                  <a:srgbClr val="000000"/>
                </a:solidFill>
              </a:rPr>
              <a:t>とともに，③</a:t>
            </a:r>
            <a:r>
              <a:rPr kumimoji="0" lang="ja-JP" altLang="en-US" sz="2400" u="sng" dirty="0">
                <a:solidFill>
                  <a:srgbClr val="000000"/>
                </a:solidFill>
              </a:rPr>
              <a:t>自己（や仲間）の考えたことを他者に伝える</a:t>
            </a:r>
            <a:r>
              <a:rPr kumimoji="0" lang="ja-JP" altLang="en-US" sz="2400" dirty="0">
                <a:solidFill>
                  <a:srgbClr val="000000"/>
                </a:solidFill>
              </a:rPr>
              <a:t>こと。</a:t>
            </a:r>
            <a:endParaRPr kumimoji="0" lang="en-US" altLang="ja-JP" sz="2400" dirty="0">
              <a:solidFill>
                <a:srgbClr val="000000"/>
              </a:solidFill>
            </a:endParaRPr>
          </a:p>
        </p:txBody>
      </p:sp>
      <p:sp>
        <p:nvSpPr>
          <p:cNvPr id="90115" name="テキスト ボックス 4"/>
          <p:cNvSpPr txBox="1">
            <a:spLocks noChangeArrowheads="1"/>
          </p:cNvSpPr>
          <p:nvPr/>
        </p:nvSpPr>
        <p:spPr bwMode="auto">
          <a:xfrm>
            <a:off x="395288" y="3209925"/>
            <a:ext cx="8353425"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kumimoji="0" lang="en-US" altLang="ja-JP" sz="2000">
                <a:solidFill>
                  <a:srgbClr val="000000"/>
                </a:solidFill>
              </a:rPr>
              <a:t>〈</a:t>
            </a:r>
            <a:r>
              <a:rPr kumimoji="0" lang="ja-JP" altLang="en-US" sz="2000">
                <a:solidFill>
                  <a:srgbClr val="000000"/>
                </a:solidFill>
              </a:rPr>
              <a:t>解説</a:t>
            </a:r>
            <a:r>
              <a:rPr kumimoji="0" lang="en-US" altLang="ja-JP" sz="2000">
                <a:solidFill>
                  <a:srgbClr val="000000"/>
                </a:solidFill>
              </a:rPr>
              <a:t>〉</a:t>
            </a:r>
          </a:p>
          <a:p>
            <a:pPr eaLnBrk="1" hangingPunct="1"/>
            <a:r>
              <a:rPr kumimoji="0" lang="ja-JP" altLang="en-US" sz="2000">
                <a:solidFill>
                  <a:srgbClr val="000000"/>
                </a:solidFill>
              </a:rPr>
              <a:t>　①・・・</a:t>
            </a:r>
            <a:r>
              <a:rPr kumimoji="0" lang="ja-JP" altLang="en-US" sz="2000" b="1">
                <a:solidFill>
                  <a:srgbClr val="FF0000"/>
                </a:solidFill>
              </a:rPr>
              <a:t>よい動きやつまずきのある動きの事例と</a:t>
            </a:r>
            <a:r>
              <a:rPr kumimoji="0" lang="ja-JP" altLang="en-US" sz="2000">
                <a:solidFill>
                  <a:srgbClr val="000000"/>
                </a:solidFill>
              </a:rPr>
              <a:t>自己の動きを比較して課題</a:t>
            </a:r>
            <a:endParaRPr kumimoji="0" lang="en-US" altLang="ja-JP" sz="2000">
              <a:solidFill>
                <a:srgbClr val="000000"/>
              </a:solidFill>
            </a:endParaRPr>
          </a:p>
          <a:p>
            <a:pPr eaLnBrk="1" hangingPunct="1"/>
            <a:r>
              <a:rPr kumimoji="0" lang="ja-JP" altLang="en-US" sz="2000">
                <a:solidFill>
                  <a:srgbClr val="000000"/>
                </a:solidFill>
              </a:rPr>
              <a:t>　　　　　を発見したり</a:t>
            </a:r>
            <a:r>
              <a:rPr kumimoji="0" lang="ja-JP" altLang="en-US" sz="2000" b="1">
                <a:solidFill>
                  <a:srgbClr val="FF0000"/>
                </a:solidFill>
              </a:rPr>
              <a:t>，活動を振り返るなどして</a:t>
            </a:r>
            <a:r>
              <a:rPr kumimoji="0" lang="ja-JP" altLang="en-US" sz="2000">
                <a:solidFill>
                  <a:srgbClr val="000000"/>
                </a:solidFill>
              </a:rPr>
              <a:t>課題を発見したりすること</a:t>
            </a:r>
            <a:endParaRPr kumimoji="0" lang="en-US" altLang="ja-JP" sz="2000">
              <a:solidFill>
                <a:srgbClr val="000000"/>
              </a:solidFill>
            </a:endParaRPr>
          </a:p>
          <a:p>
            <a:pPr eaLnBrk="1" hangingPunct="1"/>
            <a:endParaRPr kumimoji="0" lang="en-US" altLang="ja-JP" sz="2000">
              <a:solidFill>
                <a:srgbClr val="000000"/>
              </a:solidFill>
            </a:endParaRPr>
          </a:p>
          <a:p>
            <a:pPr eaLnBrk="1" hangingPunct="1"/>
            <a:r>
              <a:rPr kumimoji="0" lang="ja-JP" altLang="en-US" sz="2000">
                <a:solidFill>
                  <a:srgbClr val="000000"/>
                </a:solidFill>
              </a:rPr>
              <a:t>　②・・・</a:t>
            </a:r>
            <a:r>
              <a:rPr kumimoji="0" lang="ja-JP" altLang="en-US" sz="2000" b="1">
                <a:solidFill>
                  <a:srgbClr val="FF0000"/>
                </a:solidFill>
              </a:rPr>
              <a:t>これまで学習した</a:t>
            </a:r>
            <a:r>
              <a:rPr kumimoji="0" lang="ja-JP" altLang="en-US" sz="2000">
                <a:solidFill>
                  <a:srgbClr val="000000"/>
                </a:solidFill>
              </a:rPr>
              <a:t>知識や技能を活用して，自己</a:t>
            </a:r>
            <a:r>
              <a:rPr kumimoji="0" lang="ja-JP" altLang="en-US" sz="2000" b="1">
                <a:solidFill>
                  <a:srgbClr val="FF0000"/>
                </a:solidFill>
              </a:rPr>
              <a:t>や仲間</a:t>
            </a:r>
            <a:r>
              <a:rPr kumimoji="0" lang="ja-JP" altLang="en-US" sz="2000">
                <a:solidFill>
                  <a:srgbClr val="000000"/>
                </a:solidFill>
              </a:rPr>
              <a:t>の課題に応じ</a:t>
            </a:r>
            <a:endParaRPr kumimoji="0" lang="en-US" altLang="ja-JP" sz="2000">
              <a:solidFill>
                <a:srgbClr val="000000"/>
              </a:solidFill>
            </a:endParaRPr>
          </a:p>
          <a:p>
            <a:pPr eaLnBrk="1" hangingPunct="1"/>
            <a:r>
              <a:rPr kumimoji="0" lang="ja-JP" altLang="en-US" sz="2000">
                <a:solidFill>
                  <a:srgbClr val="000000"/>
                </a:solidFill>
              </a:rPr>
              <a:t>　　　　　た運動の取り組み方を工夫すること</a:t>
            </a:r>
            <a:endParaRPr kumimoji="0" lang="en-US" altLang="ja-JP" sz="2000">
              <a:solidFill>
                <a:srgbClr val="000000"/>
              </a:solidFill>
            </a:endParaRPr>
          </a:p>
          <a:p>
            <a:pPr eaLnBrk="1" hangingPunct="1"/>
            <a:endParaRPr kumimoji="0" lang="en-US" altLang="ja-JP" sz="2000">
              <a:solidFill>
                <a:srgbClr val="000000"/>
              </a:solidFill>
            </a:endParaRPr>
          </a:p>
          <a:p>
            <a:pPr eaLnBrk="1" hangingPunct="1"/>
            <a:r>
              <a:rPr kumimoji="0" lang="ja-JP" altLang="en-US" sz="2000">
                <a:solidFill>
                  <a:srgbClr val="000000"/>
                </a:solidFill>
              </a:rPr>
              <a:t>　③・・・思考し判断したことを，言葉や文章及び動作などで表したり，仲間や</a:t>
            </a:r>
            <a:endParaRPr kumimoji="0" lang="en-US" altLang="ja-JP" sz="2000">
              <a:solidFill>
                <a:srgbClr val="000000"/>
              </a:solidFill>
            </a:endParaRPr>
          </a:p>
          <a:p>
            <a:pPr eaLnBrk="1" hangingPunct="1"/>
            <a:r>
              <a:rPr kumimoji="0" lang="ja-JP" altLang="en-US" sz="2000">
                <a:solidFill>
                  <a:srgbClr val="000000"/>
                </a:solidFill>
              </a:rPr>
              <a:t>　　　　　教師などに理由を添えて伝えたりすること</a:t>
            </a:r>
            <a:endParaRPr kumimoji="0" lang="en-US" altLang="ja-JP" sz="2000">
              <a:solidFill>
                <a:srgbClr val="000000"/>
              </a:solidFill>
            </a:endParaRPr>
          </a:p>
        </p:txBody>
      </p:sp>
      <p:sp>
        <p:nvSpPr>
          <p:cNvPr id="8"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P24~198</a:t>
            </a:r>
            <a:endParaRPr lang="ja-JP" altLang="en-US" dirty="0"/>
          </a:p>
        </p:txBody>
      </p:sp>
      <p:sp>
        <p:nvSpPr>
          <p:cNvPr id="90117"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9" name="メモ 8"/>
          <p:cNvSpPr/>
          <p:nvPr/>
        </p:nvSpPr>
        <p:spPr>
          <a:xfrm>
            <a:off x="4716463" y="1022350"/>
            <a:ext cx="4176712" cy="503238"/>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思考力，判断力，表現力等</a:t>
            </a:r>
          </a:p>
        </p:txBody>
      </p:sp>
      <p:sp>
        <p:nvSpPr>
          <p:cNvPr id="10" name="テキスト ボックス 4"/>
          <p:cNvSpPr txBox="1">
            <a:spLocks noChangeArrowheads="1"/>
          </p:cNvSpPr>
          <p:nvPr/>
        </p:nvSpPr>
        <p:spPr bwMode="auto">
          <a:xfrm>
            <a:off x="34925" y="1028700"/>
            <a:ext cx="4514850"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a:t>
            </a:r>
            <a:r>
              <a:rPr lang="ja-JP" altLang="en-US" sz="2400" dirty="0">
                <a:latin typeface="ＤＦ特太ゴシック体" panose="020B0509000000000000" pitchFamily="49" charset="-128"/>
                <a:ea typeface="ＤＦ特太ゴシック体" panose="020B0509000000000000" pitchFamily="49" charset="-128"/>
              </a:rPr>
              <a:t>運動に関する領域</a:t>
            </a:r>
            <a:r>
              <a:rPr lang="ja-JP" altLang="en-US" sz="2000" dirty="0">
                <a:latin typeface="ＤＦ特太ゴシック体" panose="020B0509000000000000" pitchFamily="49" charset="-128"/>
                <a:ea typeface="ＤＦ特太ゴシック体" panose="020B0509000000000000" pitchFamily="49" charset="-128"/>
              </a:rPr>
              <a:t>［第３学年］</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93"/>
    </mc:Choice>
    <mc:Fallback xmlns="">
      <p:transition spd="slow" advTm="69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auto">
          <a:xfrm>
            <a:off x="152400" y="1979613"/>
            <a:ext cx="4135438" cy="41862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000" dirty="0">
                <a:solidFill>
                  <a:schemeClr val="tx1"/>
                </a:solidFill>
                <a:latin typeface="ＭＳ Ｐゴシック" panose="020B0600070205080204" pitchFamily="50" charset="-128"/>
              </a:rPr>
              <a:t>・球技に</a:t>
            </a:r>
            <a:r>
              <a:rPr lang="ja-JP" altLang="en-US" sz="2000" u="sng" dirty="0">
                <a:solidFill>
                  <a:schemeClr val="tx1"/>
                </a:solidFill>
                <a:latin typeface="ＭＳ Ｐゴシック" panose="020B0600070205080204" pitchFamily="50" charset="-128"/>
              </a:rPr>
              <a:t>積極的</a:t>
            </a:r>
            <a:r>
              <a:rPr lang="ja-JP" altLang="en-US" sz="2000" dirty="0">
                <a:solidFill>
                  <a:schemeClr val="tx1"/>
                </a:solidFill>
                <a:latin typeface="ＭＳ Ｐゴシック" panose="020B0600070205080204" pitchFamily="50" charset="-128"/>
              </a:rPr>
              <a:t>に取り組む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積極性</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・フェアなプレイを</a:t>
            </a:r>
            <a:r>
              <a:rPr lang="ja-JP" altLang="en-US" sz="2000" u="sng" dirty="0">
                <a:solidFill>
                  <a:schemeClr val="tx1"/>
                </a:solidFill>
                <a:latin typeface="ＭＳ Ｐゴシック" panose="020B0600070205080204" pitchFamily="50" charset="-128"/>
              </a:rPr>
              <a:t>守ろうとする</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公正</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・作戦などについての話合いに</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u="sng" dirty="0">
                <a:solidFill>
                  <a:schemeClr val="tx1"/>
                </a:solidFill>
                <a:latin typeface="ＭＳ Ｐゴシック" panose="020B0600070205080204" pitchFamily="50" charset="-128"/>
              </a:rPr>
              <a:t>参加</a:t>
            </a:r>
            <a:r>
              <a:rPr lang="ja-JP" altLang="en-US" sz="2000" dirty="0">
                <a:solidFill>
                  <a:schemeClr val="tx1"/>
                </a:solidFill>
                <a:latin typeface="ＭＳ Ｐゴシック" panose="020B0600070205080204" pitchFamily="50" charset="-128"/>
              </a:rPr>
              <a:t>しようとする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参画</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・一人一人の違いに応じた表</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現や役割を</a:t>
            </a:r>
            <a:r>
              <a:rPr lang="ja-JP" altLang="en-US" sz="2000" u="sng" dirty="0">
                <a:solidFill>
                  <a:schemeClr val="tx1"/>
                </a:solidFill>
                <a:latin typeface="ＭＳ Ｐゴシック" panose="020B0600070205080204" pitchFamily="50" charset="-128"/>
              </a:rPr>
              <a:t>認めようとする</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b="1" dirty="0">
                <a:solidFill>
                  <a:srgbClr val="FF0000"/>
                </a:solidFill>
                <a:latin typeface="ＭＳ Ｐゴシック" panose="020B0600070205080204" pitchFamily="50" charset="-128"/>
              </a:rPr>
              <a:t>　</a:t>
            </a:r>
            <a:r>
              <a:rPr lang="en-US" altLang="ja-JP" sz="2000" b="1" dirty="0">
                <a:solidFill>
                  <a:srgbClr val="FF0000"/>
                </a:solidFill>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共生</a:t>
            </a:r>
            <a:r>
              <a:rPr lang="en-US" altLang="ja-JP" sz="2000" b="1" dirty="0">
                <a:solidFill>
                  <a:srgbClr val="FF0000"/>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・仲間の学習を</a:t>
            </a:r>
            <a:r>
              <a:rPr lang="ja-JP" altLang="en-US" sz="2000" u="sng" dirty="0">
                <a:solidFill>
                  <a:schemeClr val="tx1"/>
                </a:solidFill>
                <a:latin typeface="ＭＳ Ｐゴシック" panose="020B0600070205080204" pitchFamily="50" charset="-128"/>
              </a:rPr>
              <a:t>援助しようと</a:t>
            </a:r>
            <a:r>
              <a:rPr lang="ja-JP" altLang="en-US" sz="2000" u="sng" dirty="0" err="1">
                <a:solidFill>
                  <a:schemeClr val="tx1"/>
                </a:solidFill>
                <a:latin typeface="ＭＳ Ｐゴシック" panose="020B0600070205080204" pitchFamily="50" charset="-128"/>
              </a:rPr>
              <a:t>す</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u="sng" dirty="0">
                <a:solidFill>
                  <a:schemeClr val="tx1"/>
                </a:solidFill>
                <a:latin typeface="ＭＳ Ｐゴシック" panose="020B0600070205080204" pitchFamily="50" charset="-128"/>
              </a:rPr>
              <a:t>る</a:t>
            </a:r>
            <a:r>
              <a:rPr lang="ja-JP" altLang="en-US" sz="2000"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協力</a:t>
            </a:r>
            <a:r>
              <a:rPr lang="en-US" altLang="ja-JP" sz="2000" b="1" dirty="0">
                <a:solidFill>
                  <a:schemeClr val="tx1"/>
                </a:solidFill>
                <a:latin typeface="ＭＳ Ｐゴシック" panose="020B0600070205080204" pitchFamily="50" charset="-128"/>
              </a:rPr>
              <a:t>】</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・健康・安全に</a:t>
            </a:r>
            <a:r>
              <a:rPr lang="ja-JP" altLang="en-US" sz="2000" u="sng" dirty="0">
                <a:solidFill>
                  <a:schemeClr val="tx1"/>
                </a:solidFill>
                <a:latin typeface="ＭＳ Ｐゴシック" panose="020B0600070205080204" pitchFamily="50" charset="-128"/>
              </a:rPr>
              <a:t>気を配る</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健康・安全</a:t>
            </a:r>
            <a:r>
              <a:rPr lang="en-US" altLang="ja-JP" sz="2000" b="1" dirty="0">
                <a:solidFill>
                  <a:schemeClr val="tx1"/>
                </a:solidFill>
                <a:latin typeface="ＭＳ Ｐゴシック" panose="020B0600070205080204" pitchFamily="50" charset="-128"/>
              </a:rPr>
              <a:t>】</a:t>
            </a:r>
          </a:p>
        </p:txBody>
      </p:sp>
      <p:sp>
        <p:nvSpPr>
          <p:cNvPr id="14" name="AutoShape 16"/>
          <p:cNvSpPr>
            <a:spLocks noChangeArrowheads="1"/>
          </p:cNvSpPr>
          <p:nvPr/>
        </p:nvSpPr>
        <p:spPr bwMode="auto">
          <a:xfrm>
            <a:off x="5724525" y="44450"/>
            <a:ext cx="34194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P24~198</a:t>
            </a:r>
            <a:endParaRPr lang="ja-JP" altLang="en-US" dirty="0"/>
          </a:p>
        </p:txBody>
      </p:sp>
      <p:sp>
        <p:nvSpPr>
          <p:cNvPr id="16" name="正方形/長方形 15"/>
          <p:cNvSpPr/>
          <p:nvPr/>
        </p:nvSpPr>
        <p:spPr bwMode="auto">
          <a:xfrm>
            <a:off x="4772025" y="1993900"/>
            <a:ext cx="4133850" cy="4171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000" dirty="0">
                <a:solidFill>
                  <a:schemeClr val="tx1"/>
                </a:solidFill>
                <a:latin typeface="ＭＳ Ｐゴシック" panose="020B0600070205080204" pitchFamily="50" charset="-128"/>
              </a:rPr>
              <a:t>・球技に</a:t>
            </a:r>
            <a:r>
              <a:rPr lang="ja-JP" altLang="en-US" sz="2000" u="sng" dirty="0">
                <a:solidFill>
                  <a:schemeClr val="tx1"/>
                </a:solidFill>
                <a:latin typeface="ＭＳ Ｐゴシック" panose="020B0600070205080204" pitchFamily="50" charset="-128"/>
              </a:rPr>
              <a:t>自主的</a:t>
            </a:r>
            <a:r>
              <a:rPr lang="ja-JP" altLang="en-US" sz="2000" dirty="0">
                <a:solidFill>
                  <a:schemeClr val="tx1"/>
                </a:solidFill>
                <a:latin typeface="ＭＳ Ｐゴシック" panose="020B0600070205080204" pitchFamily="50" charset="-128"/>
              </a:rPr>
              <a:t>に取り組む</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自主性</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・フェアなプレイを</a:t>
            </a:r>
            <a:r>
              <a:rPr lang="ja-JP" altLang="en-US" sz="2000" u="sng" dirty="0">
                <a:solidFill>
                  <a:schemeClr val="tx1"/>
                </a:solidFill>
                <a:latin typeface="ＭＳ Ｐゴシック" panose="020B0600070205080204" pitchFamily="50" charset="-128"/>
              </a:rPr>
              <a:t>大切にしよう</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u="sng" dirty="0">
                <a:solidFill>
                  <a:schemeClr val="tx1"/>
                </a:solidFill>
                <a:latin typeface="ＭＳ Ｐゴシック" panose="020B0600070205080204" pitchFamily="50" charset="-128"/>
              </a:rPr>
              <a:t>とする</a:t>
            </a:r>
            <a:r>
              <a:rPr lang="ja-JP" altLang="en-US" sz="2000" dirty="0">
                <a:solidFill>
                  <a:schemeClr val="tx1"/>
                </a:solidFill>
                <a:latin typeface="ＭＳ Ｐゴシック" panose="020B0600070205080204" pitchFamily="50" charset="-128"/>
              </a:rPr>
              <a:t>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公正</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・作戦などについての話合いに</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u="sng" dirty="0">
                <a:solidFill>
                  <a:schemeClr val="tx1"/>
                </a:solidFill>
                <a:latin typeface="ＭＳ Ｐゴシック" panose="020B0600070205080204" pitchFamily="50" charset="-128"/>
              </a:rPr>
              <a:t>貢献</a:t>
            </a:r>
            <a:r>
              <a:rPr lang="ja-JP" altLang="en-US" sz="2000" dirty="0">
                <a:solidFill>
                  <a:schemeClr val="tx1"/>
                </a:solidFill>
                <a:latin typeface="ＭＳ Ｐゴシック" panose="020B0600070205080204" pitchFamily="50" charset="-128"/>
              </a:rPr>
              <a:t>しようとする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参画</a:t>
            </a:r>
            <a:r>
              <a:rPr lang="en-US" altLang="ja-JP" sz="2000" b="1" dirty="0">
                <a:solidFill>
                  <a:schemeClr val="tx1"/>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・一人一人の違いに応じた表</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現や役割を</a:t>
            </a:r>
            <a:r>
              <a:rPr lang="ja-JP" altLang="en-US" sz="2000" u="sng" dirty="0">
                <a:solidFill>
                  <a:schemeClr val="tx1"/>
                </a:solidFill>
                <a:latin typeface="ＭＳ Ｐゴシック" panose="020B0600070205080204" pitchFamily="50" charset="-128"/>
              </a:rPr>
              <a:t>大切にしようと</a:t>
            </a:r>
            <a:r>
              <a:rPr lang="ja-JP" altLang="en-US" sz="2000" u="sng" dirty="0" err="1">
                <a:solidFill>
                  <a:schemeClr val="tx1"/>
                </a:solidFill>
                <a:latin typeface="ＭＳ Ｐゴシック" panose="020B0600070205080204" pitchFamily="50" charset="-128"/>
              </a:rPr>
              <a:t>す</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u="sng" dirty="0">
                <a:solidFill>
                  <a:schemeClr val="tx1"/>
                </a:solidFill>
                <a:latin typeface="ＭＳ Ｐゴシック" panose="020B0600070205080204" pitchFamily="50" charset="-128"/>
              </a:rPr>
              <a:t>る</a:t>
            </a:r>
            <a:r>
              <a:rPr lang="ja-JP" altLang="en-US" sz="2000" dirty="0">
                <a:solidFill>
                  <a:schemeClr val="tx1"/>
                </a:solidFill>
                <a:latin typeface="ＭＳ Ｐゴシック" panose="020B0600070205080204" pitchFamily="50" charset="-128"/>
              </a:rPr>
              <a:t>　　　　　　　　　　</a:t>
            </a:r>
            <a:r>
              <a:rPr lang="ja-JP" altLang="en-US" sz="2000" b="1" dirty="0">
                <a:solidFill>
                  <a:srgbClr val="FF0000"/>
                </a:solidFill>
                <a:latin typeface="ＭＳ Ｐゴシック" panose="020B0600070205080204" pitchFamily="50" charset="-128"/>
              </a:rPr>
              <a:t>　</a:t>
            </a:r>
            <a:r>
              <a:rPr lang="en-US" altLang="ja-JP" sz="2000" b="1" dirty="0">
                <a:solidFill>
                  <a:srgbClr val="FF0000"/>
                </a:solidFill>
                <a:latin typeface="ＭＳ Ｐゴシック" panose="020B0600070205080204" pitchFamily="50" charset="-128"/>
              </a:rPr>
              <a:t>【</a:t>
            </a:r>
            <a:r>
              <a:rPr lang="ja-JP" altLang="en-US" sz="2000" b="1" dirty="0">
                <a:solidFill>
                  <a:srgbClr val="FF0000"/>
                </a:solidFill>
                <a:latin typeface="ＭＳ Ｐゴシック" panose="020B0600070205080204" pitchFamily="50" charset="-128"/>
              </a:rPr>
              <a:t>共生</a:t>
            </a:r>
            <a:r>
              <a:rPr lang="en-US" altLang="ja-JP" sz="2000" b="1" dirty="0">
                <a:solidFill>
                  <a:srgbClr val="FF0000"/>
                </a:solidFill>
                <a:latin typeface="ＭＳ Ｐゴシック" panose="020B0600070205080204" pitchFamily="50" charset="-128"/>
              </a:rPr>
              <a:t>】</a:t>
            </a:r>
          </a:p>
          <a:p>
            <a:pPr>
              <a:defRPr/>
            </a:pPr>
            <a:r>
              <a:rPr lang="ja-JP" altLang="en-US" sz="2000" dirty="0">
                <a:solidFill>
                  <a:schemeClr val="tx1"/>
                </a:solidFill>
                <a:latin typeface="ＭＳ Ｐゴシック" panose="020B0600070205080204" pitchFamily="50" charset="-128"/>
              </a:rPr>
              <a:t>・互いに</a:t>
            </a:r>
            <a:r>
              <a:rPr lang="ja-JP" altLang="en-US" sz="2000" u="sng" dirty="0">
                <a:solidFill>
                  <a:schemeClr val="tx1"/>
                </a:solidFill>
                <a:latin typeface="ＭＳ Ｐゴシック" panose="020B0600070205080204" pitchFamily="50" charset="-128"/>
              </a:rPr>
              <a:t>助け合い教え合おうと</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u="sng" dirty="0">
                <a:solidFill>
                  <a:schemeClr val="tx1"/>
                </a:solidFill>
                <a:latin typeface="ＭＳ Ｐゴシック" panose="020B0600070205080204" pitchFamily="50" charset="-128"/>
              </a:rPr>
              <a:t>する</a:t>
            </a:r>
            <a:r>
              <a:rPr lang="ja-JP" altLang="en-US" sz="2000"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協力</a:t>
            </a:r>
            <a:r>
              <a:rPr lang="en-US" altLang="ja-JP" sz="2000" b="1" dirty="0">
                <a:solidFill>
                  <a:schemeClr val="tx1"/>
                </a:solidFill>
                <a:latin typeface="ＭＳ Ｐゴシック" panose="020B0600070205080204" pitchFamily="50" charset="-128"/>
              </a:rPr>
              <a:t>】</a:t>
            </a:r>
            <a:endParaRPr lang="en-US" altLang="ja-JP" sz="2000"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・健康・安全を</a:t>
            </a:r>
            <a:r>
              <a:rPr lang="ja-JP" altLang="en-US" sz="2000" u="sng" dirty="0">
                <a:solidFill>
                  <a:schemeClr val="tx1"/>
                </a:solidFill>
                <a:latin typeface="ＭＳ Ｐゴシック" panose="020B0600070205080204" pitchFamily="50" charset="-128"/>
              </a:rPr>
              <a:t>確保する</a:t>
            </a:r>
            <a:endParaRPr lang="en-US" altLang="ja-JP" sz="2000" u="sng" dirty="0">
              <a:solidFill>
                <a:schemeClr val="tx1"/>
              </a:solidFill>
              <a:latin typeface="ＭＳ Ｐゴシック" panose="020B0600070205080204" pitchFamily="50" charset="-128"/>
            </a:endParaRPr>
          </a:p>
          <a:p>
            <a:pPr>
              <a:defRPr/>
            </a:pPr>
            <a:r>
              <a:rPr lang="ja-JP" altLang="en-US" sz="2000" dirty="0">
                <a:solidFill>
                  <a:schemeClr val="tx1"/>
                </a:solidFill>
                <a:latin typeface="ＭＳ Ｐゴシック" panose="020B0600070205080204" pitchFamily="50" charset="-128"/>
              </a:rPr>
              <a:t>　　　　　　　　　　</a:t>
            </a:r>
            <a:r>
              <a:rPr lang="ja-JP" altLang="en-US" sz="2000" b="1" dirty="0">
                <a:solidFill>
                  <a:schemeClr val="tx1"/>
                </a:solidFill>
                <a:latin typeface="ＭＳ Ｐゴシック" panose="020B0600070205080204" pitchFamily="50" charset="-128"/>
              </a:rPr>
              <a:t>　</a:t>
            </a:r>
            <a:r>
              <a:rPr lang="en-US" altLang="ja-JP" sz="2000" b="1" dirty="0">
                <a:solidFill>
                  <a:schemeClr val="tx1"/>
                </a:solidFill>
                <a:latin typeface="ＭＳ Ｐゴシック" panose="020B0600070205080204" pitchFamily="50" charset="-128"/>
              </a:rPr>
              <a:t>【</a:t>
            </a:r>
            <a:r>
              <a:rPr lang="ja-JP" altLang="en-US" sz="2000" b="1" dirty="0">
                <a:solidFill>
                  <a:schemeClr val="tx1"/>
                </a:solidFill>
                <a:latin typeface="ＭＳ Ｐゴシック" panose="020B0600070205080204" pitchFamily="50" charset="-128"/>
              </a:rPr>
              <a:t>健康・安全</a:t>
            </a:r>
            <a:r>
              <a:rPr lang="en-US" altLang="ja-JP" sz="2000" b="1" dirty="0">
                <a:solidFill>
                  <a:schemeClr val="tx1"/>
                </a:solidFill>
                <a:latin typeface="ＭＳ Ｐゴシック" panose="020B0600070205080204" pitchFamily="50" charset="-128"/>
              </a:rPr>
              <a:t>】</a:t>
            </a:r>
          </a:p>
        </p:txBody>
      </p:sp>
      <p:sp>
        <p:nvSpPr>
          <p:cNvPr id="9216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1" name="メモ 10"/>
          <p:cNvSpPr/>
          <p:nvPr/>
        </p:nvSpPr>
        <p:spPr>
          <a:xfrm>
            <a:off x="4716463" y="1022350"/>
            <a:ext cx="4176712" cy="503238"/>
          </a:xfrm>
          <a:prstGeom prst="foldedCorner">
            <a:avLst>
              <a:gd name="adj" fmla="val 49736"/>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2400" dirty="0">
                <a:latin typeface="ＤＦ特太ゴシック体" pitchFamily="49" charset="-128"/>
                <a:ea typeface="ＤＦ特太ゴシック体" pitchFamily="49" charset="-128"/>
              </a:rPr>
              <a:t>学びに向かう力，人間性等</a:t>
            </a:r>
          </a:p>
        </p:txBody>
      </p:sp>
      <p:sp>
        <p:nvSpPr>
          <p:cNvPr id="12" name="テキスト ボックス 4"/>
          <p:cNvSpPr txBox="1">
            <a:spLocks noChangeArrowheads="1"/>
          </p:cNvSpPr>
          <p:nvPr/>
        </p:nvSpPr>
        <p:spPr bwMode="auto">
          <a:xfrm>
            <a:off x="265113" y="1028700"/>
            <a:ext cx="4284662" cy="523875"/>
          </a:xfrm>
          <a:prstGeom prst="rect">
            <a:avLst/>
          </a:prstGeom>
          <a:solidFill>
            <a:schemeClr val="bg2">
              <a:lumMod val="90000"/>
            </a:schemeClr>
          </a:solidFill>
          <a:ln>
            <a:noFill/>
          </a:ln>
        </p:spPr>
        <p:txBody>
          <a:bodyPr>
            <a:spAutoFit/>
          </a:bodyPr>
          <a:lstStyle>
            <a:defPPr>
              <a:defRPr lang="en-US"/>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lgn="ctr" eaLnBrk="1" hangingPunct="1">
              <a:defRPr/>
            </a:pPr>
            <a:r>
              <a:rPr lang="ja-JP" altLang="en-US" sz="2800" dirty="0">
                <a:latin typeface="ＤＨＰ特太ゴシック体" pitchFamily="50" charset="-128"/>
                <a:ea typeface="ＤＨＰ特太ゴシック体" pitchFamily="50" charset="-128"/>
              </a:rPr>
              <a:t> Ｅ　球技</a:t>
            </a:r>
            <a:endParaRPr lang="ja-JP" altLang="en-US" sz="2400" dirty="0">
              <a:latin typeface="ＤＦ特太ゴシック体" panose="020B0509000000000000" pitchFamily="49" charset="-128"/>
              <a:ea typeface="ＤＦ特太ゴシック体" panose="020B0509000000000000" pitchFamily="49" charset="-128"/>
            </a:endParaRPr>
          </a:p>
        </p:txBody>
      </p:sp>
      <p:sp>
        <p:nvSpPr>
          <p:cNvPr id="15" name="テキスト ボックス 14"/>
          <p:cNvSpPr txBox="1"/>
          <p:nvPr/>
        </p:nvSpPr>
        <p:spPr>
          <a:xfrm>
            <a:off x="960277" y="1616045"/>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第１・２学年</a:t>
            </a:r>
          </a:p>
        </p:txBody>
      </p:sp>
      <p:sp>
        <p:nvSpPr>
          <p:cNvPr id="17" name="テキスト ボックス 16"/>
          <p:cNvSpPr txBox="1"/>
          <p:nvPr/>
        </p:nvSpPr>
        <p:spPr>
          <a:xfrm>
            <a:off x="5579108" y="1616045"/>
            <a:ext cx="2519684"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ja-JP" altLang="en-US" sz="2000" dirty="0"/>
              <a:t>第３学年</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752"/>
    </mc:Choice>
    <mc:Fallback xmlns="">
      <p:transition spd="slow" advTm="9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4" name="角丸四角形 3"/>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改訂の要点</a:t>
            </a:r>
          </a:p>
        </p:txBody>
      </p:sp>
      <p:sp>
        <p:nvSpPr>
          <p:cNvPr id="94214" name="テキスト ボックス 17"/>
          <p:cNvSpPr txBox="1">
            <a:spLocks noChangeArrowheads="1"/>
          </p:cNvSpPr>
          <p:nvPr/>
        </p:nvSpPr>
        <p:spPr bwMode="auto">
          <a:xfrm>
            <a:off x="323850" y="1744663"/>
            <a:ext cx="856932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000">
                <a:latin typeface="Tahoma" panose="020B0604030504040204" pitchFamily="34" charset="0"/>
              </a:rPr>
              <a:t>①　三つの資質・能力の育成を重視し，目標及び内容の構造の見直し</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②　「カリキュラムマネジメント」及び「主体的・対話的で深い学び」の実現に向</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けた授業改善の推進，保健分野との一層の関連を図った指導の充実</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③　多様な関わり方を重視する観点から指導内容を充実</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a:t>
            </a:r>
            <a:r>
              <a:rPr lang="en-US" altLang="ja-JP" sz="2000">
                <a:latin typeface="Tahoma" panose="020B0604030504040204" pitchFamily="34" charset="0"/>
              </a:rPr>
              <a:t>※</a:t>
            </a:r>
            <a:r>
              <a:rPr lang="ja-JP" altLang="en-US" sz="2000">
                <a:latin typeface="Tahoma" panose="020B0604030504040204" pitchFamily="34" charset="0"/>
              </a:rPr>
              <a:t>「共生」の視点を重視</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④　資質・能力の三つの柱ごとの指導内容の明確化</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b="1">
                <a:solidFill>
                  <a:srgbClr val="FF0000"/>
                </a:solidFill>
                <a:latin typeface="Tahoma" panose="020B0604030504040204" pitchFamily="34" charset="0"/>
              </a:rPr>
              <a:t>⑤　保健分野においても，三つの資質・能力に対応した目標，内容に改善</a:t>
            </a:r>
            <a:endParaRPr lang="en-US" altLang="ja-JP" sz="2000" b="1">
              <a:solidFill>
                <a:srgbClr val="FF0000"/>
              </a:solidFill>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b="1">
                <a:solidFill>
                  <a:srgbClr val="FF0000"/>
                </a:solidFill>
                <a:latin typeface="Tahoma" panose="020B0604030504040204" pitchFamily="34" charset="0"/>
              </a:rPr>
              <a:t>⑥　心の健康や疾病の予防に関する健康課題の解決に関わる内容，ストレス</a:t>
            </a:r>
            <a:endParaRPr lang="en-US" altLang="ja-JP" sz="2000" b="1">
              <a:solidFill>
                <a:srgbClr val="FF0000"/>
              </a:solidFill>
              <a:latin typeface="Tahoma" panose="020B0604030504040204" pitchFamily="34" charset="0"/>
            </a:endParaRPr>
          </a:p>
          <a:p>
            <a:pPr eaLnBrk="1" hangingPunct="1"/>
            <a:r>
              <a:rPr lang="ja-JP" altLang="en-US" sz="2000" b="1">
                <a:solidFill>
                  <a:srgbClr val="FF0000"/>
                </a:solidFill>
                <a:latin typeface="Tahoma" panose="020B0604030504040204" pitchFamily="34" charset="0"/>
              </a:rPr>
              <a:t>　　対処や心肺蘇生法等の技能に関する内容等の充実</a:t>
            </a:r>
            <a:endParaRPr lang="en-US" altLang="ja-JP" sz="2000" b="1">
              <a:solidFill>
                <a:srgbClr val="FF0000"/>
              </a:solidFill>
              <a:latin typeface="Tahoma" panose="020B0604030504040204" pitchFamily="34" charset="0"/>
            </a:endParaRPr>
          </a:p>
          <a:p>
            <a:pPr eaLnBrk="1" hangingPunct="1"/>
            <a:endParaRPr lang="en-US" altLang="ja-JP" sz="1200">
              <a:latin typeface="Tahoma" panose="020B0604030504040204" pitchFamily="34" charset="0"/>
            </a:endParaRPr>
          </a:p>
          <a:p>
            <a:pPr eaLnBrk="1" hangingPunct="1">
              <a:buFont typeface="Calibri" panose="020F0502020204030204" pitchFamily="34" charset="0"/>
              <a:buNone/>
            </a:pPr>
            <a:r>
              <a:rPr lang="ja-JP" altLang="en-US" sz="2000" b="1">
                <a:solidFill>
                  <a:srgbClr val="FF0000"/>
                </a:solidFill>
                <a:latin typeface="Tahoma" panose="020B0604030504040204" pitchFamily="34" charset="0"/>
              </a:rPr>
              <a:t>⑦　</a:t>
            </a:r>
            <a:r>
              <a:rPr lang="ja-JP" altLang="en-US" sz="2000" b="1">
                <a:solidFill>
                  <a:srgbClr val="FF0000"/>
                </a:solidFill>
              </a:rPr>
              <a:t>健康な生活と疾病の予防の内容を学年ごとに配当</a:t>
            </a:r>
            <a:r>
              <a:rPr lang="ja-JP" altLang="en-US" sz="2000"/>
              <a:t>するとともに，</a:t>
            </a:r>
            <a:r>
              <a:rPr lang="ja-JP" altLang="en-US" sz="2000" b="1">
                <a:solidFill>
                  <a:srgbClr val="FF0000"/>
                </a:solidFill>
              </a:rPr>
              <a:t>体育分野</a:t>
            </a:r>
            <a:endParaRPr lang="en-US" altLang="ja-JP" sz="2000" b="1">
              <a:solidFill>
                <a:srgbClr val="FF0000"/>
              </a:solidFill>
            </a:endParaRPr>
          </a:p>
          <a:p>
            <a:pPr eaLnBrk="1" hangingPunct="1">
              <a:buFont typeface="Calibri" panose="020F0502020204030204" pitchFamily="34" charset="0"/>
              <a:buNone/>
            </a:pPr>
            <a:r>
              <a:rPr lang="ja-JP" altLang="en-US" sz="2000" b="1">
                <a:solidFill>
                  <a:srgbClr val="FF0000"/>
                </a:solidFill>
              </a:rPr>
              <a:t>　　との一層の関連を図った内容等の改善</a:t>
            </a:r>
            <a:endParaRPr lang="ja-JP" altLang="en-US" sz="2000" b="1">
              <a:solidFill>
                <a:srgbClr val="FF0000"/>
              </a:solidFill>
              <a:latin typeface="Tahoma" panose="020B0604030504040204" pitchFamily="34" charset="0"/>
            </a:endParaRPr>
          </a:p>
        </p:txBody>
      </p:sp>
      <p:sp>
        <p:nvSpPr>
          <p:cNvPr id="9421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65"/>
    </mc:Choice>
    <mc:Fallback xmlns="">
      <p:transition spd="slow" advTm="2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16463" y="1844675"/>
            <a:ext cx="4321175" cy="48752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kumimoji="0" lang="ja-JP" altLang="en-US" sz="2400" b="1" dirty="0">
                <a:solidFill>
                  <a:schemeClr val="tx1"/>
                </a:solidFill>
                <a:latin typeface="HGP教科書体" panose="02020600000000000000" pitchFamily="18" charset="-128"/>
                <a:ea typeface="HGP教科書体" panose="02020600000000000000" pitchFamily="18" charset="-128"/>
              </a:rPr>
              <a:t>改訂</a:t>
            </a:r>
            <a:endParaRPr kumimoji="0" lang="en-US" altLang="ja-JP" sz="2400" b="1"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lang="ja-JP" altLang="en-US" sz="2400" dirty="0">
                <a:ln w="0"/>
                <a:solidFill>
                  <a:schemeClr val="tx1"/>
                </a:solidFill>
                <a:latin typeface="HGP教科書体" panose="02020600000000000000" pitchFamily="18" charset="-128"/>
                <a:ea typeface="HGP教科書体" panose="02020600000000000000" pitchFamily="18" charset="-128"/>
              </a:rPr>
              <a:t>（</a:t>
            </a:r>
            <a:r>
              <a:rPr lang="en-US" altLang="ja-JP" sz="2400" dirty="0">
                <a:ln w="0"/>
                <a:solidFill>
                  <a:schemeClr val="tx1"/>
                </a:solidFill>
                <a:latin typeface="HGP教科書体" panose="02020600000000000000" pitchFamily="18" charset="-128"/>
                <a:ea typeface="HGP教科書体" panose="02020600000000000000" pitchFamily="18" charset="-128"/>
              </a:rPr>
              <a:t>1</a:t>
            </a:r>
            <a:r>
              <a:rPr lang="ja-JP" altLang="en-US" sz="2400" dirty="0">
                <a:ln w="0"/>
                <a:solidFill>
                  <a:schemeClr val="tx1"/>
                </a:solidFill>
                <a:latin typeface="HGP教科書体" panose="02020600000000000000" pitchFamily="18" charset="-128"/>
                <a:ea typeface="HGP教科書体" panose="02020600000000000000" pitchFamily="18" charset="-128"/>
              </a:rPr>
              <a:t>）　個人生活における健康・安全について理解するとともに，基本的な技能を身に付けるようにする。</a:t>
            </a:r>
            <a:endParaRPr lang="en-US" altLang="ja-JP" sz="2400" dirty="0">
              <a:ln w="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lang="en-US" altLang="ja-JP" sz="2400" dirty="0">
              <a:ln w="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lang="ja-JP" altLang="en-US" sz="2400" dirty="0">
                <a:ln w="0"/>
                <a:solidFill>
                  <a:schemeClr val="tx1"/>
                </a:solidFill>
                <a:latin typeface="HGP教科書体" panose="02020600000000000000" pitchFamily="18" charset="-128"/>
                <a:ea typeface="HGP教科書体" panose="02020600000000000000" pitchFamily="18" charset="-128"/>
              </a:rPr>
              <a:t>（</a:t>
            </a:r>
            <a:r>
              <a:rPr lang="en-US" altLang="ja-JP" sz="2400" dirty="0">
                <a:ln w="0"/>
                <a:solidFill>
                  <a:schemeClr val="tx1"/>
                </a:solidFill>
                <a:latin typeface="HGP教科書体" panose="02020600000000000000" pitchFamily="18" charset="-128"/>
                <a:ea typeface="HGP教科書体" panose="02020600000000000000" pitchFamily="18" charset="-128"/>
              </a:rPr>
              <a:t>2</a:t>
            </a:r>
            <a:r>
              <a:rPr lang="ja-JP" altLang="en-US" sz="2400" dirty="0">
                <a:ln w="0"/>
                <a:solidFill>
                  <a:schemeClr val="tx1"/>
                </a:solidFill>
                <a:latin typeface="HGP教科書体" panose="02020600000000000000" pitchFamily="18" charset="-128"/>
                <a:ea typeface="HGP教科書体" panose="02020600000000000000" pitchFamily="18" charset="-128"/>
              </a:rPr>
              <a:t>）　健康についての自他の課題を発見し，よりよい解決に向けて思考し判断するとともに，他者に伝える力を養う。</a:t>
            </a:r>
            <a:endParaRPr lang="en-US" altLang="ja-JP" sz="2400" dirty="0">
              <a:ln w="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lang="en-US" altLang="ja-JP" sz="2400" dirty="0">
              <a:ln w="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lang="ja-JP" altLang="en-US" sz="2400" dirty="0">
                <a:ln w="0"/>
                <a:solidFill>
                  <a:schemeClr val="tx1"/>
                </a:solidFill>
                <a:latin typeface="HGP教科書体" panose="02020600000000000000" pitchFamily="18" charset="-128"/>
                <a:ea typeface="HGP教科書体" panose="02020600000000000000" pitchFamily="18" charset="-128"/>
              </a:rPr>
              <a:t>（</a:t>
            </a:r>
            <a:r>
              <a:rPr lang="en-US" altLang="ja-JP" sz="2400" dirty="0">
                <a:ln w="0"/>
                <a:solidFill>
                  <a:schemeClr val="tx1"/>
                </a:solidFill>
                <a:latin typeface="HGP教科書体" panose="02020600000000000000" pitchFamily="18" charset="-128"/>
                <a:ea typeface="HGP教科書体" panose="02020600000000000000" pitchFamily="18" charset="-128"/>
              </a:rPr>
              <a:t>3</a:t>
            </a:r>
            <a:r>
              <a:rPr lang="ja-JP" altLang="en-US" sz="2400" dirty="0">
                <a:ln w="0"/>
                <a:solidFill>
                  <a:schemeClr val="tx1"/>
                </a:solidFill>
                <a:latin typeface="HGP教科書体" panose="02020600000000000000" pitchFamily="18" charset="-128"/>
                <a:ea typeface="HGP教科書体" panose="02020600000000000000" pitchFamily="18" charset="-128"/>
              </a:rPr>
              <a:t>）　生涯を通じて心身の健康の保持増進を目指し，明るく豊かな生活を営む態度を養う。</a:t>
            </a:r>
            <a:endParaRPr lang="en-US" altLang="ja-JP" sz="2400" dirty="0">
              <a:ln w="0"/>
              <a:solidFill>
                <a:schemeClr val="tx1"/>
              </a:solidFill>
              <a:latin typeface="HGP教科書体" panose="02020600000000000000" pitchFamily="18" charset="-128"/>
              <a:ea typeface="HGP教科書体" panose="02020600000000000000" pitchFamily="18" charset="-128"/>
            </a:endParaRPr>
          </a:p>
        </p:txBody>
      </p:sp>
      <p:sp>
        <p:nvSpPr>
          <p:cNvPr id="7" name="正方形/長方形 6"/>
          <p:cNvSpPr/>
          <p:nvPr/>
        </p:nvSpPr>
        <p:spPr>
          <a:xfrm>
            <a:off x="179388" y="1844675"/>
            <a:ext cx="4076700" cy="48752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kumimoji="0" lang="ja-JP" altLang="en-US" sz="2400" b="1" dirty="0">
                <a:solidFill>
                  <a:schemeClr val="tx1"/>
                </a:solidFill>
                <a:latin typeface="HGP教科書体" panose="02020600000000000000" pitchFamily="18" charset="-128"/>
                <a:ea typeface="HGP教科書体" panose="02020600000000000000" pitchFamily="18" charset="-128"/>
              </a:rPr>
              <a:t>従前</a:t>
            </a:r>
            <a:endParaRPr kumimoji="0" lang="en-US" altLang="ja-JP" sz="2400" b="1"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個人生活における健康・安全に関する理解を通して，生涯を通じて自らの健康を適切に管理し，改善していく資質や能力を育てる。</a:t>
            </a:r>
            <a:endParaRPr kumimoji="0" lang="en-US" altLang="ja-JP" sz="20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p:txBody>
      </p:sp>
      <p:sp>
        <p:nvSpPr>
          <p:cNvPr id="9" name="角丸四角形 8"/>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保健分野の目標の改善</a:t>
            </a:r>
            <a:endParaRPr lang="ja-JP" altLang="en-US" sz="2400" b="1" dirty="0">
              <a:ln w="0"/>
              <a:solidFill>
                <a:schemeClr val="bg1"/>
              </a:solidFill>
              <a:latin typeface="+mn-ea"/>
            </a:endParaRPr>
          </a:p>
        </p:txBody>
      </p:sp>
      <p:sp>
        <p:nvSpPr>
          <p:cNvPr id="10"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P206</a:t>
            </a:r>
            <a:r>
              <a:rPr lang="ja-JP" altLang="en-US" dirty="0"/>
              <a:t>～</a:t>
            </a:r>
            <a:r>
              <a:rPr lang="en-US" altLang="ja-JP" dirty="0"/>
              <a:t>207</a:t>
            </a:r>
            <a:endParaRPr lang="ja-JP" altLang="en-US" dirty="0"/>
          </a:p>
        </p:txBody>
      </p:sp>
      <p:sp>
        <p:nvSpPr>
          <p:cNvPr id="9626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8" name="右矢印 7"/>
          <p:cNvSpPr/>
          <p:nvPr/>
        </p:nvSpPr>
        <p:spPr bwMode="auto">
          <a:xfrm>
            <a:off x="4268788" y="3597275"/>
            <a:ext cx="503237" cy="779463"/>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51"/>
    </mc:Choice>
    <mc:Fallback xmlns="">
      <p:transition spd="slow" advTm="2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14313" y="1246188"/>
            <a:ext cx="8642350"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10" name="テキスト ボックス 7"/>
          <p:cNvSpPr txBox="1">
            <a:spLocks noChangeArrowheads="1"/>
          </p:cNvSpPr>
          <p:nvPr/>
        </p:nvSpPr>
        <p:spPr bwMode="auto">
          <a:xfrm>
            <a:off x="412750" y="1817688"/>
            <a:ext cx="6408738" cy="584200"/>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200" dirty="0"/>
              <a:t>（</a:t>
            </a:r>
            <a:r>
              <a:rPr kumimoji="0" lang="en-US" altLang="ja-JP" sz="3200" dirty="0"/>
              <a:t>1</a:t>
            </a:r>
            <a:r>
              <a:rPr kumimoji="0" lang="ja-JP" altLang="en-US" sz="3200" dirty="0"/>
              <a:t>）　健康な生活と疾病の予防</a:t>
            </a:r>
            <a:endParaRPr lang="ja-JP" altLang="en-US" sz="3200" dirty="0">
              <a:solidFill>
                <a:srgbClr val="FF0000"/>
              </a:solidFill>
              <a:ea typeface="+mn-ea"/>
            </a:endParaRPr>
          </a:p>
        </p:txBody>
      </p:sp>
      <p:sp>
        <p:nvSpPr>
          <p:cNvPr id="12" name="テキスト ボックス 7"/>
          <p:cNvSpPr txBox="1">
            <a:spLocks noChangeArrowheads="1"/>
          </p:cNvSpPr>
          <p:nvPr/>
        </p:nvSpPr>
        <p:spPr bwMode="auto">
          <a:xfrm>
            <a:off x="412750" y="2589213"/>
            <a:ext cx="6408738" cy="584200"/>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200" dirty="0"/>
              <a:t>（</a:t>
            </a:r>
            <a:r>
              <a:rPr kumimoji="0" lang="en-US" altLang="ja-JP" sz="3200" dirty="0"/>
              <a:t>2</a:t>
            </a:r>
            <a:r>
              <a:rPr kumimoji="0" lang="ja-JP" altLang="en-US" sz="3200" dirty="0"/>
              <a:t>）　心身の機能の発達と心の健康</a:t>
            </a:r>
            <a:endParaRPr lang="ja-JP" altLang="en-US" sz="3200" dirty="0">
              <a:ea typeface="+mn-ea"/>
            </a:endParaRPr>
          </a:p>
        </p:txBody>
      </p:sp>
      <p:sp>
        <p:nvSpPr>
          <p:cNvPr id="13" name="テキスト ボックス 7"/>
          <p:cNvSpPr txBox="1">
            <a:spLocks noChangeArrowheads="1"/>
          </p:cNvSpPr>
          <p:nvPr/>
        </p:nvSpPr>
        <p:spPr bwMode="auto">
          <a:xfrm>
            <a:off x="412750" y="3333750"/>
            <a:ext cx="6408738" cy="584200"/>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200" dirty="0"/>
              <a:t>（</a:t>
            </a:r>
            <a:r>
              <a:rPr kumimoji="0" lang="en-US" altLang="ja-JP" sz="3200" dirty="0"/>
              <a:t>3</a:t>
            </a:r>
            <a:r>
              <a:rPr kumimoji="0" lang="ja-JP" altLang="en-US" sz="3200" dirty="0"/>
              <a:t>）　傷害の防止</a:t>
            </a:r>
            <a:endParaRPr lang="ja-JP" altLang="en-US" sz="3200" dirty="0">
              <a:ea typeface="+mn-ea"/>
            </a:endParaRPr>
          </a:p>
        </p:txBody>
      </p:sp>
      <p:sp>
        <p:nvSpPr>
          <p:cNvPr id="14" name="テキスト ボックス 7"/>
          <p:cNvSpPr txBox="1">
            <a:spLocks noChangeArrowheads="1"/>
          </p:cNvSpPr>
          <p:nvPr/>
        </p:nvSpPr>
        <p:spPr bwMode="auto">
          <a:xfrm>
            <a:off x="412750" y="4105275"/>
            <a:ext cx="6408738" cy="584200"/>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200" dirty="0"/>
              <a:t>（</a:t>
            </a:r>
            <a:r>
              <a:rPr kumimoji="0" lang="en-US" altLang="ja-JP" sz="3200" dirty="0"/>
              <a:t>4</a:t>
            </a:r>
            <a:r>
              <a:rPr kumimoji="0" lang="ja-JP" altLang="en-US" sz="3200" dirty="0"/>
              <a:t>）　健康と環境</a:t>
            </a:r>
            <a:endParaRPr lang="ja-JP" altLang="en-US" sz="3200" dirty="0">
              <a:ea typeface="+mn-ea"/>
            </a:endParaRPr>
          </a:p>
        </p:txBody>
      </p:sp>
      <p:sp>
        <p:nvSpPr>
          <p:cNvPr id="9"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P207</a:t>
            </a:r>
            <a:r>
              <a:rPr lang="ja-JP" altLang="en-US" dirty="0"/>
              <a:t>～</a:t>
            </a:r>
            <a:r>
              <a:rPr lang="en-US" altLang="ja-JP" dirty="0"/>
              <a:t>226</a:t>
            </a:r>
            <a:endParaRPr lang="ja-JP" altLang="en-US" dirty="0"/>
          </a:p>
        </p:txBody>
      </p:sp>
      <p:sp>
        <p:nvSpPr>
          <p:cNvPr id="15" name="角丸四角形 14"/>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保健分野の内容項目</a:t>
            </a:r>
            <a:endParaRPr lang="ja-JP" altLang="en-US" sz="2400" b="1" dirty="0">
              <a:ln w="0"/>
              <a:solidFill>
                <a:schemeClr val="bg1"/>
              </a:solidFill>
              <a:latin typeface="+mn-ea"/>
            </a:endParaRPr>
          </a:p>
        </p:txBody>
      </p:sp>
      <p:sp>
        <p:nvSpPr>
          <p:cNvPr id="9831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6" name="屈折矢印 5"/>
          <p:cNvSpPr/>
          <p:nvPr/>
        </p:nvSpPr>
        <p:spPr>
          <a:xfrm rot="16200000">
            <a:off x="5784851" y="3025775"/>
            <a:ext cx="2965450" cy="892175"/>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角丸四角形 6"/>
          <p:cNvSpPr/>
          <p:nvPr/>
        </p:nvSpPr>
        <p:spPr>
          <a:xfrm>
            <a:off x="611188" y="4954588"/>
            <a:ext cx="7175500" cy="1392237"/>
          </a:xfrm>
          <a:prstGeom prst="round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個人生活における健康課題を解決する</a:t>
            </a:r>
            <a:endParaRPr lang="en-US" altLang="ja-JP" sz="3200" dirty="0">
              <a:solidFill>
                <a:schemeClr val="tx1"/>
              </a:solidFill>
            </a:endParaRPr>
          </a:p>
          <a:p>
            <a:pPr>
              <a:defRPr/>
            </a:pPr>
            <a:r>
              <a:rPr lang="ja-JP" altLang="en-US" sz="3200" dirty="0">
                <a:solidFill>
                  <a:schemeClr val="tx1"/>
                </a:solidFill>
              </a:rPr>
              <a:t>ことを重視する観点から</a:t>
            </a:r>
            <a:r>
              <a:rPr lang="ja-JP" altLang="en-US" sz="3200" dirty="0">
                <a:solidFill>
                  <a:srgbClr val="FF0000"/>
                </a:solidFill>
              </a:rPr>
              <a:t>（１）となる</a:t>
            </a:r>
            <a:r>
              <a:rPr lang="en-US" altLang="ja-JP" sz="3200" dirty="0">
                <a:solidFill>
                  <a:srgbClr val="FF0000"/>
                </a:solidFill>
              </a:rPr>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45"/>
    </mc:Choice>
    <mc:Fallback xmlns="">
      <p:transition spd="slow" advTm="29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43438" y="1844675"/>
            <a:ext cx="4321175" cy="48752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kumimoji="0" lang="ja-JP" altLang="en-US" sz="2400" b="1" dirty="0">
                <a:solidFill>
                  <a:schemeClr val="tx1"/>
                </a:solidFill>
                <a:latin typeface="HGP教科書体" panose="02020600000000000000" pitchFamily="18" charset="-128"/>
                <a:ea typeface="HGP教科書体" panose="02020600000000000000" pitchFamily="18" charset="-128"/>
              </a:rPr>
              <a:t>改定</a:t>
            </a:r>
            <a:endParaRPr kumimoji="0" lang="en-US" altLang="ja-JP" sz="2400" b="1"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（ｲ）健康の保持増進には，年齢，生活環境等に応じた</a:t>
            </a:r>
            <a:r>
              <a:rPr kumimoji="0" lang="ja-JP" altLang="en-US" sz="2400" b="1" u="sng" dirty="0">
                <a:solidFill>
                  <a:srgbClr val="FF0000"/>
                </a:solidFill>
                <a:latin typeface="HGP教科書体" panose="02020600000000000000" pitchFamily="18" charset="-128"/>
                <a:ea typeface="HGP教科書体" panose="02020600000000000000" pitchFamily="18" charset="-128"/>
              </a:rPr>
              <a:t>運動</a:t>
            </a:r>
            <a:r>
              <a:rPr kumimoji="0" lang="ja-JP" altLang="en-US" sz="2400" u="sng" dirty="0">
                <a:solidFill>
                  <a:schemeClr val="tx1"/>
                </a:solidFill>
                <a:latin typeface="HGP教科書体" panose="02020600000000000000" pitchFamily="18" charset="-128"/>
                <a:ea typeface="HGP教科書体" panose="02020600000000000000" pitchFamily="18" charset="-128"/>
              </a:rPr>
              <a:t>，食事，</a:t>
            </a:r>
            <a:r>
              <a:rPr kumimoji="0" lang="ja-JP" altLang="en-US" sz="2400" dirty="0">
                <a:solidFill>
                  <a:schemeClr val="tx1"/>
                </a:solidFill>
                <a:latin typeface="HGP教科書体" panose="02020600000000000000" pitchFamily="18" charset="-128"/>
                <a:ea typeface="HGP教科書体" panose="02020600000000000000" pitchFamily="18" charset="-128"/>
              </a:rPr>
              <a:t>休養及び睡眠の調和のとれた生活を続ける必要があること。</a:t>
            </a:r>
            <a:endParaRPr kumimoji="0" lang="en-US" altLang="ja-JP" sz="24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（ｳ）生活習慣病などは，</a:t>
            </a:r>
            <a:r>
              <a:rPr kumimoji="0" lang="ja-JP" altLang="en-US" sz="2400" b="1" u="sng" dirty="0">
                <a:solidFill>
                  <a:srgbClr val="FF0000"/>
                </a:solidFill>
                <a:latin typeface="HGP教科書体" panose="02020600000000000000" pitchFamily="18" charset="-128"/>
                <a:ea typeface="HGP教科書体" panose="02020600000000000000" pitchFamily="18" charset="-128"/>
              </a:rPr>
              <a:t>運動不足</a:t>
            </a:r>
            <a:r>
              <a:rPr kumimoji="0" lang="ja-JP" altLang="en-US" sz="2400" u="sng" dirty="0">
                <a:solidFill>
                  <a:schemeClr val="tx1"/>
                </a:solidFill>
                <a:latin typeface="HGP教科書体" panose="02020600000000000000" pitchFamily="18" charset="-128"/>
                <a:ea typeface="HGP教科書体" panose="02020600000000000000" pitchFamily="18" charset="-128"/>
              </a:rPr>
              <a:t>，食事の量や質の偏り，</a:t>
            </a:r>
            <a:r>
              <a:rPr kumimoji="0" lang="ja-JP" altLang="en-US" sz="2400" dirty="0">
                <a:solidFill>
                  <a:schemeClr val="tx1"/>
                </a:solidFill>
                <a:latin typeface="HGP教科書体" panose="02020600000000000000" pitchFamily="18" charset="-128"/>
                <a:ea typeface="HGP教科書体" panose="02020600000000000000" pitchFamily="18" charset="-128"/>
              </a:rPr>
              <a:t>休養や睡眠の不足などの生活習慣の乱れが主な要因となって起こること。また，生活習慣病などの多くは，</a:t>
            </a:r>
            <a:r>
              <a:rPr kumimoji="0" lang="ja-JP" altLang="en-US" sz="2400" b="1" u="sng" dirty="0">
                <a:solidFill>
                  <a:srgbClr val="FF0000"/>
                </a:solidFill>
                <a:latin typeface="HGP教科書体" panose="02020600000000000000" pitchFamily="18" charset="-128"/>
                <a:ea typeface="HGP教科書体" panose="02020600000000000000" pitchFamily="18" charset="-128"/>
              </a:rPr>
              <a:t>適切な運動</a:t>
            </a:r>
            <a:r>
              <a:rPr kumimoji="0" lang="ja-JP" altLang="en-US" sz="2400" u="sng" dirty="0">
                <a:solidFill>
                  <a:schemeClr val="tx1"/>
                </a:solidFill>
                <a:latin typeface="HGP教科書体" panose="02020600000000000000" pitchFamily="18" charset="-128"/>
                <a:ea typeface="HGP教科書体" panose="02020600000000000000" pitchFamily="18" charset="-128"/>
              </a:rPr>
              <a:t>，食事，</a:t>
            </a:r>
            <a:r>
              <a:rPr kumimoji="0" lang="ja-JP" altLang="en-US" sz="2400" dirty="0">
                <a:solidFill>
                  <a:schemeClr val="tx1"/>
                </a:solidFill>
                <a:latin typeface="HGP教科書体" panose="02020600000000000000" pitchFamily="18" charset="-128"/>
                <a:ea typeface="HGP教科書体" panose="02020600000000000000" pitchFamily="18" charset="-128"/>
              </a:rPr>
              <a:t>休養及び睡眠の調和のとれた生活を実践することによって予防できること。</a:t>
            </a:r>
            <a:endParaRPr kumimoji="0" lang="en-US" altLang="ja-JP" sz="24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sz="2400" dirty="0">
              <a:solidFill>
                <a:schemeClr val="tx1"/>
              </a:solidFill>
              <a:latin typeface="HGP教科書体" panose="02020600000000000000" pitchFamily="18" charset="-128"/>
              <a:ea typeface="HGP教科書体" panose="02020600000000000000" pitchFamily="18" charset="-128"/>
            </a:endParaRPr>
          </a:p>
        </p:txBody>
      </p:sp>
      <p:sp>
        <p:nvSpPr>
          <p:cNvPr id="7" name="正方形/長方形 6"/>
          <p:cNvSpPr/>
          <p:nvPr/>
        </p:nvSpPr>
        <p:spPr>
          <a:xfrm>
            <a:off x="68263" y="1844675"/>
            <a:ext cx="4078287" cy="48752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kumimoji="0" lang="ja-JP" altLang="en-US" sz="2400" b="1" dirty="0">
                <a:solidFill>
                  <a:schemeClr val="tx1"/>
                </a:solidFill>
                <a:latin typeface="HGP教科書体" panose="02020600000000000000" pitchFamily="18" charset="-128"/>
                <a:ea typeface="HGP教科書体" panose="02020600000000000000" pitchFamily="18" charset="-128"/>
              </a:rPr>
              <a:t>従前</a:t>
            </a:r>
            <a:endParaRPr kumimoji="0" lang="en-US" altLang="ja-JP" sz="2400" b="1"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イ　健康の保持増進には，年齢，生活環境等に応じた</a:t>
            </a:r>
            <a:r>
              <a:rPr kumimoji="0" lang="ja-JP" altLang="en-US" sz="2400" u="sng" dirty="0">
                <a:solidFill>
                  <a:schemeClr val="tx1"/>
                </a:solidFill>
                <a:latin typeface="HGP教科書体" panose="02020600000000000000" pitchFamily="18" charset="-128"/>
                <a:ea typeface="HGP教科書体" panose="02020600000000000000" pitchFamily="18" charset="-128"/>
              </a:rPr>
              <a:t>食事，運動，</a:t>
            </a:r>
            <a:r>
              <a:rPr kumimoji="0" lang="ja-JP" altLang="en-US" sz="2400" dirty="0">
                <a:solidFill>
                  <a:schemeClr val="tx1"/>
                </a:solidFill>
                <a:latin typeface="HGP教科書体" panose="02020600000000000000" pitchFamily="18" charset="-128"/>
                <a:ea typeface="HGP教科書体" panose="02020600000000000000" pitchFamily="18" charset="-128"/>
              </a:rPr>
              <a:t>休養及び睡眠の調和のとれた生活を続ける必要があること。また，</a:t>
            </a:r>
            <a:r>
              <a:rPr kumimoji="0" lang="ja-JP" altLang="en-US" sz="2400" u="sng" dirty="0">
                <a:solidFill>
                  <a:schemeClr val="tx1"/>
                </a:solidFill>
                <a:latin typeface="HGP教科書体" panose="02020600000000000000" pitchFamily="18" charset="-128"/>
                <a:ea typeface="HGP教科書体" panose="02020600000000000000" pitchFamily="18" charset="-128"/>
              </a:rPr>
              <a:t>食事の量や質の偏り，運動不足，</a:t>
            </a:r>
            <a:r>
              <a:rPr kumimoji="0" lang="ja-JP" altLang="en-US" sz="2400" dirty="0">
                <a:solidFill>
                  <a:schemeClr val="tx1"/>
                </a:solidFill>
                <a:latin typeface="HGP教科書体" panose="02020600000000000000" pitchFamily="18" charset="-128"/>
                <a:ea typeface="HGP教科書体" panose="02020600000000000000" pitchFamily="18" charset="-128"/>
              </a:rPr>
              <a:t>休養や睡眠の不足などの生活習慣の乱れは，生活習慣病などの要因となること。</a:t>
            </a:r>
            <a:endParaRPr kumimoji="0" lang="en-US" altLang="ja-JP" sz="24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sz="24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endParaRPr kumimoji="0" lang="en-US" altLang="ja-JP" dirty="0">
              <a:solidFill>
                <a:schemeClr val="tx1"/>
              </a:solidFill>
              <a:latin typeface="HGP教科書体" panose="02020600000000000000" pitchFamily="18" charset="-128"/>
              <a:ea typeface="HGP教科書体" panose="02020600000000000000" pitchFamily="18" charset="-128"/>
            </a:endParaRPr>
          </a:p>
        </p:txBody>
      </p:sp>
      <p:sp>
        <p:nvSpPr>
          <p:cNvPr id="9" name="角丸四角形 8"/>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保健分野の内容の改訂</a:t>
            </a:r>
            <a:endParaRPr lang="ja-JP" altLang="en-US" sz="2400" b="1" dirty="0">
              <a:ln w="0"/>
              <a:solidFill>
                <a:schemeClr val="bg1"/>
              </a:solidFill>
              <a:latin typeface="+mn-ea"/>
            </a:endParaRPr>
          </a:p>
        </p:txBody>
      </p:sp>
      <p:sp>
        <p:nvSpPr>
          <p:cNvPr id="12"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P207</a:t>
            </a:r>
            <a:endParaRPr lang="ja-JP" altLang="en-US" dirty="0"/>
          </a:p>
        </p:txBody>
      </p:sp>
      <p:sp>
        <p:nvSpPr>
          <p:cNvPr id="10036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8" name="右矢印 7"/>
          <p:cNvSpPr/>
          <p:nvPr/>
        </p:nvSpPr>
        <p:spPr bwMode="auto">
          <a:xfrm>
            <a:off x="4197350" y="3644900"/>
            <a:ext cx="503238" cy="779463"/>
          </a:xfrm>
          <a:prstGeom prst="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95"/>
    </mc:Choice>
    <mc:Fallback xmlns="">
      <p:transition spd="slow" advTm="4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14313" y="1700213"/>
            <a:ext cx="8642350" cy="48752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10" name="テキスト ボックス 7"/>
          <p:cNvSpPr txBox="1">
            <a:spLocks noChangeArrowheads="1"/>
          </p:cNvSpPr>
          <p:nvPr/>
        </p:nvSpPr>
        <p:spPr bwMode="auto">
          <a:xfrm>
            <a:off x="395288" y="2449513"/>
            <a:ext cx="8280400" cy="646112"/>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600" dirty="0"/>
              <a:t>（</a:t>
            </a:r>
            <a:r>
              <a:rPr kumimoji="0" lang="en-US" altLang="ja-JP" sz="3600" dirty="0"/>
              <a:t>2</a:t>
            </a:r>
            <a:r>
              <a:rPr kumimoji="0" lang="ja-JP" altLang="en-US" sz="3600" dirty="0"/>
              <a:t>）　心身の機能の発達と心の健康</a:t>
            </a:r>
            <a:endParaRPr lang="ja-JP" altLang="en-US" sz="3600" dirty="0">
              <a:ea typeface="+mn-ea"/>
            </a:endParaRPr>
          </a:p>
        </p:txBody>
      </p:sp>
      <p:sp>
        <p:nvSpPr>
          <p:cNvPr id="13" name="テキスト ボックス 7"/>
          <p:cNvSpPr txBox="1">
            <a:spLocks noChangeArrowheads="1"/>
          </p:cNvSpPr>
          <p:nvPr/>
        </p:nvSpPr>
        <p:spPr bwMode="auto">
          <a:xfrm>
            <a:off x="415925" y="4454525"/>
            <a:ext cx="8280400" cy="646113"/>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600" dirty="0"/>
              <a:t>（</a:t>
            </a:r>
            <a:r>
              <a:rPr kumimoji="0" lang="en-US" altLang="ja-JP" sz="3600" dirty="0"/>
              <a:t>3</a:t>
            </a:r>
            <a:r>
              <a:rPr kumimoji="0" lang="ja-JP" altLang="en-US" sz="3600" dirty="0"/>
              <a:t>）　傷害の防止</a:t>
            </a:r>
            <a:endParaRPr lang="ja-JP" altLang="en-US" sz="3600" dirty="0">
              <a:ea typeface="+mn-ea"/>
            </a:endParaRPr>
          </a:p>
        </p:txBody>
      </p:sp>
      <p:sp>
        <p:nvSpPr>
          <p:cNvPr id="102405" name="テキスト ボックス 11"/>
          <p:cNvSpPr txBox="1">
            <a:spLocks noChangeArrowheads="1"/>
          </p:cNvSpPr>
          <p:nvPr/>
        </p:nvSpPr>
        <p:spPr bwMode="auto">
          <a:xfrm>
            <a:off x="900113" y="5194300"/>
            <a:ext cx="7561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3600"/>
              <a:t>○　心肺蘇生法などの応急手当の</a:t>
            </a:r>
            <a:endParaRPr lang="en-US" altLang="ja-JP" sz="3600"/>
          </a:p>
          <a:p>
            <a:pPr>
              <a:buFont typeface="Calibri" panose="020F0502020204030204" pitchFamily="34" charset="0"/>
              <a:buNone/>
            </a:pPr>
            <a:r>
              <a:rPr lang="ja-JP" altLang="en-US" sz="3600"/>
              <a:t>　　</a:t>
            </a:r>
            <a:r>
              <a:rPr lang="ja-JP" altLang="en-US" sz="3600" b="1"/>
              <a:t>技能</a:t>
            </a:r>
            <a:r>
              <a:rPr lang="ja-JP" altLang="en-US" sz="3600"/>
              <a:t>の内容を明確に示した。</a:t>
            </a:r>
            <a:endParaRPr lang="en-US" altLang="ja-JP" sz="3600"/>
          </a:p>
        </p:txBody>
      </p:sp>
      <p:sp>
        <p:nvSpPr>
          <p:cNvPr id="102406" name="テキスト ボックス 11"/>
          <p:cNvSpPr txBox="1">
            <a:spLocks noChangeArrowheads="1"/>
          </p:cNvSpPr>
          <p:nvPr/>
        </p:nvSpPr>
        <p:spPr bwMode="auto">
          <a:xfrm>
            <a:off x="900113" y="3095625"/>
            <a:ext cx="7561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3600"/>
              <a:t>○　ストレスへの対処についての</a:t>
            </a:r>
            <a:r>
              <a:rPr lang="ja-JP" altLang="en-US" sz="3600" b="1"/>
              <a:t>技能</a:t>
            </a:r>
            <a:endParaRPr lang="en-US" altLang="ja-JP" sz="3600" b="1"/>
          </a:p>
          <a:p>
            <a:pPr>
              <a:buFont typeface="Calibri" panose="020F0502020204030204" pitchFamily="34" charset="0"/>
              <a:buNone/>
            </a:pPr>
            <a:r>
              <a:rPr lang="ja-JP" altLang="en-US" sz="3600">
                <a:solidFill>
                  <a:srgbClr val="FF0000"/>
                </a:solidFill>
              </a:rPr>
              <a:t>　　</a:t>
            </a:r>
            <a:r>
              <a:rPr lang="ja-JP" altLang="en-US" sz="3600"/>
              <a:t>の内容を示した。</a:t>
            </a:r>
            <a:endParaRPr lang="en-US" altLang="ja-JP" sz="3600"/>
          </a:p>
        </p:txBody>
      </p:sp>
      <p:sp>
        <p:nvSpPr>
          <p:cNvPr id="12" name="角丸四角形 11"/>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保健分野における技能の明確化</a:t>
            </a:r>
            <a:endParaRPr lang="ja-JP" altLang="en-US" sz="2400" b="1" dirty="0">
              <a:ln w="0"/>
              <a:solidFill>
                <a:schemeClr val="bg1"/>
              </a:solidFill>
              <a:latin typeface="+mn-ea"/>
            </a:endParaRPr>
          </a:p>
        </p:txBody>
      </p:sp>
      <p:sp>
        <p:nvSpPr>
          <p:cNvPr id="10241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1"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P218</a:t>
            </a:r>
            <a:r>
              <a:rPr lang="ja-JP" altLang="en-US" dirty="0"/>
              <a:t>・</a:t>
            </a:r>
            <a:r>
              <a:rPr lang="en-US" altLang="ja-JP" dirty="0"/>
              <a:t>222</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88"/>
    </mc:Choice>
    <mc:Fallback xmlns="">
      <p:transition spd="slow" advTm="26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14313" y="1700213"/>
            <a:ext cx="8642350" cy="48752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10" name="テキスト ボックス 7"/>
          <p:cNvSpPr txBox="1">
            <a:spLocks noChangeArrowheads="1"/>
          </p:cNvSpPr>
          <p:nvPr/>
        </p:nvSpPr>
        <p:spPr bwMode="auto">
          <a:xfrm>
            <a:off x="395288" y="2449513"/>
            <a:ext cx="8280400" cy="646112"/>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600" dirty="0"/>
              <a:t>（</a:t>
            </a:r>
            <a:r>
              <a:rPr kumimoji="0" lang="en-US" altLang="ja-JP" sz="3600" dirty="0"/>
              <a:t>1</a:t>
            </a:r>
            <a:r>
              <a:rPr kumimoji="0" lang="ja-JP" altLang="en-US" sz="3600" dirty="0"/>
              <a:t>）　健康な生活と疾病の予防</a:t>
            </a:r>
            <a:endParaRPr lang="ja-JP" altLang="en-US" sz="3600" dirty="0">
              <a:ea typeface="+mn-ea"/>
            </a:endParaRPr>
          </a:p>
        </p:txBody>
      </p:sp>
      <p:sp>
        <p:nvSpPr>
          <p:cNvPr id="104452" name="テキスト ボックス 11"/>
          <p:cNvSpPr txBox="1">
            <a:spLocks noChangeArrowheads="1"/>
          </p:cNvSpPr>
          <p:nvPr/>
        </p:nvSpPr>
        <p:spPr bwMode="auto">
          <a:xfrm>
            <a:off x="900113" y="5338763"/>
            <a:ext cx="7667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3600"/>
              <a:t>○　生活習慣病などの予防で</a:t>
            </a:r>
            <a:r>
              <a:rPr lang="ja-JP" altLang="en-US" sz="3600">
                <a:solidFill>
                  <a:srgbClr val="FF0000"/>
                </a:solidFill>
              </a:rPr>
              <a:t>がんを</a:t>
            </a:r>
            <a:endParaRPr lang="en-US" altLang="ja-JP" sz="3600">
              <a:solidFill>
                <a:srgbClr val="FF0000"/>
              </a:solidFill>
            </a:endParaRPr>
          </a:p>
          <a:p>
            <a:pPr>
              <a:buFont typeface="Calibri" panose="020F0502020204030204" pitchFamily="34" charset="0"/>
              <a:buNone/>
            </a:pPr>
            <a:r>
              <a:rPr lang="ja-JP" altLang="en-US" sz="3600">
                <a:solidFill>
                  <a:srgbClr val="FF0000"/>
                </a:solidFill>
              </a:rPr>
              <a:t>　　取り扱うこと</a:t>
            </a:r>
            <a:r>
              <a:rPr lang="ja-JP" altLang="en-US" sz="3600"/>
              <a:t>とした。</a:t>
            </a:r>
          </a:p>
        </p:txBody>
      </p:sp>
      <p:sp>
        <p:nvSpPr>
          <p:cNvPr id="104453" name="テキスト ボックス 11"/>
          <p:cNvSpPr txBox="1">
            <a:spLocks noChangeArrowheads="1"/>
          </p:cNvSpPr>
          <p:nvPr/>
        </p:nvSpPr>
        <p:spPr bwMode="auto">
          <a:xfrm>
            <a:off x="900113" y="3360738"/>
            <a:ext cx="75707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3600"/>
              <a:t>○　個人生活における健康に関する</a:t>
            </a:r>
            <a:endParaRPr lang="en-US" altLang="ja-JP" sz="3600"/>
          </a:p>
          <a:p>
            <a:pPr>
              <a:buFont typeface="Calibri" panose="020F0502020204030204" pitchFamily="34" charset="0"/>
              <a:buNone/>
            </a:pPr>
            <a:r>
              <a:rPr lang="ja-JP" altLang="en-US" sz="3600"/>
              <a:t>　　課題を重視する観点から，</a:t>
            </a:r>
            <a:r>
              <a:rPr lang="ja-JP" altLang="en-US" sz="3600">
                <a:solidFill>
                  <a:srgbClr val="FF0000"/>
                </a:solidFill>
              </a:rPr>
              <a:t>内容を</a:t>
            </a:r>
            <a:endParaRPr lang="en-US" altLang="ja-JP" sz="3600">
              <a:solidFill>
                <a:srgbClr val="FF0000"/>
              </a:solidFill>
            </a:endParaRPr>
          </a:p>
          <a:p>
            <a:pPr>
              <a:buFont typeface="Calibri" panose="020F0502020204030204" pitchFamily="34" charset="0"/>
              <a:buNone/>
            </a:pPr>
            <a:r>
              <a:rPr lang="ja-JP" altLang="en-US" sz="3600">
                <a:solidFill>
                  <a:srgbClr val="FF0000"/>
                </a:solidFill>
              </a:rPr>
              <a:t>　　学年ごとに配当</a:t>
            </a:r>
            <a:r>
              <a:rPr lang="ja-JP" altLang="en-US" sz="3600"/>
              <a:t>することとした。</a:t>
            </a:r>
          </a:p>
        </p:txBody>
      </p:sp>
      <p:sp>
        <p:nvSpPr>
          <p:cNvPr id="9" name="角丸四角形 8"/>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保健分野の内容の改訂</a:t>
            </a:r>
            <a:endParaRPr lang="ja-JP" altLang="en-US" sz="2400" b="1" dirty="0">
              <a:ln w="0"/>
              <a:solidFill>
                <a:schemeClr val="bg1"/>
              </a:solidFill>
              <a:latin typeface="+mn-ea"/>
            </a:endParaRPr>
          </a:p>
        </p:txBody>
      </p:sp>
      <p:sp>
        <p:nvSpPr>
          <p:cNvPr id="104457"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11"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P226</a:t>
            </a:r>
            <a:r>
              <a:rPr lang="ja-JP" altLang="en-US" dirty="0"/>
              <a:t>～</a:t>
            </a:r>
            <a:r>
              <a:rPr lang="en-US" altLang="ja-JP" dirty="0"/>
              <a:t>227</a:t>
            </a:r>
            <a:endParaRPr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675"/>
    </mc:Choice>
    <mc:Fallback xmlns="">
      <p:transition spd="slow" advTm="5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14313" y="1700213"/>
            <a:ext cx="8642350" cy="48752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10" name="テキスト ボックス 7"/>
          <p:cNvSpPr txBox="1">
            <a:spLocks noChangeArrowheads="1"/>
          </p:cNvSpPr>
          <p:nvPr/>
        </p:nvSpPr>
        <p:spPr bwMode="auto">
          <a:xfrm>
            <a:off x="395288" y="2010569"/>
            <a:ext cx="8280400" cy="646112"/>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600" dirty="0"/>
              <a:t>（</a:t>
            </a:r>
            <a:r>
              <a:rPr kumimoji="0" lang="en-US" altLang="ja-JP" sz="3600" dirty="0"/>
              <a:t>1</a:t>
            </a:r>
            <a:r>
              <a:rPr kumimoji="0" lang="ja-JP" altLang="en-US" sz="3600" dirty="0"/>
              <a:t>）　健康な生活と疾病の予防</a:t>
            </a:r>
            <a:endParaRPr lang="ja-JP" altLang="en-US" sz="3600" dirty="0">
              <a:ea typeface="+mn-ea"/>
            </a:endParaRPr>
          </a:p>
        </p:txBody>
      </p:sp>
      <p:sp>
        <p:nvSpPr>
          <p:cNvPr id="12" name="テキスト ボックス 7"/>
          <p:cNvSpPr txBox="1">
            <a:spLocks noChangeArrowheads="1"/>
          </p:cNvSpPr>
          <p:nvPr/>
        </p:nvSpPr>
        <p:spPr bwMode="auto">
          <a:xfrm>
            <a:off x="395288" y="2859881"/>
            <a:ext cx="8280400" cy="646112"/>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600" dirty="0"/>
              <a:t>（</a:t>
            </a:r>
            <a:r>
              <a:rPr kumimoji="0" lang="en-US" altLang="ja-JP" sz="3600" dirty="0"/>
              <a:t>2</a:t>
            </a:r>
            <a:r>
              <a:rPr kumimoji="0" lang="ja-JP" altLang="en-US" sz="3600" dirty="0"/>
              <a:t>）　心身の機能の発達と心の健康</a:t>
            </a:r>
            <a:endParaRPr lang="ja-JP" altLang="en-US" sz="3600" dirty="0">
              <a:ea typeface="+mn-ea"/>
            </a:endParaRPr>
          </a:p>
        </p:txBody>
      </p:sp>
      <p:sp>
        <p:nvSpPr>
          <p:cNvPr id="13" name="テキスト ボックス 7"/>
          <p:cNvSpPr txBox="1">
            <a:spLocks noChangeArrowheads="1"/>
          </p:cNvSpPr>
          <p:nvPr/>
        </p:nvSpPr>
        <p:spPr bwMode="auto">
          <a:xfrm>
            <a:off x="395288" y="3727449"/>
            <a:ext cx="8280400" cy="646113"/>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600" dirty="0"/>
              <a:t>（</a:t>
            </a:r>
            <a:r>
              <a:rPr kumimoji="0" lang="en-US" altLang="ja-JP" sz="3600" dirty="0"/>
              <a:t>3</a:t>
            </a:r>
            <a:r>
              <a:rPr kumimoji="0" lang="ja-JP" altLang="en-US" sz="3600" dirty="0"/>
              <a:t>）　傷害の防止</a:t>
            </a:r>
            <a:endParaRPr lang="ja-JP" altLang="en-US" sz="3600" dirty="0">
              <a:ea typeface="+mn-ea"/>
            </a:endParaRPr>
          </a:p>
        </p:txBody>
      </p:sp>
      <p:sp>
        <p:nvSpPr>
          <p:cNvPr id="14" name="テキスト ボックス 7"/>
          <p:cNvSpPr txBox="1">
            <a:spLocks noChangeArrowheads="1"/>
          </p:cNvSpPr>
          <p:nvPr/>
        </p:nvSpPr>
        <p:spPr bwMode="auto">
          <a:xfrm>
            <a:off x="395288" y="4595018"/>
            <a:ext cx="8280400" cy="646113"/>
          </a:xfrm>
          <a:prstGeom prst="rect">
            <a:avLst/>
          </a:prstGeom>
          <a:solidFill>
            <a:schemeClr val="accent1">
              <a:lumMod val="40000"/>
              <a:lumOff val="60000"/>
            </a:schemeClr>
          </a:solidFill>
          <a:ln w="9525">
            <a:noFill/>
            <a:miter lim="800000"/>
            <a:headEnd/>
            <a:tailEnd/>
          </a:ln>
        </p:spPr>
        <p:txBody>
          <a:bodyPr>
            <a:spAutoFit/>
          </a:bodyPr>
          <a:lstStyle/>
          <a:p>
            <a:pPr>
              <a:defRPr/>
            </a:pPr>
            <a:r>
              <a:rPr kumimoji="0" lang="ja-JP" altLang="en-US" sz="3600" dirty="0"/>
              <a:t>（</a:t>
            </a:r>
            <a:r>
              <a:rPr kumimoji="0" lang="en-US" altLang="ja-JP" sz="3600" dirty="0"/>
              <a:t>4</a:t>
            </a:r>
            <a:r>
              <a:rPr kumimoji="0" lang="ja-JP" altLang="en-US" sz="3600" dirty="0"/>
              <a:t>）　健康と環境</a:t>
            </a:r>
            <a:endParaRPr lang="ja-JP" altLang="en-US" sz="3600" dirty="0">
              <a:ea typeface="+mn-ea"/>
            </a:endParaRPr>
          </a:p>
        </p:txBody>
      </p:sp>
      <p:sp>
        <p:nvSpPr>
          <p:cNvPr id="106503" name="テキスト ボックス 11"/>
          <p:cNvSpPr txBox="1">
            <a:spLocks noChangeArrowheads="1"/>
          </p:cNvSpPr>
          <p:nvPr/>
        </p:nvSpPr>
        <p:spPr bwMode="auto">
          <a:xfrm>
            <a:off x="340424" y="5426011"/>
            <a:ext cx="84613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2800" dirty="0"/>
              <a:t>（それぞれの内容について）</a:t>
            </a:r>
            <a:r>
              <a:rPr lang="ja-JP" altLang="en-US" sz="2800" b="1" dirty="0">
                <a:solidFill>
                  <a:srgbClr val="FF0000"/>
                </a:solidFill>
              </a:rPr>
              <a:t>課題を発見</a:t>
            </a:r>
            <a:r>
              <a:rPr lang="ja-JP" altLang="en-US" sz="2800" dirty="0"/>
              <a:t>し，その解決に向けて</a:t>
            </a:r>
            <a:r>
              <a:rPr lang="ja-JP" altLang="en-US" sz="2800" b="1" dirty="0"/>
              <a:t>思考し判断する</a:t>
            </a:r>
            <a:r>
              <a:rPr lang="ja-JP" altLang="en-US" sz="2800" dirty="0"/>
              <a:t>とともに，それらを</a:t>
            </a:r>
            <a:r>
              <a:rPr lang="ja-JP" altLang="en-US" sz="2800" b="1" dirty="0"/>
              <a:t>表現する</a:t>
            </a:r>
            <a:r>
              <a:rPr lang="ja-JP" altLang="en-US" sz="2800" dirty="0"/>
              <a:t>こと</a:t>
            </a:r>
          </a:p>
        </p:txBody>
      </p:sp>
      <p:sp>
        <p:nvSpPr>
          <p:cNvPr id="16" name="角丸四角形 15"/>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思考力，判断力，表現力等の内容</a:t>
            </a:r>
            <a:endParaRPr lang="ja-JP" altLang="en-US" sz="2400" b="1" dirty="0">
              <a:ln w="0"/>
              <a:solidFill>
                <a:schemeClr val="bg1"/>
              </a:solidFill>
              <a:latin typeface="+mn-ea"/>
            </a:endParaRPr>
          </a:p>
        </p:txBody>
      </p:sp>
      <p:sp>
        <p:nvSpPr>
          <p:cNvPr id="18"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P206</a:t>
            </a:r>
            <a:r>
              <a:rPr lang="ja-JP" altLang="en-US" dirty="0"/>
              <a:t>～</a:t>
            </a:r>
            <a:r>
              <a:rPr lang="en-US" altLang="ja-JP" dirty="0"/>
              <a:t>228</a:t>
            </a:r>
            <a:endParaRPr lang="ja-JP" altLang="en-US" dirty="0"/>
          </a:p>
        </p:txBody>
      </p:sp>
      <p:sp>
        <p:nvSpPr>
          <p:cNvPr id="10650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86"/>
    </mc:Choice>
    <mc:Fallback xmlns="">
      <p:transition spd="slow" advTm="4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9063" y="1916113"/>
            <a:ext cx="8963025" cy="16208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第３章　指導計画の作成と内容の取り扱い</a:t>
            </a:r>
            <a:endParaRPr kumimoji="0" lang="en-US" altLang="ja-JP" sz="24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２　内容の取り扱い</a:t>
            </a:r>
            <a:endParaRPr kumimoji="0" lang="en-US" altLang="ja-JP" sz="24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a:t>
            </a:r>
            <a:r>
              <a:rPr kumimoji="0" lang="en-US" altLang="ja-JP" sz="2400" dirty="0">
                <a:solidFill>
                  <a:schemeClr val="tx1"/>
                </a:solidFill>
                <a:latin typeface="HGP教科書体" panose="02020600000000000000" pitchFamily="18" charset="-128"/>
                <a:ea typeface="HGP教科書体" panose="02020600000000000000" pitchFamily="18" charset="-128"/>
              </a:rPr>
              <a:t>7</a:t>
            </a:r>
            <a:r>
              <a:rPr kumimoji="0" lang="ja-JP" altLang="en-US" sz="2400" dirty="0">
                <a:solidFill>
                  <a:schemeClr val="tx1"/>
                </a:solidFill>
                <a:latin typeface="HGP教科書体" panose="02020600000000000000" pitchFamily="18" charset="-128"/>
                <a:ea typeface="HGP教科書体" panose="02020600000000000000" pitchFamily="18" charset="-128"/>
              </a:rPr>
              <a:t>）体育分野と保健分野で示された内容については，相互の関連が</a:t>
            </a:r>
            <a:endParaRPr kumimoji="0" lang="en-US" altLang="ja-JP" sz="24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400" dirty="0">
                <a:solidFill>
                  <a:schemeClr val="tx1"/>
                </a:solidFill>
                <a:latin typeface="HGP教科書体" panose="02020600000000000000" pitchFamily="18" charset="-128"/>
                <a:ea typeface="HGP教科書体" panose="02020600000000000000" pitchFamily="18" charset="-128"/>
              </a:rPr>
              <a:t>　図られるよう留意すること。</a:t>
            </a:r>
            <a:endParaRPr kumimoji="0" lang="en-US" altLang="ja-JP" sz="2400" dirty="0">
              <a:solidFill>
                <a:schemeClr val="tx1"/>
              </a:solidFill>
              <a:latin typeface="HGP教科書体" panose="02020600000000000000" pitchFamily="18" charset="-128"/>
              <a:ea typeface="HGP教科書体" panose="02020600000000000000" pitchFamily="18" charset="-128"/>
            </a:endParaRPr>
          </a:p>
        </p:txBody>
      </p:sp>
      <p:sp>
        <p:nvSpPr>
          <p:cNvPr id="8"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P241</a:t>
            </a:r>
            <a:endParaRPr lang="ja-JP" altLang="en-US" dirty="0"/>
          </a:p>
        </p:txBody>
      </p:sp>
      <p:sp>
        <p:nvSpPr>
          <p:cNvPr id="2" name="角丸四角形 1"/>
          <p:cNvSpPr/>
          <p:nvPr/>
        </p:nvSpPr>
        <p:spPr>
          <a:xfrm>
            <a:off x="1004888" y="5300663"/>
            <a:ext cx="7056437" cy="12239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ja-JP" altLang="en-US" sz="2400" b="1" dirty="0">
                <a:solidFill>
                  <a:schemeClr val="tx1"/>
                </a:solidFill>
              </a:rPr>
              <a:t>健康な生活と運動やスポーツとの関わりを深く理解したり，心と体が密接につながっていることを実感したりできるようにすることが求められる。</a:t>
            </a:r>
            <a:endParaRPr kumimoji="0" lang="en-US" altLang="ja-JP" sz="2400" b="1" dirty="0">
              <a:solidFill>
                <a:schemeClr val="tx1"/>
              </a:solidFill>
            </a:endParaRPr>
          </a:p>
        </p:txBody>
      </p:sp>
      <p:sp>
        <p:nvSpPr>
          <p:cNvPr id="3" name="下矢印 2"/>
          <p:cNvSpPr/>
          <p:nvPr/>
        </p:nvSpPr>
        <p:spPr>
          <a:xfrm>
            <a:off x="3779838" y="4508500"/>
            <a:ext cx="1296987" cy="771525"/>
          </a:xfrm>
          <a:prstGeom prst="down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8550" name="テキスト ボックス 4"/>
          <p:cNvSpPr txBox="1">
            <a:spLocks noChangeArrowheads="1"/>
          </p:cNvSpPr>
          <p:nvPr/>
        </p:nvSpPr>
        <p:spPr bwMode="auto">
          <a:xfrm>
            <a:off x="57150" y="3676650"/>
            <a:ext cx="8951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kumimoji="0" lang="ja-JP" altLang="en-US" sz="2400"/>
              <a:t>年間計画の作成や指導内容の充実に当たって，体育分野と保健分野の連携を図った指導の重要性を示したもの</a:t>
            </a:r>
            <a:endParaRPr kumimoji="0" lang="en-US" altLang="ja-JP" sz="2400"/>
          </a:p>
        </p:txBody>
      </p:sp>
      <p:sp>
        <p:nvSpPr>
          <p:cNvPr id="9" name="角丸四角形 8"/>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内容の取扱いの改善</a:t>
            </a:r>
            <a:endParaRPr lang="ja-JP" altLang="en-US" sz="2400" b="1" dirty="0">
              <a:ln w="0"/>
              <a:solidFill>
                <a:schemeClr val="bg1"/>
              </a:solidFill>
              <a:latin typeface="+mn-ea"/>
            </a:endParaRPr>
          </a:p>
        </p:txBody>
      </p:sp>
      <p:sp>
        <p:nvSpPr>
          <p:cNvPr id="10855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23"/>
    </mc:Choice>
    <mc:Fallback xmlns="">
      <p:transition spd="slow" advTm="29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4" name="角丸四角形 3"/>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改訂の要点</a:t>
            </a:r>
          </a:p>
        </p:txBody>
      </p:sp>
      <p:sp>
        <p:nvSpPr>
          <p:cNvPr id="18438" name="テキスト ボックス 17"/>
          <p:cNvSpPr txBox="1">
            <a:spLocks noChangeArrowheads="1"/>
          </p:cNvSpPr>
          <p:nvPr/>
        </p:nvSpPr>
        <p:spPr bwMode="auto">
          <a:xfrm>
            <a:off x="323850" y="1744663"/>
            <a:ext cx="856932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000">
                <a:latin typeface="Tahoma" panose="020B0604030504040204" pitchFamily="34" charset="0"/>
              </a:rPr>
              <a:t>①　三つの資質・能力の育成を重視し，目標及び内容の構造の見直し</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b="1">
                <a:solidFill>
                  <a:srgbClr val="FF0000"/>
                </a:solidFill>
                <a:latin typeface="Tahoma" panose="020B0604030504040204" pitchFamily="34" charset="0"/>
              </a:rPr>
              <a:t>②</a:t>
            </a:r>
            <a:r>
              <a:rPr lang="ja-JP" altLang="en-US" sz="2000">
                <a:latin typeface="Tahoma" panose="020B0604030504040204" pitchFamily="34" charset="0"/>
              </a:rPr>
              <a:t>　</a:t>
            </a:r>
            <a:r>
              <a:rPr lang="ja-JP" altLang="en-US" sz="2000" b="1">
                <a:solidFill>
                  <a:srgbClr val="FF0000"/>
                </a:solidFill>
                <a:latin typeface="Tahoma" panose="020B0604030504040204" pitchFamily="34" charset="0"/>
              </a:rPr>
              <a:t>「カリキュラムマネジメント」</a:t>
            </a:r>
            <a:r>
              <a:rPr lang="ja-JP" altLang="en-US" sz="2000">
                <a:latin typeface="Tahoma" panose="020B0604030504040204" pitchFamily="34" charset="0"/>
              </a:rPr>
              <a:t>及び</a:t>
            </a:r>
            <a:r>
              <a:rPr lang="ja-JP" altLang="en-US" sz="2000" b="1">
                <a:solidFill>
                  <a:srgbClr val="FF0000"/>
                </a:solidFill>
                <a:latin typeface="Tahoma" panose="020B0604030504040204" pitchFamily="34" charset="0"/>
              </a:rPr>
              <a:t>「主体的・対話的で深い学び」の実現に向</a:t>
            </a:r>
            <a:endParaRPr lang="en-US" altLang="ja-JP" sz="2000" b="1">
              <a:solidFill>
                <a:srgbClr val="FF0000"/>
              </a:solidFill>
              <a:latin typeface="Tahoma" panose="020B0604030504040204" pitchFamily="34" charset="0"/>
            </a:endParaRPr>
          </a:p>
          <a:p>
            <a:pPr eaLnBrk="1" hangingPunct="1"/>
            <a:r>
              <a:rPr lang="ja-JP" altLang="en-US" sz="2000" b="1">
                <a:solidFill>
                  <a:srgbClr val="FF0000"/>
                </a:solidFill>
                <a:latin typeface="Tahoma" panose="020B0604030504040204" pitchFamily="34" charset="0"/>
              </a:rPr>
              <a:t>　　けた授業改善の推進</a:t>
            </a:r>
            <a:r>
              <a:rPr lang="ja-JP" altLang="en-US" sz="2000">
                <a:latin typeface="Tahoma" panose="020B0604030504040204" pitchFamily="34" charset="0"/>
              </a:rPr>
              <a:t>，</a:t>
            </a:r>
            <a:r>
              <a:rPr lang="ja-JP" altLang="en-US" sz="2000" b="1">
                <a:solidFill>
                  <a:srgbClr val="FF0000"/>
                </a:solidFill>
                <a:latin typeface="Tahoma" panose="020B0604030504040204" pitchFamily="34" charset="0"/>
              </a:rPr>
              <a:t>保健分野との一層の関連を図った指導の充実</a:t>
            </a:r>
            <a:endParaRPr lang="en-US" altLang="ja-JP" sz="2000" b="1">
              <a:solidFill>
                <a:srgbClr val="FF0000"/>
              </a:solidFill>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③　多様な関わり方を重視する観点から指導内容を充実</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a:t>
            </a:r>
            <a:r>
              <a:rPr lang="en-US" altLang="ja-JP" sz="2000">
                <a:latin typeface="Tahoma" panose="020B0604030504040204" pitchFamily="34" charset="0"/>
              </a:rPr>
              <a:t>※</a:t>
            </a:r>
            <a:r>
              <a:rPr lang="ja-JP" altLang="en-US" sz="2000">
                <a:latin typeface="Tahoma" panose="020B0604030504040204" pitchFamily="34" charset="0"/>
              </a:rPr>
              <a:t>「共生」の視点を重視</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④　資質・能力の三つの柱ごとの指導内容の明確化</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⑤　保健分野においても，三つの資質・能力に対応した目標，内容に改善</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r>
              <a:rPr lang="ja-JP" altLang="en-US" sz="2000">
                <a:latin typeface="Tahoma" panose="020B0604030504040204" pitchFamily="34" charset="0"/>
              </a:rPr>
              <a:t>⑥　心の健康や疾病の予防に関する健康課題の解決に関わる内容，ストレス</a:t>
            </a:r>
            <a:endParaRPr lang="en-US" altLang="ja-JP" sz="2000">
              <a:latin typeface="Tahoma" panose="020B0604030504040204" pitchFamily="34" charset="0"/>
            </a:endParaRPr>
          </a:p>
          <a:p>
            <a:pPr eaLnBrk="1" hangingPunct="1"/>
            <a:r>
              <a:rPr lang="ja-JP" altLang="en-US" sz="2000">
                <a:latin typeface="Tahoma" panose="020B0604030504040204" pitchFamily="34" charset="0"/>
              </a:rPr>
              <a:t>　　対処や心肺蘇生法等の技能に関する内容等の充実</a:t>
            </a:r>
            <a:endParaRPr lang="en-US" altLang="ja-JP" sz="2000">
              <a:latin typeface="Tahoma" panose="020B0604030504040204" pitchFamily="34" charset="0"/>
            </a:endParaRPr>
          </a:p>
          <a:p>
            <a:pPr eaLnBrk="1" hangingPunct="1"/>
            <a:endParaRPr lang="en-US" altLang="ja-JP" sz="1200">
              <a:latin typeface="Tahoma" panose="020B0604030504040204" pitchFamily="34" charset="0"/>
            </a:endParaRPr>
          </a:p>
          <a:p>
            <a:pPr eaLnBrk="1" hangingPunct="1">
              <a:buFont typeface="Calibri" panose="020F0502020204030204" pitchFamily="34" charset="0"/>
              <a:buNone/>
            </a:pPr>
            <a:r>
              <a:rPr lang="ja-JP" altLang="en-US" sz="2000">
                <a:solidFill>
                  <a:srgbClr val="000000"/>
                </a:solidFill>
                <a:latin typeface="Tahoma" panose="020B0604030504040204" pitchFamily="34" charset="0"/>
              </a:rPr>
              <a:t>⑦　</a:t>
            </a:r>
            <a:r>
              <a:rPr lang="ja-JP" altLang="en-US" sz="2000">
                <a:solidFill>
                  <a:srgbClr val="000000"/>
                </a:solidFill>
              </a:rPr>
              <a:t>健康な生活と疾病の予防の内容を学年ごとに配当するとともに，体育分野</a:t>
            </a:r>
            <a:endParaRPr lang="en-US" altLang="ja-JP" sz="2000">
              <a:solidFill>
                <a:srgbClr val="000000"/>
              </a:solidFill>
            </a:endParaRPr>
          </a:p>
          <a:p>
            <a:pPr eaLnBrk="1" hangingPunct="1">
              <a:buFont typeface="Calibri" panose="020F0502020204030204" pitchFamily="34" charset="0"/>
              <a:buNone/>
            </a:pPr>
            <a:r>
              <a:rPr lang="ja-JP" altLang="en-US" sz="2000">
                <a:solidFill>
                  <a:srgbClr val="000000"/>
                </a:solidFill>
              </a:rPr>
              <a:t>　　との一層の関連を図った内容等の改善</a:t>
            </a:r>
            <a:endParaRPr lang="ja-JP" altLang="en-US" sz="2000">
              <a:solidFill>
                <a:srgbClr val="000000"/>
              </a:solidFill>
              <a:latin typeface="Tahoma" panose="020B0604030504040204" pitchFamily="34" charset="0"/>
            </a:endParaRPr>
          </a:p>
        </p:txBody>
      </p:sp>
      <p:sp>
        <p:nvSpPr>
          <p:cNvPr id="18439"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sp>
        <p:nvSpPr>
          <p:cNvPr id="6"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P10</a:t>
            </a:r>
            <a:endParaRPr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63"/>
    </mc:Choice>
    <mc:Fallback xmlns="">
      <p:transition spd="slow" advTm="2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75" y="1844675"/>
            <a:ext cx="8963025" cy="1620838"/>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dirty="0">
                <a:solidFill>
                  <a:schemeClr val="tx1"/>
                </a:solidFill>
                <a:latin typeface="+mn-ea"/>
              </a:rPr>
              <a:t>・体育分野の「Ａ　体つくり運動」のア　「体ほぐしの運動」では</a:t>
            </a:r>
            <a:r>
              <a:rPr kumimoji="0" lang="ja-JP" altLang="en-US" sz="2400" b="1" dirty="0">
                <a:solidFill>
                  <a:srgbClr val="FF0000"/>
                </a:solidFill>
                <a:latin typeface="+mn-ea"/>
              </a:rPr>
              <a:t>具体的な運動の視点</a:t>
            </a:r>
            <a:r>
              <a:rPr kumimoji="0" lang="ja-JP" altLang="en-US" sz="2400" dirty="0">
                <a:solidFill>
                  <a:schemeClr val="tx1"/>
                </a:solidFill>
                <a:latin typeface="+mn-ea"/>
              </a:rPr>
              <a:t>から，保健分野の（</a:t>
            </a:r>
            <a:r>
              <a:rPr kumimoji="0" lang="en-US" altLang="ja-JP" sz="2400" dirty="0">
                <a:solidFill>
                  <a:schemeClr val="tx1"/>
                </a:solidFill>
                <a:latin typeface="+mn-ea"/>
              </a:rPr>
              <a:t>2</a:t>
            </a:r>
            <a:r>
              <a:rPr kumimoji="0" lang="ja-JP" altLang="en-US" sz="2400" dirty="0">
                <a:solidFill>
                  <a:schemeClr val="tx1"/>
                </a:solidFill>
                <a:latin typeface="+mn-ea"/>
              </a:rPr>
              <a:t>）「心身の機能の発達と心の健康」では</a:t>
            </a:r>
            <a:r>
              <a:rPr kumimoji="0" lang="ja-JP" altLang="en-US" sz="2400" b="1" dirty="0">
                <a:solidFill>
                  <a:srgbClr val="FF0000"/>
                </a:solidFill>
                <a:latin typeface="+mn-ea"/>
              </a:rPr>
              <a:t>欲求やストレスへの適切な対処の視点</a:t>
            </a:r>
            <a:r>
              <a:rPr kumimoji="0" lang="ja-JP" altLang="en-US" sz="2400" dirty="0">
                <a:solidFill>
                  <a:schemeClr val="tx1"/>
                </a:solidFill>
                <a:latin typeface="+mn-ea"/>
              </a:rPr>
              <a:t>から，それぞれを取り上げているので，この点を十分考慮して関連のある指導を工夫</a:t>
            </a:r>
            <a:endParaRPr kumimoji="0" lang="en-US" altLang="ja-JP" sz="2400" dirty="0">
              <a:solidFill>
                <a:schemeClr val="tx1"/>
              </a:solidFill>
              <a:latin typeface="+mn-ea"/>
            </a:endParaRPr>
          </a:p>
        </p:txBody>
      </p:sp>
      <p:sp>
        <p:nvSpPr>
          <p:cNvPr id="9" name="角丸四角形 8"/>
          <p:cNvSpPr/>
          <p:nvPr/>
        </p:nvSpPr>
        <p:spPr>
          <a:xfrm>
            <a:off x="1316634"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体育分野と保健分野の関連を図る工夫の例</a:t>
            </a:r>
          </a:p>
        </p:txBody>
      </p:sp>
      <p:sp>
        <p:nvSpPr>
          <p:cNvPr id="10" name="正方形/長方形 9"/>
          <p:cNvSpPr/>
          <p:nvPr/>
        </p:nvSpPr>
        <p:spPr>
          <a:xfrm>
            <a:off x="53975" y="3681413"/>
            <a:ext cx="8963025" cy="16192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400" dirty="0">
                <a:solidFill>
                  <a:schemeClr val="tx1"/>
                </a:solidFill>
                <a:latin typeface="+mn-ea"/>
              </a:rPr>
              <a:t>・体育分野の「Ｄ　水泳」の事故防止に関する心得では</a:t>
            </a:r>
            <a:r>
              <a:rPr kumimoji="0" lang="ja-JP" altLang="en-US" sz="2400" b="1" dirty="0">
                <a:solidFill>
                  <a:srgbClr val="FF0000"/>
                </a:solidFill>
                <a:latin typeface="+mn-ea"/>
              </a:rPr>
              <a:t>具体的な態度の視点</a:t>
            </a:r>
            <a:r>
              <a:rPr kumimoji="0" lang="ja-JP" altLang="en-US" sz="2400" dirty="0">
                <a:solidFill>
                  <a:schemeClr val="tx1"/>
                </a:solidFill>
                <a:latin typeface="+mn-ea"/>
              </a:rPr>
              <a:t>から，保健分野の（</a:t>
            </a:r>
            <a:r>
              <a:rPr kumimoji="0" lang="en-US" altLang="ja-JP" sz="2400" dirty="0">
                <a:solidFill>
                  <a:schemeClr val="tx1"/>
                </a:solidFill>
                <a:latin typeface="+mn-ea"/>
              </a:rPr>
              <a:t>3</a:t>
            </a:r>
            <a:r>
              <a:rPr kumimoji="0" lang="ja-JP" altLang="en-US" sz="2400" dirty="0">
                <a:solidFill>
                  <a:schemeClr val="tx1"/>
                </a:solidFill>
                <a:latin typeface="+mn-ea"/>
              </a:rPr>
              <a:t>）「傷害の防止」のア（ｴ）「応急手当」では</a:t>
            </a:r>
            <a:r>
              <a:rPr kumimoji="0" lang="ja-JP" altLang="en-US" sz="2400" b="1" dirty="0">
                <a:solidFill>
                  <a:srgbClr val="FF0000"/>
                </a:solidFill>
                <a:latin typeface="+mn-ea"/>
              </a:rPr>
              <a:t>応急手当の適切な対処の視点</a:t>
            </a:r>
            <a:r>
              <a:rPr kumimoji="0" lang="ja-JP" altLang="en-US" sz="2400" dirty="0">
                <a:solidFill>
                  <a:schemeClr val="tx1"/>
                </a:solidFill>
                <a:latin typeface="+mn-ea"/>
              </a:rPr>
              <a:t>から，それぞれ取り上げているので，この点を十分考慮して関連のある指導を工夫</a:t>
            </a:r>
            <a:endParaRPr kumimoji="0" lang="en-US" altLang="ja-JP" sz="2400" dirty="0">
              <a:solidFill>
                <a:schemeClr val="tx1"/>
              </a:solidFill>
              <a:latin typeface="+mn-ea"/>
            </a:endParaRPr>
          </a:p>
        </p:txBody>
      </p:sp>
      <p:sp>
        <p:nvSpPr>
          <p:cNvPr id="110599"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a:latin typeface="Arial" panose="020B0604020202020204" pitchFamily="34" charset="0"/>
                <a:ea typeface="HGP教科書体" panose="02020600000000000000" pitchFamily="18" charset="-128"/>
              </a:rPr>
              <a:t>Ⅳ</a:t>
            </a:r>
            <a:r>
              <a:rPr lang="ja-JP" altLang="en-US" sz="2800" b="1">
                <a:latin typeface="Arial" panose="020B0604020202020204" pitchFamily="34" charset="0"/>
                <a:ea typeface="HGP教科書体" panose="02020600000000000000" pitchFamily="18" charset="-128"/>
              </a:rPr>
              <a:t>　各学年の目標及び内容</a:t>
            </a:r>
            <a:endParaRPr lang="ja-JP" altLang="en-US" sz="2800">
              <a:latin typeface="Tahoma" panose="020B0604030504040204" pitchFamily="34" charset="0"/>
            </a:endParaRPr>
          </a:p>
        </p:txBody>
      </p:sp>
      <p:sp>
        <p:nvSpPr>
          <p:cNvPr id="7" name="AutoShape 16"/>
          <p:cNvSpPr>
            <a:spLocks noChangeArrowheads="1"/>
          </p:cNvSpPr>
          <p:nvPr/>
        </p:nvSpPr>
        <p:spPr bwMode="auto">
          <a:xfrm>
            <a:off x="5867400" y="44450"/>
            <a:ext cx="32766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P242</a:t>
            </a:r>
            <a:endParaRPr lang="ja-JP" altLang="en-US" dirty="0"/>
          </a:p>
        </p:txBody>
      </p:sp>
      <p:sp>
        <p:nvSpPr>
          <p:cNvPr id="110601" name="テキスト ボックス 1"/>
          <p:cNvSpPr txBox="1">
            <a:spLocks noChangeArrowheads="1"/>
          </p:cNvSpPr>
          <p:nvPr/>
        </p:nvSpPr>
        <p:spPr bwMode="auto">
          <a:xfrm>
            <a:off x="179388" y="5516563"/>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a:latin typeface="ＭＳ Ｐ明朝" panose="02020600040205080304" pitchFamily="18" charset="-128"/>
                <a:ea typeface="ＭＳ Ｐ明朝" panose="02020600040205080304" pitchFamily="18" charset="-128"/>
              </a:rPr>
              <a:t>※</a:t>
            </a:r>
            <a:r>
              <a:rPr lang="ja-JP" altLang="en-US" sz="2400">
                <a:latin typeface="ＭＳ Ｐ明朝" panose="02020600040205080304" pitchFamily="18" charset="-128"/>
                <a:ea typeface="ＭＳ Ｐ明朝" panose="02020600040205080304" pitchFamily="18" charset="-128"/>
              </a:rPr>
              <a:t>他にも例示あり</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03"/>
    </mc:Choice>
    <mc:Fallback xmlns="">
      <p:transition spd="slow" advTm="2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2"/>
          <p:cNvSpPr>
            <a:spLocks noChangeArrowheads="1"/>
          </p:cNvSpPr>
          <p:nvPr/>
        </p:nvSpPr>
        <p:spPr bwMode="auto">
          <a:xfrm>
            <a:off x="1557338" y="2252663"/>
            <a:ext cx="6264275" cy="3264569"/>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保健体育科の改訂の趣旨及び要点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保健体育科の目標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保健体育科の内容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　</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FF0000"/>
                </a:solidFill>
                <a:ea typeface="HGP教科書体" panose="02020600000000000000" pitchFamily="18" charset="-128"/>
              </a:rPr>
              <a:t>Ⅴ</a:t>
            </a:r>
            <a:r>
              <a:rPr lang="ja-JP" altLang="en-US" sz="2400" b="1" dirty="0">
                <a:solidFill>
                  <a:srgbClr val="FF0000"/>
                </a:solidFill>
                <a:ea typeface="HGP教科書体" panose="02020600000000000000" pitchFamily="18" charset="-128"/>
              </a:rPr>
              <a:t>　指導計画の作成と内容の取扱い</a:t>
            </a:r>
            <a:endParaRPr lang="ja-JP" altLang="en-US" sz="24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44"/>
    </mc:Choice>
    <mc:Fallback xmlns="">
      <p:transition spd="slow" advTm="8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AutoShape 15"/>
          <p:cNvSpPr>
            <a:spLocks noChangeArrowheads="1"/>
          </p:cNvSpPr>
          <p:nvPr/>
        </p:nvSpPr>
        <p:spPr bwMode="auto">
          <a:xfrm>
            <a:off x="34925" y="44450"/>
            <a:ext cx="5905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2800" b="1">
                <a:solidFill>
                  <a:schemeClr val="tx1"/>
                </a:solidFill>
                <a:latin typeface="Arial" panose="020B0604020202020204" pitchFamily="34" charset="0"/>
                <a:ea typeface="HGP教科書体" panose="02020600000000000000" pitchFamily="18" charset="-128"/>
              </a:rPr>
              <a:t>Ⅴ</a:t>
            </a:r>
            <a:r>
              <a:rPr lang="ja-JP" altLang="en-US" sz="2800" b="1">
                <a:solidFill>
                  <a:schemeClr val="tx1"/>
                </a:solidFill>
                <a:latin typeface="Arial" panose="020B0604020202020204" pitchFamily="34" charset="0"/>
                <a:ea typeface="HGP教科書体" panose="02020600000000000000" pitchFamily="18" charset="-128"/>
              </a:rPr>
              <a:t>　指導計画の作成と内容の取扱い</a:t>
            </a:r>
            <a:endParaRPr lang="ja-JP" altLang="en-US" sz="2800">
              <a:solidFill>
                <a:schemeClr val="tx1"/>
              </a:solidFill>
              <a:latin typeface="Tahoma" panose="020B0604030504040204" pitchFamily="34" charset="0"/>
            </a:endParaRPr>
          </a:p>
        </p:txBody>
      </p:sp>
      <p:sp>
        <p:nvSpPr>
          <p:cNvPr id="4" name="AutoShape 16"/>
          <p:cNvSpPr>
            <a:spLocks noChangeArrowheads="1"/>
          </p:cNvSpPr>
          <p:nvPr/>
        </p:nvSpPr>
        <p:spPr bwMode="auto">
          <a:xfrm>
            <a:off x="6084888" y="44450"/>
            <a:ext cx="30591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P229</a:t>
            </a:r>
            <a:r>
              <a:rPr lang="ja-JP" altLang="en-US" dirty="0"/>
              <a:t>～</a:t>
            </a:r>
            <a:r>
              <a:rPr lang="en-US" altLang="ja-JP" dirty="0"/>
              <a:t>236</a:t>
            </a:r>
            <a:endParaRPr lang="ja-JP" altLang="en-US" dirty="0"/>
          </a:p>
        </p:txBody>
      </p:sp>
      <p:sp>
        <p:nvSpPr>
          <p:cNvPr id="114692" name="テキスト ボックス 43"/>
          <p:cNvSpPr txBox="1">
            <a:spLocks noChangeArrowheads="1"/>
          </p:cNvSpPr>
          <p:nvPr/>
        </p:nvSpPr>
        <p:spPr bwMode="auto">
          <a:xfrm>
            <a:off x="146050" y="1671638"/>
            <a:ext cx="8818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eaLnBrk="1" hangingPunct="1">
              <a:lnSpc>
                <a:spcPct val="100000"/>
              </a:lnSpc>
              <a:spcBef>
                <a:spcPct val="0"/>
              </a:spcBef>
              <a:spcAft>
                <a:spcPct val="0"/>
              </a:spcAft>
              <a:buClrTx/>
              <a:buSzTx/>
              <a:buFontTx/>
              <a:buNone/>
            </a:pPr>
            <a:r>
              <a:rPr lang="ja-JP" altLang="en-US" sz="2400">
                <a:solidFill>
                  <a:schemeClr val="tx1"/>
                </a:solidFill>
                <a:latin typeface="Tahoma" panose="020B0604030504040204" pitchFamily="34" charset="0"/>
              </a:rPr>
              <a:t>　</a:t>
            </a:r>
            <a:endParaRPr lang="en-US" altLang="ja-JP" sz="2400">
              <a:solidFill>
                <a:schemeClr val="tx1"/>
              </a:solidFill>
              <a:latin typeface="Tahoma" panose="020B0604030504040204" pitchFamily="34" charset="0"/>
            </a:endParaRPr>
          </a:p>
        </p:txBody>
      </p:sp>
      <p:sp>
        <p:nvSpPr>
          <p:cNvPr id="8" name="正方形/長方形 7"/>
          <p:cNvSpPr/>
          <p:nvPr/>
        </p:nvSpPr>
        <p:spPr>
          <a:xfrm>
            <a:off x="130175" y="1719263"/>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FF0000"/>
                </a:solidFill>
              </a:rPr>
              <a:t>（１）　主体的・対話的で深い学びの実現を目指した授業改善</a:t>
            </a:r>
          </a:p>
        </p:txBody>
      </p:sp>
      <p:sp>
        <p:nvSpPr>
          <p:cNvPr id="12" name="正方形/長方形 11"/>
          <p:cNvSpPr/>
          <p:nvPr/>
        </p:nvSpPr>
        <p:spPr>
          <a:xfrm>
            <a:off x="107950" y="2368550"/>
            <a:ext cx="8834438"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b="1" dirty="0">
                <a:solidFill>
                  <a:schemeClr val="tx1"/>
                </a:solidFill>
              </a:rPr>
              <a:t>（２）　年間授業時数</a:t>
            </a:r>
          </a:p>
        </p:txBody>
      </p:sp>
      <p:sp>
        <p:nvSpPr>
          <p:cNvPr id="13" name="正方形/長方形 12"/>
          <p:cNvSpPr/>
          <p:nvPr/>
        </p:nvSpPr>
        <p:spPr>
          <a:xfrm>
            <a:off x="107950" y="3016250"/>
            <a:ext cx="8834438"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FF0000"/>
                </a:solidFill>
              </a:rPr>
              <a:t>（３）　障害のある生徒への指導</a:t>
            </a:r>
          </a:p>
        </p:txBody>
      </p:sp>
      <p:sp>
        <p:nvSpPr>
          <p:cNvPr id="14" name="正方形/長方形 13"/>
          <p:cNvSpPr/>
          <p:nvPr/>
        </p:nvSpPr>
        <p:spPr>
          <a:xfrm>
            <a:off x="107950" y="3663950"/>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2">
                    <a:lumMod val="50000"/>
                  </a:schemeClr>
                </a:solidFill>
              </a:rPr>
              <a:t>（４）　道徳科などとの関連</a:t>
            </a:r>
          </a:p>
        </p:txBody>
      </p:sp>
      <p:sp>
        <p:nvSpPr>
          <p:cNvPr id="18" name="角丸四角形 17"/>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指導計画の作成における配慮事項</a:t>
            </a:r>
            <a:endParaRPr lang="ja-JP" altLang="en-US" sz="2400" b="1" dirty="0">
              <a:ln w="0"/>
              <a:solidFill>
                <a:schemeClr val="bg1"/>
              </a:solidFill>
              <a:latin typeface="+mn-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93"/>
    </mc:Choice>
    <mc:Fallback xmlns="">
      <p:transition spd="slow" advTm="2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5275" y="1719263"/>
            <a:ext cx="8642350" cy="486886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p>
        </p:txBody>
      </p:sp>
      <p:sp>
        <p:nvSpPr>
          <p:cNvPr id="24" name="右矢印 23"/>
          <p:cNvSpPr/>
          <p:nvPr/>
        </p:nvSpPr>
        <p:spPr bwMode="auto">
          <a:xfrm>
            <a:off x="4598988" y="4143375"/>
            <a:ext cx="287337" cy="792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740" name="テキスト ボックス 24"/>
          <p:cNvSpPr txBox="1">
            <a:spLocks noChangeArrowheads="1"/>
          </p:cNvSpPr>
          <p:nvPr/>
        </p:nvSpPr>
        <p:spPr bwMode="auto">
          <a:xfrm>
            <a:off x="2101850" y="2301875"/>
            <a:ext cx="863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u="sng"/>
              <a:t>従前</a:t>
            </a:r>
          </a:p>
        </p:txBody>
      </p:sp>
      <p:sp>
        <p:nvSpPr>
          <p:cNvPr id="116741" name="テキスト ボックス 25"/>
          <p:cNvSpPr txBox="1">
            <a:spLocks noChangeArrowheads="1"/>
          </p:cNvSpPr>
          <p:nvPr/>
        </p:nvSpPr>
        <p:spPr bwMode="auto">
          <a:xfrm>
            <a:off x="6227763" y="2282825"/>
            <a:ext cx="863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u="sng"/>
              <a:t>改訂</a:t>
            </a:r>
          </a:p>
        </p:txBody>
      </p:sp>
      <p:sp>
        <p:nvSpPr>
          <p:cNvPr id="30" name="正方形/長方形 29"/>
          <p:cNvSpPr/>
          <p:nvPr/>
        </p:nvSpPr>
        <p:spPr bwMode="auto">
          <a:xfrm>
            <a:off x="835025" y="2655888"/>
            <a:ext cx="2349500" cy="125571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心身の機能の発達と心の健康</a:t>
            </a:r>
            <a:endParaRPr lang="en-US" altLang="ja-JP" dirty="0">
              <a:ln w="0"/>
              <a:solidFill>
                <a:schemeClr val="tx1"/>
              </a:solidFill>
            </a:endParaRPr>
          </a:p>
          <a:p>
            <a:pPr algn="ctr">
              <a:defRPr/>
            </a:pPr>
            <a:r>
              <a:rPr lang="ja-JP" altLang="en-US" dirty="0">
                <a:ln w="0"/>
                <a:solidFill>
                  <a:schemeClr val="tx1"/>
                </a:solidFill>
              </a:rPr>
              <a:t>（１２時間）</a:t>
            </a:r>
          </a:p>
        </p:txBody>
      </p:sp>
      <p:sp>
        <p:nvSpPr>
          <p:cNvPr id="31" name="正方形/長方形 30"/>
          <p:cNvSpPr/>
          <p:nvPr/>
        </p:nvSpPr>
        <p:spPr bwMode="auto">
          <a:xfrm>
            <a:off x="831850" y="5167313"/>
            <a:ext cx="3709988" cy="1255712"/>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健康な生活と疾病の予防</a:t>
            </a:r>
            <a:endParaRPr lang="en-US" altLang="ja-JP" dirty="0">
              <a:ln w="0"/>
              <a:solidFill>
                <a:schemeClr val="tx1"/>
              </a:solidFill>
            </a:endParaRPr>
          </a:p>
          <a:p>
            <a:pPr algn="ctr">
              <a:defRPr/>
            </a:pPr>
            <a:endParaRPr lang="en-US" altLang="ja-JP" dirty="0">
              <a:ln w="0"/>
              <a:solidFill>
                <a:schemeClr val="tx1"/>
              </a:solidFill>
            </a:endParaRPr>
          </a:p>
          <a:p>
            <a:pPr algn="ctr">
              <a:defRPr/>
            </a:pPr>
            <a:r>
              <a:rPr lang="ja-JP" altLang="en-US" dirty="0">
                <a:ln w="0"/>
                <a:solidFill>
                  <a:schemeClr val="tx1"/>
                </a:solidFill>
              </a:rPr>
              <a:t>（２０時間）</a:t>
            </a:r>
          </a:p>
        </p:txBody>
      </p:sp>
      <p:sp>
        <p:nvSpPr>
          <p:cNvPr id="34" name="正方形/長方形 33"/>
          <p:cNvSpPr/>
          <p:nvPr/>
        </p:nvSpPr>
        <p:spPr bwMode="auto">
          <a:xfrm>
            <a:off x="5030788" y="2644775"/>
            <a:ext cx="1055687" cy="1277938"/>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ln w="0"/>
                <a:solidFill>
                  <a:schemeClr val="tx1"/>
                </a:solidFill>
              </a:rPr>
              <a:t>健康な生活と～</a:t>
            </a:r>
            <a:endParaRPr lang="en-US" altLang="ja-JP" dirty="0">
              <a:ln w="0"/>
              <a:solidFill>
                <a:schemeClr val="tx1"/>
              </a:solidFill>
            </a:endParaRPr>
          </a:p>
          <a:p>
            <a:pPr>
              <a:defRPr/>
            </a:pPr>
            <a:r>
              <a:rPr lang="ja-JP" altLang="en-US" dirty="0">
                <a:ln w="0"/>
                <a:solidFill>
                  <a:schemeClr val="tx1"/>
                </a:solidFill>
              </a:rPr>
              <a:t>（４時間）</a:t>
            </a:r>
          </a:p>
        </p:txBody>
      </p:sp>
      <p:sp>
        <p:nvSpPr>
          <p:cNvPr id="35" name="正方形/長方形 34"/>
          <p:cNvSpPr/>
          <p:nvPr/>
        </p:nvSpPr>
        <p:spPr bwMode="auto">
          <a:xfrm>
            <a:off x="5030788" y="3911600"/>
            <a:ext cx="1671637" cy="1254125"/>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健康な生活と疾病の予防</a:t>
            </a:r>
            <a:endParaRPr lang="en-US" altLang="ja-JP" dirty="0">
              <a:ln w="0"/>
              <a:solidFill>
                <a:schemeClr val="tx1"/>
              </a:solidFill>
            </a:endParaRPr>
          </a:p>
          <a:p>
            <a:pPr algn="ctr">
              <a:defRPr/>
            </a:pPr>
            <a:r>
              <a:rPr lang="ja-JP" altLang="en-US" dirty="0">
                <a:ln w="0"/>
                <a:solidFill>
                  <a:schemeClr val="tx1"/>
                </a:solidFill>
              </a:rPr>
              <a:t>（８時間）</a:t>
            </a:r>
            <a:endParaRPr lang="en-US" altLang="ja-JP" dirty="0">
              <a:ln w="0"/>
              <a:solidFill>
                <a:schemeClr val="tx1"/>
              </a:solidFill>
            </a:endParaRPr>
          </a:p>
        </p:txBody>
      </p:sp>
      <p:sp>
        <p:nvSpPr>
          <p:cNvPr id="36" name="正方形/長方形 35"/>
          <p:cNvSpPr/>
          <p:nvPr/>
        </p:nvSpPr>
        <p:spPr bwMode="auto">
          <a:xfrm>
            <a:off x="5045075" y="5160963"/>
            <a:ext cx="1673225" cy="1241425"/>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健康な生活と疾病の予防</a:t>
            </a:r>
            <a:endParaRPr lang="en-US" altLang="ja-JP" dirty="0">
              <a:ln w="0"/>
              <a:solidFill>
                <a:schemeClr val="tx1"/>
              </a:solidFill>
            </a:endParaRPr>
          </a:p>
          <a:p>
            <a:pPr algn="ctr">
              <a:defRPr/>
            </a:pPr>
            <a:r>
              <a:rPr lang="ja-JP" altLang="en-US" dirty="0">
                <a:ln w="0"/>
                <a:solidFill>
                  <a:schemeClr val="tx1"/>
                </a:solidFill>
              </a:rPr>
              <a:t>（８時間）</a:t>
            </a:r>
          </a:p>
        </p:txBody>
      </p:sp>
      <p:sp>
        <p:nvSpPr>
          <p:cNvPr id="37" name="正方形/長方形 36"/>
          <p:cNvSpPr/>
          <p:nvPr/>
        </p:nvSpPr>
        <p:spPr bwMode="auto">
          <a:xfrm>
            <a:off x="6086475" y="2654300"/>
            <a:ext cx="2289175" cy="126206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心身の機能の発達と心の健康</a:t>
            </a:r>
            <a:endParaRPr lang="en-US" altLang="ja-JP" dirty="0">
              <a:ln w="0"/>
              <a:solidFill>
                <a:schemeClr val="tx1"/>
              </a:solidFill>
            </a:endParaRPr>
          </a:p>
          <a:p>
            <a:pPr algn="ctr">
              <a:defRPr/>
            </a:pPr>
            <a:r>
              <a:rPr lang="ja-JP" altLang="en-US" dirty="0">
                <a:ln w="0"/>
                <a:solidFill>
                  <a:schemeClr val="tx1"/>
                </a:solidFill>
              </a:rPr>
              <a:t>（１２時間）</a:t>
            </a:r>
          </a:p>
        </p:txBody>
      </p:sp>
      <p:sp>
        <p:nvSpPr>
          <p:cNvPr id="38" name="正方形/長方形 37"/>
          <p:cNvSpPr/>
          <p:nvPr/>
        </p:nvSpPr>
        <p:spPr bwMode="auto">
          <a:xfrm>
            <a:off x="6700838" y="5140325"/>
            <a:ext cx="1674812" cy="12557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健康と環境</a:t>
            </a:r>
            <a:endParaRPr lang="en-US" altLang="ja-JP" dirty="0">
              <a:ln w="0"/>
              <a:solidFill>
                <a:schemeClr val="tx1"/>
              </a:solidFill>
            </a:endParaRPr>
          </a:p>
          <a:p>
            <a:pPr algn="ctr">
              <a:defRPr/>
            </a:pPr>
            <a:endParaRPr lang="en-US" altLang="ja-JP" dirty="0">
              <a:ln w="0"/>
              <a:solidFill>
                <a:schemeClr val="tx1"/>
              </a:solidFill>
            </a:endParaRPr>
          </a:p>
          <a:p>
            <a:pPr algn="ctr">
              <a:defRPr/>
            </a:pPr>
            <a:r>
              <a:rPr lang="ja-JP" altLang="en-US" dirty="0">
                <a:ln w="0"/>
                <a:solidFill>
                  <a:schemeClr val="tx1"/>
                </a:solidFill>
              </a:rPr>
              <a:t>（８時間）</a:t>
            </a:r>
          </a:p>
        </p:txBody>
      </p:sp>
      <p:sp>
        <p:nvSpPr>
          <p:cNvPr id="39" name="正方形/長方形 38"/>
          <p:cNvSpPr/>
          <p:nvPr/>
        </p:nvSpPr>
        <p:spPr bwMode="auto">
          <a:xfrm>
            <a:off x="6700838" y="3911600"/>
            <a:ext cx="1674812" cy="12541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傷害の防止</a:t>
            </a:r>
            <a:endParaRPr lang="en-US" altLang="ja-JP" dirty="0">
              <a:ln w="0"/>
              <a:solidFill>
                <a:schemeClr val="tx1"/>
              </a:solidFill>
            </a:endParaRPr>
          </a:p>
          <a:p>
            <a:pPr algn="ctr">
              <a:defRPr/>
            </a:pPr>
            <a:endParaRPr lang="en-US" altLang="ja-JP" dirty="0">
              <a:ln w="0"/>
              <a:solidFill>
                <a:schemeClr val="tx1"/>
              </a:solidFill>
            </a:endParaRPr>
          </a:p>
          <a:p>
            <a:pPr algn="ctr">
              <a:defRPr/>
            </a:pPr>
            <a:r>
              <a:rPr lang="ja-JP" altLang="en-US" dirty="0">
                <a:ln w="0"/>
                <a:solidFill>
                  <a:schemeClr val="tx1"/>
                </a:solidFill>
              </a:rPr>
              <a:t>（８時間）</a:t>
            </a:r>
          </a:p>
        </p:txBody>
      </p:sp>
      <p:sp>
        <p:nvSpPr>
          <p:cNvPr id="116750" name="テキスト ボックス 25"/>
          <p:cNvSpPr txBox="1">
            <a:spLocks noChangeArrowheads="1"/>
          </p:cNvSpPr>
          <p:nvPr/>
        </p:nvSpPr>
        <p:spPr bwMode="auto">
          <a:xfrm>
            <a:off x="6875463" y="1773238"/>
            <a:ext cx="19827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a:t>※</a:t>
            </a:r>
            <a:r>
              <a:rPr lang="ja-JP" altLang="en-US" sz="2000"/>
              <a:t>時間数は目安</a:t>
            </a:r>
          </a:p>
        </p:txBody>
      </p:sp>
      <p:sp>
        <p:nvSpPr>
          <p:cNvPr id="42" name="正方形/長方形 41"/>
          <p:cNvSpPr/>
          <p:nvPr/>
        </p:nvSpPr>
        <p:spPr bwMode="auto">
          <a:xfrm>
            <a:off x="836613" y="3916363"/>
            <a:ext cx="1766887" cy="125571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健康と環境</a:t>
            </a:r>
            <a:endParaRPr lang="en-US" altLang="ja-JP" dirty="0">
              <a:ln w="0"/>
              <a:solidFill>
                <a:schemeClr val="tx1"/>
              </a:solidFill>
            </a:endParaRPr>
          </a:p>
          <a:p>
            <a:pPr algn="ctr">
              <a:defRPr/>
            </a:pPr>
            <a:endParaRPr lang="en-US" altLang="ja-JP" dirty="0">
              <a:ln w="0"/>
              <a:solidFill>
                <a:schemeClr val="tx1"/>
              </a:solidFill>
            </a:endParaRPr>
          </a:p>
          <a:p>
            <a:pPr algn="ctr">
              <a:defRPr/>
            </a:pPr>
            <a:r>
              <a:rPr lang="ja-JP" altLang="en-US" dirty="0">
                <a:ln w="0"/>
                <a:solidFill>
                  <a:schemeClr val="tx1"/>
                </a:solidFill>
              </a:rPr>
              <a:t>（８時間）</a:t>
            </a:r>
          </a:p>
        </p:txBody>
      </p:sp>
      <p:sp>
        <p:nvSpPr>
          <p:cNvPr id="43" name="正方形/長方形 42"/>
          <p:cNvSpPr/>
          <p:nvPr/>
        </p:nvSpPr>
        <p:spPr bwMode="auto">
          <a:xfrm>
            <a:off x="2603500" y="3922713"/>
            <a:ext cx="1766888" cy="124936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n w="0"/>
                <a:solidFill>
                  <a:schemeClr val="tx1"/>
                </a:solidFill>
              </a:rPr>
              <a:t>傷害の防止</a:t>
            </a:r>
            <a:endParaRPr lang="en-US" altLang="ja-JP" dirty="0">
              <a:ln w="0"/>
              <a:solidFill>
                <a:schemeClr val="tx1"/>
              </a:solidFill>
            </a:endParaRPr>
          </a:p>
          <a:p>
            <a:pPr algn="ctr">
              <a:defRPr/>
            </a:pPr>
            <a:endParaRPr lang="en-US" altLang="ja-JP" dirty="0">
              <a:ln w="0"/>
              <a:solidFill>
                <a:schemeClr val="tx1"/>
              </a:solidFill>
            </a:endParaRPr>
          </a:p>
          <a:p>
            <a:pPr algn="ctr">
              <a:defRPr/>
            </a:pPr>
            <a:r>
              <a:rPr lang="ja-JP" altLang="en-US" dirty="0">
                <a:ln w="0"/>
                <a:solidFill>
                  <a:schemeClr val="tx1"/>
                </a:solidFill>
              </a:rPr>
              <a:t>（８時間）</a:t>
            </a:r>
          </a:p>
        </p:txBody>
      </p:sp>
      <p:sp>
        <p:nvSpPr>
          <p:cNvPr id="2" name="テキスト ボックス 1"/>
          <p:cNvSpPr txBox="1"/>
          <p:nvPr/>
        </p:nvSpPr>
        <p:spPr>
          <a:xfrm>
            <a:off x="8378825" y="2659063"/>
            <a:ext cx="460375" cy="1257300"/>
          </a:xfrm>
          <a:prstGeom prst="rect">
            <a:avLst/>
          </a:prstGeom>
          <a:noFill/>
        </p:spPr>
        <p:txBody>
          <a:bodyPr vert="eaVert">
            <a:spAutoFit/>
          </a:bodyPr>
          <a:lstStyle/>
          <a:p>
            <a:pPr>
              <a:defRPr/>
            </a:pPr>
            <a:r>
              <a:rPr lang="ja-JP" altLang="en-US" dirty="0"/>
              <a:t>（</a:t>
            </a:r>
            <a:r>
              <a:rPr lang="ja-JP" altLang="en-US" b="1" dirty="0">
                <a:latin typeface="+mn-ea"/>
                <a:ea typeface="+mn-ea"/>
              </a:rPr>
              <a:t>　</a:t>
            </a:r>
            <a:r>
              <a:rPr lang="en-US" altLang="ja-JP" b="1" dirty="0">
                <a:latin typeface="+mn-ea"/>
                <a:ea typeface="+mn-ea"/>
              </a:rPr>
              <a:t>16</a:t>
            </a:r>
            <a:r>
              <a:rPr lang="ja-JP" altLang="en-US" b="1" dirty="0">
                <a:latin typeface="+mn-ea"/>
                <a:ea typeface="+mn-ea"/>
              </a:rPr>
              <a:t>時間）</a:t>
            </a:r>
          </a:p>
        </p:txBody>
      </p:sp>
      <p:sp>
        <p:nvSpPr>
          <p:cNvPr id="22" name="テキスト ボックス 21"/>
          <p:cNvSpPr txBox="1"/>
          <p:nvPr/>
        </p:nvSpPr>
        <p:spPr>
          <a:xfrm>
            <a:off x="8397875" y="3910013"/>
            <a:ext cx="461963" cy="1255712"/>
          </a:xfrm>
          <a:prstGeom prst="rect">
            <a:avLst/>
          </a:prstGeom>
          <a:noFill/>
        </p:spPr>
        <p:txBody>
          <a:bodyPr vert="eaVert">
            <a:spAutoFit/>
          </a:bodyPr>
          <a:lstStyle/>
          <a:p>
            <a:pPr>
              <a:defRPr/>
            </a:pPr>
            <a:r>
              <a:rPr lang="ja-JP" altLang="en-US" dirty="0"/>
              <a:t>（</a:t>
            </a:r>
            <a:r>
              <a:rPr lang="ja-JP" altLang="en-US" b="1" dirty="0">
                <a:latin typeface="+mn-ea"/>
                <a:ea typeface="+mn-ea"/>
              </a:rPr>
              <a:t>　</a:t>
            </a:r>
            <a:r>
              <a:rPr lang="en-US" altLang="ja-JP" b="1" dirty="0">
                <a:latin typeface="+mn-ea"/>
                <a:ea typeface="+mn-ea"/>
              </a:rPr>
              <a:t>16</a:t>
            </a:r>
            <a:r>
              <a:rPr lang="ja-JP" altLang="en-US" b="1" dirty="0">
                <a:latin typeface="+mn-ea"/>
                <a:ea typeface="+mn-ea"/>
              </a:rPr>
              <a:t>時間）</a:t>
            </a:r>
          </a:p>
        </p:txBody>
      </p:sp>
      <p:sp>
        <p:nvSpPr>
          <p:cNvPr id="23" name="テキスト ボックス 22"/>
          <p:cNvSpPr txBox="1"/>
          <p:nvPr/>
        </p:nvSpPr>
        <p:spPr>
          <a:xfrm>
            <a:off x="8378825" y="5094288"/>
            <a:ext cx="460375" cy="1257300"/>
          </a:xfrm>
          <a:prstGeom prst="rect">
            <a:avLst/>
          </a:prstGeom>
          <a:noFill/>
        </p:spPr>
        <p:txBody>
          <a:bodyPr vert="eaVert">
            <a:spAutoFit/>
          </a:bodyPr>
          <a:lstStyle/>
          <a:p>
            <a:pPr>
              <a:defRPr/>
            </a:pPr>
            <a:r>
              <a:rPr lang="ja-JP" altLang="en-US" dirty="0"/>
              <a:t>（</a:t>
            </a:r>
            <a:r>
              <a:rPr lang="ja-JP" altLang="en-US" b="1" dirty="0">
                <a:latin typeface="+mn-ea"/>
                <a:ea typeface="+mn-ea"/>
              </a:rPr>
              <a:t>　</a:t>
            </a:r>
            <a:r>
              <a:rPr lang="en-US" altLang="ja-JP" b="1" dirty="0">
                <a:latin typeface="+mn-ea"/>
                <a:ea typeface="+mn-ea"/>
              </a:rPr>
              <a:t>16</a:t>
            </a:r>
            <a:r>
              <a:rPr lang="ja-JP" altLang="en-US" b="1" dirty="0">
                <a:latin typeface="+mn-ea"/>
                <a:ea typeface="+mn-ea"/>
              </a:rPr>
              <a:t>時間）</a:t>
            </a:r>
          </a:p>
        </p:txBody>
      </p:sp>
      <p:sp>
        <p:nvSpPr>
          <p:cNvPr id="25" name="テキスト ボックス 24"/>
          <p:cNvSpPr txBox="1"/>
          <p:nvPr/>
        </p:nvSpPr>
        <p:spPr>
          <a:xfrm>
            <a:off x="361950" y="2659063"/>
            <a:ext cx="461963" cy="1257300"/>
          </a:xfrm>
          <a:prstGeom prst="rect">
            <a:avLst/>
          </a:prstGeom>
          <a:noFill/>
        </p:spPr>
        <p:txBody>
          <a:bodyPr vert="eaVert">
            <a:spAutoFit/>
          </a:bodyPr>
          <a:lstStyle/>
          <a:p>
            <a:pPr algn="ctr">
              <a:defRPr/>
            </a:pPr>
            <a:r>
              <a:rPr lang="ja-JP" altLang="en-US" b="1" dirty="0"/>
              <a:t>第１学年</a:t>
            </a:r>
            <a:endParaRPr lang="ja-JP" altLang="en-US" b="1" dirty="0">
              <a:latin typeface="+mn-ea"/>
              <a:ea typeface="+mn-ea"/>
            </a:endParaRPr>
          </a:p>
        </p:txBody>
      </p:sp>
      <p:sp>
        <p:nvSpPr>
          <p:cNvPr id="26" name="テキスト ボックス 25"/>
          <p:cNvSpPr txBox="1"/>
          <p:nvPr/>
        </p:nvSpPr>
        <p:spPr>
          <a:xfrm>
            <a:off x="376238" y="3922713"/>
            <a:ext cx="461962" cy="1257300"/>
          </a:xfrm>
          <a:prstGeom prst="rect">
            <a:avLst/>
          </a:prstGeom>
          <a:noFill/>
        </p:spPr>
        <p:txBody>
          <a:bodyPr vert="eaVert">
            <a:spAutoFit/>
          </a:bodyPr>
          <a:lstStyle/>
          <a:p>
            <a:pPr algn="ctr">
              <a:defRPr/>
            </a:pPr>
            <a:r>
              <a:rPr lang="ja-JP" altLang="en-US" b="1" dirty="0"/>
              <a:t>第２学年</a:t>
            </a:r>
            <a:endParaRPr lang="ja-JP" altLang="en-US" b="1" dirty="0">
              <a:latin typeface="+mn-ea"/>
              <a:ea typeface="+mn-ea"/>
            </a:endParaRPr>
          </a:p>
        </p:txBody>
      </p:sp>
      <p:sp>
        <p:nvSpPr>
          <p:cNvPr id="27" name="テキスト ボックス 26"/>
          <p:cNvSpPr txBox="1"/>
          <p:nvPr/>
        </p:nvSpPr>
        <p:spPr>
          <a:xfrm>
            <a:off x="376238" y="5159375"/>
            <a:ext cx="461962" cy="1255713"/>
          </a:xfrm>
          <a:prstGeom prst="rect">
            <a:avLst/>
          </a:prstGeom>
          <a:noFill/>
        </p:spPr>
        <p:txBody>
          <a:bodyPr vert="eaVert">
            <a:spAutoFit/>
          </a:bodyPr>
          <a:lstStyle/>
          <a:p>
            <a:pPr algn="ctr">
              <a:defRPr/>
            </a:pPr>
            <a:r>
              <a:rPr lang="ja-JP" altLang="en-US" b="1" dirty="0"/>
              <a:t>第３学年</a:t>
            </a:r>
            <a:endParaRPr lang="ja-JP" altLang="en-US" b="1" dirty="0">
              <a:latin typeface="+mn-ea"/>
              <a:ea typeface="+mn-ea"/>
            </a:endParaRPr>
          </a:p>
        </p:txBody>
      </p:sp>
      <p:sp>
        <p:nvSpPr>
          <p:cNvPr id="28" name="角丸四角形 27"/>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保健分野の学年配当の変更</a:t>
            </a:r>
            <a:endParaRPr lang="ja-JP" altLang="en-US" sz="2400" b="1" dirty="0">
              <a:ln w="0"/>
              <a:solidFill>
                <a:schemeClr val="bg1"/>
              </a:solidFill>
              <a:latin typeface="+mn-ea"/>
            </a:endParaRPr>
          </a:p>
        </p:txBody>
      </p:sp>
      <p:sp>
        <p:nvSpPr>
          <p:cNvPr id="116762" name="AutoShape 15"/>
          <p:cNvSpPr>
            <a:spLocks noChangeArrowheads="1"/>
          </p:cNvSpPr>
          <p:nvPr/>
        </p:nvSpPr>
        <p:spPr bwMode="auto">
          <a:xfrm>
            <a:off x="34925" y="44450"/>
            <a:ext cx="5905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2800" b="1">
                <a:solidFill>
                  <a:schemeClr val="tx1"/>
                </a:solidFill>
                <a:latin typeface="Arial" panose="020B0604020202020204" pitchFamily="34" charset="0"/>
                <a:ea typeface="HGP教科書体" panose="02020600000000000000" pitchFamily="18" charset="-128"/>
              </a:rPr>
              <a:t>Ⅴ</a:t>
            </a:r>
            <a:r>
              <a:rPr lang="ja-JP" altLang="en-US" sz="2800" b="1">
                <a:solidFill>
                  <a:schemeClr val="tx1"/>
                </a:solidFill>
                <a:latin typeface="Arial" panose="020B0604020202020204" pitchFamily="34" charset="0"/>
                <a:ea typeface="HGP教科書体" panose="02020600000000000000" pitchFamily="18" charset="-128"/>
              </a:rPr>
              <a:t>　指導計画の作成と内容の取扱い</a:t>
            </a:r>
            <a:endParaRPr lang="ja-JP" altLang="en-US" sz="2800">
              <a:solidFill>
                <a:schemeClr val="tx1"/>
              </a:solidFill>
              <a:latin typeface="Tahoma" panose="020B0604030504040204" pitchFamily="34" charset="0"/>
            </a:endParaRPr>
          </a:p>
        </p:txBody>
      </p:sp>
      <p:sp>
        <p:nvSpPr>
          <p:cNvPr id="33" name="AutoShape 16"/>
          <p:cNvSpPr>
            <a:spLocks noChangeArrowheads="1"/>
          </p:cNvSpPr>
          <p:nvPr/>
        </p:nvSpPr>
        <p:spPr bwMode="auto">
          <a:xfrm>
            <a:off x="6084888" y="44450"/>
            <a:ext cx="30591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P231</a:t>
            </a:r>
            <a:r>
              <a:rPr lang="ja-JP" altLang="en-US" dirty="0"/>
              <a:t>～</a:t>
            </a:r>
            <a:r>
              <a:rPr lang="en-US" altLang="ja-JP" dirty="0"/>
              <a:t>232</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94"/>
    </mc:Choice>
    <mc:Fallback xmlns="">
      <p:transition spd="slow" advTm="4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15"/>
          <p:cNvSpPr>
            <a:spLocks noChangeArrowheads="1"/>
          </p:cNvSpPr>
          <p:nvPr/>
        </p:nvSpPr>
        <p:spPr bwMode="auto">
          <a:xfrm>
            <a:off x="34925" y="44450"/>
            <a:ext cx="5905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2800" b="1">
                <a:solidFill>
                  <a:schemeClr val="tx1"/>
                </a:solidFill>
                <a:latin typeface="Arial" panose="020B0604020202020204" pitchFamily="34" charset="0"/>
                <a:ea typeface="HGP教科書体" panose="02020600000000000000" pitchFamily="18" charset="-128"/>
              </a:rPr>
              <a:t>Ⅴ</a:t>
            </a:r>
            <a:r>
              <a:rPr lang="ja-JP" altLang="en-US" sz="2800" b="1">
                <a:solidFill>
                  <a:schemeClr val="tx1"/>
                </a:solidFill>
                <a:latin typeface="Arial" panose="020B0604020202020204" pitchFamily="34" charset="0"/>
                <a:ea typeface="HGP教科書体" panose="02020600000000000000" pitchFamily="18" charset="-128"/>
              </a:rPr>
              <a:t>　指導計画の作成と内容の取扱い</a:t>
            </a:r>
            <a:endParaRPr lang="ja-JP" altLang="en-US" sz="2800">
              <a:solidFill>
                <a:schemeClr val="tx1"/>
              </a:solidFill>
              <a:latin typeface="Tahoma" panose="020B0604030504040204" pitchFamily="34" charset="0"/>
            </a:endParaRPr>
          </a:p>
        </p:txBody>
      </p:sp>
      <p:sp>
        <p:nvSpPr>
          <p:cNvPr id="4" name="AutoShape 16"/>
          <p:cNvSpPr>
            <a:spLocks noChangeArrowheads="1"/>
          </p:cNvSpPr>
          <p:nvPr/>
        </p:nvSpPr>
        <p:spPr bwMode="auto">
          <a:xfrm>
            <a:off x="6084888" y="44450"/>
            <a:ext cx="30591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P233</a:t>
            </a:r>
            <a:r>
              <a:rPr lang="ja-JP" altLang="en-US" dirty="0"/>
              <a:t>～</a:t>
            </a:r>
            <a:r>
              <a:rPr lang="en-US" altLang="ja-JP" dirty="0"/>
              <a:t>242</a:t>
            </a:r>
            <a:endParaRPr lang="ja-JP" altLang="en-US" dirty="0"/>
          </a:p>
        </p:txBody>
      </p:sp>
      <p:sp>
        <p:nvSpPr>
          <p:cNvPr id="6" name="正方形/長方形 5"/>
          <p:cNvSpPr/>
          <p:nvPr/>
        </p:nvSpPr>
        <p:spPr>
          <a:xfrm>
            <a:off x="130175" y="1811338"/>
            <a:ext cx="8834438" cy="8397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rgbClr val="FF0000"/>
                </a:solidFill>
              </a:rPr>
              <a:t>（１）　体力や技能の程度，性別や障害の有無等を超えて運動や</a:t>
            </a:r>
            <a:endParaRPr lang="en-US" altLang="ja-JP" sz="2400" dirty="0">
              <a:solidFill>
                <a:srgbClr val="FF0000"/>
              </a:solidFill>
            </a:endParaRPr>
          </a:p>
          <a:p>
            <a:pPr fontAlgn="auto">
              <a:spcBef>
                <a:spcPts val="0"/>
              </a:spcBef>
              <a:spcAft>
                <a:spcPts val="0"/>
              </a:spcAft>
              <a:defRPr/>
            </a:pPr>
            <a:r>
              <a:rPr lang="ja-JP" altLang="en-US" sz="2400" dirty="0">
                <a:solidFill>
                  <a:srgbClr val="FF0000"/>
                </a:solidFill>
              </a:rPr>
              <a:t>　　スポーツを楽しむための指導の充実</a:t>
            </a:r>
          </a:p>
        </p:txBody>
      </p:sp>
      <p:sp>
        <p:nvSpPr>
          <p:cNvPr id="8" name="正方形/長方形 7"/>
          <p:cNvSpPr/>
          <p:nvPr/>
        </p:nvSpPr>
        <p:spPr>
          <a:xfrm>
            <a:off x="130175" y="2817813"/>
            <a:ext cx="8834438" cy="4841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rgbClr val="FF0000"/>
                </a:solidFill>
              </a:rPr>
              <a:t>（２）　言語活動の充実　</a:t>
            </a:r>
          </a:p>
        </p:txBody>
      </p:sp>
      <p:sp>
        <p:nvSpPr>
          <p:cNvPr id="9" name="正方形/長方形 8"/>
          <p:cNvSpPr/>
          <p:nvPr/>
        </p:nvSpPr>
        <p:spPr>
          <a:xfrm>
            <a:off x="152400" y="3494088"/>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rgbClr val="FF0000"/>
                </a:solidFill>
              </a:rPr>
              <a:t>（３）　情報活用能力の育成</a:t>
            </a:r>
          </a:p>
        </p:txBody>
      </p:sp>
      <p:sp>
        <p:nvSpPr>
          <p:cNvPr id="10" name="正方形/長方形 9"/>
          <p:cNvSpPr/>
          <p:nvPr/>
        </p:nvSpPr>
        <p:spPr>
          <a:xfrm>
            <a:off x="130175" y="4186238"/>
            <a:ext cx="8834438" cy="4857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b="1" dirty="0">
                <a:solidFill>
                  <a:srgbClr val="FF0000"/>
                </a:solidFill>
              </a:rPr>
              <a:t>（４）　体験活動の充実</a:t>
            </a:r>
          </a:p>
        </p:txBody>
      </p:sp>
      <p:sp>
        <p:nvSpPr>
          <p:cNvPr id="11" name="正方形/長方形 10"/>
          <p:cNvSpPr/>
          <p:nvPr/>
        </p:nvSpPr>
        <p:spPr>
          <a:xfrm>
            <a:off x="109538" y="4800600"/>
            <a:ext cx="8834437"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rgbClr val="FF0000"/>
                </a:solidFill>
              </a:rPr>
              <a:t>（５）　個に応じた指導の充実　</a:t>
            </a:r>
          </a:p>
        </p:txBody>
      </p:sp>
      <p:sp>
        <p:nvSpPr>
          <p:cNvPr id="12" name="角丸四角形 11"/>
          <p:cNvSpPr/>
          <p:nvPr/>
        </p:nvSpPr>
        <p:spPr>
          <a:xfrm>
            <a:off x="1716087"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内容の取扱いにおける配慮事項</a:t>
            </a:r>
            <a:endParaRPr lang="ja-JP" altLang="en-US" sz="2400" b="1" dirty="0">
              <a:ln w="0"/>
              <a:solidFill>
                <a:schemeClr val="bg1"/>
              </a:solidFill>
              <a:latin typeface="+mn-ea"/>
            </a:endParaRPr>
          </a:p>
        </p:txBody>
      </p:sp>
      <p:sp>
        <p:nvSpPr>
          <p:cNvPr id="13" name="正方形/長方形 12"/>
          <p:cNvSpPr/>
          <p:nvPr/>
        </p:nvSpPr>
        <p:spPr>
          <a:xfrm>
            <a:off x="101600" y="5462588"/>
            <a:ext cx="8834438" cy="4841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chemeClr val="tx1"/>
                </a:solidFill>
              </a:rPr>
              <a:t>（６）　学校における体育・健康に関する指導との関連</a:t>
            </a:r>
          </a:p>
        </p:txBody>
      </p:sp>
      <p:sp>
        <p:nvSpPr>
          <p:cNvPr id="14" name="正方形/長方形 13"/>
          <p:cNvSpPr/>
          <p:nvPr/>
        </p:nvSpPr>
        <p:spPr>
          <a:xfrm>
            <a:off x="101600" y="6099175"/>
            <a:ext cx="8834438" cy="4841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rgbClr val="FF0000"/>
                </a:solidFill>
              </a:rPr>
              <a:t>（７）　体育分野と保健分野の関連を図った指導の充実</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42"/>
    </mc:Choice>
    <mc:Fallback xmlns="">
      <p:transition spd="slow" advTm="4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5876925"/>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1547813" y="1427163"/>
            <a:ext cx="6264275"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　保健体育科　</a:t>
            </a:r>
          </a:p>
        </p:txBody>
      </p:sp>
      <p:sp>
        <p:nvSpPr>
          <p:cNvPr id="6149" name="AutoShape 12"/>
          <p:cNvSpPr>
            <a:spLocks noChangeArrowheads="1"/>
          </p:cNvSpPr>
          <p:nvPr/>
        </p:nvSpPr>
        <p:spPr bwMode="auto">
          <a:xfrm>
            <a:off x="1557338" y="2344103"/>
            <a:ext cx="6264275" cy="3120553"/>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保健体育科の改訂の趣旨及び要点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保健体育科の目標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保健体育科の内容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　</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a:p>
            <a:pPr eaLnBrk="1" fontAlgn="auto" hangingPunct="1">
              <a:spcBef>
                <a:spcPct val="50000"/>
              </a:spcBef>
              <a:spcAft>
                <a:spcPts val="0"/>
              </a:spcAft>
              <a:buFontTx/>
              <a:buNone/>
              <a:defRPr/>
            </a:pPr>
            <a:endParaRPr lang="ja-JP" altLang="en-US" sz="2400" b="1" dirty="0">
              <a:ea typeface="HGP教科書体" panose="02020600000000000000" pitchFamily="18" charset="-128"/>
            </a:endParaRP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317674"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2795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2795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2795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2795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0975441"/>
      </p:ext>
    </p:extLst>
  </p:cSld>
  <p:clrMapOvr>
    <a:masterClrMapping/>
  </p:clrMapOvr>
  <mc:AlternateContent xmlns:mc="http://schemas.openxmlformats.org/markup-compatibility/2006" xmlns:p14="http://schemas.microsoft.com/office/powerpoint/2010/main">
    <mc:Choice Requires="p14">
      <p:transition spd="slow" p14:dur="2000" advTm="10678"/>
    </mc:Choice>
    <mc:Fallback xmlns="">
      <p:transition spd="slow" advTm="1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1"/>
          <p:cNvSpPr txBox="1">
            <a:spLocks noChangeArrowheads="1"/>
          </p:cNvSpPr>
          <p:nvPr/>
        </p:nvSpPr>
        <p:spPr bwMode="auto">
          <a:xfrm>
            <a:off x="315913" y="1851025"/>
            <a:ext cx="86487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2400" b="1">
                <a:latin typeface="メイリオ" panose="020B0604030504040204" pitchFamily="50" charset="-128"/>
                <a:ea typeface="メイリオ" panose="020B0604030504040204" pitchFamily="50" charset="-128"/>
              </a:rPr>
              <a:t>○　３年間の見通しをもった年間指導計画の作成</a:t>
            </a:r>
            <a:endParaRPr lang="en-US" altLang="ja-JP" sz="2400" b="1">
              <a:latin typeface="メイリオ" panose="020B0604030504040204" pitchFamily="50" charset="-128"/>
              <a:ea typeface="メイリオ" panose="020B0604030504040204" pitchFamily="50" charset="-128"/>
            </a:endParaRPr>
          </a:p>
          <a:p>
            <a:pPr>
              <a:buFont typeface="Calibri" panose="020F0502020204030204" pitchFamily="34" charset="0"/>
              <a:buNone/>
            </a:pPr>
            <a:r>
              <a:rPr lang="ja-JP" altLang="en-US" sz="2400"/>
              <a:t>　　・</a:t>
            </a:r>
            <a:r>
              <a:rPr lang="ja-JP" altLang="en-US" sz="2400" b="1">
                <a:solidFill>
                  <a:srgbClr val="FF0000"/>
                </a:solidFill>
              </a:rPr>
              <a:t>体育分野及び保健分野の指導内容の関連</a:t>
            </a:r>
            <a:r>
              <a:rPr lang="ja-JP" altLang="en-US" sz="2400"/>
              <a:t>を踏まえること</a:t>
            </a:r>
            <a:endParaRPr lang="en-US" altLang="ja-JP" sz="2400"/>
          </a:p>
          <a:p>
            <a:pPr>
              <a:buFont typeface="Calibri" panose="020F0502020204030204" pitchFamily="34" charset="0"/>
              <a:buNone/>
            </a:pPr>
            <a:r>
              <a:rPr lang="ja-JP" altLang="en-US" sz="2400"/>
              <a:t>　　・体育・健康に関する指導につながる</a:t>
            </a:r>
            <a:r>
              <a:rPr lang="ja-JP" altLang="en-US" sz="2400" b="1">
                <a:solidFill>
                  <a:srgbClr val="FF0000"/>
                </a:solidFill>
              </a:rPr>
              <a:t>健康安全，体育的行事等</a:t>
            </a:r>
            <a:endParaRPr lang="en-US" altLang="ja-JP" sz="2400" b="1">
              <a:solidFill>
                <a:srgbClr val="FF0000"/>
              </a:solidFill>
            </a:endParaRPr>
          </a:p>
          <a:p>
            <a:pPr>
              <a:buFont typeface="Calibri" panose="020F0502020204030204" pitchFamily="34" charset="0"/>
              <a:buNone/>
            </a:pPr>
            <a:r>
              <a:rPr lang="ja-JP" altLang="en-US" sz="2400" b="1">
                <a:solidFill>
                  <a:srgbClr val="FF0000"/>
                </a:solidFill>
              </a:rPr>
              <a:t>　　　との関連について見通し</a:t>
            </a:r>
            <a:r>
              <a:rPr lang="ja-JP" altLang="en-US" sz="2400"/>
              <a:t>をもつこと</a:t>
            </a:r>
            <a:endParaRPr lang="en-US" altLang="ja-JP" sz="2400"/>
          </a:p>
        </p:txBody>
      </p:sp>
      <p:sp>
        <p:nvSpPr>
          <p:cNvPr id="20483" name="テキスト ボックス 11"/>
          <p:cNvSpPr txBox="1">
            <a:spLocks noChangeArrowheads="1"/>
          </p:cNvSpPr>
          <p:nvPr/>
        </p:nvSpPr>
        <p:spPr bwMode="auto">
          <a:xfrm>
            <a:off x="315913" y="3573463"/>
            <a:ext cx="8648700" cy="1938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2400" b="1">
                <a:latin typeface="メイリオ" panose="020B0604030504040204" pitchFamily="50" charset="-128"/>
                <a:ea typeface="メイリオ" panose="020B0604030504040204" pitchFamily="50" charset="-128"/>
              </a:rPr>
              <a:t>○　生徒の現状に基づいた計画の作成・実施・評価・改善</a:t>
            </a:r>
            <a:endParaRPr lang="en-US" altLang="ja-JP" sz="2400" b="1">
              <a:latin typeface="メイリオ" panose="020B0604030504040204" pitchFamily="50" charset="-128"/>
              <a:ea typeface="メイリオ" panose="020B0604030504040204" pitchFamily="50" charset="-128"/>
            </a:endParaRPr>
          </a:p>
          <a:p>
            <a:pPr>
              <a:buFont typeface="Calibri" panose="020F0502020204030204" pitchFamily="34" charset="0"/>
              <a:buNone/>
            </a:pPr>
            <a:r>
              <a:rPr lang="ja-JP" altLang="en-US" sz="2400" b="1">
                <a:latin typeface="メイリオ" panose="020B0604030504040204" pitchFamily="50" charset="-128"/>
                <a:ea typeface="メイリオ" panose="020B0604030504040204" pitchFamily="50" charset="-128"/>
              </a:rPr>
              <a:t>　　</a:t>
            </a:r>
            <a:r>
              <a:rPr lang="ja-JP" altLang="en-US" sz="2400" u="sng">
                <a:latin typeface="メイリオ" panose="020B0604030504040204" pitchFamily="50" charset="-128"/>
                <a:ea typeface="メイリオ" panose="020B0604030504040204" pitchFamily="50" charset="-128"/>
              </a:rPr>
              <a:t>（これらを一体のものとして推進）</a:t>
            </a:r>
            <a:endParaRPr lang="en-US" altLang="ja-JP" sz="2400" u="sng">
              <a:latin typeface="メイリオ" panose="020B0604030504040204" pitchFamily="50" charset="-128"/>
              <a:ea typeface="メイリオ" panose="020B0604030504040204" pitchFamily="50" charset="-128"/>
            </a:endParaRPr>
          </a:p>
          <a:p>
            <a:pPr>
              <a:buFont typeface="Calibri" panose="020F0502020204030204" pitchFamily="34" charset="0"/>
              <a:buNone/>
            </a:pPr>
            <a:r>
              <a:rPr lang="ja-JP" altLang="en-US" sz="2400"/>
              <a:t>　　・</a:t>
            </a:r>
            <a:r>
              <a:rPr lang="ja-JP" altLang="en-US" sz="2400" b="1">
                <a:solidFill>
                  <a:srgbClr val="FF0000"/>
                </a:solidFill>
              </a:rPr>
              <a:t>第３学年では，生徒が選択して学習</a:t>
            </a:r>
            <a:r>
              <a:rPr lang="ja-JP" altLang="en-US" sz="2400"/>
              <a:t>ができるよう配慮すること</a:t>
            </a:r>
            <a:endParaRPr lang="en-US" altLang="ja-JP" sz="2400"/>
          </a:p>
          <a:p>
            <a:pPr>
              <a:buFont typeface="Calibri" panose="020F0502020204030204" pitchFamily="34" charset="0"/>
              <a:buNone/>
            </a:pPr>
            <a:r>
              <a:rPr lang="ja-JP" altLang="en-US" sz="2400"/>
              <a:t>　　・保健分野では，</a:t>
            </a:r>
            <a:r>
              <a:rPr lang="ja-JP" altLang="en-US" sz="2400" b="1">
                <a:solidFill>
                  <a:srgbClr val="FF0000"/>
                </a:solidFill>
              </a:rPr>
              <a:t>体育分野，健康に関する指導に関わる教科</a:t>
            </a:r>
            <a:endParaRPr lang="en-US" altLang="ja-JP" sz="2400" b="1">
              <a:solidFill>
                <a:srgbClr val="FF0000"/>
              </a:solidFill>
            </a:endParaRPr>
          </a:p>
          <a:p>
            <a:pPr>
              <a:buFont typeface="Calibri" panose="020F0502020204030204" pitchFamily="34" charset="0"/>
              <a:buNone/>
            </a:pPr>
            <a:r>
              <a:rPr lang="ja-JP" altLang="en-US" sz="2400" b="1">
                <a:solidFill>
                  <a:srgbClr val="FF0000"/>
                </a:solidFill>
              </a:rPr>
              <a:t>　　　等や個別指導との連携</a:t>
            </a:r>
            <a:r>
              <a:rPr lang="ja-JP" altLang="en-US" sz="2400"/>
              <a:t>を図ること</a:t>
            </a:r>
            <a:endParaRPr lang="en-US" altLang="ja-JP" sz="2400"/>
          </a:p>
        </p:txBody>
      </p:sp>
      <p:sp>
        <p:nvSpPr>
          <p:cNvPr id="20484" name="テキスト ボックス 11"/>
          <p:cNvSpPr txBox="1">
            <a:spLocks noChangeArrowheads="1"/>
          </p:cNvSpPr>
          <p:nvPr/>
        </p:nvSpPr>
        <p:spPr bwMode="auto">
          <a:xfrm>
            <a:off x="315913" y="5661025"/>
            <a:ext cx="8648700" cy="830263"/>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Calibri" panose="020F0502020204030204" pitchFamily="34" charset="0"/>
              <a:buNone/>
            </a:pPr>
            <a:r>
              <a:rPr lang="ja-JP" altLang="en-US" sz="2400" b="1">
                <a:latin typeface="メイリオ" panose="020B0604030504040204" pitchFamily="50" charset="-128"/>
                <a:ea typeface="メイリオ" panose="020B0604030504040204" pitchFamily="50" charset="-128"/>
              </a:rPr>
              <a:t>○　地域の人的・物的資源等の活用</a:t>
            </a:r>
            <a:r>
              <a:rPr lang="ja-JP" altLang="en-US" sz="2400">
                <a:latin typeface="メイリオ" panose="020B0604030504040204" pitchFamily="50" charset="-128"/>
                <a:ea typeface="メイリオ" panose="020B0604030504040204" pitchFamily="50" charset="-128"/>
              </a:rPr>
              <a:t>（学校と社会をつなぐ）</a:t>
            </a:r>
            <a:endParaRPr lang="en-US" altLang="ja-JP" sz="2400">
              <a:latin typeface="メイリオ" panose="020B0604030504040204" pitchFamily="50" charset="-128"/>
              <a:ea typeface="メイリオ" panose="020B0604030504040204" pitchFamily="50" charset="-128"/>
            </a:endParaRPr>
          </a:p>
          <a:p>
            <a:pPr>
              <a:buFont typeface="Calibri" panose="020F0502020204030204" pitchFamily="34" charset="0"/>
              <a:buNone/>
            </a:pPr>
            <a:r>
              <a:rPr lang="ja-JP" altLang="en-US" sz="2400"/>
              <a:t>　　・活用可能な地域等の</a:t>
            </a:r>
            <a:r>
              <a:rPr lang="ja-JP" altLang="en-US" sz="2400" b="1">
                <a:solidFill>
                  <a:srgbClr val="FF0000"/>
                </a:solidFill>
              </a:rPr>
              <a:t>人的・物的資源等との連携</a:t>
            </a:r>
            <a:r>
              <a:rPr lang="ja-JP" altLang="en-US" sz="2400"/>
              <a:t>を図ること</a:t>
            </a:r>
          </a:p>
        </p:txBody>
      </p:sp>
      <p:sp>
        <p:nvSpPr>
          <p:cNvPr id="11"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P22</a:t>
            </a:r>
            <a:r>
              <a:rPr lang="ja-JP" altLang="en-US" dirty="0"/>
              <a:t>～</a:t>
            </a:r>
            <a:r>
              <a:rPr lang="en-US" altLang="ja-JP" dirty="0"/>
              <a:t>23</a:t>
            </a:r>
            <a:endParaRPr lang="ja-JP" altLang="en-US" dirty="0"/>
          </a:p>
        </p:txBody>
      </p:sp>
      <p:sp>
        <p:nvSpPr>
          <p:cNvPr id="13" name="角丸四角形 12"/>
          <p:cNvSpPr/>
          <p:nvPr/>
        </p:nvSpPr>
        <p:spPr>
          <a:xfrm>
            <a:off x="1475656" y="980728"/>
            <a:ext cx="5616575"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ln w="0"/>
                <a:solidFill>
                  <a:schemeClr val="bg1"/>
                </a:solidFill>
              </a:rPr>
              <a:t>カリキュラム・マネジメントの充実</a:t>
            </a:r>
          </a:p>
        </p:txBody>
      </p:sp>
      <p:sp>
        <p:nvSpPr>
          <p:cNvPr id="20489"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195"/>
    </mc:Choice>
    <mc:Fallback xmlns="">
      <p:transition spd="slow" advTm="11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75" y="1844675"/>
            <a:ext cx="8963025" cy="100806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u="sng" dirty="0">
                <a:solidFill>
                  <a:schemeClr val="tx1"/>
                </a:solidFill>
                <a:latin typeface="HGP教科書体" panose="02020600000000000000" pitchFamily="18" charset="-128"/>
                <a:ea typeface="HGP教科書体" panose="02020600000000000000" pitchFamily="18" charset="-128"/>
              </a:rPr>
              <a:t>（ｴ）喫煙，飲酒，薬物乱用と健康</a:t>
            </a:r>
            <a:endParaRPr kumimoji="0" lang="en-US" altLang="ja-JP" sz="2000" u="sng"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000" dirty="0">
                <a:solidFill>
                  <a:schemeClr val="tx1"/>
                </a:solidFill>
                <a:latin typeface="HGP教科書体" panose="02020600000000000000" pitchFamily="18" charset="-128"/>
                <a:ea typeface="HGP教科書体" panose="02020600000000000000" pitchFamily="18" charset="-128"/>
              </a:rPr>
              <a:t>　また，体育分野との関連を図る観点から，フェアプレイに反するドーピングの健康への影響についても触れるようにする。</a:t>
            </a:r>
            <a:endParaRPr kumimoji="0" lang="en-US" altLang="ja-JP" sz="2000" dirty="0">
              <a:solidFill>
                <a:schemeClr val="tx1"/>
              </a:solidFill>
              <a:latin typeface="HGP教科書体" panose="02020600000000000000" pitchFamily="18" charset="-128"/>
              <a:ea typeface="HGP教科書体" panose="02020600000000000000" pitchFamily="18" charset="-128"/>
            </a:endParaRPr>
          </a:p>
        </p:txBody>
      </p:sp>
      <p:sp>
        <p:nvSpPr>
          <p:cNvPr id="6" name="正方形/長方形 5"/>
          <p:cNvSpPr/>
          <p:nvPr/>
        </p:nvSpPr>
        <p:spPr>
          <a:xfrm>
            <a:off x="33338" y="2997200"/>
            <a:ext cx="8963025" cy="10795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u="sng" dirty="0">
                <a:solidFill>
                  <a:schemeClr val="tx1"/>
                </a:solidFill>
                <a:latin typeface="HGP教科書体" panose="02020600000000000000" pitchFamily="18" charset="-128"/>
                <a:ea typeface="HGP教科書体" panose="02020600000000000000" pitchFamily="18" charset="-128"/>
              </a:rPr>
              <a:t>（ｱ）交通事故や自然災害などによる傷害の発生要因</a:t>
            </a:r>
            <a:endParaRPr kumimoji="0" lang="en-US" altLang="ja-JP" sz="2000" u="sng"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000" dirty="0">
                <a:solidFill>
                  <a:schemeClr val="tx1"/>
                </a:solidFill>
                <a:latin typeface="HGP教科書体" panose="02020600000000000000" pitchFamily="18" charset="-128"/>
                <a:ea typeface="HGP教科書体" panose="02020600000000000000" pitchFamily="18" charset="-128"/>
              </a:rPr>
              <a:t>　なお，学校の状況に応じて，運動による傷害の発生要因について適宜取り上げることにも配慮するものとする。</a:t>
            </a:r>
            <a:endParaRPr kumimoji="0" lang="en-US" altLang="ja-JP" sz="2000" dirty="0">
              <a:solidFill>
                <a:schemeClr val="tx1"/>
              </a:solidFill>
              <a:latin typeface="HGP教科書体" panose="02020600000000000000" pitchFamily="18" charset="-128"/>
              <a:ea typeface="HGP教科書体" panose="02020600000000000000" pitchFamily="18" charset="-128"/>
            </a:endParaRPr>
          </a:p>
        </p:txBody>
      </p:sp>
      <p:sp>
        <p:nvSpPr>
          <p:cNvPr id="7" name="正方形/長方形 6"/>
          <p:cNvSpPr/>
          <p:nvPr/>
        </p:nvSpPr>
        <p:spPr>
          <a:xfrm>
            <a:off x="39688" y="4292600"/>
            <a:ext cx="8963025" cy="22987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kumimoji="0" lang="ja-JP" altLang="en-US" sz="2000" u="sng" dirty="0">
                <a:solidFill>
                  <a:schemeClr val="tx1"/>
                </a:solidFill>
                <a:latin typeface="HGP教科書体" panose="02020600000000000000" pitchFamily="18" charset="-128"/>
                <a:ea typeface="HGP教科書体" panose="02020600000000000000" pitchFamily="18" charset="-128"/>
              </a:rPr>
              <a:t>（ｱ）身体の環境に対する適応能力・至適範囲</a:t>
            </a:r>
            <a:endParaRPr kumimoji="0" lang="en-US" altLang="ja-JP" sz="2000" u="sng"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000" dirty="0">
                <a:solidFill>
                  <a:schemeClr val="tx1"/>
                </a:solidFill>
                <a:latin typeface="HGP教科書体" panose="02020600000000000000" pitchFamily="18" charset="-128"/>
                <a:ea typeface="HGP教科書体" panose="02020600000000000000" pitchFamily="18" charset="-128"/>
              </a:rPr>
              <a:t>イ　温熱条件や明るさの至適範囲</a:t>
            </a:r>
            <a:endParaRPr kumimoji="0" lang="en-US" altLang="ja-JP" sz="2000" dirty="0">
              <a:solidFill>
                <a:schemeClr val="tx1"/>
              </a:solidFill>
              <a:latin typeface="HGP教科書体" panose="02020600000000000000" pitchFamily="18" charset="-128"/>
              <a:ea typeface="HGP教科書体" panose="02020600000000000000" pitchFamily="18" charset="-128"/>
            </a:endParaRPr>
          </a:p>
          <a:p>
            <a:pPr eaLnBrk="1" fontAlgn="auto" hangingPunct="1">
              <a:spcBef>
                <a:spcPts val="0"/>
              </a:spcBef>
              <a:spcAft>
                <a:spcPts val="0"/>
              </a:spcAft>
              <a:defRPr/>
            </a:pPr>
            <a:r>
              <a:rPr kumimoji="0" lang="ja-JP" altLang="en-US" sz="2000" dirty="0">
                <a:solidFill>
                  <a:schemeClr val="tx1"/>
                </a:solidFill>
                <a:latin typeface="HGP教科書体" panose="02020600000000000000" pitchFamily="18" charset="-128"/>
                <a:ea typeface="HGP教科書体" panose="02020600000000000000" pitchFamily="18" charset="-128"/>
              </a:rPr>
              <a:t>　温度，湿度，気流の温熱条件には，人間が活動しやすい至適範囲があること，温熱条件の至適範囲は，体温を容易に一定に保つことができる範囲であることを理解できるようにする。その際，これらの範囲は，学習や作業及びスポーツ活動の種類によって異なること，その範囲を超えると，学習や作業の能率やスポーツの記録の低下が見られることにも触れるようにする。</a:t>
            </a:r>
            <a:endParaRPr kumimoji="0" lang="en-US" altLang="ja-JP" sz="2000" dirty="0">
              <a:solidFill>
                <a:schemeClr val="tx1"/>
              </a:solidFill>
              <a:latin typeface="HGP教科書体" panose="02020600000000000000" pitchFamily="18" charset="-128"/>
              <a:ea typeface="HGP教科書体" panose="02020600000000000000" pitchFamily="18" charset="-128"/>
            </a:endParaRPr>
          </a:p>
        </p:txBody>
      </p:sp>
      <p:sp>
        <p:nvSpPr>
          <p:cNvPr id="22533"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sp>
        <p:nvSpPr>
          <p:cNvPr id="8" name="角丸四角形 7"/>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体育分野と保健分野の関連</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74"/>
    </mc:Choice>
    <mc:Fallback xmlns="">
      <p:transition spd="slow" advTm="49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0825" y="1628775"/>
            <a:ext cx="8642350" cy="486886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ja-JP" altLang="en-US" dirty="0">
              <a:solidFill>
                <a:prstClr val="white"/>
              </a:solidFill>
            </a:endParaRPr>
          </a:p>
        </p:txBody>
      </p:sp>
      <p:sp>
        <p:nvSpPr>
          <p:cNvPr id="16" name="正方形/長方形 15"/>
          <p:cNvSpPr/>
          <p:nvPr/>
        </p:nvSpPr>
        <p:spPr>
          <a:xfrm>
            <a:off x="468313" y="1811338"/>
            <a:ext cx="8280400" cy="1617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主体的な学び</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rgbClr val="000000"/>
                </a:solidFill>
              </a:rPr>
              <a:t>運動の楽しさや健康の意義等を発見　→　運動や健康についての興味や関心を高める　→　課題の解決に向けて粘り強く自ら取り組む　→　学習を振り返るとともにそれを考察　→　課題を修正したり新たな課題を設定したりする  など</a:t>
            </a:r>
            <a:endParaRPr lang="ja-JP" altLang="en-US" sz="2400" b="1" dirty="0">
              <a:solidFill>
                <a:srgbClr val="FF0000"/>
              </a:solidFill>
            </a:endParaRPr>
          </a:p>
        </p:txBody>
      </p:sp>
      <p:sp>
        <p:nvSpPr>
          <p:cNvPr id="18" name="正方形/長方形 17"/>
          <p:cNvSpPr/>
          <p:nvPr/>
        </p:nvSpPr>
        <p:spPr>
          <a:xfrm>
            <a:off x="468313" y="3565525"/>
            <a:ext cx="8280400" cy="1223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対話的な学び</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chemeClr val="tx1"/>
                </a:solidFill>
              </a:rPr>
              <a:t>運動や健康についての課題の解決に向けて生徒が他者（書物等を含む）との対話を通して，自己の思考を広げ深める　→　課題の解決を目指して学習に取り組む　など</a:t>
            </a:r>
            <a:endParaRPr lang="ja-JP" altLang="en-US" sz="2400" b="1" dirty="0">
              <a:solidFill>
                <a:srgbClr val="FF0000"/>
              </a:solidFill>
            </a:endParaRPr>
          </a:p>
        </p:txBody>
      </p:sp>
      <p:sp>
        <p:nvSpPr>
          <p:cNvPr id="25" name="正方形/長方形 24"/>
          <p:cNvSpPr/>
          <p:nvPr/>
        </p:nvSpPr>
        <p:spPr>
          <a:xfrm>
            <a:off x="468313" y="5013325"/>
            <a:ext cx="8280400" cy="1223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深い学び</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chemeClr val="tx1"/>
                </a:solidFill>
              </a:rPr>
              <a:t>習得・活用・探究という学びの過程を通して，自他の運動や健康についての課題を発見 → 解決に向けて試行錯誤を重ねながら，思考を深める → よりよく解決する　など</a:t>
            </a:r>
            <a:endParaRPr lang="ja-JP" altLang="en-US" sz="2400" b="1" dirty="0">
              <a:solidFill>
                <a:srgbClr val="FF0000"/>
              </a:solidFill>
            </a:endParaRPr>
          </a:p>
        </p:txBody>
      </p:sp>
      <p:sp>
        <p:nvSpPr>
          <p:cNvPr id="9"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P230</a:t>
            </a:r>
            <a:endParaRPr lang="ja-JP" altLang="en-US" dirty="0"/>
          </a:p>
        </p:txBody>
      </p:sp>
      <p:sp>
        <p:nvSpPr>
          <p:cNvPr id="11" name="角丸四角形 10"/>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主体的・対話的で深い学び</a:t>
            </a:r>
          </a:p>
        </p:txBody>
      </p:sp>
      <p:sp>
        <p:nvSpPr>
          <p:cNvPr id="24586"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829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25425" y="1700213"/>
            <a:ext cx="8642350" cy="37449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800" dirty="0">
                <a:solidFill>
                  <a:srgbClr val="000000"/>
                </a:solidFill>
                <a:latin typeface="HGP教科書体" panose="02020600000000000000" pitchFamily="18" charset="-128"/>
                <a:ea typeface="HGP教科書体" panose="02020600000000000000" pitchFamily="18" charset="-128"/>
              </a:rPr>
              <a:t>生徒に保健体育科の指導を通して「知識及び技能」や「思考力，判断力，表現力等」及び「学びに向かう力，人間性等」の育成を目指す授業改善を行うことはこれまでも多くの実践が重ねられてきている。</a:t>
            </a:r>
            <a:r>
              <a:rPr lang="ja-JP" altLang="en-US" sz="2800" b="1" u="sng" dirty="0">
                <a:solidFill>
                  <a:srgbClr val="000000"/>
                </a:solidFill>
                <a:latin typeface="HGP教科書体" panose="02020600000000000000" pitchFamily="18" charset="-128"/>
                <a:ea typeface="HGP教科書体" panose="02020600000000000000" pitchFamily="18" charset="-128"/>
              </a:rPr>
              <a:t>そのような着実に取り組まれてきた実践を否定し，全く異なる指導方法を導入しなければならないと捉えるのではなく</a:t>
            </a:r>
            <a:r>
              <a:rPr lang="ja-JP" altLang="en-US" sz="2800" dirty="0">
                <a:solidFill>
                  <a:srgbClr val="000000"/>
                </a:solidFill>
                <a:latin typeface="HGP教科書体" panose="02020600000000000000" pitchFamily="18" charset="-128"/>
                <a:ea typeface="HGP教科書体" panose="02020600000000000000" pitchFamily="18" charset="-128"/>
              </a:rPr>
              <a:t>，生徒や学校の実態，指導の内容に応じ，「主体的な学び」，「対話的な学び」，「深い学び」の視点から授業改善を図ることが重要である。</a:t>
            </a:r>
            <a:endParaRPr kumimoji="0" lang="ja-JP" altLang="en-US" dirty="0">
              <a:solidFill>
                <a:schemeClr val="tx1"/>
              </a:solidFill>
            </a:endParaRPr>
          </a:p>
        </p:txBody>
      </p:sp>
      <p:sp>
        <p:nvSpPr>
          <p:cNvPr id="6" name="AutoShape 16"/>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auto">
              <a:spcBef>
                <a:spcPct val="0"/>
              </a:spcBef>
              <a:spcAft>
                <a:spcPts val="0"/>
              </a:spcAft>
              <a:buClrTx/>
              <a:buSzTx/>
              <a:buFontTx/>
              <a:buNone/>
              <a:defRPr/>
            </a:pPr>
            <a:r>
              <a:rPr lang="en-US" altLang="ja-JP" dirty="0"/>
              <a:t>P229</a:t>
            </a:r>
            <a:endParaRPr lang="ja-JP" altLang="en-US" dirty="0"/>
          </a:p>
        </p:txBody>
      </p:sp>
      <p:sp>
        <p:nvSpPr>
          <p:cNvPr id="2" name="角丸四角形 1"/>
          <p:cNvSpPr/>
          <p:nvPr/>
        </p:nvSpPr>
        <p:spPr>
          <a:xfrm>
            <a:off x="395536" y="5589240"/>
            <a:ext cx="8352928" cy="115212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r>
              <a:rPr lang="ja-JP" altLang="en-US" sz="3200" b="1" dirty="0">
                <a:solidFill>
                  <a:srgbClr val="000000"/>
                </a:solidFill>
                <a:latin typeface="Tahoma" pitchFamily="34" charset="0"/>
              </a:rPr>
              <a:t>通常行われている学習活動の</a:t>
            </a:r>
            <a:r>
              <a:rPr lang="ja-JP" altLang="en-US" sz="3200" b="1" dirty="0">
                <a:solidFill>
                  <a:srgbClr val="FF0000"/>
                </a:solidFill>
                <a:latin typeface="Tahoma" pitchFamily="34" charset="0"/>
              </a:rPr>
              <a:t>質を向上</a:t>
            </a:r>
            <a:r>
              <a:rPr lang="ja-JP" altLang="en-US" sz="3200" b="1" dirty="0">
                <a:solidFill>
                  <a:srgbClr val="000000"/>
                </a:solidFill>
                <a:latin typeface="Tahoma" pitchFamily="34" charset="0"/>
              </a:rPr>
              <a:t>させることを主眼とするもの</a:t>
            </a:r>
          </a:p>
        </p:txBody>
      </p:sp>
      <p:sp>
        <p:nvSpPr>
          <p:cNvPr id="7" name="角丸四角形 6"/>
          <p:cNvSpPr/>
          <p:nvPr/>
        </p:nvSpPr>
        <p:spPr>
          <a:xfrm>
            <a:off x="2411760" y="980728"/>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kumimoji="0" lang="ja-JP" altLang="en-US" sz="2400" b="1" dirty="0"/>
              <a:t>主体的・対話的で深い学び</a:t>
            </a:r>
          </a:p>
        </p:txBody>
      </p:sp>
      <p:sp>
        <p:nvSpPr>
          <p:cNvPr id="26634" name="AutoShape 15"/>
          <p:cNvSpPr>
            <a:spLocks noChangeArrowheads="1"/>
          </p:cNvSpPr>
          <p:nvPr/>
        </p:nvSpPr>
        <p:spPr bwMode="auto">
          <a:xfrm>
            <a:off x="34925" y="44450"/>
            <a:ext cx="61214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保健体育科の改訂の趣旨及び要点</a:t>
            </a:r>
            <a:endParaRPr lang="ja-JP" altLang="en-US" sz="2800">
              <a:latin typeface="Tahoma" panose="020B0604030504040204" pitchFamily="34" charset="0"/>
            </a:endParaRP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359"/>
    </mc:Choice>
    <mc:Fallback xmlns="">
      <p:transition spd="slow" advTm="4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14187</Words>
  <Application>Microsoft Office PowerPoint</Application>
  <PresentationFormat>画面に合わせる (4:3)</PresentationFormat>
  <Paragraphs>979</Paragraphs>
  <Slides>55</Slides>
  <Notes>55</Notes>
  <HiddenSlides>0</HiddenSlides>
  <MMClips>55</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55</vt:i4>
      </vt:variant>
    </vt:vector>
  </HeadingPairs>
  <TitlesOfParts>
    <vt:vector size="71" baseType="lpstr">
      <vt:lpstr>ＤＦ特太ゴシック体</vt:lpstr>
      <vt:lpstr>ＤＦ平成ゴシック体W5</vt:lpstr>
      <vt:lpstr>ＤＨＰ特太ゴシック体</vt:lpstr>
      <vt:lpstr>HGP教科書体</vt:lpstr>
      <vt:lpstr>HGP創英角ｺﾞｼｯｸUB</vt:lpstr>
      <vt:lpstr>ＭＳ Ｐゴシック</vt:lpstr>
      <vt:lpstr>ＭＳ Ｐ明朝</vt:lpstr>
      <vt:lpstr>ＭＳ 明朝</vt:lpstr>
      <vt:lpstr>メイリオ</vt:lpstr>
      <vt:lpstr>Arial</vt:lpstr>
      <vt:lpstr>Calibri</vt:lpstr>
      <vt:lpstr>Calibri Light</vt:lpstr>
      <vt:lpstr>Tahoma</vt:lpstr>
      <vt:lpstr>Times New Roman</vt:lpstr>
      <vt:lpstr>Wingdings</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2021-01-09T01:11:01Z</dcterms:created>
  <dcterms:modified xsi:type="dcterms:W3CDTF">2021-01-09T01:11:30Z</dcterms:modified>
</cp:coreProperties>
</file>