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0" r:id="rId1"/>
  </p:sldMasterIdLst>
  <p:notesMasterIdLst>
    <p:notesMasterId r:id="rId30"/>
  </p:notesMasterIdLst>
  <p:handoutMasterIdLst>
    <p:handoutMasterId r:id="rId31"/>
  </p:handoutMasterIdLst>
  <p:sldIdLst>
    <p:sldId id="377" r:id="rId2"/>
    <p:sldId id="417" r:id="rId3"/>
    <p:sldId id="445" r:id="rId4"/>
    <p:sldId id="446" r:id="rId5"/>
    <p:sldId id="447" r:id="rId6"/>
    <p:sldId id="448" r:id="rId7"/>
    <p:sldId id="449" r:id="rId8"/>
    <p:sldId id="450" r:id="rId9"/>
    <p:sldId id="423" r:id="rId10"/>
    <p:sldId id="430" r:id="rId11"/>
    <p:sldId id="451" r:id="rId12"/>
    <p:sldId id="471" r:id="rId13"/>
    <p:sldId id="452" r:id="rId14"/>
    <p:sldId id="453" r:id="rId15"/>
    <p:sldId id="470" r:id="rId16"/>
    <p:sldId id="457" r:id="rId17"/>
    <p:sldId id="458" r:id="rId18"/>
    <p:sldId id="459" r:id="rId19"/>
    <p:sldId id="460" r:id="rId20"/>
    <p:sldId id="461" r:id="rId21"/>
    <p:sldId id="462" r:id="rId22"/>
    <p:sldId id="463" r:id="rId23"/>
    <p:sldId id="464" r:id="rId24"/>
    <p:sldId id="465" r:id="rId25"/>
    <p:sldId id="469" r:id="rId26"/>
    <p:sldId id="467" r:id="rId27"/>
    <p:sldId id="412" r:id="rId28"/>
    <p:sldId id="468" r:id="rId29"/>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LWxDrpYaOYunOyW8O1CgoA==" hashData="p/kjFCh5sygQZRbeYS8xQGF1zpi7jRtVK0GeFnR4EiZnHkjVA1U4atIdbNMVJZ0A9zX/Vo72VsYFaE3ECjNkL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3300"/>
    <a:srgbClr val="BC7D00"/>
    <a:srgbClr val="CC6600"/>
    <a:srgbClr val="FF3399"/>
    <a:srgbClr val="800000"/>
    <a:srgbClr val="FFCC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E4AEA4-8DFA-4A89-87EB-49C32662AFE0}">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61331" autoAdjust="0"/>
  </p:normalViewPr>
  <p:slideViewPr>
    <p:cSldViewPr showGuides="1">
      <p:cViewPr varScale="1">
        <p:scale>
          <a:sx n="40" d="100"/>
          <a:sy n="40" d="100"/>
        </p:scale>
        <p:origin x="2154"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100" d="100"/>
          <a:sy n="100" d="100"/>
        </p:scale>
        <p:origin x="-900" y="266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395C4438-84B5-490B-9438-958050FD946C}" type="slidenum">
              <a:rPr lang="en-US" altLang="ja-JP"/>
              <a:pPr>
                <a:defRPr/>
              </a:pPr>
              <a:t>‹#›</a:t>
            </a:fld>
            <a:endParaRPr lang="en-US" altLang="ja-JP"/>
          </a:p>
        </p:txBody>
      </p:sp>
    </p:spTree>
    <p:extLst>
      <p:ext uri="{BB962C8B-B14F-4D97-AF65-F5344CB8AC3E}">
        <p14:creationId xmlns:p14="http://schemas.microsoft.com/office/powerpoint/2010/main" val="3025481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8196"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A5251DB4-5D61-4B7E-91A8-68A8E42E400E}" type="slidenum">
              <a:rPr lang="en-US" altLang="ja-JP"/>
              <a:pPr>
                <a:defRPr/>
              </a:pPr>
              <a:t>‹#›</a:t>
            </a:fld>
            <a:endParaRPr lang="en-US" altLang="ja-JP"/>
          </a:p>
        </p:txBody>
      </p:sp>
    </p:spTree>
    <p:extLst>
      <p:ext uri="{BB962C8B-B14F-4D97-AF65-F5344CB8AC3E}">
        <p14:creationId xmlns:p14="http://schemas.microsoft.com/office/powerpoint/2010/main" val="1585437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279C946-96E3-4264-94B4-E653A9C867A4}" type="slidenum">
              <a:rPr kumimoji="1" lang="en-US" altLang="ja-JP" smtClean="0">
                <a:latin typeface="Arial" panose="020B0604020202020204" pitchFamily="34" charset="0"/>
              </a:rPr>
              <a:pPr/>
              <a:t>1</a:t>
            </a:fld>
            <a:endParaRPr kumimoji="1" lang="en-US" altLang="ja-JP">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ただいまから，「新教育課程　国語」の説明を始めます。</a:t>
            </a:r>
            <a:endParaRPr lang="en-US" altLang="ja-JP" dirty="0">
              <a:latin typeface="ＭＳ 明朝" panose="02020609040205080304" pitchFamily="17" charset="-128"/>
              <a:ea typeface="ＭＳ 明朝" panose="02020609040205080304" pitchFamily="17" charset="-128"/>
            </a:endParaRPr>
          </a:p>
          <a:p>
            <a:pPr eaLnBrk="1" hangingPunct="1">
              <a:lnSpc>
                <a:spcPts val="12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説明の時間は，約１５分間です。</a:t>
            </a:r>
            <a:endParaRPr lang="en-US" altLang="ja-JP" dirty="0">
              <a:latin typeface="ＭＳ 明朝" panose="02020609040205080304" pitchFamily="17" charset="-128"/>
              <a:ea typeface="ＭＳ 明朝" panose="02020609040205080304" pitchFamily="17" charset="-128"/>
            </a:endParaRPr>
          </a:p>
          <a:p>
            <a:pPr eaLnBrk="1" hangingPunct="1">
              <a:lnSpc>
                <a:spcPts val="12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スライド右上に，学習指導要領解説の該当ページを示しておりますので，必要に応じて</a:t>
            </a:r>
            <a:endParaRPr lang="en-US" altLang="ja-JP" dirty="0">
              <a:latin typeface="ＭＳ 明朝" panose="02020609040205080304" pitchFamily="17" charset="-128"/>
              <a:ea typeface="ＭＳ 明朝" panose="02020609040205080304" pitchFamily="17" charset="-128"/>
            </a:endParaRPr>
          </a:p>
          <a:p>
            <a:pPr eaLnBrk="1" hangingPunct="1">
              <a:lnSpc>
                <a:spcPts val="12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マーカーかラインを引きながら聞いてください。</a:t>
            </a:r>
            <a:endParaRPr lang="en-US" altLang="ja-JP" dirty="0">
              <a:latin typeface="ＭＳ 明朝" panose="02020609040205080304" pitchFamily="17" charset="-128"/>
              <a:ea typeface="ＭＳ 明朝" panose="02020609040205080304" pitchFamily="17" charset="-128"/>
            </a:endParaRPr>
          </a:p>
          <a:p>
            <a:pPr eaLnBrk="1" hangingPunct="1">
              <a:lnSpc>
                <a:spcPts val="12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それでは，説明を始めます。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042648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ChangeArrowheads="1" noTextEdit="1"/>
          </p:cNvSpPr>
          <p:nvPr>
            <p:ph type="sldImg"/>
          </p:nvPr>
        </p:nvSpPr>
        <p:spPr>
          <a:ln/>
        </p:spPr>
      </p:sp>
      <p:sp>
        <p:nvSpPr>
          <p:cNvPr id="29699" name="ノート プレースホルダー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solidFill>
                  <a:srgbClr val="FF0000"/>
                </a:solidFill>
                <a:latin typeface="ＭＳ 明朝" panose="02020609040205080304" pitchFamily="17" charset="-128"/>
                <a:ea typeface="ＭＳ 明朝" panose="02020609040205080304" pitchFamily="17" charset="-128"/>
              </a:rPr>
              <a:t>３つの資質・能力に関する目標の具体的な内容は，</a:t>
            </a:r>
            <a:endParaRPr lang="en-US" altLang="ja-JP" dirty="0">
              <a:solidFill>
                <a:srgbClr val="FF0000"/>
              </a:solidFill>
              <a:latin typeface="ＭＳ 明朝" panose="02020609040205080304" pitchFamily="17" charset="-128"/>
              <a:ea typeface="ＭＳ 明朝" panose="02020609040205080304" pitchFamily="17" charset="-128"/>
            </a:endParaRPr>
          </a:p>
          <a:p>
            <a:r>
              <a:rPr lang="ja-JP" altLang="en-US" dirty="0">
                <a:solidFill>
                  <a:srgbClr val="FF0000"/>
                </a:solidFill>
                <a:latin typeface="ＭＳ 明朝" panose="02020609040205080304" pitchFamily="17" charset="-128"/>
                <a:ea typeface="ＭＳ 明朝" panose="02020609040205080304" pitchFamily="17" charset="-128"/>
              </a:rPr>
              <a:t>それぞれの指導事項に示されています。</a:t>
            </a:r>
            <a:endParaRPr lang="en-US" altLang="ja-JP" dirty="0">
              <a:solidFill>
                <a:srgbClr val="FF0000"/>
              </a:solidFill>
              <a:latin typeface="ＭＳ 明朝" panose="02020609040205080304" pitchFamily="17" charset="-128"/>
              <a:ea typeface="ＭＳ 明朝" panose="02020609040205080304" pitchFamily="17" charset="-128"/>
            </a:endParaRPr>
          </a:p>
          <a:p>
            <a:endParaRPr lang="en-US" altLang="ja-JP" dirty="0">
              <a:solidFill>
                <a:srgbClr val="FF0000"/>
              </a:solidFill>
              <a:latin typeface="ＭＳ 明朝" panose="02020609040205080304" pitchFamily="17" charset="-128"/>
              <a:ea typeface="ＭＳ 明朝" panose="02020609040205080304" pitchFamily="17" charset="-128"/>
            </a:endParaRPr>
          </a:p>
        </p:txBody>
      </p:sp>
      <p:sp>
        <p:nvSpPr>
          <p:cNvPr id="29700" name="スライド番号プレースホルダー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9931267-D68B-471C-941C-EBB764DDE9D9}" type="slidenum">
              <a:rPr lang="en-US" altLang="ja-JP" smtClean="0">
                <a:latin typeface="Arial" panose="020B0604020202020204" pitchFamily="34" charset="0"/>
              </a:rPr>
              <a:pPr/>
              <a:t>10</a:t>
            </a:fld>
            <a:endParaRPr lang="en-US" altLang="ja-JP">
              <a:latin typeface="Arial" panose="020B0604020202020204" pitchFamily="34" charset="0"/>
            </a:endParaRPr>
          </a:p>
        </p:txBody>
      </p:sp>
    </p:spTree>
    <p:extLst>
      <p:ext uri="{BB962C8B-B14F-4D97-AF65-F5344CB8AC3E}">
        <p14:creationId xmlns:p14="http://schemas.microsoft.com/office/powerpoint/2010/main" val="3380393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4A3F4C11-7C3B-4A23-866A-C88FE413516A}" type="slidenum">
              <a:rPr kumimoji="1" lang="en-US" altLang="ja-JP" smtClean="0">
                <a:latin typeface="Arial" panose="020B0604020202020204" pitchFamily="34" charset="0"/>
              </a:rPr>
              <a:pPr/>
              <a:t>11</a:t>
            </a:fld>
            <a:endParaRPr kumimoji="1" lang="en-US" altLang="ja-JP">
              <a:latin typeface="Arial" panose="020B0604020202020204"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「学年の目標」について説明します。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学年の目標は，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国語科の目標に示す（１）から（３）に対応して</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（１）は，「知識及び技能」，</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（２）は，「思考力，判断力，表現力等」，</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（３）は，「学びに向かう力，人間性等」に関する目標になっています。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（１）の知識及び技能は，全学年同じです。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（２）及び（３）は系統的に示されています。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endParaRPr lang="ja-JP" altLang="en-US" dirty="0">
              <a:latin typeface="Arial" panose="020B0604020202020204" pitchFamily="34" charset="0"/>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974775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A96E689-9CA4-44D3-AB80-477A3FDA72CE}" type="slidenum">
              <a:rPr kumimoji="1" lang="en-US" altLang="ja-JP" smtClean="0">
                <a:latin typeface="Arial" panose="020B0604020202020204" pitchFamily="34" charset="0"/>
              </a:rPr>
              <a:pPr/>
              <a:t>12</a:t>
            </a:fld>
            <a:endParaRPr kumimoji="1" lang="en-US" altLang="ja-JP">
              <a:latin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次に，国語科の内容について説明します。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まずは，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知識及び技能</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です。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698149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DC3D9A37-386B-479D-9ED2-769E233E7B2A}" type="slidenum">
              <a:rPr kumimoji="1" lang="en-US" altLang="ja-JP" smtClean="0">
                <a:latin typeface="Arial" panose="020B0604020202020204" pitchFamily="34" charset="0"/>
              </a:rPr>
              <a:pPr/>
              <a:t>13</a:t>
            </a:fld>
            <a:endParaRPr kumimoji="1" lang="en-US" altLang="ja-JP">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変更点を中心に説明します。</a:t>
            </a:r>
            <a:endParaRPr lang="en-US" altLang="ja-JP" dirty="0">
              <a:latin typeface="Arial" panose="020B0604020202020204" pitchFamily="34" charset="0"/>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（１）言葉の特徴や使い方に関する事項</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〇「言葉の働き」は，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第５・６学年の指導事項が新設されました。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また，外国語科における指導との関連を図るよう示されています。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〇「漢字」については，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第４学年に都道府県名に用いる漢字が配当されました。</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748681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609806B5-15EB-457A-B795-F581110ADCA7}" type="slidenum">
              <a:rPr kumimoji="1" lang="en-US" altLang="ja-JP" smtClean="0">
                <a:latin typeface="Arial" panose="020B0604020202020204" pitchFamily="34" charset="0"/>
              </a:rPr>
              <a:pPr/>
              <a:t>14</a:t>
            </a:fld>
            <a:endParaRPr kumimoji="1" lang="en-US" altLang="ja-JP">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〇「言葉遣い」については，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「知識及び技能」として整理され，敬語と併せて示されました。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〇「音読，朗読」については，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他の指導事項と関連付けて指導することの重要性から</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「知識及び技能」の指導事項として整理されました。</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（２）情報の扱い方に関する事項については，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〇「情報と情報との関係」と</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〇「情報の整理」について</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指導事項として示されました。</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（３）我が国の言語文化に関する事項については，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伝統的な言語文化に親しむことは資質・能力として示されています。</a:t>
            </a:r>
            <a:r>
              <a:rPr lang="en-US" altLang="ja-JP" dirty="0">
                <a:latin typeface="ＭＳ 明朝" panose="02020609040205080304" pitchFamily="17" charset="-128"/>
                <a:ea typeface="ＭＳ 明朝" panose="02020609040205080304" pitchFamily="17" charset="-128"/>
              </a:rPr>
              <a:t> </a:t>
            </a: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275929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3383521D-7BDC-46B4-8B51-DC5D0EA86F45}" type="slidenum">
              <a:rPr kumimoji="1" lang="en-US" altLang="ja-JP" smtClean="0">
                <a:latin typeface="Arial" panose="020B0604020202020204" pitchFamily="34" charset="0"/>
              </a:rPr>
              <a:pPr/>
              <a:t>15</a:t>
            </a:fld>
            <a:endParaRPr kumimoji="1" lang="en-US" altLang="ja-JP">
              <a:latin typeface="Arial" panose="020B060402020202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次に，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思考力，判断力，表現力等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の内容です。領域ごとに説明します。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まず，「Ａ話すこと・聞くこと」については，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「話すこと」，「聞くこと」，「話し合うこと」で分けられ，</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例えば、「話すこと」の学習過程は，話題の設定，情報の収集，</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内容の検討，構成の検討，考えの形成，表現，共有です。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話したり聞いたりする活動，話し合う活動が，言語活動例として示されています。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なお，学習過程は指導の順序性を示すものではありません。</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また，指導事項は必ずしも順番に指導する必要はありません。</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これは，「書くこと」，「読むこと」の領域においても同様です。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304021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36FFDC0E-2457-4BCE-858D-D1AB6523A4F2}" type="slidenum">
              <a:rPr kumimoji="1" lang="en-US" altLang="ja-JP" smtClean="0">
                <a:latin typeface="Arial" panose="020B0604020202020204" pitchFamily="34" charset="0"/>
              </a:rPr>
              <a:pPr/>
              <a:t>16</a:t>
            </a:fld>
            <a:endParaRPr kumimoji="1" lang="en-US" altLang="ja-JP">
              <a:latin typeface="Arial" panose="020B0604020202020204"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次に，「Ｂ書くこと」についてです。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学習過程は，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題材の設定，情報の収集，内容の検討，構成の検討，考えの形成，</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記述，推敲，共有。</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そして，言語活動例は，説明的な文章を書く活動，実用的な文章を書く活動，</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文学的な文章を書く活動の三つが示されています。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68450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CDC99F63-6760-4F19-A0E1-C1C01CCD2858}" type="slidenum">
              <a:rPr kumimoji="1" lang="en-US" altLang="ja-JP" smtClean="0">
                <a:latin typeface="Arial" panose="020B0604020202020204" pitchFamily="34" charset="0"/>
              </a:rPr>
              <a:pPr/>
              <a:t>17</a:t>
            </a:fld>
            <a:endParaRPr kumimoji="1" lang="en-US" altLang="ja-JP">
              <a:latin typeface="Arial" panose="020B060402020202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Arial" panose="020B0604020202020204" pitchFamily="34" charset="0"/>
              </a:rPr>
              <a:t>次に，「Ｃ読むこと」についてです。</a:t>
            </a:r>
            <a:endParaRPr lang="en-US" altLang="ja-JP" dirty="0">
              <a:latin typeface="Arial" panose="020B0604020202020204" pitchFamily="34" charset="0"/>
            </a:endParaRPr>
          </a:p>
          <a:p>
            <a:pPr eaLnBrk="1" hangingPunct="1"/>
            <a:r>
              <a:rPr lang="ja-JP" altLang="en-US" dirty="0">
                <a:latin typeface="ＭＳ 明朝" panose="02020609040205080304" pitchFamily="17" charset="-128"/>
                <a:ea typeface="ＭＳ 明朝" panose="02020609040205080304" pitchFamily="17" charset="-128"/>
              </a:rPr>
              <a:t>学習過程は，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構造と内容の把握，精査・解釈，考えの形成，共有，で構成されています。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そして，言語活動例は，説明的な文章を読む活動，文学的な文章を読む活動，</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本などから情報を得て活用する活動，</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以上の三つで示されています。</a:t>
            </a:r>
            <a:endParaRPr lang="en-US" altLang="ja-JP"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389157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4EABC5A6-A2EC-4B63-A8FF-B27B79E658ED}" type="slidenum">
              <a:rPr kumimoji="1" lang="en-US" altLang="ja-JP" smtClean="0">
                <a:latin typeface="Arial" panose="020B0604020202020204" pitchFamily="34" charset="0"/>
              </a:rPr>
              <a:pPr/>
              <a:t>18</a:t>
            </a:fld>
            <a:endParaRPr kumimoji="1" lang="en-US" altLang="ja-JP">
              <a:latin typeface="Arial" panose="020B0604020202020204"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次に各学年の内容については，変更点に絞り，説明します。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まず，第１学年及び第２学年です。</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１</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知識及び技能</a:t>
            </a:r>
            <a:r>
              <a:rPr lang="en-US" altLang="ja-JP" dirty="0">
                <a:latin typeface="ＭＳ 明朝" panose="02020609040205080304" pitchFamily="17" charset="-128"/>
                <a:ea typeface="ＭＳ 明朝" panose="02020609040205080304" pitchFamily="17" charset="-128"/>
              </a:rPr>
              <a:t>〕</a:t>
            </a:r>
          </a:p>
          <a:p>
            <a:pPr eaLnBrk="1" hangingPunct="1">
              <a:spcBef>
                <a:spcPct val="0"/>
              </a:spcBef>
            </a:pPr>
            <a:r>
              <a:rPr lang="ja-JP" altLang="en-US" dirty="0">
                <a:latin typeface="ＭＳ 明朝" panose="02020609040205080304" pitchFamily="17" charset="-128"/>
                <a:ea typeface="ＭＳ 明朝" panose="02020609040205080304" pitchFamily="17" charset="-128"/>
              </a:rPr>
              <a:t>（１）言葉の特徴や使い方に関する事項の</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〇語彙については，</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オ　が新設されています。</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また、〇言葉遣いについては，丁寧な言葉と普通の言葉との違いが</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「話すこと・聞くこと」の指導事項から移行されています。</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〇音読，朗読については，「読むこと」の指導事項から移行されています。</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（２）情報の扱い方に関する事項の新設に伴い，</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〇情報と情報との関係では，</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ア　が新設されました。</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（３）我が国の言語文化に関する事項の伝統的な言語文化については，</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イ　が新設されました。</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89138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614D711-5050-4D4D-8609-28D835F46610}" type="slidenum">
              <a:rPr kumimoji="1" lang="en-US" altLang="ja-JP" smtClean="0">
                <a:latin typeface="Arial" panose="020B0604020202020204" pitchFamily="34" charset="0"/>
              </a:rPr>
              <a:pPr/>
              <a:t>19</a:t>
            </a:fld>
            <a:endParaRPr kumimoji="1" lang="en-US" altLang="ja-JP">
              <a:latin typeface="Arial" panose="020B060402020202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latin typeface="ＭＳ 明朝" panose="02020609040205080304" pitchFamily="17" charset="-128"/>
                <a:ea typeface="ＭＳ 明朝" panose="02020609040205080304" pitchFamily="17" charset="-128"/>
              </a:rPr>
              <a:t>　２</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思考力，判断力，表現力等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「Ａ　話すこと・聞くこと」〇構成の検討，考えの形成のイにおいて，</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「相手に伝わるように」と示されました。</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次に，</a:t>
            </a:r>
            <a:r>
              <a:rPr lang="ja-JP" altLang="en-US" b="1"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Ｂ　書くこと」の学習過程に「共有」が示されました。</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また，「Ｃ　読むこと」の学習過程の</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〇精査・解釈　エ　において，</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登場人物の行動を「具体的に」想像すると示されています。</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そして，〇考えの形成　オ　では，</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「経験」が「体験」に，「思いや考えをまとめ」が「感想をもつ」と示されています。</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217041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18F3D67-63F9-4B79-AE8C-43EBA836F6A6}" type="slidenum">
              <a:rPr kumimoji="1" lang="en-US" altLang="ja-JP" smtClean="0">
                <a:latin typeface="Arial" panose="020B0604020202020204" pitchFamily="34" charset="0"/>
              </a:rPr>
              <a:pPr/>
              <a:t>2</a:t>
            </a:fld>
            <a:endParaRPr kumimoji="1" lang="en-US" altLang="ja-JP">
              <a:latin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小学校国語科の主な改訂内容は５点です。</a:t>
            </a:r>
          </a:p>
        </p:txBody>
      </p:sp>
    </p:spTree>
    <p:extLst>
      <p:ext uri="{BB962C8B-B14F-4D97-AF65-F5344CB8AC3E}">
        <p14:creationId xmlns:p14="http://schemas.microsoft.com/office/powerpoint/2010/main" val="1040301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ACA3959-00B9-4B4A-B3EC-B5507446BB8D}" type="slidenum">
              <a:rPr kumimoji="1" lang="en-US" altLang="ja-JP" smtClean="0">
                <a:latin typeface="Arial" panose="020B0604020202020204" pitchFamily="34" charset="0"/>
              </a:rPr>
              <a:pPr/>
              <a:t>20</a:t>
            </a:fld>
            <a:endParaRPr kumimoji="1" lang="en-US" altLang="ja-JP">
              <a:latin typeface="Arial" panose="020B0604020202020204"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次に，第３学年及び第４学年です。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１</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知識及び技能</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では，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（１）言葉の特徴や使い方に関する事項の</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〇話し言葉と書き言葉　イ　に，</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「相手を見て話したり聞いたりする」と示されています。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〇語彙　オ　については，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「様子や行動，気持ちや性格を表す語句の量を増し，話や文章の中で使う」と示されています。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（２）情報の扱い方に関する事項の</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〇情報と情報との関係に　ア　が，</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〇情報の整理に　イ　が新設されています。</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727666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BE521822-781E-4083-A35B-AC7D6B9E4021}" type="slidenum">
              <a:rPr kumimoji="1" lang="en-US" altLang="ja-JP" smtClean="0">
                <a:latin typeface="Arial" panose="020B0604020202020204" pitchFamily="34" charset="0"/>
              </a:rPr>
              <a:pPr/>
              <a:t>21</a:t>
            </a:fld>
            <a:endParaRPr kumimoji="1" lang="en-US" altLang="ja-JP">
              <a:latin typeface="Arial" panose="020B060402020202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latin typeface="ＭＳ 明朝" panose="02020609040205080304" pitchFamily="17" charset="-128"/>
                <a:ea typeface="ＭＳ 明朝" panose="02020609040205080304" pitchFamily="17" charset="-128"/>
              </a:rPr>
              <a:t>２</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思考力，判断力，表現力等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では，</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「Ａ　話すこと・聞くこと」の，</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〇構成の検討，考えの形成 イ　において，</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「相手に伝わるように」と示されています。</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次に，「Ｂ　書くこと」の</a:t>
            </a:r>
            <a:r>
              <a:rPr lang="ja-JP" altLang="en-US" dirty="0" err="1">
                <a:latin typeface="ＭＳ 明朝" panose="02020609040205080304" pitchFamily="17" charset="-128"/>
                <a:ea typeface="ＭＳ 明朝" panose="02020609040205080304" pitchFamily="17" charset="-128"/>
              </a:rPr>
              <a:t>〇</a:t>
            </a:r>
            <a:r>
              <a:rPr lang="ja-JP" altLang="en-US" dirty="0">
                <a:latin typeface="ＭＳ 明朝" panose="02020609040205080304" pitchFamily="17" charset="-128"/>
                <a:ea typeface="ＭＳ 明朝" panose="02020609040205080304" pitchFamily="17" charset="-128"/>
              </a:rPr>
              <a:t>共有　オ　において「自分の文章のよいところを見付ける」こと，</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また，「Ｃ　読むこと」の</a:t>
            </a:r>
            <a:r>
              <a:rPr lang="ja-JP" altLang="en-US" dirty="0" err="1">
                <a:latin typeface="ＭＳ 明朝" panose="02020609040205080304" pitchFamily="17" charset="-128"/>
                <a:ea typeface="ＭＳ 明朝" panose="02020609040205080304" pitchFamily="17" charset="-128"/>
              </a:rPr>
              <a:t>〇</a:t>
            </a:r>
            <a:r>
              <a:rPr lang="ja-JP" altLang="en-US" dirty="0">
                <a:latin typeface="ＭＳ 明朝" panose="02020609040205080304" pitchFamily="17" charset="-128"/>
                <a:ea typeface="ＭＳ 明朝" panose="02020609040205080304" pitchFamily="17" charset="-128"/>
              </a:rPr>
              <a:t>精査・解釈　エ　において，「具体的に」，</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そして，〇考えの形成　オ　において，「感想や考えをもつこと」と示されています。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090905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DADC6C60-AFBA-4C65-BD7E-B4D58F5A0FBA}" type="slidenum">
              <a:rPr kumimoji="1" lang="en-US" altLang="ja-JP" smtClean="0">
                <a:latin typeface="Arial" panose="020B0604020202020204" pitchFamily="34" charset="0"/>
              </a:rPr>
              <a:pPr/>
              <a:t>22</a:t>
            </a:fld>
            <a:endParaRPr kumimoji="1" lang="en-US" altLang="ja-JP">
              <a:latin typeface="Arial" panose="020B060402020202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最後に，第５学年及び第６学年です。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１</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知識及び技能</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の（１）言葉の特徴や使い方に関する事項の</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〇言葉の働きには，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ア　が新設されました。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〇語彙については，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「思考に関わる語句の量を増し，話や文章の中で使う」ことが示されました。</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〇情報と情報との関係については，</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ア　が，</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〇情報の整理については，</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イ　が新設されました。</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49482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2C221DBA-3D61-4B57-8E98-91304405B5B5}" type="slidenum">
              <a:rPr kumimoji="1" lang="en-US" altLang="ja-JP" smtClean="0">
                <a:latin typeface="Arial" panose="020B0604020202020204" pitchFamily="34" charset="0"/>
              </a:rPr>
              <a:pPr/>
              <a:t>23</a:t>
            </a:fld>
            <a:endParaRPr kumimoji="1" lang="en-US" altLang="ja-JP">
              <a:latin typeface="Arial" panose="020B0604020202020204" pitchFamily="34" charset="0"/>
            </a:endParaRPr>
          </a:p>
        </p:txBody>
      </p:sp>
      <p:sp>
        <p:nvSpPr>
          <p:cNvPr id="62467"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ln/>
        </p:spPr>
        <p:txBody>
          <a:bodyPr/>
          <a:lstStyle/>
          <a:p>
            <a:pPr eaLnBrk="1" hangingPunct="1">
              <a:spcBef>
                <a:spcPct val="0"/>
              </a:spcBef>
              <a:defRPr/>
            </a:pPr>
            <a:r>
              <a:rPr lang="ja-JP" altLang="en-US" dirty="0">
                <a:latin typeface="ＭＳ 明朝" pitchFamily="17" charset="-128"/>
                <a:ea typeface="ＭＳ 明朝" pitchFamily="17" charset="-128"/>
              </a:rPr>
              <a:t>　２</a:t>
            </a:r>
            <a:r>
              <a:rPr lang="en-US" altLang="ja-JP" dirty="0">
                <a:latin typeface="ＭＳ 明朝" pitchFamily="17" charset="-128"/>
                <a:ea typeface="ＭＳ 明朝" pitchFamily="17" charset="-128"/>
              </a:rPr>
              <a:t>〔</a:t>
            </a:r>
            <a:r>
              <a:rPr lang="ja-JP" altLang="en-US" dirty="0">
                <a:latin typeface="ＭＳ 明朝" pitchFamily="17" charset="-128"/>
                <a:ea typeface="ＭＳ 明朝" pitchFamily="17" charset="-128"/>
              </a:rPr>
              <a:t>思考力，判断力，表現力等</a:t>
            </a:r>
            <a:r>
              <a:rPr lang="en-US" altLang="ja-JP" dirty="0">
                <a:latin typeface="ＭＳ 明朝" pitchFamily="17" charset="-128"/>
                <a:ea typeface="ＭＳ 明朝" pitchFamily="17" charset="-128"/>
              </a:rPr>
              <a:t>〕</a:t>
            </a:r>
            <a:r>
              <a:rPr lang="ja-JP" altLang="en-US" dirty="0">
                <a:latin typeface="ＭＳ 明朝" pitchFamily="17" charset="-128"/>
                <a:ea typeface="ＭＳ 明朝" pitchFamily="17" charset="-128"/>
              </a:rPr>
              <a:t>の「Ａ　話すこと・聞くこと」では，</a:t>
            </a:r>
            <a:endParaRPr lang="en-US" altLang="ja-JP" dirty="0">
              <a:latin typeface="ＭＳ 明朝" pitchFamily="17" charset="-128"/>
              <a:ea typeface="ＭＳ 明朝" pitchFamily="17" charset="-128"/>
            </a:endParaRPr>
          </a:p>
          <a:p>
            <a:pPr eaLnBrk="1" hangingPunct="1">
              <a:spcBef>
                <a:spcPct val="0"/>
              </a:spcBef>
              <a:defRPr/>
            </a:pPr>
            <a:r>
              <a:rPr lang="ja-JP" altLang="en-US" dirty="0">
                <a:latin typeface="ＭＳ 明朝" pitchFamily="17" charset="-128"/>
                <a:ea typeface="ＭＳ 明朝" pitchFamily="17" charset="-128"/>
              </a:rPr>
              <a:t>　〇話題の設定，情報収集，内容の検討　ア　に</a:t>
            </a:r>
            <a:endParaRPr lang="en-US" altLang="ja-JP" dirty="0">
              <a:latin typeface="ＭＳ 明朝" pitchFamily="17" charset="-128"/>
              <a:ea typeface="ＭＳ 明朝" pitchFamily="17" charset="-128"/>
            </a:endParaRPr>
          </a:p>
          <a:p>
            <a:pPr eaLnBrk="1" hangingPunct="1">
              <a:spcBef>
                <a:spcPct val="0"/>
              </a:spcBef>
              <a:defRPr/>
            </a:pPr>
            <a:r>
              <a:rPr lang="ja-JP" altLang="en-US" dirty="0">
                <a:latin typeface="ＭＳ 明朝" pitchFamily="17" charset="-128"/>
                <a:ea typeface="ＭＳ 明朝" pitchFamily="17" charset="-128"/>
              </a:rPr>
              <a:t>「日常生活の中から話題を決め」と示されています。</a:t>
            </a:r>
            <a:endParaRPr lang="en-US" altLang="ja-JP" dirty="0">
              <a:solidFill>
                <a:srgbClr val="FF0000"/>
              </a:solidFill>
              <a:latin typeface="ＭＳ 明朝" pitchFamily="17" charset="-128"/>
              <a:ea typeface="ＭＳ 明朝" pitchFamily="17" charset="-128"/>
            </a:endParaRPr>
          </a:p>
          <a:p>
            <a:pPr eaLnBrk="1" hangingPunct="1">
              <a:spcBef>
                <a:spcPct val="0"/>
              </a:spcBef>
              <a:defRPr/>
            </a:pPr>
            <a:r>
              <a:rPr lang="ja-JP" altLang="en-US" dirty="0">
                <a:latin typeface="ＭＳ 明朝" pitchFamily="17" charset="-128"/>
                <a:ea typeface="ＭＳ 明朝" pitchFamily="17" charset="-128"/>
              </a:rPr>
              <a:t>　「Ｂ　書くこと」では，</a:t>
            </a:r>
            <a:endParaRPr lang="en-US" altLang="ja-JP" dirty="0">
              <a:latin typeface="ＭＳ 明朝" pitchFamily="17" charset="-128"/>
              <a:ea typeface="ＭＳ 明朝" pitchFamily="17" charset="-128"/>
            </a:endParaRPr>
          </a:p>
          <a:p>
            <a:pPr eaLnBrk="1" hangingPunct="1">
              <a:spcBef>
                <a:spcPct val="0"/>
              </a:spcBef>
              <a:defRPr/>
            </a:pPr>
            <a:r>
              <a:rPr lang="ja-JP" altLang="en-US" dirty="0">
                <a:latin typeface="ＭＳ 明朝" pitchFamily="17" charset="-128"/>
                <a:ea typeface="ＭＳ 明朝" pitchFamily="17" charset="-128"/>
              </a:rPr>
              <a:t>〇構成の検討　イ　に，</a:t>
            </a:r>
            <a:endParaRPr lang="en-US" altLang="ja-JP" dirty="0">
              <a:latin typeface="ＭＳ 明朝" pitchFamily="17" charset="-128"/>
              <a:ea typeface="ＭＳ 明朝" pitchFamily="17" charset="-128"/>
            </a:endParaRPr>
          </a:p>
          <a:p>
            <a:pPr eaLnBrk="1" hangingPunct="1">
              <a:spcBef>
                <a:spcPct val="0"/>
              </a:spcBef>
              <a:defRPr/>
            </a:pPr>
            <a:r>
              <a:rPr lang="ja-JP" altLang="en-US" dirty="0">
                <a:latin typeface="ＭＳ 明朝" pitchFamily="17" charset="-128"/>
                <a:ea typeface="ＭＳ 明朝" pitchFamily="17" charset="-128"/>
              </a:rPr>
              <a:t>　「筋道の通った文章となるように」と示されています。</a:t>
            </a:r>
            <a:endParaRPr lang="en-US" altLang="ja-JP" dirty="0">
              <a:latin typeface="ＭＳ 明朝" pitchFamily="17" charset="-128"/>
              <a:ea typeface="ＭＳ 明朝" pitchFamily="17" charset="-128"/>
            </a:endParaRPr>
          </a:p>
          <a:p>
            <a:pPr eaLnBrk="1" hangingPunct="1">
              <a:spcBef>
                <a:spcPct val="0"/>
              </a:spcBef>
              <a:defRPr/>
            </a:pPr>
            <a:r>
              <a:rPr lang="ja-JP" altLang="en-US" dirty="0">
                <a:latin typeface="ＭＳ 明朝" pitchFamily="17" charset="-128"/>
                <a:ea typeface="ＭＳ 明朝" pitchFamily="17" charset="-128"/>
              </a:rPr>
              <a:t>〇共有　カ　には，</a:t>
            </a:r>
            <a:endParaRPr lang="en-US" altLang="ja-JP" dirty="0">
              <a:latin typeface="ＭＳ 明朝" pitchFamily="17" charset="-128"/>
              <a:ea typeface="ＭＳ 明朝" pitchFamily="17" charset="-128"/>
            </a:endParaRPr>
          </a:p>
          <a:p>
            <a:pPr eaLnBrk="1" hangingPunct="1">
              <a:spcBef>
                <a:spcPct val="0"/>
              </a:spcBef>
              <a:defRPr/>
            </a:pPr>
            <a:r>
              <a:rPr lang="ja-JP" altLang="en-US" dirty="0">
                <a:latin typeface="ＭＳ 明朝" pitchFamily="17" charset="-128"/>
                <a:ea typeface="ＭＳ 明朝" pitchFamily="17" charset="-128"/>
              </a:rPr>
              <a:t>「よいところを見付ける」が示されています。</a:t>
            </a:r>
            <a:endParaRPr lang="en-US" altLang="ja-JP" dirty="0">
              <a:latin typeface="ＭＳ 明朝" pitchFamily="17" charset="-128"/>
              <a:ea typeface="ＭＳ 明朝" pitchFamily="17" charset="-128"/>
            </a:endParaRPr>
          </a:p>
          <a:p>
            <a:pPr eaLnBrk="1" fontAlgn="auto" hangingPunct="1">
              <a:spcBef>
                <a:spcPts val="0"/>
              </a:spcBef>
              <a:spcAft>
                <a:spcPts val="0"/>
              </a:spcAft>
              <a:defRPr/>
            </a:pPr>
            <a:r>
              <a:rPr lang="ja-JP" altLang="en-US" dirty="0">
                <a:latin typeface="ＭＳ 明朝" pitchFamily="17" charset="-128"/>
                <a:ea typeface="ＭＳ 明朝" pitchFamily="17" charset="-128"/>
              </a:rPr>
              <a:t>「Ｃ　読むこと」では，</a:t>
            </a:r>
            <a:endParaRPr lang="en-US" altLang="ja-JP" dirty="0">
              <a:latin typeface="ＭＳ 明朝" pitchFamily="17" charset="-128"/>
              <a:ea typeface="ＭＳ 明朝" pitchFamily="17" charset="-128"/>
            </a:endParaRPr>
          </a:p>
          <a:p>
            <a:pPr eaLnBrk="1" fontAlgn="auto" hangingPunct="1">
              <a:spcBef>
                <a:spcPts val="0"/>
              </a:spcBef>
              <a:spcAft>
                <a:spcPts val="0"/>
              </a:spcAft>
              <a:defRPr/>
            </a:pPr>
            <a:r>
              <a:rPr lang="ja-JP" altLang="en-US" dirty="0">
                <a:latin typeface="ＭＳ 明朝" pitchFamily="17" charset="-128"/>
                <a:ea typeface="ＭＳ 明朝" pitchFamily="17" charset="-128"/>
              </a:rPr>
              <a:t>〇</a:t>
            </a:r>
            <a:r>
              <a:rPr lang="ja-JP" altLang="en-US" dirty="0">
                <a:latin typeface="+mn-ea"/>
              </a:rPr>
              <a:t>精査・解釈（説明的な文章）ウ　に，</a:t>
            </a:r>
            <a:r>
              <a:rPr lang="en-US" altLang="ja-JP" dirty="0">
                <a:latin typeface="+mn-ea"/>
              </a:rPr>
              <a:t> </a:t>
            </a:r>
          </a:p>
          <a:p>
            <a:pPr eaLnBrk="1" fontAlgn="auto" hangingPunct="1">
              <a:spcBef>
                <a:spcPts val="0"/>
              </a:spcBef>
              <a:spcAft>
                <a:spcPts val="0"/>
              </a:spcAft>
              <a:defRPr/>
            </a:pPr>
            <a:r>
              <a:rPr lang="ja-JP" altLang="en-US" dirty="0">
                <a:latin typeface="+mn-ea"/>
              </a:rPr>
              <a:t>「文章と図表などを結び付けることや必要な情報を見付けること，</a:t>
            </a:r>
            <a:endParaRPr lang="en-US" altLang="ja-JP" dirty="0">
              <a:latin typeface="+mn-ea"/>
            </a:endParaRPr>
          </a:p>
          <a:p>
            <a:pPr eaLnBrk="1" fontAlgn="auto" hangingPunct="1">
              <a:spcBef>
                <a:spcPts val="0"/>
              </a:spcBef>
              <a:spcAft>
                <a:spcPts val="0"/>
              </a:spcAft>
              <a:defRPr/>
            </a:pPr>
            <a:r>
              <a:rPr lang="ja-JP" altLang="en-US" dirty="0">
                <a:latin typeface="+mn-ea"/>
              </a:rPr>
              <a:t>論の進め方について考えたりすること」が示されています。</a:t>
            </a:r>
            <a:endParaRPr lang="en-US" altLang="ja-JP" dirty="0">
              <a:latin typeface="+mn-ea"/>
            </a:endParaRPr>
          </a:p>
          <a:p>
            <a:pPr eaLnBrk="1" fontAlgn="auto" hangingPunct="1">
              <a:spcBef>
                <a:spcPts val="0"/>
              </a:spcBef>
              <a:spcAft>
                <a:spcPts val="0"/>
              </a:spcAft>
              <a:defRPr/>
            </a:pPr>
            <a:r>
              <a:rPr lang="ja-JP" altLang="en-US" dirty="0">
                <a:latin typeface="+mn-ea"/>
              </a:rPr>
              <a:t>また，</a:t>
            </a:r>
            <a:endParaRPr lang="en-US" altLang="ja-JP" dirty="0">
              <a:latin typeface="+mn-ea"/>
            </a:endParaRPr>
          </a:p>
          <a:p>
            <a:pPr eaLnBrk="1" fontAlgn="auto" hangingPunct="1">
              <a:spcBef>
                <a:spcPts val="0"/>
              </a:spcBef>
              <a:spcAft>
                <a:spcPts val="0"/>
              </a:spcAft>
              <a:defRPr/>
            </a:pPr>
            <a:r>
              <a:rPr lang="ja-JP" altLang="en-US" dirty="0">
                <a:latin typeface="+mn-ea"/>
              </a:rPr>
              <a:t>〇精査・解釈（文学的な文章）エ　には，</a:t>
            </a:r>
            <a:endParaRPr lang="en-US" altLang="ja-JP" dirty="0">
              <a:latin typeface="+mn-ea"/>
            </a:endParaRPr>
          </a:p>
          <a:p>
            <a:pPr eaLnBrk="1" fontAlgn="auto" hangingPunct="1">
              <a:spcBef>
                <a:spcPts val="0"/>
              </a:spcBef>
              <a:spcAft>
                <a:spcPts val="0"/>
              </a:spcAft>
              <a:defRPr/>
            </a:pPr>
            <a:r>
              <a:rPr lang="ja-JP" altLang="en-US" dirty="0">
                <a:latin typeface="+mn-ea"/>
              </a:rPr>
              <a:t>「具体的に」という文言が示されています。</a:t>
            </a:r>
            <a:endParaRPr lang="ja-JP" altLang="en-US" dirty="0">
              <a:solidFill>
                <a:schemeClr val="tx2">
                  <a:lumMod val="50000"/>
                </a:schemeClr>
              </a:solidFill>
            </a:endParaRPr>
          </a:p>
          <a:p>
            <a:pPr eaLnBrk="1" hangingPunct="1">
              <a:defRPr/>
            </a:pPr>
            <a:endParaRPr lang="en-US" altLang="ja-JP" dirty="0">
              <a:latin typeface="ＭＳ 明朝" pitchFamily="17" charset="-128"/>
              <a:ea typeface="ＭＳ 明朝" pitchFamily="17" charset="-128"/>
            </a:endParaRPr>
          </a:p>
        </p:txBody>
      </p:sp>
    </p:spTree>
    <p:extLst>
      <p:ext uri="{BB962C8B-B14F-4D97-AF65-F5344CB8AC3E}">
        <p14:creationId xmlns:p14="http://schemas.microsoft.com/office/powerpoint/2010/main" val="677065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1F16B445-FAFB-4065-ADC9-FCB32E577B47}" type="slidenum">
              <a:rPr kumimoji="1" lang="en-US" altLang="ja-JP" smtClean="0">
                <a:latin typeface="Arial" panose="020B0604020202020204" pitchFamily="34" charset="0"/>
              </a:rPr>
              <a:pPr/>
              <a:t>24</a:t>
            </a:fld>
            <a:endParaRPr kumimoji="1" lang="en-US" altLang="ja-JP">
              <a:latin typeface="Arial" panose="020B0604020202020204"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次に，指導計画の作成と内容の取扱いについて説明します。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３つの配慮事項で構成されています。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まずは，指導計画作成上の配慮事項です。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１０の留意点が示されていますが，</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ここでは，「主体的・対話的で深い学びの実現に向けた授業改善」について説明します。</a:t>
            </a:r>
            <a:endParaRPr lang="en-US" altLang="ja-JP"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648112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8CC59415-339B-4A8A-95BE-86CB3418A6AF}" type="slidenum">
              <a:rPr kumimoji="1" lang="en-US" altLang="ja-JP" smtClean="0">
                <a:latin typeface="Arial" panose="020B0604020202020204" pitchFamily="34" charset="0"/>
              </a:rPr>
              <a:pPr/>
              <a:t>25</a:t>
            </a:fld>
            <a:endParaRPr kumimoji="1" lang="en-US" altLang="ja-JP">
              <a:latin typeface="Arial" panose="020B0604020202020204"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授業改善においては，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内容や時間のまとまりを見通して，</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資質・能力の育成に向けて，</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児童の主体的・対話的で深い学びの実現を図るようにすること，</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その際，言葉による見方・考え方を働かせ，</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言語活動を通して，学習の充実を図ることが求められています。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そのためには，主体的に学習に取り組めるよう学習の見通しを立てたり</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学習したことを振り返ったりして自身の学びや変容を自覚できる場面を</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どこに設定するか，</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対話によって自分の考えなどを広げたり深めたりする場面を</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どこに設定するか，</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学びの深まりをつくりだすために，</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児童が考える場面と教師が教える場面をどのように組み立てるかを</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考えることが大切です。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国語科は，言葉を通じた理解や表現及びそこで用いられる言葉そのものを</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学習対象としています。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ですから，児童が言葉に着目し，言葉に対して自覚的になるよう，</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学習指導の創意工夫を図ることが期待されています。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782566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BAFD134E-6156-4594-9501-7EEC3E07B098}" type="slidenum">
              <a:rPr kumimoji="1" lang="en-US" altLang="ja-JP" smtClean="0">
                <a:latin typeface="Arial" panose="020B0604020202020204" pitchFamily="34" charset="0"/>
              </a:rPr>
              <a:pPr/>
              <a:t>26</a:t>
            </a:fld>
            <a:endParaRPr kumimoji="1" lang="en-US" altLang="ja-JP">
              <a:latin typeface="Arial" panose="020B0604020202020204" pitchFamily="34" charset="0"/>
            </a:endParaRPr>
          </a:p>
        </p:txBody>
      </p:sp>
      <p:sp>
        <p:nvSpPr>
          <p:cNvPr id="6861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ln/>
        </p:spPr>
        <p:txBody>
          <a:bodyPr/>
          <a:lstStyle/>
          <a:p>
            <a:pPr eaLnBrk="1" hangingPunct="1">
              <a:defRPr/>
            </a:pPr>
            <a:r>
              <a:rPr lang="ja-JP" altLang="en-US" dirty="0">
                <a:latin typeface="ＭＳ 明朝" pitchFamily="17" charset="-128"/>
                <a:ea typeface="ＭＳ 明朝" pitchFamily="17" charset="-128"/>
              </a:rPr>
              <a:t>次に，内容の取扱いについての配慮事項は、</a:t>
            </a:r>
            <a:endParaRPr lang="en-US" altLang="ja-JP" dirty="0">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〇</a:t>
            </a:r>
            <a:r>
              <a:rPr lang="en-US" altLang="ja-JP" dirty="0">
                <a:solidFill>
                  <a:schemeClr val="tx2">
                    <a:lumMod val="50000"/>
                  </a:schemeClr>
                </a:solidFill>
                <a:latin typeface="ＭＳ 明朝" pitchFamily="17" charset="-128"/>
                <a:ea typeface="ＭＳ 明朝" pitchFamily="17" charset="-128"/>
              </a:rPr>
              <a:t>〔</a:t>
            </a:r>
            <a:r>
              <a:rPr lang="ja-JP" altLang="en-US" dirty="0">
                <a:solidFill>
                  <a:schemeClr val="tx2">
                    <a:lumMod val="50000"/>
                  </a:schemeClr>
                </a:solidFill>
                <a:latin typeface="ＭＳ 明朝" pitchFamily="17" charset="-128"/>
                <a:ea typeface="ＭＳ 明朝" pitchFamily="17" charset="-128"/>
              </a:rPr>
              <a:t>知識及び技能</a:t>
            </a:r>
            <a:r>
              <a:rPr lang="en-US" altLang="ja-JP" dirty="0">
                <a:solidFill>
                  <a:schemeClr val="tx2">
                    <a:lumMod val="50000"/>
                  </a:schemeClr>
                </a:solidFill>
                <a:latin typeface="ＭＳ 明朝" pitchFamily="17" charset="-128"/>
                <a:ea typeface="ＭＳ 明朝" pitchFamily="17" charset="-128"/>
              </a:rPr>
              <a:t>〕</a:t>
            </a:r>
            <a:r>
              <a:rPr lang="ja-JP" altLang="en-US" dirty="0">
                <a:solidFill>
                  <a:schemeClr val="tx2">
                    <a:lumMod val="50000"/>
                  </a:schemeClr>
                </a:solidFill>
                <a:latin typeface="ＭＳ 明朝" pitchFamily="17" charset="-128"/>
                <a:ea typeface="ＭＳ 明朝" pitchFamily="17" charset="-128"/>
              </a:rPr>
              <a:t>に示す事項の取扱い，</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〇情報機器の活用に関する事項，</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solidFill>
                  <a:schemeClr val="tx2">
                    <a:lumMod val="50000"/>
                  </a:schemeClr>
                </a:solidFill>
                <a:latin typeface="ＭＳ 明朝" pitchFamily="17" charset="-128"/>
                <a:ea typeface="ＭＳ 明朝" pitchFamily="17" charset="-128"/>
              </a:rPr>
              <a:t>そして，〇学校図書館などの活用に関する事項，</a:t>
            </a:r>
            <a:endParaRPr lang="en-US" altLang="ja-JP" dirty="0">
              <a:solidFill>
                <a:schemeClr val="tx2">
                  <a:lumMod val="50000"/>
                </a:schemeClr>
              </a:solidFill>
              <a:latin typeface="ＭＳ 明朝" pitchFamily="17" charset="-128"/>
              <a:ea typeface="ＭＳ 明朝" pitchFamily="17" charset="-128"/>
            </a:endParaRPr>
          </a:p>
          <a:p>
            <a:pPr eaLnBrk="1" hangingPunct="1">
              <a:defRPr/>
            </a:pPr>
            <a:r>
              <a:rPr lang="ja-JP" altLang="en-US" dirty="0">
                <a:latin typeface="ＭＳ 明朝" pitchFamily="17" charset="-128"/>
                <a:ea typeface="ＭＳ 明朝" pitchFamily="17" charset="-128"/>
              </a:rPr>
              <a:t>以上３点で構成されています。</a:t>
            </a:r>
            <a:endParaRPr lang="en-US" altLang="ja-JP" dirty="0">
              <a:latin typeface="ＭＳ 明朝" pitchFamily="17" charset="-128"/>
              <a:ea typeface="ＭＳ 明朝" pitchFamily="17" charset="-128"/>
            </a:endParaRPr>
          </a:p>
          <a:p>
            <a:pPr eaLnBrk="1" hangingPunct="1">
              <a:defRPr/>
            </a:pPr>
            <a:endParaRPr lang="en-US" altLang="ja-JP" dirty="0">
              <a:latin typeface="ＭＳ 明朝" pitchFamily="17" charset="-128"/>
              <a:ea typeface="ＭＳ 明朝" pitchFamily="17" charset="-128"/>
            </a:endParaRPr>
          </a:p>
        </p:txBody>
      </p:sp>
    </p:spTree>
    <p:extLst>
      <p:ext uri="{BB962C8B-B14F-4D97-AF65-F5344CB8AC3E}">
        <p14:creationId xmlns:p14="http://schemas.microsoft.com/office/powerpoint/2010/main" val="1346644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97DB41E-8ED8-4460-B00B-9A86A48F9A08}" type="slidenum">
              <a:rPr kumimoji="1" lang="en-US" altLang="ja-JP" smtClean="0">
                <a:latin typeface="Arial" panose="020B0604020202020204" pitchFamily="34" charset="0"/>
              </a:rPr>
              <a:pPr/>
              <a:t>27</a:t>
            </a:fld>
            <a:endParaRPr kumimoji="1" lang="en-US" altLang="ja-JP">
              <a:latin typeface="Arial" panose="020B0604020202020204" pitchFamily="34" charset="0"/>
            </a:endParaRPr>
          </a:p>
        </p:txBody>
      </p:sp>
      <p:sp>
        <p:nvSpPr>
          <p:cNvPr id="7065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ln/>
        </p:spPr>
        <p:txBody>
          <a:bodyPr/>
          <a:lstStyle/>
          <a:p>
            <a:pPr eaLnBrk="1" hangingPunct="1">
              <a:defRPr/>
            </a:pPr>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最後に，教材についての配慮事項です。</a:t>
            </a:r>
            <a:endParaRPr lang="en-US" altLang="ja-JP" dirty="0">
              <a:latin typeface="ＭＳ 明朝" panose="02020609040205080304" pitchFamily="17" charset="-128"/>
              <a:ea typeface="ＭＳ 明朝" panose="02020609040205080304" pitchFamily="17" charset="-128"/>
            </a:endParaRPr>
          </a:p>
          <a:p>
            <a:pPr eaLnBrk="1" hangingPunct="1">
              <a:defRPr/>
            </a:pPr>
            <a:r>
              <a:rPr lang="ja-JP" altLang="en-US" dirty="0">
                <a:solidFill>
                  <a:schemeClr val="tx2">
                    <a:lumMod val="50000"/>
                  </a:schemeClr>
                </a:solidFill>
              </a:rPr>
              <a:t>教材の選定のねらい、内容、文章形態等の</a:t>
            </a:r>
            <a:endParaRPr lang="en-US" altLang="ja-JP" dirty="0">
              <a:solidFill>
                <a:schemeClr val="tx2">
                  <a:lumMod val="50000"/>
                </a:schemeClr>
              </a:solidFill>
            </a:endParaRPr>
          </a:p>
          <a:p>
            <a:pPr eaLnBrk="1" hangingPunct="1">
              <a:defRPr/>
            </a:pPr>
            <a:r>
              <a:rPr lang="ja-JP" altLang="en-US" dirty="0">
                <a:solidFill>
                  <a:schemeClr val="tx2">
                    <a:lumMod val="50000"/>
                  </a:schemeClr>
                </a:solidFill>
              </a:rPr>
              <a:t>以上</a:t>
            </a:r>
            <a:r>
              <a:rPr lang="ja-JP" altLang="en-US" dirty="0">
                <a:latin typeface="ＭＳ 明朝" panose="02020609040205080304" pitchFamily="17" charset="-128"/>
                <a:ea typeface="ＭＳ 明朝" panose="02020609040205080304" pitchFamily="17" charset="-128"/>
              </a:rPr>
              <a:t>の３点にわたって、配慮すべき事項が示されています。</a:t>
            </a:r>
          </a:p>
        </p:txBody>
      </p:sp>
    </p:spTree>
    <p:extLst>
      <p:ext uri="{BB962C8B-B14F-4D97-AF65-F5344CB8AC3E}">
        <p14:creationId xmlns:p14="http://schemas.microsoft.com/office/powerpoint/2010/main" val="4104186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8E410E4-6441-4ED4-B8B3-4317D1766577}" type="slidenum">
              <a:rPr kumimoji="1" lang="en-US" altLang="ja-JP" smtClean="0">
                <a:latin typeface="Arial" panose="020B0604020202020204" pitchFamily="34" charset="0"/>
              </a:rPr>
              <a:pPr/>
              <a:t>28</a:t>
            </a:fld>
            <a:endParaRPr kumimoji="1" lang="en-US" altLang="ja-JP">
              <a:latin typeface="Arial" panose="020B0604020202020204"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00"/>
              </a:lnSpc>
              <a:spcBef>
                <a:spcPts val="413"/>
              </a:spcBef>
              <a:buClr>
                <a:srgbClr val="A50021"/>
              </a:buClr>
            </a:pPr>
            <a:r>
              <a:rPr lang="ja-JP" altLang="en-US">
                <a:latin typeface="ＭＳ 明朝" panose="02020609040205080304" pitchFamily="17" charset="-128"/>
                <a:ea typeface="ＭＳ 明朝" panose="02020609040205080304" pitchFamily="17" charset="-128"/>
              </a:rPr>
              <a:t>　以上で，「新教育課程　国語」の説明を終わります。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20467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8B2A1430-0895-40D5-A0C3-FCDF5C456020}" type="slidenum">
              <a:rPr kumimoji="1" lang="en-US" altLang="ja-JP" smtClean="0">
                <a:latin typeface="Arial" panose="020B0604020202020204" pitchFamily="34" charset="0"/>
              </a:rPr>
              <a:pPr/>
              <a:t>3</a:t>
            </a:fld>
            <a:endParaRPr kumimoji="1" lang="en-US" altLang="ja-JP">
              <a:latin typeface="Arial" panose="020B0604020202020204" pitchFamily="34"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はじめに，目標及び内容の構成について説明します。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まずは，目標の構成の改善についてです。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今回の改訂で，国語科で育成を目指す資質・能力は，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「国語で正確に理解し適切に表現する資質・能力」と明確に規定され，</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「知識及び技能」，「思考力，判断力，表現力等」，</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「学びに向かう力，人間性等」の三つの柱で整理されました。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また，このような資質・能力を育成するためには，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児童が「言葉による見方・考え方」を働かせることが必要だと示されています。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さらに，領域ごとに示されていた学年の目標も，</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三つの柱で整理されました。</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942650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4A22591-4794-4C9D-BD5B-7A18482E97CB}" type="slidenum">
              <a:rPr kumimoji="1" lang="en-US" altLang="ja-JP" smtClean="0">
                <a:latin typeface="Arial" panose="020B0604020202020204" pitchFamily="34" charset="0"/>
              </a:rPr>
              <a:pPr/>
              <a:t>4</a:t>
            </a:fld>
            <a:endParaRPr kumimoji="1" lang="en-US" altLang="ja-JP">
              <a:latin typeface="Arial" panose="020B060402020202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dirty="0">
                <a:latin typeface="Arial" panose="020B0604020202020204" pitchFamily="34" charset="0"/>
              </a:rPr>
              <a:t>次に，内容の構成の改善についてです。</a:t>
            </a:r>
            <a:endParaRPr lang="en-US" altLang="ja-JP" sz="1000" dirty="0">
              <a:latin typeface="Arial" panose="020B0604020202020204" pitchFamily="34" charset="0"/>
            </a:endParaRPr>
          </a:p>
          <a:p>
            <a:pPr eaLnBrk="1" hangingPunct="1"/>
            <a:r>
              <a:rPr lang="ja-JP" altLang="en-US" sz="1000" dirty="0">
                <a:latin typeface="ＭＳ 明朝" panose="02020609040205080304" pitchFamily="17" charset="-128"/>
                <a:ea typeface="ＭＳ 明朝" panose="02020609040205080304" pitchFamily="17" charset="-128"/>
              </a:rPr>
              <a:t>これまで「話すこと・聞くこと」，「書くこと」，「読むこと」の３領域</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と</a:t>
            </a:r>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伝統的な言語文化と国語の特質に関する事項</a:t>
            </a:r>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で構成していた内容が，</a:t>
            </a:r>
            <a:endParaRPr lang="en-US" altLang="ja-JP" sz="1000" dirty="0">
              <a:latin typeface="ＭＳ 明朝" panose="02020609040205080304" pitchFamily="17" charset="-128"/>
              <a:ea typeface="ＭＳ 明朝" panose="02020609040205080304" pitchFamily="17" charset="-128"/>
            </a:endParaRPr>
          </a:p>
          <a:p>
            <a:pPr eaLnBrk="1" hangingPunct="1"/>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知識及び技能</a:t>
            </a:r>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と</a:t>
            </a:r>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思考力，判断力，表現力等</a:t>
            </a:r>
            <a:r>
              <a:rPr lang="en-US" altLang="ja-JP" sz="1000" dirty="0">
                <a:latin typeface="ＭＳ 明朝" panose="02020609040205080304" pitchFamily="17" charset="-128"/>
                <a:ea typeface="ＭＳ 明朝" panose="02020609040205080304" pitchFamily="17" charset="-128"/>
              </a:rPr>
              <a:t>〕</a:t>
            </a:r>
            <a:r>
              <a:rPr lang="ja-JP" altLang="en-US" sz="1000" dirty="0" err="1">
                <a:latin typeface="ＭＳ 明朝" panose="02020609040205080304" pitchFamily="17" charset="-128"/>
                <a:ea typeface="ＭＳ 明朝" panose="02020609040205080304" pitchFamily="17" charset="-128"/>
              </a:rPr>
              <a:t>で構</a:t>
            </a:r>
            <a:r>
              <a:rPr lang="ja-JP" altLang="en-US" sz="1000" dirty="0">
                <a:latin typeface="ＭＳ 明朝" panose="02020609040205080304" pitchFamily="17" charset="-128"/>
                <a:ea typeface="ＭＳ 明朝" panose="02020609040205080304" pitchFamily="17" charset="-128"/>
              </a:rPr>
              <a:t>成し直されました。</a:t>
            </a:r>
            <a:endParaRPr lang="en-US" altLang="ja-JP" sz="1000" dirty="0">
              <a:latin typeface="ＭＳ 明朝" panose="02020609040205080304" pitchFamily="17" charset="-128"/>
              <a:ea typeface="ＭＳ 明朝" panose="02020609040205080304" pitchFamily="17" charset="-128"/>
            </a:endParaRPr>
          </a:p>
          <a:p>
            <a:pPr eaLnBrk="1" hangingPunct="1"/>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知識及び技能</a:t>
            </a:r>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は，</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（１）言葉の特徴や使い方に関する事項，</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（２）情報の扱い方に関する事項，</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（３）我が国の言語文化に関する事項，以上の三つの事項で，</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そして，</a:t>
            </a:r>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思考力，判断力，表現力等</a:t>
            </a:r>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は，</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Ａ話すこと・聞くこと，Ｂ書くこと，Ｃ読むことの</a:t>
            </a:r>
            <a:r>
              <a:rPr lang="en-US" altLang="ja-JP" sz="1000" dirty="0">
                <a:latin typeface="ＭＳ 明朝" panose="02020609040205080304" pitchFamily="17" charset="-128"/>
                <a:ea typeface="ＭＳ 明朝" panose="02020609040205080304" pitchFamily="17" charset="-128"/>
              </a:rPr>
              <a:t>3</a:t>
            </a:r>
            <a:r>
              <a:rPr lang="ja-JP" altLang="en-US" sz="1000" dirty="0">
                <a:latin typeface="ＭＳ 明朝" panose="02020609040205080304" pitchFamily="17" charset="-128"/>
                <a:ea typeface="ＭＳ 明朝" panose="02020609040205080304" pitchFamily="17" charset="-128"/>
              </a:rPr>
              <a:t>領域で構成されています。</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今回の学習指導要領において，</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亀甲括弧とかぎ括弧で示された　知識及び技能　</a:t>
            </a:r>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　思考力，判断力，表現力等　がありますが，</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亀甲括弧</a:t>
            </a:r>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　</a:t>
            </a:r>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は，指導事項，かぎ括弧「　」は，資質・能力を表します。</a:t>
            </a:r>
            <a:endParaRPr lang="en-US" altLang="ja-JP" sz="1000" dirty="0">
              <a:latin typeface="ＭＳ 明朝" panose="02020609040205080304" pitchFamily="17" charset="-128"/>
              <a:ea typeface="ＭＳ 明朝" panose="02020609040205080304" pitchFamily="17" charset="-128"/>
            </a:endParaRPr>
          </a:p>
          <a:p>
            <a:pPr eaLnBrk="1" hangingPunct="1"/>
            <a:endParaRPr lang="en-US" altLang="ja-JP" sz="10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114746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32E833D9-A46F-4408-95A6-059E731BC27C}" type="slidenum">
              <a:rPr kumimoji="1" lang="en-US" altLang="ja-JP" smtClean="0">
                <a:latin typeface="Arial" panose="020B0604020202020204" pitchFamily="34" charset="0"/>
              </a:rPr>
              <a:pPr/>
              <a:t>5</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dirty="0">
                <a:latin typeface="ＭＳ 明朝" panose="02020609040205080304" pitchFamily="17" charset="-128"/>
                <a:ea typeface="ＭＳ 明朝" panose="02020609040205080304" pitchFamily="17" charset="-128"/>
              </a:rPr>
              <a:t>次に学習内容の改善・充実について５点から説明します。</a:t>
            </a:r>
            <a:endParaRPr lang="en-US" altLang="ja-JP" sz="1000" dirty="0">
              <a:latin typeface="ＭＳ 明朝" panose="02020609040205080304" pitchFamily="17" charset="-128"/>
              <a:ea typeface="ＭＳ 明朝" panose="02020609040205080304" pitchFamily="17" charset="-128"/>
            </a:endParaRPr>
          </a:p>
          <a:p>
            <a:pPr eaLnBrk="1" hangingPunct="1"/>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　１点は，語彙指導の改善・充実</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　各学年において，指導の重点となる語句のまとまりが示され，</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　指導事項が系統化されました。</a:t>
            </a:r>
            <a:endParaRPr lang="en-US" altLang="ja-JP" sz="1000" dirty="0">
              <a:latin typeface="ＭＳ 明朝" panose="02020609040205080304" pitchFamily="17" charset="-128"/>
              <a:ea typeface="ＭＳ 明朝" panose="02020609040205080304" pitchFamily="17" charset="-128"/>
            </a:endParaRPr>
          </a:p>
          <a:p>
            <a:pPr eaLnBrk="1" hangingPunct="1"/>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　２点は，情報の扱い方に関する指導の改善・充実</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　「情報の扱い方に関する事項」を新設し，</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　「情報と情報との関係」と「情報の整理」の二つに整理されました。</a:t>
            </a:r>
            <a:endParaRPr lang="en-US" altLang="ja-JP" sz="1000" dirty="0">
              <a:latin typeface="ＭＳ 明朝" panose="02020609040205080304" pitchFamily="17" charset="-128"/>
              <a:ea typeface="ＭＳ 明朝" panose="02020609040205080304" pitchFamily="17" charset="-128"/>
            </a:endParaRPr>
          </a:p>
          <a:p>
            <a:pPr eaLnBrk="1" hangingPunct="1"/>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　３点は，学習過程の明確化，「考えの形成」の重視</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　各領域の学習過程を一層明確にし，指導事項が位置付けられました。</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　また，全ての領域に「考えの形成」に関する指導事項が位置付けられました。</a:t>
            </a:r>
            <a:endParaRPr lang="en-US" altLang="ja-JP" sz="1000" dirty="0">
              <a:latin typeface="ＭＳ 明朝" panose="02020609040205080304" pitchFamily="17" charset="-128"/>
              <a:ea typeface="ＭＳ 明朝" panose="02020609040205080304" pitchFamily="17" charset="-128"/>
            </a:endParaRPr>
          </a:p>
          <a:p>
            <a:pPr eaLnBrk="1" hangingPunct="1">
              <a:lnSpc>
                <a:spcPts val="1200"/>
              </a:lnSpc>
            </a:pP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473136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8363757B-ADD1-48F4-998D-6B41A913075D}" type="slidenum">
              <a:rPr kumimoji="1" lang="en-US" altLang="ja-JP" smtClean="0">
                <a:latin typeface="Arial" panose="020B0604020202020204" pitchFamily="34" charset="0"/>
              </a:rPr>
              <a:pPr/>
              <a:t>6</a:t>
            </a:fld>
            <a:endParaRPr kumimoji="1" lang="en-US" altLang="ja-JP">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４点は，我が国の言語文化に関する指導の改善・充実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「伝統的な言語文化」，「言葉の由来や変化」，</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「書写」，「読書」に整理され，内容の改善が図られました。</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５点は，漢字指導の改善・充実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都道府県名に用いる漢字を第４学年に加え，</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第４，５，６学年の配当漢字及び字数を変更しました。</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157254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8A5BD97F-A94F-4834-8F8E-C23520E5779E}" type="slidenum">
              <a:rPr kumimoji="1" lang="en-US" altLang="ja-JP" smtClean="0">
                <a:latin typeface="Arial" panose="020B0604020202020204" pitchFamily="34" charset="0"/>
              </a:rPr>
              <a:pPr/>
              <a:t>7</a:t>
            </a:fld>
            <a:endParaRPr kumimoji="1" lang="en-US" altLang="ja-JP">
              <a:latin typeface="Arial" panose="020B0604020202020204" pitchFamily="34"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dirty="0">
                <a:latin typeface="ＭＳ 明朝" panose="02020609040205080304" pitchFamily="17" charset="-128"/>
                <a:ea typeface="ＭＳ 明朝" panose="02020609040205080304" pitchFamily="17" charset="-128"/>
              </a:rPr>
              <a:t>次に，学習の系統性の重視については，</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小・中学校を通じて，指導事項と言語活動例のそれぞれにおいて，</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重点を置くべき指導内容が明確にされ，その系統性が図られました。</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解説の１９６ページから示されている系統表を参照してください。　</a:t>
            </a:r>
            <a:endParaRPr lang="en-US" altLang="ja-JP" sz="1000" dirty="0">
              <a:latin typeface="ＭＳ 明朝" panose="02020609040205080304" pitchFamily="17" charset="-128"/>
              <a:ea typeface="ＭＳ 明朝" panose="02020609040205080304" pitchFamily="17" charset="-128"/>
            </a:endParaRPr>
          </a:p>
          <a:p>
            <a:pPr eaLnBrk="1" hangingPunct="1"/>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次に，授業改善のための言語活動の創意工夫については，</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各領域における指導事項と言語活動例の関係が明確に示されました。</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また，言語活動例が種類ごとにまとめた形で示されました。</a:t>
            </a:r>
            <a:endParaRPr lang="en-US" altLang="ja-JP" sz="1000" dirty="0">
              <a:latin typeface="ＭＳ 明朝" panose="02020609040205080304" pitchFamily="17" charset="-128"/>
              <a:ea typeface="ＭＳ 明朝" panose="02020609040205080304" pitchFamily="17" charset="-128"/>
            </a:endParaRPr>
          </a:p>
          <a:p>
            <a:pPr eaLnBrk="1" hangingPunct="1"/>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最後に，読書指導の改善・充実については，</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国語科の学習が読書活動に結び付くよう，</a:t>
            </a:r>
            <a:endParaRPr lang="en-US" altLang="ja-JP" sz="1000" dirty="0">
              <a:latin typeface="ＭＳ 明朝" panose="02020609040205080304" pitchFamily="17" charset="-128"/>
              <a:ea typeface="ＭＳ 明朝" panose="02020609040205080304" pitchFamily="17" charset="-128"/>
            </a:endParaRPr>
          </a:p>
          <a:p>
            <a:pPr eaLnBrk="1" hangingPunct="1"/>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知識及び技能</a:t>
            </a:r>
            <a:r>
              <a:rPr lang="en-US" altLang="ja-JP" sz="1000" dirty="0">
                <a:latin typeface="ＭＳ 明朝" panose="02020609040205080304" pitchFamily="17" charset="-128"/>
                <a:ea typeface="ＭＳ 明朝" panose="02020609040205080304" pitchFamily="17" charset="-128"/>
              </a:rPr>
              <a:t>〕</a:t>
            </a:r>
            <a:r>
              <a:rPr lang="ja-JP" altLang="en-US" sz="1000" dirty="0">
                <a:latin typeface="ＭＳ 明朝" panose="02020609040205080304" pitchFamily="17" charset="-128"/>
                <a:ea typeface="ＭＳ 明朝" panose="02020609040205080304" pitchFamily="17" charset="-128"/>
              </a:rPr>
              <a:t>に「読書」に関する指導事項が位置付けられました。</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また，　「読むこと」の領域では，学校図書館などを利用して</a:t>
            </a:r>
            <a:endParaRPr lang="en-US" altLang="ja-JP" sz="1000" dirty="0">
              <a:latin typeface="ＭＳ 明朝" panose="02020609040205080304" pitchFamily="17" charset="-128"/>
              <a:ea typeface="ＭＳ 明朝" panose="02020609040205080304" pitchFamily="17" charset="-128"/>
            </a:endParaRPr>
          </a:p>
          <a:p>
            <a:pPr eaLnBrk="1" hangingPunct="1"/>
            <a:r>
              <a:rPr lang="ja-JP" altLang="en-US" sz="1000" dirty="0">
                <a:latin typeface="ＭＳ 明朝" panose="02020609040205080304" pitchFamily="17" charset="-128"/>
                <a:ea typeface="ＭＳ 明朝" panose="02020609040205080304" pitchFamily="17" charset="-128"/>
              </a:rPr>
              <a:t>様々な本などから情報を得て活用する言語活動例が示されました。</a:t>
            </a:r>
            <a:endParaRPr lang="en-US" altLang="ja-JP" sz="1000" dirty="0">
              <a:latin typeface="ＭＳ 明朝" panose="02020609040205080304" pitchFamily="17" charset="-128"/>
              <a:ea typeface="ＭＳ 明朝" panose="02020609040205080304" pitchFamily="17" charset="-128"/>
            </a:endParaRPr>
          </a:p>
          <a:p>
            <a:pPr eaLnBrk="1" hangingPunct="1">
              <a:lnSpc>
                <a:spcPts val="1200"/>
              </a:lnSpc>
            </a:pPr>
            <a:endParaRPr lang="en-US" altLang="ja-JP" sz="1000" dirty="0">
              <a:latin typeface="ＭＳ 明朝" panose="02020609040205080304" pitchFamily="17" charset="-128"/>
              <a:ea typeface="ＭＳ 明朝" panose="02020609040205080304" pitchFamily="17" charset="-128"/>
            </a:endParaRPr>
          </a:p>
          <a:p>
            <a:pPr eaLnBrk="1" hangingPunct="1">
              <a:lnSpc>
                <a:spcPts val="1200"/>
              </a:lnSpc>
            </a:pPr>
            <a:endParaRPr lang="en-US" altLang="ja-JP" sz="10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654779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D96E9C91-D76A-4946-8382-84BBDE7D7319}" type="slidenum">
              <a:rPr kumimoji="1" lang="en-US" altLang="ja-JP" smtClean="0">
                <a:latin typeface="Arial" panose="020B0604020202020204" pitchFamily="34" charset="0"/>
              </a:rPr>
              <a:pPr/>
              <a:t>8</a:t>
            </a:fld>
            <a:endParaRPr kumimoji="1" lang="en-US" altLang="ja-JP">
              <a:latin typeface="Arial" panose="020B0604020202020204"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00"/>
              </a:lnSpc>
            </a:pPr>
            <a:r>
              <a:rPr lang="ja-JP" altLang="en-US" dirty="0">
                <a:latin typeface="ＭＳ 明朝" panose="02020609040205080304" pitchFamily="17" charset="-128"/>
                <a:ea typeface="ＭＳ 明朝" panose="02020609040205080304" pitchFamily="17" charset="-128"/>
              </a:rPr>
              <a:t>次に，国語科の目標について説明します。</a:t>
            </a:r>
            <a:endParaRPr lang="en-US" altLang="ja-JP" dirty="0">
              <a:latin typeface="ＭＳ 明朝" panose="02020609040205080304" pitchFamily="17" charset="-128"/>
              <a:ea typeface="ＭＳ 明朝" panose="02020609040205080304" pitchFamily="17" charset="-128"/>
            </a:endParaRPr>
          </a:p>
          <a:p>
            <a:pPr eaLnBrk="1" hangingPunct="1">
              <a:lnSpc>
                <a:spcPts val="1200"/>
              </a:lnSpc>
            </a:pPr>
            <a:r>
              <a:rPr lang="ja-JP" altLang="en-US" dirty="0">
                <a:latin typeface="ＭＳ 明朝" panose="02020609040205080304" pitchFamily="17" charset="-128"/>
                <a:ea typeface="ＭＳ 明朝" panose="02020609040205080304" pitchFamily="17" charset="-128"/>
              </a:rPr>
              <a:t>目標の冒頭に「言葉による見方・考え方を働かせ，</a:t>
            </a:r>
            <a:endParaRPr lang="en-US" altLang="ja-JP" dirty="0">
              <a:latin typeface="ＭＳ 明朝" panose="02020609040205080304" pitchFamily="17" charset="-128"/>
              <a:ea typeface="ＭＳ 明朝" panose="02020609040205080304" pitchFamily="17" charset="-128"/>
            </a:endParaRPr>
          </a:p>
          <a:p>
            <a:pPr eaLnBrk="1" hangingPunct="1">
              <a:lnSpc>
                <a:spcPts val="1200"/>
              </a:lnSpc>
            </a:pPr>
            <a:r>
              <a:rPr lang="ja-JP" altLang="en-US" dirty="0">
                <a:latin typeface="ＭＳ 明朝" panose="02020609040205080304" pitchFamily="17" charset="-128"/>
                <a:ea typeface="ＭＳ 明朝" panose="02020609040205080304" pitchFamily="17" charset="-128"/>
              </a:rPr>
              <a:t>言語活動を通して，国語で正確に理解し適切に表現する資質・能力を</a:t>
            </a:r>
            <a:endParaRPr lang="en-US" altLang="ja-JP" dirty="0">
              <a:latin typeface="ＭＳ 明朝" panose="02020609040205080304" pitchFamily="17" charset="-128"/>
              <a:ea typeface="ＭＳ 明朝" panose="02020609040205080304" pitchFamily="17" charset="-128"/>
            </a:endParaRPr>
          </a:p>
          <a:p>
            <a:pPr eaLnBrk="1" hangingPunct="1">
              <a:lnSpc>
                <a:spcPts val="1200"/>
              </a:lnSpc>
            </a:pPr>
            <a:r>
              <a:rPr lang="ja-JP" altLang="en-US" dirty="0">
                <a:latin typeface="ＭＳ 明朝" panose="02020609040205080304" pitchFamily="17" charset="-128"/>
                <a:ea typeface="ＭＳ 明朝" panose="02020609040205080304" pitchFamily="17" charset="-128"/>
              </a:rPr>
              <a:t>次のとおり育成することを目指す」と示されています。</a:t>
            </a:r>
            <a:endParaRPr lang="en-US" altLang="ja-JP" dirty="0">
              <a:latin typeface="ＭＳ 明朝" panose="02020609040205080304" pitchFamily="17" charset="-128"/>
              <a:ea typeface="ＭＳ 明朝" panose="02020609040205080304" pitchFamily="17" charset="-128"/>
            </a:endParaRPr>
          </a:p>
          <a:p>
            <a:pPr eaLnBrk="1" hangingPunct="1">
              <a:lnSpc>
                <a:spcPts val="1200"/>
              </a:lnSpc>
            </a:pPr>
            <a:r>
              <a:rPr lang="ja-JP" altLang="en-US" dirty="0">
                <a:latin typeface="ＭＳ 明朝" panose="02020609040205080304" pitchFamily="17" charset="-128"/>
                <a:ea typeface="ＭＳ 明朝" panose="02020609040205080304" pitchFamily="17" charset="-128"/>
              </a:rPr>
              <a:t>これは，国語科が国語で理解し表現する言語能力を育成する教科であることを示すものです。</a:t>
            </a:r>
            <a:endParaRPr lang="en-US" altLang="ja-JP" dirty="0">
              <a:latin typeface="ＭＳ 明朝" panose="02020609040205080304" pitchFamily="17" charset="-128"/>
              <a:ea typeface="ＭＳ 明朝" panose="02020609040205080304" pitchFamily="17" charset="-128"/>
            </a:endParaRPr>
          </a:p>
          <a:p>
            <a:pPr eaLnBrk="1" hangingPunct="1">
              <a:lnSpc>
                <a:spcPts val="1200"/>
              </a:lnSpc>
            </a:pPr>
            <a:r>
              <a:rPr lang="ja-JP" altLang="en-US" dirty="0">
                <a:latin typeface="ＭＳ 明朝" panose="02020609040205080304" pitchFamily="17" charset="-128"/>
                <a:ea typeface="ＭＳ 明朝" panose="02020609040205080304" pitchFamily="17" charset="-128"/>
              </a:rPr>
              <a:t>また，育成すべき三つの柱の資質・能力に合わせて（１）から（３）の目標が示されました。</a:t>
            </a:r>
            <a:endParaRPr lang="en-US" altLang="ja-JP"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431575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ChangeArrowheads="1" noTextEdit="1"/>
          </p:cNvSpPr>
          <p:nvPr>
            <p:ph type="sldImg"/>
          </p:nvPr>
        </p:nvSpPr>
        <p:spPr>
          <a:ln/>
        </p:spPr>
      </p:sp>
      <p:sp>
        <p:nvSpPr>
          <p:cNvPr id="27651" name="ノート プレースホルダー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目標にある 　「言葉による見方・考え方を働かせる」とは，</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児童が学習の中で，対象と言葉，言葉と言葉との関係を，</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言葉の意味，働き</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使い方等に着目して</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捉えたり問い直したりして，言葉への自覚を高めることです。</a:t>
            </a:r>
          </a:p>
          <a:p>
            <a:r>
              <a:rPr lang="ja-JP" altLang="en-US" dirty="0">
                <a:latin typeface="ＭＳ 明朝" panose="02020609040205080304" pitchFamily="17" charset="-128"/>
                <a:ea typeface="ＭＳ 明朝" panose="02020609040205080304" pitchFamily="17" charset="-128"/>
              </a:rPr>
              <a:t>「国語で正確に理解し適切に表現する資質，能力」　については，</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従前の目標では、</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「表現」「理解」の順で示されていましたが，</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表現する内容となる自分の考えなどを形成するためには</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国語で表現された様々な考え等を理解することが必要であることから，</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「理解」「表現」の順で示されています。</a:t>
            </a:r>
            <a:endParaRPr lang="en-US" altLang="ja-JP" dirty="0">
              <a:latin typeface="ＭＳ 明朝" panose="02020609040205080304" pitchFamily="17" charset="-128"/>
              <a:ea typeface="ＭＳ 明朝" panose="02020609040205080304" pitchFamily="17" charset="-128"/>
            </a:endParaRPr>
          </a:p>
        </p:txBody>
      </p:sp>
      <p:sp>
        <p:nvSpPr>
          <p:cNvPr id="27652" name="スライド番号プレースホルダー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2B22989-2B70-45A0-B795-67D913F96123}" type="slidenum">
              <a:rPr lang="en-US" altLang="ja-JP" smtClean="0">
                <a:latin typeface="Arial" panose="020B0604020202020204" pitchFamily="34" charset="0"/>
              </a:rPr>
              <a:pPr/>
              <a:t>9</a:t>
            </a:fld>
            <a:endParaRPr lang="en-US" altLang="ja-JP">
              <a:latin typeface="Arial" panose="020B0604020202020204" pitchFamily="34" charset="0"/>
            </a:endParaRPr>
          </a:p>
        </p:txBody>
      </p:sp>
    </p:spTree>
    <p:extLst>
      <p:ext uri="{BB962C8B-B14F-4D97-AF65-F5344CB8AC3E}">
        <p14:creationId xmlns:p14="http://schemas.microsoft.com/office/powerpoint/2010/main" val="2790091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E050F0B6-85DF-49CF-9156-EBEAA7C726A7}" type="slidenum">
              <a:rPr lang="en-US" altLang="ja-JP"/>
              <a:pPr>
                <a:defRPr/>
              </a:pPr>
              <a:t>‹#›</a:t>
            </a:fld>
            <a:endParaRPr lang="en-US" altLang="ja-JP"/>
          </a:p>
        </p:txBody>
      </p:sp>
    </p:spTree>
    <p:extLst>
      <p:ext uri="{BB962C8B-B14F-4D97-AF65-F5344CB8AC3E}">
        <p14:creationId xmlns:p14="http://schemas.microsoft.com/office/powerpoint/2010/main" val="4121069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F9AB08D6-6603-4053-9A10-70858D3B713E}" type="slidenum">
              <a:rPr lang="en-US" altLang="ja-JP"/>
              <a:pPr>
                <a:defRPr/>
              </a:pPr>
              <a:t>‹#›</a:t>
            </a:fld>
            <a:endParaRPr lang="en-US" altLang="ja-JP"/>
          </a:p>
        </p:txBody>
      </p:sp>
    </p:spTree>
    <p:extLst>
      <p:ext uri="{BB962C8B-B14F-4D97-AF65-F5344CB8AC3E}">
        <p14:creationId xmlns:p14="http://schemas.microsoft.com/office/powerpoint/2010/main" val="3965911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ltLang="ja-JP"/>
          </a:p>
        </p:txBody>
      </p:sp>
      <p:sp>
        <p:nvSpPr>
          <p:cNvPr id="7" name="Footer Placeholder 4"/>
          <p:cNvSpPr>
            <a:spLocks noGrp="1"/>
          </p:cNvSpPr>
          <p:nvPr>
            <p:ph type="ftr" sz="quarter" idx="11"/>
          </p:nvPr>
        </p:nvSpPr>
        <p:spPr/>
        <p:txBody>
          <a:bodyPr/>
          <a:lstStyle>
            <a:lvl1pPr>
              <a:defRPr/>
            </a:lvl1pPr>
          </a:lstStyle>
          <a:p>
            <a:pPr>
              <a:defRPr/>
            </a:pPr>
            <a:endParaRPr lang="en-US" altLang="ja-JP"/>
          </a:p>
        </p:txBody>
      </p:sp>
      <p:sp>
        <p:nvSpPr>
          <p:cNvPr id="8" name="Slide Number Placeholder 5"/>
          <p:cNvSpPr>
            <a:spLocks noGrp="1"/>
          </p:cNvSpPr>
          <p:nvPr>
            <p:ph type="sldNum" sz="quarter" idx="12"/>
          </p:nvPr>
        </p:nvSpPr>
        <p:spPr/>
        <p:txBody>
          <a:bodyPr/>
          <a:lstStyle>
            <a:lvl1pPr>
              <a:defRPr/>
            </a:lvl1pPr>
          </a:lstStyle>
          <a:p>
            <a:pPr>
              <a:defRPr/>
            </a:pPr>
            <a:fld id="{F0C9AEB5-C144-4FB3-995B-07C1675D7F75}" type="slidenum">
              <a:rPr lang="en-US" altLang="ja-JP"/>
              <a:pPr>
                <a:defRPr/>
              </a:pPr>
              <a:t>‹#›</a:t>
            </a:fld>
            <a:endParaRPr lang="en-US" altLang="ja-JP"/>
          </a:p>
        </p:txBody>
      </p:sp>
    </p:spTree>
    <p:extLst>
      <p:ext uri="{BB962C8B-B14F-4D97-AF65-F5344CB8AC3E}">
        <p14:creationId xmlns:p14="http://schemas.microsoft.com/office/powerpoint/2010/main" val="2891885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D9033D3A-23F0-4F36-8932-9670E0760C3B}" type="slidenum">
              <a:rPr lang="en-US" altLang="ja-JP"/>
              <a:pPr>
                <a:defRPr/>
              </a:pPr>
              <a:t>‹#›</a:t>
            </a:fld>
            <a:endParaRPr lang="en-US" altLang="ja-JP"/>
          </a:p>
        </p:txBody>
      </p:sp>
    </p:spTree>
    <p:extLst>
      <p:ext uri="{BB962C8B-B14F-4D97-AF65-F5344CB8AC3E}">
        <p14:creationId xmlns:p14="http://schemas.microsoft.com/office/powerpoint/2010/main" val="2721192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5E893BA2-FEA2-4ECA-9CE2-5C320FF304CD}" type="slidenum">
              <a:rPr lang="en-US" altLang="ja-JP"/>
              <a:pPr>
                <a:defRPr/>
              </a:pPr>
              <a:t>‹#›</a:t>
            </a:fld>
            <a:endParaRPr lang="en-US" altLang="ja-JP"/>
          </a:p>
        </p:txBody>
      </p:sp>
    </p:spTree>
    <p:extLst>
      <p:ext uri="{BB962C8B-B14F-4D97-AF65-F5344CB8AC3E}">
        <p14:creationId xmlns:p14="http://schemas.microsoft.com/office/powerpoint/2010/main" val="2601474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1BA38F59-A0A2-4C27-A2B0-2C6889217DCD}" type="slidenum">
              <a:rPr lang="en-US" altLang="ja-JP"/>
              <a:pPr>
                <a:defRPr/>
              </a:pPr>
              <a:t>‹#›</a:t>
            </a:fld>
            <a:endParaRPr lang="en-US" altLang="ja-JP"/>
          </a:p>
        </p:txBody>
      </p:sp>
    </p:spTree>
    <p:extLst>
      <p:ext uri="{BB962C8B-B14F-4D97-AF65-F5344CB8AC3E}">
        <p14:creationId xmlns:p14="http://schemas.microsoft.com/office/powerpoint/2010/main" val="974932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7A2A410D-F933-4E4A-8B08-009D2D5A6794}" type="slidenum">
              <a:rPr lang="en-US" altLang="ja-JP"/>
              <a:pPr>
                <a:defRPr/>
              </a:pPr>
              <a:t>‹#›</a:t>
            </a:fld>
            <a:endParaRPr lang="en-US" altLang="ja-JP"/>
          </a:p>
        </p:txBody>
      </p:sp>
    </p:spTree>
    <p:extLst>
      <p:ext uri="{BB962C8B-B14F-4D97-AF65-F5344CB8AC3E}">
        <p14:creationId xmlns:p14="http://schemas.microsoft.com/office/powerpoint/2010/main" val="2704959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pPr>
              <a:defRPr/>
            </a:pPr>
            <a:fld id="{0DEE7EE2-2BF6-4EC0-AEAB-3912AE8C5B65}" type="slidenum">
              <a:rPr lang="en-US" altLang="ja-JP"/>
              <a:pPr>
                <a:defRPr/>
              </a:pPr>
              <a:t>‹#›</a:t>
            </a:fld>
            <a:endParaRPr lang="en-US" altLang="ja-JP"/>
          </a:p>
        </p:txBody>
      </p:sp>
    </p:spTree>
    <p:extLst>
      <p:ext uri="{BB962C8B-B14F-4D97-AF65-F5344CB8AC3E}">
        <p14:creationId xmlns:p14="http://schemas.microsoft.com/office/powerpoint/2010/main" val="661374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ltLang="ja-JP"/>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ltLang="ja-JP"/>
          </a:p>
        </p:txBody>
      </p:sp>
      <p:sp>
        <p:nvSpPr>
          <p:cNvPr id="6" name="Slide Number Placeholder 8"/>
          <p:cNvSpPr>
            <a:spLocks noGrp="1"/>
          </p:cNvSpPr>
          <p:nvPr>
            <p:ph type="sldNum" sz="quarter" idx="12"/>
          </p:nvPr>
        </p:nvSpPr>
        <p:spPr/>
        <p:txBody>
          <a:bodyPr/>
          <a:lstStyle>
            <a:lvl1pPr>
              <a:defRPr/>
            </a:lvl1pPr>
          </a:lstStyle>
          <a:p>
            <a:pPr>
              <a:defRPr/>
            </a:pPr>
            <a:fld id="{142CA73C-611D-4E30-A0BB-A89835859A99}" type="slidenum">
              <a:rPr lang="en-US" altLang="ja-JP"/>
              <a:pPr>
                <a:defRPr/>
              </a:pPr>
              <a:t>‹#›</a:t>
            </a:fld>
            <a:endParaRPr lang="en-US" altLang="ja-JP"/>
          </a:p>
        </p:txBody>
      </p:sp>
    </p:spTree>
    <p:extLst>
      <p:ext uri="{BB962C8B-B14F-4D97-AF65-F5344CB8AC3E}">
        <p14:creationId xmlns:p14="http://schemas.microsoft.com/office/powerpoint/2010/main" val="2161677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5" name="Rectangle 7"/>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a:xfrm>
            <a:off x="349250" y="6459538"/>
            <a:ext cx="1963738" cy="365125"/>
          </a:xfrm>
        </p:spPr>
        <p:txBody>
          <a:bodyPr/>
          <a:lstStyle>
            <a:lvl1pPr algn="l">
              <a:defRPr/>
            </a:lvl1pPr>
          </a:lstStyle>
          <a:p>
            <a:pPr>
              <a:defRPr/>
            </a:pPr>
            <a:endParaRPr lang="en-US" altLang="ja-JP"/>
          </a:p>
        </p:txBody>
      </p:sp>
      <p:sp>
        <p:nvSpPr>
          <p:cNvPr id="8" name="Footer Placeholder 5"/>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08DA4010-BA84-4303-B2A1-83BF95E96BF5}" type="slidenum">
              <a:rPr lang="en-US" altLang="ja-JP"/>
              <a:pPr>
                <a:defRPr/>
              </a:pPr>
              <a:t>‹#›</a:t>
            </a:fld>
            <a:endParaRPr lang="en-US" altLang="ja-JP"/>
          </a:p>
        </p:txBody>
      </p:sp>
    </p:spTree>
    <p:extLst>
      <p:ext uri="{BB962C8B-B14F-4D97-AF65-F5344CB8AC3E}">
        <p14:creationId xmlns:p14="http://schemas.microsoft.com/office/powerpoint/2010/main" val="1847635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cstate="print"/>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図を追加</a:t>
            </a:r>
            <a:endParaRPr lang="en-US" noProof="0"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lvl1pPr>
              <a:defRPr/>
            </a:lvl1pPr>
          </a:lstStyle>
          <a:p>
            <a:pPr>
              <a:defRPr/>
            </a:pPr>
            <a:endParaRPr lang="en-US" altLang="ja-JP"/>
          </a:p>
        </p:txBody>
      </p:sp>
      <p:sp>
        <p:nvSpPr>
          <p:cNvPr id="8" name="Footer Placeholder 5"/>
          <p:cNvSpPr>
            <a:spLocks noGrp="1"/>
          </p:cNvSpPr>
          <p:nvPr>
            <p:ph type="ftr" sz="quarter" idx="11"/>
          </p:nvPr>
        </p:nvSpPr>
        <p:spPr/>
        <p:txBody>
          <a:bodyPr/>
          <a:lstStyle>
            <a:lvl1pPr>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lvl1pPr>
          </a:lstStyle>
          <a:p>
            <a:pPr>
              <a:defRPr/>
            </a:pPr>
            <a:fld id="{ABE6BBC9-97CF-4819-806D-9F6B62B8B39D}" type="slidenum">
              <a:rPr lang="en-US" altLang="ja-JP"/>
              <a:pPr>
                <a:defRPr/>
              </a:pPr>
              <a:t>‹#›</a:t>
            </a:fld>
            <a:endParaRPr lang="en-US" altLang="ja-JP"/>
          </a:p>
        </p:txBody>
      </p:sp>
    </p:spTree>
    <p:extLst>
      <p:ext uri="{BB962C8B-B14F-4D97-AF65-F5344CB8AC3E}">
        <p14:creationId xmlns:p14="http://schemas.microsoft.com/office/powerpoint/2010/main" val="3953254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1029" name="Text Placeholder 2"/>
          <p:cNvSpPr>
            <a:spLocks noGrp="1" noChangeArrowheads="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endParaRPr lang="en-US" altLang="ja-JP"/>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ltLang="ja-JP"/>
          </a:p>
        </p:txBody>
      </p:sp>
      <p:sp>
        <p:nvSpPr>
          <p:cNvPr id="6" name="Slide Number Placeholder 5"/>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a:defRPr/>
            </a:pPr>
            <a:fld id="{09524F94-1BBC-4F92-8697-996EA7FB335A}" type="slidenum">
              <a:rPr lang="en-US" altLang="ja-JP"/>
              <a:pPr>
                <a:defRPr/>
              </a:pPr>
              <a:t>‹#›</a:t>
            </a:fld>
            <a:endParaRPr lang="en-US" altLang="ja-JP"/>
          </a:p>
        </p:txBody>
      </p:sp>
      <p:cxnSp>
        <p:nvCxnSpPr>
          <p:cNvPr id="10" name="Straight Connector 9"/>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5218" r:id="rId1"/>
    <p:sldLayoutId id="2147485213" r:id="rId2"/>
    <p:sldLayoutId id="2147485219" r:id="rId3"/>
    <p:sldLayoutId id="2147485214" r:id="rId4"/>
    <p:sldLayoutId id="2147485215" r:id="rId5"/>
    <p:sldLayoutId id="2147485216" r:id="rId6"/>
    <p:sldLayoutId id="2147485220" r:id="rId7"/>
    <p:sldLayoutId id="2147485221" r:id="rId8"/>
    <p:sldLayoutId id="2147485222" r:id="rId9"/>
    <p:sldLayoutId id="2147485217" r:id="rId10"/>
    <p:sldLayoutId id="2147485223" r:id="rId11"/>
  </p:sldLayoutIdLst>
  <p:txStyles>
    <p:titleStyle>
      <a:lvl1pPr algn="l" rtl="0" eaLnBrk="0" fontAlgn="base" hangingPunct="0">
        <a:lnSpc>
          <a:spcPct val="85000"/>
        </a:lnSpc>
        <a:spcBef>
          <a:spcPct val="0"/>
        </a:spcBef>
        <a:spcAft>
          <a:spcPct val="0"/>
        </a:spcAft>
        <a:defRPr kumimoji="1"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kumimoji="1"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kumimoji="1"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kumimoji="1"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kumimoji="1"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itchFamily="34" charset="0"/>
        <a:buChar char=" "/>
        <a:defRPr kumimoji="1"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6" descr="紫のメッシュ"/>
          <p:cNvSpPr>
            <a:spLocks noChangeArrowheads="1" noChangeShapeType="1" noTextEdit="1"/>
          </p:cNvSpPr>
          <p:nvPr/>
        </p:nvSpPr>
        <p:spPr bwMode="auto">
          <a:xfrm>
            <a:off x="2728913" y="6021388"/>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10243" name="WordArt 10"/>
          <p:cNvSpPr>
            <a:spLocks noChangeArrowheads="1" noChangeShapeType="1" noTextEdit="1"/>
          </p:cNvSpPr>
          <p:nvPr/>
        </p:nvSpPr>
        <p:spPr bwMode="auto">
          <a:xfrm>
            <a:off x="3621088" y="1427163"/>
            <a:ext cx="1873250"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国語</a:t>
            </a:r>
          </a:p>
        </p:txBody>
      </p:sp>
      <p:sp>
        <p:nvSpPr>
          <p:cNvPr id="6149" name="AutoShape 12"/>
          <p:cNvSpPr>
            <a:spLocks noChangeArrowheads="1"/>
          </p:cNvSpPr>
          <p:nvPr/>
        </p:nvSpPr>
        <p:spPr bwMode="auto">
          <a:xfrm>
            <a:off x="1557338" y="2252663"/>
            <a:ext cx="6264275" cy="3048545"/>
          </a:xfrm>
          <a:prstGeom prst="bevel">
            <a:avLst>
              <a:gd name="adj" fmla="val 4912"/>
            </a:avLst>
          </a:prstGeom>
          <a:solidFill>
            <a:schemeClr val="accent2">
              <a:lumMod val="60000"/>
              <a:lumOff val="40000"/>
            </a:schemeClr>
          </a:solidFill>
          <a:ln>
            <a:no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400" b="1" dirty="0">
                <a:ea typeface="HGPｺﾞｼｯｸM" panose="020B0600000000000000" pitchFamily="50" charset="-128"/>
              </a:rPr>
              <a:t>Ⅰ</a:t>
            </a:r>
            <a:r>
              <a:rPr lang="ja-JP" altLang="en-US" sz="2400" b="1" dirty="0">
                <a:ea typeface="HGP教科書体" panose="02020600000000000000" pitchFamily="18" charset="-128"/>
              </a:rPr>
              <a:t>　国語科の改訂の趣旨及び要点</a:t>
            </a:r>
          </a:p>
          <a:p>
            <a:pPr eaLnBrk="1" fontAlgn="auto" hangingPunct="1">
              <a:spcBef>
                <a:spcPct val="50000"/>
              </a:spcBef>
              <a:spcAft>
                <a:spcPts val="0"/>
              </a:spcAft>
              <a:buFontTx/>
              <a:buNone/>
              <a:defRPr/>
            </a:pPr>
            <a:r>
              <a:rPr lang="en-US" altLang="ja-JP" sz="2400" b="1" dirty="0">
                <a:ea typeface="HGPｺﾞｼｯｸM" panose="020B0600000000000000" pitchFamily="50" charset="-128"/>
              </a:rPr>
              <a:t>Ⅱ</a:t>
            </a:r>
            <a:r>
              <a:rPr lang="ja-JP" altLang="en-US" sz="2400" b="1" dirty="0">
                <a:ea typeface="HGP教科書体" panose="02020600000000000000" pitchFamily="18" charset="-128"/>
              </a:rPr>
              <a:t>　国語科の目標</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Ⅲ</a:t>
            </a:r>
            <a:r>
              <a:rPr lang="ja-JP" altLang="en-US" sz="2400" b="1" dirty="0">
                <a:ea typeface="HGP教科書体" panose="02020600000000000000" pitchFamily="18" charset="-128"/>
              </a:rPr>
              <a:t>　国語科の内容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Ⅳ</a:t>
            </a:r>
            <a:r>
              <a:rPr lang="ja-JP" altLang="en-US" sz="2400" b="1" dirty="0">
                <a:ea typeface="HGP教科書体" panose="02020600000000000000" pitchFamily="18" charset="-128"/>
              </a:rPr>
              <a:t>　各学年の内容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Ⅴ</a:t>
            </a:r>
            <a:r>
              <a:rPr lang="ja-JP" altLang="en-US" sz="2400" b="1" dirty="0">
                <a:ea typeface="HGP教科書体" panose="02020600000000000000" pitchFamily="18" charset="-128"/>
              </a:rPr>
              <a:t>　指導計画の作成と内容の取扱い</a:t>
            </a:r>
          </a:p>
        </p:txBody>
      </p:sp>
      <p:sp>
        <p:nvSpPr>
          <p:cNvPr id="10245"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教育課程</a:t>
            </a:r>
          </a:p>
        </p:txBody>
      </p:sp>
      <p:sp>
        <p:nvSpPr>
          <p:cNvPr id="10246" name="Text Box 16"/>
          <p:cNvSpPr txBox="1">
            <a:spLocks noChangeArrowheads="1"/>
          </p:cNvSpPr>
          <p:nvPr/>
        </p:nvSpPr>
        <p:spPr bwMode="auto">
          <a:xfrm>
            <a:off x="4262438" y="403225"/>
            <a:ext cx="1461690"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10247"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小学校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955"/>
    </mc:Choice>
    <mc:Fallback xmlns="">
      <p:transition spd="slow" advTm="22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テキスト ボックス 6"/>
          <p:cNvSpPr txBox="1">
            <a:spLocks noChangeArrowheads="1"/>
          </p:cNvSpPr>
          <p:nvPr/>
        </p:nvSpPr>
        <p:spPr bwMode="auto">
          <a:xfrm>
            <a:off x="258763" y="1825625"/>
            <a:ext cx="86344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創英角ｺﾞｼｯｸUB" panose="020B0900000000000000" pitchFamily="50" charset="-128"/>
                <a:ea typeface="HGP創英角ｺﾞｼｯｸUB" panose="020B0900000000000000" pitchFamily="50" charset="-128"/>
              </a:rPr>
              <a:t>　内容の</a:t>
            </a:r>
            <a:r>
              <a:rPr kumimoji="1" lang="en-US" altLang="ja-JP" sz="2400">
                <a:latin typeface="HGP創英角ｺﾞｼｯｸUB" panose="020B0900000000000000" pitchFamily="50" charset="-128"/>
                <a:ea typeface="HGP創英角ｺﾞｼｯｸUB" panose="020B0900000000000000" pitchFamily="50" charset="-128"/>
              </a:rPr>
              <a:t> 〔</a:t>
            </a:r>
            <a:r>
              <a:rPr kumimoji="1" lang="ja-JP" altLang="en-US" sz="2400">
                <a:latin typeface="HGP創英角ｺﾞｼｯｸUB" panose="020B0900000000000000" pitchFamily="50" charset="-128"/>
                <a:ea typeface="HGP創英角ｺﾞｼｯｸUB" panose="020B0900000000000000" pitchFamily="50" charset="-128"/>
              </a:rPr>
              <a:t>知識及び技能</a:t>
            </a:r>
            <a:r>
              <a:rPr kumimoji="1" lang="en-US" altLang="ja-JP" sz="2400">
                <a:latin typeface="HGP創英角ｺﾞｼｯｸUB" panose="020B0900000000000000" pitchFamily="50" charset="-128"/>
                <a:ea typeface="HGP創英角ｺﾞｼｯｸUB" panose="020B0900000000000000" pitchFamily="50" charset="-128"/>
              </a:rPr>
              <a:t>〕</a:t>
            </a:r>
            <a:r>
              <a:rPr kumimoji="1" lang="ja-JP" altLang="en-US" sz="2400">
                <a:latin typeface="HGP創英角ｺﾞｼｯｸUB" panose="020B0900000000000000" pitchFamily="50" charset="-128"/>
                <a:ea typeface="HGP創英角ｺﾞｼｯｸUB" panose="020B0900000000000000" pitchFamily="50" charset="-128"/>
              </a:rPr>
              <a:t>に示されている言葉の特徴や使い方，話や文章に含まれている情報の扱い方，我が国の言語文化に関する「知識及び技能」のこと。</a:t>
            </a:r>
          </a:p>
        </p:txBody>
      </p:sp>
      <p:sp>
        <p:nvSpPr>
          <p:cNvPr id="6" name="角丸四角形 5"/>
          <p:cNvSpPr/>
          <p:nvPr/>
        </p:nvSpPr>
        <p:spPr>
          <a:xfrm>
            <a:off x="250825" y="1851025"/>
            <a:ext cx="8642350" cy="12255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 name="AutoShape 17"/>
          <p:cNvSpPr>
            <a:spLocks noChangeArrowheads="1"/>
          </p:cNvSpPr>
          <p:nvPr/>
        </p:nvSpPr>
        <p:spPr bwMode="auto">
          <a:xfrm>
            <a:off x="6154738" y="201613"/>
            <a:ext cx="27717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P12-13</a:t>
            </a:r>
            <a:endParaRPr lang="ja-JP" altLang="en-US" dirty="0"/>
          </a:p>
        </p:txBody>
      </p:sp>
      <p:sp>
        <p:nvSpPr>
          <p:cNvPr id="28677" name="Text Box 19"/>
          <p:cNvSpPr txBox="1">
            <a:spLocks noChangeArrowheads="1"/>
          </p:cNvSpPr>
          <p:nvPr/>
        </p:nvSpPr>
        <p:spPr bwMode="auto">
          <a:xfrm>
            <a:off x="141288" y="779463"/>
            <a:ext cx="32416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（１）国語科の目標</a:t>
            </a:r>
          </a:p>
        </p:txBody>
      </p:sp>
      <p:sp>
        <p:nvSpPr>
          <p:cNvPr id="28678"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国語科の目標</a:t>
            </a:r>
            <a:endParaRPr kumimoji="1" lang="ja-JP" altLang="en-US" sz="3200">
              <a:latin typeface="Tahoma" panose="020B0604030504040204" pitchFamily="34" charset="0"/>
            </a:endParaRPr>
          </a:p>
        </p:txBody>
      </p:sp>
      <p:sp>
        <p:nvSpPr>
          <p:cNvPr id="5" name="正方形/長方形 4"/>
          <p:cNvSpPr/>
          <p:nvPr/>
        </p:nvSpPr>
        <p:spPr>
          <a:xfrm>
            <a:off x="298450" y="1290638"/>
            <a:ext cx="2905125" cy="523875"/>
          </a:xfrm>
          <a:prstGeom prst="rect">
            <a:avLst/>
          </a:prstGeom>
          <a:noFill/>
          <a:ln>
            <a:solidFill>
              <a:schemeClr val="tx1"/>
            </a:solidFill>
          </a:ln>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kumimoji="1" lang="ja-JP" altLang="en-US" sz="2800" dirty="0">
                <a:latin typeface="HGP創英角ｺﾞｼｯｸUB" pitchFamily="50" charset="-128"/>
                <a:ea typeface="HGP創英角ｺﾞｼｯｸUB" pitchFamily="50" charset="-128"/>
              </a:rPr>
              <a:t>　</a:t>
            </a:r>
            <a:r>
              <a:rPr kumimoji="1" lang="en-US" altLang="ja-JP" sz="2800" dirty="0">
                <a:latin typeface="HGP創英角ｺﾞｼｯｸUB" pitchFamily="50" charset="-128"/>
                <a:ea typeface="HGP創英角ｺﾞｼｯｸUB" pitchFamily="50" charset="-128"/>
              </a:rPr>
              <a:t>【</a:t>
            </a:r>
            <a:r>
              <a:rPr kumimoji="1" lang="ja-JP" altLang="en-US" sz="2800" dirty="0">
                <a:latin typeface="HGP創英角ｺﾞｼｯｸUB" pitchFamily="50" charset="-128"/>
                <a:ea typeface="HGP創英角ｺﾞｼｯｸUB" pitchFamily="50" charset="-128"/>
              </a:rPr>
              <a:t>知識及び技能</a:t>
            </a:r>
            <a:r>
              <a:rPr kumimoji="1" lang="en-US" altLang="ja-JP" sz="2800" dirty="0">
                <a:latin typeface="HGP創英角ｺﾞｼｯｸUB" pitchFamily="50" charset="-128"/>
                <a:ea typeface="HGP創英角ｺﾞｼｯｸUB" pitchFamily="50" charset="-128"/>
              </a:rPr>
              <a:t>】</a:t>
            </a:r>
            <a:endParaRPr lang="ja-JP" altLang="en-US" sz="2800" dirty="0"/>
          </a:p>
        </p:txBody>
      </p:sp>
      <p:sp>
        <p:nvSpPr>
          <p:cNvPr id="9" name="角丸四角形 8"/>
          <p:cNvSpPr/>
          <p:nvPr/>
        </p:nvSpPr>
        <p:spPr>
          <a:xfrm>
            <a:off x="250825" y="3703638"/>
            <a:ext cx="8642350" cy="12287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0" name="正方形/長方形 9"/>
          <p:cNvSpPr/>
          <p:nvPr/>
        </p:nvSpPr>
        <p:spPr>
          <a:xfrm>
            <a:off x="300038" y="3138488"/>
            <a:ext cx="4851400" cy="523875"/>
          </a:xfrm>
          <a:prstGeom prst="rect">
            <a:avLst/>
          </a:prstGeom>
          <a:noFill/>
          <a:ln>
            <a:solidFill>
              <a:schemeClr val="tx1"/>
            </a:solidFill>
          </a:ln>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kumimoji="1" lang="ja-JP" altLang="en-US" sz="2800" dirty="0">
                <a:latin typeface="HGP創英角ｺﾞｼｯｸUB" pitchFamily="50" charset="-128"/>
                <a:ea typeface="HGP創英角ｺﾞｼｯｸUB" pitchFamily="50" charset="-128"/>
              </a:rPr>
              <a:t>　</a:t>
            </a:r>
            <a:r>
              <a:rPr kumimoji="1" lang="en-US" altLang="ja-JP" sz="2800" dirty="0">
                <a:latin typeface="HGP創英角ｺﾞｼｯｸUB" pitchFamily="50" charset="-128"/>
                <a:ea typeface="HGP創英角ｺﾞｼｯｸUB" pitchFamily="50" charset="-128"/>
              </a:rPr>
              <a:t>【</a:t>
            </a:r>
            <a:r>
              <a:rPr kumimoji="1" lang="ja-JP" altLang="en-US" sz="2800" dirty="0">
                <a:latin typeface="HGP創英角ｺﾞｼｯｸUB" pitchFamily="50" charset="-128"/>
                <a:ea typeface="HGP創英角ｺﾞｼｯｸUB" pitchFamily="50" charset="-128"/>
              </a:rPr>
              <a:t>思考力，判断力，表現力等</a:t>
            </a:r>
            <a:r>
              <a:rPr kumimoji="1" lang="en-US" altLang="ja-JP" sz="2800" dirty="0">
                <a:latin typeface="HGP創英角ｺﾞｼｯｸUB" pitchFamily="50" charset="-128"/>
                <a:ea typeface="HGP創英角ｺﾞｼｯｸUB" pitchFamily="50" charset="-128"/>
              </a:rPr>
              <a:t>】</a:t>
            </a:r>
            <a:endParaRPr lang="ja-JP" altLang="en-US" sz="2800" dirty="0"/>
          </a:p>
        </p:txBody>
      </p:sp>
      <p:sp>
        <p:nvSpPr>
          <p:cNvPr id="28682" name="テキスト ボックス 10"/>
          <p:cNvSpPr txBox="1">
            <a:spLocks noChangeArrowheads="1"/>
          </p:cNvSpPr>
          <p:nvPr/>
        </p:nvSpPr>
        <p:spPr bwMode="auto">
          <a:xfrm>
            <a:off x="249238" y="3705225"/>
            <a:ext cx="8643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創英角ｺﾞｼｯｸUB" panose="020B0900000000000000" pitchFamily="50" charset="-128"/>
                <a:ea typeface="HGP創英角ｺﾞｼｯｸUB" panose="020B0900000000000000" pitchFamily="50" charset="-128"/>
              </a:rPr>
              <a:t>　内容の</a:t>
            </a:r>
            <a:r>
              <a:rPr kumimoji="1" lang="en-US" altLang="ja-JP" sz="2400">
                <a:latin typeface="HGP創英角ｺﾞｼｯｸUB" panose="020B0900000000000000" pitchFamily="50" charset="-128"/>
                <a:ea typeface="HGP創英角ｺﾞｼｯｸUB" panose="020B0900000000000000" pitchFamily="50" charset="-128"/>
              </a:rPr>
              <a:t>〔</a:t>
            </a:r>
            <a:r>
              <a:rPr kumimoji="1" lang="ja-JP" altLang="en-US" sz="2400">
                <a:latin typeface="HGP創英角ｺﾞｼｯｸUB" panose="020B0900000000000000" pitchFamily="50" charset="-128"/>
                <a:ea typeface="HGP創英角ｺﾞｼｯｸUB" panose="020B0900000000000000" pitchFamily="50" charset="-128"/>
              </a:rPr>
              <a:t>思考力，判断力，表現力等</a:t>
            </a:r>
            <a:r>
              <a:rPr kumimoji="1" lang="en-US" altLang="ja-JP" sz="2400">
                <a:latin typeface="HGP創英角ｺﾞｼｯｸUB" panose="020B0900000000000000" pitchFamily="50" charset="-128"/>
                <a:ea typeface="HGP創英角ｺﾞｼｯｸUB" panose="020B0900000000000000" pitchFamily="50" charset="-128"/>
              </a:rPr>
              <a:t>〕</a:t>
            </a:r>
            <a:r>
              <a:rPr kumimoji="1" lang="ja-JP" altLang="en-US" sz="2400">
                <a:latin typeface="HGP創英角ｺﾞｼｯｸUB" panose="020B0900000000000000" pitchFamily="50" charset="-128"/>
                <a:ea typeface="HGP創英角ｺﾞｼｯｸUB" panose="020B0900000000000000" pitchFamily="50" charset="-128"/>
              </a:rPr>
              <a:t>に示されている「</a:t>
            </a:r>
            <a:r>
              <a:rPr kumimoji="1" lang="en-US" altLang="ja-JP" sz="2400">
                <a:latin typeface="HGP創英角ｺﾞｼｯｸUB" panose="020B0900000000000000" pitchFamily="50" charset="-128"/>
                <a:ea typeface="HGP創英角ｺﾞｼｯｸUB" panose="020B0900000000000000" pitchFamily="50" charset="-128"/>
              </a:rPr>
              <a:t>A</a:t>
            </a:r>
            <a:r>
              <a:rPr kumimoji="1" lang="ja-JP" altLang="en-US" sz="2400">
                <a:latin typeface="HGP創英角ｺﾞｼｯｸUB" panose="020B0900000000000000" pitchFamily="50" charset="-128"/>
                <a:ea typeface="HGP創英角ｺﾞｼｯｸUB" panose="020B0900000000000000" pitchFamily="50" charset="-128"/>
              </a:rPr>
              <a:t>話すこと・聞くこと」，「</a:t>
            </a:r>
            <a:r>
              <a:rPr kumimoji="1" lang="en-US" altLang="ja-JP" sz="2400">
                <a:latin typeface="HGP創英角ｺﾞｼｯｸUB" panose="020B0900000000000000" pitchFamily="50" charset="-128"/>
                <a:ea typeface="HGP創英角ｺﾞｼｯｸUB" panose="020B0900000000000000" pitchFamily="50" charset="-128"/>
              </a:rPr>
              <a:t>B</a:t>
            </a:r>
            <a:r>
              <a:rPr kumimoji="1" lang="ja-JP" altLang="en-US" sz="2400">
                <a:latin typeface="HGP創英角ｺﾞｼｯｸUB" panose="020B0900000000000000" pitchFamily="50" charset="-128"/>
                <a:ea typeface="HGP創英角ｺﾞｼｯｸUB" panose="020B0900000000000000" pitchFamily="50" charset="-128"/>
              </a:rPr>
              <a:t>書くこと」，「</a:t>
            </a:r>
            <a:r>
              <a:rPr kumimoji="1" lang="en-US" altLang="ja-JP" sz="2400">
                <a:latin typeface="HGP創英角ｺﾞｼｯｸUB" panose="020B0900000000000000" pitchFamily="50" charset="-128"/>
                <a:ea typeface="HGP創英角ｺﾞｼｯｸUB" panose="020B0900000000000000" pitchFamily="50" charset="-128"/>
              </a:rPr>
              <a:t>C</a:t>
            </a:r>
            <a:r>
              <a:rPr kumimoji="1" lang="ja-JP" altLang="en-US" sz="2400">
                <a:latin typeface="HGP創英角ｺﾞｼｯｸUB" panose="020B0900000000000000" pitchFamily="50" charset="-128"/>
                <a:ea typeface="HGP創英角ｺﾞｼｯｸUB" panose="020B0900000000000000" pitchFamily="50" charset="-128"/>
              </a:rPr>
              <a:t>読むこと」に関する「思考力，判断力，表現力等」のこと。</a:t>
            </a:r>
          </a:p>
        </p:txBody>
      </p:sp>
      <p:sp>
        <p:nvSpPr>
          <p:cNvPr id="13" name="角丸四角形 12"/>
          <p:cNvSpPr/>
          <p:nvPr/>
        </p:nvSpPr>
        <p:spPr>
          <a:xfrm>
            <a:off x="250825" y="5549900"/>
            <a:ext cx="8642350" cy="8318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正方形/長方形 13"/>
          <p:cNvSpPr/>
          <p:nvPr/>
        </p:nvSpPr>
        <p:spPr>
          <a:xfrm>
            <a:off x="322263" y="4987925"/>
            <a:ext cx="4818062" cy="523875"/>
          </a:xfrm>
          <a:prstGeom prst="rect">
            <a:avLst/>
          </a:prstGeom>
          <a:noFill/>
          <a:ln>
            <a:solidFill>
              <a:schemeClr val="tx1"/>
            </a:solidFill>
          </a:ln>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kumimoji="1" lang="ja-JP" altLang="en-US" sz="2800" dirty="0">
                <a:latin typeface="HGP創英角ｺﾞｼｯｸUB" pitchFamily="50" charset="-128"/>
                <a:ea typeface="HGP創英角ｺﾞｼｯｸUB" pitchFamily="50" charset="-128"/>
              </a:rPr>
              <a:t>　</a:t>
            </a:r>
            <a:r>
              <a:rPr kumimoji="1" lang="en-US" altLang="ja-JP" sz="2800" dirty="0">
                <a:latin typeface="HGP創英角ｺﾞｼｯｸUB" pitchFamily="50" charset="-128"/>
                <a:ea typeface="HGP創英角ｺﾞｼｯｸUB" pitchFamily="50" charset="-128"/>
              </a:rPr>
              <a:t>【</a:t>
            </a:r>
            <a:r>
              <a:rPr kumimoji="1" lang="ja-JP" altLang="en-US" sz="2800" dirty="0">
                <a:latin typeface="HGP創英角ｺﾞｼｯｸUB" pitchFamily="50" charset="-128"/>
                <a:ea typeface="HGP創英角ｺﾞｼｯｸUB" pitchFamily="50" charset="-128"/>
              </a:rPr>
              <a:t>学びに向かう力，人間性等</a:t>
            </a:r>
            <a:r>
              <a:rPr kumimoji="1" lang="en-US" altLang="ja-JP" sz="2800" dirty="0">
                <a:latin typeface="HGP創英角ｺﾞｼｯｸUB" pitchFamily="50" charset="-128"/>
                <a:ea typeface="HGP創英角ｺﾞｼｯｸUB" pitchFamily="50" charset="-128"/>
              </a:rPr>
              <a:t>】</a:t>
            </a:r>
            <a:endParaRPr lang="ja-JP" altLang="en-US" sz="2800" dirty="0"/>
          </a:p>
        </p:txBody>
      </p:sp>
      <p:sp>
        <p:nvSpPr>
          <p:cNvPr id="28685" name="テキスト ボックス 14"/>
          <p:cNvSpPr txBox="1">
            <a:spLocks noChangeArrowheads="1"/>
          </p:cNvSpPr>
          <p:nvPr/>
        </p:nvSpPr>
        <p:spPr bwMode="auto">
          <a:xfrm>
            <a:off x="266700" y="5548313"/>
            <a:ext cx="86264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創英角ｺﾞｼｯｸUB" panose="020B0900000000000000" pitchFamily="50" charset="-128"/>
                <a:ea typeface="HGP創英角ｺﾞｼｯｸUB" panose="020B0900000000000000" pitchFamily="50" charset="-128"/>
              </a:rPr>
              <a:t>　言葉がもつよさの認識，言語感覚を養うこと，国語の大切さの自覚，国語を尊重してその能力の向上を図る態度を養うこと。</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46"/>
    </mc:Choice>
    <mc:Fallback xmlns="">
      <p:transition spd="slow" advTm="10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0486" name="AutoShape 17"/>
          <p:cNvSpPr>
            <a:spLocks noChangeArrowheads="1"/>
          </p:cNvSpPr>
          <p:nvPr/>
        </p:nvSpPr>
        <p:spPr bwMode="auto">
          <a:xfrm>
            <a:off x="6443663" y="44450"/>
            <a:ext cx="27003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P14-15</a:t>
            </a:r>
            <a:endParaRPr lang="ja-JP" altLang="en-US" dirty="0"/>
          </a:p>
        </p:txBody>
      </p:sp>
      <p:sp>
        <p:nvSpPr>
          <p:cNvPr id="30724" name="Text Box 19"/>
          <p:cNvSpPr txBox="1">
            <a:spLocks noChangeArrowheads="1"/>
          </p:cNvSpPr>
          <p:nvPr/>
        </p:nvSpPr>
        <p:spPr bwMode="auto">
          <a:xfrm>
            <a:off x="68263" y="763588"/>
            <a:ext cx="32416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２　学年の目標</a:t>
            </a:r>
          </a:p>
        </p:txBody>
      </p:sp>
      <p:grpSp>
        <p:nvGrpSpPr>
          <p:cNvPr id="30725" name="グループ化 30"/>
          <p:cNvGrpSpPr>
            <a:grpSpLocks/>
          </p:cNvGrpSpPr>
          <p:nvPr/>
        </p:nvGrpSpPr>
        <p:grpSpPr bwMode="auto">
          <a:xfrm>
            <a:off x="68263" y="1284288"/>
            <a:ext cx="8955087" cy="5676900"/>
            <a:chOff x="69641" y="1290094"/>
            <a:chExt cx="8955087" cy="5675856"/>
          </a:xfrm>
        </p:grpSpPr>
        <p:sp>
          <p:nvSpPr>
            <p:cNvPr id="30727" name="テキスト ボックス 27"/>
            <p:cNvSpPr txBox="1">
              <a:spLocks noChangeArrowheads="1"/>
            </p:cNvSpPr>
            <p:nvPr/>
          </p:nvSpPr>
          <p:spPr bwMode="auto">
            <a:xfrm>
              <a:off x="72606" y="5060950"/>
              <a:ext cx="7397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学びに向かう力，人間性等</a:t>
              </a:r>
            </a:p>
          </p:txBody>
        </p:sp>
        <p:sp>
          <p:nvSpPr>
            <p:cNvPr id="6" name="正方形/長方形 5"/>
            <p:cNvSpPr/>
            <p:nvPr/>
          </p:nvSpPr>
          <p:spPr bwMode="auto">
            <a:xfrm>
              <a:off x="129966" y="1290094"/>
              <a:ext cx="8894762" cy="54822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0729" name="テキスト ボックス 11"/>
            <p:cNvSpPr txBox="1">
              <a:spLocks noChangeArrowheads="1"/>
            </p:cNvSpPr>
            <p:nvPr/>
          </p:nvSpPr>
          <p:spPr bwMode="auto">
            <a:xfrm>
              <a:off x="925110" y="1462002"/>
              <a:ext cx="2376263" cy="36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第１学年及び第２学年</a:t>
              </a:r>
            </a:p>
          </p:txBody>
        </p:sp>
        <p:sp>
          <p:nvSpPr>
            <p:cNvPr id="30730" name="テキスト ボックス 12"/>
            <p:cNvSpPr txBox="1">
              <a:spLocks noChangeArrowheads="1"/>
            </p:cNvSpPr>
            <p:nvPr/>
          </p:nvSpPr>
          <p:spPr bwMode="auto">
            <a:xfrm>
              <a:off x="3661415" y="1462001"/>
              <a:ext cx="2376263" cy="36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第３学年及び第４学年</a:t>
              </a:r>
            </a:p>
          </p:txBody>
        </p:sp>
        <p:sp>
          <p:nvSpPr>
            <p:cNvPr id="30731" name="テキスト ボックス 13"/>
            <p:cNvSpPr txBox="1">
              <a:spLocks noChangeArrowheads="1"/>
            </p:cNvSpPr>
            <p:nvPr/>
          </p:nvSpPr>
          <p:spPr bwMode="auto">
            <a:xfrm>
              <a:off x="6489975" y="1461975"/>
              <a:ext cx="2335896" cy="36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第５学年及び第６学年</a:t>
              </a:r>
            </a:p>
          </p:txBody>
        </p:sp>
        <p:sp>
          <p:nvSpPr>
            <p:cNvPr id="30732" name="テキスト ボックス 14"/>
            <p:cNvSpPr txBox="1">
              <a:spLocks noChangeArrowheads="1"/>
            </p:cNvSpPr>
            <p:nvPr/>
          </p:nvSpPr>
          <p:spPr bwMode="auto">
            <a:xfrm>
              <a:off x="716292" y="1941334"/>
              <a:ext cx="2847592" cy="132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（１）</a:t>
              </a:r>
              <a:r>
                <a:rPr kumimoji="1" lang="ja-JP" altLang="en-US" sz="1600" b="1"/>
                <a:t>日常生活</a:t>
              </a:r>
              <a:r>
                <a:rPr kumimoji="1" lang="ja-JP" altLang="en-US" sz="1600"/>
                <a:t>に必要な国語の知識や技能を身に付けるとと</a:t>
              </a:r>
              <a:endParaRPr kumimoji="1" lang="en-US" altLang="ja-JP" sz="1600"/>
            </a:p>
            <a:p>
              <a:r>
                <a:rPr kumimoji="1" lang="ja-JP" altLang="en-US" sz="1600"/>
                <a:t>もに，我が国の言語文化に親しんだり理解したりすることができるようにする。</a:t>
              </a:r>
            </a:p>
          </p:txBody>
        </p:sp>
        <p:sp>
          <p:nvSpPr>
            <p:cNvPr id="30733" name="テキスト ボックス 15"/>
            <p:cNvSpPr txBox="1">
              <a:spLocks noChangeArrowheads="1"/>
            </p:cNvSpPr>
            <p:nvPr/>
          </p:nvSpPr>
          <p:spPr bwMode="auto">
            <a:xfrm>
              <a:off x="3426520" y="1933937"/>
              <a:ext cx="2746909" cy="132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（１）</a:t>
              </a:r>
              <a:r>
                <a:rPr kumimoji="1" lang="ja-JP" altLang="en-US" sz="1600" b="1"/>
                <a:t>日常生活</a:t>
              </a:r>
              <a:r>
                <a:rPr kumimoji="1" lang="ja-JP" altLang="en-US" sz="1600"/>
                <a:t>に必要な国語の知識や技能を身に付けるとともに，我が国の言語文化に親しんだり理解したりすることができるようにする。</a:t>
              </a:r>
            </a:p>
          </p:txBody>
        </p:sp>
        <p:sp>
          <p:nvSpPr>
            <p:cNvPr id="30734" name="テキスト ボックス 16"/>
            <p:cNvSpPr txBox="1">
              <a:spLocks noChangeArrowheads="1"/>
            </p:cNvSpPr>
            <p:nvPr/>
          </p:nvSpPr>
          <p:spPr bwMode="auto">
            <a:xfrm>
              <a:off x="6191206" y="1927265"/>
              <a:ext cx="2791312" cy="132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（１）</a:t>
              </a:r>
              <a:r>
                <a:rPr kumimoji="1" lang="ja-JP" altLang="en-US" sz="1600" b="1"/>
                <a:t>日常生活</a:t>
              </a:r>
              <a:r>
                <a:rPr kumimoji="1" lang="ja-JP" altLang="en-US" sz="1600"/>
                <a:t>に必要な国語の知識や技能を身に付けるとともに，我が国の言語文化に親しんだり理解したりすることができるようにする。</a:t>
              </a:r>
            </a:p>
          </p:txBody>
        </p:sp>
        <p:sp>
          <p:nvSpPr>
            <p:cNvPr id="30735" name="テキスト ボックス 17"/>
            <p:cNvSpPr txBox="1">
              <a:spLocks noChangeArrowheads="1"/>
            </p:cNvSpPr>
            <p:nvPr/>
          </p:nvSpPr>
          <p:spPr bwMode="auto">
            <a:xfrm>
              <a:off x="721143" y="3378290"/>
              <a:ext cx="2787975" cy="156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（２）</a:t>
              </a:r>
              <a:r>
                <a:rPr kumimoji="1" lang="ja-JP" altLang="en-US" sz="1600" b="1">
                  <a:solidFill>
                    <a:srgbClr val="FF0000"/>
                  </a:solidFill>
                </a:rPr>
                <a:t>順序立てて考える力</a:t>
              </a:r>
              <a:r>
                <a:rPr kumimoji="1" lang="ja-JP" altLang="en-US" sz="1600"/>
                <a:t>や</a:t>
              </a:r>
              <a:r>
                <a:rPr kumimoji="1" lang="ja-JP" altLang="en-US" sz="1600" b="1">
                  <a:solidFill>
                    <a:srgbClr val="FF0000"/>
                  </a:solidFill>
                </a:rPr>
                <a:t>感じたり想像したりする力</a:t>
              </a:r>
              <a:r>
                <a:rPr kumimoji="1" lang="ja-JP" altLang="en-US" sz="1600"/>
                <a:t>を養</a:t>
              </a:r>
              <a:endParaRPr kumimoji="1" lang="en-US" altLang="ja-JP" sz="1600"/>
            </a:p>
            <a:p>
              <a:r>
                <a:rPr kumimoji="1" lang="ja-JP" altLang="en-US" sz="1600"/>
                <a:t>い，日常生活における人との関わりの中で伝え合う力を高め，</a:t>
              </a:r>
              <a:r>
                <a:rPr kumimoji="1" lang="ja-JP" altLang="en-US" sz="1600" b="1">
                  <a:solidFill>
                    <a:srgbClr val="FF0000"/>
                  </a:solidFill>
                </a:rPr>
                <a:t>自分の思いや考えをもつ</a:t>
              </a:r>
              <a:r>
                <a:rPr kumimoji="1" lang="ja-JP" altLang="en-US" sz="1600"/>
                <a:t>ことができるようにする。</a:t>
              </a:r>
            </a:p>
          </p:txBody>
        </p:sp>
        <p:sp>
          <p:nvSpPr>
            <p:cNvPr id="30736" name="テキスト ボックス 18"/>
            <p:cNvSpPr txBox="1">
              <a:spLocks noChangeArrowheads="1"/>
            </p:cNvSpPr>
            <p:nvPr/>
          </p:nvSpPr>
          <p:spPr bwMode="auto">
            <a:xfrm>
              <a:off x="3445441" y="3394027"/>
              <a:ext cx="2812779" cy="156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（２）</a:t>
              </a:r>
              <a:r>
                <a:rPr kumimoji="1" lang="ja-JP" altLang="en-US" sz="1600" b="1">
                  <a:solidFill>
                    <a:srgbClr val="FF0000"/>
                  </a:solidFill>
                </a:rPr>
                <a:t>筋道立てて考える力</a:t>
              </a:r>
              <a:r>
                <a:rPr kumimoji="1" lang="ja-JP" altLang="en-US" sz="1600"/>
                <a:t>や</a:t>
              </a:r>
              <a:r>
                <a:rPr kumimoji="1" lang="ja-JP" altLang="en-US" sz="1600" b="1">
                  <a:solidFill>
                    <a:srgbClr val="FF0000"/>
                  </a:solidFill>
                </a:rPr>
                <a:t>豊に感じたり想像したりする力</a:t>
              </a:r>
              <a:r>
                <a:rPr kumimoji="1" lang="ja-JP" altLang="en-US" sz="1600"/>
                <a:t>を養い，日常生活における人との関わりの中で伝え合う力を高め，</a:t>
              </a:r>
              <a:r>
                <a:rPr kumimoji="1" lang="ja-JP" altLang="en-US" sz="1600" b="1">
                  <a:solidFill>
                    <a:srgbClr val="FF0000"/>
                  </a:solidFill>
                </a:rPr>
                <a:t>自分の思いや考えをまとめる</a:t>
              </a:r>
              <a:r>
                <a:rPr kumimoji="1" lang="ja-JP" altLang="en-US" sz="1600"/>
                <a:t>ことができるようにする。</a:t>
              </a:r>
            </a:p>
          </p:txBody>
        </p:sp>
        <p:sp>
          <p:nvSpPr>
            <p:cNvPr id="30737" name="テキスト ボックス 19"/>
            <p:cNvSpPr txBox="1">
              <a:spLocks noChangeArrowheads="1"/>
            </p:cNvSpPr>
            <p:nvPr/>
          </p:nvSpPr>
          <p:spPr bwMode="auto">
            <a:xfrm>
              <a:off x="6186166" y="3365889"/>
              <a:ext cx="2796352" cy="181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（２）</a:t>
              </a:r>
              <a:r>
                <a:rPr kumimoji="1" lang="ja-JP" altLang="en-US" sz="1600" b="1">
                  <a:solidFill>
                    <a:srgbClr val="FF0000"/>
                  </a:solidFill>
                </a:rPr>
                <a:t>筋道立てて考える力</a:t>
              </a:r>
              <a:r>
                <a:rPr kumimoji="1" lang="ja-JP" altLang="en-US" sz="1600" b="1"/>
                <a:t>や</a:t>
              </a:r>
              <a:r>
                <a:rPr kumimoji="1" lang="ja-JP" altLang="en-US" sz="1600" b="1">
                  <a:solidFill>
                    <a:srgbClr val="FF0000"/>
                  </a:solidFill>
                </a:rPr>
                <a:t>豊がに感じたり想像したりする力</a:t>
              </a:r>
              <a:r>
                <a:rPr kumimoji="1" lang="ja-JP" altLang="en-US" sz="1600"/>
                <a:t>を養い，日常生活における人との関わりの中で伝え合う力を高め，</a:t>
              </a:r>
              <a:r>
                <a:rPr kumimoji="1" lang="ja-JP" altLang="en-US" sz="1600" b="1">
                  <a:solidFill>
                    <a:srgbClr val="FF0000"/>
                  </a:solidFill>
                </a:rPr>
                <a:t>自分の思いや考えを広げること</a:t>
              </a:r>
              <a:r>
                <a:rPr kumimoji="1" lang="ja-JP" altLang="en-US" sz="1600"/>
                <a:t>ができるようにする。</a:t>
              </a:r>
            </a:p>
          </p:txBody>
        </p:sp>
        <p:sp>
          <p:nvSpPr>
            <p:cNvPr id="30738" name="テキスト ボックス 20"/>
            <p:cNvSpPr txBox="1">
              <a:spLocks noChangeArrowheads="1"/>
            </p:cNvSpPr>
            <p:nvPr/>
          </p:nvSpPr>
          <p:spPr bwMode="auto">
            <a:xfrm>
              <a:off x="726148" y="5053484"/>
              <a:ext cx="2782970" cy="132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（３）</a:t>
              </a:r>
              <a:r>
                <a:rPr kumimoji="1" lang="ja-JP" altLang="en-US" sz="1600" b="1">
                  <a:solidFill>
                    <a:srgbClr val="FF0000"/>
                  </a:solidFill>
                </a:rPr>
                <a:t>言葉がもつよさを感じる</a:t>
              </a:r>
              <a:r>
                <a:rPr kumimoji="1" lang="ja-JP" altLang="en-US" sz="1600"/>
                <a:t>とともに，</a:t>
              </a:r>
              <a:r>
                <a:rPr kumimoji="1" lang="ja-JP" altLang="en-US" sz="1600" b="1">
                  <a:solidFill>
                    <a:srgbClr val="FF0000"/>
                  </a:solidFill>
                </a:rPr>
                <a:t>楽しんで読書をし</a:t>
              </a:r>
              <a:r>
                <a:rPr kumimoji="1" lang="ja-JP" altLang="en-US" sz="1600"/>
                <a:t>，国語を大切にして，思いや考えを伝え合おうとする態度を養</a:t>
              </a:r>
              <a:endParaRPr kumimoji="1" lang="en-US" altLang="ja-JP" sz="1600"/>
            </a:p>
            <a:p>
              <a:r>
                <a:rPr kumimoji="1" lang="ja-JP" altLang="en-US" sz="1600"/>
                <a:t>う。</a:t>
              </a:r>
            </a:p>
          </p:txBody>
        </p:sp>
        <p:sp>
          <p:nvSpPr>
            <p:cNvPr id="30739" name="テキスト ボックス 22"/>
            <p:cNvSpPr txBox="1">
              <a:spLocks noChangeArrowheads="1"/>
            </p:cNvSpPr>
            <p:nvPr/>
          </p:nvSpPr>
          <p:spPr bwMode="auto">
            <a:xfrm>
              <a:off x="3462856" y="5073926"/>
              <a:ext cx="2736700" cy="107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（３）</a:t>
              </a:r>
              <a:r>
                <a:rPr kumimoji="1" lang="ja-JP" altLang="en-US" sz="1600" b="1">
                  <a:solidFill>
                    <a:srgbClr val="FF0000"/>
                  </a:solidFill>
                </a:rPr>
                <a:t>言葉がもつよさに気付く</a:t>
              </a:r>
              <a:r>
                <a:rPr kumimoji="1" lang="ja-JP" altLang="en-US" sz="1600"/>
                <a:t>とともに，</a:t>
              </a:r>
              <a:r>
                <a:rPr kumimoji="1" lang="ja-JP" altLang="en-US" sz="1600" b="1">
                  <a:solidFill>
                    <a:srgbClr val="FF0000"/>
                  </a:solidFill>
                </a:rPr>
                <a:t>幅広く読書をし</a:t>
              </a:r>
              <a:r>
                <a:rPr kumimoji="1" lang="ja-JP" altLang="en-US" sz="1600"/>
                <a:t>，国語を大切にして，思いや考えを伝え合おうとする態度を養う。</a:t>
              </a:r>
            </a:p>
          </p:txBody>
        </p:sp>
        <p:sp>
          <p:nvSpPr>
            <p:cNvPr id="30740" name="テキスト ボックス 23"/>
            <p:cNvSpPr txBox="1">
              <a:spLocks noChangeArrowheads="1"/>
            </p:cNvSpPr>
            <p:nvPr/>
          </p:nvSpPr>
          <p:spPr bwMode="auto">
            <a:xfrm>
              <a:off x="6186166" y="5093871"/>
              <a:ext cx="2796352" cy="13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（３）</a:t>
              </a:r>
              <a:r>
                <a:rPr kumimoji="1" lang="ja-JP" altLang="en-US" sz="1600" b="1">
                  <a:solidFill>
                    <a:srgbClr val="FF0000"/>
                  </a:solidFill>
                </a:rPr>
                <a:t>言葉がもつよさを認識する</a:t>
              </a:r>
              <a:r>
                <a:rPr kumimoji="1" lang="ja-JP" altLang="en-US" sz="1600"/>
                <a:t>とともに，</a:t>
              </a:r>
              <a:r>
                <a:rPr kumimoji="1" lang="ja-JP" altLang="en-US" sz="1600" b="1">
                  <a:solidFill>
                    <a:srgbClr val="FF0000"/>
                  </a:solidFill>
                </a:rPr>
                <a:t>進んで読書をし</a:t>
              </a:r>
              <a:r>
                <a:rPr kumimoji="1" lang="ja-JP" altLang="en-US" sz="1600"/>
                <a:t>，国語の大切さを自覚して思いや考えを伝え合おうとする態度を養う。</a:t>
              </a:r>
            </a:p>
          </p:txBody>
        </p:sp>
        <p:sp>
          <p:nvSpPr>
            <p:cNvPr id="30741" name="テキスト ボックス 25"/>
            <p:cNvSpPr txBox="1">
              <a:spLocks noChangeArrowheads="1"/>
            </p:cNvSpPr>
            <p:nvPr/>
          </p:nvSpPr>
          <p:spPr bwMode="auto">
            <a:xfrm>
              <a:off x="196338" y="1911527"/>
              <a:ext cx="461665" cy="151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solidFill>
                    <a:srgbClr val="FF0000"/>
                  </a:solidFill>
                </a:rPr>
                <a:t>知識及び技能</a:t>
              </a:r>
            </a:p>
          </p:txBody>
        </p:sp>
        <p:sp>
          <p:nvSpPr>
            <p:cNvPr id="30742" name="テキスト ボックス 26"/>
            <p:cNvSpPr txBox="1">
              <a:spLocks noChangeArrowheads="1"/>
            </p:cNvSpPr>
            <p:nvPr/>
          </p:nvSpPr>
          <p:spPr bwMode="auto">
            <a:xfrm>
              <a:off x="69641" y="3365889"/>
              <a:ext cx="738771" cy="180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思考力，判断力，表現力等</a:t>
              </a:r>
            </a:p>
          </p:txBody>
        </p:sp>
        <p:cxnSp>
          <p:nvCxnSpPr>
            <p:cNvPr id="37" name="直線コネクタ 36"/>
            <p:cNvCxnSpPr/>
            <p:nvPr/>
          </p:nvCxnSpPr>
          <p:spPr bwMode="auto">
            <a:xfrm>
              <a:off x="141078" y="1897994"/>
              <a:ext cx="8869363" cy="269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bwMode="auto">
            <a:xfrm flipH="1">
              <a:off x="701466" y="1290094"/>
              <a:ext cx="14287" cy="5464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bwMode="auto">
            <a:xfrm>
              <a:off x="129966" y="3367749"/>
              <a:ext cx="8869362" cy="269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bwMode="auto">
            <a:xfrm>
              <a:off x="142666" y="5048603"/>
              <a:ext cx="8870950" cy="285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bwMode="auto">
            <a:xfrm>
              <a:off x="3436728" y="1307553"/>
              <a:ext cx="0" cy="5464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bwMode="auto">
            <a:xfrm flipH="1">
              <a:off x="6173578" y="1312315"/>
              <a:ext cx="0" cy="54599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726" name="AutoShape 21"/>
          <p:cNvSpPr>
            <a:spLocks noChangeArrowheads="1"/>
          </p:cNvSpPr>
          <p:nvPr/>
        </p:nvSpPr>
        <p:spPr bwMode="auto">
          <a:xfrm>
            <a:off x="136525" y="53975"/>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国語科の目標</a:t>
            </a:r>
            <a:endParaRPr kumimoji="1" lang="ja-JP" altLang="en-US" sz="3200">
              <a:latin typeface="Tahoma" panose="020B0604030504040204" pitchFamily="34" charset="0"/>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032"/>
    </mc:Choice>
    <mc:Fallback xmlns="">
      <p:transition spd="slow" advTm="36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4578" name="AutoShape 17"/>
          <p:cNvSpPr>
            <a:spLocks noChangeArrowheads="1"/>
          </p:cNvSpPr>
          <p:nvPr/>
        </p:nvSpPr>
        <p:spPr bwMode="auto">
          <a:xfrm>
            <a:off x="6048375" y="157163"/>
            <a:ext cx="2771775" cy="650875"/>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P16-27</a:t>
            </a:r>
            <a:endParaRPr lang="ja-JP" altLang="en-US" dirty="0"/>
          </a:p>
        </p:txBody>
      </p:sp>
      <p:sp>
        <p:nvSpPr>
          <p:cNvPr id="32772" name="Text Box 19"/>
          <p:cNvSpPr txBox="1">
            <a:spLocks noChangeArrowheads="1"/>
          </p:cNvSpPr>
          <p:nvPr/>
        </p:nvSpPr>
        <p:spPr bwMode="auto">
          <a:xfrm>
            <a:off x="136525" y="849313"/>
            <a:ext cx="565943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○内容の構成　</a:t>
            </a:r>
          </a:p>
        </p:txBody>
      </p:sp>
      <p:sp>
        <p:nvSpPr>
          <p:cNvPr id="32773"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32774" name="Text Box 19"/>
          <p:cNvSpPr txBox="1">
            <a:spLocks noChangeArrowheads="1"/>
          </p:cNvSpPr>
          <p:nvPr/>
        </p:nvSpPr>
        <p:spPr bwMode="auto">
          <a:xfrm>
            <a:off x="127000" y="1314450"/>
            <a:ext cx="794861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a:t>
            </a:r>
            <a:r>
              <a:rPr kumimoji="1" lang="en-US" altLang="ja-JP" sz="2800" b="1">
                <a:latin typeface="Tahoma" panose="020B0604030504040204" pitchFamily="34" charset="0"/>
              </a:rPr>
              <a:t>〔</a:t>
            </a:r>
            <a:r>
              <a:rPr kumimoji="1" lang="ja-JP" altLang="en-US" sz="2800" b="1">
                <a:latin typeface="Tahoma" panose="020B0604030504040204" pitchFamily="34" charset="0"/>
              </a:rPr>
              <a:t>知識及び技能</a:t>
            </a:r>
            <a:r>
              <a:rPr kumimoji="1" lang="en-US" altLang="ja-JP" sz="2800" b="1">
                <a:latin typeface="Tahoma" panose="020B0604030504040204" pitchFamily="34" charset="0"/>
              </a:rPr>
              <a:t>〕</a:t>
            </a:r>
            <a:r>
              <a:rPr kumimoji="1" lang="ja-JP" altLang="en-US" sz="2800" b="1">
                <a:latin typeface="Tahoma" panose="020B0604030504040204" pitchFamily="34" charset="0"/>
              </a:rPr>
              <a:t>の内容</a:t>
            </a:r>
          </a:p>
        </p:txBody>
      </p:sp>
      <p:sp>
        <p:nvSpPr>
          <p:cNvPr id="32775" name="テキスト ボックス 6"/>
          <p:cNvSpPr txBox="1">
            <a:spLocks noChangeArrowheads="1"/>
          </p:cNvSpPr>
          <p:nvPr/>
        </p:nvSpPr>
        <p:spPr bwMode="auto">
          <a:xfrm>
            <a:off x="250825" y="1825625"/>
            <a:ext cx="8569325"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dirty="0">
                <a:latin typeface="Tahoma" panose="020B0604030504040204" pitchFamily="34" charset="0"/>
              </a:rPr>
              <a:t>（１）　言葉の特徴や使い方に関する事項</a:t>
            </a:r>
            <a:endParaRPr kumimoji="1" lang="en-US" altLang="ja-JP" sz="2800" dirty="0">
              <a:latin typeface="Tahoma" panose="020B0604030504040204" pitchFamily="34" charset="0"/>
            </a:endParaRPr>
          </a:p>
          <a:p>
            <a:pPr eaLnBrk="1" hangingPunct="1"/>
            <a:r>
              <a:rPr kumimoji="1" lang="ja-JP" altLang="en-US" sz="2400" dirty="0">
                <a:latin typeface="ＭＳ ゴシック" panose="020B0609070205080204" pitchFamily="49" charset="-128"/>
                <a:ea typeface="ＭＳ ゴシック" panose="020B0609070205080204" pitchFamily="49" charset="-128"/>
              </a:rPr>
              <a:t>　・言葉の働き　　　　　・話し言葉と書き言葉</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・漢字　　　　　　　　・語彙</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・文や文章　　　　　　・言葉遣い</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・表現の技法　　　　　・音読，朗読</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endParaRPr kumimoji="1" lang="en-US" altLang="ja-JP" sz="2800" dirty="0">
              <a:latin typeface="Tahoma" panose="020B0604030504040204" pitchFamily="34" charset="0"/>
            </a:endParaRPr>
          </a:p>
          <a:p>
            <a:pPr eaLnBrk="1" hangingPunct="1"/>
            <a:r>
              <a:rPr kumimoji="1" lang="ja-JP" altLang="en-US" sz="2800" dirty="0">
                <a:latin typeface="Tahoma" panose="020B0604030504040204" pitchFamily="34" charset="0"/>
              </a:rPr>
              <a:t>（２）　情報の扱い方に関する事項</a:t>
            </a:r>
            <a:r>
              <a:rPr kumimoji="1" lang="en-US" altLang="ja-JP" sz="2800" dirty="0">
                <a:latin typeface="Tahoma" panose="020B0604030504040204" pitchFamily="34" charset="0"/>
              </a:rPr>
              <a:t>【</a:t>
            </a:r>
            <a:r>
              <a:rPr kumimoji="1" lang="ja-JP" altLang="en-US" sz="2800" dirty="0">
                <a:latin typeface="Tahoma" panose="020B0604030504040204" pitchFamily="34" charset="0"/>
              </a:rPr>
              <a:t>新設</a:t>
            </a:r>
            <a:r>
              <a:rPr kumimoji="1" lang="en-US" altLang="ja-JP" sz="2800" dirty="0">
                <a:latin typeface="Tahoma" panose="020B0604030504040204" pitchFamily="34" charset="0"/>
              </a:rPr>
              <a:t>】 </a:t>
            </a:r>
          </a:p>
          <a:p>
            <a:pPr eaLnBrk="1" hangingPunct="1"/>
            <a:r>
              <a:rPr kumimoji="1" lang="ja-JP" altLang="en-US" sz="2400" dirty="0">
                <a:latin typeface="Tahoma" panose="020B0604030504040204" pitchFamily="34" charset="0"/>
              </a:rPr>
              <a:t> 　　・情報と情報との関係　　　・情報の整理</a:t>
            </a:r>
            <a:endParaRPr kumimoji="1" lang="en-US" altLang="ja-JP" sz="2400" dirty="0">
              <a:latin typeface="Tahoma" panose="020B0604030504040204" pitchFamily="34" charset="0"/>
            </a:endParaRPr>
          </a:p>
          <a:p>
            <a:pPr eaLnBrk="1" hangingPunct="1"/>
            <a:endParaRPr kumimoji="1" lang="en-US" altLang="ja-JP" sz="2800" dirty="0">
              <a:latin typeface="Tahoma" panose="020B0604030504040204" pitchFamily="34" charset="0"/>
            </a:endParaRPr>
          </a:p>
          <a:p>
            <a:pPr eaLnBrk="1" hangingPunct="1"/>
            <a:r>
              <a:rPr kumimoji="1" lang="ja-JP" altLang="en-US" sz="2800" dirty="0">
                <a:latin typeface="Tahoma" panose="020B0604030504040204" pitchFamily="34" charset="0"/>
              </a:rPr>
              <a:t>（３）　我が国の言語文化に関する事項</a:t>
            </a:r>
            <a:endParaRPr kumimoji="1" lang="en-US" altLang="ja-JP" sz="2800" dirty="0">
              <a:latin typeface="Tahoma" panose="020B0604030504040204" pitchFamily="34" charset="0"/>
            </a:endParaRPr>
          </a:p>
          <a:p>
            <a:pPr eaLnBrk="1" hangingPunct="1"/>
            <a:r>
              <a:rPr kumimoji="1" lang="ja-JP" altLang="en-US" sz="2800" dirty="0">
                <a:latin typeface="Tahoma" panose="020B0604030504040204" pitchFamily="34" charset="0"/>
              </a:rPr>
              <a:t> 　  </a:t>
            </a:r>
            <a:r>
              <a:rPr kumimoji="1" lang="ja-JP" altLang="en-US" sz="2400" dirty="0">
                <a:latin typeface="Tahoma" panose="020B0604030504040204" pitchFamily="34" charset="0"/>
              </a:rPr>
              <a:t>・伝統的な言語文化　　　　・言葉の由来や変化</a:t>
            </a:r>
            <a:endParaRPr kumimoji="1" lang="en-US" altLang="ja-JP" sz="2800" dirty="0">
              <a:latin typeface="Tahoma" panose="020B0604030504040204" pitchFamily="34" charset="0"/>
            </a:endParaRPr>
          </a:p>
          <a:p>
            <a:pPr eaLnBrk="1" hangingPunct="1"/>
            <a:r>
              <a:rPr kumimoji="1" lang="ja-JP" altLang="en-US" sz="2800" dirty="0">
                <a:latin typeface="Tahoma" panose="020B0604030504040204" pitchFamily="34" charset="0"/>
              </a:rPr>
              <a:t>     ・</a:t>
            </a:r>
            <a:r>
              <a:rPr kumimoji="1" lang="ja-JP" altLang="en-US" sz="2400" dirty="0">
                <a:latin typeface="Tahoma" panose="020B0604030504040204" pitchFamily="34" charset="0"/>
              </a:rPr>
              <a:t>書写                           ・読書</a:t>
            </a:r>
            <a:endParaRPr kumimoji="1" lang="en-US" altLang="ja-JP" sz="2000" dirty="0">
              <a:latin typeface="Tahoma" panose="020B0604030504040204" pitchFamily="34" charset="0"/>
            </a:endParaRPr>
          </a:p>
        </p:txBody>
      </p:sp>
      <p:sp>
        <p:nvSpPr>
          <p:cNvPr id="9" name="正方形/長方形 8"/>
          <p:cNvSpPr/>
          <p:nvPr/>
        </p:nvSpPr>
        <p:spPr>
          <a:xfrm flipV="1">
            <a:off x="0" y="6669088"/>
            <a:ext cx="9144000" cy="18891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29267569"/>
      </p:ext>
    </p:extLst>
  </p:cSld>
  <p:clrMapOvr>
    <a:masterClrMapping/>
  </p:clrMapOvr>
  <mc:AlternateContent xmlns:mc="http://schemas.openxmlformats.org/markup-compatibility/2006" xmlns:p14="http://schemas.microsoft.com/office/powerpoint/2010/main">
    <mc:Choice Requires="p14">
      <p:transition spd="slow" p14:dur="2000" advTm="8690"/>
    </mc:Choice>
    <mc:Fallback xmlns="">
      <p:transition spd="slow" advTm="8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4578" name="AutoShape 17"/>
          <p:cNvSpPr>
            <a:spLocks noChangeArrowheads="1"/>
          </p:cNvSpPr>
          <p:nvPr/>
        </p:nvSpPr>
        <p:spPr bwMode="auto">
          <a:xfrm>
            <a:off x="6372225" y="44450"/>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P16-18</a:t>
            </a:r>
            <a:endParaRPr lang="ja-JP" altLang="en-US" dirty="0"/>
          </a:p>
        </p:txBody>
      </p:sp>
      <p:sp>
        <p:nvSpPr>
          <p:cNvPr id="34820"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34821" name="テキスト ボックス 6"/>
          <p:cNvSpPr txBox="1">
            <a:spLocks noChangeArrowheads="1"/>
          </p:cNvSpPr>
          <p:nvPr/>
        </p:nvSpPr>
        <p:spPr bwMode="auto">
          <a:xfrm>
            <a:off x="179388" y="774700"/>
            <a:ext cx="8964612"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dirty="0">
                <a:latin typeface="Tahoma" panose="020B0604030504040204" pitchFamily="34" charset="0"/>
              </a:rPr>
              <a:t>（１）　言葉の特徴や使い方に関する事項</a:t>
            </a:r>
            <a:endParaRPr kumimoji="1" lang="en-US" altLang="ja-JP" sz="2800" dirty="0">
              <a:latin typeface="Tahoma" panose="020B0604030504040204" pitchFamily="34" charset="0"/>
            </a:endParaRPr>
          </a:p>
          <a:p>
            <a:pPr eaLnBrk="1" hangingPunct="1"/>
            <a:r>
              <a:rPr kumimoji="1" lang="ja-JP" altLang="en-US" sz="2400" b="1" dirty="0">
                <a:latin typeface="ＭＳ ゴシック" panose="020B0609070205080204" pitchFamily="49" charset="-128"/>
                <a:ea typeface="ＭＳ ゴシック" panose="020B0609070205080204" pitchFamily="49" charset="-128"/>
              </a:rPr>
              <a:t>〇言葉の働き</a:t>
            </a:r>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第５学年及び６学年の指導事項を新設</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外国語活動及び外国語科における指導との関連</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を図り，相互に指導の効果を高めること。</a:t>
            </a:r>
            <a:r>
              <a:rPr kumimoji="1" lang="en-US" altLang="ja-JP" sz="2400" dirty="0">
                <a:latin typeface="ＭＳ ゴシック" panose="020B0609070205080204" pitchFamily="49" charset="-128"/>
                <a:ea typeface="ＭＳ ゴシック" panose="020B0609070205080204" pitchFamily="49" charset="-128"/>
              </a:rPr>
              <a:t> </a:t>
            </a:r>
          </a:p>
          <a:p>
            <a:pPr eaLnBrk="1" hangingPunct="1"/>
            <a:r>
              <a:rPr kumimoji="1" lang="ja-JP" altLang="en-US" sz="2400" b="1" dirty="0">
                <a:latin typeface="ＭＳ ゴシック" panose="020B0609070205080204" pitchFamily="49" charset="-128"/>
                <a:ea typeface="ＭＳ ゴシック" panose="020B0609070205080204" pitchFamily="49" charset="-128"/>
              </a:rPr>
              <a:t>〇話し言葉と書き言葉</a:t>
            </a:r>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系統表イの段差は系統の違い</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b="1" dirty="0">
                <a:latin typeface="ＭＳ ゴシック" panose="020B0609070205080204" pitchFamily="49" charset="-128"/>
                <a:ea typeface="ＭＳ ゴシック" panose="020B0609070205080204" pitchFamily="49" charset="-128"/>
              </a:rPr>
              <a:t>〇漢字</a:t>
            </a:r>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学年別漢字配当表の第４学年に，都道府県名に用いる</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漢字</a:t>
            </a:r>
            <a:r>
              <a:rPr kumimoji="1" lang="en-US" altLang="ja-JP" sz="2400" dirty="0">
                <a:latin typeface="ＭＳ ゴシック" panose="020B0609070205080204" pitchFamily="49" charset="-128"/>
                <a:ea typeface="ＭＳ ゴシック" panose="020B0609070205080204" pitchFamily="49" charset="-128"/>
              </a:rPr>
              <a:t>25</a:t>
            </a:r>
            <a:r>
              <a:rPr kumimoji="1" lang="ja-JP" altLang="en-US" sz="2400" dirty="0">
                <a:latin typeface="ＭＳ ゴシック" panose="020B0609070205080204" pitchFamily="49" charset="-128"/>
                <a:ea typeface="ＭＳ ゴシック" panose="020B0609070205080204" pitchFamily="49" charset="-128"/>
              </a:rPr>
              <a:t>字を配当。新たに加えた漢字</a:t>
            </a:r>
            <a:r>
              <a:rPr kumimoji="1" lang="en-US" altLang="ja-JP" sz="2400" dirty="0">
                <a:latin typeface="ＭＳ ゴシック" panose="020B0609070205080204" pitchFamily="49" charset="-128"/>
                <a:ea typeface="ＭＳ ゴシック" panose="020B0609070205080204" pitchFamily="49" charset="-128"/>
              </a:rPr>
              <a:t>20</a:t>
            </a:r>
            <a:r>
              <a:rPr kumimoji="1" lang="ja-JP" altLang="en-US" sz="2400" dirty="0">
                <a:latin typeface="ＭＳ ゴシック" panose="020B0609070205080204" pitchFamily="49" charset="-128"/>
                <a:ea typeface="ＭＳ ゴシック" panose="020B0609070205080204" pitchFamily="49" charset="-128"/>
              </a:rPr>
              <a:t>字（茨，媛，岡</a:t>
            </a:r>
            <a:r>
              <a:rPr kumimoji="1" lang="en-US" altLang="ja-JP" sz="2400" dirty="0">
                <a:latin typeface="ＭＳ ゴシック" panose="020B0609070205080204" pitchFamily="49" charset="-128"/>
                <a:ea typeface="ＭＳ ゴシック" panose="020B0609070205080204" pitchFamily="49" charset="-128"/>
              </a:rPr>
              <a:t>,</a:t>
            </a:r>
          </a:p>
          <a:p>
            <a:pPr eaLnBrk="1" hangingPunct="1"/>
            <a:r>
              <a:rPr kumimoji="1" lang="ja-JP" altLang="en-US" sz="2400" dirty="0">
                <a:latin typeface="ＭＳ ゴシック" panose="020B0609070205080204" pitchFamily="49" charset="-128"/>
                <a:ea typeface="ＭＳ ゴシック" panose="020B0609070205080204" pitchFamily="49" charset="-128"/>
              </a:rPr>
              <a:t>　　　　潟，岐，熊，香，佐，埼，崎，滋，鹿，縄，井，沖，</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栃，奈，梨，阪，阜），これまで第５学年に配当され</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a:t>
            </a:r>
            <a:r>
              <a:rPr kumimoji="1" lang="ja-JP" altLang="en-US" sz="2400" dirty="0" err="1">
                <a:latin typeface="ＭＳ ゴシック" panose="020B0609070205080204" pitchFamily="49" charset="-128"/>
                <a:ea typeface="ＭＳ ゴシック" panose="020B0609070205080204" pitchFamily="49" charset="-128"/>
              </a:rPr>
              <a:t>て</a:t>
            </a:r>
            <a:r>
              <a:rPr kumimoji="1" lang="ja-JP" altLang="en-US" sz="2400" dirty="0">
                <a:latin typeface="ＭＳ ゴシック" panose="020B0609070205080204" pitchFamily="49" charset="-128"/>
                <a:ea typeface="ＭＳ ゴシック" panose="020B0609070205080204" pitchFamily="49" charset="-128"/>
              </a:rPr>
              <a:t>いた漢字４字（賀，群，徳，富）及びこれまで第６</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学年に配当されていた漢字１字（城）。</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○各学年の字数及びその増減</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a:t>
            </a:r>
            <a:endParaRPr kumimoji="1" lang="en-US" altLang="ja-JP" sz="2800" dirty="0">
              <a:latin typeface="Tahoma" panose="020B0604030504040204" pitchFamily="34" charset="0"/>
            </a:endParaRPr>
          </a:p>
        </p:txBody>
      </p:sp>
      <p:graphicFrame>
        <p:nvGraphicFramePr>
          <p:cNvPr id="5" name="表 4"/>
          <p:cNvGraphicFramePr>
            <a:graphicFrameLocks noGrp="1"/>
          </p:cNvGraphicFramePr>
          <p:nvPr/>
        </p:nvGraphicFramePr>
        <p:xfrm>
          <a:off x="265113" y="5289550"/>
          <a:ext cx="8640760" cy="1482724"/>
        </p:xfrm>
        <a:graphic>
          <a:graphicData uri="http://schemas.openxmlformats.org/drawingml/2006/table">
            <a:tbl>
              <a:tblPr firstRow="1" bandRow="1">
                <a:tableStyleId>{5940675A-B579-460E-94D1-54222C63F5DA}</a:tableStyleId>
              </a:tblPr>
              <a:tblGrid>
                <a:gridCol w="1080095">
                  <a:extLst>
                    <a:ext uri="{9D8B030D-6E8A-4147-A177-3AD203B41FA5}">
                      <a16:colId xmlns:a16="http://schemas.microsoft.com/office/drawing/2014/main" val="20000"/>
                    </a:ext>
                  </a:extLst>
                </a:gridCol>
                <a:gridCol w="1080095">
                  <a:extLst>
                    <a:ext uri="{9D8B030D-6E8A-4147-A177-3AD203B41FA5}">
                      <a16:colId xmlns:a16="http://schemas.microsoft.com/office/drawing/2014/main" val="20001"/>
                    </a:ext>
                  </a:extLst>
                </a:gridCol>
                <a:gridCol w="1080095">
                  <a:extLst>
                    <a:ext uri="{9D8B030D-6E8A-4147-A177-3AD203B41FA5}">
                      <a16:colId xmlns:a16="http://schemas.microsoft.com/office/drawing/2014/main" val="20002"/>
                    </a:ext>
                  </a:extLst>
                </a:gridCol>
                <a:gridCol w="1080095">
                  <a:extLst>
                    <a:ext uri="{9D8B030D-6E8A-4147-A177-3AD203B41FA5}">
                      <a16:colId xmlns:a16="http://schemas.microsoft.com/office/drawing/2014/main" val="20003"/>
                    </a:ext>
                  </a:extLst>
                </a:gridCol>
                <a:gridCol w="1080095">
                  <a:extLst>
                    <a:ext uri="{9D8B030D-6E8A-4147-A177-3AD203B41FA5}">
                      <a16:colId xmlns:a16="http://schemas.microsoft.com/office/drawing/2014/main" val="20004"/>
                    </a:ext>
                  </a:extLst>
                </a:gridCol>
                <a:gridCol w="1080095">
                  <a:extLst>
                    <a:ext uri="{9D8B030D-6E8A-4147-A177-3AD203B41FA5}">
                      <a16:colId xmlns:a16="http://schemas.microsoft.com/office/drawing/2014/main" val="20005"/>
                    </a:ext>
                  </a:extLst>
                </a:gridCol>
                <a:gridCol w="1080095">
                  <a:extLst>
                    <a:ext uri="{9D8B030D-6E8A-4147-A177-3AD203B41FA5}">
                      <a16:colId xmlns:a16="http://schemas.microsoft.com/office/drawing/2014/main" val="20006"/>
                    </a:ext>
                  </a:extLst>
                </a:gridCol>
                <a:gridCol w="1080095">
                  <a:extLst>
                    <a:ext uri="{9D8B030D-6E8A-4147-A177-3AD203B41FA5}">
                      <a16:colId xmlns:a16="http://schemas.microsoft.com/office/drawing/2014/main" val="20007"/>
                    </a:ext>
                  </a:extLst>
                </a:gridCol>
              </a:tblGrid>
              <a:tr h="370681">
                <a:tc>
                  <a:txBody>
                    <a:bodyPr/>
                    <a:lstStyle/>
                    <a:p>
                      <a:endParaRPr kumimoji="1" lang="ja-JP" altLang="en-US" sz="1800" dirty="0"/>
                    </a:p>
                  </a:txBody>
                  <a:tcPr marL="91438" marR="91438" marT="45700" marB="45700"/>
                </a:tc>
                <a:tc>
                  <a:txBody>
                    <a:bodyPr/>
                    <a:lstStyle/>
                    <a:p>
                      <a:pPr algn="ctr"/>
                      <a:r>
                        <a:rPr kumimoji="1" lang="ja-JP" altLang="en-US" sz="1800" dirty="0"/>
                        <a:t>第１学年</a:t>
                      </a:r>
                    </a:p>
                  </a:txBody>
                  <a:tcPr marL="91438" marR="91438" marT="45700" marB="45700"/>
                </a:tc>
                <a:tc>
                  <a:txBody>
                    <a:bodyPr/>
                    <a:lstStyle/>
                    <a:p>
                      <a:pPr algn="ctr"/>
                      <a:r>
                        <a:rPr kumimoji="1" lang="ja-JP" altLang="en-US" sz="1800" dirty="0"/>
                        <a:t>第２学年</a:t>
                      </a:r>
                    </a:p>
                  </a:txBody>
                  <a:tcPr marL="91438" marR="91438" marT="45700" marB="45700"/>
                </a:tc>
                <a:tc>
                  <a:txBody>
                    <a:bodyPr/>
                    <a:lstStyle/>
                    <a:p>
                      <a:pPr algn="ctr"/>
                      <a:r>
                        <a:rPr kumimoji="1" lang="ja-JP" altLang="en-US" sz="1800" dirty="0"/>
                        <a:t>第３学年</a:t>
                      </a:r>
                    </a:p>
                  </a:txBody>
                  <a:tcPr marL="91438" marR="91438" marT="45700" marB="45700"/>
                </a:tc>
                <a:tc>
                  <a:txBody>
                    <a:bodyPr/>
                    <a:lstStyle/>
                    <a:p>
                      <a:pPr algn="ctr"/>
                      <a:r>
                        <a:rPr kumimoji="1" lang="ja-JP" altLang="en-US" sz="1800" dirty="0"/>
                        <a:t>第４学年</a:t>
                      </a:r>
                    </a:p>
                  </a:txBody>
                  <a:tcPr marL="91438" marR="91438" marT="45700" marB="45700"/>
                </a:tc>
                <a:tc>
                  <a:txBody>
                    <a:bodyPr/>
                    <a:lstStyle/>
                    <a:p>
                      <a:pPr algn="ctr"/>
                      <a:r>
                        <a:rPr kumimoji="1" lang="ja-JP" altLang="en-US" sz="1800" dirty="0"/>
                        <a:t>第５学年</a:t>
                      </a:r>
                    </a:p>
                  </a:txBody>
                  <a:tcPr marL="91438" marR="91438" marT="45700" marB="45700"/>
                </a:tc>
                <a:tc>
                  <a:txBody>
                    <a:bodyPr/>
                    <a:lstStyle/>
                    <a:p>
                      <a:pPr algn="ctr"/>
                      <a:r>
                        <a:rPr kumimoji="1" lang="ja-JP" altLang="en-US" sz="1800" dirty="0"/>
                        <a:t>第６学年</a:t>
                      </a:r>
                    </a:p>
                  </a:txBody>
                  <a:tcPr marL="91438" marR="91438" marT="45700" marB="45700"/>
                </a:tc>
                <a:tc>
                  <a:txBody>
                    <a:bodyPr/>
                    <a:lstStyle/>
                    <a:p>
                      <a:pPr algn="ctr"/>
                      <a:r>
                        <a:rPr kumimoji="1" lang="ja-JP" altLang="en-US" sz="1800" dirty="0"/>
                        <a:t>計</a:t>
                      </a:r>
                    </a:p>
                  </a:txBody>
                  <a:tcPr marL="91438" marR="91438" marT="45700" marB="45700"/>
                </a:tc>
                <a:extLst>
                  <a:ext uri="{0D108BD9-81ED-4DB2-BD59-A6C34878D82A}">
                    <a16:rowId xmlns:a16="http://schemas.microsoft.com/office/drawing/2014/main" val="10000"/>
                  </a:ext>
                </a:extLst>
              </a:tr>
              <a:tr h="370681">
                <a:tc>
                  <a:txBody>
                    <a:bodyPr/>
                    <a:lstStyle/>
                    <a:p>
                      <a:pPr algn="ctr"/>
                      <a:r>
                        <a:rPr kumimoji="1" lang="ja-JP" altLang="en-US" sz="1100" dirty="0"/>
                        <a:t>平成</a:t>
                      </a:r>
                      <a:r>
                        <a:rPr kumimoji="1" lang="en-US" altLang="ja-JP" sz="1100" dirty="0"/>
                        <a:t>20</a:t>
                      </a:r>
                      <a:r>
                        <a:rPr kumimoji="1" lang="ja-JP" altLang="en-US" sz="1100" dirty="0"/>
                        <a:t>年告示</a:t>
                      </a:r>
                    </a:p>
                  </a:txBody>
                  <a:tcPr marL="91438" marR="91438" marT="45700" marB="45700"/>
                </a:tc>
                <a:tc>
                  <a:txBody>
                    <a:bodyPr/>
                    <a:lstStyle/>
                    <a:p>
                      <a:pPr algn="r"/>
                      <a:r>
                        <a:rPr kumimoji="1" lang="ja-JP" altLang="en-US" sz="1800" dirty="0"/>
                        <a:t>８０字</a:t>
                      </a:r>
                    </a:p>
                  </a:txBody>
                  <a:tcPr marL="91438" marR="91438" marT="45700" marB="45700"/>
                </a:tc>
                <a:tc>
                  <a:txBody>
                    <a:bodyPr/>
                    <a:lstStyle/>
                    <a:p>
                      <a:pPr algn="r"/>
                      <a:r>
                        <a:rPr kumimoji="1" lang="ja-JP" altLang="en-US" sz="1800" dirty="0"/>
                        <a:t>１６０字</a:t>
                      </a:r>
                    </a:p>
                  </a:txBody>
                  <a:tcPr marL="91438" marR="91438" marT="45700" marB="45700"/>
                </a:tc>
                <a:tc>
                  <a:txBody>
                    <a:bodyPr/>
                    <a:lstStyle/>
                    <a:p>
                      <a:pPr algn="r"/>
                      <a:r>
                        <a:rPr kumimoji="1" lang="ja-JP" altLang="en-US" sz="1800" dirty="0"/>
                        <a:t>２００字</a:t>
                      </a:r>
                    </a:p>
                  </a:txBody>
                  <a:tcPr marL="91438" marR="91438" marT="45700" marB="45700"/>
                </a:tc>
                <a:tc>
                  <a:txBody>
                    <a:bodyPr/>
                    <a:lstStyle/>
                    <a:p>
                      <a:pPr algn="r"/>
                      <a:r>
                        <a:rPr kumimoji="1" lang="ja-JP" altLang="en-US" sz="1800" dirty="0"/>
                        <a:t>２００字</a:t>
                      </a:r>
                    </a:p>
                  </a:txBody>
                  <a:tcPr marL="91438" marR="91438" marT="45700" marB="45700"/>
                </a:tc>
                <a:tc>
                  <a:txBody>
                    <a:bodyPr/>
                    <a:lstStyle/>
                    <a:p>
                      <a:pPr algn="r"/>
                      <a:r>
                        <a:rPr kumimoji="1" lang="ja-JP" altLang="en-US" sz="1800" dirty="0"/>
                        <a:t>１８５字</a:t>
                      </a:r>
                    </a:p>
                  </a:txBody>
                  <a:tcPr marL="91438" marR="91438" marT="45700" marB="45700"/>
                </a:tc>
                <a:tc>
                  <a:txBody>
                    <a:bodyPr/>
                    <a:lstStyle/>
                    <a:p>
                      <a:pPr algn="r"/>
                      <a:r>
                        <a:rPr kumimoji="1" lang="ja-JP" altLang="en-US" sz="1800" dirty="0"/>
                        <a:t>１８１字</a:t>
                      </a:r>
                    </a:p>
                  </a:txBody>
                  <a:tcPr marL="91438" marR="91438" marT="45700" marB="45700"/>
                </a:tc>
                <a:tc>
                  <a:txBody>
                    <a:bodyPr/>
                    <a:lstStyle/>
                    <a:p>
                      <a:pPr algn="r"/>
                      <a:r>
                        <a:rPr kumimoji="1" lang="ja-JP" altLang="en-US" sz="1800" dirty="0"/>
                        <a:t>１００６字</a:t>
                      </a:r>
                    </a:p>
                  </a:txBody>
                  <a:tcPr marL="91438" marR="91438" marT="45700" marB="45700"/>
                </a:tc>
                <a:extLst>
                  <a:ext uri="{0D108BD9-81ED-4DB2-BD59-A6C34878D82A}">
                    <a16:rowId xmlns:a16="http://schemas.microsoft.com/office/drawing/2014/main" val="10001"/>
                  </a:ext>
                </a:extLst>
              </a:tr>
              <a:tr h="370681">
                <a:tc>
                  <a:txBody>
                    <a:bodyPr/>
                    <a:lstStyle/>
                    <a:p>
                      <a:pPr algn="ctr"/>
                      <a:r>
                        <a:rPr kumimoji="1" lang="ja-JP" altLang="en-US" sz="1100" dirty="0"/>
                        <a:t>平成２９年告示</a:t>
                      </a:r>
                    </a:p>
                  </a:txBody>
                  <a:tcPr marL="91438" marR="91438" marT="45700" marB="45700"/>
                </a:tc>
                <a:tc>
                  <a:txBody>
                    <a:bodyPr/>
                    <a:lstStyle/>
                    <a:p>
                      <a:pPr algn="r"/>
                      <a:r>
                        <a:rPr kumimoji="1" lang="ja-JP" altLang="en-US" sz="1800" dirty="0"/>
                        <a:t>８０字</a:t>
                      </a:r>
                    </a:p>
                  </a:txBody>
                  <a:tcPr marL="91438" marR="91438" marT="45700" marB="45700"/>
                </a:tc>
                <a:tc>
                  <a:txBody>
                    <a:bodyPr/>
                    <a:lstStyle/>
                    <a:p>
                      <a:pPr algn="r"/>
                      <a:r>
                        <a:rPr kumimoji="1" lang="ja-JP" altLang="en-US" sz="1800" dirty="0"/>
                        <a:t>１６０字</a:t>
                      </a:r>
                    </a:p>
                  </a:txBody>
                  <a:tcPr marL="91438" marR="91438" marT="45700" marB="45700"/>
                </a:tc>
                <a:tc>
                  <a:txBody>
                    <a:bodyPr/>
                    <a:lstStyle/>
                    <a:p>
                      <a:pPr algn="r"/>
                      <a:r>
                        <a:rPr kumimoji="1" lang="ja-JP" altLang="en-US" sz="1800" dirty="0"/>
                        <a:t>２００字</a:t>
                      </a:r>
                    </a:p>
                  </a:txBody>
                  <a:tcPr marL="91438" marR="91438" marT="45700" marB="45700"/>
                </a:tc>
                <a:tc>
                  <a:txBody>
                    <a:bodyPr/>
                    <a:lstStyle/>
                    <a:p>
                      <a:pPr algn="r"/>
                      <a:r>
                        <a:rPr kumimoji="1" lang="ja-JP" altLang="en-US" sz="1800" dirty="0"/>
                        <a:t>２０２字</a:t>
                      </a:r>
                    </a:p>
                  </a:txBody>
                  <a:tcPr marL="91438" marR="91438" marT="45700" marB="45700"/>
                </a:tc>
                <a:tc>
                  <a:txBody>
                    <a:bodyPr/>
                    <a:lstStyle/>
                    <a:p>
                      <a:pPr algn="r"/>
                      <a:r>
                        <a:rPr kumimoji="1" lang="ja-JP" altLang="en-US" sz="1800" dirty="0"/>
                        <a:t>１９３字</a:t>
                      </a:r>
                    </a:p>
                  </a:txBody>
                  <a:tcPr marL="91438" marR="91438" marT="45700" marB="45700"/>
                </a:tc>
                <a:tc>
                  <a:txBody>
                    <a:bodyPr/>
                    <a:lstStyle/>
                    <a:p>
                      <a:pPr algn="r"/>
                      <a:r>
                        <a:rPr kumimoji="1" lang="ja-JP" altLang="en-US" sz="1800" dirty="0"/>
                        <a:t>１９１字</a:t>
                      </a:r>
                    </a:p>
                  </a:txBody>
                  <a:tcPr marL="91438" marR="91438" marT="45700" marB="45700"/>
                </a:tc>
                <a:tc>
                  <a:txBody>
                    <a:bodyPr/>
                    <a:lstStyle/>
                    <a:p>
                      <a:pPr algn="r"/>
                      <a:r>
                        <a:rPr kumimoji="1" lang="ja-JP" altLang="en-US" sz="1800" dirty="0"/>
                        <a:t>１０２６字</a:t>
                      </a:r>
                    </a:p>
                  </a:txBody>
                  <a:tcPr marL="91438" marR="91438" marT="45700" marB="45700"/>
                </a:tc>
                <a:extLst>
                  <a:ext uri="{0D108BD9-81ED-4DB2-BD59-A6C34878D82A}">
                    <a16:rowId xmlns:a16="http://schemas.microsoft.com/office/drawing/2014/main" val="10002"/>
                  </a:ext>
                </a:extLst>
              </a:tr>
              <a:tr h="370681">
                <a:tc>
                  <a:txBody>
                    <a:bodyPr/>
                    <a:lstStyle/>
                    <a:p>
                      <a:pPr algn="ctr"/>
                      <a:r>
                        <a:rPr kumimoji="1" lang="ja-JP" altLang="en-US" sz="1800" dirty="0"/>
                        <a:t>増減</a:t>
                      </a:r>
                    </a:p>
                  </a:txBody>
                  <a:tcPr marL="91438" marR="91438" marT="45700" marB="45700"/>
                </a:tc>
                <a:tc>
                  <a:txBody>
                    <a:bodyPr/>
                    <a:lstStyle/>
                    <a:p>
                      <a:pPr algn="r"/>
                      <a:r>
                        <a:rPr kumimoji="1" lang="ja-JP" altLang="en-US" sz="1800" dirty="0"/>
                        <a:t>０</a:t>
                      </a:r>
                    </a:p>
                  </a:txBody>
                  <a:tcPr marL="91438" marR="91438" marT="45700" marB="45700"/>
                </a:tc>
                <a:tc>
                  <a:txBody>
                    <a:bodyPr/>
                    <a:lstStyle/>
                    <a:p>
                      <a:pPr algn="r"/>
                      <a:r>
                        <a:rPr kumimoji="1" lang="ja-JP" altLang="en-US" sz="1800" dirty="0"/>
                        <a:t>０</a:t>
                      </a:r>
                    </a:p>
                  </a:txBody>
                  <a:tcPr marL="91438" marR="91438" marT="45700" marB="45700"/>
                </a:tc>
                <a:tc>
                  <a:txBody>
                    <a:bodyPr/>
                    <a:lstStyle/>
                    <a:p>
                      <a:pPr algn="r"/>
                      <a:r>
                        <a:rPr kumimoji="1" lang="ja-JP" altLang="en-US" sz="1800" dirty="0"/>
                        <a:t>０</a:t>
                      </a:r>
                    </a:p>
                  </a:txBody>
                  <a:tcPr marL="91438" marR="91438" marT="45700" marB="45700"/>
                </a:tc>
                <a:tc>
                  <a:txBody>
                    <a:bodyPr/>
                    <a:lstStyle/>
                    <a:p>
                      <a:pPr algn="r"/>
                      <a:r>
                        <a:rPr kumimoji="1" lang="ja-JP" altLang="en-US" sz="1800" dirty="0"/>
                        <a:t>＋２</a:t>
                      </a:r>
                    </a:p>
                  </a:txBody>
                  <a:tcPr marL="91438" marR="91438" marT="45700" marB="45700"/>
                </a:tc>
                <a:tc>
                  <a:txBody>
                    <a:bodyPr/>
                    <a:lstStyle/>
                    <a:p>
                      <a:pPr algn="r"/>
                      <a:r>
                        <a:rPr kumimoji="1" lang="ja-JP" altLang="en-US" sz="1800" dirty="0"/>
                        <a:t>＋８</a:t>
                      </a:r>
                    </a:p>
                  </a:txBody>
                  <a:tcPr marL="91438" marR="91438" marT="45700" marB="45700"/>
                </a:tc>
                <a:tc>
                  <a:txBody>
                    <a:bodyPr/>
                    <a:lstStyle/>
                    <a:p>
                      <a:pPr algn="r"/>
                      <a:r>
                        <a:rPr kumimoji="1" lang="ja-JP" altLang="en-US" sz="1800" dirty="0"/>
                        <a:t>＋１０</a:t>
                      </a:r>
                    </a:p>
                  </a:txBody>
                  <a:tcPr marL="91438" marR="91438" marT="45700" marB="45700"/>
                </a:tc>
                <a:tc>
                  <a:txBody>
                    <a:bodyPr/>
                    <a:lstStyle/>
                    <a:p>
                      <a:pPr algn="r"/>
                      <a:r>
                        <a:rPr kumimoji="1" lang="ja-JP" altLang="en-US" sz="1800" dirty="0"/>
                        <a:t>＋２０</a:t>
                      </a:r>
                    </a:p>
                  </a:txBody>
                  <a:tcPr marL="91438" marR="91438" marT="45700" marB="45700"/>
                </a:tc>
                <a:extLst>
                  <a:ext uri="{0D108BD9-81ED-4DB2-BD59-A6C34878D82A}">
                    <a16:rowId xmlns:a16="http://schemas.microsoft.com/office/drawing/2014/main" val="10003"/>
                  </a:ext>
                </a:extLst>
              </a:tr>
            </a:tbl>
          </a:graphicData>
        </a:graphic>
      </p:graphicFrame>
      <p:sp>
        <p:nvSpPr>
          <p:cNvPr id="7" name="正方形/長方形 6"/>
          <p:cNvSpPr/>
          <p:nvPr/>
        </p:nvSpPr>
        <p:spPr>
          <a:xfrm flipV="1">
            <a:off x="0" y="6811963"/>
            <a:ext cx="9144000" cy="460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92"/>
    </mc:Choice>
    <mc:Fallback xmlns="">
      <p:transition spd="slow" advTm="28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4578" name="AutoShape 17"/>
          <p:cNvSpPr>
            <a:spLocks noChangeArrowheads="1"/>
          </p:cNvSpPr>
          <p:nvPr/>
        </p:nvSpPr>
        <p:spPr bwMode="auto">
          <a:xfrm>
            <a:off x="6372225" y="44450"/>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P19-27</a:t>
            </a:r>
            <a:endParaRPr lang="ja-JP" altLang="en-US" dirty="0"/>
          </a:p>
        </p:txBody>
      </p:sp>
      <p:sp>
        <p:nvSpPr>
          <p:cNvPr id="36868"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20484" name="テキスト ボックス 6"/>
          <p:cNvSpPr txBox="1">
            <a:spLocks noChangeArrowheads="1"/>
          </p:cNvSpPr>
          <p:nvPr/>
        </p:nvSpPr>
        <p:spPr bwMode="auto">
          <a:xfrm>
            <a:off x="93663" y="930275"/>
            <a:ext cx="8964612" cy="6617196"/>
          </a:xfrm>
          <a:prstGeom prst="rect">
            <a:avLst/>
          </a:prstGeom>
          <a:noFill/>
          <a:ln w="9525">
            <a:noFill/>
            <a:miter lim="800000"/>
            <a:headEnd/>
            <a:tailEnd/>
          </a:ln>
        </p:spPr>
        <p:txBody>
          <a:bodyPr>
            <a:spAutoFit/>
          </a:bodyPr>
          <a:lstStyle/>
          <a:p>
            <a:pPr eaLnBrk="1" hangingPunct="1">
              <a:defRPr/>
            </a:pPr>
            <a:r>
              <a:rPr kumimoji="1" lang="ja-JP" altLang="en-US" sz="2800" dirty="0">
                <a:latin typeface="Tahoma" pitchFamily="34" charset="0"/>
              </a:rPr>
              <a:t>（１）　言葉の特徴や使い方に関する事項</a:t>
            </a:r>
            <a:endParaRPr kumimoji="1" lang="en-US" altLang="ja-JP" sz="2800" dirty="0">
              <a:latin typeface="Tahoma" pitchFamily="34" charset="0"/>
            </a:endParaRPr>
          </a:p>
          <a:p>
            <a:pPr eaLnBrk="1" hangingPunct="1">
              <a:defRPr/>
            </a:pPr>
            <a:r>
              <a:rPr kumimoji="1" lang="ja-JP" altLang="en-US" sz="2400" b="1" dirty="0">
                <a:latin typeface="ＭＳ ゴシック" panose="020B0609070205080204" pitchFamily="49" charset="-128"/>
                <a:ea typeface="ＭＳ ゴシック" panose="020B0609070205080204" pitchFamily="49" charset="-128"/>
              </a:rPr>
              <a:t>〇語彙</a:t>
            </a:r>
            <a:r>
              <a:rPr kumimoji="1" lang="en-US" altLang="ja-JP" sz="2400" dirty="0">
                <a:latin typeface="ＭＳ ゴシック" pitchFamily="49" charset="-128"/>
                <a:ea typeface="ＭＳ ゴシック" pitchFamily="49" charset="-128"/>
              </a:rPr>
              <a:t>…</a:t>
            </a:r>
            <a:r>
              <a:rPr kumimoji="1" lang="ja-JP" altLang="en-US" sz="2400" dirty="0">
                <a:latin typeface="ＭＳ ゴシック" pitchFamily="49" charset="-128"/>
                <a:ea typeface="ＭＳ ゴシック" pitchFamily="49" charset="-128"/>
              </a:rPr>
              <a:t>語句の量を増すことと，語句のまとまりや関係，構成</a:t>
            </a:r>
            <a:endParaRPr kumimoji="1" lang="en-US" altLang="ja-JP" sz="2400" dirty="0">
              <a:latin typeface="ＭＳ ゴシック" pitchFamily="49" charset="-128"/>
              <a:ea typeface="ＭＳ ゴシック" pitchFamily="49" charset="-128"/>
            </a:endParaRPr>
          </a:p>
          <a:p>
            <a:pPr eaLnBrk="1" hangingPunct="1">
              <a:defRPr/>
            </a:pPr>
            <a:r>
              <a:rPr kumimoji="1" lang="ja-JP" altLang="en-US" sz="2400" dirty="0">
                <a:latin typeface="ＭＳ ゴシック" pitchFamily="49" charset="-128"/>
                <a:ea typeface="ＭＳ ゴシック" pitchFamily="49" charset="-128"/>
              </a:rPr>
              <a:t>　　　　や変化について理解することの二つの内容で構成</a:t>
            </a:r>
            <a:endParaRPr kumimoji="1" lang="en-US" altLang="ja-JP" sz="2400" dirty="0">
              <a:latin typeface="ＭＳ ゴシック" pitchFamily="49" charset="-128"/>
              <a:ea typeface="ＭＳ ゴシック" pitchFamily="49" charset="-128"/>
            </a:endParaRPr>
          </a:p>
          <a:p>
            <a:pPr eaLnBrk="1" hangingPunct="1">
              <a:defRPr/>
            </a:pPr>
            <a:r>
              <a:rPr kumimoji="1" lang="ja-JP" altLang="en-US" sz="2400" b="1" dirty="0">
                <a:latin typeface="ＭＳ ゴシック" panose="020B0609070205080204" pitchFamily="49" charset="-128"/>
                <a:ea typeface="ＭＳ ゴシック" panose="020B0609070205080204" pitchFamily="49" charset="-128"/>
              </a:rPr>
              <a:t>〇言葉遣い</a:t>
            </a:r>
            <a:r>
              <a:rPr kumimoji="1" lang="en-US" altLang="ja-JP" sz="2400" dirty="0">
                <a:latin typeface="ＭＳ ゴシック" pitchFamily="49" charset="-128"/>
                <a:ea typeface="ＭＳ ゴシック" pitchFamily="49" charset="-128"/>
              </a:rPr>
              <a:t>…</a:t>
            </a:r>
            <a:r>
              <a:rPr kumimoji="1" lang="ja-JP" altLang="en-US" sz="2400" dirty="0">
                <a:latin typeface="Tahoma" pitchFamily="34" charset="0"/>
              </a:rPr>
              <a:t>丁寧な言葉と普通の言葉の違いについては，「知識及</a:t>
            </a:r>
            <a:endParaRPr kumimoji="1" lang="en-US" altLang="ja-JP" sz="2400" dirty="0">
              <a:latin typeface="Tahoma" pitchFamily="34" charset="0"/>
            </a:endParaRPr>
          </a:p>
          <a:p>
            <a:pPr eaLnBrk="1" hangingPunct="1">
              <a:defRPr/>
            </a:pPr>
            <a:r>
              <a:rPr kumimoji="1" lang="ja-JP" altLang="en-US" sz="2400" dirty="0">
                <a:latin typeface="Tahoma" pitchFamily="34" charset="0"/>
              </a:rPr>
              <a:t>　　　　　　　　　び技能」として整理し，敬語と併せて提示</a:t>
            </a:r>
            <a:endParaRPr kumimoji="1" lang="en-US" altLang="ja-JP" sz="2400" dirty="0">
              <a:latin typeface="Tahoma" pitchFamily="34" charset="0"/>
            </a:endParaRPr>
          </a:p>
          <a:p>
            <a:pPr eaLnBrk="1" hangingPunct="1">
              <a:defRPr/>
            </a:pPr>
            <a:r>
              <a:rPr kumimoji="1" lang="ja-JP" altLang="en-US" sz="2400" b="1" dirty="0">
                <a:latin typeface="ＭＳ ゴシック" panose="020B0609070205080204" pitchFamily="49" charset="-128"/>
                <a:ea typeface="ＭＳ ゴシック" panose="020B0609070205080204" pitchFamily="49" charset="-128"/>
              </a:rPr>
              <a:t>〇音読・朗読</a:t>
            </a:r>
            <a:r>
              <a:rPr kumimoji="1" lang="en-US" altLang="ja-JP" sz="2400" dirty="0">
                <a:latin typeface="ＭＳ ゴシック" pitchFamily="49" charset="-128"/>
                <a:ea typeface="ＭＳ ゴシック" pitchFamily="49" charset="-128"/>
              </a:rPr>
              <a:t>… </a:t>
            </a:r>
            <a:r>
              <a:rPr kumimoji="1" lang="ja-JP" altLang="en-US" sz="2400" dirty="0">
                <a:latin typeface="Tahoma" pitchFamily="34" charset="0"/>
              </a:rPr>
              <a:t>「</a:t>
            </a:r>
            <a:r>
              <a:rPr kumimoji="1" lang="en-US" altLang="ja-JP" sz="2400" dirty="0">
                <a:latin typeface="Tahoma" pitchFamily="34" charset="0"/>
              </a:rPr>
              <a:t>C</a:t>
            </a:r>
            <a:r>
              <a:rPr kumimoji="1" lang="ja-JP" altLang="en-US" sz="2400" dirty="0">
                <a:latin typeface="Tahoma" pitchFamily="34" charset="0"/>
              </a:rPr>
              <a:t>読むこと」だけでなく，他の指導事項とも関連付</a:t>
            </a:r>
            <a:endParaRPr kumimoji="1" lang="en-US" altLang="ja-JP" sz="2400" dirty="0">
              <a:latin typeface="Tahoma" pitchFamily="34" charset="0"/>
            </a:endParaRPr>
          </a:p>
          <a:p>
            <a:pPr eaLnBrk="1" hangingPunct="1">
              <a:defRPr/>
            </a:pPr>
            <a:r>
              <a:rPr kumimoji="1" lang="ja-JP" altLang="en-US" sz="2400" dirty="0">
                <a:latin typeface="Tahoma" pitchFamily="34" charset="0"/>
              </a:rPr>
              <a:t>　　　　　　　　　　　</a:t>
            </a:r>
            <a:r>
              <a:rPr kumimoji="1" lang="ja-JP" altLang="en-US" sz="2400" dirty="0" err="1">
                <a:latin typeface="Tahoma" pitchFamily="34" charset="0"/>
              </a:rPr>
              <a:t>けて</a:t>
            </a:r>
            <a:r>
              <a:rPr kumimoji="1" lang="ja-JP" altLang="en-US" sz="2400" dirty="0">
                <a:latin typeface="Tahoma" pitchFamily="34" charset="0"/>
              </a:rPr>
              <a:t>指導することの重要性から「知識及び技能」の</a:t>
            </a:r>
            <a:endParaRPr kumimoji="1" lang="en-US" altLang="ja-JP" sz="2400" dirty="0">
              <a:latin typeface="Tahoma" pitchFamily="34" charset="0"/>
            </a:endParaRPr>
          </a:p>
          <a:p>
            <a:pPr eaLnBrk="1" hangingPunct="1">
              <a:defRPr/>
            </a:pPr>
            <a:r>
              <a:rPr kumimoji="1" lang="ja-JP" altLang="en-US" sz="2400" dirty="0">
                <a:latin typeface="Tahoma" pitchFamily="34" charset="0"/>
              </a:rPr>
              <a:t>　　　　　　　　　　　指導事項として整理</a:t>
            </a:r>
            <a:endParaRPr kumimoji="1" lang="en-US" altLang="ja-JP" sz="2400" dirty="0">
              <a:latin typeface="Tahoma" pitchFamily="34" charset="0"/>
            </a:endParaRPr>
          </a:p>
          <a:p>
            <a:pPr eaLnBrk="1" hangingPunct="1">
              <a:defRPr/>
            </a:pPr>
            <a:r>
              <a:rPr kumimoji="1" lang="ja-JP" altLang="en-US" sz="2800" dirty="0">
                <a:latin typeface="Tahoma" pitchFamily="34" charset="0"/>
              </a:rPr>
              <a:t>（２）　情報の扱い方に関する事項</a:t>
            </a:r>
            <a:endParaRPr kumimoji="1" lang="en-US" altLang="ja-JP" sz="2400" dirty="0">
              <a:latin typeface="Tahoma" pitchFamily="34" charset="0"/>
            </a:endParaRPr>
          </a:p>
          <a:p>
            <a:pPr eaLnBrk="1" hangingPunct="1">
              <a:defRPr/>
            </a:pPr>
            <a:r>
              <a:rPr kumimoji="1" lang="ja-JP" altLang="en-US" sz="2400" b="1" dirty="0">
                <a:latin typeface="ＭＳ ゴシック" panose="020B0609070205080204" pitchFamily="49" charset="-128"/>
                <a:ea typeface="ＭＳ ゴシック" panose="020B0609070205080204" pitchFamily="49" charset="-128"/>
              </a:rPr>
              <a:t>・アの「情報と情報との関係」</a:t>
            </a:r>
            <a:r>
              <a:rPr kumimoji="1" lang="ja-JP" altLang="en-US" sz="2400" dirty="0">
                <a:latin typeface="Tahoma" pitchFamily="34" charset="0"/>
              </a:rPr>
              <a:t>，</a:t>
            </a:r>
            <a:r>
              <a:rPr kumimoji="1" lang="ja-JP" altLang="en-US" sz="2400" b="1" dirty="0">
                <a:latin typeface="ＭＳ ゴシック" panose="020B0609070205080204" pitchFamily="49" charset="-128"/>
                <a:ea typeface="ＭＳ ゴシック" panose="020B0609070205080204" pitchFamily="49" charset="-128"/>
              </a:rPr>
              <a:t>イの「情報の整理」</a:t>
            </a:r>
            <a:r>
              <a:rPr kumimoji="1" lang="ja-JP" altLang="en-US" sz="2400" dirty="0">
                <a:latin typeface="Tahoma" pitchFamily="34" charset="0"/>
              </a:rPr>
              <a:t>の二つの</a:t>
            </a:r>
            <a:endParaRPr kumimoji="1" lang="en-US" altLang="ja-JP" sz="2400" dirty="0">
              <a:latin typeface="Tahoma" pitchFamily="34" charset="0"/>
            </a:endParaRPr>
          </a:p>
          <a:p>
            <a:pPr eaLnBrk="1" hangingPunct="1">
              <a:defRPr/>
            </a:pPr>
            <a:r>
              <a:rPr kumimoji="1" lang="ja-JP" altLang="en-US" sz="2400" dirty="0">
                <a:latin typeface="Tahoma" pitchFamily="34" charset="0"/>
              </a:rPr>
              <a:t>　　内容で構成し，系統的に提示</a:t>
            </a:r>
            <a:endParaRPr kumimoji="1" lang="en-US" altLang="ja-JP" sz="2400" dirty="0">
              <a:latin typeface="Tahoma" pitchFamily="34" charset="0"/>
            </a:endParaRPr>
          </a:p>
          <a:p>
            <a:pPr eaLnBrk="1" hangingPunct="1">
              <a:defRPr/>
            </a:pPr>
            <a:r>
              <a:rPr kumimoji="1" lang="ja-JP" altLang="en-US" sz="2800" dirty="0">
                <a:latin typeface="+mn-ea"/>
              </a:rPr>
              <a:t>（３）　我が国の言語文化に関する事項</a:t>
            </a:r>
            <a:endParaRPr kumimoji="1" lang="en-US" altLang="ja-JP" sz="2800" dirty="0">
              <a:latin typeface="+mn-ea"/>
            </a:endParaRPr>
          </a:p>
          <a:p>
            <a:pPr eaLnBrk="1" hangingPunct="1">
              <a:defRPr/>
            </a:pPr>
            <a:r>
              <a:rPr kumimoji="1" lang="ja-JP" altLang="en-US" sz="2400" b="1" dirty="0">
                <a:latin typeface="ＭＳ ゴシック" panose="020B0609070205080204" pitchFamily="49" charset="-128"/>
                <a:ea typeface="ＭＳ ゴシック" panose="020B0609070205080204" pitchFamily="49" charset="-128"/>
              </a:rPr>
              <a:t>〇伝統的な言語文化</a:t>
            </a:r>
            <a:r>
              <a:rPr kumimoji="1" lang="en-US" altLang="ja-JP" sz="2400" dirty="0">
                <a:latin typeface="ＭＳ ゴシック" pitchFamily="49" charset="-128"/>
                <a:ea typeface="ＭＳ ゴシック" pitchFamily="49" charset="-128"/>
              </a:rPr>
              <a:t>…</a:t>
            </a:r>
            <a:r>
              <a:rPr kumimoji="1" lang="ja-JP" altLang="en-US" sz="2400" dirty="0">
                <a:latin typeface="ＭＳ ゴシック" pitchFamily="49" charset="-128"/>
                <a:ea typeface="ＭＳ ゴシック" pitchFamily="49" charset="-128"/>
              </a:rPr>
              <a:t>我が国の言語文化に触れ，親しんだり</a:t>
            </a:r>
            <a:r>
              <a:rPr kumimoji="1" lang="en-US" altLang="ja-JP" sz="2400" dirty="0">
                <a:latin typeface="ＭＳ ゴシック" pitchFamily="49" charset="-128"/>
                <a:ea typeface="ＭＳ ゴシック" pitchFamily="49" charset="-128"/>
              </a:rPr>
              <a:t>,</a:t>
            </a:r>
          </a:p>
          <a:p>
            <a:pPr eaLnBrk="1" hangingPunct="1">
              <a:defRPr/>
            </a:pPr>
            <a:r>
              <a:rPr kumimoji="1" lang="ja-JP" altLang="en-US" sz="2400" dirty="0">
                <a:latin typeface="ＭＳ ゴシック" pitchFamily="49" charset="-128"/>
                <a:ea typeface="ＭＳ ゴシック" pitchFamily="49" charset="-128"/>
              </a:rPr>
              <a:t>　楽しんだりするとともに，その豊かさに気付き，理解を深め　</a:t>
            </a:r>
            <a:endParaRPr kumimoji="1" lang="en-US" altLang="ja-JP" sz="2400" dirty="0">
              <a:latin typeface="ＭＳ ゴシック" pitchFamily="49" charset="-128"/>
              <a:ea typeface="ＭＳ ゴシック" pitchFamily="49" charset="-128"/>
            </a:endParaRPr>
          </a:p>
          <a:p>
            <a:pPr eaLnBrk="1" hangingPunct="1">
              <a:defRPr/>
            </a:pPr>
            <a:r>
              <a:rPr kumimoji="1" lang="ja-JP" altLang="en-US" sz="2400" dirty="0">
                <a:latin typeface="ＭＳ ゴシック" pitchFamily="49" charset="-128"/>
                <a:ea typeface="ＭＳ ゴシック" pitchFamily="49" charset="-128"/>
              </a:rPr>
              <a:t>　ることに重点を置いた内容構成</a:t>
            </a:r>
            <a:endParaRPr kumimoji="1" lang="en-US" altLang="ja-JP" sz="2400" dirty="0">
              <a:latin typeface="ＭＳ ゴシック" pitchFamily="49" charset="-128"/>
              <a:ea typeface="ＭＳ ゴシック" pitchFamily="49" charset="-128"/>
            </a:endParaRPr>
          </a:p>
          <a:p>
            <a:pPr eaLnBrk="1" hangingPunct="1">
              <a:defRPr/>
            </a:pPr>
            <a:endParaRPr kumimoji="1" lang="en-US" altLang="ja-JP" sz="2400" dirty="0">
              <a:latin typeface="Tahoma" pitchFamily="34" charset="0"/>
            </a:endParaRPr>
          </a:p>
          <a:p>
            <a:pPr eaLnBrk="1" hangingPunct="1">
              <a:defRPr/>
            </a:pPr>
            <a:endParaRPr kumimoji="1" lang="en-US" altLang="ja-JP" sz="2800" dirty="0">
              <a:latin typeface="Tahoma" pitchFamily="34" charset="0"/>
            </a:endParaRPr>
          </a:p>
        </p:txBody>
      </p:sp>
      <p:sp>
        <p:nvSpPr>
          <p:cNvPr id="6" name="正方形/長方形 5"/>
          <p:cNvSpPr/>
          <p:nvPr/>
        </p:nvSpPr>
        <p:spPr>
          <a:xfrm flipV="1">
            <a:off x="0" y="6669088"/>
            <a:ext cx="9144000" cy="18891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943"/>
    </mc:Choice>
    <mc:Fallback xmlns="">
      <p:transition spd="slow" advTm="43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正方形/長方形 88"/>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4578" name="AutoShape 17"/>
          <p:cNvSpPr>
            <a:spLocks noChangeArrowheads="1"/>
          </p:cNvSpPr>
          <p:nvPr/>
        </p:nvSpPr>
        <p:spPr bwMode="auto">
          <a:xfrm>
            <a:off x="6372225" y="44450"/>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P28</a:t>
            </a:r>
            <a:endParaRPr lang="ja-JP" altLang="en-US" dirty="0"/>
          </a:p>
        </p:txBody>
      </p:sp>
      <p:sp>
        <p:nvSpPr>
          <p:cNvPr id="40964" name="AutoShape 21"/>
          <p:cNvSpPr>
            <a:spLocks noChangeArrowheads="1"/>
          </p:cNvSpPr>
          <p:nvPr/>
        </p:nvSpPr>
        <p:spPr bwMode="auto">
          <a:xfrm>
            <a:off x="136525" y="587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40965" name="テキスト ボックス 6"/>
          <p:cNvSpPr txBox="1">
            <a:spLocks noChangeArrowheads="1"/>
          </p:cNvSpPr>
          <p:nvPr/>
        </p:nvSpPr>
        <p:spPr bwMode="auto">
          <a:xfrm>
            <a:off x="-1588" y="777875"/>
            <a:ext cx="62023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ＭＳ ゴシック" panose="020B0609070205080204" pitchFamily="49" charset="-128"/>
                <a:ea typeface="ＭＳ ゴシック" panose="020B0609070205080204" pitchFamily="49" charset="-128"/>
              </a:rPr>
              <a:t>○「Ａ話すこと・聞くこと」領域の構成</a:t>
            </a:r>
            <a:endParaRPr kumimoji="1" lang="en-US" altLang="ja-JP" sz="2800">
              <a:latin typeface="Tahoma" panose="020B0604030504040204" pitchFamily="34" charset="0"/>
            </a:endParaRPr>
          </a:p>
        </p:txBody>
      </p:sp>
      <p:grpSp>
        <p:nvGrpSpPr>
          <p:cNvPr id="40966" name="グループ化 156"/>
          <p:cNvGrpSpPr>
            <a:grpSpLocks/>
          </p:cNvGrpSpPr>
          <p:nvPr/>
        </p:nvGrpSpPr>
        <p:grpSpPr bwMode="auto">
          <a:xfrm>
            <a:off x="179388" y="1168400"/>
            <a:ext cx="8785225" cy="5562600"/>
            <a:chOff x="179512" y="1168616"/>
            <a:chExt cx="8784976" cy="5562772"/>
          </a:xfrm>
        </p:grpSpPr>
        <p:sp>
          <p:nvSpPr>
            <p:cNvPr id="40973" name="テキスト ボックス 6"/>
            <p:cNvSpPr txBox="1">
              <a:spLocks noChangeArrowheads="1"/>
            </p:cNvSpPr>
            <p:nvPr/>
          </p:nvSpPr>
          <p:spPr bwMode="auto">
            <a:xfrm>
              <a:off x="1090816" y="1168616"/>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学習過程</a:t>
              </a:r>
            </a:p>
          </p:txBody>
        </p:sp>
        <p:sp>
          <p:nvSpPr>
            <p:cNvPr id="40974" name="テキスト ボックス 7"/>
            <p:cNvSpPr txBox="1">
              <a:spLocks noChangeArrowheads="1"/>
            </p:cNvSpPr>
            <p:nvPr/>
          </p:nvSpPr>
          <p:spPr bwMode="auto">
            <a:xfrm>
              <a:off x="3767512" y="1168616"/>
              <a:ext cx="13516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（１）指導事項</a:t>
              </a:r>
            </a:p>
          </p:txBody>
        </p:sp>
        <p:sp>
          <p:nvSpPr>
            <p:cNvPr id="40975" name="テキスト ボックス 8"/>
            <p:cNvSpPr txBox="1">
              <a:spLocks noChangeArrowheads="1"/>
            </p:cNvSpPr>
            <p:nvPr/>
          </p:nvSpPr>
          <p:spPr bwMode="auto">
            <a:xfrm>
              <a:off x="6804248" y="1168616"/>
              <a:ext cx="15568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（２）言語活動例</a:t>
              </a:r>
            </a:p>
          </p:txBody>
        </p:sp>
        <p:sp>
          <p:nvSpPr>
            <p:cNvPr id="40976" name="テキスト ボックス 10"/>
            <p:cNvSpPr txBox="1">
              <a:spLocks noChangeArrowheads="1"/>
            </p:cNvSpPr>
            <p:nvPr/>
          </p:nvSpPr>
          <p:spPr bwMode="auto">
            <a:xfrm>
              <a:off x="2726342" y="1480273"/>
              <a:ext cx="1123994" cy="2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800"/>
                <a:t>第１学年及び第</a:t>
              </a:r>
              <a:r>
                <a:rPr kumimoji="1" lang="en-US" altLang="ja-JP" sz="800"/>
                <a:t>2</a:t>
              </a:r>
              <a:r>
                <a:rPr kumimoji="1" lang="ja-JP" altLang="en-US" sz="800"/>
                <a:t>学年</a:t>
              </a:r>
            </a:p>
          </p:txBody>
        </p:sp>
        <p:sp>
          <p:nvSpPr>
            <p:cNvPr id="40977" name="テキスト ボックス 17"/>
            <p:cNvSpPr txBox="1">
              <a:spLocks noChangeArrowheads="1"/>
            </p:cNvSpPr>
            <p:nvPr/>
          </p:nvSpPr>
          <p:spPr bwMode="auto">
            <a:xfrm>
              <a:off x="180674" y="1704144"/>
              <a:ext cx="430887"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話すこと</a:t>
              </a:r>
            </a:p>
          </p:txBody>
        </p:sp>
        <p:sp>
          <p:nvSpPr>
            <p:cNvPr id="40978" name="テキスト ボックス 18"/>
            <p:cNvSpPr txBox="1">
              <a:spLocks noChangeArrowheads="1"/>
            </p:cNvSpPr>
            <p:nvPr/>
          </p:nvSpPr>
          <p:spPr bwMode="auto">
            <a:xfrm>
              <a:off x="180674" y="3640020"/>
              <a:ext cx="430887"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聞くこと</a:t>
              </a:r>
            </a:p>
          </p:txBody>
        </p:sp>
        <p:sp>
          <p:nvSpPr>
            <p:cNvPr id="40979" name="テキスト ボックス 19"/>
            <p:cNvSpPr txBox="1">
              <a:spLocks noChangeArrowheads="1"/>
            </p:cNvSpPr>
            <p:nvPr/>
          </p:nvSpPr>
          <p:spPr bwMode="auto">
            <a:xfrm>
              <a:off x="180674" y="5152188"/>
              <a:ext cx="43088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話し合うこと</a:t>
              </a:r>
            </a:p>
          </p:txBody>
        </p:sp>
        <p:sp>
          <p:nvSpPr>
            <p:cNvPr id="21" name="正方形/長方形 20"/>
            <p:cNvSpPr/>
            <p:nvPr/>
          </p:nvSpPr>
          <p:spPr>
            <a:xfrm>
              <a:off x="179512" y="1200367"/>
              <a:ext cx="8784976" cy="54691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0981" name="テキスト ボックス 21"/>
            <p:cNvSpPr txBox="1">
              <a:spLocks noChangeArrowheads="1"/>
            </p:cNvSpPr>
            <p:nvPr/>
          </p:nvSpPr>
          <p:spPr bwMode="auto">
            <a:xfrm>
              <a:off x="616564" y="1679344"/>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話題の設定</a:t>
              </a:r>
            </a:p>
          </p:txBody>
        </p:sp>
        <p:sp>
          <p:nvSpPr>
            <p:cNvPr id="40982" name="テキスト ボックス 22"/>
            <p:cNvSpPr txBox="1">
              <a:spLocks noChangeArrowheads="1"/>
            </p:cNvSpPr>
            <p:nvPr/>
          </p:nvSpPr>
          <p:spPr bwMode="auto">
            <a:xfrm>
              <a:off x="605832" y="3532480"/>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話題の設定</a:t>
              </a:r>
            </a:p>
          </p:txBody>
        </p:sp>
        <p:sp>
          <p:nvSpPr>
            <p:cNvPr id="40983" name="テキスト ボックス 23"/>
            <p:cNvSpPr txBox="1">
              <a:spLocks noChangeArrowheads="1"/>
            </p:cNvSpPr>
            <p:nvPr/>
          </p:nvSpPr>
          <p:spPr bwMode="auto">
            <a:xfrm>
              <a:off x="605832" y="5072784"/>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話題の設定</a:t>
              </a:r>
            </a:p>
          </p:txBody>
        </p:sp>
        <p:sp>
          <p:nvSpPr>
            <p:cNvPr id="40984" name="テキスト ボックス 24"/>
            <p:cNvSpPr txBox="1">
              <a:spLocks noChangeArrowheads="1"/>
            </p:cNvSpPr>
            <p:nvPr/>
          </p:nvSpPr>
          <p:spPr bwMode="auto">
            <a:xfrm>
              <a:off x="605832" y="1956644"/>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情報の収集</a:t>
              </a:r>
            </a:p>
          </p:txBody>
        </p:sp>
        <p:sp>
          <p:nvSpPr>
            <p:cNvPr id="40985" name="テキスト ボックス 25"/>
            <p:cNvSpPr txBox="1">
              <a:spLocks noChangeArrowheads="1"/>
            </p:cNvSpPr>
            <p:nvPr/>
          </p:nvSpPr>
          <p:spPr bwMode="auto">
            <a:xfrm>
              <a:off x="618232" y="3806444"/>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情報の収集</a:t>
              </a:r>
            </a:p>
          </p:txBody>
        </p:sp>
        <p:sp>
          <p:nvSpPr>
            <p:cNvPr id="40986" name="テキスト ボックス 26"/>
            <p:cNvSpPr txBox="1">
              <a:spLocks noChangeArrowheads="1"/>
            </p:cNvSpPr>
            <p:nvPr/>
          </p:nvSpPr>
          <p:spPr bwMode="auto">
            <a:xfrm>
              <a:off x="607500" y="5360816"/>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情報の収集</a:t>
              </a:r>
            </a:p>
          </p:txBody>
        </p:sp>
        <p:sp>
          <p:nvSpPr>
            <p:cNvPr id="40987" name="テキスト ボックス 27"/>
            <p:cNvSpPr txBox="1">
              <a:spLocks noChangeArrowheads="1"/>
            </p:cNvSpPr>
            <p:nvPr/>
          </p:nvSpPr>
          <p:spPr bwMode="auto">
            <a:xfrm>
              <a:off x="617552" y="2207520"/>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内容の検討</a:t>
              </a:r>
            </a:p>
          </p:txBody>
        </p:sp>
        <p:sp>
          <p:nvSpPr>
            <p:cNvPr id="40988" name="テキスト ボックス 28"/>
            <p:cNvSpPr txBox="1">
              <a:spLocks noChangeArrowheads="1"/>
            </p:cNvSpPr>
            <p:nvPr/>
          </p:nvSpPr>
          <p:spPr bwMode="auto">
            <a:xfrm>
              <a:off x="607500" y="5620712"/>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内容の検討</a:t>
              </a:r>
            </a:p>
          </p:txBody>
        </p:sp>
        <p:sp>
          <p:nvSpPr>
            <p:cNvPr id="40989" name="テキスト ボックス 29"/>
            <p:cNvSpPr txBox="1">
              <a:spLocks noChangeArrowheads="1"/>
            </p:cNvSpPr>
            <p:nvPr/>
          </p:nvSpPr>
          <p:spPr bwMode="auto">
            <a:xfrm>
              <a:off x="605832" y="4066340"/>
              <a:ext cx="1778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構造と内容の把握</a:t>
              </a:r>
            </a:p>
          </p:txBody>
        </p:sp>
        <p:sp>
          <p:nvSpPr>
            <p:cNvPr id="40990" name="テキスト ボックス 30"/>
            <p:cNvSpPr txBox="1">
              <a:spLocks noChangeArrowheads="1"/>
            </p:cNvSpPr>
            <p:nvPr/>
          </p:nvSpPr>
          <p:spPr bwMode="auto">
            <a:xfrm>
              <a:off x="618232" y="2473100"/>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構成の検討</a:t>
              </a:r>
            </a:p>
          </p:txBody>
        </p:sp>
        <p:sp>
          <p:nvSpPr>
            <p:cNvPr id="40991" name="テキスト ボックス 31"/>
            <p:cNvSpPr txBox="1">
              <a:spLocks noChangeArrowheads="1"/>
            </p:cNvSpPr>
            <p:nvPr/>
          </p:nvSpPr>
          <p:spPr bwMode="auto">
            <a:xfrm>
              <a:off x="607500" y="4326236"/>
              <a:ext cx="11079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精査・解釈</a:t>
              </a:r>
            </a:p>
          </p:txBody>
        </p:sp>
        <p:sp>
          <p:nvSpPr>
            <p:cNvPr id="40992" name="テキスト ボックス 32"/>
            <p:cNvSpPr txBox="1">
              <a:spLocks noChangeArrowheads="1"/>
            </p:cNvSpPr>
            <p:nvPr/>
          </p:nvSpPr>
          <p:spPr bwMode="auto">
            <a:xfrm>
              <a:off x="605832" y="2732996"/>
              <a:ext cx="1191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考えの形成</a:t>
              </a:r>
            </a:p>
          </p:txBody>
        </p:sp>
        <p:sp>
          <p:nvSpPr>
            <p:cNvPr id="40993" name="テキスト ボックス 33"/>
            <p:cNvSpPr txBox="1">
              <a:spLocks noChangeArrowheads="1"/>
            </p:cNvSpPr>
            <p:nvPr/>
          </p:nvSpPr>
          <p:spPr bwMode="auto">
            <a:xfrm>
              <a:off x="605832" y="4572064"/>
              <a:ext cx="1191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考えの形成</a:t>
              </a:r>
            </a:p>
          </p:txBody>
        </p:sp>
        <p:sp>
          <p:nvSpPr>
            <p:cNvPr id="40994" name="テキスト ボックス 34"/>
            <p:cNvSpPr txBox="1">
              <a:spLocks noChangeArrowheads="1"/>
            </p:cNvSpPr>
            <p:nvPr/>
          </p:nvSpPr>
          <p:spPr bwMode="auto">
            <a:xfrm>
              <a:off x="605152" y="5885656"/>
              <a:ext cx="22220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話合いの進め方の検討</a:t>
              </a:r>
            </a:p>
          </p:txBody>
        </p:sp>
        <p:sp>
          <p:nvSpPr>
            <p:cNvPr id="40995" name="テキスト ボックス 35"/>
            <p:cNvSpPr txBox="1">
              <a:spLocks noChangeArrowheads="1"/>
            </p:cNvSpPr>
            <p:nvPr/>
          </p:nvSpPr>
          <p:spPr bwMode="auto">
            <a:xfrm>
              <a:off x="609168" y="6138836"/>
              <a:ext cx="1191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考えの形成</a:t>
              </a:r>
            </a:p>
          </p:txBody>
        </p:sp>
        <p:sp>
          <p:nvSpPr>
            <p:cNvPr id="40996" name="テキスト ボックス 36"/>
            <p:cNvSpPr txBox="1">
              <a:spLocks noChangeArrowheads="1"/>
            </p:cNvSpPr>
            <p:nvPr/>
          </p:nvSpPr>
          <p:spPr bwMode="auto">
            <a:xfrm>
              <a:off x="617552" y="3012008"/>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表現</a:t>
              </a:r>
            </a:p>
          </p:txBody>
        </p:sp>
        <p:sp>
          <p:nvSpPr>
            <p:cNvPr id="40997" name="テキスト ボックス 37"/>
            <p:cNvSpPr txBox="1">
              <a:spLocks noChangeArrowheads="1"/>
            </p:cNvSpPr>
            <p:nvPr/>
          </p:nvSpPr>
          <p:spPr bwMode="auto">
            <a:xfrm>
              <a:off x="615204" y="3262884"/>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共有</a:t>
              </a:r>
            </a:p>
          </p:txBody>
        </p:sp>
        <p:sp>
          <p:nvSpPr>
            <p:cNvPr id="40998" name="テキスト ボックス 38"/>
            <p:cNvSpPr txBox="1">
              <a:spLocks noChangeArrowheads="1"/>
            </p:cNvSpPr>
            <p:nvPr/>
          </p:nvSpPr>
          <p:spPr bwMode="auto">
            <a:xfrm>
              <a:off x="610836" y="6392834"/>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共有</a:t>
              </a:r>
            </a:p>
          </p:txBody>
        </p:sp>
        <p:sp>
          <p:nvSpPr>
            <p:cNvPr id="40999" name="テキスト ボックス 39"/>
            <p:cNvSpPr txBox="1">
              <a:spLocks noChangeArrowheads="1"/>
            </p:cNvSpPr>
            <p:nvPr/>
          </p:nvSpPr>
          <p:spPr bwMode="auto">
            <a:xfrm>
              <a:off x="607720" y="4812888"/>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共有</a:t>
              </a:r>
            </a:p>
          </p:txBody>
        </p:sp>
        <p:cxnSp>
          <p:nvCxnSpPr>
            <p:cNvPr id="44" name="直線コネクタ 43"/>
            <p:cNvCxnSpPr/>
            <p:nvPr/>
          </p:nvCxnSpPr>
          <p:spPr>
            <a:xfrm>
              <a:off x="179512" y="1684570"/>
              <a:ext cx="87849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611300" y="1197192"/>
              <a:ext cx="0" cy="54722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V="1">
              <a:off x="2771826" y="1197192"/>
              <a:ext cx="0" cy="54722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2771826" y="1455963"/>
              <a:ext cx="61926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611300" y="1989379"/>
              <a:ext cx="21605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625586" y="4077006"/>
              <a:ext cx="5238602" cy="174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595425" y="2240212"/>
              <a:ext cx="21605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606537" y="2757753"/>
              <a:ext cx="21605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a:off x="604950" y="3289582"/>
              <a:ext cx="21605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601775" y="3835698"/>
              <a:ext cx="21605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616062" y="4342127"/>
              <a:ext cx="21605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614475" y="4607247"/>
              <a:ext cx="2158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611300" y="4858080"/>
              <a:ext cx="21605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V="1">
              <a:off x="5867363" y="1195605"/>
              <a:ext cx="0" cy="5473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a:off x="623999" y="5362921"/>
              <a:ext cx="21589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606537" y="5642329"/>
              <a:ext cx="21605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604950" y="6174159"/>
              <a:ext cx="21605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a:off x="601775" y="6439279"/>
              <a:ext cx="21605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V="1">
              <a:off x="3794147" y="1470250"/>
              <a:ext cx="0" cy="5184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flipV="1">
              <a:off x="4816468" y="1470250"/>
              <a:ext cx="0" cy="5184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flipV="1">
              <a:off x="7942167" y="1455963"/>
              <a:ext cx="0" cy="5184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V="1">
              <a:off x="6876984" y="1482951"/>
              <a:ext cx="0" cy="5184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flipV="1">
              <a:off x="179512" y="3561053"/>
              <a:ext cx="5673564" cy="12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a:off x="625586" y="3006998"/>
              <a:ext cx="5238602" cy="15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614475" y="2508507"/>
              <a:ext cx="5240188" cy="174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a:off x="179512" y="5085100"/>
              <a:ext cx="5683089" cy="190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620824" y="5915388"/>
              <a:ext cx="5238602" cy="174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027" name="テキスト ボックス 132"/>
            <p:cNvSpPr txBox="1">
              <a:spLocks noChangeArrowheads="1"/>
            </p:cNvSpPr>
            <p:nvPr/>
          </p:nvSpPr>
          <p:spPr bwMode="auto">
            <a:xfrm>
              <a:off x="2954684" y="1700808"/>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p>
          </p:txBody>
        </p:sp>
        <p:sp>
          <p:nvSpPr>
            <p:cNvPr id="41028" name="テキスト ボックス 133"/>
            <p:cNvSpPr txBox="1">
              <a:spLocks noChangeArrowheads="1"/>
            </p:cNvSpPr>
            <p:nvPr/>
          </p:nvSpPr>
          <p:spPr bwMode="auto">
            <a:xfrm>
              <a:off x="3995936" y="1700808"/>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p>
          </p:txBody>
        </p:sp>
        <p:sp>
          <p:nvSpPr>
            <p:cNvPr id="41029" name="テキスト ボックス 134"/>
            <p:cNvSpPr txBox="1">
              <a:spLocks noChangeArrowheads="1"/>
            </p:cNvSpPr>
            <p:nvPr/>
          </p:nvSpPr>
          <p:spPr bwMode="auto">
            <a:xfrm>
              <a:off x="5004048" y="1700808"/>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p>
          </p:txBody>
        </p:sp>
        <p:sp>
          <p:nvSpPr>
            <p:cNvPr id="41030" name="テキスト ボックス 135"/>
            <p:cNvSpPr txBox="1">
              <a:spLocks noChangeArrowheads="1"/>
            </p:cNvSpPr>
            <p:nvPr/>
          </p:nvSpPr>
          <p:spPr bwMode="auto">
            <a:xfrm>
              <a:off x="2998555" y="3573016"/>
              <a:ext cx="868938" cy="58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endParaRPr kumimoji="1" lang="en-US" altLang="ja-JP" sz="1600"/>
            </a:p>
            <a:p>
              <a:r>
                <a:rPr kumimoji="1" lang="ja-JP" altLang="en-US" sz="1600"/>
                <a:t>（再掲）</a:t>
              </a:r>
            </a:p>
          </p:txBody>
        </p:sp>
        <p:sp>
          <p:nvSpPr>
            <p:cNvPr id="41031" name="テキスト ボックス 136"/>
            <p:cNvSpPr txBox="1">
              <a:spLocks noChangeArrowheads="1"/>
            </p:cNvSpPr>
            <p:nvPr/>
          </p:nvSpPr>
          <p:spPr bwMode="auto">
            <a:xfrm>
              <a:off x="3995935" y="3573016"/>
              <a:ext cx="8384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endParaRPr kumimoji="1" lang="en-US" altLang="ja-JP" sz="1600"/>
            </a:p>
            <a:p>
              <a:r>
                <a:rPr kumimoji="1" lang="ja-JP" altLang="en-US" sz="1600"/>
                <a:t>（再掲）</a:t>
              </a:r>
            </a:p>
          </p:txBody>
        </p:sp>
        <p:sp>
          <p:nvSpPr>
            <p:cNvPr id="41032" name="テキスト ボックス 137"/>
            <p:cNvSpPr txBox="1">
              <a:spLocks noChangeArrowheads="1"/>
            </p:cNvSpPr>
            <p:nvPr/>
          </p:nvSpPr>
          <p:spPr bwMode="auto">
            <a:xfrm>
              <a:off x="4942681" y="3573016"/>
              <a:ext cx="8517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endParaRPr kumimoji="1" lang="en-US" altLang="ja-JP" sz="1600"/>
            </a:p>
            <a:p>
              <a:r>
                <a:rPr kumimoji="1" lang="ja-JP" altLang="en-US" sz="1600"/>
                <a:t>（再掲）</a:t>
              </a:r>
            </a:p>
          </p:txBody>
        </p:sp>
        <p:sp>
          <p:nvSpPr>
            <p:cNvPr id="41033" name="テキスト ボックス 138"/>
            <p:cNvSpPr txBox="1">
              <a:spLocks noChangeArrowheads="1"/>
            </p:cNvSpPr>
            <p:nvPr/>
          </p:nvSpPr>
          <p:spPr bwMode="auto">
            <a:xfrm>
              <a:off x="2916571" y="5085184"/>
              <a:ext cx="829896" cy="58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endParaRPr kumimoji="1" lang="en-US" altLang="ja-JP" sz="1600"/>
            </a:p>
            <a:p>
              <a:r>
                <a:rPr kumimoji="1" lang="ja-JP" altLang="en-US" sz="1600"/>
                <a:t>（再掲）</a:t>
              </a:r>
            </a:p>
          </p:txBody>
        </p:sp>
        <p:sp>
          <p:nvSpPr>
            <p:cNvPr id="41034" name="テキスト ボックス 139"/>
            <p:cNvSpPr txBox="1">
              <a:spLocks noChangeArrowheads="1"/>
            </p:cNvSpPr>
            <p:nvPr/>
          </p:nvSpPr>
          <p:spPr bwMode="auto">
            <a:xfrm>
              <a:off x="4010891" y="5085184"/>
              <a:ext cx="8491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endParaRPr kumimoji="1" lang="en-US" altLang="ja-JP" sz="1600"/>
            </a:p>
            <a:p>
              <a:r>
                <a:rPr kumimoji="1" lang="ja-JP" altLang="en-US" sz="1600"/>
                <a:t>（再掲）</a:t>
              </a:r>
            </a:p>
          </p:txBody>
        </p:sp>
        <p:sp>
          <p:nvSpPr>
            <p:cNvPr id="41035" name="テキスト ボックス 140"/>
            <p:cNvSpPr txBox="1">
              <a:spLocks noChangeArrowheads="1"/>
            </p:cNvSpPr>
            <p:nvPr/>
          </p:nvSpPr>
          <p:spPr bwMode="auto">
            <a:xfrm>
              <a:off x="4920347" y="5085184"/>
              <a:ext cx="872453" cy="58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endParaRPr kumimoji="1" lang="en-US" altLang="ja-JP" sz="1600"/>
            </a:p>
            <a:p>
              <a:r>
                <a:rPr kumimoji="1" lang="ja-JP" altLang="en-US" sz="1600"/>
                <a:t>（再掲）</a:t>
              </a:r>
            </a:p>
          </p:txBody>
        </p:sp>
        <p:sp>
          <p:nvSpPr>
            <p:cNvPr id="41036" name="テキスト ボックス 141"/>
            <p:cNvSpPr txBox="1">
              <a:spLocks noChangeArrowheads="1"/>
            </p:cNvSpPr>
            <p:nvPr/>
          </p:nvSpPr>
          <p:spPr bwMode="auto">
            <a:xfrm>
              <a:off x="2975424" y="2492896"/>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イ</a:t>
              </a:r>
            </a:p>
          </p:txBody>
        </p:sp>
        <p:sp>
          <p:nvSpPr>
            <p:cNvPr id="41037" name="テキスト ボックス 142"/>
            <p:cNvSpPr txBox="1">
              <a:spLocks noChangeArrowheads="1"/>
            </p:cNvSpPr>
            <p:nvPr/>
          </p:nvSpPr>
          <p:spPr bwMode="auto">
            <a:xfrm>
              <a:off x="3995936" y="2506964"/>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イ</a:t>
              </a:r>
            </a:p>
          </p:txBody>
        </p:sp>
        <p:sp>
          <p:nvSpPr>
            <p:cNvPr id="41038" name="テキスト ボックス 143"/>
            <p:cNvSpPr txBox="1">
              <a:spLocks noChangeArrowheads="1"/>
            </p:cNvSpPr>
            <p:nvPr/>
          </p:nvSpPr>
          <p:spPr bwMode="auto">
            <a:xfrm>
              <a:off x="5033852" y="2521032"/>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イ</a:t>
              </a:r>
            </a:p>
          </p:txBody>
        </p:sp>
        <p:sp>
          <p:nvSpPr>
            <p:cNvPr id="41039" name="テキスト ボックス 144"/>
            <p:cNvSpPr txBox="1">
              <a:spLocks noChangeArrowheads="1"/>
            </p:cNvSpPr>
            <p:nvPr/>
          </p:nvSpPr>
          <p:spPr bwMode="auto">
            <a:xfrm>
              <a:off x="3005228" y="3025088"/>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ウ</a:t>
              </a:r>
            </a:p>
          </p:txBody>
        </p:sp>
        <p:sp>
          <p:nvSpPr>
            <p:cNvPr id="41040" name="テキスト ボックス 145"/>
            <p:cNvSpPr txBox="1">
              <a:spLocks noChangeArrowheads="1"/>
            </p:cNvSpPr>
            <p:nvPr/>
          </p:nvSpPr>
          <p:spPr bwMode="auto">
            <a:xfrm>
              <a:off x="4029844" y="3022740"/>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ウ</a:t>
              </a:r>
            </a:p>
          </p:txBody>
        </p:sp>
        <p:sp>
          <p:nvSpPr>
            <p:cNvPr id="41041" name="テキスト ボックス 146"/>
            <p:cNvSpPr txBox="1">
              <a:spLocks noChangeArrowheads="1"/>
            </p:cNvSpPr>
            <p:nvPr/>
          </p:nvSpPr>
          <p:spPr bwMode="auto">
            <a:xfrm>
              <a:off x="5063656" y="3026756"/>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ウ</a:t>
              </a:r>
            </a:p>
          </p:txBody>
        </p:sp>
        <p:sp>
          <p:nvSpPr>
            <p:cNvPr id="41042" name="テキスト ボックス 147"/>
            <p:cNvSpPr txBox="1">
              <a:spLocks noChangeArrowheads="1"/>
            </p:cNvSpPr>
            <p:nvPr/>
          </p:nvSpPr>
          <p:spPr bwMode="auto">
            <a:xfrm>
              <a:off x="3001892" y="4106876"/>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エ</a:t>
              </a:r>
            </a:p>
          </p:txBody>
        </p:sp>
        <p:sp>
          <p:nvSpPr>
            <p:cNvPr id="41043" name="テキスト ボックス 148"/>
            <p:cNvSpPr txBox="1">
              <a:spLocks noChangeArrowheads="1"/>
            </p:cNvSpPr>
            <p:nvPr/>
          </p:nvSpPr>
          <p:spPr bwMode="auto">
            <a:xfrm>
              <a:off x="5077724" y="4091140"/>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エ</a:t>
              </a:r>
            </a:p>
          </p:txBody>
        </p:sp>
        <p:sp>
          <p:nvSpPr>
            <p:cNvPr id="41044" name="テキスト ボックス 149"/>
            <p:cNvSpPr txBox="1">
              <a:spLocks noChangeArrowheads="1"/>
            </p:cNvSpPr>
            <p:nvPr/>
          </p:nvSpPr>
          <p:spPr bwMode="auto">
            <a:xfrm>
              <a:off x="3995936" y="4106876"/>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エ</a:t>
              </a:r>
            </a:p>
          </p:txBody>
        </p:sp>
        <p:sp>
          <p:nvSpPr>
            <p:cNvPr id="41045" name="テキスト ボックス 150"/>
            <p:cNvSpPr txBox="1">
              <a:spLocks noChangeArrowheads="1"/>
            </p:cNvSpPr>
            <p:nvPr/>
          </p:nvSpPr>
          <p:spPr bwMode="auto">
            <a:xfrm>
              <a:off x="2961356" y="5919476"/>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オ</a:t>
              </a:r>
            </a:p>
          </p:txBody>
        </p:sp>
        <p:sp>
          <p:nvSpPr>
            <p:cNvPr id="41046" name="テキスト ボックス 151"/>
            <p:cNvSpPr txBox="1">
              <a:spLocks noChangeArrowheads="1"/>
            </p:cNvSpPr>
            <p:nvPr/>
          </p:nvSpPr>
          <p:spPr bwMode="auto">
            <a:xfrm>
              <a:off x="4010004" y="5935212"/>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オ</a:t>
              </a:r>
            </a:p>
          </p:txBody>
        </p:sp>
        <p:sp>
          <p:nvSpPr>
            <p:cNvPr id="41047" name="テキスト ボックス 152"/>
            <p:cNvSpPr txBox="1">
              <a:spLocks noChangeArrowheads="1"/>
            </p:cNvSpPr>
            <p:nvPr/>
          </p:nvSpPr>
          <p:spPr bwMode="auto">
            <a:xfrm>
              <a:off x="5076056" y="5935212"/>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オ</a:t>
              </a:r>
            </a:p>
          </p:txBody>
        </p:sp>
        <p:sp>
          <p:nvSpPr>
            <p:cNvPr id="41048" name="テキスト ボックス 153"/>
            <p:cNvSpPr txBox="1">
              <a:spLocks noChangeArrowheads="1"/>
            </p:cNvSpPr>
            <p:nvPr/>
          </p:nvSpPr>
          <p:spPr bwMode="auto">
            <a:xfrm>
              <a:off x="5993576" y="1844824"/>
              <a:ext cx="738664"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イ（話し合う活動）</a:t>
              </a:r>
              <a:endParaRPr kumimoji="1" lang="en-US" altLang="ja-JP"/>
            </a:p>
            <a:p>
              <a:r>
                <a:rPr kumimoji="1" lang="ja-JP" altLang="en-US"/>
                <a:t>ア（話したり聞いたりする活動）</a:t>
              </a:r>
            </a:p>
          </p:txBody>
        </p:sp>
        <p:sp>
          <p:nvSpPr>
            <p:cNvPr id="41049" name="テキスト ボックス 154"/>
            <p:cNvSpPr txBox="1">
              <a:spLocks noChangeArrowheads="1"/>
            </p:cNvSpPr>
            <p:nvPr/>
          </p:nvSpPr>
          <p:spPr bwMode="auto">
            <a:xfrm>
              <a:off x="7032693" y="1818356"/>
              <a:ext cx="738643" cy="388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ウ（話し合う活動）</a:t>
              </a:r>
              <a:endParaRPr kumimoji="1" lang="en-US" altLang="ja-JP"/>
            </a:p>
            <a:p>
              <a:r>
                <a:rPr kumimoji="1" lang="ja-JP" altLang="en-US"/>
                <a:t>ア，イ（話したり聞いたりする活動）</a:t>
              </a:r>
            </a:p>
          </p:txBody>
        </p:sp>
        <p:sp>
          <p:nvSpPr>
            <p:cNvPr id="41050" name="テキスト ボックス 155"/>
            <p:cNvSpPr txBox="1">
              <a:spLocks noChangeArrowheads="1"/>
            </p:cNvSpPr>
            <p:nvPr/>
          </p:nvSpPr>
          <p:spPr bwMode="auto">
            <a:xfrm>
              <a:off x="8070609" y="1818356"/>
              <a:ext cx="738643" cy="40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ウ（話し合う活動）</a:t>
              </a:r>
              <a:endParaRPr kumimoji="1" lang="en-US" altLang="ja-JP"/>
            </a:p>
            <a:p>
              <a:r>
                <a:rPr kumimoji="1" lang="ja-JP" altLang="en-US"/>
                <a:t>ア，イ（話したり聞いたりする活動）</a:t>
              </a:r>
            </a:p>
          </p:txBody>
        </p:sp>
      </p:grpSp>
      <p:sp>
        <p:nvSpPr>
          <p:cNvPr id="40967" name="テキスト ボックス 10"/>
          <p:cNvSpPr txBox="1">
            <a:spLocks noChangeArrowheads="1"/>
          </p:cNvSpPr>
          <p:nvPr/>
        </p:nvSpPr>
        <p:spPr bwMode="auto">
          <a:xfrm>
            <a:off x="3708400" y="1484313"/>
            <a:ext cx="1143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800"/>
              <a:t>第３学年及び第４学年</a:t>
            </a:r>
          </a:p>
        </p:txBody>
      </p:sp>
      <p:sp>
        <p:nvSpPr>
          <p:cNvPr id="40968" name="テキスト ボックス 10"/>
          <p:cNvSpPr txBox="1">
            <a:spLocks noChangeArrowheads="1"/>
          </p:cNvSpPr>
          <p:nvPr/>
        </p:nvSpPr>
        <p:spPr bwMode="auto">
          <a:xfrm>
            <a:off x="4752975" y="1484313"/>
            <a:ext cx="11445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800"/>
              <a:t>第５学年及び第６学年</a:t>
            </a:r>
          </a:p>
        </p:txBody>
      </p:sp>
      <p:sp>
        <p:nvSpPr>
          <p:cNvPr id="40969" name="テキスト ボックス 10"/>
          <p:cNvSpPr txBox="1">
            <a:spLocks noChangeArrowheads="1"/>
          </p:cNvSpPr>
          <p:nvPr/>
        </p:nvSpPr>
        <p:spPr bwMode="auto">
          <a:xfrm>
            <a:off x="5816600" y="1484313"/>
            <a:ext cx="11239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800"/>
              <a:t>第１学年及び第</a:t>
            </a:r>
            <a:r>
              <a:rPr kumimoji="1" lang="en-US" altLang="ja-JP" sz="800"/>
              <a:t>2</a:t>
            </a:r>
            <a:r>
              <a:rPr kumimoji="1" lang="ja-JP" altLang="en-US" sz="800"/>
              <a:t>学年</a:t>
            </a:r>
          </a:p>
        </p:txBody>
      </p:sp>
      <p:sp>
        <p:nvSpPr>
          <p:cNvPr id="40970" name="テキスト ボックス 10"/>
          <p:cNvSpPr txBox="1">
            <a:spLocks noChangeArrowheads="1"/>
          </p:cNvSpPr>
          <p:nvPr/>
        </p:nvSpPr>
        <p:spPr bwMode="auto">
          <a:xfrm>
            <a:off x="6804025" y="1484313"/>
            <a:ext cx="1143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800"/>
              <a:t>第３学年及び第４学年</a:t>
            </a:r>
          </a:p>
        </p:txBody>
      </p:sp>
      <p:sp>
        <p:nvSpPr>
          <p:cNvPr id="40971" name="テキスト ボックス 10"/>
          <p:cNvSpPr txBox="1">
            <a:spLocks noChangeArrowheads="1"/>
          </p:cNvSpPr>
          <p:nvPr/>
        </p:nvSpPr>
        <p:spPr bwMode="auto">
          <a:xfrm>
            <a:off x="7881938" y="1485900"/>
            <a:ext cx="1143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800"/>
              <a:t>第５学年及び第６学年</a:t>
            </a:r>
          </a:p>
        </p:txBody>
      </p:sp>
      <p:sp>
        <p:nvSpPr>
          <p:cNvPr id="90" name="正方形/長方形 89"/>
          <p:cNvSpPr/>
          <p:nvPr/>
        </p:nvSpPr>
        <p:spPr>
          <a:xfrm flipV="1">
            <a:off x="-17463" y="6772275"/>
            <a:ext cx="9178926" cy="857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85105638"/>
      </p:ext>
    </p:extLst>
  </p:cSld>
  <p:clrMapOvr>
    <a:masterClrMapping/>
  </p:clrMapOvr>
  <mc:AlternateContent xmlns:mc="http://schemas.openxmlformats.org/markup-compatibility/2006" xmlns:p14="http://schemas.microsoft.com/office/powerpoint/2010/main">
    <mc:Choice Requires="p14">
      <p:transition spd="slow" p14:dur="2000" advTm="50111"/>
    </mc:Choice>
    <mc:Fallback xmlns="">
      <p:transition spd="slow" advTm="50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17"/>
          <p:cNvSpPr>
            <a:spLocks noChangeArrowheads="1"/>
          </p:cNvSpPr>
          <p:nvPr/>
        </p:nvSpPr>
        <p:spPr bwMode="auto">
          <a:xfrm>
            <a:off x="6372225" y="44450"/>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P32</a:t>
            </a:r>
            <a:endParaRPr lang="ja-JP" altLang="en-US" dirty="0"/>
          </a:p>
        </p:txBody>
      </p:sp>
      <p:sp>
        <p:nvSpPr>
          <p:cNvPr id="45059"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45060" name="テキスト ボックス 6"/>
          <p:cNvSpPr txBox="1">
            <a:spLocks noChangeArrowheads="1"/>
          </p:cNvSpPr>
          <p:nvPr/>
        </p:nvSpPr>
        <p:spPr bwMode="auto">
          <a:xfrm>
            <a:off x="-1588" y="923925"/>
            <a:ext cx="554037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ＭＳ ゴシック" panose="020B0609070205080204" pitchFamily="49" charset="-128"/>
                <a:ea typeface="ＭＳ ゴシック" panose="020B0609070205080204" pitchFamily="49" charset="-128"/>
              </a:rPr>
              <a:t>○「Ｂ書くこと」領域の構成</a:t>
            </a:r>
            <a:endParaRPr kumimoji="1" lang="en-US" altLang="ja-JP" sz="2800">
              <a:latin typeface="Tahoma" panose="020B0604030504040204" pitchFamily="34" charset="0"/>
            </a:endParaRPr>
          </a:p>
        </p:txBody>
      </p:sp>
      <p:grpSp>
        <p:nvGrpSpPr>
          <p:cNvPr id="45061" name="グループ化 163"/>
          <p:cNvGrpSpPr>
            <a:grpSpLocks/>
          </p:cNvGrpSpPr>
          <p:nvPr/>
        </p:nvGrpSpPr>
        <p:grpSpPr bwMode="auto">
          <a:xfrm>
            <a:off x="179388" y="1477963"/>
            <a:ext cx="8785225" cy="4687887"/>
            <a:chOff x="179512" y="1168616"/>
            <a:chExt cx="8784510" cy="4060584"/>
          </a:xfrm>
        </p:grpSpPr>
        <p:sp>
          <p:nvSpPr>
            <p:cNvPr id="45069" name="テキスト ボックス 6"/>
            <p:cNvSpPr txBox="1">
              <a:spLocks noChangeArrowheads="1"/>
            </p:cNvSpPr>
            <p:nvPr/>
          </p:nvSpPr>
          <p:spPr bwMode="auto">
            <a:xfrm>
              <a:off x="1090816" y="1168616"/>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学習過程</a:t>
              </a:r>
            </a:p>
          </p:txBody>
        </p:sp>
        <p:sp>
          <p:nvSpPr>
            <p:cNvPr id="45070" name="テキスト ボックス 7"/>
            <p:cNvSpPr txBox="1">
              <a:spLocks noChangeArrowheads="1"/>
            </p:cNvSpPr>
            <p:nvPr/>
          </p:nvSpPr>
          <p:spPr bwMode="auto">
            <a:xfrm>
              <a:off x="3767512" y="1168616"/>
              <a:ext cx="13516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（１）指導事項</a:t>
              </a:r>
            </a:p>
          </p:txBody>
        </p:sp>
        <p:sp>
          <p:nvSpPr>
            <p:cNvPr id="45071" name="テキスト ボックス 8"/>
            <p:cNvSpPr txBox="1">
              <a:spLocks noChangeArrowheads="1"/>
            </p:cNvSpPr>
            <p:nvPr/>
          </p:nvSpPr>
          <p:spPr bwMode="auto">
            <a:xfrm>
              <a:off x="6804248" y="1168616"/>
              <a:ext cx="15568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（２）言語活動例</a:t>
              </a:r>
            </a:p>
          </p:txBody>
        </p:sp>
        <p:sp>
          <p:nvSpPr>
            <p:cNvPr id="45072" name="テキスト ボックス 17"/>
            <p:cNvSpPr txBox="1">
              <a:spLocks noChangeArrowheads="1"/>
            </p:cNvSpPr>
            <p:nvPr/>
          </p:nvSpPr>
          <p:spPr bwMode="auto">
            <a:xfrm>
              <a:off x="180674" y="1238341"/>
              <a:ext cx="430887" cy="129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書 く こ と</a:t>
              </a:r>
            </a:p>
          </p:txBody>
        </p:sp>
        <p:sp>
          <p:nvSpPr>
            <p:cNvPr id="21" name="正方形/長方形 20"/>
            <p:cNvSpPr/>
            <p:nvPr/>
          </p:nvSpPr>
          <p:spPr>
            <a:xfrm>
              <a:off x="179512" y="1175491"/>
              <a:ext cx="8784510" cy="40537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5074" name="テキスト ボックス 21"/>
            <p:cNvSpPr txBox="1">
              <a:spLocks noChangeArrowheads="1"/>
            </p:cNvSpPr>
            <p:nvPr/>
          </p:nvSpPr>
          <p:spPr bwMode="auto">
            <a:xfrm>
              <a:off x="616564" y="1749684"/>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題材の設定</a:t>
              </a:r>
            </a:p>
          </p:txBody>
        </p:sp>
        <p:sp>
          <p:nvSpPr>
            <p:cNvPr id="45075" name="テキスト ボックス 22"/>
            <p:cNvSpPr txBox="1">
              <a:spLocks noChangeArrowheads="1"/>
            </p:cNvSpPr>
            <p:nvPr/>
          </p:nvSpPr>
          <p:spPr bwMode="auto">
            <a:xfrm>
              <a:off x="614896" y="4869160"/>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共有</a:t>
              </a:r>
            </a:p>
          </p:txBody>
        </p:sp>
        <p:sp>
          <p:nvSpPr>
            <p:cNvPr id="45076" name="テキスト ボックス 24"/>
            <p:cNvSpPr txBox="1">
              <a:spLocks noChangeArrowheads="1"/>
            </p:cNvSpPr>
            <p:nvPr/>
          </p:nvSpPr>
          <p:spPr bwMode="auto">
            <a:xfrm>
              <a:off x="605832" y="2223936"/>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情報の収集</a:t>
              </a:r>
            </a:p>
          </p:txBody>
        </p:sp>
        <p:sp>
          <p:nvSpPr>
            <p:cNvPr id="45077" name="テキスト ボックス 27"/>
            <p:cNvSpPr txBox="1">
              <a:spLocks noChangeArrowheads="1"/>
            </p:cNvSpPr>
            <p:nvPr/>
          </p:nvSpPr>
          <p:spPr bwMode="auto">
            <a:xfrm>
              <a:off x="611560" y="2652648"/>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内容の検討</a:t>
              </a:r>
            </a:p>
          </p:txBody>
        </p:sp>
        <p:sp>
          <p:nvSpPr>
            <p:cNvPr id="45078" name="テキスト ボックス 30"/>
            <p:cNvSpPr txBox="1">
              <a:spLocks noChangeArrowheads="1"/>
            </p:cNvSpPr>
            <p:nvPr/>
          </p:nvSpPr>
          <p:spPr bwMode="auto">
            <a:xfrm>
              <a:off x="611560" y="3083028"/>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構成の検討</a:t>
              </a:r>
            </a:p>
          </p:txBody>
        </p:sp>
        <p:sp>
          <p:nvSpPr>
            <p:cNvPr id="45079" name="テキスト ボックス 32"/>
            <p:cNvSpPr txBox="1">
              <a:spLocks noChangeArrowheads="1"/>
            </p:cNvSpPr>
            <p:nvPr/>
          </p:nvSpPr>
          <p:spPr bwMode="auto">
            <a:xfrm>
              <a:off x="611560" y="3529144"/>
              <a:ext cx="1191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考えの形成</a:t>
              </a:r>
            </a:p>
          </p:txBody>
        </p:sp>
        <p:sp>
          <p:nvSpPr>
            <p:cNvPr id="45080" name="テキスト ボックス 36"/>
            <p:cNvSpPr txBox="1">
              <a:spLocks noChangeArrowheads="1"/>
            </p:cNvSpPr>
            <p:nvPr/>
          </p:nvSpPr>
          <p:spPr bwMode="auto">
            <a:xfrm>
              <a:off x="614896" y="3962860"/>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記述</a:t>
              </a:r>
            </a:p>
          </p:txBody>
        </p:sp>
        <p:sp>
          <p:nvSpPr>
            <p:cNvPr id="45081" name="テキスト ボックス 37"/>
            <p:cNvSpPr txBox="1">
              <a:spLocks noChangeArrowheads="1"/>
            </p:cNvSpPr>
            <p:nvPr/>
          </p:nvSpPr>
          <p:spPr bwMode="auto">
            <a:xfrm>
              <a:off x="614896" y="4423044"/>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推敲</a:t>
              </a:r>
            </a:p>
          </p:txBody>
        </p:sp>
        <p:cxnSp>
          <p:nvCxnSpPr>
            <p:cNvPr id="51" name="直線コネクタ 50"/>
            <p:cNvCxnSpPr/>
            <p:nvPr/>
          </p:nvCxnSpPr>
          <p:spPr>
            <a:xfrm>
              <a:off x="611277" y="1197492"/>
              <a:ext cx="0" cy="40317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V="1">
              <a:off x="2771688" y="1197492"/>
              <a:ext cx="0" cy="40317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2771688" y="1456005"/>
              <a:ext cx="61923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611277" y="2157292"/>
              <a:ext cx="21604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595403" y="2605565"/>
              <a:ext cx="21604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V="1">
              <a:off x="5868649" y="1196117"/>
              <a:ext cx="0" cy="40330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V="1">
              <a:off x="3779669" y="1469756"/>
              <a:ext cx="14286" cy="37594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flipV="1">
              <a:off x="4860668" y="1484882"/>
              <a:ext cx="0" cy="37443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flipH="1" flipV="1">
              <a:off x="7956041" y="1464256"/>
              <a:ext cx="0" cy="37649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V="1">
              <a:off x="6876629" y="1483507"/>
              <a:ext cx="0" cy="374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a:off x="623976" y="3462234"/>
              <a:ext cx="5239911" cy="17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614452" y="3029087"/>
              <a:ext cx="5239911" cy="17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094" name="テキスト ボックス 132"/>
            <p:cNvSpPr txBox="1">
              <a:spLocks noChangeArrowheads="1"/>
            </p:cNvSpPr>
            <p:nvPr/>
          </p:nvSpPr>
          <p:spPr bwMode="auto">
            <a:xfrm>
              <a:off x="2954684" y="1700808"/>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p>
          </p:txBody>
        </p:sp>
        <p:sp>
          <p:nvSpPr>
            <p:cNvPr id="45095" name="テキスト ボックス 133"/>
            <p:cNvSpPr txBox="1">
              <a:spLocks noChangeArrowheads="1"/>
            </p:cNvSpPr>
            <p:nvPr/>
          </p:nvSpPr>
          <p:spPr bwMode="auto">
            <a:xfrm>
              <a:off x="3995936" y="1700808"/>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p>
          </p:txBody>
        </p:sp>
        <p:sp>
          <p:nvSpPr>
            <p:cNvPr id="45096" name="テキスト ボックス 134"/>
            <p:cNvSpPr txBox="1">
              <a:spLocks noChangeArrowheads="1"/>
            </p:cNvSpPr>
            <p:nvPr/>
          </p:nvSpPr>
          <p:spPr bwMode="auto">
            <a:xfrm>
              <a:off x="5004048" y="1700808"/>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p>
          </p:txBody>
        </p:sp>
        <p:sp>
          <p:nvSpPr>
            <p:cNvPr id="45097" name="テキスト ボックス 141"/>
            <p:cNvSpPr txBox="1">
              <a:spLocks noChangeArrowheads="1"/>
            </p:cNvSpPr>
            <p:nvPr/>
          </p:nvSpPr>
          <p:spPr bwMode="auto">
            <a:xfrm>
              <a:off x="2975424" y="3041548"/>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イ</a:t>
              </a:r>
            </a:p>
          </p:txBody>
        </p:sp>
        <p:sp>
          <p:nvSpPr>
            <p:cNvPr id="45098" name="テキスト ボックス 142"/>
            <p:cNvSpPr txBox="1">
              <a:spLocks noChangeArrowheads="1"/>
            </p:cNvSpPr>
            <p:nvPr/>
          </p:nvSpPr>
          <p:spPr bwMode="auto">
            <a:xfrm>
              <a:off x="4010004" y="3055616"/>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イ</a:t>
              </a:r>
            </a:p>
          </p:txBody>
        </p:sp>
        <p:sp>
          <p:nvSpPr>
            <p:cNvPr id="45099" name="テキスト ボックス 143"/>
            <p:cNvSpPr txBox="1">
              <a:spLocks noChangeArrowheads="1"/>
            </p:cNvSpPr>
            <p:nvPr/>
          </p:nvSpPr>
          <p:spPr bwMode="auto">
            <a:xfrm>
              <a:off x="5033852" y="3041548"/>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イ</a:t>
              </a:r>
            </a:p>
          </p:txBody>
        </p:sp>
        <p:sp>
          <p:nvSpPr>
            <p:cNvPr id="45100" name="テキスト ボックス 144"/>
            <p:cNvSpPr txBox="1">
              <a:spLocks noChangeArrowheads="1"/>
            </p:cNvSpPr>
            <p:nvPr/>
          </p:nvSpPr>
          <p:spPr bwMode="auto">
            <a:xfrm>
              <a:off x="3005228" y="3475264"/>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ウ</a:t>
              </a:r>
            </a:p>
          </p:txBody>
        </p:sp>
        <p:sp>
          <p:nvSpPr>
            <p:cNvPr id="45101" name="テキスト ボックス 145"/>
            <p:cNvSpPr txBox="1">
              <a:spLocks noChangeArrowheads="1"/>
            </p:cNvSpPr>
            <p:nvPr/>
          </p:nvSpPr>
          <p:spPr bwMode="auto">
            <a:xfrm>
              <a:off x="4029844" y="3486984"/>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ウ</a:t>
              </a:r>
            </a:p>
          </p:txBody>
        </p:sp>
        <p:sp>
          <p:nvSpPr>
            <p:cNvPr id="45102" name="テキスト ボックス 146"/>
            <p:cNvSpPr txBox="1">
              <a:spLocks noChangeArrowheads="1"/>
            </p:cNvSpPr>
            <p:nvPr/>
          </p:nvSpPr>
          <p:spPr bwMode="auto">
            <a:xfrm>
              <a:off x="4865135" y="3476932"/>
              <a:ext cx="900040" cy="33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ウ，エ</a:t>
              </a:r>
            </a:p>
          </p:txBody>
        </p:sp>
        <p:sp>
          <p:nvSpPr>
            <p:cNvPr id="45103" name="テキスト ボックス 147"/>
            <p:cNvSpPr txBox="1">
              <a:spLocks noChangeArrowheads="1"/>
            </p:cNvSpPr>
            <p:nvPr/>
          </p:nvSpPr>
          <p:spPr bwMode="auto">
            <a:xfrm>
              <a:off x="3001892" y="4388236"/>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エ</a:t>
              </a:r>
            </a:p>
          </p:txBody>
        </p:sp>
        <p:sp>
          <p:nvSpPr>
            <p:cNvPr id="45104" name="テキスト ボックス 148"/>
            <p:cNvSpPr txBox="1">
              <a:spLocks noChangeArrowheads="1"/>
            </p:cNvSpPr>
            <p:nvPr/>
          </p:nvSpPr>
          <p:spPr bwMode="auto">
            <a:xfrm>
              <a:off x="5118308" y="4386568"/>
              <a:ext cx="576064" cy="33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オ</a:t>
              </a:r>
            </a:p>
          </p:txBody>
        </p:sp>
        <p:sp>
          <p:nvSpPr>
            <p:cNvPr id="45105" name="テキスト ボックス 153"/>
            <p:cNvSpPr txBox="1">
              <a:spLocks noChangeArrowheads="1"/>
            </p:cNvSpPr>
            <p:nvPr/>
          </p:nvSpPr>
          <p:spPr bwMode="auto">
            <a:xfrm>
              <a:off x="5871325" y="1872960"/>
              <a:ext cx="1015663" cy="310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ウ（文学的な文章を書く活動）</a:t>
              </a:r>
              <a:endParaRPr kumimoji="1" lang="en-US" altLang="ja-JP"/>
            </a:p>
            <a:p>
              <a:r>
                <a:rPr kumimoji="1" lang="ja-JP" altLang="en-US"/>
                <a:t>イ（実用的な文章を書く活動）</a:t>
              </a:r>
              <a:endParaRPr kumimoji="1" lang="en-US" altLang="ja-JP"/>
            </a:p>
            <a:p>
              <a:r>
                <a:rPr kumimoji="1" lang="ja-JP" altLang="en-US"/>
                <a:t>ア（説明的な文章を書く活動）</a:t>
              </a:r>
            </a:p>
          </p:txBody>
        </p:sp>
        <p:sp>
          <p:nvSpPr>
            <p:cNvPr id="45106" name="テキスト ボックス 88"/>
            <p:cNvSpPr txBox="1">
              <a:spLocks noChangeArrowheads="1"/>
            </p:cNvSpPr>
            <p:nvPr/>
          </p:nvSpPr>
          <p:spPr bwMode="auto">
            <a:xfrm>
              <a:off x="6879592" y="1860560"/>
              <a:ext cx="1015663" cy="311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ウ（文学的な文章を書く活動）</a:t>
              </a:r>
              <a:endParaRPr kumimoji="1" lang="en-US" altLang="ja-JP"/>
            </a:p>
            <a:p>
              <a:r>
                <a:rPr kumimoji="1" lang="ja-JP" altLang="en-US"/>
                <a:t>イ（実用的な文章を書く活動）</a:t>
              </a:r>
              <a:endParaRPr kumimoji="1" lang="en-US" altLang="ja-JP"/>
            </a:p>
            <a:p>
              <a:r>
                <a:rPr kumimoji="1" lang="ja-JP" altLang="en-US"/>
                <a:t>ア（説明的な文章を書く活動）</a:t>
              </a:r>
            </a:p>
          </p:txBody>
        </p:sp>
        <p:sp>
          <p:nvSpPr>
            <p:cNvPr id="45107" name="テキスト ボックス 89"/>
            <p:cNvSpPr txBox="1">
              <a:spLocks noChangeArrowheads="1"/>
            </p:cNvSpPr>
            <p:nvPr/>
          </p:nvSpPr>
          <p:spPr bwMode="auto">
            <a:xfrm>
              <a:off x="8081289" y="1754654"/>
              <a:ext cx="738604" cy="345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　イ，ウ（文学的な文章を書く活動）</a:t>
              </a:r>
              <a:endParaRPr kumimoji="1" lang="en-US" altLang="ja-JP"/>
            </a:p>
            <a:p>
              <a:r>
                <a:rPr kumimoji="1" lang="ja-JP" altLang="en-US"/>
                <a:t>　ア（説明的な文章を書く活動）</a:t>
              </a:r>
            </a:p>
          </p:txBody>
        </p:sp>
        <p:cxnSp>
          <p:nvCxnSpPr>
            <p:cNvPr id="103" name="直線コネクタ 102"/>
            <p:cNvCxnSpPr/>
            <p:nvPr/>
          </p:nvCxnSpPr>
          <p:spPr>
            <a:xfrm>
              <a:off x="601753" y="3921508"/>
              <a:ext cx="21604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612864" y="4362905"/>
              <a:ext cx="5238324" cy="165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a:off x="609689" y="4811178"/>
              <a:ext cx="5239912" cy="165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111" name="テキスト ボックス 159"/>
            <p:cNvSpPr txBox="1">
              <a:spLocks noChangeArrowheads="1"/>
            </p:cNvSpPr>
            <p:nvPr/>
          </p:nvSpPr>
          <p:spPr bwMode="auto">
            <a:xfrm>
              <a:off x="3995936" y="4379172"/>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エ</a:t>
              </a:r>
            </a:p>
          </p:txBody>
        </p:sp>
        <p:sp>
          <p:nvSpPr>
            <p:cNvPr id="45112" name="テキスト ボックス 160"/>
            <p:cNvSpPr txBox="1">
              <a:spLocks noChangeArrowheads="1"/>
            </p:cNvSpPr>
            <p:nvPr/>
          </p:nvSpPr>
          <p:spPr bwMode="auto">
            <a:xfrm>
              <a:off x="3003560" y="4839356"/>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オ</a:t>
              </a:r>
            </a:p>
          </p:txBody>
        </p:sp>
        <p:sp>
          <p:nvSpPr>
            <p:cNvPr id="45113" name="テキスト ボックス 161"/>
            <p:cNvSpPr txBox="1">
              <a:spLocks noChangeArrowheads="1"/>
            </p:cNvSpPr>
            <p:nvPr/>
          </p:nvSpPr>
          <p:spPr bwMode="auto">
            <a:xfrm>
              <a:off x="5076056" y="4826956"/>
              <a:ext cx="576064" cy="33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カ</a:t>
              </a:r>
            </a:p>
          </p:txBody>
        </p:sp>
        <p:sp>
          <p:nvSpPr>
            <p:cNvPr id="45114" name="テキスト ボックス 162"/>
            <p:cNvSpPr txBox="1">
              <a:spLocks noChangeArrowheads="1"/>
            </p:cNvSpPr>
            <p:nvPr/>
          </p:nvSpPr>
          <p:spPr bwMode="auto">
            <a:xfrm>
              <a:off x="3983624" y="4834660"/>
              <a:ext cx="576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オ</a:t>
              </a:r>
            </a:p>
          </p:txBody>
        </p:sp>
      </p:grpSp>
      <p:cxnSp>
        <p:nvCxnSpPr>
          <p:cNvPr id="61" name="直線コネクタ 60"/>
          <p:cNvCxnSpPr/>
          <p:nvPr/>
        </p:nvCxnSpPr>
        <p:spPr>
          <a:xfrm>
            <a:off x="611188" y="1989138"/>
            <a:ext cx="8370887" cy="36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063" name="テキスト ボックス 10"/>
          <p:cNvSpPr txBox="1">
            <a:spLocks noChangeArrowheads="1"/>
          </p:cNvSpPr>
          <p:nvPr/>
        </p:nvSpPr>
        <p:spPr bwMode="auto">
          <a:xfrm>
            <a:off x="2725738" y="1790700"/>
            <a:ext cx="11239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800"/>
              <a:t>第１学年及び第</a:t>
            </a:r>
            <a:r>
              <a:rPr kumimoji="1" lang="en-US" altLang="ja-JP" sz="800"/>
              <a:t>2</a:t>
            </a:r>
            <a:r>
              <a:rPr kumimoji="1" lang="ja-JP" altLang="en-US" sz="800"/>
              <a:t>学年</a:t>
            </a:r>
          </a:p>
        </p:txBody>
      </p:sp>
      <p:sp>
        <p:nvSpPr>
          <p:cNvPr id="45064" name="テキスト ボックス 10"/>
          <p:cNvSpPr txBox="1">
            <a:spLocks noChangeArrowheads="1"/>
          </p:cNvSpPr>
          <p:nvPr/>
        </p:nvSpPr>
        <p:spPr bwMode="auto">
          <a:xfrm>
            <a:off x="3756025" y="1776413"/>
            <a:ext cx="11445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800"/>
              <a:t>第３学年及び第４学年</a:t>
            </a:r>
          </a:p>
        </p:txBody>
      </p:sp>
      <p:sp>
        <p:nvSpPr>
          <p:cNvPr id="45065" name="テキスト ボックス 10"/>
          <p:cNvSpPr txBox="1">
            <a:spLocks noChangeArrowheads="1"/>
          </p:cNvSpPr>
          <p:nvPr/>
        </p:nvSpPr>
        <p:spPr bwMode="auto">
          <a:xfrm>
            <a:off x="4808538" y="1758950"/>
            <a:ext cx="1143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800"/>
              <a:t>第５学年及び第６学年</a:t>
            </a:r>
          </a:p>
        </p:txBody>
      </p:sp>
      <p:sp>
        <p:nvSpPr>
          <p:cNvPr id="45066" name="テキスト ボックス 10"/>
          <p:cNvSpPr txBox="1">
            <a:spLocks noChangeArrowheads="1"/>
          </p:cNvSpPr>
          <p:nvPr/>
        </p:nvSpPr>
        <p:spPr bwMode="auto">
          <a:xfrm>
            <a:off x="5830888" y="1773238"/>
            <a:ext cx="11239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800"/>
              <a:t>第１学年及び第</a:t>
            </a:r>
            <a:r>
              <a:rPr kumimoji="1" lang="en-US" altLang="ja-JP" sz="800"/>
              <a:t>2</a:t>
            </a:r>
            <a:r>
              <a:rPr kumimoji="1" lang="ja-JP" altLang="en-US" sz="800"/>
              <a:t>学年</a:t>
            </a:r>
          </a:p>
        </p:txBody>
      </p:sp>
      <p:sp>
        <p:nvSpPr>
          <p:cNvPr id="45067" name="テキスト ボックス 10"/>
          <p:cNvSpPr txBox="1">
            <a:spLocks noChangeArrowheads="1"/>
          </p:cNvSpPr>
          <p:nvPr/>
        </p:nvSpPr>
        <p:spPr bwMode="auto">
          <a:xfrm>
            <a:off x="6838950" y="1773238"/>
            <a:ext cx="1143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800"/>
              <a:t>第３学年及び第４学年</a:t>
            </a:r>
          </a:p>
        </p:txBody>
      </p:sp>
      <p:sp>
        <p:nvSpPr>
          <p:cNvPr id="45068" name="テキスト ボックス 10"/>
          <p:cNvSpPr txBox="1">
            <a:spLocks noChangeArrowheads="1"/>
          </p:cNvSpPr>
          <p:nvPr/>
        </p:nvSpPr>
        <p:spPr bwMode="auto">
          <a:xfrm>
            <a:off x="7899400" y="1773238"/>
            <a:ext cx="1143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800"/>
              <a:t>第５学年及び第６学年</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957"/>
    </mc:Choice>
    <mc:Fallback xmlns="">
      <p:transition spd="slow" advTm="28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17"/>
          <p:cNvSpPr>
            <a:spLocks noChangeArrowheads="1"/>
          </p:cNvSpPr>
          <p:nvPr/>
        </p:nvSpPr>
        <p:spPr bwMode="auto">
          <a:xfrm>
            <a:off x="6372225" y="44450"/>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P36</a:t>
            </a:r>
          </a:p>
          <a:p>
            <a:pPr algn="ctr" eaLnBrk="1" fontAlgn="auto" hangingPunct="1">
              <a:spcBef>
                <a:spcPct val="0"/>
              </a:spcBef>
              <a:spcAft>
                <a:spcPts val="0"/>
              </a:spcAft>
              <a:buClrTx/>
              <a:buSzTx/>
              <a:buFont typeface="Wingdings" panose="05000000000000000000" pitchFamily="2" charset="2"/>
              <a:buNone/>
              <a:defRPr/>
            </a:pPr>
            <a:endParaRPr lang="ja-JP" altLang="en-US" dirty="0"/>
          </a:p>
        </p:txBody>
      </p:sp>
      <p:sp>
        <p:nvSpPr>
          <p:cNvPr id="49155"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国語科の内容</a:t>
            </a:r>
            <a:endParaRPr kumimoji="1" lang="ja-JP" altLang="en-US" sz="3200">
              <a:latin typeface="Tahoma" panose="020B0604030504040204" pitchFamily="34" charset="0"/>
            </a:endParaRPr>
          </a:p>
        </p:txBody>
      </p:sp>
      <p:sp>
        <p:nvSpPr>
          <p:cNvPr id="49156" name="テキスト ボックス 6"/>
          <p:cNvSpPr txBox="1">
            <a:spLocks noChangeArrowheads="1"/>
          </p:cNvSpPr>
          <p:nvPr/>
        </p:nvSpPr>
        <p:spPr bwMode="auto">
          <a:xfrm>
            <a:off x="-1588" y="923925"/>
            <a:ext cx="554037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ＭＳ ゴシック" panose="020B0609070205080204" pitchFamily="49" charset="-128"/>
                <a:ea typeface="ＭＳ ゴシック" panose="020B0609070205080204" pitchFamily="49" charset="-128"/>
              </a:rPr>
              <a:t>○「読むこと」領域の構成</a:t>
            </a:r>
            <a:endParaRPr kumimoji="1" lang="en-US" altLang="ja-JP" sz="2800">
              <a:latin typeface="Tahoma" panose="020B0604030504040204" pitchFamily="34" charset="0"/>
            </a:endParaRPr>
          </a:p>
        </p:txBody>
      </p:sp>
      <p:grpSp>
        <p:nvGrpSpPr>
          <p:cNvPr id="49157" name="グループ化 4"/>
          <p:cNvGrpSpPr>
            <a:grpSpLocks/>
          </p:cNvGrpSpPr>
          <p:nvPr/>
        </p:nvGrpSpPr>
        <p:grpSpPr bwMode="auto">
          <a:xfrm>
            <a:off x="136525" y="1385888"/>
            <a:ext cx="8863013" cy="4972050"/>
            <a:chOff x="179388" y="1477963"/>
            <a:chExt cx="8863012" cy="4972050"/>
          </a:xfrm>
        </p:grpSpPr>
        <p:sp>
          <p:nvSpPr>
            <p:cNvPr id="49158" name="テキスト ボックス 6"/>
            <p:cNvSpPr txBox="1">
              <a:spLocks noChangeArrowheads="1"/>
            </p:cNvSpPr>
            <p:nvPr/>
          </p:nvSpPr>
          <p:spPr bwMode="auto">
            <a:xfrm>
              <a:off x="1090835" y="1601069"/>
              <a:ext cx="10048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学習過程</a:t>
              </a:r>
            </a:p>
          </p:txBody>
        </p:sp>
        <p:sp>
          <p:nvSpPr>
            <p:cNvPr id="49159" name="テキスト ボックス 7"/>
            <p:cNvSpPr txBox="1">
              <a:spLocks noChangeArrowheads="1"/>
            </p:cNvSpPr>
            <p:nvPr/>
          </p:nvSpPr>
          <p:spPr bwMode="auto">
            <a:xfrm>
              <a:off x="3767138" y="1477963"/>
              <a:ext cx="1352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（１）指導事項</a:t>
              </a:r>
            </a:p>
          </p:txBody>
        </p:sp>
        <p:sp>
          <p:nvSpPr>
            <p:cNvPr id="49160" name="テキスト ボックス 8"/>
            <p:cNvSpPr txBox="1">
              <a:spLocks noChangeArrowheads="1"/>
            </p:cNvSpPr>
            <p:nvPr/>
          </p:nvSpPr>
          <p:spPr bwMode="auto">
            <a:xfrm>
              <a:off x="6804025" y="1477963"/>
              <a:ext cx="1557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（２）言語活動例</a:t>
              </a:r>
            </a:p>
          </p:txBody>
        </p:sp>
        <p:sp>
          <p:nvSpPr>
            <p:cNvPr id="49161" name="テキスト ボックス 17"/>
            <p:cNvSpPr txBox="1">
              <a:spLocks noChangeArrowheads="1"/>
            </p:cNvSpPr>
            <p:nvPr/>
          </p:nvSpPr>
          <p:spPr bwMode="auto">
            <a:xfrm>
              <a:off x="180975" y="2012950"/>
              <a:ext cx="430213"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読 む こ と</a:t>
              </a:r>
            </a:p>
          </p:txBody>
        </p:sp>
        <p:sp>
          <p:nvSpPr>
            <p:cNvPr id="21" name="正方形/長方形 20"/>
            <p:cNvSpPr/>
            <p:nvPr/>
          </p:nvSpPr>
          <p:spPr>
            <a:xfrm>
              <a:off x="179388" y="1509713"/>
              <a:ext cx="8785224" cy="47990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9163" name="テキスト ボックス 21"/>
            <p:cNvSpPr txBox="1">
              <a:spLocks noChangeArrowheads="1"/>
            </p:cNvSpPr>
            <p:nvPr/>
          </p:nvSpPr>
          <p:spPr bwMode="auto">
            <a:xfrm>
              <a:off x="615950" y="2003425"/>
              <a:ext cx="177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構造と内容の把握</a:t>
              </a:r>
              <a:endParaRPr kumimoji="1" lang="en-US" altLang="ja-JP" sz="1600"/>
            </a:p>
            <a:p>
              <a:r>
                <a:rPr kumimoji="1" lang="ja-JP" altLang="en-US" sz="1600"/>
                <a:t>（説明的な文章）</a:t>
              </a:r>
            </a:p>
          </p:txBody>
        </p:sp>
        <p:sp>
          <p:nvSpPr>
            <p:cNvPr id="49164" name="テキスト ボックス 32"/>
            <p:cNvSpPr txBox="1">
              <a:spLocks noChangeArrowheads="1"/>
            </p:cNvSpPr>
            <p:nvPr/>
          </p:nvSpPr>
          <p:spPr bwMode="auto">
            <a:xfrm>
              <a:off x="631511" y="3513693"/>
              <a:ext cx="16017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精査・解釈</a:t>
              </a:r>
              <a:endParaRPr kumimoji="1" lang="en-US" altLang="ja-JP" sz="1600"/>
            </a:p>
            <a:p>
              <a:r>
                <a:rPr kumimoji="1" lang="ja-JP" altLang="en-US" sz="1600"/>
                <a:t>（説明的な文章）</a:t>
              </a:r>
            </a:p>
          </p:txBody>
        </p:sp>
        <p:sp>
          <p:nvSpPr>
            <p:cNvPr id="49165" name="テキスト ボックス 36"/>
            <p:cNvSpPr txBox="1">
              <a:spLocks noChangeArrowheads="1"/>
            </p:cNvSpPr>
            <p:nvPr/>
          </p:nvSpPr>
          <p:spPr bwMode="auto">
            <a:xfrm>
              <a:off x="590513" y="5540227"/>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共有</a:t>
              </a:r>
            </a:p>
          </p:txBody>
        </p:sp>
        <p:cxnSp>
          <p:nvCxnSpPr>
            <p:cNvPr id="44" name="直線コネクタ 43"/>
            <p:cNvCxnSpPr/>
            <p:nvPr/>
          </p:nvCxnSpPr>
          <p:spPr>
            <a:xfrm>
              <a:off x="179388" y="1993900"/>
              <a:ext cx="87852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611188" y="1506538"/>
              <a:ext cx="0" cy="4802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V="1">
              <a:off x="2771776" y="1506538"/>
              <a:ext cx="0" cy="4802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2771776" y="1766888"/>
              <a:ext cx="61928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617538" y="2767013"/>
              <a:ext cx="5272087" cy="23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V="1">
              <a:off x="5867400" y="1504950"/>
              <a:ext cx="0" cy="4803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V="1">
              <a:off x="3779838" y="1779588"/>
              <a:ext cx="14288" cy="4529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flipV="1">
              <a:off x="4859337" y="1793875"/>
              <a:ext cx="0" cy="4514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flipH="1" flipV="1">
              <a:off x="7956550" y="1773238"/>
              <a:ext cx="0" cy="45354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V="1">
              <a:off x="6875462" y="1792288"/>
              <a:ext cx="0" cy="45164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a:off x="609601" y="3500438"/>
              <a:ext cx="5238749" cy="17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177" name="テキスト ボックス 132"/>
            <p:cNvSpPr txBox="1">
              <a:spLocks noChangeArrowheads="1"/>
            </p:cNvSpPr>
            <p:nvPr/>
          </p:nvSpPr>
          <p:spPr bwMode="auto">
            <a:xfrm>
              <a:off x="2954338" y="2009775"/>
              <a:ext cx="576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p>
          </p:txBody>
        </p:sp>
        <p:sp>
          <p:nvSpPr>
            <p:cNvPr id="49178" name="テキスト ボックス 133"/>
            <p:cNvSpPr txBox="1">
              <a:spLocks noChangeArrowheads="1"/>
            </p:cNvSpPr>
            <p:nvPr/>
          </p:nvSpPr>
          <p:spPr bwMode="auto">
            <a:xfrm>
              <a:off x="3995738" y="2009775"/>
              <a:ext cx="576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p>
          </p:txBody>
        </p:sp>
        <p:sp>
          <p:nvSpPr>
            <p:cNvPr id="49179" name="テキスト ボックス 134"/>
            <p:cNvSpPr txBox="1">
              <a:spLocks noChangeArrowheads="1"/>
            </p:cNvSpPr>
            <p:nvPr/>
          </p:nvSpPr>
          <p:spPr bwMode="auto">
            <a:xfrm>
              <a:off x="5003800" y="2009775"/>
              <a:ext cx="5762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ア</a:t>
              </a:r>
            </a:p>
          </p:txBody>
        </p:sp>
        <p:sp>
          <p:nvSpPr>
            <p:cNvPr id="49180" name="テキスト ボックス 141"/>
            <p:cNvSpPr txBox="1">
              <a:spLocks noChangeArrowheads="1"/>
            </p:cNvSpPr>
            <p:nvPr/>
          </p:nvSpPr>
          <p:spPr bwMode="auto">
            <a:xfrm>
              <a:off x="2964400" y="2833271"/>
              <a:ext cx="5055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イ</a:t>
              </a:r>
            </a:p>
          </p:txBody>
        </p:sp>
        <p:sp>
          <p:nvSpPr>
            <p:cNvPr id="49181" name="テキスト ボックス 144"/>
            <p:cNvSpPr txBox="1">
              <a:spLocks noChangeArrowheads="1"/>
            </p:cNvSpPr>
            <p:nvPr/>
          </p:nvSpPr>
          <p:spPr bwMode="auto">
            <a:xfrm>
              <a:off x="2970139" y="3558778"/>
              <a:ext cx="5762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ウ</a:t>
              </a:r>
            </a:p>
          </p:txBody>
        </p:sp>
        <p:sp>
          <p:nvSpPr>
            <p:cNvPr id="49182" name="テキスト ボックス 145"/>
            <p:cNvSpPr txBox="1">
              <a:spLocks noChangeArrowheads="1"/>
            </p:cNvSpPr>
            <p:nvPr/>
          </p:nvSpPr>
          <p:spPr bwMode="auto">
            <a:xfrm>
              <a:off x="3886995" y="3548857"/>
              <a:ext cx="935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ウ</a:t>
              </a:r>
            </a:p>
          </p:txBody>
        </p:sp>
        <p:sp>
          <p:nvSpPr>
            <p:cNvPr id="49183" name="テキスト ボックス 147"/>
            <p:cNvSpPr txBox="1">
              <a:spLocks noChangeArrowheads="1"/>
            </p:cNvSpPr>
            <p:nvPr/>
          </p:nvSpPr>
          <p:spPr bwMode="auto">
            <a:xfrm>
              <a:off x="2954338" y="4275147"/>
              <a:ext cx="576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エ</a:t>
              </a:r>
            </a:p>
          </p:txBody>
        </p:sp>
        <p:sp>
          <p:nvSpPr>
            <p:cNvPr id="49184" name="テキスト ボックス 148"/>
            <p:cNvSpPr txBox="1">
              <a:spLocks noChangeArrowheads="1"/>
            </p:cNvSpPr>
            <p:nvPr/>
          </p:nvSpPr>
          <p:spPr bwMode="auto">
            <a:xfrm>
              <a:off x="5069683" y="4262913"/>
              <a:ext cx="576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エ</a:t>
              </a:r>
            </a:p>
          </p:txBody>
        </p:sp>
        <p:sp>
          <p:nvSpPr>
            <p:cNvPr id="49185" name="テキスト ボックス 153"/>
            <p:cNvSpPr txBox="1">
              <a:spLocks noChangeArrowheads="1"/>
            </p:cNvSpPr>
            <p:nvPr/>
          </p:nvSpPr>
          <p:spPr bwMode="auto">
            <a:xfrm>
              <a:off x="5870912" y="2098675"/>
              <a:ext cx="1015663" cy="434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ウ（本などから情報を得て活用する活動）</a:t>
              </a:r>
              <a:endParaRPr kumimoji="1" lang="en-US" altLang="ja-JP"/>
            </a:p>
            <a:p>
              <a:r>
                <a:rPr kumimoji="1" lang="ja-JP" altLang="en-US"/>
                <a:t>イ（文学的な文章を読む活動）</a:t>
              </a:r>
              <a:endParaRPr kumimoji="1" lang="en-US" altLang="ja-JP"/>
            </a:p>
            <a:p>
              <a:r>
                <a:rPr kumimoji="1" lang="ja-JP" altLang="en-US"/>
                <a:t>ア（説明的な文章を読む活動）</a:t>
              </a:r>
            </a:p>
          </p:txBody>
        </p:sp>
        <p:cxnSp>
          <p:nvCxnSpPr>
            <p:cNvPr id="108" name="直線コネクタ 107"/>
            <p:cNvCxnSpPr/>
            <p:nvPr/>
          </p:nvCxnSpPr>
          <p:spPr>
            <a:xfrm>
              <a:off x="612776" y="4205288"/>
              <a:ext cx="5238749" cy="17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a:off x="631826" y="4940300"/>
              <a:ext cx="5240336" cy="17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188" name="テキスト ボックス 159"/>
            <p:cNvSpPr txBox="1">
              <a:spLocks noChangeArrowheads="1"/>
            </p:cNvSpPr>
            <p:nvPr/>
          </p:nvSpPr>
          <p:spPr bwMode="auto">
            <a:xfrm>
              <a:off x="4025900" y="4263896"/>
              <a:ext cx="576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エ</a:t>
              </a:r>
            </a:p>
          </p:txBody>
        </p:sp>
        <p:sp>
          <p:nvSpPr>
            <p:cNvPr id="49189" name="テキスト ボックス 160"/>
            <p:cNvSpPr txBox="1">
              <a:spLocks noChangeArrowheads="1"/>
            </p:cNvSpPr>
            <p:nvPr/>
          </p:nvSpPr>
          <p:spPr bwMode="auto">
            <a:xfrm>
              <a:off x="2957073" y="4979291"/>
              <a:ext cx="576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オ</a:t>
              </a:r>
            </a:p>
          </p:txBody>
        </p:sp>
        <p:sp>
          <p:nvSpPr>
            <p:cNvPr id="49190" name="テキスト ボックス 161"/>
            <p:cNvSpPr txBox="1">
              <a:spLocks noChangeArrowheads="1"/>
            </p:cNvSpPr>
            <p:nvPr/>
          </p:nvSpPr>
          <p:spPr bwMode="auto">
            <a:xfrm>
              <a:off x="5076716" y="4966578"/>
              <a:ext cx="5746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オ</a:t>
              </a:r>
            </a:p>
          </p:txBody>
        </p:sp>
        <p:sp>
          <p:nvSpPr>
            <p:cNvPr id="49191" name="テキスト ボックス 162"/>
            <p:cNvSpPr txBox="1">
              <a:spLocks noChangeArrowheads="1"/>
            </p:cNvSpPr>
            <p:nvPr/>
          </p:nvSpPr>
          <p:spPr bwMode="auto">
            <a:xfrm>
              <a:off x="4025900" y="4972650"/>
              <a:ext cx="576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オ</a:t>
              </a:r>
            </a:p>
          </p:txBody>
        </p:sp>
        <p:sp>
          <p:nvSpPr>
            <p:cNvPr id="49192" name="テキスト ボックス 61"/>
            <p:cNvSpPr txBox="1">
              <a:spLocks noChangeArrowheads="1"/>
            </p:cNvSpPr>
            <p:nvPr/>
          </p:nvSpPr>
          <p:spPr bwMode="auto">
            <a:xfrm>
              <a:off x="6880225" y="2087563"/>
              <a:ext cx="10144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ウ（本などから情報を得て活用する活動）</a:t>
              </a:r>
              <a:endParaRPr kumimoji="1" lang="en-US" altLang="ja-JP"/>
            </a:p>
            <a:p>
              <a:r>
                <a:rPr kumimoji="1" lang="ja-JP" altLang="en-US"/>
                <a:t>イ（文学的な文章を読む活動）</a:t>
              </a:r>
              <a:endParaRPr kumimoji="1" lang="en-US" altLang="ja-JP"/>
            </a:p>
            <a:p>
              <a:r>
                <a:rPr kumimoji="1" lang="ja-JP" altLang="en-US"/>
                <a:t>ア（説明的な文章を読む活動）</a:t>
              </a:r>
            </a:p>
          </p:txBody>
        </p:sp>
        <p:sp>
          <p:nvSpPr>
            <p:cNvPr id="49193" name="テキスト ボックス 62"/>
            <p:cNvSpPr txBox="1">
              <a:spLocks noChangeArrowheads="1"/>
            </p:cNvSpPr>
            <p:nvPr/>
          </p:nvSpPr>
          <p:spPr bwMode="auto">
            <a:xfrm>
              <a:off x="7969250" y="2106613"/>
              <a:ext cx="10144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ウ（本などから情報を得て活用する活動）</a:t>
              </a:r>
              <a:endParaRPr kumimoji="1" lang="en-US" altLang="ja-JP"/>
            </a:p>
            <a:p>
              <a:r>
                <a:rPr kumimoji="1" lang="ja-JP" altLang="en-US"/>
                <a:t>イ（文学的な文章を読む活動）</a:t>
              </a:r>
              <a:endParaRPr kumimoji="1" lang="en-US" altLang="ja-JP"/>
            </a:p>
            <a:p>
              <a:r>
                <a:rPr kumimoji="1" lang="ja-JP" altLang="en-US"/>
                <a:t>ア（説明的な文章を読む活動）</a:t>
              </a:r>
            </a:p>
          </p:txBody>
        </p:sp>
        <p:sp>
          <p:nvSpPr>
            <p:cNvPr id="49194" name="テキスト ボックス 65"/>
            <p:cNvSpPr txBox="1">
              <a:spLocks noChangeArrowheads="1"/>
            </p:cNvSpPr>
            <p:nvPr/>
          </p:nvSpPr>
          <p:spPr bwMode="auto">
            <a:xfrm>
              <a:off x="617188" y="2811462"/>
              <a:ext cx="1787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構造と内容の把握</a:t>
              </a:r>
              <a:endParaRPr kumimoji="1" lang="en-US" altLang="ja-JP" sz="1600"/>
            </a:p>
            <a:p>
              <a:r>
                <a:rPr kumimoji="1" lang="ja-JP" altLang="en-US" sz="1600"/>
                <a:t>（文学的な文章）</a:t>
              </a:r>
            </a:p>
          </p:txBody>
        </p:sp>
        <p:sp>
          <p:nvSpPr>
            <p:cNvPr id="49195" name="テキスト ボックス 66"/>
            <p:cNvSpPr txBox="1">
              <a:spLocks noChangeArrowheads="1"/>
            </p:cNvSpPr>
            <p:nvPr/>
          </p:nvSpPr>
          <p:spPr bwMode="auto">
            <a:xfrm>
              <a:off x="611247" y="4236087"/>
              <a:ext cx="16017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精査・解釈</a:t>
              </a:r>
              <a:endParaRPr kumimoji="1" lang="en-US" altLang="ja-JP" sz="1600"/>
            </a:p>
            <a:p>
              <a:r>
                <a:rPr kumimoji="1" lang="ja-JP" altLang="en-US" sz="1600"/>
                <a:t>（文学的な文章）</a:t>
              </a:r>
            </a:p>
          </p:txBody>
        </p:sp>
        <p:sp>
          <p:nvSpPr>
            <p:cNvPr id="49196" name="テキスト ボックス 74"/>
            <p:cNvSpPr txBox="1">
              <a:spLocks noChangeArrowheads="1"/>
            </p:cNvSpPr>
            <p:nvPr/>
          </p:nvSpPr>
          <p:spPr bwMode="auto">
            <a:xfrm>
              <a:off x="5022057" y="3533569"/>
              <a:ext cx="6238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ウ</a:t>
              </a:r>
            </a:p>
          </p:txBody>
        </p:sp>
        <p:sp>
          <p:nvSpPr>
            <p:cNvPr id="49197" name="テキスト ボックス 10"/>
            <p:cNvSpPr txBox="1">
              <a:spLocks noChangeArrowheads="1"/>
            </p:cNvSpPr>
            <p:nvPr/>
          </p:nvSpPr>
          <p:spPr bwMode="auto">
            <a:xfrm>
              <a:off x="2700338" y="1773238"/>
              <a:ext cx="11239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800"/>
                <a:t>第１学年及び第</a:t>
              </a:r>
              <a:r>
                <a:rPr kumimoji="1" lang="en-US" altLang="ja-JP" sz="800"/>
                <a:t>2</a:t>
              </a:r>
              <a:r>
                <a:rPr kumimoji="1" lang="ja-JP" altLang="en-US" sz="800"/>
                <a:t>学年</a:t>
              </a:r>
            </a:p>
          </p:txBody>
        </p:sp>
        <p:sp>
          <p:nvSpPr>
            <p:cNvPr id="49198" name="テキスト ボックス 10"/>
            <p:cNvSpPr txBox="1">
              <a:spLocks noChangeArrowheads="1"/>
            </p:cNvSpPr>
            <p:nvPr/>
          </p:nvSpPr>
          <p:spPr bwMode="auto">
            <a:xfrm>
              <a:off x="3779838" y="1773238"/>
              <a:ext cx="1143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800"/>
                <a:t>第３学年及び第４学年</a:t>
              </a:r>
            </a:p>
          </p:txBody>
        </p:sp>
        <p:sp>
          <p:nvSpPr>
            <p:cNvPr id="49199" name="テキスト ボックス 10"/>
            <p:cNvSpPr txBox="1">
              <a:spLocks noChangeArrowheads="1"/>
            </p:cNvSpPr>
            <p:nvPr/>
          </p:nvSpPr>
          <p:spPr bwMode="auto">
            <a:xfrm>
              <a:off x="4791075" y="1773238"/>
              <a:ext cx="1143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800"/>
                <a:t>第５学年及び第６学年</a:t>
              </a:r>
            </a:p>
          </p:txBody>
        </p:sp>
        <p:sp>
          <p:nvSpPr>
            <p:cNvPr id="49200" name="テキスト ボックス 10"/>
            <p:cNvSpPr txBox="1">
              <a:spLocks noChangeArrowheads="1"/>
            </p:cNvSpPr>
            <p:nvPr/>
          </p:nvSpPr>
          <p:spPr bwMode="auto">
            <a:xfrm>
              <a:off x="5810250" y="1773238"/>
              <a:ext cx="11239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800"/>
                <a:t>第１学年及び第</a:t>
              </a:r>
              <a:r>
                <a:rPr kumimoji="1" lang="en-US" altLang="ja-JP" sz="800"/>
                <a:t>2</a:t>
              </a:r>
              <a:r>
                <a:rPr kumimoji="1" lang="ja-JP" altLang="en-US" sz="800"/>
                <a:t>学年</a:t>
              </a:r>
            </a:p>
          </p:txBody>
        </p:sp>
        <p:sp>
          <p:nvSpPr>
            <p:cNvPr id="49201" name="テキスト ボックス 10"/>
            <p:cNvSpPr txBox="1">
              <a:spLocks noChangeArrowheads="1"/>
            </p:cNvSpPr>
            <p:nvPr/>
          </p:nvSpPr>
          <p:spPr bwMode="auto">
            <a:xfrm>
              <a:off x="6824663" y="1752600"/>
              <a:ext cx="1143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800"/>
                <a:t>第３学年及び第４学年</a:t>
              </a:r>
            </a:p>
          </p:txBody>
        </p:sp>
        <p:sp>
          <p:nvSpPr>
            <p:cNvPr id="49202" name="テキスト ボックス 10"/>
            <p:cNvSpPr txBox="1">
              <a:spLocks noChangeArrowheads="1"/>
            </p:cNvSpPr>
            <p:nvPr/>
          </p:nvSpPr>
          <p:spPr bwMode="auto">
            <a:xfrm>
              <a:off x="7899400" y="1755775"/>
              <a:ext cx="1143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800"/>
                <a:t>第５学年及び第６学年</a:t>
              </a:r>
            </a:p>
          </p:txBody>
        </p:sp>
        <p:sp>
          <p:nvSpPr>
            <p:cNvPr id="49203" name="テキスト ボックス 141"/>
            <p:cNvSpPr txBox="1">
              <a:spLocks noChangeArrowheads="1"/>
            </p:cNvSpPr>
            <p:nvPr/>
          </p:nvSpPr>
          <p:spPr bwMode="auto">
            <a:xfrm>
              <a:off x="4005854" y="2835461"/>
              <a:ext cx="576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イ</a:t>
              </a:r>
            </a:p>
          </p:txBody>
        </p:sp>
        <p:sp>
          <p:nvSpPr>
            <p:cNvPr id="49204" name="テキスト ボックス 141"/>
            <p:cNvSpPr txBox="1">
              <a:spLocks noChangeArrowheads="1"/>
            </p:cNvSpPr>
            <p:nvPr/>
          </p:nvSpPr>
          <p:spPr bwMode="auto">
            <a:xfrm>
              <a:off x="5029995" y="2820194"/>
              <a:ext cx="576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イ</a:t>
              </a:r>
            </a:p>
          </p:txBody>
        </p:sp>
        <p:cxnSp>
          <p:nvCxnSpPr>
            <p:cNvPr id="55" name="直線コネクタ 54"/>
            <p:cNvCxnSpPr/>
            <p:nvPr/>
          </p:nvCxnSpPr>
          <p:spPr>
            <a:xfrm>
              <a:off x="649288" y="5564188"/>
              <a:ext cx="5240337" cy="17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206" name="テキスト ボックス 36"/>
            <p:cNvSpPr txBox="1">
              <a:spLocks noChangeArrowheads="1"/>
            </p:cNvSpPr>
            <p:nvPr/>
          </p:nvSpPr>
          <p:spPr bwMode="auto">
            <a:xfrm>
              <a:off x="615270" y="4936143"/>
              <a:ext cx="1191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考えの形成</a:t>
              </a:r>
              <a:endParaRPr kumimoji="1" lang="en-US" altLang="ja-JP" sz="1600"/>
            </a:p>
            <a:p>
              <a:endParaRPr kumimoji="1" lang="ja-JP" altLang="en-US" sz="1600"/>
            </a:p>
          </p:txBody>
        </p:sp>
        <p:sp>
          <p:nvSpPr>
            <p:cNvPr id="49207" name="テキスト ボックス 160"/>
            <p:cNvSpPr txBox="1">
              <a:spLocks noChangeArrowheads="1"/>
            </p:cNvSpPr>
            <p:nvPr/>
          </p:nvSpPr>
          <p:spPr bwMode="auto">
            <a:xfrm>
              <a:off x="5109168" y="5602307"/>
              <a:ext cx="576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カ</a:t>
              </a:r>
            </a:p>
          </p:txBody>
        </p:sp>
        <p:sp>
          <p:nvSpPr>
            <p:cNvPr id="49208" name="テキスト ボックス 160"/>
            <p:cNvSpPr txBox="1">
              <a:spLocks noChangeArrowheads="1"/>
            </p:cNvSpPr>
            <p:nvPr/>
          </p:nvSpPr>
          <p:spPr bwMode="auto">
            <a:xfrm>
              <a:off x="4028082" y="5604863"/>
              <a:ext cx="576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カ</a:t>
              </a:r>
            </a:p>
          </p:txBody>
        </p:sp>
        <p:sp>
          <p:nvSpPr>
            <p:cNvPr id="49209" name="テキスト ボックス 160"/>
            <p:cNvSpPr txBox="1">
              <a:spLocks noChangeArrowheads="1"/>
            </p:cNvSpPr>
            <p:nvPr/>
          </p:nvSpPr>
          <p:spPr bwMode="auto">
            <a:xfrm>
              <a:off x="2967037" y="5584817"/>
              <a:ext cx="576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　カ</a:t>
              </a: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677"/>
    </mc:Choice>
    <mc:Fallback xmlns="">
      <p:transition spd="slow" advTm="29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084888" y="115888"/>
            <a:ext cx="25558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sz="2800" dirty="0"/>
          </a:p>
          <a:p>
            <a:pPr algn="ctr" eaLnBrk="1" fontAlgn="auto" hangingPunct="1">
              <a:spcBef>
                <a:spcPct val="0"/>
              </a:spcBef>
              <a:spcAft>
                <a:spcPts val="0"/>
              </a:spcAft>
              <a:buClrTx/>
              <a:buSzTx/>
              <a:buFont typeface="Wingdings" panose="05000000000000000000" pitchFamily="2" charset="2"/>
              <a:buNone/>
              <a:defRPr/>
            </a:pPr>
            <a:r>
              <a:rPr lang="en-US" altLang="ja-JP" dirty="0"/>
              <a:t>P41-56</a:t>
            </a:r>
          </a:p>
          <a:p>
            <a:pPr algn="ctr" eaLnBrk="1" fontAlgn="auto" hangingPunct="1">
              <a:spcBef>
                <a:spcPct val="0"/>
              </a:spcBef>
              <a:spcAft>
                <a:spcPts val="0"/>
              </a:spcAft>
              <a:buClrTx/>
              <a:buSzTx/>
              <a:buFontTx/>
              <a:buNone/>
              <a:defRPr/>
            </a:pPr>
            <a:endParaRPr lang="ja-JP" altLang="en-US" sz="2800" dirty="0"/>
          </a:p>
        </p:txBody>
      </p:sp>
      <p:sp>
        <p:nvSpPr>
          <p:cNvPr id="51203" name="Text Box 19"/>
          <p:cNvSpPr txBox="1">
            <a:spLocks noChangeArrowheads="1"/>
          </p:cNvSpPr>
          <p:nvPr/>
        </p:nvSpPr>
        <p:spPr bwMode="auto">
          <a:xfrm>
            <a:off x="68263" y="822325"/>
            <a:ext cx="393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第１学年及び第２学年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51204" name="AutoShape 21"/>
          <p:cNvSpPr>
            <a:spLocks noChangeArrowheads="1"/>
          </p:cNvSpPr>
          <p:nvPr/>
        </p:nvSpPr>
        <p:spPr bwMode="auto">
          <a:xfrm>
            <a:off x="68263" y="53975"/>
            <a:ext cx="5113337"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各学年の内容</a:t>
            </a:r>
            <a:endParaRPr kumimoji="1" lang="ja-JP" altLang="en-US" sz="3200">
              <a:latin typeface="Tahoma" panose="020B0604030504040204" pitchFamily="34" charset="0"/>
            </a:endParaRPr>
          </a:p>
        </p:txBody>
      </p:sp>
      <p:sp>
        <p:nvSpPr>
          <p:cNvPr id="20" name="正方形/長方形 19"/>
          <p:cNvSpPr/>
          <p:nvPr/>
        </p:nvSpPr>
        <p:spPr>
          <a:xfrm>
            <a:off x="33338" y="1428750"/>
            <a:ext cx="9010650" cy="537686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b="1" dirty="0">
                <a:solidFill>
                  <a:schemeClr val="tx1"/>
                </a:solidFill>
              </a:rPr>
              <a:t>１</a:t>
            </a:r>
            <a:r>
              <a:rPr lang="en-US" altLang="ja-JP" sz="2000" b="1" dirty="0">
                <a:solidFill>
                  <a:schemeClr val="tx1"/>
                </a:solidFill>
              </a:rPr>
              <a:t>〔</a:t>
            </a:r>
            <a:r>
              <a:rPr lang="ja-JP" altLang="en-US" sz="2000" b="1" dirty="0">
                <a:solidFill>
                  <a:schemeClr val="tx1"/>
                </a:solidFill>
              </a:rPr>
              <a:t>知識及び技能</a:t>
            </a:r>
            <a:r>
              <a:rPr lang="en-US" altLang="ja-JP" sz="2000" b="1" dirty="0">
                <a:solidFill>
                  <a:schemeClr val="tx1"/>
                </a:solidFill>
              </a:rPr>
              <a:t>〕</a:t>
            </a:r>
          </a:p>
          <a:p>
            <a:pPr eaLnBrk="1" fontAlgn="auto" hangingPunct="1">
              <a:spcBef>
                <a:spcPts val="0"/>
              </a:spcBef>
              <a:spcAft>
                <a:spcPts val="0"/>
              </a:spcAft>
              <a:defRPr/>
            </a:pPr>
            <a:r>
              <a:rPr lang="ja-JP" altLang="en-US" sz="2000" b="1" dirty="0">
                <a:solidFill>
                  <a:schemeClr val="tx1"/>
                </a:solidFill>
              </a:rPr>
              <a:t>  （１）言葉の特徴や使い方に関する事項</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○語彙　</a:t>
            </a:r>
            <a:r>
              <a:rPr kumimoji="1" lang="ja-JP" altLang="en-US" sz="2000" dirty="0">
                <a:solidFill>
                  <a:schemeClr val="tx1"/>
                </a:solidFill>
                <a:latin typeface="ＭＳ ゴシック" pitchFamily="49" charset="-128"/>
                <a:ea typeface="ＭＳ ゴシック" pitchFamily="49" charset="-128"/>
              </a:rPr>
              <a:t>オ　身近なことを表す語句の量を</a:t>
            </a:r>
            <a:r>
              <a:rPr lang="ja-JP" altLang="en-US" sz="2000" dirty="0">
                <a:solidFill>
                  <a:schemeClr val="tx1"/>
                </a:solidFill>
              </a:rPr>
              <a:t>増し，話や文章の中で</a:t>
            </a:r>
            <a:r>
              <a:rPr lang="ja-JP" altLang="en-US" sz="2000" dirty="0" err="1">
                <a:solidFill>
                  <a:schemeClr val="tx1"/>
                </a:solidFill>
              </a:rPr>
              <a:t>使うととも</a:t>
            </a:r>
            <a:endParaRPr lang="en-US" altLang="ja-JP" sz="2000" dirty="0">
              <a:solidFill>
                <a:schemeClr val="tx1"/>
              </a:solidFill>
            </a:endParaRPr>
          </a:p>
          <a:p>
            <a:pPr eaLnBrk="1" fontAlgn="auto" hangingPunct="1">
              <a:spcBef>
                <a:spcPts val="0"/>
              </a:spcBef>
              <a:spcAft>
                <a:spcPts val="0"/>
              </a:spcAft>
              <a:defRPr/>
            </a:pPr>
            <a:r>
              <a:rPr lang="ja-JP" altLang="en-US" sz="2000" dirty="0">
                <a:solidFill>
                  <a:schemeClr val="tx1"/>
                </a:solidFill>
              </a:rPr>
              <a:t>　　　　　　　　　　に，言葉には意味による語句のまとまりがあることに気付き，語彙</a:t>
            </a:r>
            <a:endParaRPr lang="en-US" altLang="ja-JP" sz="2000" dirty="0">
              <a:solidFill>
                <a:schemeClr val="tx1"/>
              </a:solidFill>
            </a:endParaRPr>
          </a:p>
          <a:p>
            <a:pPr eaLnBrk="1" fontAlgn="auto" hangingPunct="1">
              <a:spcBef>
                <a:spcPts val="0"/>
              </a:spcBef>
              <a:spcAft>
                <a:spcPts val="0"/>
              </a:spcAft>
              <a:defRPr/>
            </a:pPr>
            <a:r>
              <a:rPr lang="ja-JP" altLang="en-US" sz="2000" dirty="0">
                <a:solidFill>
                  <a:schemeClr val="tx1"/>
                </a:solidFill>
              </a:rPr>
              <a:t>　　　　　　　　　　を豊かにすること。（新設）</a:t>
            </a:r>
            <a:endParaRPr lang="en-US" altLang="ja-JP" sz="2000" dirty="0">
              <a:solidFill>
                <a:schemeClr val="tx1"/>
              </a:solidFill>
            </a:endParaRPr>
          </a:p>
          <a:p>
            <a:pPr eaLnBrk="1" fontAlgn="auto" hangingPunct="1">
              <a:spcBef>
                <a:spcPts val="0"/>
              </a:spcBef>
              <a:spcAft>
                <a:spcPts val="0"/>
              </a:spcAft>
              <a:defRPr/>
            </a:pPr>
            <a:r>
              <a:rPr lang="ja-JP" altLang="en-US" sz="2000" dirty="0">
                <a:solidFill>
                  <a:schemeClr val="tx1"/>
                </a:solidFill>
              </a:rPr>
              <a:t>         ○言葉遣い　</a:t>
            </a:r>
            <a:r>
              <a:rPr kumimoji="1" lang="ja-JP" altLang="en-US" sz="2000" dirty="0">
                <a:solidFill>
                  <a:schemeClr val="tx1"/>
                </a:solidFill>
                <a:latin typeface="ＭＳ ゴシック" pitchFamily="49" charset="-128"/>
                <a:ea typeface="ＭＳ ゴシック" pitchFamily="49" charset="-128"/>
              </a:rPr>
              <a:t>キ　</a:t>
            </a:r>
            <a:r>
              <a:rPr kumimoji="1" lang="ja-JP" altLang="en-US" sz="2000" dirty="0">
                <a:solidFill>
                  <a:schemeClr val="tx1"/>
                </a:solidFill>
                <a:latin typeface="ＭＳ Ｐゴシック" pitchFamily="50" charset="-128"/>
              </a:rPr>
              <a:t>丁寧な言葉と普通の言葉との違いに気を付けて使うとともに，</a:t>
            </a:r>
            <a:endParaRPr kumimoji="1" lang="en-US" altLang="ja-JP" sz="2000" dirty="0">
              <a:solidFill>
                <a:schemeClr val="tx1"/>
              </a:solidFill>
              <a:latin typeface="ＭＳ Ｐゴシック" pitchFamily="50" charset="-128"/>
            </a:endParaRPr>
          </a:p>
          <a:p>
            <a:pPr eaLnBrk="1" fontAlgn="auto" hangingPunct="1">
              <a:spcBef>
                <a:spcPts val="0"/>
              </a:spcBef>
              <a:spcAft>
                <a:spcPts val="0"/>
              </a:spcAft>
              <a:defRPr/>
            </a:pPr>
            <a:r>
              <a:rPr kumimoji="1" lang="ja-JP" altLang="en-US" sz="2000" dirty="0">
                <a:solidFill>
                  <a:schemeClr val="tx1"/>
                </a:solidFill>
                <a:latin typeface="ＭＳ Ｐゴシック" pitchFamily="50" charset="-128"/>
              </a:rPr>
              <a:t>　　　　　　　　　　　　　敬体で書かれた文章に慣れること。（「話すこと・聞くこと」の指</a:t>
            </a:r>
            <a:endParaRPr kumimoji="1" lang="en-US" altLang="ja-JP" sz="2000" dirty="0">
              <a:solidFill>
                <a:schemeClr val="tx1"/>
              </a:solidFill>
              <a:latin typeface="ＭＳ Ｐゴシック" pitchFamily="50" charset="-128"/>
            </a:endParaRPr>
          </a:p>
          <a:p>
            <a:pPr eaLnBrk="1" fontAlgn="auto" hangingPunct="1">
              <a:spcBef>
                <a:spcPts val="0"/>
              </a:spcBef>
              <a:spcAft>
                <a:spcPts val="0"/>
              </a:spcAft>
              <a:defRPr/>
            </a:pPr>
            <a:r>
              <a:rPr kumimoji="1" lang="ja-JP" altLang="en-US" sz="2000" dirty="0">
                <a:solidFill>
                  <a:schemeClr val="tx1"/>
                </a:solidFill>
                <a:latin typeface="ＭＳ Ｐゴシック" pitchFamily="50" charset="-128"/>
              </a:rPr>
              <a:t>　　　　　　　　　　　　　導事項から移行）</a:t>
            </a:r>
            <a:endParaRPr kumimoji="1" lang="en-US" altLang="ja-JP" sz="2000" dirty="0">
              <a:solidFill>
                <a:schemeClr val="tx1"/>
              </a:solidFill>
              <a:latin typeface="ＭＳ Ｐゴシック" pitchFamily="50" charset="-128"/>
            </a:endParaRPr>
          </a:p>
          <a:p>
            <a:pPr eaLnBrk="1" fontAlgn="auto" hangingPunct="1">
              <a:spcBef>
                <a:spcPts val="0"/>
              </a:spcBef>
              <a:spcAft>
                <a:spcPts val="0"/>
              </a:spcAft>
              <a:defRPr/>
            </a:pPr>
            <a:r>
              <a:rPr lang="ja-JP" altLang="en-US" sz="2000" dirty="0">
                <a:solidFill>
                  <a:schemeClr val="tx1"/>
                </a:solidFill>
              </a:rPr>
              <a:t>　      ○音読，朗読　</a:t>
            </a:r>
            <a:r>
              <a:rPr kumimoji="1" lang="ja-JP" altLang="en-US" sz="2000" dirty="0">
                <a:solidFill>
                  <a:schemeClr val="tx1"/>
                </a:solidFill>
                <a:latin typeface="ＭＳ ゴシック" pitchFamily="49" charset="-128"/>
                <a:ea typeface="ＭＳ ゴシック" pitchFamily="49" charset="-128"/>
              </a:rPr>
              <a:t>ク　語句のまとまりや言葉の響きなどに気を付けて</a:t>
            </a:r>
            <a:r>
              <a:rPr kumimoji="1" lang="ja-JP" altLang="en-US" sz="2000" dirty="0" err="1">
                <a:solidFill>
                  <a:schemeClr val="tx1"/>
                </a:solidFill>
                <a:latin typeface="ＭＳ ゴシック" pitchFamily="49" charset="-128"/>
                <a:ea typeface="ＭＳ ゴシック" pitchFamily="49" charset="-128"/>
              </a:rPr>
              <a:t>音読す</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ること。（「読むこと」の指導事項から移行）</a:t>
            </a:r>
            <a:r>
              <a:rPr kumimoji="1" lang="en-US" altLang="ja-JP" sz="2000" dirty="0">
                <a:solidFill>
                  <a:schemeClr val="tx1"/>
                </a:solidFill>
                <a:latin typeface="ＭＳ ゴシック" pitchFamily="49" charset="-128"/>
                <a:ea typeface="ＭＳ ゴシック" pitchFamily="49" charset="-128"/>
              </a:rPr>
              <a:t> </a:t>
            </a:r>
            <a:endParaRPr lang="en-US" altLang="ja-JP" sz="2000" dirty="0">
              <a:solidFill>
                <a:schemeClr val="tx1"/>
              </a:solidFill>
            </a:endParaRPr>
          </a:p>
          <a:p>
            <a:pPr eaLnBrk="1" fontAlgn="auto" hangingPunct="1">
              <a:spcBef>
                <a:spcPts val="0"/>
              </a:spcBef>
              <a:spcAft>
                <a:spcPts val="0"/>
              </a:spcAft>
              <a:defRPr/>
            </a:pPr>
            <a:r>
              <a:rPr lang="ja-JP" altLang="en-US" sz="2000" b="1" dirty="0">
                <a:solidFill>
                  <a:schemeClr val="tx1"/>
                </a:solidFill>
              </a:rPr>
              <a:t>  （２）情報の扱い方に関する事項（新設）</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○情報と情報との関係　</a:t>
            </a:r>
            <a:r>
              <a:rPr kumimoji="1" lang="ja-JP" altLang="en-US" sz="2000" dirty="0">
                <a:solidFill>
                  <a:schemeClr val="tx1"/>
                </a:solidFill>
                <a:latin typeface="ＭＳ ゴシック" pitchFamily="49" charset="-128"/>
                <a:ea typeface="ＭＳ ゴシック" pitchFamily="49" charset="-128"/>
              </a:rPr>
              <a:t>ア　共通</a:t>
            </a:r>
            <a:r>
              <a:rPr kumimoji="1" lang="en-US" altLang="ja-JP" sz="2000" dirty="0">
                <a:solidFill>
                  <a:schemeClr val="tx1"/>
                </a:solidFill>
                <a:latin typeface="ＭＳ ゴシック" pitchFamily="49" charset="-128"/>
                <a:ea typeface="ＭＳ ゴシック" pitchFamily="49" charset="-128"/>
              </a:rPr>
              <a:t>,</a:t>
            </a:r>
            <a:r>
              <a:rPr kumimoji="1" lang="ja-JP" altLang="en-US" sz="2000" dirty="0">
                <a:solidFill>
                  <a:schemeClr val="tx1"/>
                </a:solidFill>
                <a:latin typeface="ＭＳ ゴシック" pitchFamily="49" charset="-128"/>
                <a:ea typeface="ＭＳ ゴシック" pitchFamily="49" charset="-128"/>
              </a:rPr>
              <a:t>相違</a:t>
            </a:r>
            <a:r>
              <a:rPr kumimoji="1" lang="en-US" altLang="ja-JP" sz="2000" dirty="0">
                <a:solidFill>
                  <a:schemeClr val="tx1"/>
                </a:solidFill>
                <a:latin typeface="ＭＳ ゴシック" pitchFamily="49" charset="-128"/>
                <a:ea typeface="ＭＳ ゴシック" pitchFamily="49" charset="-128"/>
              </a:rPr>
              <a:t>,</a:t>
            </a:r>
            <a:r>
              <a:rPr kumimoji="1" lang="ja-JP" altLang="en-US" sz="2000" dirty="0">
                <a:solidFill>
                  <a:schemeClr val="tx1"/>
                </a:solidFill>
                <a:latin typeface="ＭＳ ゴシック" pitchFamily="49" charset="-128"/>
                <a:ea typeface="ＭＳ ゴシック" pitchFamily="49" charset="-128"/>
              </a:rPr>
              <a:t>事柄の順序など情報と情報の関係</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について理解すること。　　　　　　　　</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000" b="1" dirty="0">
                <a:solidFill>
                  <a:schemeClr val="tx1"/>
                </a:solidFill>
              </a:rPr>
              <a:t>  （３）我が国の言語文化に関する事項</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○伝統的な言語文化　</a:t>
            </a:r>
            <a:r>
              <a:rPr kumimoji="1" lang="ja-JP" altLang="en-US" sz="2000" dirty="0">
                <a:solidFill>
                  <a:schemeClr val="tx1"/>
                </a:solidFill>
                <a:latin typeface="ＭＳ ゴシック" pitchFamily="49" charset="-128"/>
                <a:ea typeface="ＭＳ ゴシック" pitchFamily="49" charset="-128"/>
              </a:rPr>
              <a:t>イ　長く親しまれている言葉遊びを通して，言葉の</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豊かさに気付くこと。（新設）</a:t>
            </a:r>
            <a:r>
              <a:rPr lang="ja-JP" altLang="en-US" sz="2000" dirty="0">
                <a:solidFill>
                  <a:schemeClr val="tx1"/>
                </a:solidFill>
              </a:rPr>
              <a:t> </a:t>
            </a:r>
            <a:endParaRPr lang="en-US" altLang="ja-JP" sz="2000" dirty="0">
              <a:solidFill>
                <a:schemeClr val="tx1"/>
              </a:solidFill>
            </a:endParaRPr>
          </a:p>
          <a:p>
            <a:pPr eaLnBrk="1" fontAlgn="auto" hangingPunct="1">
              <a:spcBef>
                <a:spcPts val="0"/>
              </a:spcBef>
              <a:spcAft>
                <a:spcPts val="0"/>
              </a:spcAft>
              <a:defRPr/>
            </a:pPr>
            <a:r>
              <a:rPr lang="ja-JP" altLang="en-US" sz="2000" dirty="0">
                <a:solidFill>
                  <a:schemeClr val="tx1"/>
                </a:solidFill>
              </a:rPr>
              <a:t>　　　○読書　</a:t>
            </a:r>
            <a:r>
              <a:rPr kumimoji="1" lang="ja-JP" altLang="en-US" sz="2000" dirty="0">
                <a:solidFill>
                  <a:schemeClr val="tx1"/>
                </a:solidFill>
                <a:latin typeface="ＭＳ ゴシック" pitchFamily="49" charset="-128"/>
                <a:ea typeface="ＭＳ ゴシック" pitchFamily="49" charset="-128"/>
              </a:rPr>
              <a:t>エ　読書に親しみ，いろいろな本があることを知ること。</a:t>
            </a:r>
            <a:r>
              <a:rPr lang="en-US" altLang="ja-JP" sz="2000" b="1" dirty="0">
                <a:solidFill>
                  <a:schemeClr val="tx1"/>
                </a:solidFill>
              </a:rPr>
              <a:t> </a:t>
            </a:r>
            <a:r>
              <a:rPr lang="ja-JP" altLang="en-US" sz="2000" dirty="0">
                <a:solidFill>
                  <a:schemeClr val="tx1"/>
                </a:solidFill>
              </a:rPr>
              <a:t> 　　</a:t>
            </a:r>
            <a:r>
              <a:rPr lang="ja-JP" altLang="en-US" sz="2000" b="1" dirty="0">
                <a:solidFill>
                  <a:schemeClr val="tx1"/>
                </a:solidFill>
              </a:rPr>
              <a:t>     </a:t>
            </a:r>
            <a:endParaRPr lang="en-US" altLang="ja-JP" sz="2000" b="1" dirty="0">
              <a:solidFill>
                <a:schemeClr val="tx1"/>
              </a:solidFill>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832"/>
    </mc:Choice>
    <mc:Fallback xmlns="">
      <p:transition spd="slow" advTm="58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084888" y="88900"/>
            <a:ext cx="25558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sz="2800" dirty="0"/>
          </a:p>
          <a:p>
            <a:pPr algn="ctr" eaLnBrk="1" fontAlgn="auto" hangingPunct="1">
              <a:spcBef>
                <a:spcPct val="0"/>
              </a:spcBef>
              <a:spcAft>
                <a:spcPts val="0"/>
              </a:spcAft>
              <a:buClrTx/>
              <a:buSzTx/>
              <a:buFont typeface="Wingdings" panose="05000000000000000000" pitchFamily="2" charset="2"/>
              <a:buNone/>
              <a:defRPr/>
            </a:pPr>
            <a:r>
              <a:rPr lang="en-US" altLang="ja-JP" dirty="0"/>
              <a:t>P57-75</a:t>
            </a:r>
            <a:endParaRPr lang="ja-JP" altLang="en-US" dirty="0"/>
          </a:p>
          <a:p>
            <a:pPr algn="ctr" eaLnBrk="1" fontAlgn="auto" hangingPunct="1">
              <a:spcBef>
                <a:spcPct val="0"/>
              </a:spcBef>
              <a:spcAft>
                <a:spcPts val="0"/>
              </a:spcAft>
              <a:buClrTx/>
              <a:buSzTx/>
              <a:buFontTx/>
              <a:buNone/>
              <a:defRPr/>
            </a:pPr>
            <a:endParaRPr lang="ja-JP" altLang="en-US" sz="2800" dirty="0"/>
          </a:p>
        </p:txBody>
      </p:sp>
      <p:sp>
        <p:nvSpPr>
          <p:cNvPr id="53251" name="Text Box 19"/>
          <p:cNvSpPr txBox="1">
            <a:spLocks noChangeArrowheads="1"/>
          </p:cNvSpPr>
          <p:nvPr/>
        </p:nvSpPr>
        <p:spPr bwMode="auto">
          <a:xfrm>
            <a:off x="107950" y="798513"/>
            <a:ext cx="39592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第１学年及び第２学年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53252" name="AutoShape 21"/>
          <p:cNvSpPr>
            <a:spLocks noChangeArrowheads="1"/>
          </p:cNvSpPr>
          <p:nvPr/>
        </p:nvSpPr>
        <p:spPr bwMode="auto">
          <a:xfrm>
            <a:off x="68263" y="53975"/>
            <a:ext cx="5113337"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各学年の内容</a:t>
            </a:r>
            <a:endParaRPr kumimoji="1" lang="ja-JP" altLang="en-US" sz="3200">
              <a:latin typeface="Tahoma" panose="020B0604030504040204" pitchFamily="34" charset="0"/>
            </a:endParaRPr>
          </a:p>
        </p:txBody>
      </p:sp>
      <p:sp>
        <p:nvSpPr>
          <p:cNvPr id="20" name="正方形/長方形 19"/>
          <p:cNvSpPr/>
          <p:nvPr/>
        </p:nvSpPr>
        <p:spPr>
          <a:xfrm>
            <a:off x="47625" y="1411288"/>
            <a:ext cx="9010650" cy="46815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b="1" dirty="0">
                <a:solidFill>
                  <a:schemeClr val="tx1"/>
                </a:solidFill>
              </a:rPr>
              <a:t> ２</a:t>
            </a:r>
            <a:r>
              <a:rPr lang="en-US" altLang="ja-JP" sz="2000" b="1" dirty="0">
                <a:solidFill>
                  <a:schemeClr val="tx1"/>
                </a:solidFill>
              </a:rPr>
              <a:t>〔</a:t>
            </a:r>
            <a:r>
              <a:rPr lang="ja-JP" altLang="en-US" sz="2000" b="1" dirty="0">
                <a:solidFill>
                  <a:schemeClr val="tx1"/>
                </a:solidFill>
              </a:rPr>
              <a:t>思考力，判断力，表現力等</a:t>
            </a:r>
            <a:r>
              <a:rPr lang="en-US" altLang="ja-JP" sz="2000" b="1" dirty="0">
                <a:solidFill>
                  <a:schemeClr val="tx1"/>
                </a:solidFill>
              </a:rPr>
              <a:t>〕</a:t>
            </a:r>
          </a:p>
          <a:p>
            <a:pPr eaLnBrk="1" fontAlgn="auto" hangingPunct="1">
              <a:spcBef>
                <a:spcPts val="0"/>
              </a:spcBef>
              <a:spcAft>
                <a:spcPts val="0"/>
              </a:spcAft>
              <a:defRPr/>
            </a:pPr>
            <a:r>
              <a:rPr lang="ja-JP" altLang="en-US" sz="2000" b="1" dirty="0">
                <a:solidFill>
                  <a:schemeClr val="tx1"/>
                </a:solidFill>
              </a:rPr>
              <a:t>   Ａ　話すこと・聞くこと</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○構成の検討，考えの形成（話すこと）</a:t>
            </a:r>
            <a:endParaRPr lang="en-US" altLang="ja-JP" sz="2000" dirty="0">
              <a:solidFill>
                <a:schemeClr val="tx1"/>
              </a:solidFill>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イ　</a:t>
            </a:r>
            <a:r>
              <a:rPr kumimoji="1" lang="ja-JP" altLang="en-US" sz="2000" u="sng" dirty="0">
                <a:solidFill>
                  <a:schemeClr val="tx1"/>
                </a:solidFill>
                <a:latin typeface="ＭＳ ゴシック" pitchFamily="49" charset="-128"/>
                <a:ea typeface="ＭＳ ゴシック" pitchFamily="49" charset="-128"/>
              </a:rPr>
              <a:t>相手に伝わるように</a:t>
            </a:r>
            <a:r>
              <a:rPr kumimoji="1" lang="ja-JP" altLang="en-US" sz="2000" dirty="0">
                <a:solidFill>
                  <a:schemeClr val="tx1"/>
                </a:solidFill>
                <a:latin typeface="ＭＳ ゴシック" pitchFamily="49" charset="-128"/>
                <a:ea typeface="ＭＳ ゴシック" pitchFamily="49" charset="-128"/>
              </a:rPr>
              <a:t>，行動したことや経験したことに基づいて，</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話す事柄の順序を考えること。</a:t>
            </a:r>
            <a:endParaRPr lang="en-US" altLang="ja-JP" sz="2000" dirty="0">
              <a:solidFill>
                <a:schemeClr val="tx1"/>
              </a:solidFill>
            </a:endParaRPr>
          </a:p>
          <a:p>
            <a:pPr eaLnBrk="1" fontAlgn="auto" hangingPunct="1">
              <a:spcBef>
                <a:spcPts val="0"/>
              </a:spcBef>
              <a:spcAft>
                <a:spcPts val="0"/>
              </a:spcAft>
              <a:defRPr/>
            </a:pPr>
            <a:r>
              <a:rPr lang="ja-JP" altLang="en-US" sz="2000" dirty="0">
                <a:solidFill>
                  <a:schemeClr val="tx1"/>
                </a:solidFill>
              </a:rPr>
              <a:t>　　　○言語活動例　</a:t>
            </a:r>
            <a:r>
              <a:rPr kumimoji="1" lang="ja-JP" altLang="en-US" sz="2000" dirty="0">
                <a:solidFill>
                  <a:schemeClr val="tx1"/>
                </a:solidFill>
                <a:latin typeface="ＭＳ ゴシック" pitchFamily="49" charset="-128"/>
                <a:ea typeface="ＭＳ ゴシック" pitchFamily="49" charset="-128"/>
              </a:rPr>
              <a:t>イ　尋ねたり応答したりするなどして，</a:t>
            </a:r>
            <a:r>
              <a:rPr kumimoji="1" lang="ja-JP" altLang="en-US" sz="2000" u="sng" dirty="0">
                <a:solidFill>
                  <a:schemeClr val="tx1"/>
                </a:solidFill>
                <a:latin typeface="ＭＳ ゴシック" pitchFamily="49" charset="-128"/>
                <a:ea typeface="ＭＳ ゴシック" pitchFamily="49" charset="-128"/>
              </a:rPr>
              <a:t>少人数</a:t>
            </a:r>
            <a:r>
              <a:rPr kumimoji="1" lang="ja-JP" altLang="en-US" sz="2000" dirty="0">
                <a:solidFill>
                  <a:schemeClr val="tx1"/>
                </a:solidFill>
                <a:latin typeface="ＭＳ ゴシック" pitchFamily="49" charset="-128"/>
                <a:ea typeface="ＭＳ ゴシック" pitchFamily="49" charset="-128"/>
              </a:rPr>
              <a:t>で話し合</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う活動。（従前は，グループ）　</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000" b="1" dirty="0">
                <a:solidFill>
                  <a:schemeClr val="tx1"/>
                </a:solidFill>
              </a:rPr>
              <a:t>   Ｂ　書くこと</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○共有　</a:t>
            </a:r>
            <a:r>
              <a:rPr kumimoji="1" lang="ja-JP" altLang="en-US" sz="2000" dirty="0">
                <a:solidFill>
                  <a:schemeClr val="tx1"/>
                </a:solidFill>
                <a:latin typeface="ＭＳ ゴシック" pitchFamily="49" charset="-128"/>
                <a:ea typeface="ＭＳ ゴシック" pitchFamily="49" charset="-128"/>
              </a:rPr>
              <a:t>オ　文章に対する感想を伝え合い，自分の文章の内容や表現の</a:t>
            </a:r>
            <a:r>
              <a:rPr kumimoji="1" lang="ja-JP" altLang="en-US" sz="2000" u="sng" dirty="0" err="1">
                <a:solidFill>
                  <a:schemeClr val="tx1"/>
                </a:solidFill>
                <a:latin typeface="ＭＳ ゴシック" pitchFamily="49" charset="-128"/>
                <a:ea typeface="ＭＳ ゴシック" pitchFamily="49" charset="-128"/>
              </a:rPr>
              <a:t>よ</a:t>
            </a:r>
            <a:r>
              <a:rPr kumimoji="1" lang="ja-JP" altLang="en-US" sz="2000" dirty="0">
                <a:solidFill>
                  <a:schemeClr val="tx1"/>
                </a:solidFill>
                <a:latin typeface="ＭＳ ゴシック" pitchFamily="49" charset="-128"/>
                <a:ea typeface="ＭＳ ゴシック" pitchFamily="49" charset="-128"/>
              </a:rPr>
              <a:t>　</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a:t>
            </a:r>
            <a:r>
              <a:rPr kumimoji="1" lang="ja-JP" altLang="en-US" sz="2000" u="sng" dirty="0">
                <a:solidFill>
                  <a:schemeClr val="tx1"/>
                </a:solidFill>
                <a:latin typeface="ＭＳ ゴシック" pitchFamily="49" charset="-128"/>
                <a:ea typeface="ＭＳ ゴシック" pitchFamily="49" charset="-128"/>
              </a:rPr>
              <a:t>いところを見付ける</a:t>
            </a:r>
            <a:r>
              <a:rPr kumimoji="1" lang="ja-JP" altLang="en-US" sz="2000" dirty="0">
                <a:solidFill>
                  <a:schemeClr val="tx1"/>
                </a:solidFill>
                <a:latin typeface="ＭＳ ゴシック" pitchFamily="49" charset="-128"/>
                <a:ea typeface="ＭＳ ゴシック" pitchFamily="49" charset="-128"/>
              </a:rPr>
              <a:t>こと。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000" b="1" dirty="0">
                <a:solidFill>
                  <a:schemeClr val="tx1"/>
                </a:solidFill>
              </a:rPr>
              <a:t>   Ｃ　読むこと</a:t>
            </a:r>
            <a:endParaRPr lang="en-US" altLang="ja-JP" sz="2000" b="1" dirty="0">
              <a:solidFill>
                <a:schemeClr val="tx1"/>
              </a:solidFill>
            </a:endParaRPr>
          </a:p>
          <a:p>
            <a:pPr eaLnBrk="1" fontAlgn="auto" hangingPunct="1">
              <a:spcBef>
                <a:spcPts val="0"/>
              </a:spcBef>
              <a:spcAft>
                <a:spcPts val="0"/>
              </a:spcAft>
              <a:defRPr/>
            </a:pPr>
            <a:r>
              <a:rPr lang="ja-JP" altLang="en-US" sz="2000" b="1" dirty="0">
                <a:solidFill>
                  <a:schemeClr val="tx1"/>
                </a:solidFill>
              </a:rPr>
              <a:t>　　　</a:t>
            </a:r>
            <a:r>
              <a:rPr lang="ja-JP" altLang="en-US" sz="2000" dirty="0">
                <a:solidFill>
                  <a:schemeClr val="tx1"/>
                </a:solidFill>
              </a:rPr>
              <a:t>○解釈・精査（文学的な文章）　</a:t>
            </a:r>
            <a:r>
              <a:rPr kumimoji="1" lang="ja-JP" altLang="en-US" sz="2000" dirty="0">
                <a:solidFill>
                  <a:schemeClr val="tx1"/>
                </a:solidFill>
                <a:latin typeface="ＭＳ ゴシック" pitchFamily="49" charset="-128"/>
                <a:ea typeface="ＭＳ ゴシック" pitchFamily="49" charset="-128"/>
              </a:rPr>
              <a:t>エ　場面の様子に着目して，登場人物の行</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動を</a:t>
            </a:r>
            <a:r>
              <a:rPr kumimoji="1" lang="ja-JP" altLang="en-US" sz="2000" u="sng" dirty="0">
                <a:solidFill>
                  <a:schemeClr val="tx1"/>
                </a:solidFill>
                <a:latin typeface="ＭＳ ゴシック" pitchFamily="49" charset="-128"/>
                <a:ea typeface="ＭＳ ゴシック" pitchFamily="49" charset="-128"/>
              </a:rPr>
              <a:t>具体的に</a:t>
            </a:r>
            <a:r>
              <a:rPr kumimoji="1" lang="ja-JP" altLang="en-US" sz="2000" dirty="0">
                <a:solidFill>
                  <a:schemeClr val="tx1"/>
                </a:solidFill>
                <a:latin typeface="ＭＳ ゴシック" pitchFamily="49" charset="-128"/>
                <a:ea typeface="ＭＳ ゴシック" pitchFamily="49" charset="-128"/>
              </a:rPr>
              <a:t>想像すること。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○考えの形成　オ 文章の内容と自分の</a:t>
            </a:r>
            <a:r>
              <a:rPr kumimoji="1" lang="ja-JP" altLang="en-US" sz="2000" u="sng" dirty="0">
                <a:solidFill>
                  <a:schemeClr val="tx1"/>
                </a:solidFill>
                <a:latin typeface="ＭＳ ゴシック" pitchFamily="49" charset="-128"/>
                <a:ea typeface="ＭＳ ゴシック" pitchFamily="49" charset="-128"/>
              </a:rPr>
              <a:t>体験</a:t>
            </a:r>
            <a:r>
              <a:rPr kumimoji="1" lang="ja-JP" altLang="en-US" sz="2000" dirty="0">
                <a:solidFill>
                  <a:schemeClr val="tx1"/>
                </a:solidFill>
                <a:latin typeface="ＭＳ ゴシック" pitchFamily="49" charset="-128"/>
                <a:ea typeface="ＭＳ ゴシック" pitchFamily="49" charset="-128"/>
              </a:rPr>
              <a:t>とを結び付けて，</a:t>
            </a:r>
            <a:r>
              <a:rPr kumimoji="1" lang="ja-JP" altLang="en-US" sz="2000" u="sng" dirty="0">
                <a:solidFill>
                  <a:schemeClr val="tx1"/>
                </a:solidFill>
                <a:latin typeface="ＭＳ ゴシック" pitchFamily="49" charset="-128"/>
                <a:ea typeface="ＭＳ ゴシック" pitchFamily="49" charset="-128"/>
              </a:rPr>
              <a:t>感想をもつ</a:t>
            </a:r>
            <a:endParaRPr kumimoji="1" lang="en-US" altLang="ja-JP" sz="2000" u="sng"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こと。</a:t>
            </a: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rPr>
              <a:t>                 </a:t>
            </a:r>
            <a:endParaRPr lang="ja-JP" altLang="en-US" sz="2000" dirty="0">
              <a:solidFill>
                <a:schemeClr val="tx2">
                  <a:lumMod val="50000"/>
                </a:schemeClr>
              </a:solidFill>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795"/>
    </mc:Choice>
    <mc:Fallback xmlns="">
      <p:transition spd="slow" advTm="43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国語科の改訂の趣旨及び要点</a:t>
            </a:r>
            <a:endParaRPr kumimoji="1" lang="ja-JP" altLang="en-US" sz="2800">
              <a:latin typeface="Tahoma" panose="020B0604030504040204" pitchFamily="34" charset="0"/>
            </a:endParaRPr>
          </a:p>
        </p:txBody>
      </p:sp>
      <p:sp>
        <p:nvSpPr>
          <p:cNvPr id="8195" name="AutoShape 16"/>
          <p:cNvSpPr>
            <a:spLocks noChangeArrowheads="1"/>
          </p:cNvSpPr>
          <p:nvPr/>
        </p:nvSpPr>
        <p:spPr bwMode="auto">
          <a:xfrm>
            <a:off x="6372225" y="96838"/>
            <a:ext cx="2482850"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P6-10</a:t>
            </a:r>
            <a:endParaRPr lang="ja-JP" altLang="en-US" dirty="0"/>
          </a:p>
        </p:txBody>
      </p:sp>
      <p:sp>
        <p:nvSpPr>
          <p:cNvPr id="13" name="角丸四角形 12"/>
          <p:cNvSpPr/>
          <p:nvPr/>
        </p:nvSpPr>
        <p:spPr>
          <a:xfrm>
            <a:off x="1475656" y="867440"/>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小学校国語科の改訂内容</a:t>
            </a:r>
          </a:p>
        </p:txBody>
      </p:sp>
      <p:sp>
        <p:nvSpPr>
          <p:cNvPr id="7" name="正方形/長方形 6"/>
          <p:cNvSpPr/>
          <p:nvPr/>
        </p:nvSpPr>
        <p:spPr>
          <a:xfrm>
            <a:off x="147638" y="3360738"/>
            <a:ext cx="8834437" cy="78898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800" dirty="0">
                <a:solidFill>
                  <a:schemeClr val="tx1"/>
                </a:solidFill>
                <a:latin typeface="ＭＳ ゴシック" pitchFamily="49" charset="-128"/>
                <a:ea typeface="ＭＳ ゴシック" pitchFamily="49" charset="-128"/>
              </a:rPr>
              <a:t>（３）学習の系統性の重視</a:t>
            </a:r>
            <a:endParaRPr lang="ja-JP" altLang="en-US" sz="2800" dirty="0">
              <a:solidFill>
                <a:srgbClr val="FF0000"/>
              </a:solidFill>
              <a:latin typeface="ＭＳ ゴシック" pitchFamily="49" charset="-128"/>
              <a:ea typeface="ＭＳ ゴシック" pitchFamily="49" charset="-128"/>
            </a:endParaRPr>
          </a:p>
        </p:txBody>
      </p:sp>
      <p:sp>
        <p:nvSpPr>
          <p:cNvPr id="8" name="正方形/長方形 7"/>
          <p:cNvSpPr/>
          <p:nvPr/>
        </p:nvSpPr>
        <p:spPr>
          <a:xfrm>
            <a:off x="139700" y="2500313"/>
            <a:ext cx="8831263" cy="7842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800" dirty="0">
                <a:solidFill>
                  <a:schemeClr val="tx1"/>
                </a:solidFill>
                <a:latin typeface="ＭＳ ゴシック" pitchFamily="49" charset="-128"/>
                <a:ea typeface="ＭＳ ゴシック" pitchFamily="49" charset="-128"/>
              </a:rPr>
              <a:t>（２）学習内容の改善・充実</a:t>
            </a:r>
            <a:endParaRPr lang="ja-JP" altLang="en-US" sz="2800" dirty="0">
              <a:solidFill>
                <a:srgbClr val="FF0000"/>
              </a:solidFill>
              <a:latin typeface="ＭＳ ゴシック" pitchFamily="49" charset="-128"/>
              <a:ea typeface="ＭＳ ゴシック" pitchFamily="49" charset="-128"/>
            </a:endParaRPr>
          </a:p>
        </p:txBody>
      </p:sp>
      <p:sp>
        <p:nvSpPr>
          <p:cNvPr id="9" name="正方形/長方形 8"/>
          <p:cNvSpPr/>
          <p:nvPr/>
        </p:nvSpPr>
        <p:spPr>
          <a:xfrm>
            <a:off x="130175" y="1643063"/>
            <a:ext cx="8834438" cy="7937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1" lang="ja-JP" altLang="en-US" sz="2800" dirty="0">
                <a:solidFill>
                  <a:schemeClr val="tx1"/>
                </a:solidFill>
                <a:latin typeface="ＭＳ ゴシック" pitchFamily="49" charset="-128"/>
                <a:ea typeface="ＭＳ ゴシック" pitchFamily="49" charset="-128"/>
              </a:rPr>
              <a:t>（１）目標及び内容の構成</a:t>
            </a:r>
            <a:endParaRPr lang="ja-JP" altLang="en-US" sz="2800" dirty="0">
              <a:solidFill>
                <a:srgbClr val="FF0000"/>
              </a:solidFill>
              <a:latin typeface="ＭＳ ゴシック" pitchFamily="49" charset="-128"/>
              <a:ea typeface="ＭＳ ゴシック" pitchFamily="49" charset="-128"/>
            </a:endParaRPr>
          </a:p>
        </p:txBody>
      </p:sp>
      <p:sp>
        <p:nvSpPr>
          <p:cNvPr id="10" name="正方形/長方形 9"/>
          <p:cNvSpPr/>
          <p:nvPr/>
        </p:nvSpPr>
        <p:spPr>
          <a:xfrm>
            <a:off x="147638" y="4216400"/>
            <a:ext cx="8828087" cy="7969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800" dirty="0">
                <a:solidFill>
                  <a:schemeClr val="tx1"/>
                </a:solidFill>
                <a:latin typeface="ＭＳ ゴシック" pitchFamily="49" charset="-128"/>
                <a:ea typeface="ＭＳ ゴシック" pitchFamily="49" charset="-128"/>
              </a:rPr>
              <a:t>（４）授業改善のための言語活動の創意・工夫</a:t>
            </a:r>
            <a:endParaRPr lang="ja-JP" altLang="en-US" sz="2800" dirty="0">
              <a:solidFill>
                <a:schemeClr val="tx2">
                  <a:lumMod val="50000"/>
                </a:schemeClr>
              </a:solidFill>
              <a:latin typeface="ＭＳ ゴシック" pitchFamily="49" charset="-128"/>
              <a:ea typeface="ＭＳ ゴシック" pitchFamily="49" charset="-128"/>
            </a:endParaRPr>
          </a:p>
        </p:txBody>
      </p:sp>
      <p:sp>
        <p:nvSpPr>
          <p:cNvPr id="14" name="正方形/長方形 13"/>
          <p:cNvSpPr/>
          <p:nvPr/>
        </p:nvSpPr>
        <p:spPr>
          <a:xfrm>
            <a:off x="155575" y="5103813"/>
            <a:ext cx="8834438" cy="7731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800" dirty="0">
                <a:solidFill>
                  <a:schemeClr val="tx1"/>
                </a:solidFill>
                <a:latin typeface="ＭＳ ゴシック" pitchFamily="49" charset="-128"/>
                <a:ea typeface="ＭＳ ゴシック" pitchFamily="49" charset="-128"/>
              </a:rPr>
              <a:t>（５）読書指導の改善・充実</a:t>
            </a:r>
            <a:endParaRPr lang="ja-JP" altLang="en-US" sz="2800" dirty="0">
              <a:solidFill>
                <a:schemeClr val="tx2">
                  <a:lumMod val="50000"/>
                </a:schemeClr>
              </a:solidFill>
              <a:latin typeface="ＭＳ ゴシック" pitchFamily="49" charset="-128"/>
              <a:ea typeface="ＭＳ ゴシック" pitchFamily="49" charset="-128"/>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32"/>
    </mc:Choice>
    <mc:Fallback xmlns="">
      <p:transition spd="slow" advTm="7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156325" y="138113"/>
            <a:ext cx="2627313"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sz="2800" dirty="0"/>
          </a:p>
          <a:p>
            <a:pPr algn="ctr" eaLnBrk="1" fontAlgn="auto" hangingPunct="1">
              <a:spcBef>
                <a:spcPct val="0"/>
              </a:spcBef>
              <a:spcAft>
                <a:spcPts val="0"/>
              </a:spcAft>
              <a:buClrTx/>
              <a:buSzTx/>
              <a:buFont typeface="Wingdings" panose="05000000000000000000" pitchFamily="2" charset="2"/>
              <a:buNone/>
              <a:defRPr/>
            </a:pPr>
            <a:r>
              <a:rPr lang="en-US" altLang="ja-JP" dirty="0"/>
              <a:t>P76-93</a:t>
            </a:r>
            <a:endParaRPr lang="ja-JP" altLang="en-US" dirty="0"/>
          </a:p>
          <a:p>
            <a:pPr algn="ctr" eaLnBrk="1" fontAlgn="auto" hangingPunct="1">
              <a:spcBef>
                <a:spcPct val="0"/>
              </a:spcBef>
              <a:spcAft>
                <a:spcPts val="0"/>
              </a:spcAft>
              <a:buClrTx/>
              <a:buSzTx/>
              <a:buFontTx/>
              <a:buNone/>
              <a:defRPr/>
            </a:pPr>
            <a:endParaRPr lang="ja-JP" altLang="en-US" sz="2800" dirty="0"/>
          </a:p>
        </p:txBody>
      </p:sp>
      <p:sp>
        <p:nvSpPr>
          <p:cNvPr id="55299" name="Text Box 19"/>
          <p:cNvSpPr txBox="1">
            <a:spLocks noChangeArrowheads="1"/>
          </p:cNvSpPr>
          <p:nvPr/>
        </p:nvSpPr>
        <p:spPr bwMode="auto">
          <a:xfrm>
            <a:off x="73025" y="555625"/>
            <a:ext cx="399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第３学年及び第４学年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55300" name="AutoShape 21"/>
          <p:cNvSpPr>
            <a:spLocks noChangeArrowheads="1"/>
          </p:cNvSpPr>
          <p:nvPr/>
        </p:nvSpPr>
        <p:spPr bwMode="auto">
          <a:xfrm>
            <a:off x="68263" y="19050"/>
            <a:ext cx="5113337" cy="601663"/>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各学年の内容</a:t>
            </a:r>
            <a:endParaRPr kumimoji="1" lang="ja-JP" altLang="en-US" sz="3200">
              <a:latin typeface="Tahoma" panose="020B0604030504040204" pitchFamily="34" charset="0"/>
            </a:endParaRPr>
          </a:p>
        </p:txBody>
      </p:sp>
      <p:sp>
        <p:nvSpPr>
          <p:cNvPr id="20" name="正方形/長方形 19"/>
          <p:cNvSpPr/>
          <p:nvPr/>
        </p:nvSpPr>
        <p:spPr>
          <a:xfrm>
            <a:off x="0" y="1027113"/>
            <a:ext cx="9251950" cy="58102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b="1" dirty="0">
                <a:solidFill>
                  <a:schemeClr val="tx1"/>
                </a:solidFill>
              </a:rPr>
              <a:t>１</a:t>
            </a:r>
            <a:r>
              <a:rPr lang="en-US" altLang="ja-JP" sz="2000" b="1" dirty="0">
                <a:solidFill>
                  <a:schemeClr val="tx1"/>
                </a:solidFill>
              </a:rPr>
              <a:t>〔</a:t>
            </a:r>
            <a:r>
              <a:rPr lang="ja-JP" altLang="en-US" sz="2000" b="1" dirty="0">
                <a:solidFill>
                  <a:schemeClr val="tx1"/>
                </a:solidFill>
              </a:rPr>
              <a:t>知識及び技能</a:t>
            </a:r>
            <a:r>
              <a:rPr lang="en-US" altLang="ja-JP" sz="2000" b="1" dirty="0">
                <a:solidFill>
                  <a:schemeClr val="tx1"/>
                </a:solidFill>
              </a:rPr>
              <a:t>〕</a:t>
            </a:r>
          </a:p>
          <a:p>
            <a:pPr eaLnBrk="1" fontAlgn="auto" hangingPunct="1">
              <a:spcBef>
                <a:spcPts val="0"/>
              </a:spcBef>
              <a:spcAft>
                <a:spcPts val="0"/>
              </a:spcAft>
              <a:defRPr/>
            </a:pPr>
            <a:r>
              <a:rPr lang="ja-JP" altLang="en-US" sz="2000" b="1" dirty="0">
                <a:solidFill>
                  <a:schemeClr val="tx1"/>
                </a:solidFill>
              </a:rPr>
              <a:t>  （１）言葉の特徴や使い方に関する事項</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○話し言葉と書き言葉　</a:t>
            </a:r>
            <a:r>
              <a:rPr kumimoji="1" lang="ja-JP" altLang="en-US" sz="2000" dirty="0">
                <a:solidFill>
                  <a:schemeClr val="tx1"/>
                </a:solidFill>
                <a:latin typeface="ＭＳ ゴシック" pitchFamily="49" charset="-128"/>
                <a:ea typeface="ＭＳ ゴシック" pitchFamily="49" charset="-128"/>
              </a:rPr>
              <a:t>イ　</a:t>
            </a:r>
            <a:r>
              <a:rPr kumimoji="1" lang="ja-JP" altLang="en-US" sz="2000" u="sng" dirty="0">
                <a:solidFill>
                  <a:schemeClr val="tx1"/>
                </a:solidFill>
                <a:latin typeface="ＭＳ ゴシック" pitchFamily="49" charset="-128"/>
                <a:ea typeface="ＭＳ ゴシック" pitchFamily="49" charset="-128"/>
              </a:rPr>
              <a:t>相手を見て話したり聞いたりする</a:t>
            </a:r>
            <a:r>
              <a:rPr kumimoji="1" lang="ja-JP" altLang="en-US" sz="2000" dirty="0">
                <a:solidFill>
                  <a:schemeClr val="tx1"/>
                </a:solidFill>
                <a:latin typeface="ＭＳ ゴシック" pitchFamily="49" charset="-128"/>
                <a:ea typeface="ＭＳ ゴシック" pitchFamily="49" charset="-128"/>
              </a:rPr>
              <a:t>とともに，</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言葉の抑揚や強弱，間の取り方などに注意して話</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すこと。（「話すこと・聞くこと」の指導事項か</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ら移行）</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000" dirty="0">
                <a:solidFill>
                  <a:schemeClr val="tx1"/>
                </a:solidFill>
              </a:rPr>
              <a:t>　　　 ○語彙　</a:t>
            </a:r>
            <a:r>
              <a:rPr kumimoji="1" lang="ja-JP" altLang="en-US" sz="2000" dirty="0">
                <a:solidFill>
                  <a:schemeClr val="tx1"/>
                </a:solidFill>
                <a:latin typeface="ＭＳ ゴシック" pitchFamily="49" charset="-128"/>
                <a:ea typeface="ＭＳ ゴシック" pitchFamily="49" charset="-128"/>
              </a:rPr>
              <a:t>オ　</a:t>
            </a:r>
            <a:r>
              <a:rPr kumimoji="1" lang="ja-JP" altLang="en-US" sz="2000" u="sng" dirty="0">
                <a:solidFill>
                  <a:schemeClr val="tx1"/>
                </a:solidFill>
                <a:latin typeface="ＭＳ ゴシック" pitchFamily="49" charset="-128"/>
                <a:ea typeface="ＭＳ ゴシック" pitchFamily="49" charset="-128"/>
              </a:rPr>
              <a:t>様子や行動，気持ちや性格を表す語句の量を増し</a:t>
            </a:r>
            <a:r>
              <a:rPr kumimoji="1" lang="ja-JP" altLang="en-US" sz="2000" dirty="0">
                <a:solidFill>
                  <a:schemeClr val="tx1"/>
                </a:solidFill>
                <a:latin typeface="ＭＳ ゴシック" pitchFamily="49" charset="-128"/>
                <a:ea typeface="ＭＳ ゴシック" pitchFamily="49" charset="-128"/>
              </a:rPr>
              <a:t>，</a:t>
            </a:r>
            <a:r>
              <a:rPr kumimoji="1" lang="ja-JP" altLang="en-US" sz="2000" u="sng" dirty="0">
                <a:solidFill>
                  <a:schemeClr val="tx1"/>
                </a:solidFill>
                <a:latin typeface="ＭＳ ゴシック" pitchFamily="49" charset="-128"/>
                <a:ea typeface="ＭＳ ゴシック" pitchFamily="49" charset="-128"/>
              </a:rPr>
              <a:t>話や文</a:t>
            </a:r>
            <a:endParaRPr kumimoji="1" lang="en-US" altLang="ja-JP" sz="2000" u="sng"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a:t>
            </a:r>
            <a:r>
              <a:rPr kumimoji="1" lang="ja-JP" altLang="en-US" sz="2000" u="sng" dirty="0">
                <a:solidFill>
                  <a:schemeClr val="tx1"/>
                </a:solidFill>
                <a:latin typeface="ＭＳ ゴシック" pitchFamily="49" charset="-128"/>
                <a:ea typeface="ＭＳ ゴシック" pitchFamily="49" charset="-128"/>
              </a:rPr>
              <a:t>章の中で使う</a:t>
            </a:r>
            <a:r>
              <a:rPr kumimoji="1" lang="ja-JP" altLang="en-US" sz="2000" dirty="0">
                <a:solidFill>
                  <a:schemeClr val="tx1"/>
                </a:solidFill>
                <a:latin typeface="ＭＳ ゴシック" pitchFamily="49" charset="-128"/>
                <a:ea typeface="ＭＳ ゴシック" pitchFamily="49" charset="-128"/>
              </a:rPr>
              <a:t>とともに，言葉には性質や役割による語句のまと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a:t>
            </a:r>
            <a:r>
              <a:rPr kumimoji="1" lang="ja-JP" altLang="en-US" sz="2000" dirty="0" err="1">
                <a:solidFill>
                  <a:schemeClr val="tx1"/>
                </a:solidFill>
                <a:latin typeface="ＭＳ ゴシック" pitchFamily="49" charset="-128"/>
                <a:ea typeface="ＭＳ ゴシック" pitchFamily="49" charset="-128"/>
              </a:rPr>
              <a:t>まりが</a:t>
            </a:r>
            <a:r>
              <a:rPr kumimoji="1" lang="ja-JP" altLang="en-US" sz="2000" dirty="0">
                <a:solidFill>
                  <a:schemeClr val="tx1"/>
                </a:solidFill>
                <a:latin typeface="ＭＳ ゴシック" pitchFamily="49" charset="-128"/>
                <a:ea typeface="ＭＳ ゴシック" pitchFamily="49" charset="-128"/>
              </a:rPr>
              <a:t>あることを理解し，語彙を豊かにすること。（従前は，　　　　</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「表現したり理解したりするために必要な語句を増し」）</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000" b="1" dirty="0">
                <a:solidFill>
                  <a:schemeClr val="tx1"/>
                </a:solidFill>
              </a:rPr>
              <a:t>  （２）情報の扱い方に関する事項（新設）</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○情報と情報との関係　</a:t>
            </a:r>
            <a:r>
              <a:rPr kumimoji="1" lang="ja-JP" altLang="en-US" sz="2000" dirty="0">
                <a:solidFill>
                  <a:schemeClr val="tx1"/>
                </a:solidFill>
                <a:latin typeface="ＭＳ ゴシック" pitchFamily="49" charset="-128"/>
                <a:ea typeface="ＭＳ ゴシック" pitchFamily="49" charset="-128"/>
              </a:rPr>
              <a:t>ア　考えとそれを支える理由や事例，全体と中心　　　　　　　　　</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など情報と情報との関係について理解すること。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a:t>
            </a:r>
            <a:r>
              <a:rPr lang="ja-JP" altLang="en-US" sz="2000" dirty="0">
                <a:solidFill>
                  <a:schemeClr val="tx1"/>
                </a:solidFill>
              </a:rPr>
              <a:t>○情報の整理　</a:t>
            </a:r>
            <a:r>
              <a:rPr kumimoji="1" lang="ja-JP" altLang="en-US" sz="2000" dirty="0">
                <a:solidFill>
                  <a:schemeClr val="tx1"/>
                </a:solidFill>
                <a:latin typeface="ＭＳ ゴシック" pitchFamily="49" charset="-128"/>
                <a:ea typeface="ＭＳ ゴシック" pitchFamily="49" charset="-128"/>
              </a:rPr>
              <a:t>イ　比較や分類の仕方，必要な語句などの書き留め方，引</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用の仕方や出典の示し方，辞書や事典の使い方を理解し</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000" b="1" dirty="0">
                <a:solidFill>
                  <a:schemeClr val="tx1"/>
                </a:solidFill>
                <a:latin typeface="ＭＳ ゴシック" pitchFamily="49" charset="-128"/>
                <a:ea typeface="ＭＳ ゴシック" pitchFamily="49" charset="-128"/>
              </a:rPr>
              <a:t>　　　　　　　　　 </a:t>
            </a:r>
            <a:r>
              <a:rPr lang="ja-JP" altLang="en-US" sz="2000" dirty="0">
                <a:solidFill>
                  <a:schemeClr val="tx1"/>
                </a:solidFill>
                <a:latin typeface="ＭＳ ゴシック" pitchFamily="49" charset="-128"/>
                <a:ea typeface="ＭＳ ゴシック" pitchFamily="49" charset="-128"/>
              </a:rPr>
              <a:t>使うこと。</a:t>
            </a:r>
            <a:endParaRPr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000" b="1" dirty="0">
                <a:solidFill>
                  <a:schemeClr val="tx1"/>
                </a:solidFill>
              </a:rPr>
              <a:t> （３）我が国の言語文化に関する事項</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○読書　</a:t>
            </a:r>
            <a:r>
              <a:rPr kumimoji="1" lang="ja-JP" altLang="en-US" sz="2000" dirty="0">
                <a:solidFill>
                  <a:schemeClr val="tx1"/>
                </a:solidFill>
                <a:latin typeface="ＭＳ ゴシック" pitchFamily="49" charset="-128"/>
                <a:ea typeface="ＭＳ ゴシック" pitchFamily="49" charset="-128"/>
              </a:rPr>
              <a:t>エ　幅広く読書に親しみ，読書が，必要な知識や情報を得ること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に役立つことに気付くこと。</a:t>
            </a:r>
            <a:r>
              <a:rPr lang="en-US" altLang="ja-JP" sz="2000" b="1" dirty="0">
                <a:solidFill>
                  <a:schemeClr val="tx1"/>
                </a:solidFill>
              </a:rPr>
              <a:t> </a:t>
            </a:r>
            <a:endParaRPr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lang="en-US" altLang="ja-JP" sz="2000" b="1" dirty="0">
              <a:solidFill>
                <a:schemeClr val="tx1"/>
              </a:solidFill>
            </a:endParaRPr>
          </a:p>
          <a:p>
            <a:pPr eaLnBrk="1" fontAlgn="auto" hangingPunct="1">
              <a:spcBef>
                <a:spcPts val="0"/>
              </a:spcBef>
              <a:spcAft>
                <a:spcPts val="0"/>
              </a:spcAft>
              <a:defRPr/>
            </a:pPr>
            <a:endParaRPr lang="en-US" altLang="ja-JP" sz="2000" b="1" dirty="0">
              <a:solidFill>
                <a:schemeClr val="tx1"/>
              </a:solidFill>
            </a:endParaRPr>
          </a:p>
          <a:p>
            <a:pPr eaLnBrk="1" fontAlgn="auto" hangingPunct="1">
              <a:spcBef>
                <a:spcPts val="0"/>
              </a:spcBef>
              <a:spcAft>
                <a:spcPts val="0"/>
              </a:spcAft>
              <a:defRPr/>
            </a:pP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lang="en-US" altLang="ja-JP" sz="2000" b="1" dirty="0">
              <a:solidFill>
                <a:schemeClr val="tx1"/>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rPr>
              <a:t>                 </a:t>
            </a:r>
            <a:endParaRPr lang="ja-JP" altLang="en-US" sz="2000" dirty="0">
              <a:solidFill>
                <a:schemeClr val="tx2">
                  <a:lumMod val="50000"/>
                </a:schemeClr>
              </a:solidFill>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243"/>
    </mc:Choice>
    <mc:Fallback xmlns="">
      <p:transition spd="slow" advTm="44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516688" y="44450"/>
            <a:ext cx="26273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sz="2800" dirty="0"/>
          </a:p>
          <a:p>
            <a:pPr algn="ctr" eaLnBrk="1" fontAlgn="auto" hangingPunct="1">
              <a:spcBef>
                <a:spcPct val="0"/>
              </a:spcBef>
              <a:spcAft>
                <a:spcPts val="0"/>
              </a:spcAft>
              <a:buClrTx/>
              <a:buSzTx/>
              <a:buFont typeface="Wingdings" panose="05000000000000000000" pitchFamily="2" charset="2"/>
              <a:buNone/>
              <a:defRPr/>
            </a:pPr>
            <a:r>
              <a:rPr lang="en-US" altLang="ja-JP" dirty="0"/>
              <a:t>P94-114</a:t>
            </a:r>
            <a:endParaRPr lang="ja-JP" altLang="en-US" dirty="0"/>
          </a:p>
          <a:p>
            <a:pPr algn="ctr" eaLnBrk="1" fontAlgn="auto" hangingPunct="1">
              <a:spcBef>
                <a:spcPct val="0"/>
              </a:spcBef>
              <a:spcAft>
                <a:spcPts val="0"/>
              </a:spcAft>
              <a:buClrTx/>
              <a:buSzTx/>
              <a:buFontTx/>
              <a:buNone/>
              <a:defRPr/>
            </a:pPr>
            <a:endParaRPr lang="ja-JP" altLang="en-US" sz="2800" dirty="0"/>
          </a:p>
        </p:txBody>
      </p:sp>
      <p:sp>
        <p:nvSpPr>
          <p:cNvPr id="57347" name="Text Box 19"/>
          <p:cNvSpPr txBox="1">
            <a:spLocks noChangeArrowheads="1"/>
          </p:cNvSpPr>
          <p:nvPr/>
        </p:nvSpPr>
        <p:spPr bwMode="auto">
          <a:xfrm>
            <a:off x="107950" y="849313"/>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第３学年及び第４学年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57348"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各学年の内容</a:t>
            </a:r>
            <a:endParaRPr kumimoji="1" lang="ja-JP" altLang="en-US" sz="3200">
              <a:latin typeface="Tahoma" panose="020B0604030504040204" pitchFamily="34" charset="0"/>
            </a:endParaRPr>
          </a:p>
        </p:txBody>
      </p:sp>
      <p:sp>
        <p:nvSpPr>
          <p:cNvPr id="20" name="正方形/長方形 19"/>
          <p:cNvSpPr/>
          <p:nvPr/>
        </p:nvSpPr>
        <p:spPr>
          <a:xfrm>
            <a:off x="250825" y="1409700"/>
            <a:ext cx="8569325" cy="49720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b="1" dirty="0">
                <a:solidFill>
                  <a:schemeClr val="tx1"/>
                </a:solidFill>
              </a:rPr>
              <a:t>２</a:t>
            </a:r>
            <a:r>
              <a:rPr lang="en-US" altLang="ja-JP" sz="2000" b="1" dirty="0">
                <a:solidFill>
                  <a:schemeClr val="tx1"/>
                </a:solidFill>
              </a:rPr>
              <a:t>〔</a:t>
            </a:r>
            <a:r>
              <a:rPr lang="ja-JP" altLang="en-US" sz="2000" b="1" dirty="0">
                <a:solidFill>
                  <a:schemeClr val="tx1"/>
                </a:solidFill>
              </a:rPr>
              <a:t>思考力，判断力，表現力等</a:t>
            </a:r>
            <a:r>
              <a:rPr lang="en-US" altLang="ja-JP" sz="2000" b="1" dirty="0">
                <a:solidFill>
                  <a:schemeClr val="tx1"/>
                </a:solidFill>
              </a:rPr>
              <a:t>〕</a:t>
            </a:r>
          </a:p>
          <a:p>
            <a:pPr eaLnBrk="1" fontAlgn="auto" hangingPunct="1">
              <a:spcBef>
                <a:spcPts val="0"/>
              </a:spcBef>
              <a:spcAft>
                <a:spcPts val="0"/>
              </a:spcAft>
              <a:defRPr/>
            </a:pPr>
            <a:r>
              <a:rPr lang="ja-JP" altLang="en-US" sz="2000" b="1" dirty="0">
                <a:solidFill>
                  <a:schemeClr val="tx1"/>
                </a:solidFill>
              </a:rPr>
              <a:t>　Ａ　話すこと・聞くこと</a:t>
            </a:r>
            <a:endParaRPr lang="en-US" altLang="ja-JP" sz="2000" b="1" dirty="0">
              <a:solidFill>
                <a:schemeClr val="tx1"/>
              </a:solidFill>
            </a:endParaRPr>
          </a:p>
          <a:p>
            <a:pPr eaLnBrk="1" fontAlgn="auto" hangingPunct="1">
              <a:spcBef>
                <a:spcPts val="0"/>
              </a:spcBef>
              <a:spcAft>
                <a:spcPts val="0"/>
              </a:spcAft>
              <a:defRPr/>
            </a:pPr>
            <a:r>
              <a:rPr lang="en-US" altLang="ja-JP" sz="2000" b="1" dirty="0">
                <a:solidFill>
                  <a:schemeClr val="tx1"/>
                </a:solidFill>
              </a:rPr>
              <a:t> </a:t>
            </a:r>
            <a:r>
              <a:rPr lang="ja-JP" altLang="en-US" sz="2000" b="1" dirty="0">
                <a:solidFill>
                  <a:schemeClr val="tx1"/>
                </a:solidFill>
              </a:rPr>
              <a:t>　　　</a:t>
            </a:r>
            <a:r>
              <a:rPr lang="ja-JP" altLang="en-US" sz="2000" dirty="0">
                <a:solidFill>
                  <a:schemeClr val="tx1"/>
                </a:solidFill>
                <a:latin typeface="+mn-ea"/>
              </a:rPr>
              <a:t>○話題の設定，情報の収集，内容の検討</a:t>
            </a:r>
            <a:r>
              <a:rPr lang="en-US" altLang="ja-JP" sz="2000" b="1" dirty="0">
                <a:solidFill>
                  <a:schemeClr val="tx1"/>
                </a:solidFill>
              </a:rPr>
              <a:t> </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ア　目的を意識して，</a:t>
            </a:r>
            <a:r>
              <a:rPr kumimoji="1" lang="ja-JP" altLang="en-US" sz="2000" u="sng" dirty="0">
                <a:solidFill>
                  <a:schemeClr val="tx1"/>
                </a:solidFill>
                <a:latin typeface="+mn-ea"/>
              </a:rPr>
              <a:t>日常生活の中から</a:t>
            </a:r>
            <a:r>
              <a:rPr kumimoji="1" lang="ja-JP" altLang="en-US" sz="2000" dirty="0">
                <a:solidFill>
                  <a:schemeClr val="tx1"/>
                </a:solidFill>
                <a:latin typeface="+mn-ea"/>
              </a:rPr>
              <a:t>話題を決め，集めた材料を比</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較したり分類したりして，伝え合うために必要な事柄を選ぶこと。　　　　</a:t>
            </a:r>
            <a:r>
              <a:rPr lang="en-US" altLang="ja-JP" sz="2000" b="1" dirty="0">
                <a:solidFill>
                  <a:schemeClr val="tx1"/>
                </a:solidFill>
              </a:rPr>
              <a:t>   </a:t>
            </a:r>
          </a:p>
          <a:p>
            <a:pPr eaLnBrk="1" fontAlgn="auto" hangingPunct="1">
              <a:spcBef>
                <a:spcPts val="0"/>
              </a:spcBef>
              <a:spcAft>
                <a:spcPts val="0"/>
              </a:spcAft>
              <a:defRPr/>
            </a:pPr>
            <a:r>
              <a:rPr lang="en-US" altLang="ja-JP" sz="2000" b="1" dirty="0">
                <a:solidFill>
                  <a:schemeClr val="tx1"/>
                </a:solidFill>
              </a:rPr>
              <a:t> </a:t>
            </a:r>
            <a:r>
              <a:rPr lang="ja-JP" altLang="en-US" sz="2000" b="1" dirty="0">
                <a:solidFill>
                  <a:schemeClr val="tx1"/>
                </a:solidFill>
              </a:rPr>
              <a:t>　　　</a:t>
            </a:r>
            <a:r>
              <a:rPr lang="ja-JP" altLang="en-US" sz="2000" dirty="0">
                <a:solidFill>
                  <a:schemeClr val="tx1"/>
                </a:solidFill>
                <a:latin typeface="+mn-ea"/>
              </a:rPr>
              <a:t>○構成の検討，考えの形成（話すこと） </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イ　</a:t>
            </a:r>
            <a:r>
              <a:rPr kumimoji="1" lang="ja-JP" altLang="en-US" sz="2000" u="sng" dirty="0">
                <a:solidFill>
                  <a:schemeClr val="tx1"/>
                </a:solidFill>
                <a:latin typeface="+mn-ea"/>
              </a:rPr>
              <a:t>相手に伝わるように</a:t>
            </a:r>
            <a:r>
              <a:rPr kumimoji="1" lang="ja-JP" altLang="en-US" sz="2000" dirty="0">
                <a:solidFill>
                  <a:schemeClr val="tx1"/>
                </a:solidFill>
                <a:latin typeface="+mn-ea"/>
              </a:rPr>
              <a:t>，理由や事例などを挙げながら，話の中心が明</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確になるよう話の構成を考えること。</a:t>
            </a:r>
            <a:endParaRPr kumimoji="1" lang="en-US" altLang="ja-JP" sz="2000" dirty="0">
              <a:solidFill>
                <a:schemeClr val="tx1"/>
              </a:solidFill>
              <a:latin typeface="+mn-ea"/>
            </a:endParaRPr>
          </a:p>
          <a:p>
            <a:pPr eaLnBrk="1" fontAlgn="auto" hangingPunct="1">
              <a:spcBef>
                <a:spcPts val="0"/>
              </a:spcBef>
              <a:spcAft>
                <a:spcPts val="0"/>
              </a:spcAft>
              <a:defRPr/>
            </a:pPr>
            <a:r>
              <a:rPr lang="ja-JP" altLang="en-US" sz="2000" b="1" dirty="0">
                <a:solidFill>
                  <a:schemeClr val="tx1"/>
                </a:solidFill>
              </a:rPr>
              <a:t>　Ｂ　書くこと</a:t>
            </a:r>
            <a:endParaRPr lang="en-US" altLang="ja-JP" sz="2000" b="1" dirty="0">
              <a:solidFill>
                <a:schemeClr val="tx1"/>
              </a:solidFill>
            </a:endParaRPr>
          </a:p>
          <a:p>
            <a:pPr eaLnBrk="1" fontAlgn="auto" hangingPunct="1">
              <a:spcBef>
                <a:spcPts val="0"/>
              </a:spcBef>
              <a:spcAft>
                <a:spcPts val="0"/>
              </a:spcAft>
              <a:defRPr/>
            </a:pPr>
            <a:r>
              <a:rPr lang="en-US" altLang="ja-JP" sz="2000" b="1" dirty="0">
                <a:solidFill>
                  <a:schemeClr val="tx1"/>
                </a:solidFill>
              </a:rPr>
              <a:t>       </a:t>
            </a:r>
            <a:r>
              <a:rPr lang="ja-JP" altLang="en-US" sz="2000" b="1" dirty="0">
                <a:solidFill>
                  <a:schemeClr val="tx1"/>
                </a:solidFill>
              </a:rPr>
              <a:t>　</a:t>
            </a:r>
            <a:r>
              <a:rPr lang="ja-JP" altLang="en-US" sz="2000" dirty="0">
                <a:solidFill>
                  <a:schemeClr val="tx1"/>
                </a:solidFill>
                <a:latin typeface="+mn-ea"/>
              </a:rPr>
              <a:t>○共有  </a:t>
            </a:r>
            <a:r>
              <a:rPr kumimoji="1" lang="ja-JP" altLang="en-US" sz="2000" dirty="0">
                <a:solidFill>
                  <a:schemeClr val="tx1"/>
                </a:solidFill>
                <a:latin typeface="+mn-ea"/>
              </a:rPr>
              <a:t>オ　書こうとしたことが明確になっているかなど，文章に対する感</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想や意見を伝え合い，自分の文章の</a:t>
            </a:r>
            <a:r>
              <a:rPr kumimoji="1" lang="ja-JP" altLang="en-US" sz="2000" u="sng" dirty="0">
                <a:solidFill>
                  <a:schemeClr val="tx1"/>
                </a:solidFill>
                <a:latin typeface="+mn-ea"/>
              </a:rPr>
              <a:t>よいところを見付ける</a:t>
            </a:r>
            <a:r>
              <a:rPr kumimoji="1" lang="ja-JP" altLang="en-US" sz="2000" dirty="0">
                <a:solidFill>
                  <a:schemeClr val="tx1"/>
                </a:solidFill>
                <a:latin typeface="+mn-ea"/>
              </a:rPr>
              <a:t>こと。</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a:t>
            </a:r>
            <a:r>
              <a:rPr kumimoji="1" lang="en-US" altLang="ja-JP" sz="2000" b="1" dirty="0">
                <a:solidFill>
                  <a:schemeClr val="tx1"/>
                </a:solidFill>
                <a:latin typeface="+mn-ea"/>
              </a:rPr>
              <a:t>C</a:t>
            </a:r>
            <a:r>
              <a:rPr lang="ja-JP" altLang="en-US" sz="2000" b="1" dirty="0">
                <a:solidFill>
                  <a:schemeClr val="tx1"/>
                </a:solidFill>
              </a:rPr>
              <a:t>　読むこと</a:t>
            </a:r>
            <a:endParaRPr lang="en-US" altLang="ja-JP" sz="2000" b="1" dirty="0">
              <a:solidFill>
                <a:schemeClr val="tx1"/>
              </a:solidFill>
            </a:endParaRPr>
          </a:p>
          <a:p>
            <a:pPr eaLnBrk="1" fontAlgn="auto" hangingPunct="1">
              <a:spcBef>
                <a:spcPts val="0"/>
              </a:spcBef>
              <a:spcAft>
                <a:spcPts val="0"/>
              </a:spcAft>
              <a:defRPr/>
            </a:pPr>
            <a:r>
              <a:rPr lang="en-US" altLang="ja-JP" sz="2000" b="1" dirty="0">
                <a:solidFill>
                  <a:schemeClr val="tx1"/>
                </a:solidFill>
              </a:rPr>
              <a:t>       </a:t>
            </a:r>
            <a:r>
              <a:rPr lang="ja-JP" altLang="en-US" sz="2000" b="1" dirty="0">
                <a:solidFill>
                  <a:schemeClr val="tx1"/>
                </a:solidFill>
              </a:rPr>
              <a:t>　</a:t>
            </a:r>
            <a:r>
              <a:rPr lang="ja-JP" altLang="en-US" sz="2000" dirty="0">
                <a:solidFill>
                  <a:schemeClr val="tx1"/>
                </a:solidFill>
                <a:latin typeface="+mn-ea"/>
              </a:rPr>
              <a:t>○精査・解釈  エ</a:t>
            </a:r>
            <a:r>
              <a:rPr kumimoji="1" lang="ja-JP" altLang="en-US" sz="2000" dirty="0">
                <a:solidFill>
                  <a:schemeClr val="tx1"/>
                </a:solidFill>
                <a:latin typeface="+mn-ea"/>
              </a:rPr>
              <a:t>　登場人物の気持ちの変化や性格，情景について，場面</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の移り変わりと結び付けて</a:t>
            </a:r>
            <a:r>
              <a:rPr kumimoji="1" lang="ja-JP" altLang="en-US" sz="2000" u="sng" dirty="0">
                <a:solidFill>
                  <a:schemeClr val="tx1"/>
                </a:solidFill>
                <a:latin typeface="+mn-ea"/>
              </a:rPr>
              <a:t>具体的に</a:t>
            </a:r>
            <a:r>
              <a:rPr kumimoji="1" lang="ja-JP" altLang="en-US" sz="2000" dirty="0">
                <a:solidFill>
                  <a:schemeClr val="tx1"/>
                </a:solidFill>
                <a:latin typeface="+mn-ea"/>
              </a:rPr>
              <a:t>想像すること。</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a:t>
            </a:r>
            <a:r>
              <a:rPr lang="ja-JP" altLang="en-US" sz="2000" dirty="0">
                <a:solidFill>
                  <a:schemeClr val="tx1"/>
                </a:solidFill>
                <a:latin typeface="+mn-ea"/>
              </a:rPr>
              <a:t>○</a:t>
            </a:r>
            <a:r>
              <a:rPr kumimoji="1" lang="ja-JP" altLang="en-US" sz="2000" dirty="0">
                <a:solidFill>
                  <a:schemeClr val="tx1"/>
                </a:solidFill>
                <a:latin typeface="+mn-ea"/>
              </a:rPr>
              <a:t>考えの形成  オ　文章を読んで理解したことに基づいて，</a:t>
            </a:r>
            <a:r>
              <a:rPr kumimoji="1" lang="ja-JP" altLang="en-US" sz="2000" u="sng" dirty="0">
                <a:solidFill>
                  <a:schemeClr val="tx1"/>
                </a:solidFill>
                <a:latin typeface="+mn-ea"/>
              </a:rPr>
              <a:t>感想や考えを　</a:t>
            </a:r>
            <a:endParaRPr kumimoji="1" lang="en-US" altLang="ja-JP" sz="2000" u="sng"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a:t>
            </a:r>
            <a:r>
              <a:rPr kumimoji="1" lang="ja-JP" altLang="en-US" sz="2000" u="sng" dirty="0">
                <a:solidFill>
                  <a:schemeClr val="tx1"/>
                </a:solidFill>
                <a:latin typeface="+mn-ea"/>
              </a:rPr>
              <a:t>もつ</a:t>
            </a:r>
            <a:r>
              <a:rPr kumimoji="1" lang="ja-JP" altLang="en-US" sz="2000" dirty="0">
                <a:solidFill>
                  <a:schemeClr val="tx1"/>
                </a:solidFill>
                <a:latin typeface="+mn-ea"/>
              </a:rPr>
              <a:t>こと。</a:t>
            </a:r>
            <a:endParaRPr kumimoji="1" lang="en-US" altLang="ja-JP" sz="2000" dirty="0">
              <a:solidFill>
                <a:schemeClr val="tx1"/>
              </a:solidFill>
              <a:latin typeface="+mn-ea"/>
            </a:endParaRPr>
          </a:p>
          <a:p>
            <a:pPr eaLnBrk="1" fontAlgn="auto" hangingPunct="1">
              <a:spcBef>
                <a:spcPts val="0"/>
              </a:spcBef>
              <a:spcAft>
                <a:spcPts val="0"/>
              </a:spcAft>
              <a:defRPr/>
            </a:pPr>
            <a:endParaRPr kumimoji="1" lang="en-US" altLang="ja-JP" sz="2000" dirty="0">
              <a:solidFill>
                <a:schemeClr val="tx1"/>
              </a:solidFill>
              <a:latin typeface="+mn-ea"/>
            </a:endParaRPr>
          </a:p>
          <a:p>
            <a:pPr eaLnBrk="1" fontAlgn="auto" hangingPunct="1">
              <a:spcBef>
                <a:spcPts val="0"/>
              </a:spcBef>
              <a:spcAft>
                <a:spcPts val="0"/>
              </a:spcAft>
              <a:defRPr/>
            </a:pP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a:t>
            </a:r>
            <a:r>
              <a:rPr kumimoji="1" lang="ja-JP" altLang="en-US" sz="2000" b="1" dirty="0">
                <a:solidFill>
                  <a:schemeClr val="tx1"/>
                </a:solidFill>
                <a:latin typeface="ＭＳ ゴシック" pitchFamily="49" charset="-128"/>
                <a:ea typeface="ＭＳ ゴシック" pitchFamily="49" charset="-128"/>
              </a:rPr>
              <a:t>　　　</a:t>
            </a:r>
            <a:endParaRPr lang="en-US" altLang="ja-JP" sz="2000" b="1" dirty="0">
              <a:solidFill>
                <a:schemeClr val="tx1"/>
              </a:solidFill>
            </a:endParaRPr>
          </a:p>
          <a:p>
            <a:pPr eaLnBrk="1" fontAlgn="auto" hangingPunct="1">
              <a:spcBef>
                <a:spcPts val="0"/>
              </a:spcBef>
              <a:spcAft>
                <a:spcPts val="0"/>
              </a:spcAft>
              <a:defRPr/>
            </a:pPr>
            <a:r>
              <a:rPr lang="en-US" altLang="ja-JP" sz="2000" b="1" dirty="0">
                <a:solidFill>
                  <a:schemeClr val="tx1"/>
                </a:solidFill>
              </a:rPr>
              <a:t> </a:t>
            </a:r>
          </a:p>
          <a:p>
            <a:pPr eaLnBrk="1" fontAlgn="auto" hangingPunct="1">
              <a:spcBef>
                <a:spcPts val="0"/>
              </a:spcBef>
              <a:spcAft>
                <a:spcPts val="0"/>
              </a:spcAft>
              <a:defRPr/>
            </a:pP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lang="en-US" altLang="ja-JP" sz="2000" b="1" dirty="0">
              <a:solidFill>
                <a:schemeClr val="tx1"/>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rPr>
              <a:t>                 </a:t>
            </a:r>
            <a:endParaRPr lang="ja-JP" altLang="en-US" sz="2000" dirty="0">
              <a:solidFill>
                <a:schemeClr val="tx2">
                  <a:lumMod val="50000"/>
                </a:schemeClr>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517"/>
    </mc:Choice>
    <mc:Fallback xmlns="">
      <p:transition spd="slow" advTm="36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156325" y="44450"/>
            <a:ext cx="29876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sz="2800" dirty="0"/>
          </a:p>
          <a:p>
            <a:pPr algn="ctr" eaLnBrk="1" fontAlgn="auto" hangingPunct="1">
              <a:spcBef>
                <a:spcPct val="0"/>
              </a:spcBef>
              <a:spcAft>
                <a:spcPts val="0"/>
              </a:spcAft>
              <a:buClrTx/>
              <a:buSzTx/>
              <a:buFont typeface="Wingdings" panose="05000000000000000000" pitchFamily="2" charset="2"/>
              <a:buNone/>
              <a:defRPr/>
            </a:pPr>
            <a:r>
              <a:rPr lang="en-US" altLang="ja-JP" dirty="0"/>
              <a:t>P115-131</a:t>
            </a:r>
            <a:endParaRPr lang="ja-JP" altLang="en-US" dirty="0"/>
          </a:p>
          <a:p>
            <a:pPr algn="ctr" eaLnBrk="1" fontAlgn="auto" hangingPunct="1">
              <a:spcBef>
                <a:spcPct val="0"/>
              </a:spcBef>
              <a:spcAft>
                <a:spcPts val="0"/>
              </a:spcAft>
              <a:buClrTx/>
              <a:buSzTx/>
              <a:buFontTx/>
              <a:buNone/>
              <a:defRPr/>
            </a:pPr>
            <a:endParaRPr lang="ja-JP" altLang="en-US" sz="2800" dirty="0"/>
          </a:p>
        </p:txBody>
      </p:sp>
      <p:sp>
        <p:nvSpPr>
          <p:cNvPr id="59395" name="Text Box 19"/>
          <p:cNvSpPr txBox="1">
            <a:spLocks noChangeArrowheads="1"/>
          </p:cNvSpPr>
          <p:nvPr/>
        </p:nvSpPr>
        <p:spPr bwMode="auto">
          <a:xfrm>
            <a:off x="107950" y="731838"/>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第５学年及び第６学年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59396" name="AutoShape 21"/>
          <p:cNvSpPr>
            <a:spLocks noChangeArrowheads="1"/>
          </p:cNvSpPr>
          <p:nvPr/>
        </p:nvSpPr>
        <p:spPr bwMode="auto">
          <a:xfrm>
            <a:off x="136525" y="95250"/>
            <a:ext cx="5113338" cy="6492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各学年の内容</a:t>
            </a:r>
            <a:endParaRPr kumimoji="1" lang="ja-JP" altLang="en-US" sz="3200">
              <a:latin typeface="Tahoma" panose="020B0604030504040204" pitchFamily="34" charset="0"/>
            </a:endParaRPr>
          </a:p>
        </p:txBody>
      </p:sp>
      <p:sp>
        <p:nvSpPr>
          <p:cNvPr id="20" name="正方形/長方形 19"/>
          <p:cNvSpPr/>
          <p:nvPr/>
        </p:nvSpPr>
        <p:spPr>
          <a:xfrm>
            <a:off x="-17463" y="1246188"/>
            <a:ext cx="9161463" cy="50625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b="1" dirty="0">
                <a:solidFill>
                  <a:schemeClr val="tx1"/>
                </a:solidFill>
              </a:rPr>
              <a:t>１</a:t>
            </a:r>
            <a:r>
              <a:rPr lang="en-US" altLang="ja-JP" sz="2000" b="1" dirty="0">
                <a:solidFill>
                  <a:schemeClr val="tx1"/>
                </a:solidFill>
              </a:rPr>
              <a:t>〔</a:t>
            </a:r>
            <a:r>
              <a:rPr lang="ja-JP" altLang="en-US" sz="2000" b="1" dirty="0">
                <a:solidFill>
                  <a:schemeClr val="tx1"/>
                </a:solidFill>
              </a:rPr>
              <a:t>知識及び技能</a:t>
            </a:r>
            <a:r>
              <a:rPr lang="en-US" altLang="ja-JP" sz="2000" b="1" dirty="0">
                <a:solidFill>
                  <a:schemeClr val="tx1"/>
                </a:solidFill>
              </a:rPr>
              <a:t>〕</a:t>
            </a:r>
          </a:p>
          <a:p>
            <a:pPr eaLnBrk="1" fontAlgn="auto" hangingPunct="1">
              <a:spcBef>
                <a:spcPts val="0"/>
              </a:spcBef>
              <a:spcAft>
                <a:spcPts val="0"/>
              </a:spcAft>
              <a:defRPr/>
            </a:pPr>
            <a:r>
              <a:rPr lang="ja-JP" altLang="en-US" sz="2000" b="1" dirty="0">
                <a:solidFill>
                  <a:schemeClr val="tx1"/>
                </a:solidFill>
              </a:rPr>
              <a:t>  （１）言葉の特徴や使い方に関する事項</a:t>
            </a:r>
            <a:endParaRPr lang="en-US" altLang="ja-JP" sz="2000" b="1" dirty="0">
              <a:solidFill>
                <a:schemeClr val="tx1"/>
              </a:solidFill>
            </a:endParaRPr>
          </a:p>
          <a:p>
            <a:pPr eaLnBrk="1" fontAlgn="auto" hangingPunct="1">
              <a:spcBef>
                <a:spcPts val="0"/>
              </a:spcBef>
              <a:spcAft>
                <a:spcPts val="0"/>
              </a:spcAft>
              <a:defRPr/>
            </a:pPr>
            <a:r>
              <a:rPr lang="ja-JP" altLang="en-US" sz="2000" b="1" dirty="0">
                <a:solidFill>
                  <a:schemeClr val="tx1"/>
                </a:solidFill>
              </a:rPr>
              <a:t>　　　 </a:t>
            </a:r>
            <a:r>
              <a:rPr lang="ja-JP" altLang="en-US" sz="2000" dirty="0">
                <a:solidFill>
                  <a:schemeClr val="tx1"/>
                </a:solidFill>
              </a:rPr>
              <a:t>○言葉の働き　ア　</a:t>
            </a:r>
            <a:r>
              <a:rPr kumimoji="1" lang="ja-JP" altLang="en-US" sz="2000" dirty="0">
                <a:solidFill>
                  <a:schemeClr val="tx1"/>
                </a:solidFill>
                <a:latin typeface="ＭＳ ゴシック" pitchFamily="49" charset="-128"/>
                <a:ea typeface="ＭＳ ゴシック" pitchFamily="49" charset="-128"/>
              </a:rPr>
              <a:t>言葉には</a:t>
            </a:r>
            <a:r>
              <a:rPr kumimoji="1" lang="en-US" altLang="ja-JP" sz="2000" dirty="0">
                <a:solidFill>
                  <a:schemeClr val="tx1"/>
                </a:solidFill>
                <a:latin typeface="ＭＳ ゴシック" pitchFamily="49" charset="-128"/>
                <a:ea typeface="ＭＳ ゴシック" pitchFamily="49" charset="-128"/>
              </a:rPr>
              <a:t>,</a:t>
            </a:r>
            <a:r>
              <a:rPr kumimoji="1" lang="ja-JP" altLang="en-US" sz="2000" dirty="0">
                <a:solidFill>
                  <a:schemeClr val="tx1"/>
                </a:solidFill>
                <a:latin typeface="ＭＳ ゴシック" pitchFamily="49" charset="-128"/>
                <a:ea typeface="ＭＳ ゴシック" pitchFamily="49" charset="-128"/>
              </a:rPr>
              <a:t>相手とのつながりをつくる働きがあることに</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気づくこと（新設） 　　　　　　　　</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○語彙　オ　</a:t>
            </a:r>
            <a:r>
              <a:rPr kumimoji="1" lang="ja-JP" altLang="en-US" sz="2000" u="sng" dirty="0">
                <a:solidFill>
                  <a:schemeClr val="tx1"/>
                </a:solidFill>
                <a:latin typeface="ＭＳ ゴシック" pitchFamily="49" charset="-128"/>
                <a:ea typeface="ＭＳ ゴシック" pitchFamily="49" charset="-128"/>
              </a:rPr>
              <a:t>思考に関わる語句の量を増し，話や文章の中で使う</a:t>
            </a:r>
            <a:r>
              <a:rPr kumimoji="1" lang="ja-JP" altLang="en-US" sz="2000" dirty="0">
                <a:solidFill>
                  <a:schemeClr val="tx1"/>
                </a:solidFill>
                <a:latin typeface="ＭＳ ゴシック" pitchFamily="49" charset="-128"/>
                <a:ea typeface="ＭＳ ゴシック" pitchFamily="49" charset="-128"/>
              </a:rPr>
              <a:t>とともに，　　　　　</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語句と語句との関係，語句の構成や変化について理解し，語彙</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を豊かにすること。また，語感や言葉の使い方に対する感覚を</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意識して，語や語句を使うこと。　　　　　　　　　　　　</a:t>
            </a:r>
            <a:endParaRPr lang="en-US" altLang="ja-JP" sz="2000" b="1" dirty="0">
              <a:solidFill>
                <a:schemeClr val="tx1"/>
              </a:solidFill>
            </a:endParaRPr>
          </a:p>
          <a:p>
            <a:pPr eaLnBrk="1" fontAlgn="auto" hangingPunct="1">
              <a:spcBef>
                <a:spcPts val="0"/>
              </a:spcBef>
              <a:spcAft>
                <a:spcPts val="0"/>
              </a:spcAft>
              <a:defRPr/>
            </a:pPr>
            <a:r>
              <a:rPr lang="ja-JP" altLang="en-US" sz="2000" b="1" dirty="0">
                <a:solidFill>
                  <a:schemeClr val="tx1"/>
                </a:solidFill>
              </a:rPr>
              <a:t>  （２）情報の扱い方に関する事項（新設）</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○情報と情報との関係 　</a:t>
            </a:r>
            <a:r>
              <a:rPr kumimoji="1" lang="ja-JP" altLang="en-US" sz="2000" dirty="0">
                <a:solidFill>
                  <a:schemeClr val="tx1"/>
                </a:solidFill>
                <a:latin typeface="ＭＳ ゴシック" pitchFamily="49" charset="-128"/>
                <a:ea typeface="ＭＳ ゴシック" pitchFamily="49" charset="-128"/>
              </a:rPr>
              <a:t>ア　原因と結果など情報と情報との関係について</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理解すること。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000" dirty="0">
                <a:solidFill>
                  <a:schemeClr val="tx1"/>
                </a:solidFill>
              </a:rPr>
              <a:t>          ○情報の整理　</a:t>
            </a:r>
            <a:r>
              <a:rPr kumimoji="1" lang="ja-JP" altLang="en-US" sz="2000" dirty="0">
                <a:solidFill>
                  <a:schemeClr val="tx1"/>
                </a:solidFill>
                <a:latin typeface="ＭＳ ゴシック" pitchFamily="49" charset="-128"/>
                <a:ea typeface="ＭＳ ゴシック" pitchFamily="49" charset="-128"/>
              </a:rPr>
              <a:t>イ　情報と情報との関係付けの仕方，図などによる語句と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語句との関係の表し方を理解し使うこと。</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lang="ja-JP" altLang="en-US" sz="2000" b="1" dirty="0">
                <a:solidFill>
                  <a:schemeClr val="tx1"/>
                </a:solidFill>
              </a:rPr>
              <a:t> （３）我が国の言語文化に関する事項</a:t>
            </a:r>
            <a:endParaRPr lang="en-US" altLang="ja-JP" sz="2000" b="1" dirty="0">
              <a:solidFill>
                <a:schemeClr val="tx1"/>
              </a:solidFill>
            </a:endParaRPr>
          </a:p>
          <a:p>
            <a:pPr eaLnBrk="1" fontAlgn="auto" hangingPunct="1">
              <a:spcBef>
                <a:spcPts val="0"/>
              </a:spcBef>
              <a:spcAft>
                <a:spcPts val="0"/>
              </a:spcAft>
              <a:defRPr/>
            </a:pPr>
            <a:r>
              <a:rPr lang="ja-JP" altLang="en-US" sz="2000" dirty="0">
                <a:solidFill>
                  <a:schemeClr val="tx1"/>
                </a:solidFill>
              </a:rPr>
              <a:t>　　　○読書　</a:t>
            </a:r>
            <a:r>
              <a:rPr kumimoji="1" lang="ja-JP" altLang="en-US" sz="2000" dirty="0">
                <a:solidFill>
                  <a:schemeClr val="tx1"/>
                </a:solidFill>
                <a:latin typeface="ＭＳ ゴシック" pitchFamily="49" charset="-128"/>
                <a:ea typeface="ＭＳ ゴシック" pitchFamily="49" charset="-128"/>
              </a:rPr>
              <a:t>エ　日常的に読書に親しみ，読書が，自分の考えを広げることに</a:t>
            </a:r>
            <a:endParaRPr kumimoji="1"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r>
              <a:rPr kumimoji="1" lang="ja-JP" altLang="en-US" sz="2000" dirty="0">
                <a:solidFill>
                  <a:schemeClr val="tx1"/>
                </a:solidFill>
                <a:latin typeface="ＭＳ ゴシック" pitchFamily="49" charset="-128"/>
                <a:ea typeface="ＭＳ ゴシック" pitchFamily="49" charset="-128"/>
              </a:rPr>
              <a:t>　　　　　　　役立つことに気付くこと。</a:t>
            </a:r>
            <a:r>
              <a:rPr kumimoji="1" lang="en-US" altLang="ja-JP" sz="2000" dirty="0">
                <a:solidFill>
                  <a:schemeClr val="tx1"/>
                </a:solidFill>
                <a:latin typeface="ＭＳ ゴシック" pitchFamily="49" charset="-128"/>
                <a:ea typeface="ＭＳ ゴシック" pitchFamily="49" charset="-128"/>
              </a:rPr>
              <a:t> </a:t>
            </a:r>
          </a:p>
          <a:p>
            <a:pPr eaLnBrk="1" fontAlgn="auto" hangingPunct="1">
              <a:spcBef>
                <a:spcPts val="0"/>
              </a:spcBef>
              <a:spcAft>
                <a:spcPts val="0"/>
              </a:spcAft>
              <a:defRPr/>
            </a:pPr>
            <a:endParaRPr lang="en-US" altLang="ja-JP" sz="2000" dirty="0">
              <a:solidFill>
                <a:schemeClr val="tx1"/>
              </a:solidFill>
              <a:latin typeface="ＭＳ ゴシック" pitchFamily="49" charset="-128"/>
              <a:ea typeface="ＭＳ ゴシック" pitchFamily="49" charset="-128"/>
            </a:endParaRPr>
          </a:p>
          <a:p>
            <a:pPr eaLnBrk="1" fontAlgn="auto" hangingPunct="1">
              <a:spcBef>
                <a:spcPts val="0"/>
              </a:spcBef>
              <a:spcAft>
                <a:spcPts val="0"/>
              </a:spcAft>
              <a:defRPr/>
            </a:pPr>
            <a:endParaRPr kumimoji="1" lang="en-US" altLang="ja-JP" sz="2000" dirty="0">
              <a:solidFill>
                <a:schemeClr val="tx1"/>
              </a:solidFill>
              <a:latin typeface="ＭＳ ゴシック" pitchFamily="49" charset="-128"/>
              <a:ea typeface="ＭＳ ゴシック" pitchFamily="49"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996"/>
    </mc:Choice>
    <mc:Fallback xmlns="">
      <p:transition spd="slow" advTm="33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156325" y="44450"/>
            <a:ext cx="29876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sz="2800" dirty="0"/>
          </a:p>
          <a:p>
            <a:pPr algn="ctr" eaLnBrk="1" fontAlgn="auto" hangingPunct="1">
              <a:spcBef>
                <a:spcPct val="0"/>
              </a:spcBef>
              <a:spcAft>
                <a:spcPts val="0"/>
              </a:spcAft>
              <a:buClrTx/>
              <a:buSzTx/>
              <a:buFont typeface="Wingdings" panose="05000000000000000000" pitchFamily="2" charset="2"/>
              <a:buNone/>
              <a:defRPr/>
            </a:pPr>
            <a:r>
              <a:rPr lang="en-US" altLang="ja-JP" dirty="0"/>
              <a:t>P132-152</a:t>
            </a:r>
            <a:endParaRPr lang="ja-JP" altLang="en-US" dirty="0"/>
          </a:p>
          <a:p>
            <a:pPr algn="ctr" eaLnBrk="1" fontAlgn="auto" hangingPunct="1">
              <a:spcBef>
                <a:spcPct val="0"/>
              </a:spcBef>
              <a:spcAft>
                <a:spcPts val="0"/>
              </a:spcAft>
              <a:buClrTx/>
              <a:buSzTx/>
              <a:buFontTx/>
              <a:buNone/>
              <a:defRPr/>
            </a:pPr>
            <a:endParaRPr lang="ja-JP" altLang="en-US" sz="2800" dirty="0"/>
          </a:p>
        </p:txBody>
      </p:sp>
      <p:sp>
        <p:nvSpPr>
          <p:cNvPr id="61443" name="Text Box 19"/>
          <p:cNvSpPr txBox="1">
            <a:spLocks noChangeArrowheads="1"/>
          </p:cNvSpPr>
          <p:nvPr/>
        </p:nvSpPr>
        <p:spPr bwMode="auto">
          <a:xfrm>
            <a:off x="107950" y="731838"/>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第５学年及び第６学年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61444" name="AutoShape 21"/>
          <p:cNvSpPr>
            <a:spLocks noChangeArrowheads="1"/>
          </p:cNvSpPr>
          <p:nvPr/>
        </p:nvSpPr>
        <p:spPr bwMode="auto">
          <a:xfrm>
            <a:off x="136525" y="95250"/>
            <a:ext cx="5113338" cy="6492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各学年の内容</a:t>
            </a:r>
            <a:endParaRPr kumimoji="1" lang="ja-JP" altLang="en-US" sz="3200">
              <a:latin typeface="Tahoma" panose="020B0604030504040204" pitchFamily="34" charset="0"/>
            </a:endParaRPr>
          </a:p>
        </p:txBody>
      </p:sp>
      <p:sp>
        <p:nvSpPr>
          <p:cNvPr id="20" name="正方形/長方形 19"/>
          <p:cNvSpPr/>
          <p:nvPr/>
        </p:nvSpPr>
        <p:spPr>
          <a:xfrm>
            <a:off x="120650" y="1246188"/>
            <a:ext cx="8910638" cy="535146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b="1" dirty="0">
                <a:solidFill>
                  <a:schemeClr val="tx1"/>
                </a:solidFill>
              </a:rPr>
              <a:t>２</a:t>
            </a:r>
            <a:r>
              <a:rPr lang="en-US" altLang="ja-JP" sz="2000" b="1" dirty="0">
                <a:solidFill>
                  <a:schemeClr val="tx1"/>
                </a:solidFill>
              </a:rPr>
              <a:t>〔</a:t>
            </a:r>
            <a:r>
              <a:rPr lang="ja-JP" altLang="en-US" sz="2000" b="1" dirty="0">
                <a:solidFill>
                  <a:schemeClr val="tx1"/>
                </a:solidFill>
              </a:rPr>
              <a:t>思考力，判断力，表現力等</a:t>
            </a:r>
            <a:r>
              <a:rPr lang="en-US" altLang="ja-JP" sz="2000" b="1" dirty="0">
                <a:solidFill>
                  <a:schemeClr val="tx1"/>
                </a:solidFill>
              </a:rPr>
              <a:t>〕</a:t>
            </a:r>
          </a:p>
          <a:p>
            <a:pPr eaLnBrk="1" fontAlgn="auto" hangingPunct="1">
              <a:spcBef>
                <a:spcPts val="0"/>
              </a:spcBef>
              <a:spcAft>
                <a:spcPts val="0"/>
              </a:spcAft>
              <a:defRPr/>
            </a:pPr>
            <a:r>
              <a:rPr lang="ja-JP" altLang="en-US" sz="2000" b="1" dirty="0">
                <a:solidFill>
                  <a:schemeClr val="tx1"/>
                </a:solidFill>
              </a:rPr>
              <a:t>　Ａ　話すこと・聞くこと</a:t>
            </a:r>
            <a:endParaRPr lang="en-US" altLang="ja-JP" sz="2000" b="1" dirty="0">
              <a:solidFill>
                <a:schemeClr val="tx1"/>
              </a:solidFill>
            </a:endParaRPr>
          </a:p>
          <a:p>
            <a:pPr eaLnBrk="1" fontAlgn="auto" hangingPunct="1">
              <a:spcBef>
                <a:spcPts val="0"/>
              </a:spcBef>
              <a:spcAft>
                <a:spcPts val="0"/>
              </a:spcAft>
              <a:defRPr/>
            </a:pPr>
            <a:r>
              <a:rPr lang="en-US" altLang="ja-JP" sz="2000" b="1" dirty="0">
                <a:solidFill>
                  <a:schemeClr val="tx1"/>
                </a:solidFill>
              </a:rPr>
              <a:t>         </a:t>
            </a:r>
            <a:r>
              <a:rPr lang="ja-JP" altLang="en-US" sz="2000" dirty="0">
                <a:solidFill>
                  <a:schemeClr val="tx1"/>
                </a:solidFill>
                <a:latin typeface="+mn-ea"/>
              </a:rPr>
              <a:t>○話題の設定，情報収集，内容の検討</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ア　目的や意図に応じて，</a:t>
            </a:r>
            <a:r>
              <a:rPr kumimoji="1" lang="ja-JP" altLang="en-US" sz="2000" u="sng" dirty="0">
                <a:solidFill>
                  <a:schemeClr val="tx1"/>
                </a:solidFill>
                <a:latin typeface="+mn-ea"/>
              </a:rPr>
              <a:t>日常生活の中から</a:t>
            </a:r>
            <a:r>
              <a:rPr kumimoji="1" lang="ja-JP" altLang="en-US" sz="2000" dirty="0">
                <a:solidFill>
                  <a:schemeClr val="tx1"/>
                </a:solidFill>
                <a:latin typeface="+mn-ea"/>
              </a:rPr>
              <a:t>話題を決め，集めた材料を</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分類したり関係付けたりして，伝え合う内容を検討すること。</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b="1" dirty="0">
                <a:solidFill>
                  <a:schemeClr val="tx1"/>
                </a:solidFill>
                <a:latin typeface="+mn-ea"/>
              </a:rPr>
              <a:t>　</a:t>
            </a:r>
            <a:r>
              <a:rPr lang="ja-JP" altLang="en-US" sz="2000" b="1" dirty="0">
                <a:solidFill>
                  <a:schemeClr val="tx1"/>
                </a:solidFill>
              </a:rPr>
              <a:t>Ｂ　書くこと</a:t>
            </a:r>
            <a:endParaRPr lang="en-US" altLang="ja-JP" sz="2000" b="1" dirty="0">
              <a:solidFill>
                <a:schemeClr val="tx1"/>
              </a:solidFill>
            </a:endParaRPr>
          </a:p>
          <a:p>
            <a:pPr eaLnBrk="1" fontAlgn="auto" hangingPunct="1">
              <a:spcBef>
                <a:spcPts val="0"/>
              </a:spcBef>
              <a:spcAft>
                <a:spcPts val="0"/>
              </a:spcAft>
              <a:defRPr/>
            </a:pPr>
            <a:r>
              <a:rPr lang="ja-JP" altLang="en-US" sz="2000" b="1" dirty="0">
                <a:solidFill>
                  <a:schemeClr val="tx1"/>
                </a:solidFill>
              </a:rPr>
              <a:t>　　　</a:t>
            </a:r>
            <a:r>
              <a:rPr lang="ja-JP" altLang="en-US" sz="2000" dirty="0">
                <a:solidFill>
                  <a:schemeClr val="tx1"/>
                </a:solidFill>
                <a:latin typeface="+mn-ea"/>
              </a:rPr>
              <a:t>○構成の検討  </a:t>
            </a:r>
            <a:r>
              <a:rPr kumimoji="1" lang="ja-JP" altLang="en-US" sz="2000" dirty="0">
                <a:solidFill>
                  <a:schemeClr val="tx1"/>
                </a:solidFill>
                <a:latin typeface="+mn-ea"/>
              </a:rPr>
              <a:t>イ　</a:t>
            </a:r>
            <a:r>
              <a:rPr kumimoji="1" lang="ja-JP" altLang="en-US" sz="2000" u="sng" dirty="0">
                <a:solidFill>
                  <a:schemeClr val="tx1"/>
                </a:solidFill>
                <a:latin typeface="+mn-ea"/>
              </a:rPr>
              <a:t>筋道の通った文章となるように，</a:t>
            </a:r>
            <a:r>
              <a:rPr kumimoji="1" lang="ja-JP" altLang="en-US" sz="2000" dirty="0">
                <a:solidFill>
                  <a:schemeClr val="tx1"/>
                </a:solidFill>
                <a:latin typeface="+mn-ea"/>
              </a:rPr>
              <a:t>文章全体の構成や展開</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を考えること。</a:t>
            </a:r>
            <a:endParaRPr kumimoji="1" lang="en-US" altLang="ja-JP" sz="2000" dirty="0">
              <a:solidFill>
                <a:schemeClr val="tx1"/>
              </a:solidFill>
              <a:latin typeface="+mn-ea"/>
            </a:endParaRPr>
          </a:p>
          <a:p>
            <a:pPr eaLnBrk="1" fontAlgn="auto" hangingPunct="1">
              <a:spcBef>
                <a:spcPts val="0"/>
              </a:spcBef>
              <a:spcAft>
                <a:spcPts val="0"/>
              </a:spcAft>
              <a:defRPr/>
            </a:pPr>
            <a:r>
              <a:rPr lang="en-US" altLang="ja-JP" sz="2000" b="1" dirty="0">
                <a:solidFill>
                  <a:schemeClr val="tx1"/>
                </a:solidFill>
              </a:rPr>
              <a:t>         </a:t>
            </a:r>
            <a:r>
              <a:rPr lang="ja-JP" altLang="en-US" sz="2000" dirty="0">
                <a:solidFill>
                  <a:schemeClr val="tx1"/>
                </a:solidFill>
                <a:latin typeface="+mn-ea"/>
              </a:rPr>
              <a:t>○共有  </a:t>
            </a:r>
            <a:r>
              <a:rPr kumimoji="1" lang="ja-JP" altLang="en-US" sz="2000" dirty="0">
                <a:solidFill>
                  <a:schemeClr val="tx1"/>
                </a:solidFill>
                <a:latin typeface="+mn-ea"/>
              </a:rPr>
              <a:t>カ　文章全体の構成や展開が明確になっているかなど，文章に対す</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る感想や意見を伝え合い，自分の文章の</a:t>
            </a:r>
            <a:r>
              <a:rPr kumimoji="1" lang="ja-JP" altLang="en-US" sz="2000" u="sng" dirty="0">
                <a:solidFill>
                  <a:schemeClr val="tx1"/>
                </a:solidFill>
                <a:latin typeface="+mn-ea"/>
              </a:rPr>
              <a:t>よいところを見付ける</a:t>
            </a:r>
            <a:r>
              <a:rPr kumimoji="1" lang="ja-JP" altLang="en-US" sz="2000" dirty="0">
                <a:solidFill>
                  <a:schemeClr val="tx1"/>
                </a:solidFill>
                <a:latin typeface="+mn-ea"/>
              </a:rPr>
              <a:t>こと。</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b="1" dirty="0">
                <a:solidFill>
                  <a:schemeClr val="tx1"/>
                </a:solidFill>
                <a:latin typeface="+mn-ea"/>
              </a:rPr>
              <a:t>　</a:t>
            </a:r>
            <a:r>
              <a:rPr kumimoji="1" lang="en-US" altLang="ja-JP" sz="2000" b="1" dirty="0">
                <a:solidFill>
                  <a:schemeClr val="tx1"/>
                </a:solidFill>
                <a:latin typeface="+mn-ea"/>
              </a:rPr>
              <a:t>C </a:t>
            </a:r>
            <a:r>
              <a:rPr lang="ja-JP" altLang="en-US" sz="2000" b="1" dirty="0">
                <a:solidFill>
                  <a:schemeClr val="tx1"/>
                </a:solidFill>
              </a:rPr>
              <a:t>　読むこと</a:t>
            </a:r>
            <a:endParaRPr lang="en-US" altLang="ja-JP" sz="2000" b="1" dirty="0">
              <a:solidFill>
                <a:schemeClr val="tx1"/>
              </a:solidFill>
            </a:endParaRPr>
          </a:p>
          <a:p>
            <a:pPr eaLnBrk="1" fontAlgn="auto" hangingPunct="1">
              <a:spcBef>
                <a:spcPts val="0"/>
              </a:spcBef>
              <a:spcAft>
                <a:spcPts val="0"/>
              </a:spcAft>
              <a:defRPr/>
            </a:pPr>
            <a:r>
              <a:rPr lang="en-US" altLang="ja-JP" sz="2000" b="1" dirty="0">
                <a:solidFill>
                  <a:schemeClr val="tx1"/>
                </a:solidFill>
              </a:rPr>
              <a:t>         </a:t>
            </a:r>
            <a:r>
              <a:rPr lang="ja-JP" altLang="en-US" sz="2000" dirty="0">
                <a:solidFill>
                  <a:schemeClr val="tx1"/>
                </a:solidFill>
                <a:latin typeface="+mn-ea"/>
              </a:rPr>
              <a:t>○精査・解釈（説明的な文章）</a:t>
            </a:r>
            <a:r>
              <a:rPr kumimoji="1" lang="en-US" altLang="ja-JP" sz="2000" dirty="0">
                <a:solidFill>
                  <a:schemeClr val="tx1"/>
                </a:solidFill>
                <a:latin typeface="+mn-ea"/>
              </a:rPr>
              <a:t> </a:t>
            </a:r>
          </a:p>
          <a:p>
            <a:pPr eaLnBrk="1" fontAlgn="auto" hangingPunct="1">
              <a:spcBef>
                <a:spcPts val="0"/>
              </a:spcBef>
              <a:spcAft>
                <a:spcPts val="0"/>
              </a:spcAft>
              <a:defRPr/>
            </a:pPr>
            <a:r>
              <a:rPr kumimoji="1" lang="ja-JP" altLang="en-US" sz="2000" dirty="0">
                <a:solidFill>
                  <a:schemeClr val="tx1"/>
                </a:solidFill>
                <a:latin typeface="+mn-ea"/>
              </a:rPr>
              <a:t>　　　　　</a:t>
            </a:r>
            <a:r>
              <a:rPr lang="ja-JP" altLang="en-US" sz="2000" dirty="0">
                <a:solidFill>
                  <a:schemeClr val="tx1"/>
                </a:solidFill>
                <a:latin typeface="+mn-ea"/>
              </a:rPr>
              <a:t>ウ　目的に応じて，</a:t>
            </a:r>
            <a:r>
              <a:rPr lang="ja-JP" altLang="en-US" sz="2000" u="sng" dirty="0">
                <a:solidFill>
                  <a:schemeClr val="tx1"/>
                </a:solidFill>
                <a:latin typeface="+mn-ea"/>
              </a:rPr>
              <a:t>文章と図表などを結び付ける</a:t>
            </a:r>
            <a:r>
              <a:rPr lang="ja-JP" altLang="en-US" sz="2000" dirty="0">
                <a:solidFill>
                  <a:schemeClr val="tx1"/>
                </a:solidFill>
                <a:latin typeface="+mn-ea"/>
              </a:rPr>
              <a:t>などして</a:t>
            </a:r>
            <a:r>
              <a:rPr lang="ja-JP" altLang="en-US" sz="2000" u="sng" dirty="0">
                <a:solidFill>
                  <a:schemeClr val="tx1"/>
                </a:solidFill>
                <a:latin typeface="+mn-ea"/>
              </a:rPr>
              <a:t>必要な情報を見</a:t>
            </a:r>
            <a:endParaRPr lang="en-US" altLang="ja-JP" sz="2000" u="sng" dirty="0">
              <a:solidFill>
                <a:schemeClr val="tx1"/>
              </a:solidFill>
              <a:latin typeface="+mn-ea"/>
            </a:endParaRPr>
          </a:p>
          <a:p>
            <a:pPr eaLnBrk="1" fontAlgn="auto" hangingPunct="1">
              <a:spcBef>
                <a:spcPts val="0"/>
              </a:spcBef>
              <a:spcAft>
                <a:spcPts val="0"/>
              </a:spcAft>
              <a:defRPr/>
            </a:pPr>
            <a:r>
              <a:rPr lang="ja-JP" altLang="en-US" sz="2000" dirty="0">
                <a:solidFill>
                  <a:schemeClr val="tx1"/>
                </a:solidFill>
                <a:latin typeface="+mn-ea"/>
              </a:rPr>
              <a:t>　　　　　　</a:t>
            </a:r>
            <a:r>
              <a:rPr lang="ja-JP" altLang="en-US" sz="2000" u="sng" dirty="0">
                <a:solidFill>
                  <a:schemeClr val="tx1"/>
                </a:solidFill>
                <a:latin typeface="+mn-ea"/>
              </a:rPr>
              <a:t>付けたり</a:t>
            </a:r>
            <a:r>
              <a:rPr lang="ja-JP" altLang="en-US" sz="2000" dirty="0">
                <a:solidFill>
                  <a:schemeClr val="tx1"/>
                </a:solidFill>
                <a:latin typeface="+mn-ea"/>
              </a:rPr>
              <a:t>，</a:t>
            </a:r>
            <a:r>
              <a:rPr lang="ja-JP" altLang="en-US" sz="2000" u="sng" dirty="0">
                <a:solidFill>
                  <a:schemeClr val="tx1"/>
                </a:solidFill>
                <a:latin typeface="+mn-ea"/>
              </a:rPr>
              <a:t>論の進め方について考えたり</a:t>
            </a:r>
            <a:r>
              <a:rPr lang="ja-JP" altLang="en-US" sz="2000" dirty="0">
                <a:solidFill>
                  <a:schemeClr val="tx1"/>
                </a:solidFill>
                <a:latin typeface="+mn-ea"/>
              </a:rPr>
              <a:t>すること。　</a:t>
            </a:r>
            <a:endParaRPr lang="en-US" altLang="ja-JP" sz="2000" dirty="0">
              <a:solidFill>
                <a:schemeClr val="tx1"/>
              </a:solidFill>
              <a:latin typeface="+mn-ea"/>
            </a:endParaRPr>
          </a:p>
          <a:p>
            <a:pPr eaLnBrk="1" fontAlgn="auto" hangingPunct="1">
              <a:spcBef>
                <a:spcPts val="0"/>
              </a:spcBef>
              <a:spcAft>
                <a:spcPts val="0"/>
              </a:spcAft>
              <a:defRPr/>
            </a:pPr>
            <a:r>
              <a:rPr lang="ja-JP" altLang="en-US" sz="2000" dirty="0">
                <a:solidFill>
                  <a:schemeClr val="tx1"/>
                </a:solidFill>
                <a:latin typeface="+mn-ea"/>
              </a:rPr>
              <a:t>　　　○精査・解釈（文学的な文章）</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エ　人物像や物語などの全体像を</a:t>
            </a:r>
            <a:r>
              <a:rPr kumimoji="1" lang="ja-JP" altLang="en-US" sz="2000" u="sng" dirty="0">
                <a:solidFill>
                  <a:schemeClr val="tx1"/>
                </a:solidFill>
                <a:latin typeface="+mn-ea"/>
              </a:rPr>
              <a:t>具体的に</a:t>
            </a:r>
            <a:r>
              <a:rPr kumimoji="1" lang="ja-JP" altLang="en-US" sz="2000" dirty="0">
                <a:solidFill>
                  <a:schemeClr val="tx1"/>
                </a:solidFill>
                <a:latin typeface="+mn-ea"/>
              </a:rPr>
              <a:t>想像したり，表現の効果を考え　</a:t>
            </a:r>
            <a:endParaRPr kumimoji="1" lang="en-US" altLang="ja-JP" sz="2000" dirty="0">
              <a:solidFill>
                <a:schemeClr val="tx1"/>
              </a:solidFill>
              <a:latin typeface="+mn-ea"/>
            </a:endParaRPr>
          </a:p>
          <a:p>
            <a:pPr eaLnBrk="1" fontAlgn="auto" hangingPunct="1">
              <a:spcBef>
                <a:spcPts val="0"/>
              </a:spcBef>
              <a:spcAft>
                <a:spcPts val="0"/>
              </a:spcAft>
              <a:defRPr/>
            </a:pPr>
            <a:r>
              <a:rPr kumimoji="1" lang="ja-JP" altLang="en-US" sz="2000" dirty="0">
                <a:solidFill>
                  <a:schemeClr val="tx1"/>
                </a:solidFill>
                <a:latin typeface="+mn-ea"/>
              </a:rPr>
              <a:t>　　　　　　たりすること。</a:t>
            </a:r>
            <a:endParaRPr lang="ja-JP" altLang="en-US" sz="2000" dirty="0">
              <a:solidFill>
                <a:schemeClr val="tx2">
                  <a:lumMod val="50000"/>
                </a:schemeClr>
              </a:solidFill>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088"/>
    </mc:Choice>
    <mc:Fallback xmlns="">
      <p:transition spd="slow" advTm="54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443663" y="149225"/>
            <a:ext cx="26828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P153-161</a:t>
            </a:r>
            <a:endParaRPr lang="ja-JP" altLang="en-US" dirty="0"/>
          </a:p>
          <a:p>
            <a:pPr algn="ctr" eaLnBrk="1" fontAlgn="auto" hangingPunct="1">
              <a:spcBef>
                <a:spcPct val="0"/>
              </a:spcBef>
              <a:spcAft>
                <a:spcPts val="0"/>
              </a:spcAft>
              <a:buClrTx/>
              <a:buSzTx/>
              <a:buFontTx/>
              <a:buNone/>
              <a:defRPr/>
            </a:pPr>
            <a:endParaRPr lang="ja-JP" altLang="en-US" dirty="0">
              <a:solidFill>
                <a:srgbClr val="FF0000"/>
              </a:solidFill>
            </a:endParaRPr>
          </a:p>
        </p:txBody>
      </p:sp>
      <p:sp>
        <p:nvSpPr>
          <p:cNvPr id="63491" name="Text Box 19"/>
          <p:cNvSpPr txBox="1">
            <a:spLocks noChangeArrowheads="1"/>
          </p:cNvSpPr>
          <p:nvPr/>
        </p:nvSpPr>
        <p:spPr bwMode="auto">
          <a:xfrm>
            <a:off x="193675" y="790575"/>
            <a:ext cx="655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指導計画作成上の配慮事項</a:t>
            </a:r>
          </a:p>
        </p:txBody>
      </p:sp>
      <p:sp>
        <p:nvSpPr>
          <p:cNvPr id="63492" name="AutoShape 21"/>
          <p:cNvSpPr>
            <a:spLocks noChangeArrowheads="1"/>
          </p:cNvSpPr>
          <p:nvPr/>
        </p:nvSpPr>
        <p:spPr bwMode="auto">
          <a:xfrm>
            <a:off x="23813" y="52388"/>
            <a:ext cx="641985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3" name="正方形/長方形 12"/>
          <p:cNvSpPr/>
          <p:nvPr/>
        </p:nvSpPr>
        <p:spPr>
          <a:xfrm>
            <a:off x="127000" y="2500313"/>
            <a:ext cx="8834438" cy="49688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③　</a:t>
            </a:r>
            <a:r>
              <a:rPr lang="en-US" altLang="ja-JP" sz="2400" dirty="0">
                <a:solidFill>
                  <a:schemeClr val="tx2">
                    <a:lumMod val="50000"/>
                  </a:schemeClr>
                </a:solidFill>
              </a:rPr>
              <a:t>〔</a:t>
            </a:r>
            <a:r>
              <a:rPr lang="ja-JP" altLang="en-US" sz="2400" dirty="0">
                <a:solidFill>
                  <a:schemeClr val="tx2">
                    <a:lumMod val="50000"/>
                  </a:schemeClr>
                </a:solidFill>
              </a:rPr>
              <a:t>知識及び技能</a:t>
            </a:r>
            <a:r>
              <a:rPr lang="en-US" altLang="ja-JP" sz="2400" dirty="0">
                <a:solidFill>
                  <a:schemeClr val="tx2">
                    <a:lumMod val="50000"/>
                  </a:schemeClr>
                </a:solidFill>
              </a:rPr>
              <a:t>〕</a:t>
            </a:r>
            <a:endParaRPr lang="ja-JP" altLang="en-US" sz="2400" dirty="0">
              <a:solidFill>
                <a:schemeClr val="tx2">
                  <a:lumMod val="50000"/>
                </a:schemeClr>
              </a:solidFill>
            </a:endParaRPr>
          </a:p>
        </p:txBody>
      </p:sp>
      <p:sp>
        <p:nvSpPr>
          <p:cNvPr id="16" name="正方形/長方形 15"/>
          <p:cNvSpPr/>
          <p:nvPr/>
        </p:nvSpPr>
        <p:spPr>
          <a:xfrm>
            <a:off x="127000" y="1919288"/>
            <a:ext cx="8831263" cy="5032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②　弾力的な指導</a:t>
            </a:r>
          </a:p>
        </p:txBody>
      </p:sp>
      <p:sp>
        <p:nvSpPr>
          <p:cNvPr id="20" name="正方形/長方形 19"/>
          <p:cNvSpPr/>
          <p:nvPr/>
        </p:nvSpPr>
        <p:spPr>
          <a:xfrm>
            <a:off x="130175" y="1339850"/>
            <a:ext cx="8834438" cy="5048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①　主体的・対話的で深い学びの実現に向けた授業改善</a:t>
            </a:r>
          </a:p>
        </p:txBody>
      </p:sp>
      <p:sp>
        <p:nvSpPr>
          <p:cNvPr id="21" name="正方形/長方形 20"/>
          <p:cNvSpPr/>
          <p:nvPr/>
        </p:nvSpPr>
        <p:spPr>
          <a:xfrm>
            <a:off x="133350" y="3076575"/>
            <a:ext cx="8828088" cy="4968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④　「</a:t>
            </a:r>
            <a:r>
              <a:rPr lang="en-US" altLang="ja-JP" sz="2400" dirty="0">
                <a:solidFill>
                  <a:schemeClr val="tx2">
                    <a:lumMod val="50000"/>
                  </a:schemeClr>
                </a:solidFill>
              </a:rPr>
              <a:t>A</a:t>
            </a:r>
            <a:r>
              <a:rPr lang="ja-JP" altLang="en-US" sz="2400" dirty="0">
                <a:solidFill>
                  <a:schemeClr val="tx2">
                    <a:lumMod val="50000"/>
                  </a:schemeClr>
                </a:solidFill>
              </a:rPr>
              <a:t>話すこと・聞くこと」</a:t>
            </a:r>
          </a:p>
        </p:txBody>
      </p:sp>
      <p:sp>
        <p:nvSpPr>
          <p:cNvPr id="27" name="正方形/長方形 26"/>
          <p:cNvSpPr/>
          <p:nvPr/>
        </p:nvSpPr>
        <p:spPr>
          <a:xfrm>
            <a:off x="141288" y="4814888"/>
            <a:ext cx="8831262" cy="47466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⑦　低学年における他教科等や幼児教育との関連</a:t>
            </a:r>
          </a:p>
        </p:txBody>
      </p:sp>
      <p:sp>
        <p:nvSpPr>
          <p:cNvPr id="28" name="正方形/長方形 27"/>
          <p:cNvSpPr/>
          <p:nvPr/>
        </p:nvSpPr>
        <p:spPr>
          <a:xfrm>
            <a:off x="127000" y="3660775"/>
            <a:ext cx="8834438" cy="4889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⑤　「</a:t>
            </a:r>
            <a:r>
              <a:rPr lang="en-US" altLang="ja-JP" sz="2400" dirty="0">
                <a:solidFill>
                  <a:schemeClr val="tx2">
                    <a:lumMod val="50000"/>
                  </a:schemeClr>
                </a:solidFill>
              </a:rPr>
              <a:t>B</a:t>
            </a:r>
            <a:r>
              <a:rPr lang="ja-JP" altLang="en-US" sz="2400" dirty="0">
                <a:solidFill>
                  <a:schemeClr val="tx2">
                    <a:lumMod val="50000"/>
                  </a:schemeClr>
                </a:solidFill>
              </a:rPr>
              <a:t>書くこと」</a:t>
            </a:r>
          </a:p>
        </p:txBody>
      </p:sp>
      <p:sp>
        <p:nvSpPr>
          <p:cNvPr id="11" name="正方形/長方形 10"/>
          <p:cNvSpPr/>
          <p:nvPr/>
        </p:nvSpPr>
        <p:spPr>
          <a:xfrm>
            <a:off x="155575" y="5859463"/>
            <a:ext cx="8831263" cy="4445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⑨　障害のある児童</a:t>
            </a:r>
          </a:p>
        </p:txBody>
      </p:sp>
      <p:sp>
        <p:nvSpPr>
          <p:cNvPr id="12" name="正方形/長方形 11"/>
          <p:cNvSpPr/>
          <p:nvPr/>
        </p:nvSpPr>
        <p:spPr>
          <a:xfrm>
            <a:off x="130175" y="4221163"/>
            <a:ext cx="8831263" cy="5032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⑥　「読書」及び「</a:t>
            </a:r>
            <a:r>
              <a:rPr lang="en-US" altLang="ja-JP" sz="2400" dirty="0">
                <a:solidFill>
                  <a:schemeClr val="tx2">
                    <a:lumMod val="50000"/>
                  </a:schemeClr>
                </a:solidFill>
              </a:rPr>
              <a:t>C</a:t>
            </a:r>
            <a:r>
              <a:rPr lang="ja-JP" altLang="en-US" sz="2400" dirty="0">
                <a:solidFill>
                  <a:schemeClr val="tx2">
                    <a:lumMod val="50000"/>
                  </a:schemeClr>
                </a:solidFill>
              </a:rPr>
              <a:t>読むこと」</a:t>
            </a:r>
          </a:p>
        </p:txBody>
      </p:sp>
      <p:sp>
        <p:nvSpPr>
          <p:cNvPr id="14" name="正方形/長方形 13"/>
          <p:cNvSpPr/>
          <p:nvPr/>
        </p:nvSpPr>
        <p:spPr>
          <a:xfrm>
            <a:off x="155575" y="5359400"/>
            <a:ext cx="8831263" cy="4445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⑧　他教科等との関連</a:t>
            </a:r>
          </a:p>
        </p:txBody>
      </p:sp>
      <p:sp>
        <p:nvSpPr>
          <p:cNvPr id="15" name="正方形/長方形 14"/>
          <p:cNvSpPr/>
          <p:nvPr/>
        </p:nvSpPr>
        <p:spPr>
          <a:xfrm>
            <a:off x="138113" y="6345238"/>
            <a:ext cx="8831262" cy="4445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⑩　道徳科などとの関連</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543"/>
    </mc:Choice>
    <mc:Fallback xmlns="">
      <p:transition spd="slow" advTm="23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7"/>
          <p:cNvSpPr>
            <a:spLocks noChangeArrowheads="1"/>
          </p:cNvSpPr>
          <p:nvPr/>
        </p:nvSpPr>
        <p:spPr bwMode="auto">
          <a:xfrm>
            <a:off x="6478588" y="141288"/>
            <a:ext cx="2520950" cy="649287"/>
          </a:xfrm>
          <a:prstGeom prst="ribbon">
            <a:avLst>
              <a:gd name="adj1" fmla="val 12449"/>
              <a:gd name="adj2" fmla="val 74797"/>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P153-154</a:t>
            </a:r>
            <a:endParaRPr lang="ja-JP" altLang="en-US" dirty="0"/>
          </a:p>
        </p:txBody>
      </p:sp>
      <p:sp>
        <p:nvSpPr>
          <p:cNvPr id="65539" name="AutoShape 21"/>
          <p:cNvSpPr>
            <a:spLocks noChangeArrowheads="1"/>
          </p:cNvSpPr>
          <p:nvPr/>
        </p:nvSpPr>
        <p:spPr bwMode="auto">
          <a:xfrm>
            <a:off x="25400" y="122238"/>
            <a:ext cx="641826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20" name="正方形/長方形 19"/>
          <p:cNvSpPr/>
          <p:nvPr/>
        </p:nvSpPr>
        <p:spPr>
          <a:xfrm>
            <a:off x="165100" y="919163"/>
            <a:ext cx="8834438" cy="4937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「主体的・対話的で深い学びの実現に向けた授業改善」について</a:t>
            </a:r>
          </a:p>
        </p:txBody>
      </p:sp>
      <p:sp>
        <p:nvSpPr>
          <p:cNvPr id="11" name="正方形/長方形 10"/>
          <p:cNvSpPr/>
          <p:nvPr/>
        </p:nvSpPr>
        <p:spPr>
          <a:xfrm>
            <a:off x="134938" y="1524000"/>
            <a:ext cx="8836025" cy="17145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200" dirty="0">
                <a:solidFill>
                  <a:schemeClr val="tx2">
                    <a:lumMod val="50000"/>
                  </a:schemeClr>
                </a:solidFill>
              </a:rPr>
              <a:t>　</a:t>
            </a:r>
            <a:r>
              <a:rPr lang="ja-JP" altLang="en-US" sz="2200" dirty="0">
                <a:solidFill>
                  <a:schemeClr val="tx1"/>
                </a:solidFill>
              </a:rPr>
              <a:t>単元など内容や時間のまとまりを見通して，その中で育む資質・能力の育成に向けて，児童の主体的・対話的で深い学びの実現を図るようにすること。その際，言葉による見方・考え方を働かせ，言語活動を通して，言葉の特徴や使い方などを理解し自分の思いや考えを深める学習の充実を図ること。　　</a:t>
            </a:r>
            <a:endParaRPr lang="en-US" altLang="ja-JP" sz="2200" dirty="0">
              <a:solidFill>
                <a:schemeClr val="tx1"/>
              </a:solidFill>
            </a:endParaRPr>
          </a:p>
        </p:txBody>
      </p:sp>
      <p:sp>
        <p:nvSpPr>
          <p:cNvPr id="12" name="角丸四角形 11"/>
          <p:cNvSpPr/>
          <p:nvPr/>
        </p:nvSpPr>
        <p:spPr>
          <a:xfrm>
            <a:off x="138113" y="3284538"/>
            <a:ext cx="8785225" cy="720725"/>
          </a:xfrm>
          <a:prstGeom prst="roundRect">
            <a:avLst/>
          </a:prstGeom>
          <a:solidFill>
            <a:schemeClr val="accent3">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b="1" dirty="0">
                <a:latin typeface="ＭＳ ゴシック" pitchFamily="49" charset="-128"/>
                <a:ea typeface="ＭＳ ゴシック" pitchFamily="49" charset="-128"/>
              </a:rPr>
              <a:t>　主体的</a:t>
            </a:r>
            <a:r>
              <a:rPr kumimoji="1" lang="ja-JP" altLang="en-US" sz="2000" dirty="0">
                <a:latin typeface="ＭＳ ゴシック" pitchFamily="49" charset="-128"/>
                <a:ea typeface="ＭＳ ゴシック" pitchFamily="49" charset="-128"/>
              </a:rPr>
              <a:t>に学習に取り組めるよう学習の見通しを立てたり学習したことを振り返ったりして自身の学びや変容を自覚できる場面をどこに設定するか</a:t>
            </a:r>
          </a:p>
        </p:txBody>
      </p:sp>
      <p:sp>
        <p:nvSpPr>
          <p:cNvPr id="14" name="角丸四角形 13"/>
          <p:cNvSpPr/>
          <p:nvPr/>
        </p:nvSpPr>
        <p:spPr>
          <a:xfrm>
            <a:off x="163513" y="4102100"/>
            <a:ext cx="8791575" cy="501650"/>
          </a:xfrm>
          <a:prstGeom prst="roundRect">
            <a:avLst/>
          </a:prstGeom>
          <a:solidFill>
            <a:schemeClr val="accent3">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b="1" dirty="0"/>
              <a:t>　対話</a:t>
            </a:r>
            <a:r>
              <a:rPr kumimoji="1" lang="ja-JP" altLang="en-US" sz="2000" dirty="0"/>
              <a:t>によって自分の考えなどを広げたり深めたりする場面をどこに設定するか</a:t>
            </a:r>
          </a:p>
        </p:txBody>
      </p:sp>
      <p:sp>
        <p:nvSpPr>
          <p:cNvPr id="15" name="角丸四角形 14"/>
          <p:cNvSpPr/>
          <p:nvPr/>
        </p:nvSpPr>
        <p:spPr>
          <a:xfrm>
            <a:off x="141288" y="4714875"/>
            <a:ext cx="8823325" cy="638175"/>
          </a:xfrm>
          <a:prstGeom prst="roundRect">
            <a:avLst/>
          </a:prstGeom>
          <a:solidFill>
            <a:schemeClr val="accent3">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b="1" dirty="0"/>
              <a:t>　学びの深まり</a:t>
            </a:r>
            <a:r>
              <a:rPr kumimoji="1" lang="ja-JP" altLang="en-US" sz="2000" dirty="0"/>
              <a:t>をつくりだすために，児童が考える場面と教師が教える場面をどのように組み立てるか</a:t>
            </a:r>
          </a:p>
        </p:txBody>
      </p:sp>
      <p:sp>
        <p:nvSpPr>
          <p:cNvPr id="9" name="正方形/長方形 8"/>
          <p:cNvSpPr/>
          <p:nvPr/>
        </p:nvSpPr>
        <p:spPr>
          <a:xfrm>
            <a:off x="141288" y="5441950"/>
            <a:ext cx="8834437" cy="98266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rPr>
              <a:t>　</a:t>
            </a:r>
            <a:r>
              <a:rPr kumimoji="1" lang="ja-JP" altLang="en-US" sz="2200" dirty="0">
                <a:solidFill>
                  <a:schemeClr val="tx1"/>
                </a:solidFill>
              </a:rPr>
              <a:t>国語科は，～中略～　言葉そのものを学習対象としている。</a:t>
            </a:r>
            <a:endParaRPr kumimoji="1" lang="en-US" altLang="ja-JP" sz="2200" dirty="0">
              <a:solidFill>
                <a:schemeClr val="tx1"/>
              </a:solidFill>
            </a:endParaRPr>
          </a:p>
          <a:p>
            <a:pPr eaLnBrk="1" fontAlgn="auto" hangingPunct="1">
              <a:spcBef>
                <a:spcPts val="0"/>
              </a:spcBef>
              <a:spcAft>
                <a:spcPts val="0"/>
              </a:spcAft>
              <a:defRPr/>
            </a:pPr>
            <a:r>
              <a:rPr kumimoji="1" lang="ja-JP" altLang="en-US" sz="2200" dirty="0">
                <a:solidFill>
                  <a:schemeClr val="tx1"/>
                </a:solidFill>
              </a:rPr>
              <a:t>　生徒が言葉に着目し，言葉に対して自覚的になるよう，学習指導の創意</a:t>
            </a:r>
            <a:endParaRPr kumimoji="1" lang="en-US" altLang="ja-JP" sz="2200" dirty="0">
              <a:solidFill>
                <a:schemeClr val="tx1"/>
              </a:solidFill>
            </a:endParaRPr>
          </a:p>
          <a:p>
            <a:pPr eaLnBrk="1" fontAlgn="auto" hangingPunct="1">
              <a:spcBef>
                <a:spcPts val="0"/>
              </a:spcBef>
              <a:spcAft>
                <a:spcPts val="0"/>
              </a:spcAft>
              <a:defRPr/>
            </a:pPr>
            <a:r>
              <a:rPr kumimoji="1" lang="ja-JP" altLang="en-US" sz="2200" dirty="0">
                <a:solidFill>
                  <a:schemeClr val="tx1"/>
                </a:solidFill>
              </a:rPr>
              <a:t>　工夫を図ることが期待される。</a:t>
            </a:r>
            <a:endParaRPr lang="en-US" altLang="ja-JP" sz="2200" dirty="0">
              <a:solidFill>
                <a:schemeClr val="tx2">
                  <a:lumMod val="50000"/>
                </a:schemeClr>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022"/>
    </mc:Choice>
    <mc:Fallback xmlns="">
      <p:transition spd="slow" advTm="73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17"/>
          <p:cNvSpPr>
            <a:spLocks noChangeArrowheads="1"/>
          </p:cNvSpPr>
          <p:nvPr/>
        </p:nvSpPr>
        <p:spPr bwMode="auto">
          <a:xfrm>
            <a:off x="6648450" y="220663"/>
            <a:ext cx="2484438"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sz="2800" dirty="0"/>
              <a:t>P162-167</a:t>
            </a:r>
            <a:endParaRPr lang="ja-JP" altLang="en-US" sz="2800" dirty="0"/>
          </a:p>
        </p:txBody>
      </p:sp>
      <p:sp>
        <p:nvSpPr>
          <p:cNvPr id="67587" name="Text Box 19"/>
          <p:cNvSpPr txBox="1">
            <a:spLocks noChangeArrowheads="1"/>
          </p:cNvSpPr>
          <p:nvPr/>
        </p:nvSpPr>
        <p:spPr bwMode="auto">
          <a:xfrm>
            <a:off x="250825" y="981075"/>
            <a:ext cx="655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２　内容の取扱いについての配慮事項</a:t>
            </a:r>
          </a:p>
        </p:txBody>
      </p:sp>
      <p:sp>
        <p:nvSpPr>
          <p:cNvPr id="67588" name="AutoShape 21"/>
          <p:cNvSpPr>
            <a:spLocks noChangeArrowheads="1"/>
          </p:cNvSpPr>
          <p:nvPr/>
        </p:nvSpPr>
        <p:spPr bwMode="auto">
          <a:xfrm>
            <a:off x="68263" y="157163"/>
            <a:ext cx="6500812"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3" name="正方形/長方形 12"/>
          <p:cNvSpPr/>
          <p:nvPr/>
        </p:nvSpPr>
        <p:spPr>
          <a:xfrm>
            <a:off x="115888" y="3484563"/>
            <a:ext cx="8836025" cy="8239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〇　学校図書館などの活用に関する事項</a:t>
            </a:r>
          </a:p>
        </p:txBody>
      </p:sp>
      <p:sp>
        <p:nvSpPr>
          <p:cNvPr id="16" name="正方形/長方形 15"/>
          <p:cNvSpPr/>
          <p:nvPr/>
        </p:nvSpPr>
        <p:spPr>
          <a:xfrm>
            <a:off x="141288" y="2541588"/>
            <a:ext cx="8834437" cy="8318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〇　情報機器の活用に関する事項</a:t>
            </a:r>
          </a:p>
        </p:txBody>
      </p:sp>
      <p:sp>
        <p:nvSpPr>
          <p:cNvPr id="20" name="正方形/長方形 19"/>
          <p:cNvSpPr/>
          <p:nvPr/>
        </p:nvSpPr>
        <p:spPr>
          <a:xfrm>
            <a:off x="136525" y="1562100"/>
            <a:ext cx="8836025" cy="8588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〇　</a:t>
            </a:r>
            <a:r>
              <a:rPr lang="en-US" altLang="ja-JP" sz="2400" dirty="0">
                <a:solidFill>
                  <a:schemeClr val="tx2">
                    <a:lumMod val="50000"/>
                  </a:schemeClr>
                </a:solidFill>
              </a:rPr>
              <a:t>〔</a:t>
            </a:r>
            <a:r>
              <a:rPr lang="ja-JP" altLang="en-US" sz="2400" dirty="0">
                <a:solidFill>
                  <a:schemeClr val="tx2">
                    <a:lumMod val="50000"/>
                  </a:schemeClr>
                </a:solidFill>
              </a:rPr>
              <a:t>知識及び技能</a:t>
            </a:r>
            <a:r>
              <a:rPr lang="en-US" altLang="ja-JP" sz="2400" dirty="0">
                <a:solidFill>
                  <a:schemeClr val="tx2">
                    <a:lumMod val="50000"/>
                  </a:schemeClr>
                </a:solidFill>
              </a:rPr>
              <a:t>〕</a:t>
            </a:r>
            <a:r>
              <a:rPr lang="ja-JP" altLang="en-US" sz="2400" dirty="0">
                <a:solidFill>
                  <a:schemeClr val="tx2">
                    <a:lumMod val="50000"/>
                  </a:schemeClr>
                </a:solidFill>
              </a:rPr>
              <a:t>に示す事項の取扱い</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340"/>
    </mc:Choice>
    <mc:Fallback xmlns="">
      <p:transition spd="slow" advTm="19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17"/>
          <p:cNvSpPr>
            <a:spLocks noChangeArrowheads="1"/>
          </p:cNvSpPr>
          <p:nvPr/>
        </p:nvSpPr>
        <p:spPr bwMode="auto">
          <a:xfrm>
            <a:off x="6659563" y="147638"/>
            <a:ext cx="2484437" cy="649287"/>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P168-169</a:t>
            </a:r>
            <a:endParaRPr lang="ja-JP" altLang="en-US" dirty="0"/>
          </a:p>
          <a:p>
            <a:pPr algn="ctr" eaLnBrk="1" fontAlgn="auto" hangingPunct="1">
              <a:spcBef>
                <a:spcPct val="0"/>
              </a:spcBef>
              <a:spcAft>
                <a:spcPts val="0"/>
              </a:spcAft>
              <a:buClrTx/>
              <a:buSzTx/>
              <a:buFontTx/>
              <a:buNone/>
              <a:defRPr/>
            </a:pPr>
            <a:endParaRPr lang="ja-JP" altLang="en-US" dirty="0">
              <a:solidFill>
                <a:srgbClr val="FF0000"/>
              </a:solidFill>
            </a:endParaRPr>
          </a:p>
        </p:txBody>
      </p:sp>
      <p:sp>
        <p:nvSpPr>
          <p:cNvPr id="69635" name="AutoShape 21"/>
          <p:cNvSpPr>
            <a:spLocks noChangeArrowheads="1"/>
          </p:cNvSpPr>
          <p:nvPr/>
        </p:nvSpPr>
        <p:spPr bwMode="auto">
          <a:xfrm>
            <a:off x="15875" y="69850"/>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69636" name="Text Box 19"/>
          <p:cNvSpPr txBox="1">
            <a:spLocks noChangeArrowheads="1"/>
          </p:cNvSpPr>
          <p:nvPr/>
        </p:nvSpPr>
        <p:spPr bwMode="auto">
          <a:xfrm>
            <a:off x="142875" y="846138"/>
            <a:ext cx="785018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dirty="0">
                <a:latin typeface="Tahoma" panose="020B0604030504040204" pitchFamily="34" charset="0"/>
              </a:rPr>
              <a:t>３　教材についての配慮事項</a:t>
            </a:r>
          </a:p>
        </p:txBody>
      </p:sp>
      <p:sp>
        <p:nvSpPr>
          <p:cNvPr id="11" name="正方形/長方形 10"/>
          <p:cNvSpPr/>
          <p:nvPr/>
        </p:nvSpPr>
        <p:spPr>
          <a:xfrm>
            <a:off x="47625" y="1484313"/>
            <a:ext cx="9017000" cy="10795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200" dirty="0">
                <a:solidFill>
                  <a:schemeClr val="tx2">
                    <a:lumMod val="50000"/>
                  </a:schemeClr>
                </a:solidFill>
              </a:rPr>
              <a:t>（１）教科及び各学年の目標，</a:t>
            </a:r>
            <a:r>
              <a:rPr lang="en-US" altLang="ja-JP" sz="2200" dirty="0">
                <a:solidFill>
                  <a:schemeClr val="tx2">
                    <a:lumMod val="50000"/>
                  </a:schemeClr>
                </a:solidFill>
              </a:rPr>
              <a:t>〔</a:t>
            </a:r>
            <a:r>
              <a:rPr lang="ja-JP" altLang="en-US" sz="2200" dirty="0">
                <a:solidFill>
                  <a:schemeClr val="tx2">
                    <a:lumMod val="50000"/>
                  </a:schemeClr>
                </a:solidFill>
              </a:rPr>
              <a:t>知識及び技能</a:t>
            </a:r>
            <a:r>
              <a:rPr lang="en-US" altLang="ja-JP" sz="2200" dirty="0">
                <a:solidFill>
                  <a:schemeClr val="tx2">
                    <a:lumMod val="50000"/>
                  </a:schemeClr>
                </a:solidFill>
              </a:rPr>
              <a:t>〕</a:t>
            </a:r>
            <a:r>
              <a:rPr lang="ja-JP" altLang="en-US" sz="2200" dirty="0">
                <a:solidFill>
                  <a:schemeClr val="tx2">
                    <a:lumMod val="50000"/>
                  </a:schemeClr>
                </a:solidFill>
              </a:rPr>
              <a:t>及び</a:t>
            </a:r>
            <a:r>
              <a:rPr lang="en-US" altLang="ja-JP" sz="2200" dirty="0">
                <a:solidFill>
                  <a:schemeClr val="tx2">
                    <a:lumMod val="50000"/>
                  </a:schemeClr>
                </a:solidFill>
              </a:rPr>
              <a:t>〔</a:t>
            </a:r>
            <a:r>
              <a:rPr lang="ja-JP" altLang="en-US" sz="2200" dirty="0">
                <a:solidFill>
                  <a:schemeClr val="tx2">
                    <a:lumMod val="50000"/>
                  </a:schemeClr>
                </a:solidFill>
              </a:rPr>
              <a:t>思考力，判断力，表現</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力等</a:t>
            </a:r>
            <a:r>
              <a:rPr lang="en-US" altLang="ja-JP" sz="2200" dirty="0">
                <a:solidFill>
                  <a:schemeClr val="tx2">
                    <a:lumMod val="50000"/>
                  </a:schemeClr>
                </a:solidFill>
              </a:rPr>
              <a:t>〕</a:t>
            </a:r>
            <a:r>
              <a:rPr lang="ja-JP" altLang="en-US" sz="2200" dirty="0">
                <a:solidFill>
                  <a:schemeClr val="tx2">
                    <a:lumMod val="50000"/>
                  </a:schemeClr>
                </a:solidFill>
              </a:rPr>
              <a:t>に示す資質・能力を偏りなく養うことや読書に親しむ態度の育成を　</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ねらいとして教材を選定すること。</a:t>
            </a:r>
          </a:p>
        </p:txBody>
      </p:sp>
      <p:sp>
        <p:nvSpPr>
          <p:cNvPr id="12" name="正方形/長方形 11"/>
          <p:cNvSpPr/>
          <p:nvPr/>
        </p:nvSpPr>
        <p:spPr>
          <a:xfrm>
            <a:off x="47625" y="2751138"/>
            <a:ext cx="9017000" cy="8509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（２）１０項目の観点に配慮して，内容の面でも，教材の話題，題材を偏りなく</a:t>
            </a:r>
            <a:endParaRPr lang="en-US" altLang="ja-JP" sz="2200" dirty="0">
              <a:solidFill>
                <a:schemeClr val="tx2">
                  <a:lumMod val="50000"/>
                </a:schemeClr>
              </a:solidFill>
            </a:endParaRPr>
          </a:p>
          <a:p>
            <a:pPr marL="457200" indent="-457200" eaLnBrk="1" fontAlgn="auto" hangingPunct="1">
              <a:spcBef>
                <a:spcPts val="0"/>
              </a:spcBef>
              <a:spcAft>
                <a:spcPts val="0"/>
              </a:spcAft>
              <a:defRPr/>
            </a:pPr>
            <a:r>
              <a:rPr lang="ja-JP" altLang="en-US" sz="2200" dirty="0">
                <a:solidFill>
                  <a:schemeClr val="tx2">
                    <a:lumMod val="50000"/>
                  </a:schemeClr>
                </a:solidFill>
              </a:rPr>
              <a:t>　選定すること。</a:t>
            </a:r>
            <a:endParaRPr lang="en-US" altLang="ja-JP" sz="2200" dirty="0">
              <a:solidFill>
                <a:schemeClr val="tx2">
                  <a:lumMod val="50000"/>
                </a:schemeClr>
              </a:solidFill>
            </a:endParaRPr>
          </a:p>
          <a:p>
            <a:pPr marL="457200" indent="-457200" eaLnBrk="1" fontAlgn="auto" hangingPunct="1">
              <a:spcBef>
                <a:spcPts val="0"/>
              </a:spcBef>
              <a:spcAft>
                <a:spcPts val="0"/>
              </a:spcAft>
              <a:buFontTx/>
              <a:buAutoNum type="circleNumDbPlain" startAt="2"/>
              <a:defRPr/>
            </a:pPr>
            <a:endParaRPr lang="ja-JP" altLang="en-US" sz="2200" dirty="0">
              <a:solidFill>
                <a:schemeClr val="tx2">
                  <a:lumMod val="50000"/>
                </a:schemeClr>
              </a:solidFill>
            </a:endParaRPr>
          </a:p>
        </p:txBody>
      </p:sp>
      <p:sp>
        <p:nvSpPr>
          <p:cNvPr id="15" name="正方形/長方形 14"/>
          <p:cNvSpPr/>
          <p:nvPr/>
        </p:nvSpPr>
        <p:spPr>
          <a:xfrm>
            <a:off x="41275" y="3773488"/>
            <a:ext cx="9018588" cy="11747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eaLnBrk="1" fontAlgn="auto" hangingPunct="1">
              <a:spcBef>
                <a:spcPts val="0"/>
              </a:spcBef>
              <a:spcAft>
                <a:spcPts val="0"/>
              </a:spcAft>
              <a:defRPr/>
            </a:pPr>
            <a:r>
              <a:rPr lang="ja-JP" altLang="en-US" sz="2200" dirty="0">
                <a:solidFill>
                  <a:schemeClr val="tx2">
                    <a:lumMod val="50000"/>
                  </a:schemeClr>
                </a:solidFill>
              </a:rPr>
              <a:t>（３）「Ｃ読むこと」の教材については，説明的な文章や文学的な文章などの</a:t>
            </a:r>
            <a:endParaRPr lang="en-US" altLang="ja-JP" sz="2200" dirty="0">
              <a:solidFill>
                <a:schemeClr val="tx2">
                  <a:lumMod val="50000"/>
                </a:schemeClr>
              </a:solidFill>
            </a:endParaRPr>
          </a:p>
          <a:p>
            <a:pPr marL="457200" indent="-457200" eaLnBrk="1" fontAlgn="auto" hangingPunct="1">
              <a:spcBef>
                <a:spcPts val="0"/>
              </a:spcBef>
              <a:spcAft>
                <a:spcPts val="0"/>
              </a:spcAft>
              <a:defRPr/>
            </a:pPr>
            <a:r>
              <a:rPr lang="ja-JP" altLang="en-US" sz="2200" dirty="0">
                <a:solidFill>
                  <a:schemeClr val="tx2">
                    <a:lumMod val="50000"/>
                  </a:schemeClr>
                </a:solidFill>
              </a:rPr>
              <a:t>　文章形態を調和的に取り扱うこと。説明的な文章については，適宜図表や</a:t>
            </a:r>
            <a:endParaRPr lang="en-US" altLang="ja-JP" sz="2200" dirty="0">
              <a:solidFill>
                <a:schemeClr val="tx2">
                  <a:lumMod val="50000"/>
                </a:schemeClr>
              </a:solidFill>
            </a:endParaRPr>
          </a:p>
          <a:p>
            <a:pPr marL="457200" indent="-457200" eaLnBrk="1" fontAlgn="auto" hangingPunct="1">
              <a:spcBef>
                <a:spcPts val="0"/>
              </a:spcBef>
              <a:spcAft>
                <a:spcPts val="0"/>
              </a:spcAft>
              <a:defRPr/>
            </a:pPr>
            <a:r>
              <a:rPr lang="ja-JP" altLang="en-US" sz="2200" dirty="0">
                <a:solidFill>
                  <a:schemeClr val="tx2">
                    <a:lumMod val="50000"/>
                  </a:schemeClr>
                </a:solidFill>
              </a:rPr>
              <a:t>　写真などを含むものを取り上げること。　</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783"/>
    </mc:Choice>
    <mc:Fallback xmlns="">
      <p:transition spd="slow" advTm="14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WordArt 6" descr="紫のメッシュ"/>
          <p:cNvSpPr>
            <a:spLocks noChangeArrowheads="1" noChangeShapeType="1" noTextEdit="1"/>
          </p:cNvSpPr>
          <p:nvPr/>
        </p:nvSpPr>
        <p:spPr bwMode="auto">
          <a:xfrm>
            <a:off x="2728913" y="6021388"/>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71683" name="WordArt 10"/>
          <p:cNvSpPr>
            <a:spLocks noChangeArrowheads="1" noChangeShapeType="1" noTextEdit="1"/>
          </p:cNvSpPr>
          <p:nvPr/>
        </p:nvSpPr>
        <p:spPr bwMode="auto">
          <a:xfrm>
            <a:off x="3621088" y="1427163"/>
            <a:ext cx="1873250"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国語</a:t>
            </a:r>
          </a:p>
        </p:txBody>
      </p:sp>
      <p:sp>
        <p:nvSpPr>
          <p:cNvPr id="6149" name="AutoShape 12"/>
          <p:cNvSpPr>
            <a:spLocks noChangeArrowheads="1"/>
          </p:cNvSpPr>
          <p:nvPr/>
        </p:nvSpPr>
        <p:spPr bwMode="auto">
          <a:xfrm>
            <a:off x="1557338" y="2252663"/>
            <a:ext cx="6264275" cy="3048545"/>
          </a:xfrm>
          <a:prstGeom prst="bevel">
            <a:avLst>
              <a:gd name="adj" fmla="val 4912"/>
            </a:avLst>
          </a:prstGeom>
          <a:solidFill>
            <a:schemeClr val="accent2">
              <a:lumMod val="60000"/>
              <a:lumOff val="40000"/>
            </a:schemeClr>
          </a:solidFill>
          <a:ln>
            <a:no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400" b="1" dirty="0">
                <a:ea typeface="HGPｺﾞｼｯｸM" panose="020B0600000000000000" pitchFamily="50" charset="-128"/>
              </a:rPr>
              <a:t>Ⅰ</a:t>
            </a:r>
            <a:r>
              <a:rPr lang="ja-JP" altLang="en-US" sz="2400" b="1" dirty="0">
                <a:ea typeface="HGP教科書体" panose="02020600000000000000" pitchFamily="18" charset="-128"/>
              </a:rPr>
              <a:t>　国語科の改訂の趣旨及び要点</a:t>
            </a:r>
          </a:p>
          <a:p>
            <a:pPr eaLnBrk="1" fontAlgn="auto" hangingPunct="1">
              <a:spcBef>
                <a:spcPct val="50000"/>
              </a:spcBef>
              <a:spcAft>
                <a:spcPts val="0"/>
              </a:spcAft>
              <a:buFontTx/>
              <a:buNone/>
              <a:defRPr/>
            </a:pPr>
            <a:r>
              <a:rPr lang="en-US" altLang="ja-JP" sz="2400" b="1" dirty="0">
                <a:ea typeface="HGPｺﾞｼｯｸM" panose="020B0600000000000000" pitchFamily="50" charset="-128"/>
              </a:rPr>
              <a:t>Ⅱ</a:t>
            </a:r>
            <a:r>
              <a:rPr lang="ja-JP" altLang="en-US" sz="2400" b="1" dirty="0">
                <a:ea typeface="HGP教科書体" panose="02020600000000000000" pitchFamily="18" charset="-128"/>
              </a:rPr>
              <a:t>　国語科の目標</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Ⅲ</a:t>
            </a:r>
            <a:r>
              <a:rPr lang="ja-JP" altLang="en-US" sz="2400" b="1" dirty="0">
                <a:ea typeface="HGP教科書体" panose="02020600000000000000" pitchFamily="18" charset="-128"/>
              </a:rPr>
              <a:t>　国語科の内容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Ⅳ</a:t>
            </a:r>
            <a:r>
              <a:rPr lang="ja-JP" altLang="en-US" sz="2400" b="1" dirty="0">
                <a:ea typeface="HGP教科書体" panose="02020600000000000000" pitchFamily="18" charset="-128"/>
              </a:rPr>
              <a:t>　各学年の内容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Ⅴ</a:t>
            </a:r>
            <a:r>
              <a:rPr lang="ja-JP" altLang="en-US" sz="2400" b="1" dirty="0">
                <a:ea typeface="HGP教科書体" panose="02020600000000000000" pitchFamily="18" charset="-128"/>
              </a:rPr>
              <a:t>　指導計画の作成と内容の取扱い</a:t>
            </a:r>
          </a:p>
        </p:txBody>
      </p:sp>
      <p:sp>
        <p:nvSpPr>
          <p:cNvPr id="71685"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教育課程</a:t>
            </a:r>
          </a:p>
        </p:txBody>
      </p:sp>
      <p:sp>
        <p:nvSpPr>
          <p:cNvPr id="71686" name="Text Box 16"/>
          <p:cNvSpPr txBox="1">
            <a:spLocks noChangeArrowheads="1"/>
          </p:cNvSpPr>
          <p:nvPr/>
        </p:nvSpPr>
        <p:spPr bwMode="auto">
          <a:xfrm>
            <a:off x="4262438" y="403225"/>
            <a:ext cx="1231900"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71687"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小学校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64"/>
    </mc:Choice>
    <mc:Fallback xmlns="">
      <p:transition spd="slow" advTm="6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国語科の改訂の趣旨及び要点</a:t>
            </a:r>
            <a:endParaRPr kumimoji="1" lang="ja-JP" altLang="en-US" sz="2800">
              <a:latin typeface="Tahoma" panose="020B0604030504040204" pitchFamily="34" charset="0"/>
            </a:endParaRPr>
          </a:p>
        </p:txBody>
      </p:sp>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P6-7</a:t>
            </a:r>
            <a:endParaRPr lang="ja-JP" altLang="en-US" dirty="0"/>
          </a:p>
        </p:txBody>
      </p:sp>
      <p:sp>
        <p:nvSpPr>
          <p:cNvPr id="6" name="正方形/長方形 5"/>
          <p:cNvSpPr/>
          <p:nvPr/>
        </p:nvSpPr>
        <p:spPr>
          <a:xfrm>
            <a:off x="234950" y="1211263"/>
            <a:ext cx="8642350" cy="49498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4341" name="テキスト ボックス 6"/>
          <p:cNvSpPr txBox="1">
            <a:spLocks noChangeArrowheads="1"/>
          </p:cNvSpPr>
          <p:nvPr/>
        </p:nvSpPr>
        <p:spPr bwMode="auto">
          <a:xfrm>
            <a:off x="254000" y="1514475"/>
            <a:ext cx="8634413"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3200">
                <a:latin typeface="ＭＳ ゴシック" panose="020B0609070205080204" pitchFamily="49" charset="-128"/>
                <a:ea typeface="ＭＳ ゴシック" panose="020B0609070205080204" pitchFamily="49" charset="-128"/>
              </a:rPr>
              <a:t>①　目標の構成の改善</a:t>
            </a:r>
            <a:endParaRPr kumimoji="1" lang="en-US" altLang="ja-JP" sz="32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・国語科で育成を目指す資質・能力を「国語で正確に理</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解し，適切に表現する資質・能力」と規定</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・「知識及び技能」，「思考力，判断力，表現力等」，　　</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「学びに向かう力，人間性等」の三つの柱で整理　</a:t>
            </a:r>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・「言葉による見方・考え方」を働かせることが必要</a:t>
            </a:r>
            <a:endParaRPr kumimoji="1" lang="en-US" altLang="ja-JP" sz="2400">
              <a:latin typeface="ＭＳ ゴシック" panose="020B0609070205080204" pitchFamily="49" charset="-128"/>
              <a:ea typeface="ＭＳ ゴシック" panose="020B0609070205080204" pitchFamily="49" charset="-128"/>
            </a:endParaRPr>
          </a:p>
          <a:p>
            <a:pPr eaLnBrk="1" hangingPunct="1"/>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・学年の目標も，「知識及び技能」，「思考力，判断力，</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表現力等」，「学びに向かう力，人間性等」の三つの　　</a:t>
            </a:r>
            <a:endParaRPr kumimoji="1" lang="en-US" altLang="ja-JP" sz="2400">
              <a:latin typeface="ＭＳ ゴシック" panose="020B0609070205080204" pitchFamily="49" charset="-128"/>
              <a:ea typeface="ＭＳ ゴシック" panose="020B0609070205080204" pitchFamily="49" charset="-128"/>
            </a:endParaRPr>
          </a:p>
          <a:p>
            <a:pPr eaLnBrk="1" hangingPunct="1"/>
            <a:r>
              <a:rPr kumimoji="1" lang="ja-JP" altLang="en-US" sz="2400">
                <a:latin typeface="ＭＳ ゴシック" panose="020B0609070205080204" pitchFamily="49" charset="-128"/>
                <a:ea typeface="ＭＳ ゴシック" panose="020B0609070205080204" pitchFamily="49" charset="-128"/>
              </a:rPr>
              <a:t>　　　柱で整理</a:t>
            </a:r>
            <a:endParaRPr kumimoji="1" lang="en-US" altLang="ja-JP" sz="2800">
              <a:latin typeface="Tahoma" panose="020B0604030504040204" pitchFamily="34" charset="0"/>
            </a:endParaRPr>
          </a:p>
        </p:txBody>
      </p:sp>
      <p:sp>
        <p:nvSpPr>
          <p:cNvPr id="8" name="角丸四角形 7"/>
          <p:cNvSpPr/>
          <p:nvPr/>
        </p:nvSpPr>
        <p:spPr>
          <a:xfrm>
            <a:off x="1475656" y="867206"/>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（１）目標及び内容の構成</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050"/>
    </mc:Choice>
    <mc:Fallback xmlns="">
      <p:transition spd="slow" advTm="50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国語科の改訂の趣旨及び要点</a:t>
            </a:r>
            <a:endParaRPr kumimoji="1" lang="ja-JP" altLang="en-US" sz="2800">
              <a:latin typeface="Tahoma" panose="020B0604030504040204" pitchFamily="34" charset="0"/>
            </a:endParaRPr>
          </a:p>
        </p:txBody>
      </p:sp>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P7-8</a:t>
            </a:r>
            <a:endParaRPr lang="ja-JP" altLang="en-US" dirty="0"/>
          </a:p>
        </p:txBody>
      </p:sp>
      <p:sp>
        <p:nvSpPr>
          <p:cNvPr id="6" name="正方形/長方形 5"/>
          <p:cNvSpPr/>
          <p:nvPr/>
        </p:nvSpPr>
        <p:spPr>
          <a:xfrm>
            <a:off x="80963" y="1222375"/>
            <a:ext cx="8893175" cy="554990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6389" name="テキスト ボックス 6"/>
          <p:cNvSpPr txBox="1">
            <a:spLocks noChangeArrowheads="1"/>
          </p:cNvSpPr>
          <p:nvPr/>
        </p:nvSpPr>
        <p:spPr bwMode="auto">
          <a:xfrm>
            <a:off x="80963" y="1458913"/>
            <a:ext cx="9063037"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3200" dirty="0">
                <a:latin typeface="ＭＳ ゴシック" panose="020B0609070205080204" pitchFamily="49" charset="-128"/>
                <a:ea typeface="ＭＳ ゴシック" panose="020B0609070205080204" pitchFamily="49" charset="-128"/>
              </a:rPr>
              <a:t>➁　内容の構成の改善</a:t>
            </a:r>
            <a:endParaRPr kumimoji="1" lang="en-US" altLang="ja-JP" sz="32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a:t>
            </a:r>
            <a:r>
              <a:rPr kumimoji="1" lang="ja-JP" altLang="en-US" sz="2800" b="1" dirty="0">
                <a:latin typeface="ＭＳ ゴシック" panose="020B0609070205080204" pitchFamily="49" charset="-128"/>
                <a:ea typeface="ＭＳ ゴシック" panose="020B0609070205080204" pitchFamily="49" charset="-128"/>
              </a:rPr>
              <a:t>　</a:t>
            </a:r>
            <a:r>
              <a:rPr kumimoji="1" lang="en-US" altLang="ja-JP" sz="2800" b="1" dirty="0">
                <a:latin typeface="ＭＳ ゴシック" panose="020B0609070205080204" pitchFamily="49" charset="-128"/>
                <a:ea typeface="ＭＳ ゴシック" panose="020B0609070205080204" pitchFamily="49" charset="-128"/>
              </a:rPr>
              <a:t>〔</a:t>
            </a:r>
            <a:r>
              <a:rPr kumimoji="1" lang="ja-JP" altLang="en-US" sz="2800" b="1" dirty="0">
                <a:latin typeface="ＭＳ ゴシック" panose="020B0609070205080204" pitchFamily="49" charset="-128"/>
                <a:ea typeface="ＭＳ ゴシック" panose="020B0609070205080204" pitchFamily="49" charset="-128"/>
              </a:rPr>
              <a:t>知識及び技能</a:t>
            </a:r>
            <a:r>
              <a:rPr kumimoji="1" lang="en-US" altLang="ja-JP" sz="2800" b="1" dirty="0">
                <a:latin typeface="ＭＳ ゴシック" panose="020B0609070205080204" pitchFamily="49" charset="-128"/>
                <a:ea typeface="ＭＳ ゴシック" panose="020B0609070205080204" pitchFamily="49" charset="-128"/>
              </a:rPr>
              <a:t>〕</a:t>
            </a:r>
          </a:p>
          <a:p>
            <a:pPr eaLnBrk="1" hangingPunct="1"/>
            <a:r>
              <a:rPr kumimoji="1" lang="ja-JP" altLang="en-US" sz="2400" dirty="0">
                <a:latin typeface="ＭＳ ゴシック" panose="020B0609070205080204" pitchFamily="49" charset="-128"/>
                <a:ea typeface="ＭＳ ゴシック" panose="020B0609070205080204" pitchFamily="49" charset="-128"/>
              </a:rPr>
              <a:t>　　　</a:t>
            </a:r>
            <a:r>
              <a:rPr kumimoji="1" lang="en-US" altLang="ja-JP" sz="2400" dirty="0">
                <a:latin typeface="ＭＳ ゴシック" panose="020B0609070205080204" pitchFamily="49" charset="-128"/>
                <a:ea typeface="ＭＳ ゴシック" panose="020B0609070205080204" pitchFamily="49" charset="-128"/>
              </a:rPr>
              <a:t>(1)</a:t>
            </a:r>
            <a:r>
              <a:rPr kumimoji="1" lang="ja-JP" altLang="en-US" sz="2400" dirty="0">
                <a:latin typeface="ＭＳ ゴシック" panose="020B0609070205080204" pitchFamily="49" charset="-128"/>
                <a:ea typeface="ＭＳ ゴシック" panose="020B0609070205080204" pitchFamily="49" charset="-128"/>
              </a:rPr>
              <a:t>言葉の特徴や使い方に関する事項</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a:t>
            </a:r>
            <a:r>
              <a:rPr kumimoji="1" lang="en-US" altLang="ja-JP" sz="2400" dirty="0">
                <a:latin typeface="ＭＳ ゴシック" panose="020B0609070205080204" pitchFamily="49" charset="-128"/>
                <a:ea typeface="ＭＳ ゴシック" panose="020B0609070205080204" pitchFamily="49" charset="-128"/>
              </a:rPr>
              <a:t>(2)</a:t>
            </a:r>
            <a:r>
              <a:rPr kumimoji="1" lang="ja-JP" altLang="en-US" sz="2400" dirty="0">
                <a:latin typeface="ＭＳ ゴシック" panose="020B0609070205080204" pitchFamily="49" charset="-128"/>
                <a:ea typeface="ＭＳ ゴシック" panose="020B0609070205080204" pitchFamily="49" charset="-128"/>
              </a:rPr>
              <a:t>情報の扱い方に関する事項</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a:t>
            </a:r>
            <a:r>
              <a:rPr kumimoji="1" lang="en-US" altLang="ja-JP" sz="2400" dirty="0">
                <a:latin typeface="ＭＳ ゴシック" panose="020B0609070205080204" pitchFamily="49" charset="-128"/>
                <a:ea typeface="ＭＳ ゴシック" panose="020B0609070205080204" pitchFamily="49" charset="-128"/>
              </a:rPr>
              <a:t>(3)</a:t>
            </a:r>
            <a:r>
              <a:rPr kumimoji="1" lang="ja-JP" altLang="en-US" sz="2400" dirty="0">
                <a:latin typeface="ＭＳ ゴシック" panose="020B0609070205080204" pitchFamily="49" charset="-128"/>
                <a:ea typeface="ＭＳ ゴシック" panose="020B0609070205080204" pitchFamily="49" charset="-128"/>
              </a:rPr>
              <a:t>我が国の言語文化に関する事項</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a:t>
            </a:r>
            <a:r>
              <a:rPr kumimoji="1" lang="en-US" altLang="ja-JP" sz="2800" b="1" dirty="0">
                <a:latin typeface="ＭＳ ゴシック" panose="020B0609070205080204" pitchFamily="49" charset="-128"/>
                <a:ea typeface="ＭＳ ゴシック" panose="020B0609070205080204" pitchFamily="49" charset="-128"/>
              </a:rPr>
              <a:t>〔</a:t>
            </a:r>
            <a:r>
              <a:rPr kumimoji="1" lang="ja-JP" altLang="en-US" sz="2800" b="1" dirty="0">
                <a:latin typeface="ＭＳ ゴシック" panose="020B0609070205080204" pitchFamily="49" charset="-128"/>
                <a:ea typeface="ＭＳ ゴシック" panose="020B0609070205080204" pitchFamily="49" charset="-128"/>
              </a:rPr>
              <a:t>思考力，判断力，表現力等</a:t>
            </a:r>
            <a:r>
              <a:rPr kumimoji="1" lang="en-US" altLang="ja-JP" sz="2800" b="1" dirty="0">
                <a:latin typeface="ＭＳ ゴシック" panose="020B0609070205080204" pitchFamily="49" charset="-128"/>
                <a:ea typeface="ＭＳ ゴシック" panose="020B0609070205080204" pitchFamily="49" charset="-128"/>
              </a:rPr>
              <a:t>〕</a:t>
            </a:r>
          </a:p>
          <a:p>
            <a:pPr eaLnBrk="1" hangingPunct="1"/>
            <a:r>
              <a:rPr kumimoji="1" lang="en-US" altLang="ja-JP" sz="2400" dirty="0">
                <a:latin typeface="ＭＳ ゴシック" panose="020B0609070205080204" pitchFamily="49" charset="-128"/>
                <a:ea typeface="ＭＳ ゴシック" panose="020B0609070205080204" pitchFamily="49" charset="-128"/>
              </a:rPr>
              <a:t>      </a:t>
            </a:r>
            <a:r>
              <a:rPr kumimoji="1" lang="ja-JP" altLang="en-US" sz="2400" dirty="0">
                <a:latin typeface="ＭＳ ゴシック" panose="020B0609070205080204" pitchFamily="49" charset="-128"/>
                <a:ea typeface="ＭＳ ゴシック" panose="020B0609070205080204" pitchFamily="49" charset="-128"/>
              </a:rPr>
              <a:t>Ａ話すこと・聞くこと</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Ｂ書くこと</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Ｃ読むこと</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endParaRPr kumimoji="1" lang="en-US" altLang="ja-JP" sz="2000" dirty="0">
              <a:latin typeface="ＭＳ ゴシック" panose="020B0609070205080204" pitchFamily="49" charset="-128"/>
              <a:ea typeface="ＭＳ ゴシック" panose="020B0609070205080204" pitchFamily="49" charset="-128"/>
            </a:endParaRPr>
          </a:p>
          <a:p>
            <a:pPr eaLnBrk="1" hangingPunct="1"/>
            <a:r>
              <a:rPr kumimoji="1" lang="en-US" altLang="ja-JP" sz="2000" dirty="0">
                <a:latin typeface="ＭＳ ゴシック" panose="020B0609070205080204" pitchFamily="49" charset="-128"/>
                <a:ea typeface="ＭＳ ゴシック" panose="020B0609070205080204" pitchFamily="49" charset="-128"/>
              </a:rPr>
              <a:t>※</a:t>
            </a:r>
            <a:r>
              <a:rPr kumimoji="1" lang="ja-JP" altLang="en-US" sz="2000" dirty="0">
                <a:latin typeface="ＭＳ ゴシック" panose="020B0609070205080204" pitchFamily="49" charset="-128"/>
                <a:ea typeface="ＭＳ ゴシック" panose="020B0609070205080204" pitchFamily="49" charset="-128"/>
              </a:rPr>
              <a:t>学習指導要領の亀甲括弧</a:t>
            </a:r>
            <a:r>
              <a:rPr kumimoji="1" lang="en-US" altLang="ja-JP" sz="2000" dirty="0">
                <a:latin typeface="ＭＳ ゴシック" panose="020B0609070205080204" pitchFamily="49" charset="-128"/>
                <a:ea typeface="ＭＳ ゴシック" panose="020B0609070205080204" pitchFamily="49" charset="-128"/>
              </a:rPr>
              <a:t>〔</a:t>
            </a:r>
            <a:r>
              <a:rPr kumimoji="1" lang="ja-JP" altLang="en-US" sz="2000" dirty="0">
                <a:latin typeface="ＭＳ ゴシック" panose="020B0609070205080204" pitchFamily="49" charset="-128"/>
                <a:ea typeface="ＭＳ ゴシック" panose="020B0609070205080204" pitchFamily="49" charset="-128"/>
              </a:rPr>
              <a:t>　</a:t>
            </a:r>
            <a:r>
              <a:rPr kumimoji="1" lang="en-US" altLang="ja-JP" sz="2000" dirty="0">
                <a:latin typeface="ＭＳ ゴシック" panose="020B0609070205080204" pitchFamily="49" charset="-128"/>
                <a:ea typeface="ＭＳ ゴシック" panose="020B0609070205080204" pitchFamily="49" charset="-128"/>
              </a:rPr>
              <a:t>〕</a:t>
            </a:r>
            <a:r>
              <a:rPr kumimoji="1" lang="ja-JP" altLang="en-US" sz="2000" dirty="0">
                <a:latin typeface="ＭＳ ゴシック" panose="020B0609070205080204" pitchFamily="49" charset="-128"/>
                <a:ea typeface="ＭＳ ゴシック" panose="020B0609070205080204" pitchFamily="49" charset="-128"/>
              </a:rPr>
              <a:t>で示されている</a:t>
            </a:r>
            <a:r>
              <a:rPr kumimoji="1" lang="en-US" altLang="ja-JP" sz="2000" dirty="0">
                <a:latin typeface="ＭＳ ゴシック" panose="020B0609070205080204" pitchFamily="49" charset="-128"/>
                <a:ea typeface="ＭＳ ゴシック" panose="020B0609070205080204" pitchFamily="49" charset="-128"/>
              </a:rPr>
              <a:t>〔</a:t>
            </a:r>
            <a:r>
              <a:rPr kumimoji="1" lang="ja-JP" altLang="en-US" sz="2000" dirty="0">
                <a:latin typeface="ＭＳ ゴシック" panose="020B0609070205080204" pitchFamily="49" charset="-128"/>
                <a:ea typeface="ＭＳ ゴシック" panose="020B0609070205080204" pitchFamily="49" charset="-128"/>
              </a:rPr>
              <a:t>知識及び技能</a:t>
            </a:r>
            <a:r>
              <a:rPr kumimoji="1" lang="en-US" altLang="ja-JP" sz="2000" dirty="0">
                <a:latin typeface="ＭＳ ゴシック" panose="020B0609070205080204" pitchFamily="49" charset="-128"/>
                <a:ea typeface="ＭＳ ゴシック" panose="020B0609070205080204" pitchFamily="49" charset="-128"/>
              </a:rPr>
              <a:t>〕</a:t>
            </a:r>
            <a:r>
              <a:rPr kumimoji="1" lang="ja-JP" altLang="en-US" sz="2000" dirty="0" err="1">
                <a:latin typeface="ＭＳ ゴシック" panose="020B0609070205080204" pitchFamily="49" charset="-128"/>
                <a:ea typeface="ＭＳ ゴシック" panose="020B0609070205080204" pitchFamily="49" charset="-128"/>
              </a:rPr>
              <a:t>，</a:t>
            </a:r>
            <a:r>
              <a:rPr kumimoji="1" lang="en-US" altLang="ja-JP" sz="2000" dirty="0">
                <a:latin typeface="ＭＳ ゴシック" panose="020B0609070205080204" pitchFamily="49" charset="-128"/>
                <a:ea typeface="ＭＳ ゴシック" panose="020B0609070205080204" pitchFamily="49" charset="-128"/>
              </a:rPr>
              <a:t>〔</a:t>
            </a:r>
            <a:r>
              <a:rPr kumimoji="1" lang="ja-JP" altLang="en-US" sz="2000" dirty="0">
                <a:latin typeface="ＭＳ ゴシック" panose="020B0609070205080204" pitchFamily="49" charset="-128"/>
                <a:ea typeface="ＭＳ ゴシック" panose="020B0609070205080204" pitchFamily="49" charset="-128"/>
              </a:rPr>
              <a:t>思考　</a:t>
            </a:r>
            <a:endParaRPr kumimoji="1" lang="en-US" altLang="ja-JP" sz="2000" dirty="0">
              <a:latin typeface="ＭＳ ゴシック" panose="020B0609070205080204" pitchFamily="49" charset="-128"/>
              <a:ea typeface="ＭＳ ゴシック" panose="020B0609070205080204" pitchFamily="49" charset="-128"/>
            </a:endParaRPr>
          </a:p>
          <a:p>
            <a:pPr eaLnBrk="1" hangingPunct="1"/>
            <a:r>
              <a:rPr kumimoji="1" lang="ja-JP" altLang="en-US" sz="2000" dirty="0">
                <a:latin typeface="ＭＳ ゴシック" panose="020B0609070205080204" pitchFamily="49" charset="-128"/>
                <a:ea typeface="ＭＳ ゴシック" panose="020B0609070205080204" pitchFamily="49" charset="-128"/>
              </a:rPr>
              <a:t>　力，判断力，表現力等</a:t>
            </a:r>
            <a:r>
              <a:rPr kumimoji="1" lang="en-US" altLang="ja-JP" sz="2000" dirty="0">
                <a:latin typeface="ＭＳ ゴシック" panose="020B0609070205080204" pitchFamily="49" charset="-128"/>
                <a:ea typeface="ＭＳ ゴシック" panose="020B0609070205080204" pitchFamily="49" charset="-128"/>
              </a:rPr>
              <a:t>〕</a:t>
            </a:r>
            <a:r>
              <a:rPr kumimoji="1" lang="ja-JP" altLang="en-US" sz="2000" dirty="0">
                <a:latin typeface="ＭＳ ゴシック" panose="020B0609070205080204" pitchFamily="49" charset="-128"/>
                <a:ea typeface="ＭＳ ゴシック" panose="020B0609070205080204" pitchFamily="49" charset="-128"/>
              </a:rPr>
              <a:t>は指導事項を，かぎ括弧「　」で示されている　</a:t>
            </a:r>
            <a:endParaRPr kumimoji="1" lang="en-US" altLang="ja-JP" sz="2000" dirty="0">
              <a:latin typeface="ＭＳ ゴシック" panose="020B0609070205080204" pitchFamily="49" charset="-128"/>
              <a:ea typeface="ＭＳ ゴシック" panose="020B0609070205080204" pitchFamily="49" charset="-128"/>
            </a:endParaRPr>
          </a:p>
          <a:p>
            <a:pPr eaLnBrk="1" hangingPunct="1"/>
            <a:r>
              <a:rPr kumimoji="1" lang="ja-JP" altLang="en-US" sz="2000" dirty="0">
                <a:latin typeface="ＭＳ ゴシック" panose="020B0609070205080204" pitchFamily="49" charset="-128"/>
                <a:ea typeface="ＭＳ ゴシック" panose="020B0609070205080204" pitchFamily="49" charset="-128"/>
              </a:rPr>
              <a:t>　「知識及び技能」，「思考力，判断力，表現力等」は資質・能力を表す。</a:t>
            </a:r>
            <a:endParaRPr kumimoji="1" lang="en-US" altLang="ja-JP" sz="2000" dirty="0">
              <a:latin typeface="ＭＳ ゴシック" panose="020B0609070205080204" pitchFamily="49" charset="-128"/>
              <a:ea typeface="ＭＳ ゴシック" panose="020B0609070205080204" pitchFamily="49" charset="-128"/>
            </a:endParaRPr>
          </a:p>
          <a:p>
            <a:pPr eaLnBrk="1" hangingPunct="1"/>
            <a:endParaRPr kumimoji="1" lang="en-US" altLang="ja-JP" sz="2400" dirty="0">
              <a:latin typeface="Tahoma" panose="020B0604030504040204" pitchFamily="34" charset="0"/>
            </a:endParaRPr>
          </a:p>
          <a:p>
            <a:pPr eaLnBrk="1" hangingPunct="1"/>
            <a:r>
              <a:rPr kumimoji="1" lang="ja-JP" altLang="en-US" sz="2400" dirty="0">
                <a:latin typeface="Tahoma" panose="020B0604030504040204" pitchFamily="34" charset="0"/>
              </a:rPr>
              <a:t>　</a:t>
            </a:r>
            <a:endParaRPr kumimoji="1" lang="en-US" altLang="ja-JP" sz="2800" dirty="0">
              <a:latin typeface="Tahoma" panose="020B0604030504040204" pitchFamily="34" charset="0"/>
            </a:endParaRPr>
          </a:p>
        </p:txBody>
      </p:sp>
      <p:sp>
        <p:nvSpPr>
          <p:cNvPr id="8" name="角丸四角形 7"/>
          <p:cNvSpPr/>
          <p:nvPr/>
        </p:nvSpPr>
        <p:spPr>
          <a:xfrm>
            <a:off x="1475656" y="835646"/>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（１）目標及び内容の構成</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464"/>
    </mc:Choice>
    <mc:Fallback xmlns="">
      <p:transition spd="slow" advTm="73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国語科の改訂の趣旨及び要点</a:t>
            </a:r>
            <a:endParaRPr kumimoji="1" lang="ja-JP" altLang="en-US" sz="2800">
              <a:latin typeface="Tahoma" panose="020B0604030504040204" pitchFamily="34" charset="0"/>
            </a:endParaRPr>
          </a:p>
        </p:txBody>
      </p:sp>
      <p:sp>
        <p:nvSpPr>
          <p:cNvPr id="10243" name="AutoShape 16"/>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P8-9</a:t>
            </a:r>
            <a:endParaRPr lang="ja-JP" altLang="en-US" dirty="0"/>
          </a:p>
        </p:txBody>
      </p:sp>
      <p:sp>
        <p:nvSpPr>
          <p:cNvPr id="6" name="正方形/長方形 5"/>
          <p:cNvSpPr/>
          <p:nvPr/>
        </p:nvSpPr>
        <p:spPr>
          <a:xfrm>
            <a:off x="250825" y="1160463"/>
            <a:ext cx="8642350" cy="540067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8437" name="テキスト ボックス 6"/>
          <p:cNvSpPr txBox="1">
            <a:spLocks noChangeArrowheads="1"/>
          </p:cNvSpPr>
          <p:nvPr/>
        </p:nvSpPr>
        <p:spPr bwMode="auto">
          <a:xfrm>
            <a:off x="258763" y="1528763"/>
            <a:ext cx="8569325"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3200">
                <a:latin typeface="Tahoma" panose="020B0604030504040204" pitchFamily="34" charset="0"/>
              </a:rPr>
              <a:t>①　語彙指導の改善・充実</a:t>
            </a:r>
            <a:endParaRPr kumimoji="1" lang="en-US" altLang="ja-JP" sz="3200">
              <a:latin typeface="Tahoma" panose="020B0604030504040204" pitchFamily="34" charset="0"/>
            </a:endParaRPr>
          </a:p>
          <a:p>
            <a:pPr eaLnBrk="1" hangingPunct="1"/>
            <a:r>
              <a:rPr kumimoji="1" lang="ja-JP" altLang="en-US" sz="2400">
                <a:latin typeface="Tahoma" panose="020B0604030504040204" pitchFamily="34" charset="0"/>
              </a:rPr>
              <a:t>　　　各学年において，指導の重点となる語句のまとまりを示し，</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語句への理解を深める指導事項を系統化　　　</a:t>
            </a:r>
            <a:endParaRPr kumimoji="1" lang="en-US" altLang="ja-JP" sz="2400">
              <a:latin typeface="Tahoma" panose="020B0604030504040204" pitchFamily="34" charset="0"/>
            </a:endParaRPr>
          </a:p>
          <a:p>
            <a:pPr eaLnBrk="1" hangingPunct="1"/>
            <a:endParaRPr kumimoji="1" lang="en-US" altLang="ja-JP" sz="800">
              <a:latin typeface="Tahoma" panose="020B0604030504040204" pitchFamily="34" charset="0"/>
            </a:endParaRPr>
          </a:p>
          <a:p>
            <a:pPr eaLnBrk="1" hangingPunct="1"/>
            <a:r>
              <a:rPr kumimoji="1" lang="ja-JP" altLang="en-US" sz="3200">
                <a:latin typeface="Tahoma" panose="020B0604030504040204" pitchFamily="34" charset="0"/>
              </a:rPr>
              <a:t>➁　情報の扱い方に関する指導の改善・充実</a:t>
            </a:r>
            <a:endParaRPr kumimoji="1" lang="en-US" altLang="ja-JP" sz="3200">
              <a:latin typeface="Tahoma" panose="020B0604030504040204" pitchFamily="34" charset="0"/>
            </a:endParaRPr>
          </a:p>
          <a:p>
            <a:pPr eaLnBrk="1" hangingPunct="1"/>
            <a:r>
              <a:rPr kumimoji="1" lang="ja-JP" altLang="en-US" sz="2400">
                <a:latin typeface="Tahoma" panose="020B0604030504040204" pitchFamily="34" charset="0"/>
              </a:rPr>
              <a:t>　　　「情報の扱い方に関する事項」を新設し，「情報と情報との関　</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係」と「情報の整理」の二つの系統に整理</a:t>
            </a:r>
            <a:endParaRPr kumimoji="1" lang="en-US" altLang="ja-JP" sz="2400">
              <a:latin typeface="Tahoma" panose="020B0604030504040204" pitchFamily="34" charset="0"/>
            </a:endParaRPr>
          </a:p>
          <a:p>
            <a:pPr eaLnBrk="1" hangingPunct="1"/>
            <a:endParaRPr kumimoji="1" lang="en-US" altLang="ja-JP" sz="800">
              <a:latin typeface="Tahoma" panose="020B0604030504040204" pitchFamily="34" charset="0"/>
            </a:endParaRPr>
          </a:p>
          <a:p>
            <a:pPr eaLnBrk="1" hangingPunct="1"/>
            <a:r>
              <a:rPr kumimoji="1" lang="ja-JP" altLang="en-US" sz="3200">
                <a:latin typeface="Tahoma" panose="020B0604030504040204" pitchFamily="34" charset="0"/>
              </a:rPr>
              <a:t>③　学習過程の明確化，「考えの形成」の重視</a:t>
            </a:r>
            <a:endParaRPr kumimoji="1" lang="en-US" altLang="ja-JP" sz="3200">
              <a:latin typeface="Tahoma" panose="020B0604030504040204" pitchFamily="34" charset="0"/>
            </a:endParaRPr>
          </a:p>
          <a:p>
            <a:pPr eaLnBrk="1" hangingPunct="1"/>
            <a:r>
              <a:rPr kumimoji="1" lang="ja-JP" altLang="en-US" sz="2400">
                <a:latin typeface="Tahoma" panose="020B0604030504040204" pitchFamily="34" charset="0"/>
              </a:rPr>
              <a:t>　　　</a:t>
            </a:r>
            <a:r>
              <a:rPr kumimoji="1" lang="en-US" altLang="ja-JP" sz="2400">
                <a:latin typeface="Tahoma" panose="020B0604030504040204" pitchFamily="34" charset="0"/>
              </a:rPr>
              <a:t>〔</a:t>
            </a:r>
            <a:r>
              <a:rPr kumimoji="1" lang="ja-JP" altLang="en-US" sz="2400">
                <a:latin typeface="Tahoma" panose="020B0604030504040204" pitchFamily="34" charset="0"/>
              </a:rPr>
              <a:t>思考力，判断力，表現力等</a:t>
            </a:r>
            <a:r>
              <a:rPr kumimoji="1" lang="en-US" altLang="ja-JP" sz="2400">
                <a:latin typeface="Tahoma" panose="020B0604030504040204" pitchFamily="34" charset="0"/>
              </a:rPr>
              <a:t>〕</a:t>
            </a:r>
            <a:r>
              <a:rPr kumimoji="1" lang="ja-JP" altLang="en-US" sz="2400">
                <a:latin typeface="Tahoma" panose="020B0604030504040204" pitchFamily="34" charset="0"/>
              </a:rPr>
              <a:t>の各領域の学習過程の明確化，</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各指導事項の位置付け，全ての領域における自分の考えを形</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成する学習過程の重視，「考えの形成」に関する指導事項の位</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置付け</a:t>
            </a:r>
            <a:endParaRPr kumimoji="1" lang="en-US" altLang="ja-JP" sz="2400">
              <a:latin typeface="Tahoma" panose="020B0604030504040204" pitchFamily="34" charset="0"/>
            </a:endParaRPr>
          </a:p>
        </p:txBody>
      </p:sp>
      <p:sp>
        <p:nvSpPr>
          <p:cNvPr id="8" name="角丸四角形 7"/>
          <p:cNvSpPr/>
          <p:nvPr/>
        </p:nvSpPr>
        <p:spPr>
          <a:xfrm>
            <a:off x="1475656" y="834520"/>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（２）学習内容の改善・充実</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533"/>
    </mc:Choice>
    <mc:Fallback xmlns="">
      <p:transition spd="slow" advTm="53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国語科の改訂の趣旨及び要点</a:t>
            </a:r>
            <a:endParaRPr kumimoji="1" lang="ja-JP" altLang="en-US" sz="2800">
              <a:latin typeface="Tahoma" panose="020B0604030504040204" pitchFamily="34" charset="0"/>
            </a:endParaRPr>
          </a:p>
        </p:txBody>
      </p:sp>
      <p:sp>
        <p:nvSpPr>
          <p:cNvPr id="10243" name="AutoShape 16"/>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P9-10</a:t>
            </a:r>
            <a:endParaRPr lang="ja-JP" altLang="en-US" dirty="0"/>
          </a:p>
        </p:txBody>
      </p:sp>
      <p:sp>
        <p:nvSpPr>
          <p:cNvPr id="6" name="正方形/長方形 5"/>
          <p:cNvSpPr/>
          <p:nvPr/>
        </p:nvSpPr>
        <p:spPr>
          <a:xfrm>
            <a:off x="120650" y="1281113"/>
            <a:ext cx="8858250" cy="445135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0485" name="テキスト ボックス 6"/>
          <p:cNvSpPr txBox="1">
            <a:spLocks noChangeArrowheads="1"/>
          </p:cNvSpPr>
          <p:nvPr/>
        </p:nvSpPr>
        <p:spPr bwMode="auto">
          <a:xfrm>
            <a:off x="258763" y="1719263"/>
            <a:ext cx="872013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3200" dirty="0">
                <a:latin typeface="Tahoma" panose="020B0604030504040204" pitchFamily="34" charset="0"/>
              </a:rPr>
              <a:t>➃　我が国の言語文化に関する指導の改善・充実</a:t>
            </a:r>
            <a:endParaRPr kumimoji="1" lang="en-US" altLang="ja-JP" sz="3200" dirty="0">
              <a:latin typeface="Tahoma" panose="020B0604030504040204" pitchFamily="34" charset="0"/>
            </a:endParaRPr>
          </a:p>
          <a:p>
            <a:pPr eaLnBrk="1" hangingPunct="1"/>
            <a:r>
              <a:rPr kumimoji="1" lang="ja-JP" altLang="en-US" sz="2400" dirty="0">
                <a:latin typeface="Tahoma" panose="020B0604030504040204" pitchFamily="34" charset="0"/>
              </a:rPr>
              <a:t>　　　「伝統的な言語文化」，「言葉の由来や変化」，「書写」，「読</a:t>
            </a:r>
            <a:endParaRPr kumimoji="1" lang="en-US" altLang="ja-JP" sz="2400" dirty="0">
              <a:latin typeface="Tahoma" panose="020B0604030504040204" pitchFamily="34" charset="0"/>
            </a:endParaRPr>
          </a:p>
          <a:p>
            <a:pPr eaLnBrk="1" hangingPunct="1"/>
            <a:r>
              <a:rPr kumimoji="1" lang="ja-JP" altLang="en-US" sz="2400" dirty="0">
                <a:latin typeface="Tahoma" panose="020B0604030504040204" pitchFamily="34" charset="0"/>
              </a:rPr>
              <a:t>　　書」に整理，内容改善</a:t>
            </a:r>
            <a:endParaRPr kumimoji="1" lang="en-US" altLang="ja-JP" sz="2400" dirty="0">
              <a:latin typeface="Tahoma" panose="020B0604030504040204" pitchFamily="34" charset="0"/>
            </a:endParaRPr>
          </a:p>
          <a:p>
            <a:pPr eaLnBrk="1" hangingPunct="1"/>
            <a:r>
              <a:rPr kumimoji="1" lang="ja-JP" altLang="en-US" sz="2400" dirty="0">
                <a:latin typeface="Tahoma" panose="020B0604030504040204" pitchFamily="34" charset="0"/>
              </a:rPr>
              <a:t>　　　第１学年・第２学年に言葉の豊かさに関する指導事項を追加</a:t>
            </a:r>
            <a:endParaRPr kumimoji="1" lang="en-US" altLang="ja-JP" sz="2400" dirty="0">
              <a:latin typeface="Tahoma" panose="020B0604030504040204" pitchFamily="34" charset="0"/>
            </a:endParaRPr>
          </a:p>
          <a:p>
            <a:pPr eaLnBrk="1" hangingPunct="1"/>
            <a:endParaRPr kumimoji="1" lang="en-US" altLang="ja-JP" sz="2800" dirty="0">
              <a:latin typeface="Tahoma" panose="020B0604030504040204" pitchFamily="34" charset="0"/>
            </a:endParaRPr>
          </a:p>
          <a:p>
            <a:pPr eaLnBrk="1" hangingPunct="1"/>
            <a:r>
              <a:rPr kumimoji="1" lang="ja-JP" altLang="en-US" sz="3200" dirty="0">
                <a:latin typeface="Tahoma" panose="020B0604030504040204" pitchFamily="34" charset="0"/>
              </a:rPr>
              <a:t>⑤　漢字指導の改善・充実</a:t>
            </a:r>
            <a:endParaRPr kumimoji="1" lang="en-US" altLang="ja-JP" sz="3200" dirty="0">
              <a:latin typeface="Tahoma" panose="020B0604030504040204" pitchFamily="34" charset="0"/>
            </a:endParaRPr>
          </a:p>
          <a:p>
            <a:pPr eaLnBrk="1" hangingPunct="1"/>
            <a:r>
              <a:rPr kumimoji="1" lang="ja-JP" altLang="en-US" sz="2800" dirty="0">
                <a:latin typeface="Tahoma" panose="020B0604030504040204" pitchFamily="34" charset="0"/>
              </a:rPr>
              <a:t>　　　</a:t>
            </a:r>
            <a:r>
              <a:rPr kumimoji="1" lang="ja-JP" altLang="en-US" sz="2400" dirty="0">
                <a:latin typeface="Tahoma" panose="020B0604030504040204" pitchFamily="34" charset="0"/>
              </a:rPr>
              <a:t>都道府県名に用いる漢字２５字を「学年別漢字配当表」の第　　</a:t>
            </a:r>
            <a:endParaRPr kumimoji="1" lang="en-US" altLang="ja-JP" sz="2400" dirty="0">
              <a:latin typeface="Tahoma" panose="020B0604030504040204" pitchFamily="34" charset="0"/>
            </a:endParaRPr>
          </a:p>
          <a:p>
            <a:pPr eaLnBrk="1" hangingPunct="1"/>
            <a:r>
              <a:rPr kumimoji="1" lang="ja-JP" altLang="en-US" sz="2400" dirty="0">
                <a:latin typeface="Tahoma" panose="020B0604030504040204" pitchFamily="34" charset="0"/>
              </a:rPr>
              <a:t>　　４学年に加え，児童の学習負担に配慮し，第４学年，第５学年，</a:t>
            </a:r>
            <a:endParaRPr kumimoji="1" lang="en-US" altLang="ja-JP" sz="2400" dirty="0">
              <a:latin typeface="Tahoma" panose="020B0604030504040204" pitchFamily="34" charset="0"/>
            </a:endParaRPr>
          </a:p>
          <a:p>
            <a:pPr eaLnBrk="1" hangingPunct="1"/>
            <a:r>
              <a:rPr kumimoji="1" lang="ja-JP" altLang="en-US" sz="2400" dirty="0">
                <a:latin typeface="Tahoma" panose="020B0604030504040204" pitchFamily="34" charset="0"/>
              </a:rPr>
              <a:t>　　第６学年の配当漢字及び字数を変更</a:t>
            </a:r>
            <a:endParaRPr kumimoji="1" lang="en-US" altLang="ja-JP" sz="2400" dirty="0">
              <a:latin typeface="Tahoma" panose="020B0604030504040204" pitchFamily="34" charset="0"/>
            </a:endParaRPr>
          </a:p>
        </p:txBody>
      </p:sp>
      <p:sp>
        <p:nvSpPr>
          <p:cNvPr id="8" name="角丸四角形 7"/>
          <p:cNvSpPr/>
          <p:nvPr/>
        </p:nvSpPr>
        <p:spPr>
          <a:xfrm>
            <a:off x="1475656" y="920785"/>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（２）学習内容の改善・充実</a:t>
            </a:r>
          </a:p>
        </p:txBody>
      </p:sp>
      <p:pic>
        <p:nvPicPr>
          <p:cNvPr id="11" name="オーディオ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517"/>
    </mc:Choice>
    <mc:Fallback xmlns="">
      <p:transition spd="slow" advTm="29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国語科の改訂の趣旨及び要点</a:t>
            </a:r>
            <a:endParaRPr kumimoji="1" lang="ja-JP" altLang="en-US" sz="2800">
              <a:latin typeface="Tahoma" panose="020B0604030504040204" pitchFamily="34" charset="0"/>
            </a:endParaRPr>
          </a:p>
        </p:txBody>
      </p:sp>
      <p:sp>
        <p:nvSpPr>
          <p:cNvPr id="10243" name="AutoShape 16"/>
          <p:cNvSpPr>
            <a:spLocks noChangeArrowheads="1"/>
          </p:cNvSpPr>
          <p:nvPr/>
        </p:nvSpPr>
        <p:spPr bwMode="auto">
          <a:xfrm>
            <a:off x="6704013" y="44450"/>
            <a:ext cx="24114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r>
              <a:rPr lang="en-US" altLang="ja-JP" dirty="0"/>
              <a:t>P10</a:t>
            </a:r>
            <a:endParaRPr lang="ja-JP" altLang="en-US" dirty="0"/>
          </a:p>
        </p:txBody>
      </p:sp>
      <p:sp>
        <p:nvSpPr>
          <p:cNvPr id="6" name="正方形/長方形 5"/>
          <p:cNvSpPr/>
          <p:nvPr/>
        </p:nvSpPr>
        <p:spPr>
          <a:xfrm>
            <a:off x="250825" y="1235075"/>
            <a:ext cx="8642350" cy="144780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2533" name="テキスト ボックス 6"/>
          <p:cNvSpPr txBox="1">
            <a:spLocks noChangeArrowheads="1"/>
          </p:cNvSpPr>
          <p:nvPr/>
        </p:nvSpPr>
        <p:spPr bwMode="auto">
          <a:xfrm>
            <a:off x="250825" y="1520825"/>
            <a:ext cx="8642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Tahoma" panose="020B0604030504040204" pitchFamily="34" charset="0"/>
              </a:rPr>
              <a:t>  小・中学校を通じて，</a:t>
            </a:r>
            <a:r>
              <a:rPr kumimoji="1" lang="en-US" altLang="ja-JP" sz="2400">
                <a:latin typeface="Tahoma" panose="020B0604030504040204" pitchFamily="34" charset="0"/>
              </a:rPr>
              <a:t>〔</a:t>
            </a:r>
            <a:r>
              <a:rPr kumimoji="1" lang="ja-JP" altLang="en-US" sz="2400">
                <a:latin typeface="Tahoma" panose="020B0604030504040204" pitchFamily="34" charset="0"/>
              </a:rPr>
              <a:t>知識及び技能</a:t>
            </a:r>
            <a:r>
              <a:rPr kumimoji="1" lang="en-US" altLang="ja-JP" sz="2400">
                <a:latin typeface="Tahoma" panose="020B0604030504040204" pitchFamily="34" charset="0"/>
              </a:rPr>
              <a:t>〕</a:t>
            </a:r>
            <a:r>
              <a:rPr kumimoji="1" lang="ja-JP" altLang="en-US" sz="2400">
                <a:latin typeface="Tahoma" panose="020B0604030504040204" pitchFamily="34" charset="0"/>
              </a:rPr>
              <a:t>の指導事項及び</a:t>
            </a:r>
            <a:r>
              <a:rPr kumimoji="1" lang="en-US" altLang="ja-JP" sz="2400">
                <a:latin typeface="Tahoma" panose="020B0604030504040204" pitchFamily="34" charset="0"/>
              </a:rPr>
              <a:t>〔</a:t>
            </a:r>
            <a:r>
              <a:rPr kumimoji="1" lang="ja-JP" altLang="en-US" sz="2400">
                <a:latin typeface="Tahoma" panose="020B0604030504040204" pitchFamily="34" charset="0"/>
              </a:rPr>
              <a:t>思考力，判断力，表現力等</a:t>
            </a:r>
            <a:r>
              <a:rPr kumimoji="1" lang="en-US" altLang="ja-JP" sz="2400">
                <a:latin typeface="Tahoma" panose="020B0604030504040204" pitchFamily="34" charset="0"/>
              </a:rPr>
              <a:t>〕</a:t>
            </a:r>
            <a:r>
              <a:rPr kumimoji="1" lang="ja-JP" altLang="en-US" sz="2400">
                <a:latin typeface="Tahoma" panose="020B0604030504040204" pitchFamily="34" charset="0"/>
              </a:rPr>
              <a:t>の指導事項と言語活動例の重点を置くべき指導内容の明確化，系統化（系統表参照）　</a:t>
            </a:r>
            <a:endParaRPr kumimoji="1" lang="en-US" altLang="ja-JP" sz="2800">
              <a:latin typeface="Tahoma" panose="020B0604030504040204" pitchFamily="34" charset="0"/>
            </a:endParaRPr>
          </a:p>
        </p:txBody>
      </p:sp>
      <p:sp>
        <p:nvSpPr>
          <p:cNvPr id="8" name="角丸四角形 7"/>
          <p:cNvSpPr/>
          <p:nvPr/>
        </p:nvSpPr>
        <p:spPr>
          <a:xfrm>
            <a:off x="1475656" y="88576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（３）学習の系統性の重視</a:t>
            </a:r>
          </a:p>
        </p:txBody>
      </p:sp>
      <p:sp>
        <p:nvSpPr>
          <p:cNvPr id="11" name="正方形/長方形 10"/>
          <p:cNvSpPr/>
          <p:nvPr/>
        </p:nvSpPr>
        <p:spPr>
          <a:xfrm>
            <a:off x="258763" y="3106738"/>
            <a:ext cx="8642350" cy="1179512"/>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2538" name="テキスト ボックス 6"/>
          <p:cNvSpPr txBox="1">
            <a:spLocks noChangeArrowheads="1"/>
          </p:cNvSpPr>
          <p:nvPr/>
        </p:nvSpPr>
        <p:spPr bwMode="auto">
          <a:xfrm>
            <a:off x="279400" y="3451225"/>
            <a:ext cx="87074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Tahoma" panose="020B0604030504040204" pitchFamily="34" charset="0"/>
              </a:rPr>
              <a:t>　</a:t>
            </a:r>
            <a:r>
              <a:rPr kumimoji="1" lang="en-US" altLang="ja-JP" sz="2400">
                <a:latin typeface="Tahoma" panose="020B0604030504040204" pitchFamily="34" charset="0"/>
              </a:rPr>
              <a:t>〔</a:t>
            </a:r>
            <a:r>
              <a:rPr kumimoji="1" lang="ja-JP" altLang="en-US" sz="2400">
                <a:latin typeface="Tahoma" panose="020B0604030504040204" pitchFamily="34" charset="0"/>
              </a:rPr>
              <a:t>思考力，判断力，表現力等</a:t>
            </a:r>
            <a:r>
              <a:rPr kumimoji="1" lang="en-US" altLang="ja-JP" sz="2400">
                <a:latin typeface="Tahoma" panose="020B0604030504040204" pitchFamily="34" charset="0"/>
              </a:rPr>
              <a:t>〕</a:t>
            </a:r>
            <a:r>
              <a:rPr kumimoji="1" lang="ja-JP" altLang="en-US" sz="2400">
                <a:latin typeface="Tahoma" panose="020B0604030504040204" pitchFamily="34" charset="0"/>
              </a:rPr>
              <a:t>の各領域における指導事項と言語活動例の関係の明確化，種類ごとにまとめた言語活動例の提示</a:t>
            </a:r>
            <a:endParaRPr kumimoji="1" lang="en-US" altLang="ja-JP" sz="2800">
              <a:latin typeface="Tahoma" panose="020B0604030504040204" pitchFamily="34" charset="0"/>
            </a:endParaRPr>
          </a:p>
        </p:txBody>
      </p:sp>
      <p:sp>
        <p:nvSpPr>
          <p:cNvPr id="7" name="角丸四角形 6"/>
          <p:cNvSpPr/>
          <p:nvPr/>
        </p:nvSpPr>
        <p:spPr>
          <a:xfrm>
            <a:off x="1475656" y="2799636"/>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（４）授業改善のための言語活動の創意工夫</a:t>
            </a:r>
          </a:p>
        </p:txBody>
      </p:sp>
      <p:sp>
        <p:nvSpPr>
          <p:cNvPr id="10" name="正方形/長方形 9"/>
          <p:cNvSpPr/>
          <p:nvPr/>
        </p:nvSpPr>
        <p:spPr>
          <a:xfrm>
            <a:off x="250825" y="4764088"/>
            <a:ext cx="8713788" cy="151130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2543" name="テキスト ボックス 6"/>
          <p:cNvSpPr txBox="1">
            <a:spLocks noChangeArrowheads="1"/>
          </p:cNvSpPr>
          <p:nvPr/>
        </p:nvSpPr>
        <p:spPr bwMode="auto">
          <a:xfrm>
            <a:off x="255588" y="5143500"/>
            <a:ext cx="8642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Tahoma" panose="020B0604030504040204" pitchFamily="34" charset="0"/>
              </a:rPr>
              <a:t>　</a:t>
            </a:r>
            <a:r>
              <a:rPr kumimoji="1" lang="en-US" altLang="ja-JP" sz="2400">
                <a:latin typeface="Tahoma" panose="020B0604030504040204" pitchFamily="34" charset="0"/>
              </a:rPr>
              <a:t>〔</a:t>
            </a:r>
            <a:r>
              <a:rPr kumimoji="1" lang="ja-JP" altLang="en-US" sz="2400">
                <a:latin typeface="Tahoma" panose="020B0604030504040204" pitchFamily="34" charset="0"/>
              </a:rPr>
              <a:t>知識及び技能</a:t>
            </a:r>
            <a:r>
              <a:rPr kumimoji="1" lang="en-US" altLang="ja-JP" sz="2400">
                <a:latin typeface="Tahoma" panose="020B0604030504040204" pitchFamily="34" charset="0"/>
              </a:rPr>
              <a:t>〕</a:t>
            </a:r>
            <a:r>
              <a:rPr kumimoji="1" lang="ja-JP" altLang="en-US" sz="2400">
                <a:latin typeface="Tahoma" panose="020B0604030504040204" pitchFamily="34" charset="0"/>
              </a:rPr>
              <a:t>に「読書」に関する指導事項の位置付け</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「読むこと」の領域における，学校図書館などを利用して様々な本などから情報を得て活用する言語活動例の提示　　　　　　　</a:t>
            </a:r>
            <a:endParaRPr kumimoji="1" lang="en-US" altLang="ja-JP" sz="2800">
              <a:latin typeface="Tahoma" panose="020B0604030504040204" pitchFamily="34" charset="0"/>
            </a:endParaRPr>
          </a:p>
        </p:txBody>
      </p:sp>
      <p:sp>
        <p:nvSpPr>
          <p:cNvPr id="13" name="角丸四角形 12"/>
          <p:cNvSpPr/>
          <p:nvPr/>
        </p:nvSpPr>
        <p:spPr>
          <a:xfrm>
            <a:off x="1475656" y="44268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（５）読書指導の改善・充実</a:t>
            </a:r>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649"/>
    </mc:Choice>
    <mc:Fallback xmlns="">
      <p:transition spd="slow" advTm="6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10"/>
          <p:cNvSpPr>
            <a:spLocks noChangeArrowheads="1"/>
          </p:cNvSpPr>
          <p:nvPr/>
        </p:nvSpPr>
        <p:spPr bwMode="auto">
          <a:xfrm>
            <a:off x="130175" y="1533525"/>
            <a:ext cx="8947150" cy="4775200"/>
          </a:xfrm>
          <a:prstGeom prst="foldedCorner">
            <a:avLst>
              <a:gd name="adj" fmla="val 12500"/>
            </a:avLst>
          </a:prstGeom>
          <a:solidFill>
            <a:srgbClr val="FFFFFF"/>
          </a:solidFill>
          <a:ln w="9525">
            <a:solidFill>
              <a:schemeClr val="tx1"/>
            </a:solidFill>
            <a:round/>
            <a:headEnd/>
            <a:tailEnd/>
          </a:ln>
        </p:spPr>
        <p:txBody>
          <a:bodyPr wrap="none" anchor="ctr"/>
          <a:lstStyle/>
          <a:p>
            <a:pPr algn="just" eaLnBrk="1" hangingPunct="1">
              <a:defRPr/>
            </a:pPr>
            <a:r>
              <a:rPr kumimoji="1" lang="ja-JP" altLang="en-US" sz="2400" dirty="0">
                <a:latin typeface="Tahoma" pitchFamily="34" charset="0"/>
              </a:rPr>
              <a:t>　</a:t>
            </a:r>
            <a:endParaRPr kumimoji="1" lang="en-US" altLang="ja-JP" sz="2400" dirty="0">
              <a:latin typeface="Tahoma" pitchFamily="34" charset="0"/>
            </a:endParaRPr>
          </a:p>
          <a:p>
            <a:pPr algn="just" eaLnBrk="1" hangingPunct="1">
              <a:defRPr/>
            </a:pPr>
            <a:r>
              <a:rPr kumimoji="1" lang="ja-JP" altLang="en-US" sz="2400" dirty="0">
                <a:latin typeface="Tahoma" pitchFamily="34" charset="0"/>
              </a:rPr>
              <a:t>　 言葉による見方・考え方を働かせ，言語活動を通して，国語で正確</a:t>
            </a:r>
            <a:endParaRPr kumimoji="1" lang="en-US" altLang="ja-JP" sz="2400" dirty="0">
              <a:latin typeface="Tahoma" pitchFamily="34" charset="0"/>
            </a:endParaRPr>
          </a:p>
          <a:p>
            <a:pPr algn="just" eaLnBrk="1" hangingPunct="1">
              <a:defRPr/>
            </a:pPr>
            <a:r>
              <a:rPr kumimoji="1" lang="ja-JP" altLang="en-US" sz="2400" dirty="0">
                <a:latin typeface="Tahoma" pitchFamily="34" charset="0"/>
              </a:rPr>
              <a:t>に理解し適切に表現する資質・能力を次のとおり育成することを目指</a:t>
            </a:r>
            <a:endParaRPr kumimoji="1" lang="en-US" altLang="ja-JP" sz="2400" dirty="0">
              <a:latin typeface="Tahoma" pitchFamily="34" charset="0"/>
            </a:endParaRPr>
          </a:p>
          <a:p>
            <a:pPr algn="just" eaLnBrk="1" hangingPunct="1">
              <a:defRPr/>
            </a:pPr>
            <a:r>
              <a:rPr kumimoji="1" lang="ja-JP" altLang="en-US" sz="2400" dirty="0">
                <a:latin typeface="Tahoma" pitchFamily="34" charset="0"/>
              </a:rPr>
              <a:t>す。</a:t>
            </a:r>
            <a:endParaRPr kumimoji="1" lang="en-US" altLang="ja-JP" sz="2400" dirty="0">
              <a:latin typeface="Tahoma" pitchFamily="34" charset="0"/>
            </a:endParaRPr>
          </a:p>
          <a:p>
            <a:pPr marL="457200" indent="-457200" algn="just" eaLnBrk="1" hangingPunct="1">
              <a:buFontTx/>
              <a:buAutoNum type="arabicParenBoth"/>
              <a:defRPr/>
            </a:pPr>
            <a:r>
              <a:rPr kumimoji="1" lang="ja-JP" altLang="en-US" sz="2400" dirty="0">
                <a:latin typeface="Tahoma" pitchFamily="34" charset="0"/>
              </a:rPr>
              <a:t>　日常生活に必要な国語について，その特質を理解し適切に使う</a:t>
            </a:r>
            <a:endParaRPr kumimoji="1" lang="en-US" altLang="ja-JP" sz="2400" dirty="0">
              <a:latin typeface="Tahoma" pitchFamily="34" charset="0"/>
            </a:endParaRPr>
          </a:p>
          <a:p>
            <a:pPr marL="457200" indent="-457200" algn="just" eaLnBrk="1" hangingPunct="1">
              <a:defRPr/>
            </a:pPr>
            <a:r>
              <a:rPr kumimoji="1" lang="ja-JP" altLang="en-US" sz="2400" dirty="0">
                <a:latin typeface="Tahoma" pitchFamily="34" charset="0"/>
              </a:rPr>
              <a:t>　　ことができるようにする。</a:t>
            </a:r>
            <a:r>
              <a:rPr kumimoji="1" lang="ja-JP" altLang="en-US" sz="2400" b="1" dirty="0">
                <a:latin typeface="Tahoma" pitchFamily="34" charset="0"/>
              </a:rPr>
              <a:t>「知識及び技能」</a:t>
            </a:r>
            <a:endParaRPr kumimoji="1" lang="en-US" altLang="ja-JP" sz="2400" b="1" dirty="0">
              <a:latin typeface="Tahoma" pitchFamily="34" charset="0"/>
            </a:endParaRPr>
          </a:p>
          <a:p>
            <a:pPr marL="457200" indent="-457200" algn="just" eaLnBrk="1" hangingPunct="1">
              <a:defRPr/>
            </a:pPr>
            <a:endParaRPr kumimoji="1" lang="en-US" altLang="ja-JP" sz="2400" dirty="0">
              <a:latin typeface="Tahoma" pitchFamily="34" charset="0"/>
            </a:endParaRPr>
          </a:p>
          <a:p>
            <a:pPr marL="457200" indent="-457200" algn="just" eaLnBrk="1" hangingPunct="1">
              <a:buFontTx/>
              <a:buAutoNum type="arabicParenBoth" startAt="2"/>
              <a:defRPr/>
            </a:pPr>
            <a:r>
              <a:rPr kumimoji="1" lang="ja-JP" altLang="en-US" sz="2400" dirty="0">
                <a:latin typeface="Tahoma" pitchFamily="34" charset="0"/>
              </a:rPr>
              <a:t>  日常生活における人との関わりの中で伝え合う力を高め，思考</a:t>
            </a:r>
            <a:endParaRPr kumimoji="1" lang="en-US" altLang="ja-JP" sz="2400" dirty="0">
              <a:latin typeface="Tahoma" pitchFamily="34" charset="0"/>
            </a:endParaRPr>
          </a:p>
          <a:p>
            <a:pPr marL="457200" indent="-457200" algn="just" eaLnBrk="1" hangingPunct="1">
              <a:defRPr/>
            </a:pPr>
            <a:r>
              <a:rPr kumimoji="1" lang="ja-JP" altLang="en-US" sz="2400" dirty="0">
                <a:latin typeface="Tahoma" pitchFamily="34" charset="0"/>
              </a:rPr>
              <a:t>　　力や想像力を養う。</a:t>
            </a:r>
            <a:r>
              <a:rPr kumimoji="1" lang="ja-JP" altLang="en-US" sz="2400" b="1" dirty="0">
                <a:latin typeface="Tahoma" pitchFamily="34" charset="0"/>
              </a:rPr>
              <a:t>「思考力，判断力，表現力等」</a:t>
            </a:r>
            <a:endParaRPr kumimoji="1" lang="en-US" altLang="ja-JP" sz="2400" b="1" dirty="0">
              <a:latin typeface="Tahoma" pitchFamily="34" charset="0"/>
            </a:endParaRPr>
          </a:p>
          <a:p>
            <a:pPr marL="457200" indent="-457200" algn="just" eaLnBrk="1" hangingPunct="1">
              <a:defRPr/>
            </a:pPr>
            <a:endParaRPr kumimoji="1" lang="en-US" altLang="ja-JP" sz="2400" dirty="0">
              <a:latin typeface="Tahoma" pitchFamily="34" charset="0"/>
            </a:endParaRPr>
          </a:p>
          <a:p>
            <a:pPr marL="457200" indent="-457200" algn="just" eaLnBrk="1" hangingPunct="1">
              <a:buFontTx/>
              <a:buAutoNum type="arabicParenBoth" startAt="3"/>
              <a:defRPr/>
            </a:pPr>
            <a:r>
              <a:rPr kumimoji="1" lang="ja-JP" altLang="en-US" sz="2400" dirty="0">
                <a:latin typeface="Tahoma" pitchFamily="34" charset="0"/>
              </a:rPr>
              <a:t>　言葉がもつよさを認識するとともに，言語感覚を養い，国語の大</a:t>
            </a:r>
            <a:endParaRPr kumimoji="1" lang="en-US" altLang="ja-JP" sz="2400" dirty="0">
              <a:latin typeface="Tahoma" pitchFamily="34" charset="0"/>
            </a:endParaRPr>
          </a:p>
          <a:p>
            <a:pPr marL="457200" indent="-457200" algn="just" eaLnBrk="1" hangingPunct="1">
              <a:defRPr/>
            </a:pPr>
            <a:r>
              <a:rPr kumimoji="1" lang="ja-JP" altLang="en-US" sz="2400" dirty="0">
                <a:latin typeface="Tahoma" pitchFamily="34" charset="0"/>
              </a:rPr>
              <a:t>　　切さを自覚し，国語を尊重してその能力の向上を図る態度を養う。</a:t>
            </a:r>
            <a:endParaRPr kumimoji="1" lang="en-US" altLang="ja-JP" sz="2400" dirty="0">
              <a:latin typeface="Tahoma" pitchFamily="34" charset="0"/>
            </a:endParaRPr>
          </a:p>
          <a:p>
            <a:pPr marL="457200" indent="-457200" algn="just" eaLnBrk="1" hangingPunct="1">
              <a:defRPr/>
            </a:pPr>
            <a:r>
              <a:rPr kumimoji="1" lang="ja-JP" altLang="en-US" sz="2400" dirty="0">
                <a:latin typeface="Tahoma" pitchFamily="34" charset="0"/>
              </a:rPr>
              <a:t>　　</a:t>
            </a:r>
            <a:r>
              <a:rPr kumimoji="1" lang="ja-JP" altLang="en-US" sz="2400" b="1" dirty="0">
                <a:latin typeface="Tahoma" pitchFamily="34" charset="0"/>
              </a:rPr>
              <a:t>「学びに向かう力，人間性等」</a:t>
            </a:r>
            <a:endParaRPr kumimoji="1" lang="en-US" altLang="ja-JP" sz="2400" b="1" dirty="0">
              <a:latin typeface="Tahoma" pitchFamily="34" charset="0"/>
            </a:endParaRPr>
          </a:p>
        </p:txBody>
      </p:sp>
      <p:sp>
        <p:nvSpPr>
          <p:cNvPr id="24579" name="Text Box 19"/>
          <p:cNvSpPr txBox="1">
            <a:spLocks noChangeArrowheads="1"/>
          </p:cNvSpPr>
          <p:nvPr/>
        </p:nvSpPr>
        <p:spPr bwMode="auto">
          <a:xfrm>
            <a:off x="141288" y="981075"/>
            <a:ext cx="3241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国語科の目標</a:t>
            </a:r>
          </a:p>
        </p:txBody>
      </p:sp>
      <p:sp>
        <p:nvSpPr>
          <p:cNvPr id="24580"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国語科の目標</a:t>
            </a:r>
            <a:endParaRPr kumimoji="1" lang="ja-JP" altLang="en-US" sz="3200">
              <a:latin typeface="Tahoma" panose="020B0604030504040204" pitchFamily="34" charset="0"/>
            </a:endParaRPr>
          </a:p>
        </p:txBody>
      </p:sp>
      <p:sp>
        <p:nvSpPr>
          <p:cNvPr id="6" name="AutoShape 17"/>
          <p:cNvSpPr>
            <a:spLocks noChangeArrowheads="1"/>
          </p:cNvSpPr>
          <p:nvPr/>
        </p:nvSpPr>
        <p:spPr bwMode="auto">
          <a:xfrm>
            <a:off x="6156325" y="122238"/>
            <a:ext cx="27717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P11</a:t>
            </a:r>
            <a:endParaRPr lang="ja-JP" altLang="en-US" dirty="0"/>
          </a:p>
          <a:p>
            <a:pPr algn="ctr" eaLnBrk="1" fontAlgn="auto" hangingPunct="1">
              <a:spcBef>
                <a:spcPct val="0"/>
              </a:spcBef>
              <a:spcAft>
                <a:spcPts val="0"/>
              </a:spcAft>
              <a:buClrTx/>
              <a:buSzTx/>
              <a:buFontTx/>
              <a:buNone/>
              <a:defRPr/>
            </a:pPr>
            <a:endParaRPr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656"/>
    </mc:Choice>
    <mc:Fallback xmlns="">
      <p:transition spd="slow" advTm="37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6627" name="テキスト ボックス 6"/>
          <p:cNvSpPr txBox="1">
            <a:spLocks noChangeArrowheads="1"/>
          </p:cNvSpPr>
          <p:nvPr/>
        </p:nvSpPr>
        <p:spPr bwMode="auto">
          <a:xfrm>
            <a:off x="131763" y="1966913"/>
            <a:ext cx="8832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ＭＳ ゴシック" panose="020B0609070205080204" pitchFamily="49" charset="-128"/>
                <a:ea typeface="ＭＳ ゴシック" panose="020B0609070205080204" pitchFamily="49" charset="-128"/>
              </a:rPr>
              <a:t>　児童が学習の中で，対象と言葉，言葉と言葉との関係を，言葉の意味，働き，使い方等に着目して捉えたり問い直したりして，言葉への自覚を高めること。</a:t>
            </a:r>
          </a:p>
        </p:txBody>
      </p:sp>
      <p:sp>
        <p:nvSpPr>
          <p:cNvPr id="6" name="角丸四角形 5"/>
          <p:cNvSpPr/>
          <p:nvPr/>
        </p:nvSpPr>
        <p:spPr>
          <a:xfrm>
            <a:off x="52388" y="1935163"/>
            <a:ext cx="9005887" cy="12255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 name="AutoShape 17"/>
          <p:cNvSpPr>
            <a:spLocks noChangeArrowheads="1"/>
          </p:cNvSpPr>
          <p:nvPr/>
        </p:nvSpPr>
        <p:spPr bwMode="auto">
          <a:xfrm>
            <a:off x="6110288" y="168275"/>
            <a:ext cx="27717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 typeface="Wingdings" panose="05000000000000000000" pitchFamily="2" charset="2"/>
              <a:buNone/>
              <a:defRPr/>
            </a:pPr>
            <a:endParaRPr lang="en-US" altLang="ja-JP" dirty="0"/>
          </a:p>
          <a:p>
            <a:pPr algn="ctr" eaLnBrk="1" fontAlgn="auto" hangingPunct="1">
              <a:spcBef>
                <a:spcPct val="0"/>
              </a:spcBef>
              <a:spcAft>
                <a:spcPts val="0"/>
              </a:spcAft>
              <a:buClrTx/>
              <a:buSzTx/>
              <a:buFont typeface="Wingdings" panose="05000000000000000000" pitchFamily="2" charset="2"/>
              <a:buNone/>
              <a:defRPr/>
            </a:pPr>
            <a:r>
              <a:rPr lang="en-US" altLang="ja-JP" dirty="0"/>
              <a:t>P11-12</a:t>
            </a:r>
            <a:endParaRPr lang="ja-JP" altLang="en-US" dirty="0"/>
          </a:p>
          <a:p>
            <a:pPr algn="ctr" eaLnBrk="1" fontAlgn="auto" hangingPunct="1">
              <a:spcBef>
                <a:spcPct val="0"/>
              </a:spcBef>
              <a:spcAft>
                <a:spcPts val="0"/>
              </a:spcAft>
              <a:buClrTx/>
              <a:buSzTx/>
              <a:buFontTx/>
              <a:buNone/>
              <a:defRPr/>
            </a:pPr>
            <a:endParaRPr lang="ja-JP" altLang="en-US" dirty="0"/>
          </a:p>
        </p:txBody>
      </p:sp>
      <p:sp>
        <p:nvSpPr>
          <p:cNvPr id="26630" name="Text Box 19"/>
          <p:cNvSpPr txBox="1">
            <a:spLocks noChangeArrowheads="1"/>
          </p:cNvSpPr>
          <p:nvPr/>
        </p:nvSpPr>
        <p:spPr bwMode="auto">
          <a:xfrm>
            <a:off x="141288" y="779463"/>
            <a:ext cx="32416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（１）国語科の目標</a:t>
            </a:r>
          </a:p>
        </p:txBody>
      </p:sp>
      <p:sp>
        <p:nvSpPr>
          <p:cNvPr id="26631"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国語科の目標</a:t>
            </a:r>
            <a:endParaRPr kumimoji="1" lang="ja-JP" altLang="en-US" sz="3200">
              <a:latin typeface="Tahoma" panose="020B0604030504040204" pitchFamily="34" charset="0"/>
            </a:endParaRPr>
          </a:p>
        </p:txBody>
      </p:sp>
      <p:sp>
        <p:nvSpPr>
          <p:cNvPr id="5" name="正方形/長方形 4"/>
          <p:cNvSpPr/>
          <p:nvPr/>
        </p:nvSpPr>
        <p:spPr>
          <a:xfrm>
            <a:off x="130175" y="1290638"/>
            <a:ext cx="7366000" cy="523875"/>
          </a:xfrm>
          <a:prstGeom prst="rect">
            <a:avLst/>
          </a:prstGeom>
          <a:noFill/>
          <a:ln>
            <a:solidFill>
              <a:schemeClr val="tx1"/>
            </a:solidFill>
          </a:ln>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kumimoji="1" lang="ja-JP" altLang="en-US" sz="2800" dirty="0">
                <a:latin typeface="ＭＳ ゴシック" pitchFamily="49" charset="-128"/>
                <a:ea typeface="ＭＳ ゴシック" pitchFamily="49" charset="-128"/>
              </a:rPr>
              <a:t>「言葉による見方・考え方を働かせる」とは</a:t>
            </a:r>
            <a:endParaRPr lang="ja-JP" altLang="en-US" sz="2800" dirty="0">
              <a:latin typeface="ＭＳ ゴシック" pitchFamily="49" charset="-128"/>
              <a:ea typeface="ＭＳ ゴシック" pitchFamily="49" charset="-128"/>
            </a:endParaRPr>
          </a:p>
        </p:txBody>
      </p:sp>
      <p:sp>
        <p:nvSpPr>
          <p:cNvPr id="26633" name="テキスト ボックス 10"/>
          <p:cNvSpPr txBox="1">
            <a:spLocks noChangeArrowheads="1"/>
          </p:cNvSpPr>
          <p:nvPr/>
        </p:nvSpPr>
        <p:spPr bwMode="auto">
          <a:xfrm>
            <a:off x="98425" y="3930650"/>
            <a:ext cx="90455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ＭＳ ゴシック" panose="020B0609070205080204" pitchFamily="49" charset="-128"/>
                <a:ea typeface="ＭＳ ゴシック" panose="020B0609070205080204" pitchFamily="49" charset="-128"/>
              </a:rPr>
              <a:t>　国語で表現された内容や事柄を正確に理解する資質・能力</a:t>
            </a:r>
            <a:r>
              <a:rPr kumimoji="1" lang="en-US" altLang="ja-JP" sz="2400">
                <a:latin typeface="ＭＳ ゴシック" panose="020B0609070205080204" pitchFamily="49" charset="-128"/>
                <a:ea typeface="ＭＳ ゴシック" panose="020B0609070205080204" pitchFamily="49" charset="-128"/>
              </a:rPr>
              <a:t>,</a:t>
            </a:r>
            <a:r>
              <a:rPr kumimoji="1" lang="ja-JP" altLang="en-US" sz="2400">
                <a:latin typeface="ＭＳ ゴシック" panose="020B0609070205080204" pitchFamily="49" charset="-128"/>
                <a:ea typeface="ＭＳ ゴシック" panose="020B0609070205080204" pitchFamily="49" charset="-128"/>
              </a:rPr>
              <a:t>国語を使って内容や事柄を適切に表現する資質・能力。正確に理解する資質・能力と，適切に表現する資質・能力とは，連続的かつ同時的に機能するものであるが，表現する内容となる自分の考えなどを形成するためには国語で表現された様々な事物，経験，思い，考え等を理解することが必要であることから，今回の改訂では，「正確に理解」，「適切に表現」という順に示している。</a:t>
            </a:r>
          </a:p>
        </p:txBody>
      </p:sp>
      <p:sp>
        <p:nvSpPr>
          <p:cNvPr id="13" name="正方形/長方形 12"/>
          <p:cNvSpPr/>
          <p:nvPr/>
        </p:nvSpPr>
        <p:spPr>
          <a:xfrm>
            <a:off x="0" y="6597650"/>
            <a:ext cx="9144000" cy="2603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5" name="正方形/長方形 14"/>
          <p:cNvSpPr/>
          <p:nvPr/>
        </p:nvSpPr>
        <p:spPr>
          <a:xfrm>
            <a:off x="125413" y="3295650"/>
            <a:ext cx="8982075" cy="523875"/>
          </a:xfrm>
          <a:prstGeom prst="rect">
            <a:avLst/>
          </a:prstGeom>
          <a:noFill/>
          <a:ln>
            <a:solidFill>
              <a:schemeClr val="tx1"/>
            </a:solidFill>
          </a:ln>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kumimoji="1" lang="ja-JP" altLang="en-US" sz="2800" dirty="0">
                <a:latin typeface="ＭＳ ゴシック" pitchFamily="49" charset="-128"/>
                <a:ea typeface="ＭＳ ゴシック" pitchFamily="49" charset="-128"/>
              </a:rPr>
              <a:t>「国語で正確に理解し適切に表現する資質･能力」とは</a:t>
            </a:r>
            <a:endParaRPr lang="ja-JP" altLang="en-US" sz="2800" dirty="0">
              <a:latin typeface="ＭＳ ゴシック" pitchFamily="49" charset="-128"/>
              <a:ea typeface="ＭＳ ゴシック" pitchFamily="49" charset="-128"/>
            </a:endParaRPr>
          </a:p>
        </p:txBody>
      </p:sp>
      <p:sp>
        <p:nvSpPr>
          <p:cNvPr id="9" name="角丸四角形 8"/>
          <p:cNvSpPr/>
          <p:nvPr/>
        </p:nvSpPr>
        <p:spPr>
          <a:xfrm>
            <a:off x="52388" y="3875088"/>
            <a:ext cx="9005887" cy="29146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508"/>
    </mc:Choice>
    <mc:Fallback xmlns="">
      <p:transition spd="slow" advTm="48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14495</TotalTime>
  <Words>8443</Words>
  <Application>Microsoft Office PowerPoint</Application>
  <PresentationFormat>画面に合わせる (4:3)</PresentationFormat>
  <Paragraphs>867</Paragraphs>
  <Slides>28</Slides>
  <Notes>28</Notes>
  <HiddenSlides>0</HiddenSlides>
  <MMClips>28</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28</vt:i4>
      </vt:variant>
    </vt:vector>
  </HeadingPairs>
  <TitlesOfParts>
    <vt:vector size="39" baseType="lpstr">
      <vt:lpstr>HGP教科書体</vt:lpstr>
      <vt:lpstr>HGP創英角ｺﾞｼｯｸUB</vt:lpstr>
      <vt:lpstr>ＭＳ Ｐゴシック</vt:lpstr>
      <vt:lpstr>ＭＳ ゴシック</vt:lpstr>
      <vt:lpstr>ＭＳ 明朝</vt:lpstr>
      <vt:lpstr>Arial</vt:lpstr>
      <vt:lpstr>Calibri</vt:lpstr>
      <vt:lpstr>Calibri Light</vt:lpstr>
      <vt:lpstr>Tahoma</vt:lpstr>
      <vt:lpstr>Wingdings</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森将和</dc:creator>
  <cp:lastModifiedBy>森 将和</cp:lastModifiedBy>
  <cp:revision>1</cp:revision>
  <cp:lastPrinted>2020-07-14T09:44:15Z</cp:lastPrinted>
  <dcterms:created xsi:type="dcterms:W3CDTF">2009-05-16T06:50:40Z</dcterms:created>
  <dcterms:modified xsi:type="dcterms:W3CDTF">2020-08-02T11:38:49Z</dcterms:modified>
</cp:coreProperties>
</file>