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0" r:id="rId1"/>
  </p:sldMasterIdLst>
  <p:notesMasterIdLst>
    <p:notesMasterId r:id="rId26"/>
  </p:notesMasterIdLst>
  <p:handoutMasterIdLst>
    <p:handoutMasterId r:id="rId27"/>
  </p:handoutMasterIdLst>
  <p:sldIdLst>
    <p:sldId id="377" r:id="rId2"/>
    <p:sldId id="257" r:id="rId3"/>
    <p:sldId id="394" r:id="rId4"/>
    <p:sldId id="395" r:id="rId5"/>
    <p:sldId id="268" r:id="rId6"/>
    <p:sldId id="429" r:id="rId7"/>
    <p:sldId id="421" r:id="rId8"/>
    <p:sldId id="396" r:id="rId9"/>
    <p:sldId id="400" r:id="rId10"/>
    <p:sldId id="407" r:id="rId11"/>
    <p:sldId id="422" r:id="rId12"/>
    <p:sldId id="414" r:id="rId13"/>
    <p:sldId id="423" r:id="rId14"/>
    <p:sldId id="424" r:id="rId15"/>
    <p:sldId id="415" r:id="rId16"/>
    <p:sldId id="425" r:id="rId17"/>
    <p:sldId id="416" r:id="rId18"/>
    <p:sldId id="403" r:id="rId19"/>
    <p:sldId id="417" r:id="rId20"/>
    <p:sldId id="426" r:id="rId21"/>
    <p:sldId id="427" r:id="rId22"/>
    <p:sldId id="428" r:id="rId23"/>
    <p:sldId id="411" r:id="rId24"/>
    <p:sldId id="430" r:id="rId25"/>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n5dbsOlAfkidgh7pySNwIQ==" hashData="2sl7BWaKr9inqZLumPDZ1wfckZaTmbXQJ0hXlQzEONu/i+XSrbFLXJdKzOv9j+u9NgYJJK0PkigrM8fhOIJRV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9900"/>
    <a:srgbClr val="66FF33"/>
    <a:srgbClr val="99FF66"/>
    <a:srgbClr val="FFCC99"/>
    <a:srgbClr val="FF9966"/>
    <a:srgbClr val="FF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0" autoAdjust="0"/>
    <p:restoredTop sz="83094" autoAdjust="0"/>
  </p:normalViewPr>
  <p:slideViewPr>
    <p:cSldViewPr showGuides="1">
      <p:cViewPr varScale="1">
        <p:scale>
          <a:sx n="56" d="100"/>
          <a:sy n="56" d="100"/>
        </p:scale>
        <p:origin x="1644"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100" d="100"/>
          <a:sy n="100" d="100"/>
        </p:scale>
        <p:origin x="-900" y="266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94F0E5CB-7FE3-4B7D-97F3-EF241B5DE4B9}" type="slidenum">
              <a:rPr lang="en-US" altLang="ja-JP"/>
              <a:pPr>
                <a:defRPr/>
              </a:pPr>
              <a:t>‹#›</a:t>
            </a:fld>
            <a:endParaRPr lang="en-US" altLang="ja-JP"/>
          </a:p>
        </p:txBody>
      </p:sp>
    </p:spTree>
    <p:extLst>
      <p:ext uri="{BB962C8B-B14F-4D97-AF65-F5344CB8AC3E}">
        <p14:creationId xmlns:p14="http://schemas.microsoft.com/office/powerpoint/2010/main" val="2870338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8196"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6A718E5F-5704-4739-8EE4-AD197E8C045B}" type="slidenum">
              <a:rPr lang="en-US" altLang="ja-JP"/>
              <a:pPr>
                <a:defRPr/>
              </a:pPr>
              <a:t>‹#›</a:t>
            </a:fld>
            <a:endParaRPr lang="en-US" altLang="ja-JP"/>
          </a:p>
        </p:txBody>
      </p:sp>
    </p:spTree>
    <p:extLst>
      <p:ext uri="{BB962C8B-B14F-4D97-AF65-F5344CB8AC3E}">
        <p14:creationId xmlns:p14="http://schemas.microsoft.com/office/powerpoint/2010/main" val="16435148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A2A78E2-C6CA-427E-87AA-ECEBD4BF9CDB}" type="slidenum">
              <a:rPr kumimoji="1" lang="en-US" altLang="ja-JP" smtClean="0">
                <a:latin typeface="Arial" panose="020B0604020202020204" pitchFamily="34" charset="0"/>
              </a:rPr>
              <a:pPr/>
              <a:t>1</a:t>
            </a:fld>
            <a:endParaRPr kumimoji="1"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Ｐ明朝" panose="02020600040205080304" pitchFamily="18" charset="-128"/>
              </a:rPr>
              <a:t>ただいまから，「新教育課程　小学校社会」の説明をはじめます。</a:t>
            </a:r>
            <a:endParaRPr lang="en-US" altLang="ja-JP" dirty="0">
              <a:latin typeface="ＭＳ Ｐ明朝" panose="02020600040205080304" pitchFamily="18" charset="-128"/>
            </a:endParaRPr>
          </a:p>
          <a:p>
            <a:pPr eaLnBrk="1" hangingPunct="1">
              <a:lnSpc>
                <a:spcPts val="1700"/>
              </a:lnSpc>
              <a:spcBef>
                <a:spcPts val="413"/>
              </a:spcBef>
              <a:buClr>
                <a:srgbClr val="A50021"/>
              </a:buClr>
            </a:pPr>
            <a:r>
              <a:rPr lang="ja-JP" altLang="en-US" dirty="0">
                <a:latin typeface="ＭＳ Ｐ明朝" panose="02020600040205080304" pitchFamily="18" charset="-128"/>
              </a:rPr>
              <a:t>　　　</a:t>
            </a: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説明の時間は，約１５分間です。</a:t>
            </a: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スライド右上に，学習指導要領の解説の該当ページを示しておりますので，</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必要に応じてマーカーかラインを引きながら聞いてください。</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a:latin typeface="ＭＳ 明朝" panose="02020609040205080304" pitchFamily="17" charset="-128"/>
                <a:ea typeface="ＭＳ 明朝" panose="02020609040205080304" pitchFamily="17" charset="-128"/>
              </a:rPr>
              <a:t>それ</a:t>
            </a:r>
            <a:r>
              <a:rPr lang="ja-JP" altLang="en-US" dirty="0">
                <a:latin typeface="ＭＳ 明朝" panose="02020609040205080304" pitchFamily="17" charset="-128"/>
                <a:ea typeface="ＭＳ 明朝" panose="02020609040205080304" pitchFamily="17" charset="-128"/>
              </a:rPr>
              <a:t>では，説明を始めます。</a:t>
            </a: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2474607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A49C4E2-0C2F-432C-B453-FB76F70EE0D7}" type="slidenum">
              <a:rPr kumimoji="1" lang="en-US" altLang="ja-JP" smtClean="0">
                <a:latin typeface="Arial" panose="020B0604020202020204" pitchFamily="34" charset="0"/>
              </a:rPr>
              <a:pPr/>
              <a:t>10</a:t>
            </a:fld>
            <a:endParaRPr kumimoji="1" lang="en-US" altLang="ja-JP">
              <a:latin typeface="Arial" panose="020B060402020202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ここからは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各学年の具体的な「内容」及び「内容の取扱い」の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主な変更点や新設された点を説明します。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ja-JP" altLang="en-US" dirty="0">
                <a:latin typeface="Arial" panose="020B0604020202020204" pitchFamily="34" charset="0"/>
              </a:rPr>
              <a:t>主な変更点は</a:t>
            </a:r>
            <a:r>
              <a:rPr lang="en-US" altLang="ja-JP" dirty="0">
                <a:latin typeface="Arial" panose="020B0604020202020204" pitchFamily="34" charset="0"/>
              </a:rPr>
              <a:t>,</a:t>
            </a:r>
            <a:r>
              <a:rPr lang="ja-JP" altLang="en-US" dirty="0">
                <a:latin typeface="Arial" panose="020B0604020202020204" pitchFamily="34" charset="0"/>
              </a:rPr>
              <a:t>これまで第３学年及び第</a:t>
            </a:r>
            <a:r>
              <a:rPr lang="ja-JP" altLang="en-US" dirty="0">
                <a:latin typeface="ＭＳ Ｐ明朝" panose="02020600040205080304" pitchFamily="18" charset="-128"/>
              </a:rPr>
              <a:t>４</a:t>
            </a:r>
            <a:r>
              <a:rPr lang="ja-JP" altLang="en-US" dirty="0">
                <a:latin typeface="Arial" panose="020B0604020202020204" pitchFamily="34" charset="0"/>
              </a:rPr>
              <a:t>学年と一つにまとめられていた目標及び内容がそれぞれ単独となったことです。</a:t>
            </a:r>
            <a:endParaRPr lang="en-US" altLang="ja-JP" dirty="0">
              <a:latin typeface="Arial" panose="020B0604020202020204" pitchFamily="34" charset="0"/>
            </a:endParaRPr>
          </a:p>
          <a:p>
            <a:pPr eaLnBrk="1" hangingPunct="1"/>
            <a:r>
              <a:rPr lang="ja-JP" altLang="en-US" dirty="0">
                <a:latin typeface="Arial" panose="020B0604020202020204" pitchFamily="34" charset="0"/>
              </a:rPr>
              <a:t>  具体的には</a:t>
            </a:r>
            <a:r>
              <a:rPr lang="en-US" altLang="ja-JP" dirty="0">
                <a:latin typeface="Arial" panose="020B0604020202020204" pitchFamily="34" charset="0"/>
              </a:rPr>
              <a:t>,</a:t>
            </a:r>
            <a:r>
              <a:rPr lang="ja-JP" altLang="en-US" dirty="0">
                <a:latin typeface="Arial" panose="020B0604020202020204" pitchFamily="34" charset="0"/>
              </a:rPr>
              <a:t>自分たちの住む市や町を単位とした学習になっています。</a:t>
            </a:r>
            <a:endParaRPr lang="en-US" altLang="ja-JP" dirty="0">
              <a:latin typeface="Arial" panose="020B0604020202020204" pitchFamily="34" charset="0"/>
            </a:endParaRPr>
          </a:p>
          <a:p>
            <a:pPr eaLnBrk="1" hangingPunct="1"/>
            <a:r>
              <a:rPr lang="ja-JP" altLang="en-US" dirty="0">
                <a:latin typeface="Arial" panose="020B0604020202020204" pitchFamily="34" charset="0"/>
              </a:rPr>
              <a:t>　また</a:t>
            </a:r>
            <a:r>
              <a:rPr lang="en-US" altLang="ja-JP" dirty="0">
                <a:latin typeface="Arial" panose="020B0604020202020204" pitchFamily="34" charset="0"/>
              </a:rPr>
              <a:t>,</a:t>
            </a:r>
            <a:r>
              <a:rPr lang="ja-JP" altLang="en-US" dirty="0">
                <a:latin typeface="Arial" panose="020B0604020202020204" pitchFamily="34" charset="0"/>
              </a:rPr>
              <a:t>第４学年で学習していた「警察・消防」が第３学年に移動し</a:t>
            </a:r>
            <a:r>
              <a:rPr lang="en-US" altLang="ja-JP" dirty="0">
                <a:latin typeface="Arial" panose="020B0604020202020204" pitchFamily="34" charset="0"/>
              </a:rPr>
              <a:t>,</a:t>
            </a:r>
            <a:r>
              <a:rPr lang="ja-JP" altLang="en-US" dirty="0">
                <a:latin typeface="Arial" panose="020B0604020202020204" pitchFamily="34" charset="0"/>
              </a:rPr>
              <a:t>第３学年で学習していた「地域の人々の生活の向上に尽くした</a:t>
            </a:r>
            <a:r>
              <a:rPr lang="en-US" altLang="ja-JP" dirty="0">
                <a:latin typeface="Arial" panose="020B0604020202020204" pitchFamily="34" charset="0"/>
              </a:rPr>
              <a:t>,</a:t>
            </a:r>
            <a:r>
              <a:rPr lang="ja-JP" altLang="en-US" dirty="0">
                <a:latin typeface="Arial" panose="020B0604020202020204" pitchFamily="34" charset="0"/>
              </a:rPr>
              <a:t>先人の働きや苦心を考える」については</a:t>
            </a:r>
            <a:r>
              <a:rPr lang="en-US" altLang="ja-JP" dirty="0">
                <a:latin typeface="Arial" panose="020B0604020202020204" pitchFamily="34" charset="0"/>
              </a:rPr>
              <a:t>,</a:t>
            </a:r>
            <a:r>
              <a:rPr lang="ja-JP" altLang="en-US" dirty="0">
                <a:latin typeface="Arial" panose="020B0604020202020204" pitchFamily="34" charset="0"/>
              </a:rPr>
              <a:t>第４学年に移動しています。</a:t>
            </a: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33250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1B39E4C-4353-4E91-B8EE-742D2A7FAC50}" type="slidenum">
              <a:rPr kumimoji="1" lang="en-US" altLang="ja-JP" smtClean="0">
                <a:latin typeface="Arial" panose="020B0604020202020204" pitchFamily="34" charset="0"/>
              </a:rPr>
              <a:pPr/>
              <a:t>11</a:t>
            </a:fld>
            <a:endParaRPr kumimoji="1" lang="en-US" altLang="ja-JP">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Ｐ明朝" panose="02020600040205080304" pitchFamily="18" charset="-128"/>
              </a:rPr>
              <a:t>　</a:t>
            </a:r>
            <a:r>
              <a:rPr lang="ja-JP" altLang="en-US">
                <a:latin typeface="ＭＳ 明朝" panose="02020609040205080304" pitchFamily="17" charset="-128"/>
                <a:ea typeface="ＭＳ 明朝" panose="02020609040205080304" pitchFamily="17" charset="-128"/>
              </a:rPr>
              <a:t>第３学年の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「内容の取扱い」については，スライドに示すとおりです。後ほど，ご確認ください。</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672941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D94DD37-F60F-419C-BD3E-BE59CB1C46FA}"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Ｐ明朝" panose="02020600040205080304" pitchFamily="18" charset="-128"/>
              </a:rPr>
              <a:t>　</a:t>
            </a:r>
            <a:r>
              <a:rPr lang="ja-JP" altLang="en-US">
                <a:latin typeface="Arial" panose="020B0604020202020204" pitchFamily="34" charset="0"/>
              </a:rPr>
              <a:t>第４学年では</a:t>
            </a:r>
            <a:r>
              <a:rPr lang="en-US" altLang="ja-JP">
                <a:latin typeface="Arial" panose="020B0604020202020204" pitchFamily="34" charset="0"/>
              </a:rPr>
              <a:t>,</a:t>
            </a:r>
            <a:r>
              <a:rPr lang="ja-JP" altLang="en-US">
                <a:latin typeface="Arial" panose="020B0604020202020204" pitchFamily="34" charset="0"/>
              </a:rPr>
              <a:t>自分たちの都道府県の地理的環境</a:t>
            </a:r>
            <a:r>
              <a:rPr lang="en-US" altLang="ja-JP">
                <a:latin typeface="Arial" panose="020B0604020202020204" pitchFamily="34" charset="0"/>
              </a:rPr>
              <a:t>,</a:t>
            </a:r>
            <a:r>
              <a:rPr lang="ja-JP" altLang="en-US">
                <a:latin typeface="Arial" panose="020B0604020202020204" pitchFamily="34" charset="0"/>
              </a:rPr>
              <a:t>地域の伝統と文化や発展に尽くした先人の働きなどについての理解と</a:t>
            </a:r>
            <a:r>
              <a:rPr lang="en-US" altLang="ja-JP">
                <a:latin typeface="Arial" panose="020B0604020202020204" pitchFamily="34" charset="0"/>
              </a:rPr>
              <a:t>,</a:t>
            </a:r>
            <a:r>
              <a:rPr lang="ja-JP" altLang="en-US">
                <a:latin typeface="Arial" panose="020B0604020202020204" pitchFamily="34" charset="0"/>
              </a:rPr>
              <a:t>それらの調査活動や</a:t>
            </a:r>
            <a:r>
              <a:rPr lang="en-US" altLang="ja-JP">
                <a:latin typeface="Arial" panose="020B0604020202020204" pitchFamily="34" charset="0"/>
              </a:rPr>
              <a:t>,</a:t>
            </a:r>
            <a:r>
              <a:rPr lang="ja-JP" altLang="en-US">
                <a:latin typeface="Arial" panose="020B0604020202020204" pitchFamily="34" charset="0"/>
              </a:rPr>
              <a:t>各種の具体的資料を通して調べ</a:t>
            </a:r>
            <a:r>
              <a:rPr lang="en-US" altLang="ja-JP">
                <a:latin typeface="Arial" panose="020B0604020202020204" pitchFamily="34" charset="0"/>
              </a:rPr>
              <a:t>,</a:t>
            </a:r>
            <a:r>
              <a:rPr lang="ja-JP" altLang="en-US">
                <a:latin typeface="Arial" panose="020B0604020202020204" pitchFamily="34" charset="0"/>
              </a:rPr>
              <a:t>まとめることが求められています。</a:t>
            </a:r>
            <a:endParaRPr lang="en-US" altLang="ja-JP">
              <a:latin typeface="Arial" panose="020B0604020202020204" pitchFamily="34" charset="0"/>
            </a:endParaRPr>
          </a:p>
          <a:p>
            <a:pPr eaLnBrk="1" hangingPunct="1"/>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90458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EF5BB61-7FDB-4C28-AFB8-E50FEAE76F53}"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a:t>
            </a:r>
            <a:r>
              <a:rPr lang="ja-JP" altLang="en-US">
                <a:latin typeface="Arial" panose="020B0604020202020204" pitchFamily="34" charset="0"/>
              </a:rPr>
              <a:t>その際</a:t>
            </a:r>
            <a:r>
              <a:rPr lang="en-US" altLang="ja-JP">
                <a:latin typeface="Arial" panose="020B0604020202020204" pitchFamily="34" charset="0"/>
              </a:rPr>
              <a:t>,</a:t>
            </a:r>
            <a:r>
              <a:rPr lang="ja-JP" altLang="en-US">
                <a:latin typeface="Arial" panose="020B0604020202020204" pitchFamily="34" charset="0"/>
              </a:rPr>
              <a:t>防災教育の視点から，過去に発生した地域の自然災害について</a:t>
            </a:r>
            <a:r>
              <a:rPr lang="en-US" altLang="ja-JP">
                <a:latin typeface="Arial" panose="020B0604020202020204" pitchFamily="34" charset="0"/>
              </a:rPr>
              <a:t>,</a:t>
            </a:r>
            <a:r>
              <a:rPr lang="ja-JP" altLang="en-US">
                <a:latin typeface="Arial" panose="020B0604020202020204" pitchFamily="34" charset="0"/>
              </a:rPr>
              <a:t>新たに自衛隊などの関係機関との関わりなどを取り上げながら</a:t>
            </a:r>
            <a:r>
              <a:rPr lang="en-US" altLang="ja-JP">
                <a:latin typeface="Arial" panose="020B0604020202020204" pitchFamily="34" charset="0"/>
              </a:rPr>
              <a:t>,</a:t>
            </a:r>
            <a:r>
              <a:rPr lang="ja-JP" altLang="en-US">
                <a:latin typeface="Arial" panose="020B0604020202020204" pitchFamily="34" charset="0"/>
              </a:rPr>
              <a:t>起こりうる災害への備えや自分たちにできることを，「自助」の観点を中心に考え</a:t>
            </a:r>
            <a:r>
              <a:rPr lang="en-US" altLang="ja-JP">
                <a:latin typeface="Arial" panose="020B0604020202020204" pitchFamily="34" charset="0"/>
              </a:rPr>
              <a:t>,</a:t>
            </a:r>
            <a:r>
              <a:rPr lang="ja-JP" altLang="en-US">
                <a:latin typeface="Arial" panose="020B0604020202020204" pitchFamily="34" charset="0"/>
              </a:rPr>
              <a:t>判断する活動などが重視されています。</a:t>
            </a:r>
            <a:endParaRPr lang="en-US" altLang="ja-JP">
              <a:latin typeface="Arial" panose="020B0604020202020204" pitchFamily="34" charset="0"/>
            </a:endParaRPr>
          </a:p>
          <a:p>
            <a:pPr eaLnBrk="1" hangingPunct="1"/>
            <a:r>
              <a:rPr lang="ja-JP" altLang="en-US">
                <a:latin typeface="Arial" panose="020B0604020202020204" pitchFamily="34" charset="0"/>
              </a:rPr>
              <a:t>　また</a:t>
            </a:r>
            <a:r>
              <a:rPr lang="en-US" altLang="ja-JP">
                <a:latin typeface="Arial" panose="020B0604020202020204" pitchFamily="34" charset="0"/>
              </a:rPr>
              <a:t>,</a:t>
            </a:r>
            <a:r>
              <a:rPr lang="ja-JP" altLang="en-US">
                <a:latin typeface="Arial" panose="020B0604020202020204" pitchFamily="34" charset="0"/>
              </a:rPr>
              <a:t>第３学年で学習していた文化財・年中行事が</a:t>
            </a:r>
            <a:r>
              <a:rPr lang="en-US" altLang="ja-JP">
                <a:latin typeface="Arial" panose="020B0604020202020204" pitchFamily="34" charset="0"/>
              </a:rPr>
              <a:t>,</a:t>
            </a:r>
            <a:r>
              <a:rPr lang="ja-JP" altLang="en-US">
                <a:latin typeface="Arial" panose="020B0604020202020204" pitchFamily="34" charset="0"/>
              </a:rPr>
              <a:t>第４学年に移動したことで</a:t>
            </a:r>
            <a:r>
              <a:rPr lang="en-US" altLang="ja-JP">
                <a:latin typeface="Arial" panose="020B0604020202020204" pitchFamily="34" charset="0"/>
              </a:rPr>
              <a:t>,</a:t>
            </a:r>
            <a:r>
              <a:rPr lang="ja-JP" altLang="en-US">
                <a:latin typeface="Arial" panose="020B0604020202020204" pitchFamily="34" charset="0"/>
              </a:rPr>
              <a:t>自分たちの都道府県の主なものを</a:t>
            </a:r>
            <a:r>
              <a:rPr lang="ja-JP" altLang="en-US">
                <a:latin typeface="ＭＳ Ｐ明朝" panose="02020600040205080304" pitchFamily="18" charset="-128"/>
              </a:rPr>
              <a:t>３～４</a:t>
            </a:r>
            <a:r>
              <a:rPr lang="ja-JP" altLang="en-US">
                <a:latin typeface="Arial" panose="020B0604020202020204" pitchFamily="34" charset="0"/>
              </a:rPr>
              <a:t>程度幅広く取り上げ</a:t>
            </a:r>
            <a:r>
              <a:rPr lang="en-US" altLang="ja-JP">
                <a:latin typeface="Arial" panose="020B0604020202020204" pitchFamily="34" charset="0"/>
              </a:rPr>
              <a:t>,</a:t>
            </a:r>
            <a:r>
              <a:rPr lang="ja-JP" altLang="en-US">
                <a:latin typeface="Arial" panose="020B0604020202020204" pitchFamily="34" charset="0"/>
              </a:rPr>
              <a:t>県域の特色を大まかに認識させることが求められています。</a:t>
            </a:r>
          </a:p>
          <a:p>
            <a:pPr eaLnBrk="1" hangingPunct="1"/>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92645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9683301-653F-4B6C-8419-6396DF788966}"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Ｐ明朝" panose="02020600040205080304" pitchFamily="18" charset="-128"/>
              </a:rPr>
              <a:t>　</a:t>
            </a:r>
            <a:r>
              <a:rPr lang="ja-JP" altLang="en-US">
                <a:latin typeface="ＭＳ 明朝" panose="02020609040205080304" pitchFamily="17" charset="-128"/>
                <a:ea typeface="ＭＳ 明朝" panose="02020609040205080304" pitchFamily="17" charset="-128"/>
              </a:rPr>
              <a:t>続いて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第５学年では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我が国の地理的環境の特色や，産業の現状などを理解するとともに</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社会的事象相互の関連や意味を「多角的に」考える力や</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社会に見られる課題を把握し</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その解決に向け</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選択・判断したことを説明したり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議論したりする力を育むことが求められています。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915733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0E4C013-F6B5-481B-B7AA-676C1210E960}"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a:t>
            </a:r>
            <a:r>
              <a:rPr lang="ja-JP" altLang="en-US">
                <a:latin typeface="Arial" panose="020B0604020202020204" pitchFamily="34" charset="0"/>
              </a:rPr>
              <a:t>その際</a:t>
            </a:r>
            <a:r>
              <a:rPr lang="en-US" altLang="ja-JP">
                <a:latin typeface="Arial" panose="020B0604020202020204" pitchFamily="34" charset="0"/>
              </a:rPr>
              <a:t>,</a:t>
            </a:r>
            <a:r>
              <a:rPr lang="ja-JP" altLang="en-US">
                <a:latin typeface="Arial" panose="020B0604020202020204" pitchFamily="34" charset="0"/>
              </a:rPr>
              <a:t>領土を範囲として捉えさせるために</a:t>
            </a:r>
            <a:r>
              <a:rPr lang="en-US" altLang="ja-JP">
                <a:latin typeface="Arial" panose="020B0604020202020204" pitchFamily="34" charset="0"/>
              </a:rPr>
              <a:t>,</a:t>
            </a:r>
            <a:r>
              <a:rPr lang="ja-JP" altLang="en-US">
                <a:latin typeface="Arial" panose="020B0604020202020204" pitchFamily="34" charset="0"/>
              </a:rPr>
              <a:t>新たに緯度・経度を用い</a:t>
            </a:r>
            <a:r>
              <a:rPr lang="en-US" altLang="ja-JP">
                <a:latin typeface="Arial" panose="020B0604020202020204" pitchFamily="34" charset="0"/>
              </a:rPr>
              <a:t>,</a:t>
            </a:r>
            <a:r>
              <a:rPr lang="ja-JP" altLang="en-US">
                <a:latin typeface="Arial" panose="020B0604020202020204" pitchFamily="34" charset="0"/>
              </a:rPr>
              <a:t>地図上で位置を確認することや</a:t>
            </a:r>
            <a:r>
              <a:rPr lang="en-US" altLang="ja-JP">
                <a:latin typeface="Arial" panose="020B0604020202020204" pitchFamily="34" charset="0"/>
              </a:rPr>
              <a:t>,</a:t>
            </a:r>
            <a:r>
              <a:rPr lang="ja-JP" altLang="en-US">
                <a:latin typeface="Arial" panose="020B0604020202020204" pitchFamily="34" charset="0"/>
              </a:rPr>
              <a:t>産業の学習では</a:t>
            </a:r>
            <a:r>
              <a:rPr lang="en-US" altLang="ja-JP">
                <a:latin typeface="Arial" panose="020B0604020202020204" pitchFamily="34" charset="0"/>
              </a:rPr>
              <a:t>,</a:t>
            </a:r>
            <a:r>
              <a:rPr lang="ja-JP" altLang="en-US">
                <a:latin typeface="Arial" panose="020B0604020202020204" pitchFamily="34" charset="0"/>
              </a:rPr>
              <a:t>消費者や生産者</a:t>
            </a:r>
            <a:r>
              <a:rPr lang="en-US" altLang="ja-JP">
                <a:latin typeface="Arial" panose="020B0604020202020204" pitchFamily="34" charset="0"/>
              </a:rPr>
              <a:t>,</a:t>
            </a:r>
            <a:r>
              <a:rPr lang="ja-JP" altLang="en-US">
                <a:latin typeface="Arial" panose="020B0604020202020204" pitchFamily="34" charset="0"/>
              </a:rPr>
              <a:t>流通業者などの様々な立場から多角的に捉えさせること</a:t>
            </a:r>
            <a:r>
              <a:rPr lang="en-US" altLang="ja-JP">
                <a:latin typeface="Arial" panose="020B0604020202020204" pitchFamily="34" charset="0"/>
              </a:rPr>
              <a:t>,</a:t>
            </a:r>
            <a:r>
              <a:rPr lang="ja-JP" altLang="en-US">
                <a:latin typeface="Arial" panose="020B0604020202020204" pitchFamily="34" charset="0"/>
              </a:rPr>
              <a:t>防災教育の視点から，第５学年では「共助」を中心に扱うことなどが重視されています。　</a:t>
            </a:r>
          </a:p>
        </p:txBody>
      </p:sp>
    </p:spTree>
    <p:extLst>
      <p:ext uri="{BB962C8B-B14F-4D97-AF65-F5344CB8AC3E}">
        <p14:creationId xmlns:p14="http://schemas.microsoft.com/office/powerpoint/2010/main" val="3983878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701533A-C317-4D9D-A6D6-BB95D234A645}" type="slidenum">
              <a:rPr kumimoji="1" lang="en-US" altLang="ja-JP" smtClean="0">
                <a:latin typeface="Arial" panose="020B0604020202020204" pitchFamily="34" charset="0"/>
              </a:rPr>
              <a:pPr/>
              <a:t>16</a:t>
            </a:fld>
            <a:endParaRPr kumimoji="1" lang="en-US" altLang="ja-JP">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Ｐ明朝" panose="02020600040205080304" pitchFamily="18" charset="-128"/>
              </a:rPr>
              <a:t>　</a:t>
            </a:r>
            <a:r>
              <a:rPr lang="ja-JP" altLang="en-US">
                <a:latin typeface="ＭＳ 明朝" panose="02020609040205080304" pitchFamily="17" charset="-128"/>
                <a:ea typeface="ＭＳ 明朝" panose="02020609040205080304" pitchFamily="17" charset="-128"/>
              </a:rPr>
              <a:t>第６学年では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歴史の事象よりも「我が国の政治の働き」が先に示されました。また，三権分立など政治の仕組みやはたらきに関する内容が新設されています。これは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主権者教育の観点から政治そのものの意味を捉えさせることを重視しているためです。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6992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D3D22F9-007D-4DA1-ABF7-0E8E3A0BA733}"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第６学年の内容の取扱いについては，スライドに示すとおりです。後ほど，ご確認ください。</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770465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CD056D8-7D04-4665-AE52-D7AEE2639D1C}"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Ｐ明朝" panose="02020600040205080304" pitchFamily="18" charset="-128"/>
              </a:rPr>
              <a:t>　</a:t>
            </a:r>
            <a:r>
              <a:rPr lang="ja-JP" altLang="en-US">
                <a:latin typeface="ＭＳ 明朝" panose="02020609040205080304" pitchFamily="17" charset="-128"/>
                <a:ea typeface="ＭＳ 明朝" panose="02020609040205080304" pitchFamily="17" charset="-128"/>
              </a:rPr>
              <a:t>ではここからは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指導計画の作成と内容の取扱いについて説明します。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「指導計画作成上の配慮事項」として，５つの留意点が示されています。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a:t>
            </a:r>
            <a:endParaRPr lang="ja-JP" altLang="en-US">
              <a:latin typeface="Arial" panose="020B0604020202020204" pitchFamily="34" charset="0"/>
            </a:endParaRPr>
          </a:p>
        </p:txBody>
      </p:sp>
    </p:spTree>
    <p:extLst>
      <p:ext uri="{BB962C8B-B14F-4D97-AF65-F5344CB8AC3E}">
        <p14:creationId xmlns:p14="http://schemas.microsoft.com/office/powerpoint/2010/main" val="1773638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a:ln/>
        </p:spPr>
      </p:sp>
      <p:sp>
        <p:nvSpPr>
          <p:cNvPr id="4813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（１）について説明します。</a:t>
            </a:r>
            <a:endParaRPr lang="en-US" altLang="ja-JP" dirty="0">
              <a:latin typeface="Arial" panose="020B0604020202020204" pitchFamily="34" charset="0"/>
            </a:endParaRPr>
          </a:p>
          <a:p>
            <a:r>
              <a:rPr lang="ja-JP" altLang="en-US" dirty="0">
                <a:latin typeface="Arial" panose="020B0604020202020204" pitchFamily="34" charset="0"/>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主体的・対話的で深い学びの実現に向けた授業改善について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４点示されています。　</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この４点を踏まえ，問題解決あるいは課題解決的な学習といった社会科学習指導を展開することが大切です。</a:t>
            </a:r>
            <a:endParaRPr lang="en-US" altLang="ja-JP" dirty="0">
              <a:latin typeface="ＭＳ 明朝" panose="02020609040205080304" pitchFamily="17" charset="-128"/>
              <a:ea typeface="ＭＳ 明朝" panose="02020609040205080304" pitchFamily="17" charset="-128"/>
            </a:endParaRPr>
          </a:p>
        </p:txBody>
      </p:sp>
      <p:sp>
        <p:nvSpPr>
          <p:cNvPr id="4813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58C5A93-E359-4E6B-82F5-C059B94479A7}" type="slidenum">
              <a:rPr lang="en-US" altLang="ja-JP" smtClean="0">
                <a:latin typeface="Arial" panose="020B0604020202020204" pitchFamily="34" charset="0"/>
              </a:rPr>
              <a:pPr/>
              <a:t>19</a:t>
            </a:fld>
            <a:endParaRPr lang="en-US" altLang="ja-JP">
              <a:latin typeface="Arial" panose="020B0604020202020204" pitchFamily="34" charset="0"/>
            </a:endParaRPr>
          </a:p>
        </p:txBody>
      </p:sp>
    </p:spTree>
    <p:extLst>
      <p:ext uri="{BB962C8B-B14F-4D97-AF65-F5344CB8AC3E}">
        <p14:creationId xmlns:p14="http://schemas.microsoft.com/office/powerpoint/2010/main" val="10140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4817795-0DA3-4EB2-9F73-9A85D8BDED7B}" type="slidenum">
              <a:rPr kumimoji="1" lang="en-US" altLang="ja-JP" smtClean="0">
                <a:latin typeface="Arial" panose="020B0604020202020204" pitchFamily="34" charset="0"/>
              </a:rPr>
              <a:pPr/>
              <a:t>2</a:t>
            </a:fld>
            <a:endParaRPr kumimoji="1" lang="en-US" altLang="ja-JP">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はじめに，小学校社会科の改善事項です。主な改善事項は６点です。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この改善事項の中で大きな点は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第３学年及び第４学年の目標と内容の整理がなされたことです。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546623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a:t>
            </a:r>
            <a:r>
              <a:rPr lang="ja-JP" altLang="en-US" dirty="0">
                <a:latin typeface="ＭＳ 明朝" panose="02020609040205080304" pitchFamily="17" charset="-128"/>
                <a:ea typeface="ＭＳ 明朝" panose="02020609040205080304" pitchFamily="17" charset="-128"/>
              </a:rPr>
              <a:t>次に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（２）時数配分の留意事項です。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今回の改訂で，新たな内容や調査などの学習活動が加わる一方</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年間授業時数は</a:t>
            </a:r>
            <a:r>
              <a:rPr lang="en-US" altLang="ja-JP">
                <a:latin typeface="ＭＳ 明朝" panose="02020609040205080304" pitchFamily="17" charset="-128"/>
                <a:ea typeface="ＭＳ 明朝" panose="02020609040205080304" pitchFamily="17" charset="-128"/>
              </a:rPr>
              <a:t>,70</a:t>
            </a:r>
            <a:r>
              <a:rPr lang="ja-JP" altLang="en-US">
                <a:latin typeface="ＭＳ 明朝" panose="02020609040205080304" pitchFamily="17" charset="-128"/>
                <a:ea typeface="ＭＳ 明朝" panose="02020609040205080304" pitchFamily="17" charset="-128"/>
              </a:rPr>
              <a:t>時間のままです。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したがって，学校の実態を踏まえた上で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カリキュラム・マネジメントの視点から年間指導計画を作成することが求められます。</a:t>
            </a:r>
          </a:p>
        </p:txBody>
      </p:sp>
      <p:sp>
        <p:nvSpPr>
          <p:cNvPr id="50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CA42303-2140-4E6E-BB26-0D8C0C72EEC6}" type="slidenum">
              <a:rPr lang="en-US" altLang="ja-JP" smtClean="0">
                <a:latin typeface="Arial" panose="020B0604020202020204" pitchFamily="34" charset="0"/>
              </a:rPr>
              <a:pPr/>
              <a:t>20</a:t>
            </a:fld>
            <a:endParaRPr lang="en-US" altLang="ja-JP">
              <a:latin typeface="Arial" panose="020B0604020202020204" pitchFamily="34" charset="0"/>
            </a:endParaRPr>
          </a:p>
        </p:txBody>
      </p:sp>
    </p:spTree>
    <p:extLst>
      <p:ext uri="{BB962C8B-B14F-4D97-AF65-F5344CB8AC3E}">
        <p14:creationId xmlns:p14="http://schemas.microsoft.com/office/powerpoint/2010/main" val="625653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（３）の地図帳や地球儀の活用についてです。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第３学年，第４学年，</a:t>
            </a: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AB07D85-7E57-4D71-83CF-6A3A00A46AFB}" type="slidenum">
              <a:rPr lang="en-US" altLang="ja-JP" smtClean="0">
                <a:latin typeface="Arial" panose="020B0604020202020204" pitchFamily="34" charset="0"/>
              </a:rPr>
              <a:pPr/>
              <a:t>21</a:t>
            </a:fld>
            <a:endParaRPr lang="en-US" altLang="ja-JP">
              <a:latin typeface="Arial" panose="020B0604020202020204" pitchFamily="34" charset="0"/>
            </a:endParaRPr>
          </a:p>
        </p:txBody>
      </p:sp>
    </p:spTree>
    <p:extLst>
      <p:ext uri="{BB962C8B-B14F-4D97-AF65-F5344CB8AC3E}">
        <p14:creationId xmlns:p14="http://schemas.microsoft.com/office/powerpoint/2010/main" val="261994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ln/>
        </p:spPr>
      </p:sp>
      <p:sp>
        <p:nvSpPr>
          <p:cNvPr id="542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さらに第５学年と，</a:t>
            </a:r>
            <a:r>
              <a:rPr lang="ja-JP" altLang="en-US">
                <a:latin typeface="ＭＳ 明朝" panose="02020609040205080304" pitchFamily="17" charset="-128"/>
                <a:ea typeface="ＭＳ 明朝" panose="02020609040205080304" pitchFamily="17" charset="-128"/>
              </a:rPr>
              <a:t>今回の改訂において地図帳や地球儀の活用が一層重視されました。また</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地図帳や地球儀の活用の他にも</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白地図にまとめるなど</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情報を地図化する学習活動の重要性が示されています。</a:t>
            </a:r>
            <a:endParaRPr lang="en-US" altLang="ja-JP">
              <a:latin typeface="ＭＳ 明朝" panose="02020609040205080304" pitchFamily="17" charset="-128"/>
              <a:ea typeface="ＭＳ 明朝" panose="02020609040205080304" pitchFamily="17" charset="-128"/>
            </a:endParaRP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9AC5680-88A9-48FE-A9DB-E12282D613DE}" type="slidenum">
              <a:rPr lang="en-US" altLang="ja-JP" smtClean="0">
                <a:latin typeface="Arial" panose="020B0604020202020204" pitchFamily="34" charset="0"/>
              </a:rPr>
              <a:pPr/>
              <a:t>22</a:t>
            </a:fld>
            <a:endParaRPr lang="en-US" altLang="ja-JP">
              <a:latin typeface="Arial" panose="020B0604020202020204" pitchFamily="34" charset="0"/>
            </a:endParaRPr>
          </a:p>
        </p:txBody>
      </p:sp>
    </p:spTree>
    <p:extLst>
      <p:ext uri="{BB962C8B-B14F-4D97-AF65-F5344CB8AC3E}">
        <p14:creationId xmlns:p14="http://schemas.microsoft.com/office/powerpoint/2010/main" val="359802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3F432B9-2D47-4726-A724-3A7F3C196546}" type="slidenum">
              <a:rPr kumimoji="1" lang="en-US" altLang="ja-JP" smtClean="0">
                <a:latin typeface="Arial" panose="020B0604020202020204" pitchFamily="34" charset="0"/>
              </a:rPr>
              <a:pPr/>
              <a:t>23</a:t>
            </a:fld>
            <a:endParaRPr kumimoji="1" lang="en-US" altLang="ja-JP">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a:t>
            </a:r>
            <a:r>
              <a:rPr lang="ja-JP" altLang="en-US">
                <a:latin typeface="ＭＳ 明朝" panose="02020609040205080304" pitchFamily="17" charset="-128"/>
                <a:ea typeface="ＭＳ 明朝" panose="02020609040205080304" pitchFamily="17" charset="-128"/>
              </a:rPr>
              <a:t>最後に</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内容の取扱いについての配慮事項です。このように４つの留意点が示されています。</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ここでは（１）のみ説明します。これまでも「言語活動の充実」が求められてきましたが</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引き続き一層重視することが明示されています。体験を伴う学習やそれに基づく表現活動の一層の充実を図ることで</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多角的に考えたことや選択したことを論理的に説明したり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立場や根拠を明確にして議論したりする主権者として求められる資質･能力を育成することが重視されています。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4090167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54FC579-CBCA-4244-B038-DF62843DEE51}" type="slidenum">
              <a:rPr kumimoji="1" lang="en-US" altLang="ja-JP" smtClean="0">
                <a:solidFill>
                  <a:srgbClr val="000000"/>
                </a:solidFill>
                <a:latin typeface="Arial" panose="020B0604020202020204" pitchFamily="34" charset="0"/>
              </a:rPr>
              <a:pPr/>
              <a:t>24</a:t>
            </a:fld>
            <a:endParaRPr kumimoji="1" lang="en-US" altLang="ja-JP">
              <a:solidFill>
                <a:srgbClr val="000000"/>
              </a:solidFill>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a:latin typeface="ＭＳ Ｐ明朝" panose="02020600040205080304" pitchFamily="18" charset="-128"/>
              </a:rPr>
              <a:t>以上で，「新教育課程　小学校社会」の説明を終わります。</a:t>
            </a:r>
            <a:endParaRPr lang="ja-JP" altLang="en-US">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a:latin typeface="ＭＳ Ｐ明朝" panose="02020600040205080304" pitchFamily="18" charset="-128"/>
            </a:endParaRPr>
          </a:p>
        </p:txBody>
      </p:sp>
    </p:spTree>
    <p:extLst>
      <p:ext uri="{BB962C8B-B14F-4D97-AF65-F5344CB8AC3E}">
        <p14:creationId xmlns:p14="http://schemas.microsoft.com/office/powerpoint/2010/main" val="3229980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4DFD6BE-9B00-41C9-A413-3A4F0627A18B}" type="slidenum">
              <a:rPr kumimoji="1" lang="en-US" altLang="ja-JP" smtClean="0">
                <a:latin typeface="Arial" panose="020B0604020202020204" pitchFamily="34" charset="0"/>
              </a:rPr>
              <a:pPr/>
              <a:t>3</a:t>
            </a:fld>
            <a:endParaRPr kumimoji="1" lang="en-US" altLang="ja-JP">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社会科の目標の改善については３点です。解説では</a:t>
            </a:r>
            <a:r>
              <a:rPr lang="en-US" altLang="ja-JP" dirty="0">
                <a:latin typeface="ＭＳ 明朝" panose="02020609040205080304" pitchFamily="17" charset="-128"/>
                <a:ea typeface="ＭＳ 明朝" panose="02020609040205080304" pitchFamily="17" charset="-128"/>
              </a:rPr>
              <a:t>,P10</a:t>
            </a:r>
            <a:r>
              <a:rPr lang="ja-JP" altLang="en-US" dirty="0">
                <a:latin typeface="ＭＳ 明朝" panose="02020609040205080304" pitchFamily="17" charset="-128"/>
                <a:ea typeface="ＭＳ 明朝" panose="02020609040205080304" pitchFamily="17" charset="-128"/>
              </a:rPr>
              <a:t>～</a:t>
            </a:r>
            <a:r>
              <a:rPr lang="en-US" altLang="ja-JP" dirty="0">
                <a:latin typeface="ＭＳ 明朝" panose="02020609040205080304" pitchFamily="17" charset="-128"/>
                <a:ea typeface="ＭＳ 明朝" panose="02020609040205080304" pitchFamily="17" charset="-128"/>
              </a:rPr>
              <a:t>13</a:t>
            </a:r>
            <a:r>
              <a:rPr lang="ja-JP" altLang="en-US" dirty="0">
                <a:latin typeface="ＭＳ 明朝" panose="02020609040205080304" pitchFamily="17" charset="-128"/>
                <a:ea typeface="ＭＳ 明朝" panose="02020609040205080304" pitchFamily="17" charset="-128"/>
              </a:rPr>
              <a:t>に示されています。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１点は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目標の示し方です。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今回の改訂では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育成を目指す資質・能力が「知識及び技能」「思考力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判断力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表現力等」「学びに向かう力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人間性等」の３つの柱で示され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社会科の目標についてもこの３つの柱で整理されています。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２点は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社会科の学習における「社会的な見方・考え方」の重視です。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３つの資質・能力を育むために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社会科では児童が社会的な見方・考え方を働かせるように授業改善を行うことが求められています。社会的な見方・考え方は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視点や方法と定義されました。</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３点は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課題解決的な学習活動の充実です。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これは，２点目に示した授業改善をすすめるために，小中学校社会科に共通する学習活動として明文化されています。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p>
          <a:p>
            <a:pPr eaLnBrk="1" hangingPunct="1"/>
            <a:endParaRPr lang="ja-JP" altLang="en-US" dirty="0">
              <a:latin typeface="ＭＳ Ｐ明朝" panose="02020600040205080304" pitchFamily="18" charset="-128"/>
            </a:endParaRPr>
          </a:p>
        </p:txBody>
      </p:sp>
    </p:spTree>
    <p:extLst>
      <p:ext uri="{BB962C8B-B14F-4D97-AF65-F5344CB8AC3E}">
        <p14:creationId xmlns:p14="http://schemas.microsoft.com/office/powerpoint/2010/main" val="81741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377CCC8-12B5-4A09-BB25-9C938BF0335F}" type="slidenum">
              <a:rPr kumimoji="1" lang="en-US" altLang="ja-JP" smtClean="0">
                <a:latin typeface="Arial" panose="020B0604020202020204" pitchFamily="34" charset="0"/>
              </a:rPr>
              <a:pPr/>
              <a:t>4</a:t>
            </a:fld>
            <a:endParaRPr kumimoji="1" lang="en-US" altLang="ja-JP">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a:t>
            </a:r>
            <a:r>
              <a:rPr lang="ja-JP" altLang="en-US" dirty="0">
                <a:latin typeface="Arial" panose="020B0604020202020204" pitchFamily="34" charset="0"/>
              </a:rPr>
              <a:t>社会科の内容構成についてです。解説の</a:t>
            </a:r>
            <a:r>
              <a:rPr lang="en-US" altLang="ja-JP" dirty="0">
                <a:latin typeface="ＭＳ Ｐ明朝" panose="02020600040205080304" pitchFamily="18" charset="-128"/>
              </a:rPr>
              <a:t>P150</a:t>
            </a:r>
            <a:r>
              <a:rPr lang="ja-JP" altLang="en-US" dirty="0">
                <a:latin typeface="ＭＳ Ｐ明朝" panose="02020600040205080304" pitchFamily="18" charset="-128"/>
              </a:rPr>
              <a:t>～</a:t>
            </a:r>
            <a:r>
              <a:rPr lang="en-US" altLang="ja-JP" dirty="0">
                <a:latin typeface="ＭＳ Ｐ明朝" panose="02020600040205080304" pitchFamily="18" charset="-128"/>
              </a:rPr>
              <a:t>151</a:t>
            </a:r>
            <a:r>
              <a:rPr lang="ja-JP" altLang="en-US" dirty="0">
                <a:latin typeface="ＭＳ Ｐ明朝" panose="02020600040205080304" pitchFamily="18" charset="-128"/>
              </a:rPr>
              <a:t>をご覧ください。</a:t>
            </a:r>
            <a:endParaRPr lang="en-US" altLang="ja-JP" dirty="0">
              <a:latin typeface="Arial" panose="020B0604020202020204" pitchFamily="34" charset="0"/>
            </a:endParaRPr>
          </a:p>
          <a:p>
            <a:pPr eaLnBrk="1" hangingPunct="1"/>
            <a:r>
              <a:rPr lang="ja-JP" altLang="en-US" dirty="0">
                <a:latin typeface="Arial" panose="020B0604020202020204" pitchFamily="34" charset="0"/>
              </a:rPr>
              <a:t>　各学年の内容が</a:t>
            </a:r>
            <a:r>
              <a:rPr lang="en-US" altLang="ja-JP" dirty="0">
                <a:latin typeface="Arial" panose="020B0604020202020204" pitchFamily="34" charset="0"/>
              </a:rPr>
              <a:t>,</a:t>
            </a:r>
            <a:r>
              <a:rPr lang="ja-JP" altLang="en-US" dirty="0">
                <a:latin typeface="Arial" panose="020B0604020202020204" pitchFamily="34" charset="0"/>
              </a:rPr>
              <a:t>３つの枠組みで整理され，中学校への接続を意識したものになっています。</a:t>
            </a:r>
            <a:endParaRPr lang="en-US" altLang="ja-JP" dirty="0">
              <a:latin typeface="Arial" panose="020B0604020202020204" pitchFamily="34" charset="0"/>
            </a:endParaRPr>
          </a:p>
          <a:p>
            <a:pPr eaLnBrk="1" hangingPunct="1"/>
            <a:r>
              <a:rPr lang="ja-JP" altLang="en-US" dirty="0">
                <a:latin typeface="Arial" panose="020B0604020202020204" pitchFamily="34" charset="0"/>
              </a:rPr>
              <a:t>　また</a:t>
            </a:r>
            <a:r>
              <a:rPr lang="en-US" altLang="ja-JP" dirty="0">
                <a:latin typeface="Arial" panose="020B0604020202020204" pitchFamily="34" charset="0"/>
              </a:rPr>
              <a:t>,</a:t>
            </a:r>
            <a:r>
              <a:rPr lang="ja-JP" altLang="en-US" dirty="0">
                <a:latin typeface="Arial" panose="020B0604020202020204" pitchFamily="34" charset="0"/>
              </a:rPr>
              <a:t>このような３つの枠組みで</a:t>
            </a:r>
            <a:r>
              <a:rPr lang="en-US" altLang="ja-JP" dirty="0">
                <a:latin typeface="Arial" panose="020B0604020202020204" pitchFamily="34" charset="0"/>
              </a:rPr>
              <a:t>,</a:t>
            </a:r>
            <a:r>
              <a:rPr lang="ja-JP" altLang="en-US" dirty="0">
                <a:latin typeface="Arial" panose="020B0604020202020204" pitchFamily="34" charset="0"/>
              </a:rPr>
              <a:t>内容構成を整理した主たるねらいは</a:t>
            </a:r>
            <a:r>
              <a:rPr lang="en-US" altLang="ja-JP" dirty="0">
                <a:latin typeface="Arial" panose="020B0604020202020204" pitchFamily="34" charset="0"/>
              </a:rPr>
              <a:t>,</a:t>
            </a:r>
            <a:r>
              <a:rPr lang="ja-JP" altLang="en-US" dirty="0">
                <a:latin typeface="Arial" panose="020B0604020202020204" pitchFamily="34" charset="0"/>
              </a:rPr>
              <a:t>授業改善のためです。どの単元で</a:t>
            </a:r>
            <a:r>
              <a:rPr lang="en-US" altLang="ja-JP" dirty="0">
                <a:latin typeface="Arial" panose="020B0604020202020204" pitchFamily="34" charset="0"/>
              </a:rPr>
              <a:t>,</a:t>
            </a:r>
            <a:r>
              <a:rPr lang="ja-JP" altLang="en-US" dirty="0">
                <a:latin typeface="Arial" panose="020B0604020202020204" pitchFamily="34" charset="0"/>
              </a:rPr>
              <a:t>どのような視点での分析が求められているのかを明示することで</a:t>
            </a:r>
            <a:r>
              <a:rPr lang="en-US" altLang="ja-JP" dirty="0">
                <a:latin typeface="Arial" panose="020B0604020202020204" pitchFamily="34" charset="0"/>
              </a:rPr>
              <a:t>,</a:t>
            </a:r>
            <a:r>
              <a:rPr lang="ja-JP" altLang="en-US" dirty="0">
                <a:latin typeface="Arial" panose="020B0604020202020204" pitchFamily="34" charset="0"/>
              </a:rPr>
              <a:t>教材研究の視点を示唆しています。</a:t>
            </a: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9531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97ACDDE-F052-4053-A5F1-3A139EBEB34C}" type="slidenum">
              <a:rPr kumimoji="1" lang="en-US" altLang="ja-JP" smtClean="0">
                <a:latin typeface="Arial" panose="020B0604020202020204" pitchFamily="34" charset="0"/>
              </a:rPr>
              <a:pPr/>
              <a:t>5</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社会科の目標について説明します。解説の</a:t>
            </a:r>
            <a:r>
              <a:rPr lang="en-US" altLang="ja-JP" dirty="0">
                <a:latin typeface="ＭＳ 明朝" panose="02020609040205080304" pitchFamily="17" charset="-128"/>
                <a:ea typeface="ＭＳ 明朝" panose="02020609040205080304" pitchFamily="17" charset="-128"/>
              </a:rPr>
              <a:t>P17</a:t>
            </a:r>
            <a:r>
              <a:rPr lang="ja-JP" altLang="en-US" dirty="0">
                <a:latin typeface="ＭＳ 明朝" panose="02020609040205080304" pitchFamily="17" charset="-128"/>
                <a:ea typeface="ＭＳ 明朝" panose="02020609040205080304" pitchFamily="17" charset="-128"/>
              </a:rPr>
              <a:t>をご覧ください。</a:t>
            </a: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今回の改訂では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目標の冒頭に「社会的な見方・考え方を働かせ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課題を追究する活動を通して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社会の形成者に必要な資質・能力を育成する」ことを示し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育成すべき３つの資質・能力に合わせて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（１）から（３）に示す目標が示されました。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これは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中学校</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高等学校も同様で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小学校社会科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中学校社会科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地理歴史科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公民科のつながりを意識したものになっています。</a:t>
            </a: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015792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ChangeArrowheads="1" noTextEdit="1"/>
          </p:cNvSpPr>
          <p:nvPr>
            <p:ph type="sldImg"/>
          </p:nvPr>
        </p:nvSpPr>
        <p:spPr>
          <a:ln/>
        </p:spPr>
      </p:sp>
      <p:sp>
        <p:nvSpPr>
          <p:cNvPr id="21507" name="ノート プレースホルダー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３つの資質・能力については，解説の</a:t>
            </a:r>
            <a:r>
              <a:rPr lang="en-US" altLang="ja-JP" dirty="0">
                <a:latin typeface="ＭＳ Ｐ明朝" panose="02020600040205080304" pitchFamily="18" charset="-128"/>
              </a:rPr>
              <a:t>P21</a:t>
            </a:r>
            <a:r>
              <a:rPr lang="ja-JP" altLang="en-US" dirty="0">
                <a:latin typeface="ＭＳ Ｐ明朝" panose="02020600040205080304" pitchFamily="18" charset="-128"/>
              </a:rPr>
              <a:t>～</a:t>
            </a:r>
            <a:r>
              <a:rPr lang="en-US" altLang="ja-JP" dirty="0">
                <a:latin typeface="ＭＳ Ｐ明朝" panose="02020600040205080304" pitchFamily="18" charset="-128"/>
              </a:rPr>
              <a:t>28</a:t>
            </a:r>
            <a:r>
              <a:rPr lang="ja-JP" altLang="en-US" dirty="0">
                <a:latin typeface="Arial" panose="020B0604020202020204" pitchFamily="34" charset="0"/>
              </a:rPr>
              <a:t>に示されています。</a:t>
            </a:r>
            <a:endParaRPr lang="en-US" altLang="ja-JP" dirty="0">
              <a:latin typeface="Arial" panose="020B0604020202020204" pitchFamily="34" charset="0"/>
            </a:endParaRPr>
          </a:p>
          <a:p>
            <a:r>
              <a:rPr lang="ja-JP" altLang="en-US" dirty="0">
                <a:latin typeface="Arial" panose="020B0604020202020204" pitchFamily="34" charset="0"/>
              </a:rPr>
              <a:t>　スライドには，それぞれの資質・能力に対応して，社会科で育成する資質・能力の具体的な定義が簡潔にまとめられています。</a:t>
            </a:r>
            <a:endParaRPr lang="en-US" altLang="ja-JP" dirty="0">
              <a:latin typeface="Arial" panose="020B0604020202020204" pitchFamily="34" charset="0"/>
            </a:endParaRPr>
          </a:p>
          <a:p>
            <a:r>
              <a:rPr lang="ja-JP" altLang="en-US" dirty="0">
                <a:latin typeface="Arial" panose="020B0604020202020204" pitchFamily="34" charset="0"/>
              </a:rPr>
              <a:t>　詳細については，後ほどご確認ください。</a:t>
            </a:r>
            <a:endParaRPr lang="en-US" altLang="ja-JP" dirty="0">
              <a:latin typeface="Arial" panose="020B0604020202020204" pitchFamily="34" charset="0"/>
            </a:endParaRPr>
          </a:p>
          <a:p>
            <a:r>
              <a:rPr lang="ja-JP" altLang="en-US" dirty="0">
                <a:latin typeface="Arial" panose="020B0604020202020204" pitchFamily="34" charset="0"/>
              </a:rPr>
              <a:t>　</a:t>
            </a:r>
            <a:endParaRPr lang="en-US" altLang="ja-JP" dirty="0">
              <a:latin typeface="Arial" panose="020B0604020202020204" pitchFamily="34" charset="0"/>
            </a:endParaRPr>
          </a:p>
        </p:txBody>
      </p:sp>
      <p:sp>
        <p:nvSpPr>
          <p:cNvPr id="21508" name="スライド番号プレースホルダー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4819CCE-0732-448E-AECC-EF7D5CFF08F2}" type="slidenum">
              <a:rPr lang="en-US" altLang="ja-JP" smtClean="0">
                <a:solidFill>
                  <a:srgbClr val="000000"/>
                </a:solidFill>
                <a:latin typeface="Arial" panose="020B0604020202020204" pitchFamily="34" charset="0"/>
              </a:rPr>
              <a:pPr/>
              <a:t>6</a:t>
            </a:fld>
            <a:endParaRPr lang="en-US" altLang="ja-JP">
              <a:solidFill>
                <a:srgbClr val="000000"/>
              </a:solidFill>
              <a:latin typeface="Arial" panose="020B0604020202020204" pitchFamily="34" charset="0"/>
            </a:endParaRPr>
          </a:p>
        </p:txBody>
      </p:sp>
    </p:spTree>
    <p:extLst>
      <p:ext uri="{BB962C8B-B14F-4D97-AF65-F5344CB8AC3E}">
        <p14:creationId xmlns:p14="http://schemas.microsoft.com/office/powerpoint/2010/main" val="3610201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DE5BDAC-21C4-454C-B874-6D0984B16E2E}"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社会的な見方・考え方についてです。解説の</a:t>
            </a:r>
            <a:r>
              <a:rPr lang="en-US" altLang="ja-JP" dirty="0">
                <a:latin typeface="ＭＳ 明朝" panose="02020609040205080304" pitchFamily="17" charset="-128"/>
                <a:ea typeface="ＭＳ 明朝" panose="02020609040205080304" pitchFamily="17" charset="-128"/>
              </a:rPr>
              <a:t>P19</a:t>
            </a:r>
            <a:r>
              <a:rPr lang="ja-JP" altLang="en-US" dirty="0">
                <a:latin typeface="ＭＳ 明朝" panose="02020609040205080304" pitchFamily="17" charset="-128"/>
                <a:ea typeface="ＭＳ 明朝" panose="02020609040205080304" pitchFamily="17" charset="-128"/>
              </a:rPr>
              <a:t>をご覧ください。</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「社会的な見方・考え方」とは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小学校社会科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中学校社会科の各分野の特質に応じた見方・考え方の総称です。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小学校社会科においては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「社会的事象の見方・考え方」と示され，</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位置や空間的な広がり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時期や時間の経過</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事象や人々の相互関係などといった「視点」に着目して社会的事象を捉え</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比較・分類したり，総合したり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地域の人々や国民の生活と関連付けたりする「方法」と整理されています。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これらの視点や方法は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図のように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中学校社会科の各分野の見方・考え方と有機的に連携するものとして示されています。</a:t>
            </a:r>
          </a:p>
        </p:txBody>
      </p:sp>
    </p:spTree>
    <p:extLst>
      <p:ext uri="{BB962C8B-B14F-4D97-AF65-F5344CB8AC3E}">
        <p14:creationId xmlns:p14="http://schemas.microsoft.com/office/powerpoint/2010/main" val="760346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959734A-266C-4420-8ADB-64672A7C273B}" type="slidenum">
              <a:rPr kumimoji="1" lang="en-US" altLang="ja-JP" smtClean="0">
                <a:latin typeface="Arial" panose="020B0604020202020204" pitchFamily="34" charset="0"/>
              </a:rPr>
              <a:pPr/>
              <a:t>8</a:t>
            </a:fld>
            <a:endParaRPr kumimoji="1" lang="en-US" altLang="ja-JP">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この見方・考え方を働かせるために大切になのが</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「問い」です。「問い」は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教師が発する発問や</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児童が抱く疑問の双方を含みます。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スライドに例示するような様々な視点から「問い」を設定して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社会的事象について調べ</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その様子や現状などを捉えることが</a:t>
            </a:r>
            <a:r>
              <a:rPr lang="en-US" altLang="ja-JP">
                <a:latin typeface="ＭＳ 明朝" panose="02020609040205080304" pitchFamily="17" charset="-128"/>
                <a:ea typeface="ＭＳ 明朝" panose="02020609040205080304" pitchFamily="17" charset="-128"/>
              </a:rPr>
              <a:t>,</a:t>
            </a:r>
          </a:p>
          <a:p>
            <a:pPr eaLnBrk="1" hangingPunct="1"/>
            <a:r>
              <a:rPr lang="ja-JP" altLang="en-US">
                <a:latin typeface="ＭＳ 明朝" panose="02020609040205080304" pitchFamily="17" charset="-128"/>
                <a:ea typeface="ＭＳ 明朝" panose="02020609040205080304" pitchFamily="17" charset="-128"/>
              </a:rPr>
              <a:t>「見方・考え方を働かせている」子供の学びの姿であると言えます。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54622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528105E-7E80-455C-83A3-7C8CE653C22E}" type="slidenum">
              <a:rPr kumimoji="1" lang="en-US" altLang="ja-JP" smtClean="0">
                <a:latin typeface="Arial" panose="020B0604020202020204" pitchFamily="34" charset="0"/>
              </a:rPr>
              <a:pPr/>
              <a:t>9</a:t>
            </a:fld>
            <a:endParaRPr kumimoji="1" lang="en-US" altLang="ja-JP">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社会科の内容についてです。スライドには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各学年の学習対象を示しています。解説の</a:t>
            </a:r>
            <a:r>
              <a:rPr lang="en-US" altLang="ja-JP" dirty="0">
                <a:latin typeface="ＭＳ 明朝" panose="02020609040205080304" pitchFamily="17" charset="-128"/>
                <a:ea typeface="ＭＳ 明朝" panose="02020609040205080304" pitchFamily="17" charset="-128"/>
              </a:rPr>
              <a:t>P11</a:t>
            </a:r>
            <a:r>
              <a:rPr lang="ja-JP" altLang="en-US" dirty="0">
                <a:latin typeface="ＭＳ 明朝" panose="02020609040205080304" pitchFamily="17" charset="-128"/>
                <a:ea typeface="ＭＳ 明朝" panose="02020609040205080304" pitchFamily="17" charset="-128"/>
              </a:rPr>
              <a:t>～</a:t>
            </a:r>
            <a:r>
              <a:rPr lang="en-US" altLang="ja-JP" dirty="0">
                <a:latin typeface="ＭＳ 明朝" panose="02020609040205080304" pitchFamily="17" charset="-128"/>
                <a:ea typeface="ＭＳ 明朝" panose="02020609040205080304" pitchFamily="17" charset="-128"/>
              </a:rPr>
              <a:t>16</a:t>
            </a:r>
            <a:r>
              <a:rPr lang="ja-JP" altLang="en-US" dirty="0">
                <a:latin typeface="ＭＳ 明朝" panose="02020609040205080304" pitchFamily="17" charset="-128"/>
                <a:ea typeface="ＭＳ 明朝" panose="02020609040205080304" pitchFamily="17" charset="-128"/>
              </a:rPr>
              <a:t>に示されています。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まず，第３学年では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身近な市区町村の学習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第４学年では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空間を広げた県の学習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第５学年ではより空間を広げ我が国の国土と産業の学習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第６学年では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我が国の政治の働きや</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我が国の歴史</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そして世界と日本の役割についての学習となります。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なかでも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第６学年においては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これまでとは履修内容の並びが改められ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歴史ではなく政治学習が先に示されています。これは，主権者教育の視点が重視されたことを意味しています。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857566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3F10C736-A722-45ED-AD88-887FD849A62D}" type="slidenum">
              <a:rPr lang="en-US" altLang="ja-JP"/>
              <a:pPr>
                <a:defRPr/>
              </a:pPr>
              <a:t>‹#›</a:t>
            </a:fld>
            <a:endParaRPr lang="en-US" altLang="ja-JP"/>
          </a:p>
        </p:txBody>
      </p:sp>
    </p:spTree>
    <p:extLst>
      <p:ext uri="{BB962C8B-B14F-4D97-AF65-F5344CB8AC3E}">
        <p14:creationId xmlns:p14="http://schemas.microsoft.com/office/powerpoint/2010/main" val="103068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9EA1B966-BC0C-4C66-AE94-9284479C399A}" type="slidenum">
              <a:rPr lang="en-US" altLang="ja-JP"/>
              <a:pPr>
                <a:defRPr/>
              </a:pPr>
              <a:t>‹#›</a:t>
            </a:fld>
            <a:endParaRPr lang="en-US" altLang="ja-JP"/>
          </a:p>
        </p:txBody>
      </p:sp>
    </p:spTree>
    <p:extLst>
      <p:ext uri="{BB962C8B-B14F-4D97-AF65-F5344CB8AC3E}">
        <p14:creationId xmlns:p14="http://schemas.microsoft.com/office/powerpoint/2010/main" val="1841624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ja-JP"/>
          </a:p>
        </p:txBody>
      </p:sp>
      <p:sp>
        <p:nvSpPr>
          <p:cNvPr id="7" name="Footer Placeholder 4"/>
          <p:cNvSpPr>
            <a:spLocks noGrp="1"/>
          </p:cNvSpPr>
          <p:nvPr>
            <p:ph type="ftr" sz="quarter" idx="11"/>
          </p:nvPr>
        </p:nvSpPr>
        <p:spPr/>
        <p:txBody>
          <a:bodyPr/>
          <a:lstStyle>
            <a:lvl1pPr>
              <a:defRPr/>
            </a:lvl1pPr>
          </a:lstStyle>
          <a:p>
            <a:pPr>
              <a:defRPr/>
            </a:pPr>
            <a:endParaRPr lang="en-US" altLang="ja-JP"/>
          </a:p>
        </p:txBody>
      </p:sp>
      <p:sp>
        <p:nvSpPr>
          <p:cNvPr id="8" name="Slide Number Placeholder 5"/>
          <p:cNvSpPr>
            <a:spLocks noGrp="1"/>
          </p:cNvSpPr>
          <p:nvPr>
            <p:ph type="sldNum" sz="quarter" idx="12"/>
          </p:nvPr>
        </p:nvSpPr>
        <p:spPr/>
        <p:txBody>
          <a:bodyPr/>
          <a:lstStyle>
            <a:lvl1pPr>
              <a:defRPr/>
            </a:lvl1pPr>
          </a:lstStyle>
          <a:p>
            <a:pPr>
              <a:defRPr/>
            </a:pPr>
            <a:fld id="{C20DE2FF-3BCA-4B98-A27C-946C1B19C29A}" type="slidenum">
              <a:rPr lang="en-US" altLang="ja-JP"/>
              <a:pPr>
                <a:defRPr/>
              </a:pPr>
              <a:t>‹#›</a:t>
            </a:fld>
            <a:endParaRPr lang="en-US" altLang="ja-JP"/>
          </a:p>
        </p:txBody>
      </p:sp>
    </p:spTree>
    <p:extLst>
      <p:ext uri="{BB962C8B-B14F-4D97-AF65-F5344CB8AC3E}">
        <p14:creationId xmlns:p14="http://schemas.microsoft.com/office/powerpoint/2010/main" val="1670566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3ADCAFE3-014B-446A-91B4-0AC19129126C}" type="slidenum">
              <a:rPr lang="en-US" altLang="ja-JP"/>
              <a:pPr>
                <a:defRPr/>
              </a:pPr>
              <a:t>‹#›</a:t>
            </a:fld>
            <a:endParaRPr lang="en-US" altLang="ja-JP"/>
          </a:p>
        </p:txBody>
      </p:sp>
    </p:spTree>
    <p:extLst>
      <p:ext uri="{BB962C8B-B14F-4D97-AF65-F5344CB8AC3E}">
        <p14:creationId xmlns:p14="http://schemas.microsoft.com/office/powerpoint/2010/main" val="602711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74D87697-B342-4938-BDF9-DFD6E461C68B}" type="slidenum">
              <a:rPr lang="en-US" altLang="ja-JP"/>
              <a:pPr>
                <a:defRPr/>
              </a:pPr>
              <a:t>‹#›</a:t>
            </a:fld>
            <a:endParaRPr lang="en-US" altLang="ja-JP"/>
          </a:p>
        </p:txBody>
      </p:sp>
    </p:spTree>
    <p:extLst>
      <p:ext uri="{BB962C8B-B14F-4D97-AF65-F5344CB8AC3E}">
        <p14:creationId xmlns:p14="http://schemas.microsoft.com/office/powerpoint/2010/main" val="3541335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8CCE8BE1-A4C5-4E78-82F9-70A8681B0848}" type="slidenum">
              <a:rPr lang="en-US" altLang="ja-JP"/>
              <a:pPr>
                <a:defRPr/>
              </a:pPr>
              <a:t>‹#›</a:t>
            </a:fld>
            <a:endParaRPr lang="en-US" altLang="ja-JP"/>
          </a:p>
        </p:txBody>
      </p:sp>
    </p:spTree>
    <p:extLst>
      <p:ext uri="{BB962C8B-B14F-4D97-AF65-F5344CB8AC3E}">
        <p14:creationId xmlns:p14="http://schemas.microsoft.com/office/powerpoint/2010/main" val="716460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A6A2F425-1650-44D0-B0CE-50B5EDBA857B}" type="slidenum">
              <a:rPr lang="en-US" altLang="ja-JP"/>
              <a:pPr>
                <a:defRPr/>
              </a:pPr>
              <a:t>‹#›</a:t>
            </a:fld>
            <a:endParaRPr lang="en-US" altLang="ja-JP"/>
          </a:p>
        </p:txBody>
      </p:sp>
    </p:spTree>
    <p:extLst>
      <p:ext uri="{BB962C8B-B14F-4D97-AF65-F5344CB8AC3E}">
        <p14:creationId xmlns:p14="http://schemas.microsoft.com/office/powerpoint/2010/main" val="1680879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C323B423-CD94-4247-963A-068FBB414B0C}" type="slidenum">
              <a:rPr lang="en-US" altLang="ja-JP"/>
              <a:pPr>
                <a:defRPr/>
              </a:pPr>
              <a:t>‹#›</a:t>
            </a:fld>
            <a:endParaRPr lang="en-US" altLang="ja-JP"/>
          </a:p>
        </p:txBody>
      </p:sp>
    </p:spTree>
    <p:extLst>
      <p:ext uri="{BB962C8B-B14F-4D97-AF65-F5344CB8AC3E}">
        <p14:creationId xmlns:p14="http://schemas.microsoft.com/office/powerpoint/2010/main" val="624107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ja-JP"/>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p:cNvSpPr>
            <a:spLocks noGrp="1"/>
          </p:cNvSpPr>
          <p:nvPr>
            <p:ph type="sldNum" sz="quarter" idx="12"/>
          </p:nvPr>
        </p:nvSpPr>
        <p:spPr/>
        <p:txBody>
          <a:bodyPr/>
          <a:lstStyle>
            <a:lvl1pPr>
              <a:defRPr/>
            </a:lvl1pPr>
          </a:lstStyle>
          <a:p>
            <a:pPr>
              <a:defRPr/>
            </a:pPr>
            <a:fld id="{31CABADF-E15A-4FDB-8A78-9A00639ACB33}" type="slidenum">
              <a:rPr lang="en-US" altLang="ja-JP"/>
              <a:pPr>
                <a:defRPr/>
              </a:pPr>
              <a:t>‹#›</a:t>
            </a:fld>
            <a:endParaRPr lang="en-US" altLang="ja-JP"/>
          </a:p>
        </p:txBody>
      </p:sp>
    </p:spTree>
    <p:extLst>
      <p:ext uri="{BB962C8B-B14F-4D97-AF65-F5344CB8AC3E}">
        <p14:creationId xmlns:p14="http://schemas.microsoft.com/office/powerpoint/2010/main" val="3176110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6CA282C8-C261-4EE6-B094-52A00178FEE9}" type="slidenum">
              <a:rPr lang="en-US" altLang="ja-JP"/>
              <a:pPr>
                <a:defRPr/>
              </a:pPr>
              <a:t>‹#›</a:t>
            </a:fld>
            <a:endParaRPr lang="en-US" altLang="ja-JP"/>
          </a:p>
        </p:txBody>
      </p:sp>
    </p:spTree>
    <p:extLst>
      <p:ext uri="{BB962C8B-B14F-4D97-AF65-F5344CB8AC3E}">
        <p14:creationId xmlns:p14="http://schemas.microsoft.com/office/powerpoint/2010/main" val="3111071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lvl1pPr>
              <a:defRPr/>
            </a:lvl1pPr>
          </a:lstStyle>
          <a:p>
            <a:pPr>
              <a:defRPr/>
            </a:pPr>
            <a:endParaRPr lang="en-US" altLang="ja-JP"/>
          </a:p>
        </p:txBody>
      </p:sp>
      <p:sp>
        <p:nvSpPr>
          <p:cNvPr id="8" name="Footer Placeholder 5"/>
          <p:cNvSpPr>
            <a:spLocks noGrp="1"/>
          </p:cNvSpPr>
          <p:nvPr>
            <p:ph type="ftr" sz="quarter" idx="11"/>
          </p:nvPr>
        </p:nvSpPr>
        <p:spPr/>
        <p:txBody>
          <a:bodyPr/>
          <a:lstStyle>
            <a:lvl1pPr>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lvl1pPr>
          </a:lstStyle>
          <a:p>
            <a:pPr>
              <a:defRPr/>
            </a:pPr>
            <a:fld id="{12DCF671-6C67-4DFF-A519-8FDC0405B88C}" type="slidenum">
              <a:rPr lang="en-US" altLang="ja-JP"/>
              <a:pPr>
                <a:defRPr/>
              </a:pPr>
              <a:t>‹#›</a:t>
            </a:fld>
            <a:endParaRPr lang="en-US" altLang="ja-JP"/>
          </a:p>
        </p:txBody>
      </p:sp>
    </p:spTree>
    <p:extLst>
      <p:ext uri="{BB962C8B-B14F-4D97-AF65-F5344CB8AC3E}">
        <p14:creationId xmlns:p14="http://schemas.microsoft.com/office/powerpoint/2010/main" val="273242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ltLang="ja-JP"/>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ltLang="ja-JP"/>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a:defRPr/>
            </a:pPr>
            <a:fld id="{9BF76E5B-5BF6-4DF5-A15A-92D85068BBEC}" type="slidenum">
              <a:rPr lang="en-US" altLang="ja-JP"/>
              <a:pPr>
                <a:defRPr/>
              </a:pPr>
              <a:t>‹#›</a:t>
            </a:fld>
            <a:endParaRPr lang="en-US" altLang="ja-JP"/>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946" r:id="rId1"/>
    <p:sldLayoutId id="2147484941" r:id="rId2"/>
    <p:sldLayoutId id="2147484947" r:id="rId3"/>
    <p:sldLayoutId id="2147484942" r:id="rId4"/>
    <p:sldLayoutId id="2147484943" r:id="rId5"/>
    <p:sldLayoutId id="2147484944" r:id="rId6"/>
    <p:sldLayoutId id="2147484948" r:id="rId7"/>
    <p:sldLayoutId id="2147484949" r:id="rId8"/>
    <p:sldLayoutId id="2147484950" r:id="rId9"/>
    <p:sldLayoutId id="2147484945" r:id="rId10"/>
    <p:sldLayoutId id="2147484951"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社会</a:t>
            </a:r>
          </a:p>
        </p:txBody>
      </p:sp>
      <p:sp>
        <p:nvSpPr>
          <p:cNvPr id="6149" name="AutoShape 12"/>
          <p:cNvSpPr>
            <a:spLocks noChangeArrowheads="1"/>
          </p:cNvSpPr>
          <p:nvPr/>
        </p:nvSpPr>
        <p:spPr bwMode="auto">
          <a:xfrm>
            <a:off x="1557338" y="2252663"/>
            <a:ext cx="6264275" cy="3120553"/>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社会科の改訂の趣旨及び要点</a:t>
            </a:r>
          </a:p>
          <a:p>
            <a:pPr eaLnBrk="1" fontAlgn="auto" hangingPunct="1">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社会科の目標</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社会科の内容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各学年の目標及び内容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指導計画の作成と内容の取扱い</a:t>
            </a: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小学校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775"/>
    </mc:Choice>
    <mc:Fallback xmlns="">
      <p:transition spd="slow" advTm="28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P31-47</a:t>
            </a:r>
            <a:endParaRPr lang="ja-JP" altLang="en-US" sz="2800" dirty="0"/>
          </a:p>
        </p:txBody>
      </p:sp>
      <p:sp>
        <p:nvSpPr>
          <p:cNvPr id="28675"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第３学年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28676"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758950"/>
            <a:ext cx="8928100" cy="44069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200" u="sng" dirty="0">
                <a:solidFill>
                  <a:schemeClr val="tx1"/>
                </a:solidFill>
              </a:rPr>
              <a:t>■内容</a:t>
            </a:r>
            <a:endParaRPr lang="en-US" altLang="ja-JP" sz="2200" u="sng" dirty="0">
              <a:solidFill>
                <a:schemeClr val="tx1"/>
              </a:solidFill>
            </a:endParaRPr>
          </a:p>
          <a:p>
            <a:pPr eaLnBrk="1" fontAlgn="auto" hangingPunct="1">
              <a:spcBef>
                <a:spcPts val="0"/>
              </a:spcBef>
              <a:spcAft>
                <a:spcPts val="0"/>
              </a:spcAft>
              <a:defRPr/>
            </a:pPr>
            <a:r>
              <a:rPr lang="en-US" altLang="ja-JP" sz="2200" dirty="0">
                <a:solidFill>
                  <a:schemeClr val="tx1"/>
                </a:solidFill>
              </a:rPr>
              <a:t>※</a:t>
            </a:r>
            <a:r>
              <a:rPr lang="ja-JP" altLang="en-US" sz="2200" dirty="0">
                <a:solidFill>
                  <a:schemeClr val="tx1"/>
                </a:solidFill>
              </a:rPr>
              <a:t>　「第３学年及び第４学年」から</a:t>
            </a:r>
            <a:r>
              <a:rPr lang="ja-JP" altLang="en-US" sz="2200" dirty="0">
                <a:solidFill>
                  <a:schemeClr val="tx2">
                    <a:lumMod val="50000"/>
                  </a:schemeClr>
                </a:solidFill>
              </a:rPr>
              <a:t>「</a:t>
            </a:r>
            <a:r>
              <a:rPr lang="ja-JP" altLang="en-US" sz="2200" dirty="0">
                <a:solidFill>
                  <a:srgbClr val="FF0000"/>
                </a:solidFill>
                <a:latin typeface="HGPｺﾞｼｯｸE" pitchFamily="50" charset="-128"/>
                <a:ea typeface="HGPｺﾞｼｯｸE" pitchFamily="50" charset="-128"/>
              </a:rPr>
              <a:t>第３学年単独</a:t>
            </a:r>
            <a:r>
              <a:rPr lang="ja-JP" altLang="en-US" sz="2200" dirty="0">
                <a:solidFill>
                  <a:schemeClr val="tx1"/>
                </a:solidFill>
              </a:rPr>
              <a:t>の目標及び内容」として明</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記された。</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・（１）で</a:t>
            </a:r>
            <a:r>
              <a:rPr lang="en-US" altLang="ja-JP" sz="2200" dirty="0">
                <a:solidFill>
                  <a:schemeClr val="tx1"/>
                </a:solidFill>
              </a:rPr>
              <a:t>,</a:t>
            </a:r>
            <a:r>
              <a:rPr lang="ja-JP" altLang="en-US" sz="2200" dirty="0">
                <a:solidFill>
                  <a:schemeClr val="tx1"/>
                </a:solidFill>
              </a:rPr>
              <a:t>「身近な地域や自分たちの</a:t>
            </a:r>
            <a:r>
              <a:rPr lang="ja-JP" altLang="en-US" sz="2200" dirty="0">
                <a:solidFill>
                  <a:srgbClr val="FF0000"/>
                </a:solidFill>
                <a:latin typeface="HGPｺﾞｼｯｸE" pitchFamily="50" charset="-128"/>
                <a:ea typeface="HGPｺﾞｼｯｸE" pitchFamily="50" charset="-128"/>
              </a:rPr>
              <a:t>市</a:t>
            </a:r>
            <a:r>
              <a:rPr lang="ja-JP" altLang="en-US" sz="2200" dirty="0">
                <a:solidFill>
                  <a:schemeClr val="tx1"/>
                </a:solidFill>
              </a:rPr>
              <a:t>の様子をおおまかに理解すること」が</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明記された。</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・（１）で</a:t>
            </a:r>
            <a:r>
              <a:rPr lang="en-US" altLang="ja-JP" sz="2200" dirty="0">
                <a:solidFill>
                  <a:schemeClr val="tx1"/>
                </a:solidFill>
              </a:rPr>
              <a:t>,</a:t>
            </a:r>
            <a:r>
              <a:rPr lang="ja-JP" altLang="en-US" sz="2200" dirty="0">
                <a:solidFill>
                  <a:schemeClr val="tx1"/>
                </a:solidFill>
              </a:rPr>
              <a:t>「主な公共施設」から「</a:t>
            </a:r>
            <a:r>
              <a:rPr lang="ja-JP" altLang="en-US" sz="2200" dirty="0">
                <a:solidFill>
                  <a:srgbClr val="FF0000"/>
                </a:solidFill>
                <a:latin typeface="HGPｺﾞｼｯｸE" pitchFamily="50" charset="-128"/>
                <a:ea typeface="HGPｺﾞｼｯｸE" pitchFamily="50" charset="-128"/>
              </a:rPr>
              <a:t>市役所</a:t>
            </a:r>
            <a:r>
              <a:rPr lang="ja-JP" altLang="en-US" sz="2200" dirty="0">
                <a:solidFill>
                  <a:schemeClr val="tx1"/>
                </a:solidFill>
              </a:rPr>
              <a:t>などの主な公共施設」と明記された。</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・（２）で</a:t>
            </a:r>
            <a:r>
              <a:rPr lang="en-US" altLang="ja-JP" sz="2200" dirty="0">
                <a:solidFill>
                  <a:schemeClr val="tx1"/>
                </a:solidFill>
              </a:rPr>
              <a:t>,</a:t>
            </a:r>
            <a:r>
              <a:rPr lang="ja-JP" altLang="en-US" sz="2200" dirty="0">
                <a:solidFill>
                  <a:schemeClr val="tx1"/>
                </a:solidFill>
              </a:rPr>
              <a:t>「生産や販売の仕事」において</a:t>
            </a:r>
            <a:r>
              <a:rPr lang="en-US" altLang="ja-JP" sz="2200" dirty="0">
                <a:solidFill>
                  <a:schemeClr val="tx1"/>
                </a:solidFill>
              </a:rPr>
              <a:t>,</a:t>
            </a:r>
            <a:r>
              <a:rPr lang="ja-JP" altLang="en-US" sz="2200" dirty="0">
                <a:solidFill>
                  <a:schemeClr val="tx2">
                    <a:lumMod val="50000"/>
                  </a:schemeClr>
                </a:solidFill>
              </a:rPr>
              <a:t>「</a:t>
            </a:r>
            <a:r>
              <a:rPr lang="ja-JP" altLang="en-US" sz="2200" dirty="0">
                <a:solidFill>
                  <a:srgbClr val="FF0000"/>
                </a:solidFill>
                <a:latin typeface="HGPｺﾞｼｯｸE" pitchFamily="50" charset="-128"/>
                <a:ea typeface="HGPｺﾞｼｯｸE" pitchFamily="50" charset="-128"/>
              </a:rPr>
              <a:t>外国との関わり</a:t>
            </a:r>
            <a:r>
              <a:rPr lang="ja-JP" altLang="en-US" sz="2200" dirty="0">
                <a:solidFill>
                  <a:schemeClr val="tx2">
                    <a:lumMod val="50000"/>
                  </a:schemeClr>
                </a:solidFill>
              </a:rPr>
              <a:t>」</a:t>
            </a:r>
            <a:r>
              <a:rPr lang="ja-JP" altLang="en-US" sz="2200" dirty="0">
                <a:solidFill>
                  <a:schemeClr val="tx1"/>
                </a:solidFill>
              </a:rPr>
              <a:t>を取扱う。</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・（３）で</a:t>
            </a:r>
            <a:r>
              <a:rPr lang="en-US" altLang="ja-JP" sz="2200" dirty="0">
                <a:solidFill>
                  <a:schemeClr val="tx1"/>
                </a:solidFill>
              </a:rPr>
              <a:t>,</a:t>
            </a:r>
            <a:r>
              <a:rPr lang="ja-JP" altLang="en-US" sz="2200" dirty="0">
                <a:solidFill>
                  <a:schemeClr val="tx1"/>
                </a:solidFill>
              </a:rPr>
              <a:t>「火災や事故の防止」について</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消防署や警察署</a:t>
            </a:r>
            <a:r>
              <a:rPr lang="ja-JP" altLang="en-US" sz="2200" dirty="0">
                <a:solidFill>
                  <a:schemeClr val="tx1"/>
                </a:solidFill>
              </a:rPr>
              <a:t>などの関係機関と</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具体例を示した。</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・（４）で</a:t>
            </a:r>
            <a:r>
              <a:rPr lang="en-US" altLang="ja-JP" sz="2200" dirty="0">
                <a:solidFill>
                  <a:schemeClr val="tx1"/>
                </a:solidFill>
              </a:rPr>
              <a:t>,</a:t>
            </a:r>
            <a:r>
              <a:rPr lang="ja-JP" altLang="en-US" sz="2200" dirty="0">
                <a:solidFill>
                  <a:schemeClr val="tx2">
                    <a:lumMod val="50000"/>
                  </a:schemeClr>
                </a:solidFill>
              </a:rPr>
              <a:t>「</a:t>
            </a:r>
            <a:r>
              <a:rPr lang="ja-JP" altLang="en-US" sz="2200" dirty="0">
                <a:solidFill>
                  <a:srgbClr val="FF0000"/>
                </a:solidFill>
                <a:latin typeface="HGPｺﾞｼｯｸE" pitchFamily="50" charset="-128"/>
                <a:ea typeface="HGPｺﾞｼｯｸE" pitchFamily="50" charset="-128"/>
              </a:rPr>
              <a:t>市の様子の移り変わり</a:t>
            </a:r>
            <a:r>
              <a:rPr lang="ja-JP" altLang="en-US" sz="2200" dirty="0">
                <a:solidFill>
                  <a:schemeClr val="tx2">
                    <a:lumMod val="50000"/>
                  </a:schemeClr>
                </a:solidFill>
              </a:rPr>
              <a:t>」を取扱う。</a:t>
            </a:r>
          </a:p>
          <a:p>
            <a:pPr eaLnBrk="1" fontAlgn="auto" hangingPunct="1">
              <a:spcBef>
                <a:spcPts val="0"/>
              </a:spcBef>
              <a:spcAft>
                <a:spcPts val="0"/>
              </a:spcAft>
              <a:defRPr/>
            </a:pPr>
            <a:endParaRPr lang="en-US" altLang="ja-JP" sz="2200" dirty="0">
              <a:solidFill>
                <a:schemeClr val="tx1"/>
              </a:solidFill>
            </a:endParaRPr>
          </a:p>
          <a:p>
            <a:pPr eaLnBrk="1" fontAlgn="auto" hangingPunct="1">
              <a:spcBef>
                <a:spcPts val="0"/>
              </a:spcBef>
              <a:spcAft>
                <a:spcPts val="0"/>
              </a:spcAft>
              <a:defRPr/>
            </a:pPr>
            <a:r>
              <a:rPr lang="en-US" altLang="ja-JP" sz="2200" dirty="0">
                <a:solidFill>
                  <a:schemeClr val="tx1"/>
                </a:solidFill>
              </a:rPr>
              <a:t>※</a:t>
            </a:r>
            <a:r>
              <a:rPr lang="ja-JP" altLang="en-US" sz="2200" dirty="0">
                <a:solidFill>
                  <a:schemeClr val="tx1"/>
                </a:solidFill>
              </a:rPr>
              <a:t>「先人の働きや苦心を考える」が</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４学年に移動</a:t>
            </a:r>
            <a:r>
              <a:rPr lang="ja-JP" altLang="en-US" sz="2200" dirty="0">
                <a:solidFill>
                  <a:schemeClr val="tx1"/>
                </a:solidFill>
                <a:latin typeface="+mj-ea"/>
                <a:ea typeface="+mj-ea"/>
              </a:rPr>
              <a:t>となった。</a:t>
            </a:r>
            <a:endParaRPr lang="en-US" altLang="ja-JP" sz="2200" dirty="0">
              <a:solidFill>
                <a:schemeClr val="tx1"/>
              </a:solidFill>
              <a:latin typeface="+mj-ea"/>
              <a:ea typeface="+mj-ea"/>
            </a:endParaRPr>
          </a:p>
          <a:p>
            <a:pPr eaLnBrk="1" fontAlgn="auto" hangingPunct="1">
              <a:spcBef>
                <a:spcPts val="0"/>
              </a:spcBef>
              <a:spcAft>
                <a:spcPts val="0"/>
              </a:spcAft>
              <a:defRPr/>
            </a:pPr>
            <a:endParaRPr lang="en-US" altLang="ja-JP"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p:txBody>
      </p:sp>
      <p:sp>
        <p:nvSpPr>
          <p:cNvPr id="7" name="角丸四角形 6"/>
          <p:cNvSpPr/>
          <p:nvPr/>
        </p:nvSpPr>
        <p:spPr>
          <a:xfrm>
            <a:off x="179512" y="1340768"/>
            <a:ext cx="1440160" cy="360040"/>
          </a:xfrm>
          <a:prstGeom prst="roundRect">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b="1" dirty="0">
                <a:latin typeface="HGP明朝E" pitchFamily="18" charset="-128"/>
                <a:ea typeface="HGP明朝E" pitchFamily="18" charset="-128"/>
              </a:rPr>
              <a:t>変更・新設</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163"/>
    </mc:Choice>
    <mc:Fallback xmlns="">
      <p:transition spd="slow" advTm="59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第３学年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30723"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758950"/>
            <a:ext cx="8928100" cy="49101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200" u="sng" dirty="0">
                <a:solidFill>
                  <a:schemeClr val="tx1"/>
                </a:solidFill>
              </a:rPr>
              <a:t>■内容の取扱い</a:t>
            </a:r>
            <a:endParaRPr lang="en-US" altLang="ja-JP" sz="2200" u="sng" dirty="0">
              <a:solidFill>
                <a:schemeClr val="tx1"/>
              </a:solidFill>
            </a:endParaRPr>
          </a:p>
          <a:p>
            <a:pPr eaLnBrk="1" fontAlgn="auto" hangingPunct="1">
              <a:spcBef>
                <a:spcPts val="0"/>
              </a:spcBef>
              <a:spcAft>
                <a:spcPts val="0"/>
              </a:spcAft>
              <a:defRPr/>
            </a:pPr>
            <a:r>
              <a:rPr lang="ja-JP" altLang="en-US" sz="2200" dirty="0">
                <a:solidFill>
                  <a:schemeClr val="tx1"/>
                </a:solidFill>
              </a:rPr>
              <a:t>・（１）では</a:t>
            </a:r>
            <a:r>
              <a:rPr lang="en-US" altLang="ja-JP" sz="2200" dirty="0">
                <a:solidFill>
                  <a:schemeClr val="tx1"/>
                </a:solidFill>
              </a:rPr>
              <a:t>,</a:t>
            </a:r>
            <a:r>
              <a:rPr lang="ja-JP" altLang="en-US" sz="2200" dirty="0">
                <a:solidFill>
                  <a:schemeClr val="tx1"/>
                </a:solidFill>
              </a:rPr>
              <a:t>「自分たちの</a:t>
            </a:r>
            <a:r>
              <a:rPr lang="ja-JP" altLang="en-US" sz="2200" dirty="0">
                <a:solidFill>
                  <a:srgbClr val="FF0000"/>
                </a:solidFill>
                <a:latin typeface="HGPｺﾞｼｯｸE" pitchFamily="50" charset="-128"/>
                <a:ea typeface="HGPｺﾞｼｯｸE" pitchFamily="50" charset="-128"/>
              </a:rPr>
              <a:t>市</a:t>
            </a:r>
            <a:r>
              <a:rPr lang="ja-JP" altLang="en-US" sz="2200" dirty="0">
                <a:solidFill>
                  <a:schemeClr val="tx1"/>
                </a:solidFill>
              </a:rPr>
              <a:t>」に重点を置く。</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・（１）では</a:t>
            </a:r>
            <a:r>
              <a:rPr lang="en-US" altLang="ja-JP" sz="2200" dirty="0">
                <a:solidFill>
                  <a:schemeClr val="tx1"/>
                </a:solidFill>
              </a:rPr>
              <a:t>,</a:t>
            </a:r>
            <a:r>
              <a:rPr lang="ja-JP" altLang="en-US" sz="2200" dirty="0">
                <a:solidFill>
                  <a:schemeClr val="tx1"/>
                </a:solidFill>
              </a:rPr>
              <a:t>「白地図などにまとめる」際に</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教科用図書「地図」</a:t>
            </a:r>
            <a:r>
              <a:rPr lang="ja-JP" altLang="en-US" sz="2200" dirty="0">
                <a:solidFill>
                  <a:schemeClr val="tx1"/>
                </a:solidFill>
                <a:latin typeface="HGPｺﾞｼｯｸE" pitchFamily="50" charset="-128"/>
                <a:ea typeface="HGPｺﾞｼｯｸE" pitchFamily="50" charset="-128"/>
              </a:rPr>
              <a:t>（以下「地図</a:t>
            </a:r>
            <a:endParaRPr lang="en-US" altLang="ja-JP" sz="2200" dirty="0">
              <a:solidFill>
                <a:schemeClr val="tx1"/>
              </a:solidFill>
              <a:latin typeface="HGPｺﾞｼｯｸE" pitchFamily="50" charset="-128"/>
              <a:ea typeface="HGPｺﾞｼｯｸE" pitchFamily="50" charset="-128"/>
            </a:endParaRPr>
          </a:p>
          <a:p>
            <a:pPr eaLnBrk="1" fontAlgn="auto" hangingPunct="1">
              <a:spcBef>
                <a:spcPts val="0"/>
              </a:spcBef>
              <a:spcAft>
                <a:spcPts val="0"/>
              </a:spcAft>
              <a:defRPr/>
            </a:pPr>
            <a:r>
              <a:rPr lang="ja-JP" altLang="en-US" sz="2200" dirty="0">
                <a:solidFill>
                  <a:schemeClr val="tx1"/>
                </a:solidFill>
                <a:latin typeface="HGPｺﾞｼｯｸE" pitchFamily="50" charset="-128"/>
                <a:ea typeface="HGPｺﾞｼｯｸE" pitchFamily="50" charset="-128"/>
              </a:rPr>
              <a:t>　帳」）</a:t>
            </a:r>
            <a:r>
              <a:rPr lang="ja-JP" altLang="en-US" sz="2200" dirty="0">
                <a:solidFill>
                  <a:schemeClr val="tx1"/>
                </a:solidFill>
              </a:rPr>
              <a:t>を参照し</a:t>
            </a:r>
            <a:r>
              <a:rPr lang="en-US" altLang="ja-JP" sz="2200" dirty="0">
                <a:solidFill>
                  <a:schemeClr val="tx1"/>
                </a:solidFill>
              </a:rPr>
              <a:t>,</a:t>
            </a:r>
            <a:r>
              <a:rPr lang="ja-JP" altLang="en-US" sz="2200" dirty="0">
                <a:solidFill>
                  <a:schemeClr val="tx1"/>
                </a:solidFill>
              </a:rPr>
              <a:t>方位や主な地図記　号について扱う。　</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・（２）では</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国旗</a:t>
            </a:r>
            <a:r>
              <a:rPr lang="ja-JP" altLang="en-US" sz="2200" dirty="0">
                <a:solidFill>
                  <a:schemeClr val="tx1"/>
                </a:solidFill>
              </a:rPr>
              <a:t>を取扱う。外国の国旗を尊重することが大切であることを指</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a:t>
            </a:r>
            <a:r>
              <a:rPr lang="ja-JP" altLang="en-US" sz="2200" dirty="0" err="1">
                <a:solidFill>
                  <a:schemeClr val="tx1"/>
                </a:solidFill>
              </a:rPr>
              <a:t>導する</a:t>
            </a:r>
            <a:r>
              <a:rPr lang="ja-JP" altLang="en-US" sz="2200" dirty="0">
                <a:solidFill>
                  <a:schemeClr val="tx1"/>
                </a:solidFill>
              </a:rPr>
              <a:t>。</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・（２）では</a:t>
            </a:r>
            <a:r>
              <a:rPr lang="en-US" altLang="ja-JP" sz="2200" dirty="0">
                <a:solidFill>
                  <a:schemeClr val="tx1"/>
                </a:solidFill>
              </a:rPr>
              <a:t>,</a:t>
            </a:r>
            <a:r>
              <a:rPr lang="ja-JP" altLang="en-US" sz="2200" dirty="0">
                <a:solidFill>
                  <a:schemeClr val="tx1"/>
                </a:solidFill>
              </a:rPr>
              <a:t>「他地域や外国との関わり」を扱う際には</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地図帳</a:t>
            </a:r>
            <a:r>
              <a:rPr lang="ja-JP" altLang="en-US" sz="2200" dirty="0">
                <a:solidFill>
                  <a:schemeClr val="tx1"/>
                </a:solidFill>
              </a:rPr>
              <a:t>などを使用して</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都道府県や国の名称と位置などを調べる。</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・（３）では「</a:t>
            </a:r>
            <a:r>
              <a:rPr lang="ja-JP" altLang="en-US" sz="2200" dirty="0">
                <a:solidFill>
                  <a:srgbClr val="FF0000"/>
                </a:solidFill>
                <a:latin typeface="HGPｺﾞｼｯｸE" pitchFamily="50" charset="-128"/>
                <a:ea typeface="HGPｺﾞｼｯｸE" pitchFamily="50" charset="-128"/>
              </a:rPr>
              <a:t>火災</a:t>
            </a:r>
            <a:r>
              <a:rPr lang="ja-JP" altLang="en-US" sz="2200" dirty="0">
                <a:solidFill>
                  <a:schemeClr val="tx1"/>
                </a:solidFill>
              </a:rPr>
              <a:t>」と「</a:t>
            </a:r>
            <a:r>
              <a:rPr lang="ja-JP" altLang="en-US" sz="2200" dirty="0">
                <a:solidFill>
                  <a:srgbClr val="FF0000"/>
                </a:solidFill>
                <a:latin typeface="HGPｺﾞｼｯｸE" pitchFamily="50" charset="-128"/>
                <a:ea typeface="HGPｺﾞｼｯｸE" pitchFamily="50" charset="-128"/>
              </a:rPr>
              <a:t>事故</a:t>
            </a:r>
            <a:r>
              <a:rPr lang="ja-JP" altLang="en-US" sz="2200" dirty="0">
                <a:solidFill>
                  <a:schemeClr val="tx1"/>
                </a:solidFill>
              </a:rPr>
              <a:t>」いずれも取り上げる。その際</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どちらかに重点</a:t>
            </a:r>
            <a:r>
              <a:rPr lang="ja-JP" altLang="en-US" sz="2200" dirty="0">
                <a:solidFill>
                  <a:schemeClr val="tx1"/>
                </a:solidFill>
              </a:rPr>
              <a:t>を</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置くなど工夫する。　</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・（４）</a:t>
            </a:r>
            <a:r>
              <a:rPr lang="ja-JP" altLang="en-US" sz="2200" dirty="0">
                <a:solidFill>
                  <a:srgbClr val="FF0000"/>
                </a:solidFill>
                <a:latin typeface="HGPｺﾞｼｯｸE" pitchFamily="50" charset="-128"/>
                <a:ea typeface="HGPｺﾞｼｯｸE" pitchFamily="50" charset="-128"/>
              </a:rPr>
              <a:t>元号</a:t>
            </a:r>
            <a:r>
              <a:rPr lang="ja-JP" altLang="en-US" sz="2200" dirty="0">
                <a:solidFill>
                  <a:schemeClr val="tx1"/>
                </a:solidFill>
              </a:rPr>
              <a:t>（昭和</a:t>
            </a:r>
            <a:r>
              <a:rPr lang="en-US" altLang="ja-JP" sz="2200" dirty="0">
                <a:solidFill>
                  <a:schemeClr val="tx1"/>
                </a:solidFill>
              </a:rPr>
              <a:t>,</a:t>
            </a:r>
            <a:r>
              <a:rPr lang="ja-JP" altLang="en-US" sz="2200" dirty="0">
                <a:solidFill>
                  <a:schemeClr val="tx1"/>
                </a:solidFill>
              </a:rPr>
              <a:t>平成）を用いた言い表し方などがあることを取り上げる。　</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・（４）で「</a:t>
            </a:r>
            <a:r>
              <a:rPr lang="ja-JP" altLang="en-US" sz="2200" dirty="0">
                <a:solidFill>
                  <a:srgbClr val="FF0000"/>
                </a:solidFill>
                <a:latin typeface="HGPｺﾞｼｯｸE" pitchFamily="50" charset="-128"/>
                <a:ea typeface="HGPｺﾞｼｯｸE" pitchFamily="50" charset="-128"/>
              </a:rPr>
              <a:t>租税の役割</a:t>
            </a:r>
            <a:r>
              <a:rPr lang="ja-JP" altLang="en-US" sz="2200" dirty="0">
                <a:solidFill>
                  <a:schemeClr val="tx1"/>
                </a:solidFill>
              </a:rPr>
              <a:t>」に触れる。</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・（４）で</a:t>
            </a:r>
            <a:r>
              <a:rPr lang="ja-JP" altLang="en-US" sz="2200" dirty="0">
                <a:solidFill>
                  <a:srgbClr val="FF0000"/>
                </a:solidFill>
                <a:latin typeface="HGPｺﾞｼｯｸE" pitchFamily="50" charset="-128"/>
                <a:ea typeface="HGPｺﾞｼｯｸE" pitchFamily="50" charset="-128"/>
              </a:rPr>
              <a:t>少子高齢化</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国際化</a:t>
            </a:r>
            <a:r>
              <a:rPr lang="ja-JP" altLang="en-US" sz="2200" dirty="0">
                <a:solidFill>
                  <a:schemeClr val="tx1"/>
                </a:solidFill>
              </a:rPr>
              <a:t>などに触れ</a:t>
            </a:r>
            <a:r>
              <a:rPr lang="en-US" altLang="ja-JP" sz="2200" dirty="0">
                <a:solidFill>
                  <a:schemeClr val="tx1"/>
                </a:solidFill>
              </a:rPr>
              <a:t>,</a:t>
            </a:r>
            <a:r>
              <a:rPr lang="ja-JP" altLang="en-US" sz="2200" dirty="0">
                <a:solidFill>
                  <a:schemeClr val="tx1"/>
                </a:solidFill>
              </a:rPr>
              <a:t>これからの</a:t>
            </a:r>
            <a:r>
              <a:rPr lang="ja-JP" altLang="en-US" sz="2200" dirty="0">
                <a:solidFill>
                  <a:srgbClr val="FF0000"/>
                </a:solidFill>
                <a:latin typeface="HGPｺﾞｼｯｸE" pitchFamily="50" charset="-128"/>
                <a:ea typeface="HGPｺﾞｼｯｸE" pitchFamily="50" charset="-128"/>
              </a:rPr>
              <a:t>市の発展</a:t>
            </a:r>
            <a:r>
              <a:rPr lang="ja-JP" altLang="en-US" sz="2200" dirty="0">
                <a:solidFill>
                  <a:schemeClr val="tx1"/>
                </a:solidFill>
              </a:rPr>
              <a:t>について考え</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る。</a:t>
            </a:r>
            <a:endParaRPr lang="en-US" altLang="ja-JP" sz="2200" dirty="0">
              <a:solidFill>
                <a:schemeClr val="tx1"/>
              </a:solidFill>
            </a:endParaRPr>
          </a:p>
          <a:p>
            <a:pPr eaLnBrk="1" fontAlgn="auto" hangingPunct="1">
              <a:spcBef>
                <a:spcPts val="0"/>
              </a:spcBef>
              <a:spcAft>
                <a:spcPts val="0"/>
              </a:spcAft>
              <a:defRPr/>
            </a:pPr>
            <a:endParaRPr lang="en-US" altLang="ja-JP" sz="22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p:txBody>
      </p:sp>
      <p:sp>
        <p:nvSpPr>
          <p:cNvPr id="7" name="角丸四角形 6"/>
          <p:cNvSpPr/>
          <p:nvPr/>
        </p:nvSpPr>
        <p:spPr>
          <a:xfrm>
            <a:off x="179512" y="1340768"/>
            <a:ext cx="792088" cy="360040"/>
          </a:xfrm>
          <a:prstGeom prst="roundRect">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b="1" dirty="0">
                <a:latin typeface="HGP明朝E" pitchFamily="18" charset="-128"/>
                <a:ea typeface="HGP明朝E" pitchFamily="18" charset="-128"/>
              </a:rPr>
              <a:t>留意</a:t>
            </a:r>
          </a:p>
        </p:txBody>
      </p:sp>
      <p:sp>
        <p:nvSpPr>
          <p:cNvPr id="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P31-47</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85"/>
    </mc:Choice>
    <mc:Fallback xmlns="">
      <p:transition spd="slow" advTm="11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P48-69</a:t>
            </a:r>
            <a:endParaRPr lang="ja-JP" altLang="en-US" sz="2800" dirty="0"/>
          </a:p>
        </p:txBody>
      </p:sp>
      <p:sp>
        <p:nvSpPr>
          <p:cNvPr id="32771"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第４学年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32772"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758950"/>
            <a:ext cx="8902700" cy="39735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200" u="sng" dirty="0">
                <a:solidFill>
                  <a:schemeClr val="tx1"/>
                </a:solidFill>
              </a:rPr>
              <a:t>■内容</a:t>
            </a:r>
            <a:endParaRPr lang="en-US" altLang="ja-JP" sz="2200" u="sng" dirty="0">
              <a:solidFill>
                <a:schemeClr val="tx1"/>
              </a:solidFill>
            </a:endParaRPr>
          </a:p>
          <a:p>
            <a:pPr eaLnBrk="1" fontAlgn="auto" hangingPunct="1">
              <a:spcBef>
                <a:spcPts val="0"/>
              </a:spcBef>
              <a:spcAft>
                <a:spcPts val="0"/>
              </a:spcAft>
              <a:defRPr/>
            </a:pPr>
            <a:r>
              <a:rPr lang="en-US" altLang="ja-JP" sz="2200" dirty="0">
                <a:solidFill>
                  <a:schemeClr val="tx1"/>
                </a:solidFill>
              </a:rPr>
              <a:t>※</a:t>
            </a:r>
            <a:r>
              <a:rPr lang="ja-JP" altLang="en-US" sz="2200" dirty="0">
                <a:solidFill>
                  <a:schemeClr val="tx1"/>
                </a:solidFill>
              </a:rPr>
              <a:t>　「第３学年及び第４学年」から</a:t>
            </a:r>
            <a:r>
              <a:rPr lang="ja-JP" altLang="en-US" sz="2200" dirty="0">
                <a:solidFill>
                  <a:schemeClr val="tx2">
                    <a:lumMod val="50000"/>
                  </a:schemeClr>
                </a:solidFill>
              </a:rPr>
              <a:t>「</a:t>
            </a:r>
            <a:r>
              <a:rPr lang="ja-JP" altLang="en-US" sz="2200" dirty="0">
                <a:solidFill>
                  <a:srgbClr val="FF0000"/>
                </a:solidFill>
                <a:latin typeface="HGPｺﾞｼｯｸE" pitchFamily="50" charset="-128"/>
                <a:ea typeface="HGPｺﾞｼｯｸE" pitchFamily="50" charset="-128"/>
              </a:rPr>
              <a:t>第４学年単独</a:t>
            </a:r>
            <a:r>
              <a:rPr lang="ja-JP" altLang="en-US" sz="2200" dirty="0">
                <a:solidFill>
                  <a:schemeClr val="tx1"/>
                </a:solidFill>
              </a:rPr>
              <a:t>の目標」として明記された。</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・（１）で</a:t>
            </a:r>
            <a:r>
              <a:rPr lang="en-US" altLang="ja-JP" sz="2200" dirty="0">
                <a:solidFill>
                  <a:schemeClr val="tx1"/>
                </a:solidFill>
              </a:rPr>
              <a:t>,</a:t>
            </a:r>
            <a:r>
              <a:rPr lang="ja-JP" altLang="en-US" sz="2200" dirty="0">
                <a:solidFill>
                  <a:schemeClr val="tx1"/>
                </a:solidFill>
              </a:rPr>
              <a:t>「</a:t>
            </a:r>
            <a:r>
              <a:rPr lang="ja-JP" altLang="en-US" sz="2200" dirty="0">
                <a:solidFill>
                  <a:srgbClr val="FF0000"/>
                </a:solidFill>
                <a:latin typeface="HGPｺﾞｼｯｸE" pitchFamily="50" charset="-128"/>
                <a:ea typeface="HGPｺﾞｼｯｸE" pitchFamily="50" charset="-128"/>
              </a:rPr>
              <a:t>県</a:t>
            </a:r>
            <a:r>
              <a:rPr lang="ja-JP" altLang="en-US" sz="2200" dirty="0">
                <a:solidFill>
                  <a:schemeClr val="tx1"/>
                </a:solidFill>
              </a:rPr>
              <a:t>の様子を捉え</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地理的環境の特色</a:t>
            </a:r>
            <a:r>
              <a:rPr lang="ja-JP" altLang="en-US" sz="2200" dirty="0">
                <a:solidFill>
                  <a:schemeClr val="tx1"/>
                </a:solidFill>
              </a:rPr>
              <a:t>を考え</a:t>
            </a:r>
            <a:r>
              <a:rPr lang="en-US" altLang="ja-JP" sz="2200" dirty="0">
                <a:solidFill>
                  <a:schemeClr val="tx1"/>
                </a:solidFill>
              </a:rPr>
              <a:t>,</a:t>
            </a:r>
            <a:r>
              <a:rPr lang="ja-JP" altLang="en-US" sz="2200" dirty="0">
                <a:solidFill>
                  <a:schemeClr val="tx1"/>
                </a:solidFill>
              </a:rPr>
              <a:t>表現する」ことが明記</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された。</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・（２）で</a:t>
            </a:r>
            <a:r>
              <a:rPr lang="en-US" altLang="ja-JP" sz="2200" dirty="0">
                <a:solidFill>
                  <a:schemeClr val="tx1"/>
                </a:solidFill>
              </a:rPr>
              <a:t>,</a:t>
            </a:r>
            <a:r>
              <a:rPr lang="ja-JP" altLang="en-US" sz="2200" dirty="0">
                <a:solidFill>
                  <a:schemeClr val="tx1"/>
                </a:solidFill>
              </a:rPr>
              <a:t>「人々の健康や生活環境を支える事業」で</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安全で安定的に供給で</a:t>
            </a:r>
            <a:endParaRPr lang="en-US" altLang="ja-JP" sz="2200" dirty="0">
              <a:solidFill>
                <a:srgbClr val="FF0000"/>
              </a:solidFill>
              <a:latin typeface="HGPｺﾞｼｯｸE" pitchFamily="50" charset="-128"/>
              <a:ea typeface="HGPｺﾞｼｯｸE" pitchFamily="50" charset="-128"/>
            </a:endParaRPr>
          </a:p>
          <a:p>
            <a:pPr eaLnBrk="1" fontAlgn="auto" hangingPunct="1">
              <a:spcBef>
                <a:spcPts val="0"/>
              </a:spcBef>
              <a:spcAft>
                <a:spcPts val="0"/>
              </a:spcAft>
              <a:defRPr/>
            </a:pPr>
            <a:r>
              <a:rPr lang="ja-JP" altLang="en-US" sz="2200" dirty="0">
                <a:solidFill>
                  <a:srgbClr val="FF0000"/>
                </a:solidFill>
                <a:latin typeface="HGPｺﾞｼｯｸE" pitchFamily="50" charset="-128"/>
                <a:ea typeface="HGPｺﾞｼｯｸE" pitchFamily="50" charset="-128"/>
              </a:rPr>
              <a:t>　きるよう進められていること</a:t>
            </a:r>
            <a:r>
              <a:rPr lang="ja-JP" altLang="en-US" sz="2200" dirty="0">
                <a:solidFill>
                  <a:schemeClr val="tx1"/>
                </a:solidFill>
              </a:rPr>
              <a:t>を理解させることが明記された。</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・（３）で</a:t>
            </a:r>
            <a:r>
              <a:rPr lang="en-US" altLang="ja-JP" sz="2200" dirty="0">
                <a:solidFill>
                  <a:schemeClr val="tx1"/>
                </a:solidFill>
              </a:rPr>
              <a:t>,</a:t>
            </a:r>
            <a:r>
              <a:rPr lang="ja-JP" altLang="en-US" sz="2200" dirty="0">
                <a:solidFill>
                  <a:schemeClr val="tx1"/>
                </a:solidFill>
              </a:rPr>
              <a:t>「自然災害から人々を守る活動」で</a:t>
            </a:r>
            <a:r>
              <a:rPr lang="ja-JP" altLang="en-US" sz="2200" dirty="0">
                <a:solidFill>
                  <a:srgbClr val="FF0000"/>
                </a:solidFill>
                <a:latin typeface="HGPｺﾞｼｯｸE" pitchFamily="50" charset="-128"/>
                <a:ea typeface="HGPｺﾞｼｯｸE" pitchFamily="50" charset="-128"/>
              </a:rPr>
              <a:t>聞き取り調査をしたり地図や年</a:t>
            </a:r>
            <a:endParaRPr lang="en-US" altLang="ja-JP" sz="2200" dirty="0">
              <a:solidFill>
                <a:srgbClr val="FF0000"/>
              </a:solidFill>
              <a:latin typeface="HGPｺﾞｼｯｸE" pitchFamily="50" charset="-128"/>
              <a:ea typeface="HGPｺﾞｼｯｸE" pitchFamily="50" charset="-128"/>
            </a:endParaRPr>
          </a:p>
          <a:p>
            <a:pPr eaLnBrk="1" fontAlgn="auto" hangingPunct="1">
              <a:spcBef>
                <a:spcPts val="0"/>
              </a:spcBef>
              <a:spcAft>
                <a:spcPts val="0"/>
              </a:spcAft>
              <a:defRPr/>
            </a:pPr>
            <a:r>
              <a:rPr lang="ja-JP" altLang="en-US" sz="2200" dirty="0">
                <a:solidFill>
                  <a:srgbClr val="FF0000"/>
                </a:solidFill>
                <a:latin typeface="HGPｺﾞｼｯｸE" pitchFamily="50" charset="-128"/>
                <a:ea typeface="HGPｺﾞｼｯｸE" pitchFamily="50" charset="-128"/>
              </a:rPr>
              <a:t>　表などの資料で調べたりして</a:t>
            </a:r>
            <a:r>
              <a:rPr lang="en-US" altLang="ja-JP" sz="2200" dirty="0">
                <a:solidFill>
                  <a:srgbClr val="FF0000"/>
                </a:solidFill>
                <a:latin typeface="HGPｺﾞｼｯｸE" pitchFamily="50" charset="-128"/>
                <a:ea typeface="HGPｺﾞｼｯｸE" pitchFamily="50" charset="-128"/>
              </a:rPr>
              <a:t>,</a:t>
            </a:r>
            <a:r>
              <a:rPr lang="ja-JP" altLang="en-US" sz="2200" dirty="0">
                <a:solidFill>
                  <a:srgbClr val="FF0000"/>
                </a:solidFill>
                <a:latin typeface="HGPｺﾞｼｯｸE" pitchFamily="50" charset="-128"/>
                <a:ea typeface="HGPｺﾞｼｯｸE" pitchFamily="50" charset="-128"/>
              </a:rPr>
              <a:t>まとめる</a:t>
            </a:r>
            <a:r>
              <a:rPr lang="ja-JP" altLang="en-US" sz="2200" dirty="0">
                <a:solidFill>
                  <a:schemeClr val="tx1"/>
                </a:solidFill>
              </a:rPr>
              <a:t>ことが明記された。</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・（４）で</a:t>
            </a:r>
            <a:r>
              <a:rPr lang="en-US" altLang="ja-JP" sz="2200" dirty="0">
                <a:solidFill>
                  <a:schemeClr val="tx1"/>
                </a:solidFill>
              </a:rPr>
              <a:t>,</a:t>
            </a:r>
            <a:r>
              <a:rPr lang="ja-JP" altLang="en-US" sz="2200" dirty="0">
                <a:solidFill>
                  <a:schemeClr val="tx1"/>
                </a:solidFill>
              </a:rPr>
              <a:t>「県内の伝統や文化</a:t>
            </a:r>
            <a:r>
              <a:rPr lang="en-US" altLang="ja-JP" sz="2200" dirty="0">
                <a:solidFill>
                  <a:schemeClr val="tx1"/>
                </a:solidFill>
              </a:rPr>
              <a:t>,</a:t>
            </a:r>
            <a:r>
              <a:rPr lang="ja-JP" altLang="en-US" sz="2200" dirty="0">
                <a:solidFill>
                  <a:schemeClr val="tx1"/>
                </a:solidFill>
              </a:rPr>
              <a:t>先人の働き」が</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第３学年より移動</a:t>
            </a:r>
            <a:r>
              <a:rPr lang="ja-JP" altLang="en-US" sz="2200" dirty="0">
                <a:solidFill>
                  <a:schemeClr val="tx1"/>
                </a:solidFill>
              </a:rPr>
              <a:t>している。</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latin typeface="+mn-ea"/>
              </a:rPr>
              <a:t>・（４）で</a:t>
            </a:r>
            <a:r>
              <a:rPr lang="en-US" altLang="ja-JP" sz="2200" dirty="0">
                <a:solidFill>
                  <a:schemeClr val="tx1"/>
                </a:solidFill>
                <a:latin typeface="+mn-ea"/>
              </a:rPr>
              <a:t>,</a:t>
            </a:r>
            <a:r>
              <a:rPr lang="ja-JP" altLang="en-US" sz="2200" dirty="0">
                <a:solidFill>
                  <a:srgbClr val="FF0000"/>
                </a:solidFill>
                <a:latin typeface="HGPｺﾞｼｯｸE" pitchFamily="50" charset="-128"/>
                <a:ea typeface="HGPｺﾞｼｯｸE" pitchFamily="50" charset="-128"/>
              </a:rPr>
              <a:t>見学・調査したり地図などの資料で調べたりして</a:t>
            </a:r>
            <a:r>
              <a:rPr lang="en-US" altLang="ja-JP" sz="2200" dirty="0">
                <a:solidFill>
                  <a:srgbClr val="FF0000"/>
                </a:solidFill>
                <a:latin typeface="HGPｺﾞｼｯｸE" pitchFamily="50" charset="-128"/>
                <a:ea typeface="HGPｺﾞｼｯｸE" pitchFamily="50" charset="-128"/>
              </a:rPr>
              <a:t>,</a:t>
            </a:r>
            <a:r>
              <a:rPr lang="ja-JP" altLang="en-US" sz="2200" dirty="0">
                <a:solidFill>
                  <a:srgbClr val="FF0000"/>
                </a:solidFill>
                <a:latin typeface="HGPｺﾞｼｯｸE" pitchFamily="50" charset="-128"/>
                <a:ea typeface="HGPｺﾞｼｯｸE" pitchFamily="50" charset="-128"/>
              </a:rPr>
              <a:t>年表などにまとめ</a:t>
            </a:r>
            <a:endParaRPr lang="en-US" altLang="ja-JP" sz="2200" dirty="0">
              <a:solidFill>
                <a:srgbClr val="FF0000"/>
              </a:solidFill>
              <a:latin typeface="HGPｺﾞｼｯｸE" pitchFamily="50" charset="-128"/>
              <a:ea typeface="HGPｺﾞｼｯｸE" pitchFamily="50" charset="-128"/>
            </a:endParaRPr>
          </a:p>
          <a:p>
            <a:pPr eaLnBrk="1" fontAlgn="auto" hangingPunct="1">
              <a:spcBef>
                <a:spcPts val="0"/>
              </a:spcBef>
              <a:spcAft>
                <a:spcPts val="0"/>
              </a:spcAft>
              <a:defRPr/>
            </a:pPr>
            <a:r>
              <a:rPr lang="ja-JP" altLang="en-US" sz="2200" dirty="0">
                <a:solidFill>
                  <a:srgbClr val="FF0000"/>
                </a:solidFill>
                <a:latin typeface="HGPｺﾞｼｯｸE" pitchFamily="50" charset="-128"/>
                <a:ea typeface="HGPｺﾞｼｯｸE" pitchFamily="50" charset="-128"/>
              </a:rPr>
              <a:t>　</a:t>
            </a:r>
            <a:r>
              <a:rPr lang="ja-JP" altLang="en-US" sz="2200" dirty="0" err="1">
                <a:solidFill>
                  <a:srgbClr val="FF0000"/>
                </a:solidFill>
                <a:latin typeface="HGPｺﾞｼｯｸE" pitchFamily="50" charset="-128"/>
                <a:ea typeface="HGPｺﾞｼｯｸE" pitchFamily="50" charset="-128"/>
              </a:rPr>
              <a:t>る</a:t>
            </a:r>
            <a:r>
              <a:rPr lang="ja-JP" altLang="en-US" sz="2200" dirty="0">
                <a:solidFill>
                  <a:srgbClr val="FF0000"/>
                </a:solidFill>
                <a:latin typeface="HGPｺﾞｼｯｸE" pitchFamily="50" charset="-128"/>
                <a:ea typeface="HGPｺﾞｼｯｸE" pitchFamily="50" charset="-128"/>
              </a:rPr>
              <a:t>こと</a:t>
            </a:r>
            <a:r>
              <a:rPr lang="ja-JP" altLang="en-US" sz="2200" dirty="0">
                <a:solidFill>
                  <a:schemeClr val="tx1"/>
                </a:solidFill>
              </a:rPr>
              <a:t>が明記された。</a:t>
            </a:r>
            <a:endParaRPr lang="en-US" altLang="ja-JP" sz="2200" dirty="0">
              <a:solidFill>
                <a:schemeClr val="tx1"/>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p:txBody>
      </p:sp>
      <p:sp>
        <p:nvSpPr>
          <p:cNvPr id="7" name="角丸四角形 6"/>
          <p:cNvSpPr/>
          <p:nvPr/>
        </p:nvSpPr>
        <p:spPr>
          <a:xfrm>
            <a:off x="179512" y="1340768"/>
            <a:ext cx="792088" cy="360040"/>
          </a:xfrm>
          <a:prstGeom prst="roundRect">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b="1" dirty="0">
                <a:latin typeface="HGP明朝E" pitchFamily="18" charset="-128"/>
                <a:ea typeface="HGP明朝E" pitchFamily="18" charset="-128"/>
              </a:rPr>
              <a:t>変更</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71"/>
    </mc:Choice>
    <mc:Fallback xmlns="">
      <p:transition spd="slow" advTm="2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第４学年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34819"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758950"/>
            <a:ext cx="8902700" cy="50990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200" u="sng" dirty="0">
                <a:solidFill>
                  <a:schemeClr val="tx1"/>
                </a:solidFill>
              </a:rPr>
              <a:t>■内容の取扱い</a:t>
            </a:r>
            <a:endParaRPr lang="en-US" altLang="ja-JP" sz="2200" u="sng" dirty="0">
              <a:solidFill>
                <a:schemeClr val="tx1"/>
              </a:solidFill>
            </a:endParaRPr>
          </a:p>
          <a:p>
            <a:pPr eaLnBrk="1" fontAlgn="auto" hangingPunct="1">
              <a:spcBef>
                <a:spcPts val="0"/>
              </a:spcBef>
              <a:spcAft>
                <a:spcPts val="0"/>
              </a:spcAft>
              <a:defRPr/>
            </a:pPr>
            <a:r>
              <a:rPr lang="ja-JP" altLang="en-US" sz="2200" dirty="0">
                <a:solidFill>
                  <a:schemeClr val="tx1"/>
                </a:solidFill>
              </a:rPr>
              <a:t>・（２）では</a:t>
            </a:r>
            <a:r>
              <a:rPr lang="en-US" altLang="ja-JP" sz="2200" dirty="0">
                <a:solidFill>
                  <a:schemeClr val="tx1"/>
                </a:solidFill>
              </a:rPr>
              <a:t>,</a:t>
            </a:r>
            <a:r>
              <a:rPr lang="ja-JP" altLang="en-US" sz="2200" dirty="0">
                <a:solidFill>
                  <a:schemeClr val="tx1"/>
                </a:solidFill>
              </a:rPr>
              <a:t>（ア）の飲料水</a:t>
            </a:r>
            <a:r>
              <a:rPr lang="en-US" altLang="ja-JP" sz="2200" dirty="0">
                <a:solidFill>
                  <a:schemeClr val="tx1"/>
                </a:solidFill>
              </a:rPr>
              <a:t>,</a:t>
            </a:r>
            <a:r>
              <a:rPr lang="ja-JP" altLang="en-US" sz="2200" dirty="0">
                <a:solidFill>
                  <a:schemeClr val="tx1"/>
                </a:solidFill>
              </a:rPr>
              <a:t>電気</a:t>
            </a:r>
            <a:r>
              <a:rPr lang="en-US" altLang="ja-JP" sz="2200" dirty="0">
                <a:solidFill>
                  <a:schemeClr val="tx1"/>
                </a:solidFill>
              </a:rPr>
              <a:t>,</a:t>
            </a:r>
            <a:r>
              <a:rPr lang="ja-JP" altLang="en-US" sz="2200" dirty="0">
                <a:solidFill>
                  <a:schemeClr val="tx1"/>
                </a:solidFill>
              </a:rPr>
              <a:t>ガスを供給する事業</a:t>
            </a:r>
            <a:r>
              <a:rPr lang="en-US" altLang="ja-JP" sz="2200" dirty="0">
                <a:solidFill>
                  <a:schemeClr val="tx1"/>
                </a:solidFill>
              </a:rPr>
              <a:t>,</a:t>
            </a:r>
            <a:r>
              <a:rPr lang="ja-JP" altLang="en-US" sz="2200" dirty="0">
                <a:solidFill>
                  <a:schemeClr val="tx1"/>
                </a:solidFill>
              </a:rPr>
              <a:t>（イ）の廃棄物を</a:t>
            </a:r>
            <a:r>
              <a:rPr lang="ja-JP" altLang="en-US" sz="2200" dirty="0" err="1">
                <a:solidFill>
                  <a:schemeClr val="tx1"/>
                </a:solidFill>
              </a:rPr>
              <a:t>処理す</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a:t>
            </a:r>
            <a:r>
              <a:rPr lang="ja-JP" altLang="en-US" sz="2200" dirty="0" err="1">
                <a:solidFill>
                  <a:schemeClr val="tx1"/>
                </a:solidFill>
              </a:rPr>
              <a:t>る</a:t>
            </a:r>
            <a:r>
              <a:rPr lang="ja-JP" altLang="en-US" sz="2200" dirty="0">
                <a:solidFill>
                  <a:schemeClr val="tx1"/>
                </a:solidFill>
              </a:rPr>
              <a:t>事業については</a:t>
            </a:r>
            <a:r>
              <a:rPr lang="en-US" altLang="ja-JP" sz="2200" dirty="0">
                <a:solidFill>
                  <a:schemeClr val="tx1"/>
                </a:solidFill>
              </a:rPr>
              <a:t>,</a:t>
            </a:r>
            <a:r>
              <a:rPr lang="ja-JP" altLang="en-US" sz="2200" dirty="0">
                <a:solidFill>
                  <a:schemeClr val="tx1"/>
                </a:solidFill>
              </a:rPr>
              <a:t>現在に至るまでに仕組みが計画的に改善され</a:t>
            </a:r>
            <a:r>
              <a:rPr lang="ja-JP" altLang="en-US" sz="2200" dirty="0">
                <a:solidFill>
                  <a:srgbClr val="FF0000"/>
                </a:solidFill>
                <a:latin typeface="HGPｺﾞｼｯｸE" pitchFamily="50" charset="-128"/>
                <a:ea typeface="HGPｺﾞｼｯｸE" pitchFamily="50" charset="-128"/>
              </a:rPr>
              <a:t>公衆衛</a:t>
            </a:r>
            <a:endParaRPr lang="en-US" altLang="ja-JP" sz="2200" dirty="0">
              <a:solidFill>
                <a:srgbClr val="FF0000"/>
              </a:solidFill>
              <a:latin typeface="HGPｺﾞｼｯｸE" pitchFamily="50" charset="-128"/>
              <a:ea typeface="HGPｺﾞｼｯｸE" pitchFamily="50" charset="-128"/>
            </a:endParaRPr>
          </a:p>
          <a:p>
            <a:pPr eaLnBrk="1" fontAlgn="auto" hangingPunct="1">
              <a:spcBef>
                <a:spcPts val="0"/>
              </a:spcBef>
              <a:spcAft>
                <a:spcPts val="0"/>
              </a:spcAft>
              <a:defRPr/>
            </a:pPr>
            <a:r>
              <a:rPr lang="ja-JP" altLang="en-US" sz="2200" dirty="0">
                <a:solidFill>
                  <a:srgbClr val="FF0000"/>
                </a:solidFill>
                <a:latin typeface="HGPｺﾞｼｯｸE" pitchFamily="50" charset="-128"/>
                <a:ea typeface="HGPｺﾞｼｯｸE" pitchFamily="50" charset="-128"/>
              </a:rPr>
              <a:t>　生が向上</a:t>
            </a:r>
            <a:r>
              <a:rPr lang="ja-JP" altLang="en-US" sz="2200" dirty="0">
                <a:solidFill>
                  <a:schemeClr val="tx1"/>
                </a:solidFill>
              </a:rPr>
              <a:t>してきたことに触れる。　　</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（３）で</a:t>
            </a:r>
            <a:r>
              <a:rPr lang="en-US" altLang="ja-JP" sz="2200" dirty="0">
                <a:solidFill>
                  <a:schemeClr val="tx1"/>
                </a:solidFill>
              </a:rPr>
              <a:t>,</a:t>
            </a:r>
            <a:r>
              <a:rPr lang="ja-JP" altLang="en-US" sz="2200" dirty="0">
                <a:solidFill>
                  <a:schemeClr val="tx1"/>
                </a:solidFill>
              </a:rPr>
              <a:t> 「火災</a:t>
            </a:r>
            <a:r>
              <a:rPr lang="en-US" altLang="ja-JP" sz="2200" dirty="0">
                <a:solidFill>
                  <a:schemeClr val="tx1"/>
                </a:solidFill>
              </a:rPr>
              <a:t>,</a:t>
            </a:r>
            <a:r>
              <a:rPr lang="ja-JP" altLang="en-US" sz="2200" dirty="0">
                <a:solidFill>
                  <a:schemeClr val="tx1"/>
                </a:solidFill>
              </a:rPr>
              <a:t>風水害</a:t>
            </a:r>
            <a:r>
              <a:rPr lang="en-US" altLang="ja-JP" sz="2200" dirty="0">
                <a:solidFill>
                  <a:schemeClr val="tx1"/>
                </a:solidFill>
              </a:rPr>
              <a:t>,</a:t>
            </a:r>
            <a:r>
              <a:rPr lang="ja-JP" altLang="en-US" sz="2200" dirty="0">
                <a:solidFill>
                  <a:schemeClr val="tx1"/>
                </a:solidFill>
              </a:rPr>
              <a:t>地震」が「</a:t>
            </a:r>
            <a:r>
              <a:rPr lang="ja-JP" altLang="en-US" sz="2200" dirty="0">
                <a:solidFill>
                  <a:srgbClr val="FF0000"/>
                </a:solidFill>
                <a:latin typeface="HGPｺﾞｼｯｸE" pitchFamily="50" charset="-128"/>
                <a:ea typeface="HGPｺﾞｼｯｸE" pitchFamily="50" charset="-128"/>
              </a:rPr>
              <a:t>地震災害</a:t>
            </a:r>
            <a:r>
              <a:rPr lang="en-US" altLang="ja-JP" sz="2200" dirty="0">
                <a:solidFill>
                  <a:schemeClr val="tx1"/>
                </a:solidFill>
                <a:latin typeface="HGPｺﾞｼｯｸE" pitchFamily="50" charset="-128"/>
                <a:ea typeface="HGPｺﾞｼｯｸE" pitchFamily="50" charset="-128"/>
              </a:rPr>
              <a:t>,</a:t>
            </a:r>
            <a:r>
              <a:rPr lang="ja-JP" altLang="en-US" sz="2200" dirty="0">
                <a:solidFill>
                  <a:srgbClr val="FF0000"/>
                </a:solidFill>
                <a:latin typeface="HGPｺﾞｼｯｸE" pitchFamily="50" charset="-128"/>
                <a:ea typeface="HGPｺﾞｼｯｸE" pitchFamily="50" charset="-128"/>
              </a:rPr>
              <a:t>津波災害</a:t>
            </a:r>
            <a:r>
              <a:rPr lang="en-US" altLang="ja-JP" sz="2200" dirty="0">
                <a:solidFill>
                  <a:schemeClr val="tx1"/>
                </a:solidFill>
                <a:latin typeface="HGPｺﾞｼｯｸE" pitchFamily="50" charset="-128"/>
                <a:ea typeface="HGPｺﾞｼｯｸE" pitchFamily="50" charset="-128"/>
              </a:rPr>
              <a:t>,</a:t>
            </a:r>
            <a:r>
              <a:rPr lang="ja-JP" altLang="en-US" sz="2200" dirty="0">
                <a:solidFill>
                  <a:schemeClr val="tx1"/>
                </a:solidFill>
              </a:rPr>
              <a:t>風水害</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火山災害</a:t>
            </a:r>
            <a:r>
              <a:rPr lang="en-US" altLang="ja-JP" sz="2200" dirty="0">
                <a:solidFill>
                  <a:schemeClr val="tx1"/>
                </a:solidFill>
                <a:latin typeface="HGPｺﾞｼｯｸE" pitchFamily="50" charset="-128"/>
                <a:ea typeface="HGPｺﾞｼｯｸE" pitchFamily="50" charset="-128"/>
              </a:rPr>
              <a:t>,</a:t>
            </a:r>
            <a:r>
              <a:rPr lang="ja-JP" altLang="en-US" sz="2200" dirty="0">
                <a:solidFill>
                  <a:srgbClr val="FF0000"/>
                </a:solidFill>
                <a:latin typeface="HGPｺﾞｼｯｸE" pitchFamily="50" charset="-128"/>
                <a:ea typeface="HGPｺﾞｼｯｸE" pitchFamily="50" charset="-128"/>
              </a:rPr>
              <a:t>雪</a:t>
            </a:r>
            <a:endParaRPr lang="en-US" altLang="ja-JP" sz="2200" dirty="0">
              <a:solidFill>
                <a:srgbClr val="FF0000"/>
              </a:solidFill>
              <a:latin typeface="HGPｺﾞｼｯｸE" pitchFamily="50" charset="-128"/>
              <a:ea typeface="HGPｺﾞｼｯｸE" pitchFamily="50" charset="-128"/>
            </a:endParaRPr>
          </a:p>
          <a:p>
            <a:pPr eaLnBrk="1" fontAlgn="auto" hangingPunct="1">
              <a:spcBef>
                <a:spcPts val="0"/>
              </a:spcBef>
              <a:spcAft>
                <a:spcPts val="0"/>
              </a:spcAft>
              <a:defRPr/>
            </a:pPr>
            <a:r>
              <a:rPr lang="ja-JP" altLang="en-US" sz="2200" dirty="0">
                <a:solidFill>
                  <a:srgbClr val="FF0000"/>
                </a:solidFill>
                <a:latin typeface="HGPｺﾞｼｯｸE" pitchFamily="50" charset="-128"/>
                <a:ea typeface="HGPｺﾞｼｯｸE" pitchFamily="50" charset="-128"/>
              </a:rPr>
              <a:t>　害</a:t>
            </a:r>
            <a:r>
              <a:rPr lang="ja-JP" altLang="en-US" sz="2200" dirty="0">
                <a:solidFill>
                  <a:schemeClr val="tx1"/>
                </a:solidFill>
              </a:rPr>
              <a:t>」へ変更された。</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・（３）では</a:t>
            </a:r>
            <a:r>
              <a:rPr lang="en-US" altLang="ja-JP" sz="2200" dirty="0">
                <a:solidFill>
                  <a:schemeClr val="tx1"/>
                </a:solidFill>
              </a:rPr>
              <a:t>,</a:t>
            </a:r>
            <a:r>
              <a:rPr lang="ja-JP" altLang="en-US" sz="2200" dirty="0">
                <a:solidFill>
                  <a:schemeClr val="tx1"/>
                </a:solidFill>
              </a:rPr>
              <a:t>「災害」について</a:t>
            </a:r>
            <a:r>
              <a:rPr lang="en-US" altLang="ja-JP" sz="2200" dirty="0">
                <a:solidFill>
                  <a:schemeClr val="tx1"/>
                </a:solidFill>
              </a:rPr>
              <a:t>,</a:t>
            </a:r>
            <a:r>
              <a:rPr lang="ja-JP" altLang="en-US" sz="2200" dirty="0">
                <a:solidFill>
                  <a:schemeClr val="tx1"/>
                </a:solidFill>
              </a:rPr>
              <a:t>県庁や市役所の働きを中心に取り上げ</a:t>
            </a:r>
            <a:r>
              <a:rPr lang="en-US" altLang="ja-JP" sz="2200" dirty="0">
                <a:solidFill>
                  <a:schemeClr val="tx1"/>
                </a:solidFill>
              </a:rPr>
              <a:t>,</a:t>
            </a:r>
            <a:r>
              <a:rPr lang="ja-JP" altLang="en-US" sz="2200" dirty="0">
                <a:solidFill>
                  <a:schemeClr val="tx1"/>
                </a:solidFill>
              </a:rPr>
              <a:t>防災情</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報の発信</a:t>
            </a:r>
            <a:r>
              <a:rPr lang="en-US" altLang="ja-JP" sz="2200" dirty="0">
                <a:solidFill>
                  <a:schemeClr val="tx1"/>
                </a:solidFill>
              </a:rPr>
              <a:t>,</a:t>
            </a:r>
            <a:r>
              <a:rPr lang="ja-JP" altLang="en-US" sz="2200" dirty="0">
                <a:solidFill>
                  <a:schemeClr val="tx1"/>
                </a:solidFill>
              </a:rPr>
              <a:t>避難体制の確保などの働き</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自衛隊</a:t>
            </a:r>
            <a:r>
              <a:rPr lang="ja-JP" altLang="en-US" sz="2200" dirty="0">
                <a:solidFill>
                  <a:schemeClr val="tx1"/>
                </a:solidFill>
              </a:rPr>
              <a:t>など国の機関との関わりを</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取り上げる。</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・（３）では</a:t>
            </a:r>
            <a:r>
              <a:rPr lang="en-US" altLang="ja-JP" sz="2200" dirty="0">
                <a:solidFill>
                  <a:schemeClr val="tx1"/>
                </a:solidFill>
              </a:rPr>
              <a:t>,</a:t>
            </a:r>
            <a:r>
              <a:rPr lang="ja-JP" altLang="en-US" sz="2200" dirty="0">
                <a:solidFill>
                  <a:schemeClr val="tx1"/>
                </a:solidFill>
              </a:rPr>
              <a:t>地域で起こりうる災害への備え</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自分たちにできること</a:t>
            </a:r>
            <a:r>
              <a:rPr lang="ja-JP" altLang="en-US" sz="2200" dirty="0">
                <a:solidFill>
                  <a:schemeClr val="tx1"/>
                </a:solidFill>
              </a:rPr>
              <a:t>などを考え</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たり選択・判断したりする。</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・（４）</a:t>
            </a:r>
            <a:r>
              <a:rPr lang="ja-JP" altLang="en-US" sz="2200" dirty="0">
                <a:solidFill>
                  <a:srgbClr val="FF0000"/>
                </a:solidFill>
                <a:latin typeface="HGPｺﾞｼｯｸE" pitchFamily="50" charset="-128"/>
                <a:ea typeface="HGPｺﾞｼｯｸE" pitchFamily="50" charset="-128"/>
              </a:rPr>
              <a:t>県内の主な文化財や年中行事</a:t>
            </a:r>
            <a:r>
              <a:rPr lang="ja-JP" altLang="en-US" sz="2200" dirty="0">
                <a:solidFill>
                  <a:schemeClr val="tx1"/>
                </a:solidFill>
              </a:rPr>
              <a:t>を大まかに分かるようにする。</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・（５）県内の特色ある地域が大まかに分かるようにするとともに</a:t>
            </a:r>
            <a:r>
              <a:rPr lang="en-US" altLang="ja-JP" sz="2200" dirty="0">
                <a:solidFill>
                  <a:schemeClr val="tx1"/>
                </a:solidFill>
              </a:rPr>
              <a:t>,</a:t>
            </a:r>
            <a:r>
              <a:rPr lang="ja-JP" altLang="en-US" sz="2200" dirty="0">
                <a:solidFill>
                  <a:schemeClr val="tx1"/>
                </a:solidFill>
              </a:rPr>
              <a:t>伝統的な</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技術を生かした地場産業が盛んな地域</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国際交流に取り組んでいる地域</a:t>
            </a:r>
            <a:r>
              <a:rPr lang="en-US" altLang="ja-JP" sz="2200" dirty="0">
                <a:solidFill>
                  <a:schemeClr val="tx1"/>
                </a:solidFill>
              </a:rPr>
              <a:t>,</a:t>
            </a:r>
          </a:p>
          <a:p>
            <a:pPr eaLnBrk="1" fontAlgn="auto" hangingPunct="1">
              <a:spcBef>
                <a:spcPts val="0"/>
              </a:spcBef>
              <a:spcAft>
                <a:spcPts val="0"/>
              </a:spcAft>
              <a:defRPr/>
            </a:pPr>
            <a:r>
              <a:rPr lang="ja-JP" altLang="en-US" sz="2200" dirty="0">
                <a:solidFill>
                  <a:schemeClr val="tx1"/>
                </a:solidFill>
              </a:rPr>
              <a:t>　地域の資源を保護・活用している地域を取り上げる。　　</a:t>
            </a:r>
            <a:endParaRPr lang="en-US" altLang="ja-JP" sz="2200" dirty="0">
              <a:solidFill>
                <a:schemeClr val="tx1"/>
              </a:solidFill>
            </a:endParaRPr>
          </a:p>
          <a:p>
            <a:pPr eaLnBrk="1" fontAlgn="auto" hangingPunct="1">
              <a:spcBef>
                <a:spcPts val="0"/>
              </a:spcBef>
              <a:spcAft>
                <a:spcPts val="0"/>
              </a:spcAft>
              <a:defRPr/>
            </a:pPr>
            <a:endParaRPr lang="en-US" altLang="ja-JP" sz="22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p:txBody>
      </p:sp>
      <p:sp>
        <p:nvSpPr>
          <p:cNvPr id="7" name="角丸四角形 6"/>
          <p:cNvSpPr/>
          <p:nvPr/>
        </p:nvSpPr>
        <p:spPr>
          <a:xfrm>
            <a:off x="179512" y="1340768"/>
            <a:ext cx="792088" cy="360040"/>
          </a:xfrm>
          <a:prstGeom prst="roundRect">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b="1" dirty="0">
                <a:latin typeface="HGP明朝E" pitchFamily="18" charset="-128"/>
                <a:ea typeface="HGP明朝E" pitchFamily="18" charset="-128"/>
              </a:rPr>
              <a:t>留意</a:t>
            </a:r>
          </a:p>
        </p:txBody>
      </p:sp>
      <p:sp>
        <p:nvSpPr>
          <p:cNvPr id="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P48-69</a:t>
            </a:r>
            <a:endParaRPr lang="ja-JP" altLang="en-US" sz="28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323"/>
    </mc:Choice>
    <mc:Fallback xmlns="">
      <p:transition spd="slow" advTm="52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P70-96</a:t>
            </a:r>
            <a:endParaRPr lang="ja-JP" altLang="en-US" sz="2800" dirty="0"/>
          </a:p>
        </p:txBody>
      </p:sp>
      <p:sp>
        <p:nvSpPr>
          <p:cNvPr id="36867"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第５学年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3686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398588"/>
            <a:ext cx="8902700" cy="28225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ja-JP" altLang="en-US" sz="2200" u="sng" dirty="0">
                <a:solidFill>
                  <a:schemeClr val="tx1"/>
                </a:solidFill>
              </a:rPr>
              <a:t>■内容</a:t>
            </a:r>
            <a:endParaRPr lang="en-US" altLang="ja-JP" sz="2200" u="sng" dirty="0">
              <a:solidFill>
                <a:schemeClr val="tx1"/>
              </a:solidFill>
            </a:endParaRPr>
          </a:p>
          <a:p>
            <a:pPr eaLnBrk="1" fontAlgn="auto" hangingPunct="1">
              <a:spcBef>
                <a:spcPts val="0"/>
              </a:spcBef>
              <a:spcAft>
                <a:spcPts val="0"/>
              </a:spcAft>
              <a:defRPr/>
            </a:pPr>
            <a:r>
              <a:rPr lang="ja-JP" altLang="en-US" sz="2200" dirty="0">
                <a:solidFill>
                  <a:schemeClr val="tx1"/>
                </a:solidFill>
              </a:rPr>
              <a:t>・（１）では</a:t>
            </a:r>
            <a:r>
              <a:rPr lang="en-US" altLang="ja-JP" sz="2200" dirty="0">
                <a:solidFill>
                  <a:schemeClr val="tx1"/>
                </a:solidFill>
              </a:rPr>
              <a:t>,</a:t>
            </a:r>
            <a:r>
              <a:rPr lang="ja-JP" altLang="en-US" sz="2200" dirty="0">
                <a:solidFill>
                  <a:schemeClr val="tx1"/>
                </a:solidFill>
              </a:rPr>
              <a:t>「</a:t>
            </a:r>
            <a:r>
              <a:rPr lang="ja-JP" altLang="en-US" sz="2200" dirty="0">
                <a:solidFill>
                  <a:srgbClr val="FF0000"/>
                </a:solidFill>
                <a:latin typeface="HGPｺﾞｼｯｸE" pitchFamily="50" charset="-128"/>
                <a:ea typeface="HGPｺﾞｼｯｸE" pitchFamily="50" charset="-128"/>
              </a:rPr>
              <a:t>領土の範囲</a:t>
            </a:r>
            <a:r>
              <a:rPr lang="ja-JP" altLang="en-US" sz="2200" dirty="0">
                <a:solidFill>
                  <a:schemeClr val="tx1"/>
                </a:solidFill>
              </a:rPr>
              <a:t>」などを大まかに理解させる。</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・（２）では</a:t>
            </a:r>
            <a:r>
              <a:rPr lang="en-US" altLang="ja-JP" sz="2200" dirty="0">
                <a:solidFill>
                  <a:schemeClr val="tx1"/>
                </a:solidFill>
              </a:rPr>
              <a:t>,</a:t>
            </a:r>
            <a:r>
              <a:rPr lang="ja-JP" altLang="en-US" sz="2200" dirty="0">
                <a:solidFill>
                  <a:schemeClr val="tx1"/>
                </a:solidFill>
              </a:rPr>
              <a:t>我が国の農業や水産業における食料生産では</a:t>
            </a:r>
            <a:r>
              <a:rPr lang="en-US" altLang="ja-JP" sz="2200" dirty="0">
                <a:solidFill>
                  <a:schemeClr val="tx1"/>
                </a:solidFill>
              </a:rPr>
              <a:t>,</a:t>
            </a:r>
            <a:r>
              <a:rPr lang="ja-JP" altLang="en-US" sz="2200" dirty="0">
                <a:solidFill>
                  <a:schemeClr val="tx1"/>
                </a:solidFill>
              </a:rPr>
              <a:t>生産の工程</a:t>
            </a:r>
            <a:r>
              <a:rPr lang="en-US" altLang="ja-JP" sz="2200" dirty="0">
                <a:solidFill>
                  <a:schemeClr val="tx1"/>
                </a:solidFill>
              </a:rPr>
              <a:t>,</a:t>
            </a:r>
          </a:p>
          <a:p>
            <a:pPr eaLnBrk="1" fontAlgn="auto" hangingPunct="1">
              <a:spcBef>
                <a:spcPts val="0"/>
              </a:spcBef>
              <a:spcAft>
                <a:spcPts val="0"/>
              </a:spcAft>
              <a:defRPr/>
            </a:pPr>
            <a:r>
              <a:rPr lang="ja-JP" altLang="en-US" sz="2200" dirty="0">
                <a:solidFill>
                  <a:schemeClr val="tx1"/>
                </a:solidFill>
                <a:latin typeface="HGPｺﾞｼｯｸE" pitchFamily="50" charset="-128"/>
                <a:ea typeface="HGPｺﾞｼｯｸE" pitchFamily="50" charset="-128"/>
              </a:rPr>
              <a:t>　</a:t>
            </a:r>
            <a:r>
              <a:rPr lang="ja-JP" altLang="en-US" sz="2200" dirty="0">
                <a:solidFill>
                  <a:srgbClr val="FF0000"/>
                </a:solidFill>
                <a:latin typeface="HGPｺﾞｼｯｸE" pitchFamily="50" charset="-128"/>
                <a:ea typeface="HGPｺﾞｼｯｸE" pitchFamily="50" charset="-128"/>
              </a:rPr>
              <a:t>人々の協力関係</a:t>
            </a:r>
            <a:r>
              <a:rPr lang="en-US" altLang="ja-JP" sz="2200" dirty="0">
                <a:solidFill>
                  <a:srgbClr val="FF0000"/>
                </a:solidFill>
                <a:latin typeface="HGPｺﾞｼｯｸE" pitchFamily="50" charset="-128"/>
                <a:ea typeface="HGPｺﾞｼｯｸE" pitchFamily="50" charset="-128"/>
              </a:rPr>
              <a:t>,</a:t>
            </a:r>
            <a:r>
              <a:rPr lang="ja-JP" altLang="en-US" sz="2200" dirty="0">
                <a:solidFill>
                  <a:schemeClr val="tx1"/>
                </a:solidFill>
                <a:latin typeface="+mj-ea"/>
                <a:ea typeface="+mj-ea"/>
              </a:rPr>
              <a:t>技術の向上</a:t>
            </a:r>
            <a:r>
              <a:rPr lang="en-US" altLang="ja-JP" sz="2200" dirty="0">
                <a:solidFill>
                  <a:schemeClr val="tx1"/>
                </a:solidFill>
                <a:latin typeface="+mj-ea"/>
                <a:ea typeface="+mj-ea"/>
              </a:rPr>
              <a:t>,</a:t>
            </a:r>
            <a:r>
              <a:rPr lang="ja-JP" altLang="en-US" sz="2200" dirty="0">
                <a:solidFill>
                  <a:srgbClr val="FF0000"/>
                </a:solidFill>
                <a:latin typeface="HGPｺﾞｼｯｸE" pitchFamily="50" charset="-128"/>
                <a:ea typeface="HGPｺﾞｼｯｸE" pitchFamily="50" charset="-128"/>
              </a:rPr>
              <a:t>輸送</a:t>
            </a:r>
            <a:r>
              <a:rPr lang="en-US" altLang="ja-JP" sz="2200" dirty="0">
                <a:solidFill>
                  <a:srgbClr val="FF0000"/>
                </a:solidFill>
                <a:latin typeface="HGPｺﾞｼｯｸE" pitchFamily="50" charset="-128"/>
                <a:ea typeface="HGPｺﾞｼｯｸE" pitchFamily="50" charset="-128"/>
              </a:rPr>
              <a:t>,</a:t>
            </a:r>
            <a:r>
              <a:rPr lang="ja-JP" altLang="en-US" sz="2200" dirty="0">
                <a:solidFill>
                  <a:srgbClr val="FF0000"/>
                </a:solidFill>
                <a:latin typeface="HGPｺﾞｼｯｸE" pitchFamily="50" charset="-128"/>
                <a:ea typeface="HGPｺﾞｼｯｸE" pitchFamily="50" charset="-128"/>
              </a:rPr>
              <a:t>価格や費用</a:t>
            </a:r>
            <a:r>
              <a:rPr lang="ja-JP" altLang="en-US" sz="2200" dirty="0">
                <a:solidFill>
                  <a:schemeClr val="tx1"/>
                </a:solidFill>
              </a:rPr>
              <a:t>などに着目させる。　</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・（３）では</a:t>
            </a:r>
            <a:r>
              <a:rPr lang="en-US" altLang="ja-JP" sz="2200" dirty="0">
                <a:solidFill>
                  <a:schemeClr val="tx1"/>
                </a:solidFill>
              </a:rPr>
              <a:t>,</a:t>
            </a:r>
            <a:r>
              <a:rPr lang="ja-JP" altLang="en-US" sz="2200" dirty="0">
                <a:solidFill>
                  <a:schemeClr val="tx1"/>
                </a:solidFill>
              </a:rPr>
              <a:t>貿易や</a:t>
            </a:r>
            <a:r>
              <a:rPr lang="ja-JP" altLang="en-US" sz="2200" b="1" dirty="0">
                <a:solidFill>
                  <a:srgbClr val="FF0000"/>
                </a:solidFill>
                <a:latin typeface="HGPｺﾞｼｯｸE" pitchFamily="50" charset="-128"/>
                <a:ea typeface="HGPｺﾞｼｯｸE" pitchFamily="50" charset="-128"/>
              </a:rPr>
              <a:t>運輸</a:t>
            </a:r>
            <a:r>
              <a:rPr lang="ja-JP" altLang="en-US" sz="2200" dirty="0">
                <a:solidFill>
                  <a:schemeClr val="tx1"/>
                </a:solidFill>
              </a:rPr>
              <a:t>の様子を捉え</a:t>
            </a:r>
            <a:r>
              <a:rPr lang="en-US" altLang="ja-JP" sz="2200" dirty="0">
                <a:solidFill>
                  <a:schemeClr val="tx1"/>
                </a:solidFill>
              </a:rPr>
              <a:t>,</a:t>
            </a:r>
            <a:r>
              <a:rPr lang="ja-JP" altLang="en-US" sz="2200" dirty="0">
                <a:solidFill>
                  <a:schemeClr val="tx1"/>
                </a:solidFill>
              </a:rPr>
              <a:t>それらの役割を考え</a:t>
            </a:r>
            <a:r>
              <a:rPr lang="en-US" altLang="ja-JP" sz="2200" dirty="0">
                <a:solidFill>
                  <a:schemeClr val="tx1"/>
                </a:solidFill>
              </a:rPr>
              <a:t>,</a:t>
            </a:r>
            <a:r>
              <a:rPr lang="ja-JP" altLang="en-US" sz="2200" dirty="0">
                <a:solidFill>
                  <a:schemeClr val="tx1"/>
                </a:solidFill>
              </a:rPr>
              <a:t>表現する。</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・（４）大量の情報や</a:t>
            </a:r>
            <a:r>
              <a:rPr lang="ja-JP" altLang="en-US" sz="2200" dirty="0">
                <a:solidFill>
                  <a:srgbClr val="FF0000"/>
                </a:solidFill>
                <a:latin typeface="HGPｺﾞｼｯｸE" pitchFamily="50" charset="-128"/>
                <a:ea typeface="HGPｺﾞｼｯｸE" pitchFamily="50" charset="-128"/>
              </a:rPr>
              <a:t>情報通信技術</a:t>
            </a:r>
            <a:r>
              <a:rPr lang="ja-JP" altLang="en-US" sz="2200" dirty="0">
                <a:solidFill>
                  <a:schemeClr val="tx1"/>
                </a:solidFill>
              </a:rPr>
              <a:t>の活用は</a:t>
            </a:r>
            <a:r>
              <a:rPr lang="en-US" altLang="ja-JP" sz="2200" dirty="0">
                <a:solidFill>
                  <a:schemeClr val="tx1"/>
                </a:solidFill>
              </a:rPr>
              <a:t>,</a:t>
            </a:r>
            <a:r>
              <a:rPr lang="ja-JP" altLang="en-US" sz="2200" dirty="0">
                <a:solidFill>
                  <a:schemeClr val="tx1"/>
                </a:solidFill>
              </a:rPr>
              <a:t>様々な産業を発展させ</a:t>
            </a:r>
            <a:r>
              <a:rPr lang="en-US" altLang="ja-JP" sz="2200" dirty="0">
                <a:solidFill>
                  <a:schemeClr val="tx1"/>
                </a:solidFill>
              </a:rPr>
              <a:t>,</a:t>
            </a:r>
            <a:r>
              <a:rPr lang="ja-JP" altLang="en-US" sz="2200" dirty="0">
                <a:solidFill>
                  <a:schemeClr val="tx1"/>
                </a:solidFill>
              </a:rPr>
              <a:t>国民</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生活を向上させていることを理解させる。</a:t>
            </a:r>
            <a:endParaRPr lang="en-US" altLang="ja-JP" sz="2200" dirty="0">
              <a:solidFill>
                <a:schemeClr val="tx1"/>
              </a:solidFill>
            </a:endParaRPr>
          </a:p>
          <a:p>
            <a:pPr eaLnBrk="1" fontAlgn="auto" hangingPunct="1">
              <a:spcBef>
                <a:spcPts val="0"/>
              </a:spcBef>
              <a:spcAft>
                <a:spcPts val="0"/>
              </a:spcAft>
              <a:defRPr/>
            </a:pPr>
            <a:endParaRPr lang="en-US" altLang="ja-JP" sz="2200" dirty="0">
              <a:solidFill>
                <a:schemeClr val="tx1"/>
              </a:solidFill>
            </a:endParaRPr>
          </a:p>
          <a:p>
            <a:pPr eaLnBrk="1" fontAlgn="auto" hangingPunct="1">
              <a:spcBef>
                <a:spcPts val="0"/>
              </a:spcBef>
              <a:spcAft>
                <a:spcPts val="0"/>
              </a:spcAft>
              <a:defRPr/>
            </a:pPr>
            <a:endParaRPr lang="en-US" altLang="ja-JP" sz="1600" u="sng" dirty="0">
              <a:solidFill>
                <a:schemeClr val="tx1"/>
              </a:solidFill>
            </a:endParaRPr>
          </a:p>
        </p:txBody>
      </p:sp>
      <p:sp>
        <p:nvSpPr>
          <p:cNvPr id="7" name="角丸四角形 6"/>
          <p:cNvSpPr/>
          <p:nvPr/>
        </p:nvSpPr>
        <p:spPr>
          <a:xfrm>
            <a:off x="179512" y="1340768"/>
            <a:ext cx="792088" cy="360040"/>
          </a:xfrm>
          <a:prstGeom prst="roundRect">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b="1" dirty="0">
                <a:latin typeface="HGP明朝E" pitchFamily="18" charset="-128"/>
                <a:ea typeface="HGP明朝E" pitchFamily="18" charset="-128"/>
              </a:rPr>
              <a:t>変更</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57"/>
    </mc:Choice>
    <mc:Fallback xmlns="">
      <p:transition spd="slow" advTm="31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第５学年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38915"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327150"/>
            <a:ext cx="8902700" cy="55308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ja-JP" altLang="en-US" sz="2200" u="sng" dirty="0">
                <a:solidFill>
                  <a:schemeClr val="tx1"/>
                </a:solidFill>
              </a:rPr>
              <a:t>■内容の取扱い</a:t>
            </a:r>
            <a:endParaRPr lang="en-US" altLang="ja-JP" sz="2200" u="sng" dirty="0">
              <a:solidFill>
                <a:schemeClr val="tx1"/>
              </a:solidFill>
            </a:endParaRPr>
          </a:p>
          <a:p>
            <a:pPr eaLnBrk="1" fontAlgn="auto" hangingPunct="1">
              <a:spcBef>
                <a:spcPts val="0"/>
              </a:spcBef>
              <a:spcAft>
                <a:spcPts val="0"/>
              </a:spcAft>
              <a:defRPr/>
            </a:pPr>
            <a:r>
              <a:rPr lang="ja-JP" altLang="en-US" sz="2200" dirty="0">
                <a:solidFill>
                  <a:schemeClr val="tx1"/>
                </a:solidFill>
              </a:rPr>
              <a:t>・（１）の「領土の範囲」については</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竹島や北方領土</a:t>
            </a:r>
            <a:r>
              <a:rPr lang="en-US" altLang="ja-JP" sz="2200" dirty="0">
                <a:solidFill>
                  <a:srgbClr val="FF0000"/>
                </a:solidFill>
                <a:latin typeface="HGPｺﾞｼｯｸE" pitchFamily="50" charset="-128"/>
                <a:ea typeface="HGPｺﾞｼｯｸE" pitchFamily="50" charset="-128"/>
              </a:rPr>
              <a:t>,</a:t>
            </a:r>
            <a:r>
              <a:rPr lang="ja-JP" altLang="en-US" sz="2200" dirty="0">
                <a:solidFill>
                  <a:srgbClr val="FF0000"/>
                </a:solidFill>
                <a:latin typeface="HGPｺﾞｼｯｸE" pitchFamily="50" charset="-128"/>
                <a:ea typeface="HGPｺﾞｼｯｸE" pitchFamily="50" charset="-128"/>
              </a:rPr>
              <a:t>尖閣諸島が我が国固</a:t>
            </a:r>
            <a:endParaRPr lang="en-US" altLang="ja-JP" sz="2200" dirty="0">
              <a:solidFill>
                <a:srgbClr val="FF0000"/>
              </a:solidFill>
              <a:latin typeface="HGPｺﾞｼｯｸE" pitchFamily="50" charset="-128"/>
              <a:ea typeface="HGPｺﾞｼｯｸE" pitchFamily="50" charset="-128"/>
            </a:endParaRPr>
          </a:p>
          <a:p>
            <a:pPr eaLnBrk="1" fontAlgn="auto" hangingPunct="1">
              <a:spcBef>
                <a:spcPts val="0"/>
              </a:spcBef>
              <a:spcAft>
                <a:spcPts val="0"/>
              </a:spcAft>
              <a:defRPr/>
            </a:pPr>
            <a:r>
              <a:rPr lang="ja-JP" altLang="en-US" sz="2200" dirty="0">
                <a:solidFill>
                  <a:srgbClr val="FF0000"/>
                </a:solidFill>
                <a:latin typeface="HGPｺﾞｼｯｸE" pitchFamily="50" charset="-128"/>
                <a:ea typeface="HGPｺﾞｼｯｸE" pitchFamily="50" charset="-128"/>
              </a:rPr>
              <a:t>　有の領土</a:t>
            </a:r>
            <a:r>
              <a:rPr lang="ja-JP" altLang="en-US" sz="2200" dirty="0">
                <a:solidFill>
                  <a:schemeClr val="tx1"/>
                </a:solidFill>
              </a:rPr>
              <a:t>であることに触れる。</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・（１）では</a:t>
            </a:r>
            <a:r>
              <a:rPr lang="en-US" altLang="ja-JP" sz="2200" dirty="0">
                <a:solidFill>
                  <a:schemeClr val="tx1"/>
                </a:solidFill>
              </a:rPr>
              <a:t>,</a:t>
            </a:r>
            <a:r>
              <a:rPr lang="ja-JP" altLang="en-US" sz="2200" dirty="0">
                <a:solidFill>
                  <a:schemeClr val="tx1"/>
                </a:solidFill>
              </a:rPr>
              <a:t>地図帳や地球儀を用いて</a:t>
            </a:r>
            <a:r>
              <a:rPr lang="en-US" altLang="ja-JP" sz="2200" dirty="0">
                <a:solidFill>
                  <a:schemeClr val="tx1"/>
                </a:solidFill>
              </a:rPr>
              <a:t>,</a:t>
            </a:r>
            <a:r>
              <a:rPr lang="ja-JP" altLang="en-US" sz="2200" dirty="0">
                <a:solidFill>
                  <a:schemeClr val="tx1"/>
                </a:solidFill>
              </a:rPr>
              <a:t>方位</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緯度や経度</a:t>
            </a:r>
            <a:r>
              <a:rPr lang="ja-JP" altLang="en-US" sz="2200" dirty="0">
                <a:solidFill>
                  <a:schemeClr val="tx1"/>
                </a:solidFill>
              </a:rPr>
              <a:t>などによる位置の表</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し方について取り扱う。</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・（２）農業（３）工業ともに</a:t>
            </a:r>
            <a:r>
              <a:rPr lang="en-US" altLang="ja-JP" sz="2200" dirty="0">
                <a:solidFill>
                  <a:schemeClr val="tx1"/>
                </a:solidFill>
              </a:rPr>
              <a:t>,</a:t>
            </a:r>
            <a:r>
              <a:rPr lang="ja-JP" altLang="en-US" sz="2200" dirty="0">
                <a:solidFill>
                  <a:schemeClr val="tx1"/>
                </a:solidFill>
              </a:rPr>
              <a:t>消費者や生産者の</a:t>
            </a:r>
            <a:r>
              <a:rPr lang="ja-JP" altLang="en-US" sz="2200" dirty="0">
                <a:solidFill>
                  <a:srgbClr val="FF0000"/>
                </a:solidFill>
                <a:latin typeface="HGPｺﾞｼｯｸE" pitchFamily="50" charset="-128"/>
                <a:ea typeface="HGPｺﾞｼｯｸE" pitchFamily="50" charset="-128"/>
              </a:rPr>
              <a:t>立場などから多角的に</a:t>
            </a:r>
            <a:r>
              <a:rPr lang="ja-JP" altLang="en-US" sz="2200" dirty="0">
                <a:solidFill>
                  <a:schemeClr val="tx1"/>
                </a:solidFill>
              </a:rPr>
              <a:t>考え</a:t>
            </a:r>
            <a:r>
              <a:rPr lang="en-US" altLang="ja-JP" sz="2200" dirty="0">
                <a:solidFill>
                  <a:schemeClr val="tx1"/>
                </a:solidFill>
              </a:rPr>
              <a:t>,</a:t>
            </a:r>
            <a:r>
              <a:rPr lang="ja-JP" altLang="en-US" sz="2200" dirty="0">
                <a:solidFill>
                  <a:schemeClr val="tx1"/>
                </a:solidFill>
              </a:rPr>
              <a:t>こ</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a:t>
            </a:r>
            <a:r>
              <a:rPr lang="ja-JP" altLang="en-US" sz="2200" dirty="0" err="1">
                <a:solidFill>
                  <a:schemeClr val="tx1"/>
                </a:solidFill>
              </a:rPr>
              <a:t>れ</a:t>
            </a:r>
            <a:r>
              <a:rPr lang="ja-JP" altLang="en-US" sz="2200" dirty="0">
                <a:solidFill>
                  <a:schemeClr val="tx1"/>
                </a:solidFill>
              </a:rPr>
              <a:t>からの農業</a:t>
            </a:r>
            <a:r>
              <a:rPr lang="en-US" altLang="ja-JP" sz="2200" dirty="0">
                <a:solidFill>
                  <a:schemeClr val="tx1"/>
                </a:solidFill>
              </a:rPr>
              <a:t>,</a:t>
            </a:r>
            <a:r>
              <a:rPr lang="ja-JP" altLang="en-US" sz="2200" dirty="0">
                <a:solidFill>
                  <a:schemeClr val="tx1"/>
                </a:solidFill>
              </a:rPr>
              <a:t>工業の発展について</a:t>
            </a:r>
            <a:r>
              <a:rPr lang="en-US" altLang="ja-JP" sz="2200" dirty="0">
                <a:solidFill>
                  <a:schemeClr val="tx1"/>
                </a:solidFill>
              </a:rPr>
              <a:t>,</a:t>
            </a:r>
            <a:r>
              <a:rPr lang="ja-JP" altLang="en-US" sz="2200" dirty="0">
                <a:solidFill>
                  <a:schemeClr val="tx1"/>
                </a:solidFill>
              </a:rPr>
              <a:t>自分の考えをまとめることができるよ</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a:t>
            </a:r>
            <a:r>
              <a:rPr lang="ja-JP" altLang="en-US" sz="2200" dirty="0" err="1">
                <a:solidFill>
                  <a:schemeClr val="tx1"/>
                </a:solidFill>
              </a:rPr>
              <a:t>う</a:t>
            </a:r>
            <a:r>
              <a:rPr lang="ja-JP" altLang="en-US" sz="2200" dirty="0">
                <a:solidFill>
                  <a:schemeClr val="tx1"/>
                </a:solidFill>
              </a:rPr>
              <a:t>配慮する。</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・（３）では</a:t>
            </a:r>
            <a:r>
              <a:rPr lang="en-US" altLang="ja-JP" sz="2200" dirty="0">
                <a:solidFill>
                  <a:schemeClr val="tx1"/>
                </a:solidFill>
              </a:rPr>
              <a:t>,</a:t>
            </a:r>
            <a:r>
              <a:rPr lang="ja-JP" altLang="en-US" sz="2200" dirty="0">
                <a:solidFill>
                  <a:schemeClr val="tx1"/>
                </a:solidFill>
              </a:rPr>
              <a:t>これまでの「石油化学工業」から「</a:t>
            </a:r>
            <a:r>
              <a:rPr lang="ja-JP" altLang="en-US" sz="2200" dirty="0">
                <a:solidFill>
                  <a:srgbClr val="FF0000"/>
                </a:solidFill>
                <a:latin typeface="HGPｺﾞｼｯｸE" pitchFamily="50" charset="-128"/>
                <a:ea typeface="HGPｺﾞｼｯｸE" pitchFamily="50" charset="-128"/>
              </a:rPr>
              <a:t>化学工業</a:t>
            </a:r>
            <a:r>
              <a:rPr lang="ja-JP" altLang="en-US" sz="2200" dirty="0">
                <a:solidFill>
                  <a:schemeClr val="tx1"/>
                </a:solidFill>
              </a:rPr>
              <a:t>」に変更となった。</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・（４）「教育</a:t>
            </a:r>
            <a:r>
              <a:rPr lang="en-US" altLang="ja-JP" sz="2200" dirty="0">
                <a:solidFill>
                  <a:schemeClr val="tx1"/>
                </a:solidFill>
              </a:rPr>
              <a:t>,</a:t>
            </a:r>
            <a:r>
              <a:rPr lang="ja-JP" altLang="en-US" sz="2200" dirty="0">
                <a:solidFill>
                  <a:schemeClr val="tx1"/>
                </a:solidFill>
              </a:rPr>
              <a:t>福祉</a:t>
            </a:r>
            <a:r>
              <a:rPr lang="en-US" altLang="ja-JP" sz="2200" dirty="0">
                <a:solidFill>
                  <a:schemeClr val="tx1"/>
                </a:solidFill>
              </a:rPr>
              <a:t>,</a:t>
            </a:r>
            <a:r>
              <a:rPr lang="ja-JP" altLang="en-US" sz="2200" dirty="0">
                <a:solidFill>
                  <a:schemeClr val="tx1"/>
                </a:solidFill>
              </a:rPr>
              <a:t>医療</a:t>
            </a:r>
            <a:r>
              <a:rPr lang="en-US" altLang="ja-JP" sz="2200" dirty="0">
                <a:solidFill>
                  <a:schemeClr val="tx1"/>
                </a:solidFill>
              </a:rPr>
              <a:t>,</a:t>
            </a:r>
            <a:r>
              <a:rPr lang="ja-JP" altLang="en-US" sz="2200" dirty="0">
                <a:solidFill>
                  <a:schemeClr val="tx1"/>
                </a:solidFill>
              </a:rPr>
              <a:t>防災」から「</a:t>
            </a:r>
            <a:r>
              <a:rPr lang="ja-JP" altLang="en-US" sz="2200" dirty="0">
                <a:solidFill>
                  <a:srgbClr val="FF0000"/>
                </a:solidFill>
                <a:latin typeface="HGPｺﾞｼｯｸE" pitchFamily="50" charset="-128"/>
                <a:ea typeface="HGPｺﾞｼｯｸE" pitchFamily="50" charset="-128"/>
              </a:rPr>
              <a:t>販売</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運輸</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観光</a:t>
            </a:r>
            <a:r>
              <a:rPr lang="en-US" altLang="ja-JP" sz="2200" dirty="0">
                <a:solidFill>
                  <a:schemeClr val="tx1"/>
                </a:solidFill>
              </a:rPr>
              <a:t>,</a:t>
            </a:r>
            <a:r>
              <a:rPr lang="ja-JP" altLang="en-US" sz="2200" dirty="0">
                <a:solidFill>
                  <a:schemeClr val="tx1"/>
                </a:solidFill>
              </a:rPr>
              <a:t>医療</a:t>
            </a:r>
            <a:r>
              <a:rPr lang="en-US" altLang="ja-JP" sz="2200" dirty="0">
                <a:solidFill>
                  <a:schemeClr val="tx1"/>
                </a:solidFill>
              </a:rPr>
              <a:t>,</a:t>
            </a:r>
            <a:r>
              <a:rPr lang="ja-JP" altLang="en-US" sz="2200" dirty="0">
                <a:solidFill>
                  <a:schemeClr val="tx1"/>
                </a:solidFill>
              </a:rPr>
              <a:t>福祉」への選択内</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容が変更された。</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・（４）で</a:t>
            </a:r>
            <a:r>
              <a:rPr lang="en-US" altLang="ja-JP" sz="2200" dirty="0">
                <a:solidFill>
                  <a:schemeClr val="tx1"/>
                </a:solidFill>
              </a:rPr>
              <a:t>,</a:t>
            </a:r>
            <a:r>
              <a:rPr lang="ja-JP" altLang="en-US" sz="2200" dirty="0">
                <a:solidFill>
                  <a:schemeClr val="tx1"/>
                </a:solidFill>
              </a:rPr>
              <a:t>「放送</a:t>
            </a:r>
            <a:r>
              <a:rPr lang="en-US" altLang="ja-JP" sz="2200" dirty="0">
                <a:solidFill>
                  <a:schemeClr val="tx1"/>
                </a:solidFill>
              </a:rPr>
              <a:t>,</a:t>
            </a:r>
            <a:r>
              <a:rPr lang="ja-JP" altLang="en-US" sz="2200" dirty="0">
                <a:solidFill>
                  <a:schemeClr val="tx1"/>
                </a:solidFill>
              </a:rPr>
              <a:t>新聞などの産業」の学習に</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情報通信技術が</a:t>
            </a:r>
            <a:r>
              <a:rPr lang="ja-JP" altLang="en-US" sz="2200" dirty="0">
                <a:solidFill>
                  <a:schemeClr val="tx1"/>
                </a:solidFill>
              </a:rPr>
              <a:t>組み込まれた。</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・（５）地震災害</a:t>
            </a:r>
            <a:r>
              <a:rPr lang="en-US" altLang="ja-JP" sz="2200" dirty="0">
                <a:solidFill>
                  <a:schemeClr val="tx1"/>
                </a:solidFill>
              </a:rPr>
              <a:t>,</a:t>
            </a:r>
            <a:r>
              <a:rPr lang="ja-JP" altLang="en-US" sz="2200" dirty="0">
                <a:solidFill>
                  <a:schemeClr val="tx1"/>
                </a:solidFill>
              </a:rPr>
              <a:t>津波災害</a:t>
            </a:r>
            <a:r>
              <a:rPr lang="en-US" altLang="ja-JP" sz="2200" dirty="0">
                <a:solidFill>
                  <a:schemeClr val="tx1"/>
                </a:solidFill>
              </a:rPr>
              <a:t>,</a:t>
            </a:r>
            <a:r>
              <a:rPr lang="ja-JP" altLang="en-US" sz="2200" dirty="0">
                <a:solidFill>
                  <a:schemeClr val="tx1"/>
                </a:solidFill>
              </a:rPr>
              <a:t>風水害</a:t>
            </a:r>
            <a:r>
              <a:rPr lang="en-US" altLang="ja-JP" sz="2200" dirty="0">
                <a:solidFill>
                  <a:schemeClr val="tx1"/>
                </a:solidFill>
              </a:rPr>
              <a:t>,</a:t>
            </a:r>
            <a:r>
              <a:rPr lang="ja-JP" altLang="en-US" sz="2200" dirty="0">
                <a:solidFill>
                  <a:schemeClr val="tx1"/>
                </a:solidFill>
              </a:rPr>
              <a:t>火山災害</a:t>
            </a:r>
            <a:r>
              <a:rPr lang="en-US" altLang="ja-JP" sz="2200" dirty="0">
                <a:solidFill>
                  <a:schemeClr val="tx1"/>
                </a:solidFill>
              </a:rPr>
              <a:t>,</a:t>
            </a:r>
            <a:r>
              <a:rPr lang="ja-JP" altLang="en-US" sz="2200" dirty="0">
                <a:solidFill>
                  <a:schemeClr val="tx1"/>
                </a:solidFill>
              </a:rPr>
              <a:t>雪害などを取り上げることが明</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記された。</a:t>
            </a:r>
            <a:r>
              <a:rPr lang="ja-JP" altLang="en-US" sz="2200" dirty="0">
                <a:solidFill>
                  <a:srgbClr val="FF0000"/>
                </a:solidFill>
                <a:latin typeface="HGPｺﾞｼｯｸE" pitchFamily="50" charset="-128"/>
                <a:ea typeface="HGPｺﾞｼｯｸE" pitchFamily="50" charset="-128"/>
              </a:rPr>
              <a:t>国土保全</a:t>
            </a:r>
            <a:r>
              <a:rPr lang="ja-JP" altLang="en-US" sz="2200" dirty="0">
                <a:solidFill>
                  <a:schemeClr val="tx1"/>
                </a:solidFill>
              </a:rPr>
              <a:t>について</a:t>
            </a:r>
            <a:r>
              <a:rPr lang="en-US" altLang="ja-JP" sz="2200" dirty="0">
                <a:solidFill>
                  <a:schemeClr val="tx1"/>
                </a:solidFill>
              </a:rPr>
              <a:t>,</a:t>
            </a:r>
            <a:r>
              <a:rPr lang="ja-JP" altLang="en-US" sz="2200" dirty="0">
                <a:solidFill>
                  <a:schemeClr val="tx1"/>
                </a:solidFill>
              </a:rPr>
              <a:t>自分たちにできることなどを考えたり</a:t>
            </a:r>
            <a:r>
              <a:rPr lang="en-US" altLang="ja-JP" sz="2200" dirty="0">
                <a:solidFill>
                  <a:schemeClr val="tx1"/>
                </a:solidFill>
              </a:rPr>
              <a:t>,</a:t>
            </a:r>
            <a:r>
              <a:rPr lang="ja-JP" altLang="en-US" sz="2200" dirty="0">
                <a:solidFill>
                  <a:schemeClr val="tx1"/>
                </a:solidFill>
              </a:rPr>
              <a:t>選択・</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判断できるよう配慮する。</a:t>
            </a:r>
            <a:endParaRPr lang="en-US" altLang="ja-JP" sz="2200" dirty="0">
              <a:solidFill>
                <a:schemeClr val="tx2">
                  <a:lumMod val="50000"/>
                </a:schemeClr>
              </a:solidFill>
            </a:endParaRPr>
          </a:p>
          <a:p>
            <a:pPr eaLnBrk="1" fontAlgn="auto" hangingPunct="1">
              <a:spcBef>
                <a:spcPts val="0"/>
              </a:spcBef>
              <a:spcAft>
                <a:spcPts val="0"/>
              </a:spcAft>
              <a:defRPr/>
            </a:pPr>
            <a:endParaRPr lang="en-US" altLang="ja-JP" sz="22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p:txBody>
      </p:sp>
      <p:sp>
        <p:nvSpPr>
          <p:cNvPr id="7" name="角丸四角形 6"/>
          <p:cNvSpPr/>
          <p:nvPr/>
        </p:nvSpPr>
        <p:spPr>
          <a:xfrm>
            <a:off x="179512" y="1268760"/>
            <a:ext cx="792088" cy="360040"/>
          </a:xfrm>
          <a:prstGeom prst="roundRect">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b="1" dirty="0">
                <a:latin typeface="HGP明朝E" pitchFamily="18" charset="-128"/>
                <a:ea typeface="HGP明朝E" pitchFamily="18" charset="-128"/>
              </a:rPr>
              <a:t>変更</a:t>
            </a:r>
          </a:p>
        </p:txBody>
      </p:sp>
      <p:sp>
        <p:nvSpPr>
          <p:cNvPr id="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P70-96</a:t>
            </a:r>
            <a:endParaRPr lang="ja-JP" altLang="en-US" sz="28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658"/>
    </mc:Choice>
    <mc:Fallback xmlns="">
      <p:transition spd="slow" advTm="34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17"/>
          <p:cNvSpPr>
            <a:spLocks noChangeArrowheads="1"/>
          </p:cNvSpPr>
          <p:nvPr/>
        </p:nvSpPr>
        <p:spPr bwMode="auto">
          <a:xfrm>
            <a:off x="6516688" y="44450"/>
            <a:ext cx="26273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P97-134</a:t>
            </a:r>
            <a:endParaRPr lang="ja-JP" altLang="en-US" sz="2800" dirty="0"/>
          </a:p>
        </p:txBody>
      </p:sp>
      <p:sp>
        <p:nvSpPr>
          <p:cNvPr id="40963"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第６学年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40964"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400175"/>
            <a:ext cx="8902700" cy="25336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ja-JP" altLang="en-US" sz="2200" u="sng" dirty="0">
                <a:solidFill>
                  <a:schemeClr val="tx1"/>
                </a:solidFill>
              </a:rPr>
              <a:t>■内容</a:t>
            </a:r>
            <a:endParaRPr lang="en-US" altLang="ja-JP" sz="2200" u="sng" dirty="0">
              <a:solidFill>
                <a:schemeClr val="tx1"/>
              </a:solidFill>
            </a:endParaRPr>
          </a:p>
          <a:p>
            <a:pPr eaLnBrk="1" fontAlgn="auto" hangingPunct="1">
              <a:spcBef>
                <a:spcPts val="0"/>
              </a:spcBef>
              <a:spcAft>
                <a:spcPts val="0"/>
              </a:spcAft>
              <a:defRPr/>
            </a:pPr>
            <a:r>
              <a:rPr lang="ja-JP" altLang="en-US" sz="2200" dirty="0">
                <a:solidFill>
                  <a:schemeClr val="tx1"/>
                </a:solidFill>
              </a:rPr>
              <a:t>・</a:t>
            </a:r>
            <a:r>
              <a:rPr lang="ja-JP" altLang="en-US" sz="2200" dirty="0">
                <a:solidFill>
                  <a:srgbClr val="000000"/>
                </a:solidFill>
              </a:rPr>
              <a:t>「我が国の歴史上の主な事象」</a:t>
            </a:r>
            <a:r>
              <a:rPr lang="ja-JP" altLang="en-US" sz="2200" dirty="0">
                <a:solidFill>
                  <a:schemeClr val="tx1"/>
                </a:solidFill>
              </a:rPr>
              <a:t>よりも</a:t>
            </a:r>
            <a:r>
              <a:rPr lang="ja-JP" altLang="en-US" sz="2200" dirty="0">
                <a:solidFill>
                  <a:srgbClr val="000000"/>
                </a:solidFill>
              </a:rPr>
              <a:t>「</a:t>
            </a:r>
            <a:r>
              <a:rPr lang="ja-JP" altLang="en-US" sz="2200" dirty="0">
                <a:solidFill>
                  <a:srgbClr val="FF0000"/>
                </a:solidFill>
                <a:latin typeface="HGPｺﾞｼｯｸE" pitchFamily="50" charset="-128"/>
                <a:ea typeface="HGPｺﾞｼｯｸE" pitchFamily="50" charset="-128"/>
              </a:rPr>
              <a:t>我が国の政治の働き</a:t>
            </a:r>
            <a:r>
              <a:rPr lang="ja-JP" altLang="en-US" sz="2200" dirty="0">
                <a:solidFill>
                  <a:srgbClr val="000000"/>
                </a:solidFill>
              </a:rPr>
              <a:t>」が先に示さ</a:t>
            </a:r>
            <a:endParaRPr lang="en-US" altLang="ja-JP" sz="2200" dirty="0">
              <a:solidFill>
                <a:srgbClr val="000000"/>
              </a:solidFill>
            </a:endParaRPr>
          </a:p>
          <a:p>
            <a:pPr eaLnBrk="1" fontAlgn="auto" hangingPunct="1">
              <a:spcBef>
                <a:spcPts val="0"/>
              </a:spcBef>
              <a:spcAft>
                <a:spcPts val="0"/>
              </a:spcAft>
              <a:defRPr/>
            </a:pPr>
            <a:r>
              <a:rPr lang="ja-JP" altLang="en-US" sz="2200" dirty="0">
                <a:solidFill>
                  <a:srgbClr val="000000"/>
                </a:solidFill>
              </a:rPr>
              <a:t>　</a:t>
            </a:r>
            <a:r>
              <a:rPr lang="ja-JP" altLang="en-US" sz="2200" dirty="0" err="1">
                <a:solidFill>
                  <a:srgbClr val="000000"/>
                </a:solidFill>
              </a:rPr>
              <a:t>れる</a:t>
            </a:r>
            <a:r>
              <a:rPr lang="ja-JP" altLang="en-US" sz="2200" dirty="0">
                <a:solidFill>
                  <a:srgbClr val="000000"/>
                </a:solidFill>
              </a:rPr>
              <a:t>ことと</a:t>
            </a:r>
            <a:r>
              <a:rPr lang="ja-JP" altLang="en-US" sz="2200" dirty="0">
                <a:solidFill>
                  <a:schemeClr val="tx1"/>
                </a:solidFill>
              </a:rPr>
              <a:t>なった。</a:t>
            </a:r>
            <a:endParaRPr lang="en-US" altLang="ja-JP" sz="2200" dirty="0">
              <a:solidFill>
                <a:srgbClr val="000000"/>
              </a:solidFill>
            </a:endParaRPr>
          </a:p>
          <a:p>
            <a:pPr eaLnBrk="1" fontAlgn="auto" hangingPunct="1">
              <a:spcBef>
                <a:spcPts val="0"/>
              </a:spcBef>
              <a:spcAft>
                <a:spcPts val="0"/>
              </a:spcAft>
              <a:defRPr/>
            </a:pPr>
            <a:r>
              <a:rPr lang="ja-JP" altLang="en-US" sz="2200" dirty="0">
                <a:solidFill>
                  <a:srgbClr val="000000"/>
                </a:solidFill>
              </a:rPr>
              <a:t>・（１）に「</a:t>
            </a:r>
            <a:r>
              <a:rPr lang="ja-JP" altLang="en-US" sz="2200" dirty="0">
                <a:solidFill>
                  <a:srgbClr val="FF0000"/>
                </a:solidFill>
                <a:latin typeface="HGPｺﾞｼｯｸE" pitchFamily="50" charset="-128"/>
                <a:ea typeface="HGPｺﾞｼｯｸE" pitchFamily="50" charset="-128"/>
              </a:rPr>
              <a:t>立法</a:t>
            </a:r>
            <a:r>
              <a:rPr lang="en-US" altLang="ja-JP" sz="2200" dirty="0">
                <a:solidFill>
                  <a:srgbClr val="FF0000"/>
                </a:solidFill>
                <a:latin typeface="HGPｺﾞｼｯｸE" pitchFamily="50" charset="-128"/>
                <a:ea typeface="HGPｺﾞｼｯｸE" pitchFamily="50" charset="-128"/>
              </a:rPr>
              <a:t>,</a:t>
            </a:r>
            <a:r>
              <a:rPr lang="ja-JP" altLang="en-US" sz="2200" dirty="0">
                <a:solidFill>
                  <a:srgbClr val="FF0000"/>
                </a:solidFill>
                <a:latin typeface="HGPｺﾞｼｯｸE" pitchFamily="50" charset="-128"/>
                <a:ea typeface="HGPｺﾞｼｯｸE" pitchFamily="50" charset="-128"/>
              </a:rPr>
              <a:t>行政</a:t>
            </a:r>
            <a:r>
              <a:rPr lang="en-US" altLang="ja-JP" sz="2200" dirty="0">
                <a:solidFill>
                  <a:srgbClr val="FF0000"/>
                </a:solidFill>
                <a:latin typeface="HGPｺﾞｼｯｸE" pitchFamily="50" charset="-128"/>
                <a:ea typeface="HGPｺﾞｼｯｸE" pitchFamily="50" charset="-128"/>
              </a:rPr>
              <a:t>,</a:t>
            </a:r>
            <a:r>
              <a:rPr lang="ja-JP" altLang="en-US" sz="2200" dirty="0">
                <a:solidFill>
                  <a:srgbClr val="FF0000"/>
                </a:solidFill>
                <a:latin typeface="HGPｺﾞｼｯｸE" pitchFamily="50" charset="-128"/>
                <a:ea typeface="HGPｺﾞｼｯｸE" pitchFamily="50" charset="-128"/>
              </a:rPr>
              <a:t>司法の三権</a:t>
            </a:r>
            <a:r>
              <a:rPr lang="ja-JP" altLang="en-US" sz="2200" dirty="0">
                <a:solidFill>
                  <a:srgbClr val="000000"/>
                </a:solidFill>
                <a:latin typeface="+mn-ea"/>
              </a:rPr>
              <a:t>」「</a:t>
            </a:r>
            <a:r>
              <a:rPr lang="ja-JP" altLang="en-US" sz="2200" dirty="0">
                <a:solidFill>
                  <a:srgbClr val="FF0000"/>
                </a:solidFill>
                <a:latin typeface="HGPｺﾞｼｯｸE" pitchFamily="50" charset="-128"/>
                <a:ea typeface="HGPｺﾞｼｯｸE" pitchFamily="50" charset="-128"/>
              </a:rPr>
              <a:t>国民主権</a:t>
            </a:r>
            <a:r>
              <a:rPr lang="ja-JP" altLang="en-US" sz="2200" dirty="0">
                <a:solidFill>
                  <a:srgbClr val="000000"/>
                </a:solidFill>
                <a:latin typeface="+mn-ea"/>
              </a:rPr>
              <a:t>」「</a:t>
            </a:r>
            <a:r>
              <a:rPr lang="ja-JP" altLang="en-US" sz="2200" dirty="0">
                <a:solidFill>
                  <a:srgbClr val="FF0000"/>
                </a:solidFill>
                <a:latin typeface="HGPｺﾞｼｯｸE" pitchFamily="50" charset="-128"/>
                <a:ea typeface="HGPｺﾞｼｯｸE" pitchFamily="50" charset="-128"/>
              </a:rPr>
              <a:t>法令や予算</a:t>
            </a:r>
            <a:r>
              <a:rPr lang="ja-JP" altLang="en-US" sz="2200" dirty="0">
                <a:solidFill>
                  <a:srgbClr val="000000"/>
                </a:solidFill>
              </a:rPr>
              <a:t>」などが新設され</a:t>
            </a:r>
            <a:endParaRPr lang="en-US" altLang="ja-JP" sz="2200" dirty="0">
              <a:solidFill>
                <a:srgbClr val="000000"/>
              </a:solidFill>
            </a:endParaRPr>
          </a:p>
          <a:p>
            <a:pPr eaLnBrk="1" fontAlgn="auto" hangingPunct="1">
              <a:spcBef>
                <a:spcPts val="0"/>
              </a:spcBef>
              <a:spcAft>
                <a:spcPts val="0"/>
              </a:spcAft>
              <a:defRPr/>
            </a:pPr>
            <a:r>
              <a:rPr lang="ja-JP" altLang="en-US" sz="2200" dirty="0">
                <a:solidFill>
                  <a:srgbClr val="000000"/>
                </a:solidFill>
              </a:rPr>
              <a:t>　た。</a:t>
            </a:r>
            <a:endParaRPr lang="en-US" altLang="ja-JP" sz="2200" dirty="0">
              <a:solidFill>
                <a:srgbClr val="000000"/>
              </a:solidFill>
            </a:endParaRPr>
          </a:p>
          <a:p>
            <a:pPr eaLnBrk="1" fontAlgn="auto" hangingPunct="1">
              <a:spcBef>
                <a:spcPts val="0"/>
              </a:spcBef>
              <a:spcAft>
                <a:spcPts val="0"/>
              </a:spcAft>
              <a:defRPr/>
            </a:pPr>
            <a:r>
              <a:rPr lang="ja-JP" altLang="en-US" sz="2200" dirty="0">
                <a:solidFill>
                  <a:schemeClr val="tx1"/>
                </a:solidFill>
              </a:rPr>
              <a:t>・（２）「</a:t>
            </a:r>
            <a:r>
              <a:rPr lang="ja-JP" altLang="en-US" sz="2200" dirty="0">
                <a:solidFill>
                  <a:srgbClr val="FF0000"/>
                </a:solidFill>
                <a:latin typeface="HGPｺﾞｼｯｸE" pitchFamily="50" charset="-128"/>
                <a:ea typeface="HGPｺﾞｼｯｸE" pitchFamily="50" charset="-128"/>
              </a:rPr>
              <a:t>我が国の歴史の展開を考える</a:t>
            </a:r>
            <a:r>
              <a:rPr lang="ja-JP" altLang="en-US" sz="2200" dirty="0">
                <a:solidFill>
                  <a:schemeClr val="tx1"/>
                </a:solidFill>
              </a:rPr>
              <a:t>」が新設された。</a:t>
            </a:r>
            <a:endParaRPr lang="en-US" altLang="ja-JP" sz="2200" dirty="0">
              <a:solidFill>
                <a:schemeClr val="tx1"/>
              </a:solidFill>
            </a:endParaRPr>
          </a:p>
          <a:p>
            <a:pPr eaLnBrk="1" fontAlgn="auto" hangingPunct="1">
              <a:spcBef>
                <a:spcPts val="0"/>
              </a:spcBef>
              <a:spcAft>
                <a:spcPts val="0"/>
              </a:spcAft>
              <a:defRPr/>
            </a:pPr>
            <a:endParaRPr lang="en-US" altLang="ja-JP" sz="2200" dirty="0">
              <a:solidFill>
                <a:schemeClr val="tx1"/>
              </a:solidFill>
            </a:endParaRPr>
          </a:p>
        </p:txBody>
      </p:sp>
      <p:sp>
        <p:nvSpPr>
          <p:cNvPr id="7" name="角丸四角形 6"/>
          <p:cNvSpPr/>
          <p:nvPr/>
        </p:nvSpPr>
        <p:spPr>
          <a:xfrm>
            <a:off x="179512" y="1341214"/>
            <a:ext cx="792088" cy="360040"/>
          </a:xfrm>
          <a:prstGeom prst="roundRect">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b="1" dirty="0">
                <a:latin typeface="HGP明朝E" pitchFamily="18" charset="-128"/>
                <a:ea typeface="HGP明朝E" pitchFamily="18" charset="-128"/>
              </a:rPr>
              <a:t>変更</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646"/>
    </mc:Choice>
    <mc:Fallback xmlns="">
      <p:transition spd="slow" advTm="2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第６学年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43011"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61913" y="1412875"/>
            <a:ext cx="8902700" cy="31686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ja-JP" altLang="en-US" sz="2200" u="sng" dirty="0">
                <a:solidFill>
                  <a:schemeClr val="tx1"/>
                </a:solidFill>
              </a:rPr>
              <a:t>■内容の取扱い</a:t>
            </a:r>
            <a:endParaRPr lang="en-US" altLang="ja-JP" sz="2200" u="sng" dirty="0">
              <a:solidFill>
                <a:schemeClr val="tx1"/>
              </a:solidFill>
            </a:endParaRPr>
          </a:p>
          <a:p>
            <a:pPr eaLnBrk="1" fontAlgn="auto" hangingPunct="1">
              <a:spcBef>
                <a:spcPts val="0"/>
              </a:spcBef>
              <a:spcAft>
                <a:spcPts val="0"/>
              </a:spcAft>
              <a:defRPr/>
            </a:pPr>
            <a:r>
              <a:rPr lang="ja-JP" altLang="en-US" sz="2200" dirty="0">
                <a:solidFill>
                  <a:schemeClr val="tx1"/>
                </a:solidFill>
              </a:rPr>
              <a:t>・（１）については</a:t>
            </a:r>
            <a:r>
              <a:rPr lang="en-US" altLang="ja-JP" sz="2200" dirty="0">
                <a:solidFill>
                  <a:schemeClr val="tx1"/>
                </a:solidFill>
              </a:rPr>
              <a:t>,</a:t>
            </a:r>
            <a:r>
              <a:rPr lang="ja-JP" altLang="en-US" sz="2200" dirty="0">
                <a:solidFill>
                  <a:schemeClr val="tx1"/>
                </a:solidFill>
              </a:rPr>
              <a:t>国民としての政治への関わり方について</a:t>
            </a:r>
            <a:r>
              <a:rPr lang="ja-JP" altLang="en-US" sz="2200" dirty="0">
                <a:solidFill>
                  <a:srgbClr val="FF0000"/>
                </a:solidFill>
                <a:latin typeface="HGPｺﾞｼｯｸE" pitchFamily="50" charset="-128"/>
                <a:ea typeface="HGPｺﾞｼｯｸE" pitchFamily="50" charset="-128"/>
              </a:rPr>
              <a:t>多角的</a:t>
            </a:r>
            <a:r>
              <a:rPr lang="ja-JP" altLang="en-US" sz="2200" dirty="0">
                <a:solidFill>
                  <a:schemeClr val="tx1"/>
                </a:solidFill>
              </a:rPr>
              <a:t>に考え</a:t>
            </a:r>
            <a:r>
              <a:rPr lang="en-US" altLang="ja-JP" sz="2200" dirty="0">
                <a:solidFill>
                  <a:schemeClr val="tx1"/>
                </a:solidFill>
              </a:rPr>
              <a:t>,</a:t>
            </a:r>
            <a:r>
              <a:rPr lang="ja-JP" altLang="en-US" sz="2200" dirty="0">
                <a:solidFill>
                  <a:schemeClr val="tx1"/>
                </a:solidFill>
              </a:rPr>
              <a:t>自</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分の考えをまとめることができるよう配慮する。</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・（２）については</a:t>
            </a:r>
            <a:r>
              <a:rPr lang="en-US" altLang="ja-JP" sz="2200" dirty="0">
                <a:solidFill>
                  <a:schemeClr val="tx1"/>
                </a:solidFill>
              </a:rPr>
              <a:t>,</a:t>
            </a:r>
            <a:r>
              <a:rPr lang="ja-JP" altLang="en-US" sz="2200" dirty="0">
                <a:solidFill>
                  <a:schemeClr val="tx1"/>
                </a:solidFill>
              </a:rPr>
              <a:t>当時の</a:t>
            </a:r>
            <a:r>
              <a:rPr lang="ja-JP" altLang="en-US" sz="2200" dirty="0">
                <a:solidFill>
                  <a:srgbClr val="FF0000"/>
                </a:solidFill>
                <a:latin typeface="HGPｺﾞｼｯｸE" pitchFamily="50" charset="-128"/>
                <a:ea typeface="HGPｺﾞｼｯｸE" pitchFamily="50" charset="-128"/>
              </a:rPr>
              <a:t>世界との関わり</a:t>
            </a:r>
            <a:r>
              <a:rPr lang="ja-JP" altLang="en-US" sz="2200" dirty="0">
                <a:solidFill>
                  <a:schemeClr val="tx1"/>
                </a:solidFill>
              </a:rPr>
              <a:t>にも目を向け」我が国の歴史を広</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a:t>
            </a:r>
            <a:r>
              <a:rPr lang="ja-JP" altLang="en-US" sz="2200" dirty="0" err="1">
                <a:solidFill>
                  <a:schemeClr val="tx1"/>
                </a:solidFill>
              </a:rPr>
              <a:t>い</a:t>
            </a:r>
            <a:r>
              <a:rPr lang="ja-JP" altLang="en-US" sz="2200" dirty="0">
                <a:solidFill>
                  <a:schemeClr val="tx1"/>
                </a:solidFill>
              </a:rPr>
              <a:t>視野から捉えられるよう配慮する。</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・（２）については</a:t>
            </a:r>
            <a:r>
              <a:rPr lang="en-US" altLang="ja-JP" sz="2200" dirty="0">
                <a:solidFill>
                  <a:schemeClr val="tx1"/>
                </a:solidFill>
              </a:rPr>
              <a:t>,</a:t>
            </a:r>
            <a:r>
              <a:rPr lang="ja-JP" altLang="en-US" sz="2200" dirty="0">
                <a:solidFill>
                  <a:schemeClr val="tx1"/>
                </a:solidFill>
              </a:rPr>
              <a:t>年表や絵画など資料の特性に留意した読み取り方につい</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　</a:t>
            </a:r>
            <a:r>
              <a:rPr lang="ja-JP" altLang="en-US" sz="2200" dirty="0" err="1">
                <a:solidFill>
                  <a:schemeClr val="tx1"/>
                </a:solidFill>
              </a:rPr>
              <a:t>ても</a:t>
            </a:r>
            <a:r>
              <a:rPr lang="ja-JP" altLang="en-US" sz="2200" dirty="0">
                <a:solidFill>
                  <a:schemeClr val="tx1"/>
                </a:solidFill>
              </a:rPr>
              <a:t>指導する。</a:t>
            </a:r>
            <a:endParaRPr lang="en-US" altLang="ja-JP" sz="2200" dirty="0">
              <a:solidFill>
                <a:schemeClr val="tx1"/>
              </a:solidFill>
            </a:endParaRPr>
          </a:p>
          <a:p>
            <a:pPr eaLnBrk="1" fontAlgn="auto" hangingPunct="1">
              <a:spcBef>
                <a:spcPts val="0"/>
              </a:spcBef>
              <a:spcAft>
                <a:spcPts val="0"/>
              </a:spcAft>
              <a:defRPr/>
            </a:pPr>
            <a:r>
              <a:rPr lang="ja-JP" altLang="en-US" sz="2200" dirty="0">
                <a:solidFill>
                  <a:schemeClr val="tx1"/>
                </a:solidFill>
              </a:rPr>
              <a:t>・（２）については</a:t>
            </a:r>
            <a:r>
              <a:rPr lang="en-US" altLang="ja-JP" sz="2200" dirty="0">
                <a:solidFill>
                  <a:schemeClr val="tx1"/>
                </a:solidFill>
              </a:rPr>
              <a:t>,</a:t>
            </a:r>
            <a:r>
              <a:rPr lang="ja-JP" altLang="en-US" sz="2200" dirty="0">
                <a:solidFill>
                  <a:srgbClr val="FF0000"/>
                </a:solidFill>
                <a:latin typeface="HGPｺﾞｼｯｸE" pitchFamily="50" charset="-128"/>
                <a:ea typeface="HGPｺﾞｼｯｸE" pitchFamily="50" charset="-128"/>
              </a:rPr>
              <a:t>歴史を学ぶ意味を考える</a:t>
            </a:r>
            <a:r>
              <a:rPr lang="ja-JP" altLang="en-US" sz="2200" dirty="0">
                <a:solidFill>
                  <a:schemeClr val="tx1"/>
                </a:solidFill>
              </a:rPr>
              <a:t>ようにする。</a:t>
            </a:r>
            <a:endParaRPr lang="en-US" altLang="ja-JP" sz="2200" dirty="0">
              <a:solidFill>
                <a:schemeClr val="tx2">
                  <a:lumMod val="50000"/>
                </a:schemeClr>
              </a:solidFill>
            </a:endParaRPr>
          </a:p>
        </p:txBody>
      </p:sp>
      <p:sp>
        <p:nvSpPr>
          <p:cNvPr id="7" name="角丸四角形 6"/>
          <p:cNvSpPr/>
          <p:nvPr/>
        </p:nvSpPr>
        <p:spPr>
          <a:xfrm>
            <a:off x="241300" y="1340768"/>
            <a:ext cx="792088" cy="360040"/>
          </a:xfrm>
          <a:prstGeom prst="roundRect">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b="1" dirty="0">
                <a:latin typeface="HGP明朝E" pitchFamily="18" charset="-128"/>
                <a:ea typeface="HGP明朝E" pitchFamily="18" charset="-128"/>
              </a:rPr>
              <a:t>変更</a:t>
            </a:r>
          </a:p>
        </p:txBody>
      </p:sp>
      <p:sp>
        <p:nvSpPr>
          <p:cNvPr id="8" name="AutoShape 17"/>
          <p:cNvSpPr>
            <a:spLocks noChangeArrowheads="1"/>
          </p:cNvSpPr>
          <p:nvPr/>
        </p:nvSpPr>
        <p:spPr bwMode="auto">
          <a:xfrm>
            <a:off x="6516688" y="44450"/>
            <a:ext cx="26273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P97-134</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15"/>
    </mc:Choice>
    <mc:Fallback xmlns="">
      <p:transition spd="slow" advTm="10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73038"/>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P135-141</a:t>
            </a:r>
            <a:endParaRPr lang="ja-JP" altLang="en-US" sz="2400" dirty="0"/>
          </a:p>
        </p:txBody>
      </p:sp>
      <p:sp>
        <p:nvSpPr>
          <p:cNvPr id="45059"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指導計画作成上の配慮事項</a:t>
            </a:r>
          </a:p>
        </p:txBody>
      </p:sp>
      <p:sp>
        <p:nvSpPr>
          <p:cNvPr id="45060"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30175" y="3133725"/>
            <a:ext cx="8834438"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（３）　地図帳や地球儀の活用</a:t>
            </a:r>
          </a:p>
        </p:txBody>
      </p:sp>
      <p:sp>
        <p:nvSpPr>
          <p:cNvPr id="16" name="正方形/長方形 15"/>
          <p:cNvSpPr/>
          <p:nvPr/>
        </p:nvSpPr>
        <p:spPr>
          <a:xfrm>
            <a:off x="131763" y="2274888"/>
            <a:ext cx="8831262"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（２）　事例の取り上げ方の工夫</a:t>
            </a:r>
            <a:r>
              <a:rPr lang="en-US" altLang="ja-JP" sz="2400" dirty="0">
                <a:solidFill>
                  <a:schemeClr val="tx1"/>
                </a:solidFill>
              </a:rPr>
              <a:t>,</a:t>
            </a:r>
            <a:r>
              <a:rPr lang="ja-JP" altLang="en-US" sz="2400" dirty="0">
                <a:solidFill>
                  <a:schemeClr val="tx1"/>
                </a:solidFill>
              </a:rPr>
              <a:t>内容配列と時数配分に留意</a:t>
            </a:r>
          </a:p>
        </p:txBody>
      </p:sp>
      <p:sp>
        <p:nvSpPr>
          <p:cNvPr id="20" name="正方形/長方形 19"/>
          <p:cNvSpPr/>
          <p:nvPr/>
        </p:nvSpPr>
        <p:spPr>
          <a:xfrm>
            <a:off x="130175" y="1409700"/>
            <a:ext cx="8834438"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（１）　主体的・対話的で深い学びの実現に向けた授業改善</a:t>
            </a:r>
          </a:p>
        </p:txBody>
      </p:sp>
      <p:sp>
        <p:nvSpPr>
          <p:cNvPr id="21" name="正方形/長方形 20"/>
          <p:cNvSpPr/>
          <p:nvPr/>
        </p:nvSpPr>
        <p:spPr>
          <a:xfrm>
            <a:off x="130175" y="4006850"/>
            <a:ext cx="8828088"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（４）　障害のある児童への指導の工夫</a:t>
            </a:r>
          </a:p>
        </p:txBody>
      </p:sp>
      <p:sp>
        <p:nvSpPr>
          <p:cNvPr id="28" name="正方形/長方形 27"/>
          <p:cNvSpPr/>
          <p:nvPr/>
        </p:nvSpPr>
        <p:spPr>
          <a:xfrm>
            <a:off x="130175" y="4889500"/>
            <a:ext cx="8834438"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（５）　道徳科などとの関連</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198"/>
    </mc:Choice>
    <mc:Fallback xmlns="">
      <p:transition spd="slow" advTm="16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7"/>
          <p:cNvSpPr>
            <a:spLocks noChangeArrowheads="1"/>
          </p:cNvSpPr>
          <p:nvPr/>
        </p:nvSpPr>
        <p:spPr bwMode="auto">
          <a:xfrm>
            <a:off x="6804025" y="44450"/>
            <a:ext cx="2339975" cy="649288"/>
          </a:xfrm>
          <a:prstGeom prst="ribbon">
            <a:avLst>
              <a:gd name="adj1" fmla="val 12449"/>
              <a:gd name="adj2" fmla="val 73038"/>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P135-137</a:t>
            </a:r>
            <a:endParaRPr lang="ja-JP" altLang="en-US" sz="2400" dirty="0"/>
          </a:p>
        </p:txBody>
      </p:sp>
      <p:sp>
        <p:nvSpPr>
          <p:cNvPr id="47107"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指導計画作成上の配慮事項</a:t>
            </a:r>
          </a:p>
        </p:txBody>
      </p:sp>
      <p:sp>
        <p:nvSpPr>
          <p:cNvPr id="47108"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5" name="正方形/長方形 4"/>
          <p:cNvSpPr/>
          <p:nvPr/>
        </p:nvSpPr>
        <p:spPr>
          <a:xfrm>
            <a:off x="130175" y="1409700"/>
            <a:ext cx="8834438"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（１）　主体的・対話的で深い学びの実現に向けた授業改善について</a:t>
            </a:r>
          </a:p>
        </p:txBody>
      </p:sp>
      <p:sp>
        <p:nvSpPr>
          <p:cNvPr id="6" name="テキスト ボックス 5"/>
          <p:cNvSpPr txBox="1"/>
          <p:nvPr/>
        </p:nvSpPr>
        <p:spPr>
          <a:xfrm>
            <a:off x="34925" y="2636838"/>
            <a:ext cx="9063038" cy="310832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800" dirty="0">
                <a:solidFill>
                  <a:schemeClr val="tx1"/>
                </a:solidFill>
              </a:rPr>
              <a:t>○　社会的事象から学習問題を見いだす</a:t>
            </a:r>
            <a:endParaRPr kumimoji="1" lang="en-US" altLang="ja-JP" sz="2800" dirty="0">
              <a:solidFill>
                <a:schemeClr val="tx1"/>
              </a:solidFill>
            </a:endParaRPr>
          </a:p>
          <a:p>
            <a:pPr>
              <a:defRPr/>
            </a:pPr>
            <a:r>
              <a:rPr kumimoji="1" lang="ja-JP" altLang="en-US" sz="2800" dirty="0">
                <a:solidFill>
                  <a:schemeClr val="tx1"/>
                </a:solidFill>
              </a:rPr>
              <a:t>○　予想したり</a:t>
            </a:r>
            <a:r>
              <a:rPr kumimoji="1" lang="en-US" altLang="ja-JP" sz="2800" dirty="0">
                <a:solidFill>
                  <a:schemeClr val="tx1"/>
                </a:solidFill>
              </a:rPr>
              <a:t>,</a:t>
            </a:r>
            <a:r>
              <a:rPr kumimoji="1" lang="ja-JP" altLang="en-US" sz="2800" dirty="0">
                <a:solidFill>
                  <a:schemeClr val="tx1"/>
                </a:solidFill>
              </a:rPr>
              <a:t>学習計画を立てたりし</a:t>
            </a:r>
            <a:r>
              <a:rPr kumimoji="1" lang="en-US" altLang="ja-JP" sz="2800" dirty="0">
                <a:solidFill>
                  <a:schemeClr val="tx1"/>
                </a:solidFill>
              </a:rPr>
              <a:t>,</a:t>
            </a:r>
            <a:r>
              <a:rPr kumimoji="1" lang="ja-JP" altLang="en-US" sz="2800" dirty="0">
                <a:solidFill>
                  <a:schemeClr val="tx1"/>
                </a:solidFill>
              </a:rPr>
              <a:t>追究・解決方法を</a:t>
            </a:r>
            <a:endParaRPr kumimoji="1" lang="en-US" altLang="ja-JP" sz="2800" dirty="0">
              <a:solidFill>
                <a:schemeClr val="tx1"/>
              </a:solidFill>
            </a:endParaRPr>
          </a:p>
          <a:p>
            <a:pPr>
              <a:defRPr/>
            </a:pPr>
            <a:r>
              <a:rPr kumimoji="1" lang="ja-JP" altLang="en-US" sz="2800" dirty="0">
                <a:solidFill>
                  <a:schemeClr val="tx1"/>
                </a:solidFill>
              </a:rPr>
              <a:t>　　検討する</a:t>
            </a:r>
            <a:endParaRPr kumimoji="1" lang="en-US" altLang="ja-JP" sz="2800" dirty="0">
              <a:solidFill>
                <a:schemeClr val="tx1"/>
              </a:solidFill>
            </a:endParaRPr>
          </a:p>
          <a:p>
            <a:pPr>
              <a:defRPr/>
            </a:pPr>
            <a:r>
              <a:rPr kumimoji="1" lang="ja-JP" altLang="en-US" sz="2800" dirty="0">
                <a:solidFill>
                  <a:schemeClr val="tx1"/>
                </a:solidFill>
              </a:rPr>
              <a:t>○　学習したことを振り返り</a:t>
            </a:r>
            <a:r>
              <a:rPr kumimoji="1" lang="en-US" altLang="ja-JP" sz="2800" dirty="0">
                <a:solidFill>
                  <a:schemeClr val="tx1"/>
                </a:solidFill>
              </a:rPr>
              <a:t>,</a:t>
            </a:r>
            <a:r>
              <a:rPr kumimoji="1" lang="ja-JP" altLang="en-US" sz="2800" dirty="0">
                <a:solidFill>
                  <a:schemeClr val="tx1"/>
                </a:solidFill>
              </a:rPr>
              <a:t>学習成果を吟味したり</a:t>
            </a:r>
            <a:r>
              <a:rPr kumimoji="1" lang="en-US" altLang="ja-JP" sz="2800" dirty="0">
                <a:solidFill>
                  <a:schemeClr val="tx1"/>
                </a:solidFill>
              </a:rPr>
              <a:t>,</a:t>
            </a:r>
            <a:r>
              <a:rPr kumimoji="1" lang="ja-JP" altLang="en-US" sz="2800" dirty="0">
                <a:solidFill>
                  <a:schemeClr val="tx1"/>
                </a:solidFill>
              </a:rPr>
              <a:t>新たな</a:t>
            </a:r>
            <a:endParaRPr kumimoji="1" lang="en-US" altLang="ja-JP" sz="2800" dirty="0">
              <a:solidFill>
                <a:schemeClr val="tx1"/>
              </a:solidFill>
            </a:endParaRPr>
          </a:p>
          <a:p>
            <a:pPr>
              <a:defRPr/>
            </a:pPr>
            <a:r>
              <a:rPr kumimoji="1" lang="ja-JP" altLang="en-US" sz="2800" dirty="0">
                <a:solidFill>
                  <a:schemeClr val="tx1"/>
                </a:solidFill>
              </a:rPr>
              <a:t>　　問いを見いだしたりする</a:t>
            </a:r>
            <a:endParaRPr kumimoji="1" lang="en-US" altLang="ja-JP" sz="2800" dirty="0">
              <a:solidFill>
                <a:schemeClr val="tx1"/>
              </a:solidFill>
            </a:endParaRPr>
          </a:p>
          <a:p>
            <a:pPr>
              <a:defRPr/>
            </a:pPr>
            <a:r>
              <a:rPr kumimoji="1" lang="ja-JP" altLang="en-US" sz="2800" dirty="0">
                <a:solidFill>
                  <a:schemeClr val="tx1"/>
                </a:solidFill>
              </a:rPr>
              <a:t>○　学んだことを基に自らの生活を見つめたり社会生活に</a:t>
            </a:r>
            <a:endParaRPr kumimoji="1" lang="en-US" altLang="ja-JP" sz="2800" dirty="0">
              <a:solidFill>
                <a:schemeClr val="tx1"/>
              </a:solidFill>
            </a:endParaRPr>
          </a:p>
          <a:p>
            <a:pPr>
              <a:defRPr/>
            </a:pPr>
            <a:r>
              <a:rPr kumimoji="1" lang="ja-JP" altLang="en-US" sz="2800" dirty="0">
                <a:solidFill>
                  <a:schemeClr val="tx1"/>
                </a:solidFill>
              </a:rPr>
              <a:t>　　向けて生かしたりする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65"/>
    </mc:Choice>
    <mc:Fallback xmlns="">
      <p:transition spd="slow" advTm="2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8195" name="AutoShape 16"/>
          <p:cNvSpPr>
            <a:spLocks noChangeArrowheads="1"/>
          </p:cNvSpPr>
          <p:nvPr/>
        </p:nvSpPr>
        <p:spPr bwMode="auto">
          <a:xfrm>
            <a:off x="6875463" y="44450"/>
            <a:ext cx="22685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P5-10</a:t>
            </a:r>
            <a:endParaRPr lang="ja-JP" altLang="en-US" dirty="0"/>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小学校社会科の改善事項</a:t>
            </a:r>
          </a:p>
        </p:txBody>
      </p:sp>
      <p:sp>
        <p:nvSpPr>
          <p:cNvPr id="7" name="正方形/長方形 6"/>
          <p:cNvSpPr/>
          <p:nvPr/>
        </p:nvSpPr>
        <p:spPr>
          <a:xfrm>
            <a:off x="130175" y="3351213"/>
            <a:ext cx="883443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　「社会的な見方・考え方」について整理</a:t>
            </a:r>
            <a:endParaRPr lang="ja-JP" altLang="en-US" sz="2400" dirty="0">
              <a:solidFill>
                <a:schemeClr val="tx2">
                  <a:lumMod val="50000"/>
                </a:schemeClr>
              </a:solidFill>
            </a:endParaRPr>
          </a:p>
        </p:txBody>
      </p:sp>
      <p:sp>
        <p:nvSpPr>
          <p:cNvPr id="8" name="正方形/長方形 7"/>
          <p:cNvSpPr/>
          <p:nvPr/>
        </p:nvSpPr>
        <p:spPr>
          <a:xfrm>
            <a:off x="131763" y="2492375"/>
            <a:ext cx="8831262"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　第</a:t>
            </a:r>
            <a:r>
              <a:rPr kumimoji="1" lang="en-US" altLang="ja-JP" sz="2400" dirty="0">
                <a:solidFill>
                  <a:schemeClr val="tx1"/>
                </a:solidFill>
                <a:latin typeface="Tahoma" pitchFamily="34" charset="0"/>
              </a:rPr>
              <a:t>3</a:t>
            </a:r>
            <a:r>
              <a:rPr kumimoji="1" lang="ja-JP" altLang="en-US" sz="2400" dirty="0">
                <a:solidFill>
                  <a:schemeClr val="tx1"/>
                </a:solidFill>
                <a:latin typeface="Tahoma" pitchFamily="34" charset="0"/>
              </a:rPr>
              <a:t>学年及び第</a:t>
            </a:r>
            <a:r>
              <a:rPr kumimoji="1" lang="en-US" altLang="ja-JP" sz="2400" dirty="0">
                <a:solidFill>
                  <a:schemeClr val="tx1"/>
                </a:solidFill>
                <a:latin typeface="Tahoma" pitchFamily="34" charset="0"/>
              </a:rPr>
              <a:t>4</a:t>
            </a:r>
            <a:r>
              <a:rPr kumimoji="1" lang="ja-JP" altLang="en-US" sz="2400" dirty="0">
                <a:solidFill>
                  <a:schemeClr val="tx1"/>
                </a:solidFill>
                <a:latin typeface="Tahoma" pitchFamily="34" charset="0"/>
              </a:rPr>
              <a:t>学年の目標と内容の再整理</a:t>
            </a:r>
            <a:endParaRPr lang="ja-JP" altLang="en-US" sz="2400" dirty="0">
              <a:solidFill>
                <a:schemeClr val="tx2">
                  <a:lumMod val="50000"/>
                </a:schemeClr>
              </a:solidFill>
            </a:endParaRPr>
          </a:p>
        </p:txBody>
      </p:sp>
      <p:sp>
        <p:nvSpPr>
          <p:cNvPr id="9" name="正方形/長方形 8"/>
          <p:cNvSpPr/>
          <p:nvPr/>
        </p:nvSpPr>
        <p:spPr>
          <a:xfrm>
            <a:off x="130175" y="1700213"/>
            <a:ext cx="8834438" cy="7207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1" lang="ja-JP" altLang="en-US" sz="2400" dirty="0">
                <a:solidFill>
                  <a:schemeClr val="tx1"/>
                </a:solidFill>
                <a:latin typeface="Tahoma" pitchFamily="34" charset="0"/>
              </a:rPr>
              <a:t>○　３つの資質・能力に沿った目標</a:t>
            </a:r>
            <a:endParaRPr lang="ja-JP" altLang="en-US" sz="2400" dirty="0">
              <a:solidFill>
                <a:schemeClr val="tx2">
                  <a:lumMod val="50000"/>
                </a:schemeClr>
              </a:solidFill>
            </a:endParaRPr>
          </a:p>
        </p:txBody>
      </p:sp>
      <p:sp>
        <p:nvSpPr>
          <p:cNvPr id="10" name="正方形/長方形 9"/>
          <p:cNvSpPr/>
          <p:nvPr/>
        </p:nvSpPr>
        <p:spPr>
          <a:xfrm>
            <a:off x="130175" y="4224338"/>
            <a:ext cx="882808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　中学校への接続・発展を意識した３つの内容構成の整理</a:t>
            </a:r>
            <a:endParaRPr lang="ja-JP" altLang="en-US" sz="2400" dirty="0">
              <a:solidFill>
                <a:schemeClr val="tx2">
                  <a:lumMod val="50000"/>
                </a:schemeClr>
              </a:solidFill>
            </a:endParaRPr>
          </a:p>
        </p:txBody>
      </p:sp>
      <p:sp>
        <p:nvSpPr>
          <p:cNvPr id="11" name="正方形/長方形 10"/>
          <p:cNvSpPr/>
          <p:nvPr/>
        </p:nvSpPr>
        <p:spPr>
          <a:xfrm>
            <a:off x="130175" y="5106988"/>
            <a:ext cx="8834438" cy="7731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　現代的な諸課題</a:t>
            </a:r>
            <a:r>
              <a:rPr kumimoji="1" lang="en-US" altLang="ja-JP" sz="2400" dirty="0">
                <a:solidFill>
                  <a:schemeClr val="tx1"/>
                </a:solidFill>
                <a:latin typeface="Tahoma" pitchFamily="34" charset="0"/>
              </a:rPr>
              <a:t>,</a:t>
            </a:r>
            <a:r>
              <a:rPr kumimoji="1" lang="ja-JP" altLang="en-US" sz="2400" dirty="0">
                <a:solidFill>
                  <a:schemeClr val="tx1"/>
                </a:solidFill>
                <a:latin typeface="Tahoma" pitchFamily="34" charset="0"/>
              </a:rPr>
              <a:t>社会の発展を考える学習の充実　</a:t>
            </a:r>
            <a:endParaRPr lang="ja-JP" altLang="en-US" sz="2400" dirty="0">
              <a:solidFill>
                <a:schemeClr val="tx2">
                  <a:lumMod val="50000"/>
                </a:schemeClr>
              </a:solidFill>
            </a:endParaRPr>
          </a:p>
        </p:txBody>
      </p:sp>
      <p:sp>
        <p:nvSpPr>
          <p:cNvPr id="12" name="正方形/長方形 11"/>
          <p:cNvSpPr/>
          <p:nvPr/>
        </p:nvSpPr>
        <p:spPr>
          <a:xfrm>
            <a:off x="130175" y="5953125"/>
            <a:ext cx="8834438"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　「主体的・対話的で深い学び」の実現に向けた指導方法の改善　</a:t>
            </a:r>
            <a:endParaRPr lang="ja-JP" altLang="en-US" sz="2400" dirty="0">
              <a:solidFill>
                <a:schemeClr val="tx2">
                  <a:lumMod val="50000"/>
                </a:schemeClr>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185"/>
    </mc:Choice>
    <mc:Fallback xmlns="">
      <p:transition spd="slow" advTm="22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7"/>
          <p:cNvSpPr>
            <a:spLocks noChangeArrowheads="1"/>
          </p:cNvSpPr>
          <p:nvPr/>
        </p:nvSpPr>
        <p:spPr bwMode="auto">
          <a:xfrm>
            <a:off x="6804025" y="115888"/>
            <a:ext cx="2339975" cy="649287"/>
          </a:xfrm>
          <a:prstGeom prst="ribbon">
            <a:avLst>
              <a:gd name="adj1" fmla="val 12449"/>
              <a:gd name="adj2" fmla="val 7466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P137-138</a:t>
            </a:r>
            <a:endParaRPr lang="ja-JP" altLang="en-US" sz="2400" dirty="0"/>
          </a:p>
        </p:txBody>
      </p:sp>
      <p:sp>
        <p:nvSpPr>
          <p:cNvPr id="49155"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指導計画作成上の配慮事項</a:t>
            </a:r>
          </a:p>
        </p:txBody>
      </p:sp>
      <p:sp>
        <p:nvSpPr>
          <p:cNvPr id="49156"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5" name="正方形/長方形 4"/>
          <p:cNvSpPr/>
          <p:nvPr/>
        </p:nvSpPr>
        <p:spPr>
          <a:xfrm>
            <a:off x="131763" y="1412875"/>
            <a:ext cx="8831262"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（２）　事例の取り上げ方の工夫</a:t>
            </a:r>
            <a:r>
              <a:rPr lang="en-US" altLang="ja-JP" sz="2400" dirty="0">
                <a:solidFill>
                  <a:schemeClr val="tx1"/>
                </a:solidFill>
              </a:rPr>
              <a:t>,</a:t>
            </a:r>
            <a:r>
              <a:rPr lang="ja-JP" altLang="en-US" sz="2400" dirty="0">
                <a:solidFill>
                  <a:schemeClr val="tx1"/>
                </a:solidFill>
              </a:rPr>
              <a:t>内容配列と時数配分に留意</a:t>
            </a:r>
          </a:p>
        </p:txBody>
      </p:sp>
      <p:sp>
        <p:nvSpPr>
          <p:cNvPr id="49158" name="正方形/長方形 5"/>
          <p:cNvSpPr>
            <a:spLocks noChangeArrowheads="1"/>
          </p:cNvSpPr>
          <p:nvPr/>
        </p:nvSpPr>
        <p:spPr bwMode="auto">
          <a:xfrm>
            <a:off x="468313" y="2565400"/>
            <a:ext cx="8075612" cy="31083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latin typeface="MS-Mincho"/>
              </a:rPr>
              <a:t>解説書ｐ</a:t>
            </a:r>
            <a:r>
              <a:rPr lang="en-US" altLang="ja-JP" sz="2800">
                <a:latin typeface="MS-Mincho"/>
              </a:rPr>
              <a:t>.43</a:t>
            </a:r>
          </a:p>
          <a:p>
            <a:r>
              <a:rPr lang="en-US" altLang="ja-JP" sz="2800">
                <a:latin typeface="MS-Mincho"/>
              </a:rPr>
              <a:t>(3) </a:t>
            </a:r>
            <a:r>
              <a:rPr lang="ja-JP" altLang="en-US" sz="2800">
                <a:latin typeface="MS-Mincho"/>
              </a:rPr>
              <a:t>内容の</a:t>
            </a:r>
            <a:r>
              <a:rPr lang="en-US" altLang="ja-JP" sz="2800">
                <a:latin typeface="MS-Mincho"/>
              </a:rPr>
              <a:t>(3)</a:t>
            </a:r>
            <a:r>
              <a:rPr lang="ja-JP" altLang="en-US" sz="2800">
                <a:latin typeface="MS-Mincho"/>
              </a:rPr>
              <a:t>については，次のとおり取り扱うものとする。</a:t>
            </a:r>
          </a:p>
          <a:p>
            <a:r>
              <a:rPr lang="ja-JP" altLang="en-US" sz="2800">
                <a:latin typeface="MS-Mincho"/>
              </a:rPr>
              <a:t>ア アの</a:t>
            </a:r>
            <a:r>
              <a:rPr lang="en-US" altLang="ja-JP" sz="2800">
                <a:latin typeface="MS-Mincho"/>
              </a:rPr>
              <a:t>(</a:t>
            </a:r>
            <a:r>
              <a:rPr lang="ja-JP" altLang="en-US" sz="2800">
                <a:latin typeface="MS-Mincho"/>
              </a:rPr>
              <a:t>ｱ</a:t>
            </a:r>
            <a:r>
              <a:rPr lang="en-US" altLang="ja-JP" sz="2800">
                <a:latin typeface="MS-Mincho"/>
              </a:rPr>
              <a:t>)</a:t>
            </a:r>
            <a:r>
              <a:rPr lang="ja-JP" altLang="en-US" sz="2800">
                <a:latin typeface="MS-Mincho"/>
              </a:rPr>
              <a:t>の「緊急時に対処する体制をとっていること」と「防止に努めていること」については，火災と事故はいずれも取り上げること。その際，</a:t>
            </a:r>
            <a:r>
              <a:rPr lang="ja-JP" altLang="en-US" sz="2800">
                <a:solidFill>
                  <a:srgbClr val="FF0000"/>
                </a:solidFill>
                <a:latin typeface="HGPｺﾞｼｯｸE" panose="020B0900000000000000" pitchFamily="50" charset="-128"/>
                <a:ea typeface="HGPｺﾞｼｯｸE" panose="020B0900000000000000" pitchFamily="50" charset="-128"/>
              </a:rPr>
              <a:t>どちらかに重点を置く</a:t>
            </a:r>
            <a:r>
              <a:rPr lang="ja-JP" altLang="en-US" sz="2800">
                <a:latin typeface="MS-Mincho"/>
              </a:rPr>
              <a:t>など効果的な指導を工夫すること。</a:t>
            </a:r>
            <a:endParaRPr lang="ja-JP" altLang="en-US" sz="280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390"/>
    </mc:Choice>
    <mc:Fallback xmlns="">
      <p:transition spd="slow" advTm="3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7"/>
          <p:cNvSpPr>
            <a:spLocks noChangeArrowheads="1"/>
          </p:cNvSpPr>
          <p:nvPr/>
        </p:nvSpPr>
        <p:spPr bwMode="auto">
          <a:xfrm>
            <a:off x="6804025" y="44450"/>
            <a:ext cx="2339975" cy="649288"/>
          </a:xfrm>
          <a:prstGeom prst="ribbon">
            <a:avLst>
              <a:gd name="adj1" fmla="val 12449"/>
              <a:gd name="adj2" fmla="val 73038"/>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P138-139</a:t>
            </a:r>
            <a:endParaRPr lang="ja-JP" altLang="en-US" sz="2400" dirty="0"/>
          </a:p>
        </p:txBody>
      </p:sp>
      <p:sp>
        <p:nvSpPr>
          <p:cNvPr id="51203"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指導計画作成上の配慮事項</a:t>
            </a:r>
          </a:p>
        </p:txBody>
      </p:sp>
      <p:sp>
        <p:nvSpPr>
          <p:cNvPr id="51204"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5" name="正方形/長方形 4"/>
          <p:cNvSpPr/>
          <p:nvPr/>
        </p:nvSpPr>
        <p:spPr>
          <a:xfrm>
            <a:off x="130175" y="1412875"/>
            <a:ext cx="8834438"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（３）　地図帳や地球儀の活用</a:t>
            </a:r>
          </a:p>
        </p:txBody>
      </p:sp>
      <p:sp>
        <p:nvSpPr>
          <p:cNvPr id="51206" name="正方形/長方形 5"/>
          <p:cNvSpPr>
            <a:spLocks noChangeArrowheads="1"/>
          </p:cNvSpPr>
          <p:nvPr/>
        </p:nvSpPr>
        <p:spPr bwMode="auto">
          <a:xfrm>
            <a:off x="263525" y="2205038"/>
            <a:ext cx="8567738" cy="14763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latin typeface="MS-Mincho"/>
              </a:rPr>
              <a:t>【</a:t>
            </a:r>
            <a:r>
              <a:rPr lang="ja-JP" altLang="en-US">
                <a:latin typeface="MS-Mincho"/>
              </a:rPr>
              <a:t>第</a:t>
            </a:r>
            <a:r>
              <a:rPr lang="en-US" altLang="ja-JP">
                <a:latin typeface="MS-Mincho"/>
              </a:rPr>
              <a:t>3</a:t>
            </a:r>
            <a:r>
              <a:rPr lang="ja-JP" altLang="en-US">
                <a:latin typeface="MS-Mincho"/>
              </a:rPr>
              <a:t>学年</a:t>
            </a:r>
            <a:r>
              <a:rPr lang="en-US" altLang="ja-JP">
                <a:latin typeface="MS-Mincho"/>
              </a:rPr>
              <a:t>】</a:t>
            </a:r>
          </a:p>
          <a:p>
            <a:r>
              <a:rPr lang="en-US" altLang="ja-JP">
                <a:latin typeface="MS-Mincho"/>
              </a:rPr>
              <a:t>(3) </a:t>
            </a:r>
            <a:r>
              <a:rPr lang="ja-JP" altLang="en-US">
                <a:latin typeface="MS-Mincho"/>
              </a:rPr>
              <a:t>地域の安全を守る働きについて，学習の問題を追究・解決する活動を通して，次の事項を身に付けることができるよう指導する。</a:t>
            </a:r>
          </a:p>
          <a:p>
            <a:r>
              <a:rPr lang="ja-JP" altLang="en-US">
                <a:latin typeface="MS-Mincho"/>
              </a:rPr>
              <a:t>ア 次のような知識及び技能を身に付けること。</a:t>
            </a:r>
          </a:p>
          <a:p>
            <a:r>
              <a:rPr lang="en-US" altLang="ja-JP">
                <a:latin typeface="MS-Mincho"/>
              </a:rPr>
              <a:t>(</a:t>
            </a:r>
            <a:r>
              <a:rPr lang="ja-JP" altLang="en-US">
                <a:latin typeface="MS-Mincho"/>
              </a:rPr>
              <a:t>ｲ</a:t>
            </a:r>
            <a:r>
              <a:rPr lang="en-US" altLang="ja-JP">
                <a:latin typeface="MS-Mincho"/>
              </a:rPr>
              <a:t>) </a:t>
            </a:r>
            <a:r>
              <a:rPr lang="ja-JP" altLang="en-US">
                <a:latin typeface="MS-Mincho"/>
              </a:rPr>
              <a:t>見学・調査したり地図などの資料で調べたりして，まとめること。　　　　　　　　　（</a:t>
            </a:r>
            <a:r>
              <a:rPr lang="en-US" altLang="ja-JP">
                <a:latin typeface="MS-Mincho"/>
              </a:rPr>
              <a:t>p.41</a:t>
            </a:r>
            <a:r>
              <a:rPr lang="ja-JP" altLang="en-US">
                <a:latin typeface="MS-Mincho"/>
              </a:rPr>
              <a:t>）</a:t>
            </a:r>
            <a:endParaRPr lang="ja-JP" altLang="en-US"/>
          </a:p>
        </p:txBody>
      </p:sp>
      <p:sp>
        <p:nvSpPr>
          <p:cNvPr id="51207" name="正方形/長方形 6"/>
          <p:cNvSpPr>
            <a:spLocks noChangeArrowheads="1"/>
          </p:cNvSpPr>
          <p:nvPr/>
        </p:nvSpPr>
        <p:spPr bwMode="auto">
          <a:xfrm>
            <a:off x="263525" y="3789363"/>
            <a:ext cx="8567738" cy="14763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latin typeface="MS-Mincho"/>
              </a:rPr>
              <a:t>【</a:t>
            </a:r>
            <a:r>
              <a:rPr lang="ja-JP" altLang="en-US">
                <a:latin typeface="MS-Mincho"/>
              </a:rPr>
              <a:t>第</a:t>
            </a:r>
            <a:r>
              <a:rPr lang="en-US" altLang="ja-JP">
                <a:latin typeface="MS-Mincho"/>
              </a:rPr>
              <a:t>4</a:t>
            </a:r>
            <a:r>
              <a:rPr lang="ja-JP" altLang="en-US">
                <a:latin typeface="MS-Mincho"/>
              </a:rPr>
              <a:t>学年</a:t>
            </a:r>
            <a:r>
              <a:rPr lang="en-US" altLang="ja-JP">
                <a:latin typeface="MS-Mincho"/>
              </a:rPr>
              <a:t>】</a:t>
            </a:r>
          </a:p>
          <a:p>
            <a:r>
              <a:rPr lang="en-US" altLang="ja-JP">
                <a:latin typeface="MS-Mincho"/>
              </a:rPr>
              <a:t>(3) </a:t>
            </a:r>
            <a:r>
              <a:rPr lang="ja-JP" altLang="en-US">
                <a:latin typeface="MS-Mincho"/>
              </a:rPr>
              <a:t>自然災害から人々を守る活動について，学習の問題を追究・解決する活動を通して　次の事項を身に付けることができるよう指導する。</a:t>
            </a:r>
          </a:p>
          <a:p>
            <a:r>
              <a:rPr lang="ja-JP" altLang="en-US">
                <a:latin typeface="MS-Mincho"/>
              </a:rPr>
              <a:t>ア 次のような知識及び技能を身に付けること。</a:t>
            </a:r>
          </a:p>
          <a:p>
            <a:r>
              <a:rPr lang="en-US" altLang="ja-JP">
                <a:latin typeface="MS-Mincho"/>
              </a:rPr>
              <a:t>(</a:t>
            </a:r>
            <a:r>
              <a:rPr lang="ja-JP" altLang="en-US">
                <a:latin typeface="MS-Mincho"/>
              </a:rPr>
              <a:t>ｲ</a:t>
            </a:r>
            <a:r>
              <a:rPr lang="en-US" altLang="ja-JP">
                <a:latin typeface="MS-Mincho"/>
              </a:rPr>
              <a:t>) </a:t>
            </a:r>
            <a:r>
              <a:rPr lang="ja-JP" altLang="en-US">
                <a:latin typeface="MS-Mincho"/>
              </a:rPr>
              <a:t>聞き取り調査をしたり地図や年表などの資料で調べたりして，まとめること。　（</a:t>
            </a:r>
            <a:r>
              <a:rPr lang="en-US" altLang="ja-JP">
                <a:latin typeface="MS-Mincho"/>
              </a:rPr>
              <a:t>p.58</a:t>
            </a:r>
            <a:r>
              <a:rPr lang="ja-JP" altLang="en-US">
                <a:latin typeface="MS-Mincho"/>
              </a:rPr>
              <a:t>）</a:t>
            </a:r>
            <a:endParaRPr lang="ja-JP" altLang="en-US"/>
          </a:p>
        </p:txBody>
      </p:sp>
      <p:sp>
        <p:nvSpPr>
          <p:cNvPr id="51208" name="正方形/長方形 7"/>
          <p:cNvSpPr>
            <a:spLocks noChangeArrowheads="1"/>
          </p:cNvSpPr>
          <p:nvPr/>
        </p:nvSpPr>
        <p:spPr bwMode="auto">
          <a:xfrm>
            <a:off x="263525" y="5373688"/>
            <a:ext cx="8567738" cy="14763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latin typeface="MS-Mincho"/>
              </a:rPr>
              <a:t>【</a:t>
            </a:r>
            <a:r>
              <a:rPr lang="ja-JP" altLang="en-US">
                <a:latin typeface="MS-Mincho"/>
              </a:rPr>
              <a:t>第４学年</a:t>
            </a:r>
            <a:r>
              <a:rPr lang="en-US" altLang="ja-JP">
                <a:latin typeface="MS-Mincho"/>
              </a:rPr>
              <a:t>】</a:t>
            </a:r>
          </a:p>
          <a:p>
            <a:r>
              <a:rPr lang="en-US" altLang="ja-JP">
                <a:latin typeface="MS-Mincho"/>
              </a:rPr>
              <a:t>(5) </a:t>
            </a:r>
            <a:r>
              <a:rPr lang="ja-JP" altLang="en-US">
                <a:latin typeface="MS-Mincho"/>
              </a:rPr>
              <a:t>県内の特色ある地域の様子について，学習の問題を追究・解決する活動を通して，次の事項を身に付けることができるよう指導する。</a:t>
            </a:r>
          </a:p>
          <a:p>
            <a:r>
              <a:rPr lang="ja-JP" altLang="en-US">
                <a:latin typeface="MS-Mincho"/>
              </a:rPr>
              <a:t>ア 次のような知識及び技能を身に付けること。</a:t>
            </a:r>
          </a:p>
          <a:p>
            <a:r>
              <a:rPr lang="en-US" altLang="ja-JP">
                <a:latin typeface="MS-Mincho"/>
              </a:rPr>
              <a:t>(</a:t>
            </a:r>
            <a:r>
              <a:rPr lang="ja-JP" altLang="en-US">
                <a:latin typeface="MS-Mincho"/>
              </a:rPr>
              <a:t>ｲ</a:t>
            </a:r>
            <a:r>
              <a:rPr lang="en-US" altLang="ja-JP">
                <a:latin typeface="MS-Mincho"/>
              </a:rPr>
              <a:t>) </a:t>
            </a:r>
            <a:r>
              <a:rPr lang="ja-JP" altLang="en-US">
                <a:latin typeface="MS-Mincho"/>
              </a:rPr>
              <a:t>地図帳や各種の資料で調べ，白地図などにまとめること。　　　　　　　　　　　　（</a:t>
            </a:r>
            <a:r>
              <a:rPr lang="en-US" altLang="ja-JP">
                <a:latin typeface="MS-Mincho"/>
              </a:rPr>
              <a:t>p.66</a:t>
            </a:r>
            <a:r>
              <a:rPr lang="ja-JP" altLang="en-US">
                <a:latin typeface="MS-Mincho"/>
              </a:rPr>
              <a:t>）</a:t>
            </a:r>
            <a:endParaRPr lang="ja-JP" altLang="en-US"/>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72"/>
    </mc:Choice>
    <mc:Fallback xmlns="">
      <p:transition spd="slow" advTm="11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7"/>
          <p:cNvSpPr>
            <a:spLocks noChangeArrowheads="1"/>
          </p:cNvSpPr>
          <p:nvPr/>
        </p:nvSpPr>
        <p:spPr bwMode="auto">
          <a:xfrm>
            <a:off x="6804025" y="44450"/>
            <a:ext cx="2339975" cy="649288"/>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P138-139</a:t>
            </a:r>
            <a:endParaRPr lang="ja-JP" altLang="en-US" sz="2400" dirty="0"/>
          </a:p>
        </p:txBody>
      </p:sp>
      <p:sp>
        <p:nvSpPr>
          <p:cNvPr id="53251"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指導計画作成上の配慮事項</a:t>
            </a:r>
          </a:p>
        </p:txBody>
      </p:sp>
      <p:sp>
        <p:nvSpPr>
          <p:cNvPr id="53252"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5" name="正方形/長方形 4"/>
          <p:cNvSpPr/>
          <p:nvPr/>
        </p:nvSpPr>
        <p:spPr>
          <a:xfrm>
            <a:off x="130175" y="1412875"/>
            <a:ext cx="8834438"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（３）　地図帳や地球儀の活用　</a:t>
            </a:r>
          </a:p>
        </p:txBody>
      </p:sp>
      <p:sp>
        <p:nvSpPr>
          <p:cNvPr id="53254" name="正方形/長方形 8"/>
          <p:cNvSpPr>
            <a:spLocks noChangeArrowheads="1"/>
          </p:cNvSpPr>
          <p:nvPr/>
        </p:nvSpPr>
        <p:spPr bwMode="auto">
          <a:xfrm>
            <a:off x="193675" y="2274888"/>
            <a:ext cx="8770938" cy="17541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latin typeface="MS-Mincho"/>
              </a:rPr>
              <a:t>【</a:t>
            </a:r>
            <a:r>
              <a:rPr lang="ja-JP" altLang="en-US">
                <a:latin typeface="MS-Mincho"/>
              </a:rPr>
              <a:t>第</a:t>
            </a:r>
            <a:r>
              <a:rPr lang="en-US" altLang="ja-JP">
                <a:latin typeface="MS-Mincho"/>
              </a:rPr>
              <a:t>5</a:t>
            </a:r>
            <a:r>
              <a:rPr lang="ja-JP" altLang="en-US">
                <a:latin typeface="MS-Mincho"/>
              </a:rPr>
              <a:t>学年</a:t>
            </a:r>
            <a:r>
              <a:rPr lang="en-US" altLang="ja-JP">
                <a:latin typeface="MS-Mincho"/>
              </a:rPr>
              <a:t>】</a:t>
            </a:r>
          </a:p>
          <a:p>
            <a:r>
              <a:rPr lang="en-US" altLang="ja-JP">
                <a:latin typeface="MS-Mincho"/>
              </a:rPr>
              <a:t>(1) </a:t>
            </a:r>
            <a:r>
              <a:rPr lang="ja-JP" altLang="en-US">
                <a:latin typeface="MS-Mincho"/>
              </a:rPr>
              <a:t>内容の</a:t>
            </a:r>
            <a:r>
              <a:rPr lang="en-US" altLang="ja-JP">
                <a:latin typeface="MS-Mincho"/>
              </a:rPr>
              <a:t>(1)</a:t>
            </a:r>
            <a:r>
              <a:rPr lang="ja-JP" altLang="en-US">
                <a:latin typeface="MS-Mincho"/>
              </a:rPr>
              <a:t>については，次のとおり取り扱うものとする。</a:t>
            </a:r>
          </a:p>
          <a:p>
            <a:r>
              <a:rPr lang="ja-JP" altLang="en-US">
                <a:latin typeface="MS-Mincho"/>
              </a:rPr>
              <a:t>ア アの</a:t>
            </a:r>
            <a:r>
              <a:rPr lang="en-US" altLang="ja-JP">
                <a:latin typeface="MS-Mincho"/>
              </a:rPr>
              <a:t>(</a:t>
            </a:r>
            <a:r>
              <a:rPr lang="ja-JP" altLang="en-US">
                <a:latin typeface="MS-Mincho"/>
              </a:rPr>
              <a:t>ｱ</a:t>
            </a:r>
            <a:r>
              <a:rPr lang="en-US" altLang="ja-JP">
                <a:latin typeface="MS-Mincho"/>
              </a:rPr>
              <a:t>)</a:t>
            </a:r>
            <a:r>
              <a:rPr lang="ja-JP" altLang="en-US">
                <a:latin typeface="MS-Mincho"/>
              </a:rPr>
              <a:t>の「領土の範囲」については，竹島や北方領土，尖閣諸島が我が国の固有の領土であることに触れること。</a:t>
            </a:r>
          </a:p>
          <a:p>
            <a:r>
              <a:rPr lang="ja-JP" altLang="en-US">
                <a:latin typeface="MS-Mincho"/>
              </a:rPr>
              <a:t>イ アの</a:t>
            </a:r>
            <a:r>
              <a:rPr lang="en-US" altLang="ja-JP">
                <a:latin typeface="MS-Mincho"/>
              </a:rPr>
              <a:t>(</a:t>
            </a:r>
            <a:r>
              <a:rPr lang="ja-JP" altLang="en-US">
                <a:latin typeface="MS-Mincho"/>
              </a:rPr>
              <a:t>ｳ</a:t>
            </a:r>
            <a:r>
              <a:rPr lang="en-US" altLang="ja-JP">
                <a:latin typeface="MS-Mincho"/>
              </a:rPr>
              <a:t>)</a:t>
            </a:r>
            <a:r>
              <a:rPr lang="ja-JP" altLang="en-US">
                <a:latin typeface="MS-Mincho"/>
              </a:rPr>
              <a:t>については，地図帳や地球儀を用いて，方位，緯度や経度などによる位置の表し方について取り扱うこと。　　　　　　　　　　　　　　　　　　　　　　　　　　　　　　　　　　（</a:t>
            </a:r>
            <a:r>
              <a:rPr lang="en-US" altLang="ja-JP">
                <a:latin typeface="MS-Mincho"/>
              </a:rPr>
              <a:t>p.76</a:t>
            </a:r>
            <a:r>
              <a:rPr lang="ja-JP" altLang="en-US">
                <a:latin typeface="MS-Mincho"/>
              </a:rPr>
              <a:t>）</a:t>
            </a:r>
            <a:endParaRPr lang="ja-JP" altLang="en-US"/>
          </a:p>
        </p:txBody>
      </p:sp>
      <p:sp>
        <p:nvSpPr>
          <p:cNvPr id="53255" name="正方形/長方形 9"/>
          <p:cNvSpPr>
            <a:spLocks noChangeArrowheads="1"/>
          </p:cNvSpPr>
          <p:nvPr/>
        </p:nvSpPr>
        <p:spPr bwMode="auto">
          <a:xfrm>
            <a:off x="193675" y="4111625"/>
            <a:ext cx="8770938" cy="1477963"/>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latin typeface="MS-Mincho"/>
              </a:rPr>
              <a:t>【</a:t>
            </a:r>
            <a:r>
              <a:rPr lang="ja-JP" altLang="en-US">
                <a:latin typeface="MS-Mincho"/>
              </a:rPr>
              <a:t>第</a:t>
            </a:r>
            <a:r>
              <a:rPr lang="en-US" altLang="ja-JP">
                <a:latin typeface="MS-Mincho"/>
              </a:rPr>
              <a:t>5</a:t>
            </a:r>
            <a:r>
              <a:rPr lang="ja-JP" altLang="en-US">
                <a:latin typeface="MS-Mincho"/>
              </a:rPr>
              <a:t>学年</a:t>
            </a:r>
            <a:r>
              <a:rPr lang="en-US" altLang="ja-JP">
                <a:latin typeface="MS-Mincho"/>
              </a:rPr>
              <a:t>】</a:t>
            </a:r>
          </a:p>
          <a:p>
            <a:r>
              <a:rPr lang="en-US" altLang="ja-JP">
                <a:latin typeface="MS-Mincho"/>
              </a:rPr>
              <a:t>(5) </a:t>
            </a:r>
            <a:r>
              <a:rPr lang="ja-JP" altLang="en-US">
                <a:latin typeface="MS-Mincho"/>
              </a:rPr>
              <a:t>我が国の国土の自然環境と国民生活との関連について，学習の問題を追究・解決する活動を通して，次の事項を身に付けることができるよう指導する。</a:t>
            </a:r>
          </a:p>
          <a:p>
            <a:r>
              <a:rPr lang="ja-JP" altLang="en-US">
                <a:latin typeface="MS-Mincho"/>
              </a:rPr>
              <a:t>ア 次のような知識及び技能を身に付けること。</a:t>
            </a:r>
          </a:p>
          <a:p>
            <a:r>
              <a:rPr lang="en-US" altLang="ja-JP">
                <a:latin typeface="MS-Mincho"/>
              </a:rPr>
              <a:t>(</a:t>
            </a:r>
            <a:r>
              <a:rPr lang="ja-JP" altLang="en-US">
                <a:latin typeface="MS-Mincho"/>
              </a:rPr>
              <a:t>ｴ</a:t>
            </a:r>
            <a:r>
              <a:rPr lang="en-US" altLang="ja-JP">
                <a:latin typeface="MS-Mincho"/>
              </a:rPr>
              <a:t>) </a:t>
            </a:r>
            <a:r>
              <a:rPr lang="ja-JP" altLang="en-US">
                <a:latin typeface="MS-Mincho"/>
              </a:rPr>
              <a:t>地図帳や各種の資料で調べ，まとめること。　　　　　　　　　　　　　　　　　　　　　（</a:t>
            </a:r>
            <a:r>
              <a:rPr lang="en-US" altLang="ja-JP">
                <a:latin typeface="MS-Mincho"/>
              </a:rPr>
              <a:t>p.91</a:t>
            </a:r>
            <a:r>
              <a:rPr lang="ja-JP" altLang="en-US">
                <a:latin typeface="MS-Mincho"/>
              </a:rPr>
              <a:t>）</a:t>
            </a:r>
            <a:endParaRPr lang="ja-JP" altLang="en-US"/>
          </a:p>
        </p:txBody>
      </p:sp>
      <p:sp>
        <p:nvSpPr>
          <p:cNvPr id="53256" name="正方形/長方形 10"/>
          <p:cNvSpPr>
            <a:spLocks noChangeArrowheads="1"/>
          </p:cNvSpPr>
          <p:nvPr/>
        </p:nvSpPr>
        <p:spPr bwMode="auto">
          <a:xfrm>
            <a:off x="193675" y="5662613"/>
            <a:ext cx="8770938" cy="64611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t>※</a:t>
            </a:r>
            <a:r>
              <a:rPr lang="ja-JP" altLang="en-US"/>
              <a:t>　第６学年では</a:t>
            </a:r>
            <a:r>
              <a:rPr lang="en-US" altLang="ja-JP"/>
              <a:t>,</a:t>
            </a:r>
            <a:r>
              <a:rPr lang="ja-JP" altLang="en-US"/>
              <a:t>内容の随所に「地図帳や地球儀，各種の資料で調べ，まとめること。」　</a:t>
            </a:r>
            <a:endParaRPr lang="en-US" altLang="ja-JP"/>
          </a:p>
          <a:p>
            <a:r>
              <a:rPr lang="ja-JP" altLang="en-US"/>
              <a:t>　といった内容が示されている。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270"/>
    </mc:Choice>
    <mc:Fallback xmlns="">
      <p:transition spd="slow" advTm="24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17"/>
          <p:cNvSpPr>
            <a:spLocks noChangeArrowheads="1"/>
          </p:cNvSpPr>
          <p:nvPr/>
        </p:nvSpPr>
        <p:spPr bwMode="auto">
          <a:xfrm>
            <a:off x="6804025" y="44450"/>
            <a:ext cx="2339975" cy="649288"/>
          </a:xfrm>
          <a:prstGeom prst="ribbon">
            <a:avLst>
              <a:gd name="adj1" fmla="val 12449"/>
              <a:gd name="adj2" fmla="val 73038"/>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P141-146</a:t>
            </a:r>
            <a:endParaRPr lang="ja-JP" altLang="en-US" sz="2400" dirty="0"/>
          </a:p>
        </p:txBody>
      </p:sp>
      <p:sp>
        <p:nvSpPr>
          <p:cNvPr id="55299" name="Text Box 19"/>
          <p:cNvSpPr txBox="1">
            <a:spLocks noChangeArrowheads="1"/>
          </p:cNvSpPr>
          <p:nvPr/>
        </p:nvSpPr>
        <p:spPr bwMode="auto">
          <a:xfrm>
            <a:off x="250825" y="981075"/>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内容の取扱いについての配慮事項</a:t>
            </a:r>
          </a:p>
        </p:txBody>
      </p:sp>
      <p:sp>
        <p:nvSpPr>
          <p:cNvPr id="55300"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42875" y="3560763"/>
            <a:ext cx="8836025"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（３）　博物館や資料館</a:t>
            </a:r>
            <a:r>
              <a:rPr lang="en-US" altLang="ja-JP" sz="2400" dirty="0">
                <a:solidFill>
                  <a:schemeClr val="tx1"/>
                </a:solidFill>
              </a:rPr>
              <a:t>,</a:t>
            </a:r>
            <a:r>
              <a:rPr lang="ja-JP" altLang="en-US" sz="2400" dirty="0">
                <a:solidFill>
                  <a:schemeClr val="tx1"/>
                </a:solidFill>
              </a:rPr>
              <a:t>専門家や関係者</a:t>
            </a:r>
            <a:r>
              <a:rPr lang="en-US" altLang="ja-JP" sz="2400" dirty="0">
                <a:solidFill>
                  <a:schemeClr val="tx1"/>
                </a:solidFill>
              </a:rPr>
              <a:t>,</a:t>
            </a:r>
            <a:r>
              <a:rPr lang="ja-JP" altLang="en-US" sz="2400" dirty="0">
                <a:solidFill>
                  <a:schemeClr val="tx1"/>
                </a:solidFill>
              </a:rPr>
              <a:t>関係の諸機関との連携</a:t>
            </a:r>
          </a:p>
        </p:txBody>
      </p:sp>
      <p:sp>
        <p:nvSpPr>
          <p:cNvPr id="16" name="正方形/長方形 15"/>
          <p:cNvSpPr/>
          <p:nvPr/>
        </p:nvSpPr>
        <p:spPr>
          <a:xfrm>
            <a:off x="128588" y="2565400"/>
            <a:ext cx="8834437"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（２）　学校図書館や公共図書館</a:t>
            </a:r>
            <a:r>
              <a:rPr lang="en-US" altLang="ja-JP" sz="2400" dirty="0">
                <a:solidFill>
                  <a:schemeClr val="tx1"/>
                </a:solidFill>
              </a:rPr>
              <a:t>,</a:t>
            </a:r>
            <a:r>
              <a:rPr lang="ja-JP" altLang="en-US" sz="2400" dirty="0">
                <a:solidFill>
                  <a:schemeClr val="tx1"/>
                </a:solidFill>
              </a:rPr>
              <a:t>コンピュータなどの活用</a:t>
            </a:r>
          </a:p>
        </p:txBody>
      </p:sp>
      <p:sp>
        <p:nvSpPr>
          <p:cNvPr id="20" name="正方形/長方形 19"/>
          <p:cNvSpPr/>
          <p:nvPr/>
        </p:nvSpPr>
        <p:spPr>
          <a:xfrm>
            <a:off x="136525" y="1562100"/>
            <a:ext cx="8836025"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（１）　観察や見学</a:t>
            </a:r>
            <a:r>
              <a:rPr lang="en-US" altLang="ja-JP" sz="2400" dirty="0">
                <a:solidFill>
                  <a:schemeClr val="tx1"/>
                </a:solidFill>
              </a:rPr>
              <a:t>,</a:t>
            </a:r>
            <a:r>
              <a:rPr lang="ja-JP" altLang="en-US" sz="2400" dirty="0">
                <a:solidFill>
                  <a:schemeClr val="tx1"/>
                </a:solidFill>
              </a:rPr>
              <a:t>聞き取りなどを含む具体的な体験を伴う学習と</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言語活動の一層の重視</a:t>
            </a:r>
          </a:p>
        </p:txBody>
      </p:sp>
      <p:sp>
        <p:nvSpPr>
          <p:cNvPr id="21" name="正方形/長方形 20"/>
          <p:cNvSpPr/>
          <p:nvPr/>
        </p:nvSpPr>
        <p:spPr>
          <a:xfrm>
            <a:off x="149225" y="4578350"/>
            <a:ext cx="8829675"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（４）　発達段階を考慮した有益適切な教材の活用</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954"/>
    </mc:Choice>
    <mc:Fallback xmlns="">
      <p:transition spd="slow" advTm="54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WordArt 6" descr="紫のメッシュ"/>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57347" name="WordArt 10"/>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社会</a:t>
            </a:r>
          </a:p>
        </p:txBody>
      </p:sp>
      <p:sp>
        <p:nvSpPr>
          <p:cNvPr id="6149" name="AutoShape 12"/>
          <p:cNvSpPr>
            <a:spLocks noChangeArrowheads="1"/>
          </p:cNvSpPr>
          <p:nvPr/>
        </p:nvSpPr>
        <p:spPr bwMode="auto">
          <a:xfrm>
            <a:off x="1557338" y="2252664"/>
            <a:ext cx="6264275" cy="2965720"/>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solidFill>
                  <a:srgbClr val="000000"/>
                </a:solidFill>
                <a:ea typeface="HGPｺﾞｼｯｸM" panose="020B0600000000000000" pitchFamily="50" charset="-128"/>
              </a:rPr>
              <a:t>Ⅰ</a:t>
            </a:r>
            <a:r>
              <a:rPr lang="ja-JP" altLang="en-US" sz="2400" b="1" dirty="0">
                <a:solidFill>
                  <a:srgbClr val="000000"/>
                </a:solidFill>
                <a:ea typeface="HGP教科書体" panose="02020600000000000000" pitchFamily="18" charset="-128"/>
              </a:rPr>
              <a:t>　社会科の改訂の趣旨及び要点</a:t>
            </a:r>
          </a:p>
          <a:p>
            <a:pPr eaLnBrk="1" fontAlgn="auto" hangingPunct="1">
              <a:spcBef>
                <a:spcPct val="50000"/>
              </a:spcBef>
              <a:spcAft>
                <a:spcPts val="0"/>
              </a:spcAft>
              <a:buFontTx/>
              <a:buNone/>
              <a:defRPr/>
            </a:pPr>
            <a:r>
              <a:rPr lang="en-US" altLang="ja-JP" sz="2400" b="1" dirty="0">
                <a:solidFill>
                  <a:srgbClr val="000000"/>
                </a:solidFill>
                <a:ea typeface="HGPｺﾞｼｯｸM" panose="020B0600000000000000" pitchFamily="50" charset="-128"/>
              </a:rPr>
              <a:t>Ⅱ</a:t>
            </a:r>
            <a:r>
              <a:rPr lang="ja-JP" altLang="en-US" sz="2400" b="1" dirty="0">
                <a:solidFill>
                  <a:srgbClr val="000000"/>
                </a:solidFill>
                <a:ea typeface="HGP教科書体" panose="02020600000000000000" pitchFamily="18" charset="-128"/>
              </a:rPr>
              <a:t>　社会科の目標</a:t>
            </a:r>
            <a:endParaRPr lang="en-US" altLang="ja-JP" sz="2400" b="1" dirty="0">
              <a:solidFill>
                <a:srgbClr val="000000"/>
              </a:solidFill>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solidFill>
                  <a:srgbClr val="000000"/>
                </a:solidFill>
                <a:ea typeface="HGP教科書体" panose="02020600000000000000" pitchFamily="18" charset="-128"/>
              </a:rPr>
              <a:t>Ⅲ</a:t>
            </a:r>
            <a:r>
              <a:rPr lang="ja-JP" altLang="en-US" sz="2400" b="1" dirty="0">
                <a:solidFill>
                  <a:srgbClr val="000000"/>
                </a:solidFill>
                <a:ea typeface="HGP教科書体" panose="02020600000000000000" pitchFamily="18" charset="-128"/>
              </a:rPr>
              <a:t>　社会科の内容</a:t>
            </a:r>
            <a:endParaRPr lang="en-US" altLang="ja-JP" sz="2400" b="1" dirty="0">
              <a:solidFill>
                <a:srgbClr val="000000"/>
              </a:solidFill>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solidFill>
                  <a:srgbClr val="000000"/>
                </a:solidFill>
                <a:ea typeface="HGP教科書体" panose="02020600000000000000" pitchFamily="18" charset="-128"/>
              </a:rPr>
              <a:t>Ⅳ</a:t>
            </a:r>
            <a:r>
              <a:rPr lang="ja-JP" altLang="en-US" sz="2400" b="1" dirty="0">
                <a:solidFill>
                  <a:srgbClr val="000000"/>
                </a:solidFill>
                <a:ea typeface="HGP教科書体" panose="02020600000000000000" pitchFamily="18" charset="-128"/>
              </a:rPr>
              <a:t>　各学年の目標及び内容</a:t>
            </a:r>
            <a:endParaRPr lang="en-US" altLang="ja-JP" sz="2400" b="1" dirty="0">
              <a:solidFill>
                <a:srgbClr val="000000"/>
              </a:solidFill>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solidFill>
                  <a:srgbClr val="000000"/>
                </a:solidFill>
                <a:ea typeface="HGP教科書体" panose="02020600000000000000" pitchFamily="18" charset="-128"/>
              </a:rPr>
              <a:t>Ⅴ</a:t>
            </a:r>
            <a:r>
              <a:rPr lang="ja-JP" altLang="en-US" sz="2400" b="1" dirty="0">
                <a:solidFill>
                  <a:srgbClr val="000000"/>
                </a:solidFill>
                <a:ea typeface="HGP教科書体" panose="02020600000000000000" pitchFamily="18" charset="-128"/>
              </a:rPr>
              <a:t>　指導計画の作成と内容の取扱い</a:t>
            </a:r>
          </a:p>
        </p:txBody>
      </p:sp>
      <p:sp>
        <p:nvSpPr>
          <p:cNvPr id="57349"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rgbClr val="FFFFFF"/>
                </a:solidFill>
                <a:latin typeface="HGP教科書体" panose="02020600000000000000" pitchFamily="18" charset="-128"/>
                <a:ea typeface="HGP教科書体" panose="02020600000000000000" pitchFamily="18" charset="-128"/>
              </a:rPr>
              <a:t>教育課程</a:t>
            </a:r>
          </a:p>
        </p:txBody>
      </p:sp>
      <p:sp>
        <p:nvSpPr>
          <p:cNvPr id="57350" name="Text Box 16"/>
          <p:cNvSpPr txBox="1">
            <a:spLocks noChangeArrowheads="1"/>
          </p:cNvSpPr>
          <p:nvPr/>
        </p:nvSpPr>
        <p:spPr bwMode="auto">
          <a:xfrm>
            <a:off x="4262438" y="403225"/>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57351"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rgbClr val="FFFFFF"/>
                </a:solidFill>
                <a:latin typeface="HGP教科書体" panose="02020600000000000000" pitchFamily="18" charset="-128"/>
                <a:ea typeface="HGP教科書体" panose="02020600000000000000" pitchFamily="18" charset="-128"/>
              </a:rPr>
              <a:t>小学校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34"/>
    </mc:Choice>
    <mc:Fallback xmlns="">
      <p:transition spd="slow" advTm="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516688" y="44450"/>
            <a:ext cx="26273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P10-13</a:t>
            </a:r>
            <a:endParaRPr lang="ja-JP" altLang="en-US" dirty="0"/>
          </a:p>
        </p:txBody>
      </p:sp>
      <p:sp>
        <p:nvSpPr>
          <p:cNvPr id="6" name="正方形/長方形 5"/>
          <p:cNvSpPr/>
          <p:nvPr/>
        </p:nvSpPr>
        <p:spPr>
          <a:xfrm>
            <a:off x="250825" y="1268413"/>
            <a:ext cx="8642350" cy="48974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4341" name="テキスト ボックス 6"/>
          <p:cNvSpPr txBox="1">
            <a:spLocks noChangeArrowheads="1"/>
          </p:cNvSpPr>
          <p:nvPr/>
        </p:nvSpPr>
        <p:spPr bwMode="auto">
          <a:xfrm>
            <a:off x="323850" y="1628775"/>
            <a:ext cx="856932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latin typeface="Tahoma" panose="020B0604030504040204" pitchFamily="34" charset="0"/>
              </a:rPr>
              <a:t>①　３つの資質・能力を重視</a:t>
            </a:r>
            <a:endParaRPr kumimoji="1" lang="en-US" altLang="ja-JP" sz="2800">
              <a:latin typeface="Tahoma" panose="020B0604030504040204" pitchFamily="34" charset="0"/>
            </a:endParaRPr>
          </a:p>
          <a:p>
            <a:pPr eaLnBrk="1" hangingPunct="1"/>
            <a:r>
              <a:rPr kumimoji="1" lang="ja-JP" altLang="en-US" sz="2400">
                <a:latin typeface="Tahoma" panose="020B0604030504040204" pitchFamily="34" charset="0"/>
              </a:rPr>
              <a:t>　　　「</a:t>
            </a:r>
            <a:r>
              <a:rPr kumimoji="1" lang="ja-JP" altLang="en-US" sz="2400">
                <a:solidFill>
                  <a:srgbClr val="FF0000"/>
                </a:solidFill>
                <a:latin typeface="Tahoma" panose="020B0604030504040204" pitchFamily="34" charset="0"/>
              </a:rPr>
              <a:t>知識及び技能</a:t>
            </a:r>
            <a:r>
              <a:rPr kumimoji="1" lang="ja-JP" altLang="en-US" sz="2400">
                <a:latin typeface="Tahoma" panose="020B0604030504040204" pitchFamily="34" charset="0"/>
              </a:rPr>
              <a:t>」</a:t>
            </a:r>
            <a:r>
              <a:rPr kumimoji="1" lang="en-US" altLang="ja-JP" sz="2400">
                <a:latin typeface="Tahoma" panose="020B0604030504040204" pitchFamily="34" charset="0"/>
              </a:rPr>
              <a:t>,</a:t>
            </a:r>
            <a:r>
              <a:rPr kumimoji="1" lang="ja-JP" altLang="en-US" sz="2400">
                <a:latin typeface="Tahoma" panose="020B0604030504040204" pitchFamily="34" charset="0"/>
              </a:rPr>
              <a:t>「</a:t>
            </a:r>
            <a:r>
              <a:rPr kumimoji="1" lang="ja-JP" altLang="en-US" sz="2400">
                <a:solidFill>
                  <a:srgbClr val="FF0000"/>
                </a:solidFill>
                <a:latin typeface="Tahoma" panose="020B0604030504040204" pitchFamily="34" charset="0"/>
              </a:rPr>
              <a:t>思考力</a:t>
            </a:r>
            <a:r>
              <a:rPr kumimoji="1" lang="en-US" altLang="ja-JP" sz="2400">
                <a:solidFill>
                  <a:srgbClr val="FF0000"/>
                </a:solidFill>
                <a:latin typeface="Tahoma" panose="020B0604030504040204" pitchFamily="34" charset="0"/>
              </a:rPr>
              <a:t>,</a:t>
            </a:r>
            <a:r>
              <a:rPr kumimoji="1" lang="ja-JP" altLang="en-US" sz="2400">
                <a:solidFill>
                  <a:srgbClr val="FF0000"/>
                </a:solidFill>
                <a:latin typeface="Tahoma" panose="020B0604030504040204" pitchFamily="34" charset="0"/>
              </a:rPr>
              <a:t>判断力</a:t>
            </a:r>
            <a:r>
              <a:rPr kumimoji="1" lang="en-US" altLang="ja-JP" sz="2400">
                <a:solidFill>
                  <a:srgbClr val="FF0000"/>
                </a:solidFill>
                <a:latin typeface="Tahoma" panose="020B0604030504040204" pitchFamily="34" charset="0"/>
              </a:rPr>
              <a:t>,</a:t>
            </a:r>
            <a:r>
              <a:rPr kumimoji="1" lang="ja-JP" altLang="en-US" sz="2400">
                <a:solidFill>
                  <a:srgbClr val="FF0000"/>
                </a:solidFill>
                <a:latin typeface="Tahoma" panose="020B0604030504040204" pitchFamily="34" charset="0"/>
              </a:rPr>
              <a:t>表現力等</a:t>
            </a:r>
            <a:r>
              <a:rPr kumimoji="1" lang="ja-JP" altLang="en-US" sz="2400">
                <a:latin typeface="Tahoma" panose="020B0604030504040204" pitchFamily="34" charset="0"/>
              </a:rPr>
              <a:t>」</a:t>
            </a:r>
            <a:r>
              <a:rPr kumimoji="1" lang="en-US" altLang="ja-JP" sz="2400">
                <a:latin typeface="Tahoma" panose="020B0604030504040204" pitchFamily="34" charset="0"/>
              </a:rPr>
              <a:t>,</a:t>
            </a:r>
            <a:r>
              <a:rPr kumimoji="1" lang="ja-JP" altLang="en-US" sz="2400">
                <a:latin typeface="Tahoma" panose="020B0604030504040204" pitchFamily="34" charset="0"/>
              </a:rPr>
              <a:t>「</a:t>
            </a:r>
            <a:r>
              <a:rPr kumimoji="1" lang="ja-JP" altLang="en-US" sz="2400">
                <a:solidFill>
                  <a:srgbClr val="FF0000"/>
                </a:solidFill>
                <a:latin typeface="Tahoma" panose="020B0604030504040204" pitchFamily="34" charset="0"/>
              </a:rPr>
              <a:t>学びに</a:t>
            </a:r>
            <a:endParaRPr kumimoji="1" lang="en-US" altLang="ja-JP" sz="2400">
              <a:solidFill>
                <a:srgbClr val="FF0000"/>
              </a:solidFill>
              <a:latin typeface="Tahoma" panose="020B0604030504040204" pitchFamily="34" charset="0"/>
            </a:endParaRPr>
          </a:p>
          <a:p>
            <a:pPr eaLnBrk="1" hangingPunct="1"/>
            <a:r>
              <a:rPr kumimoji="1" lang="ja-JP" altLang="en-US" sz="2400">
                <a:solidFill>
                  <a:srgbClr val="FF0000"/>
                </a:solidFill>
                <a:latin typeface="Tahoma" panose="020B0604030504040204" pitchFamily="34" charset="0"/>
              </a:rPr>
              <a:t>　向かう力</a:t>
            </a:r>
            <a:r>
              <a:rPr kumimoji="1" lang="en-US" altLang="ja-JP" sz="2400">
                <a:solidFill>
                  <a:srgbClr val="FF0000"/>
                </a:solidFill>
                <a:latin typeface="Tahoma" panose="020B0604030504040204" pitchFamily="34" charset="0"/>
              </a:rPr>
              <a:t>,</a:t>
            </a:r>
            <a:r>
              <a:rPr kumimoji="1" lang="ja-JP" altLang="en-US" sz="2400">
                <a:solidFill>
                  <a:srgbClr val="FF0000"/>
                </a:solidFill>
                <a:latin typeface="Tahoma" panose="020B0604030504040204" pitchFamily="34" charset="0"/>
              </a:rPr>
              <a:t>人間性等</a:t>
            </a:r>
            <a:r>
              <a:rPr kumimoji="1" lang="ja-JP" altLang="en-US" sz="2400">
                <a:latin typeface="Tahoma" panose="020B0604030504040204" pitchFamily="34" charset="0"/>
              </a:rPr>
              <a:t>」に規定</a:t>
            </a:r>
            <a:endParaRPr kumimoji="1" lang="en-US" altLang="ja-JP" sz="2800">
              <a:latin typeface="Tahoma" panose="020B0604030504040204" pitchFamily="34" charset="0"/>
            </a:endParaRPr>
          </a:p>
          <a:p>
            <a:pPr eaLnBrk="1" hangingPunct="1"/>
            <a:endParaRPr kumimoji="1" lang="en-US" altLang="ja-JP" sz="2800">
              <a:latin typeface="Tahoma" panose="020B0604030504040204" pitchFamily="34" charset="0"/>
            </a:endParaRPr>
          </a:p>
          <a:p>
            <a:pPr eaLnBrk="1" hangingPunct="1"/>
            <a:r>
              <a:rPr kumimoji="1" lang="ja-JP" altLang="en-US" sz="2800">
                <a:latin typeface="Tahoma" panose="020B0604030504040204" pitchFamily="34" charset="0"/>
              </a:rPr>
              <a:t>②　「社会的な見方・考え方」の重視</a:t>
            </a:r>
            <a:endParaRPr kumimoji="1" lang="en-US" altLang="ja-JP" sz="2800">
              <a:latin typeface="Tahoma" panose="020B0604030504040204" pitchFamily="34" charset="0"/>
            </a:endParaRPr>
          </a:p>
          <a:p>
            <a:pPr eaLnBrk="1" hangingPunct="1"/>
            <a:r>
              <a:rPr kumimoji="1" lang="ja-JP" altLang="en-US" sz="2400">
                <a:latin typeface="Tahoma" panose="020B0604030504040204" pitchFamily="34" charset="0"/>
              </a:rPr>
              <a:t>　　　</a:t>
            </a:r>
            <a:r>
              <a:rPr kumimoji="1" lang="ja-JP" altLang="en-US" sz="2400">
                <a:solidFill>
                  <a:srgbClr val="FF0000"/>
                </a:solidFill>
                <a:latin typeface="Tahoma" panose="020B0604030504040204" pitchFamily="34" charset="0"/>
              </a:rPr>
              <a:t>視点</a:t>
            </a:r>
            <a:r>
              <a:rPr kumimoji="1" lang="ja-JP" altLang="en-US" sz="2400">
                <a:latin typeface="Tahoma" panose="020B0604030504040204" pitchFamily="34" charset="0"/>
              </a:rPr>
              <a:t>や</a:t>
            </a:r>
            <a:r>
              <a:rPr kumimoji="1" lang="ja-JP" altLang="en-US" sz="2400">
                <a:solidFill>
                  <a:srgbClr val="FF0000"/>
                </a:solidFill>
                <a:latin typeface="Tahoma" panose="020B0604030504040204" pitchFamily="34" charset="0"/>
              </a:rPr>
              <a:t>方法</a:t>
            </a:r>
            <a:r>
              <a:rPr kumimoji="1" lang="ja-JP" altLang="en-US" sz="2400">
                <a:latin typeface="Tahoma" panose="020B0604030504040204" pitchFamily="34" charset="0"/>
              </a:rPr>
              <a:t>（考え方）を働かせることが必要な場面をつくる</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ように教員の</a:t>
            </a:r>
            <a:r>
              <a:rPr kumimoji="1" lang="ja-JP" altLang="en-US" sz="2400">
                <a:solidFill>
                  <a:srgbClr val="FF0000"/>
                </a:solidFill>
                <a:latin typeface="Tahoma" panose="020B0604030504040204" pitchFamily="34" charset="0"/>
              </a:rPr>
              <a:t>授業改善</a:t>
            </a:r>
            <a:r>
              <a:rPr kumimoji="1" lang="ja-JP" altLang="en-US" sz="2400">
                <a:latin typeface="Tahoma" panose="020B0604030504040204" pitchFamily="34" charset="0"/>
              </a:rPr>
              <a:t>を意識</a:t>
            </a:r>
            <a:endParaRPr kumimoji="1" lang="en-US" altLang="ja-JP" sz="2400">
              <a:latin typeface="Tahoma" panose="020B0604030504040204" pitchFamily="34" charset="0"/>
            </a:endParaRPr>
          </a:p>
          <a:p>
            <a:pPr eaLnBrk="1" hangingPunct="1"/>
            <a:r>
              <a:rPr kumimoji="1" lang="ja-JP" altLang="en-US" sz="2800">
                <a:latin typeface="Tahoma" panose="020B0604030504040204" pitchFamily="34" charset="0"/>
              </a:rPr>
              <a:t>　　</a:t>
            </a:r>
            <a:endParaRPr kumimoji="1" lang="en-US" altLang="ja-JP" sz="2800">
              <a:latin typeface="Tahoma" panose="020B0604030504040204" pitchFamily="34" charset="0"/>
            </a:endParaRPr>
          </a:p>
          <a:p>
            <a:pPr eaLnBrk="1" hangingPunct="1"/>
            <a:r>
              <a:rPr kumimoji="1" lang="ja-JP" altLang="en-US" sz="2800">
                <a:latin typeface="Tahoma" panose="020B0604030504040204" pitchFamily="34" charset="0"/>
              </a:rPr>
              <a:t>③　学習過程・学習活動を意識</a:t>
            </a:r>
            <a:endParaRPr kumimoji="1" lang="en-US" altLang="ja-JP" sz="2800">
              <a:latin typeface="Tahoma" panose="020B0604030504040204" pitchFamily="34" charset="0"/>
            </a:endParaRPr>
          </a:p>
          <a:p>
            <a:pPr eaLnBrk="1" hangingPunct="1"/>
            <a:r>
              <a:rPr kumimoji="1" lang="ja-JP" altLang="en-US" sz="2800">
                <a:latin typeface="Tahoma" panose="020B0604030504040204" pitchFamily="34" charset="0"/>
              </a:rPr>
              <a:t>　　</a:t>
            </a:r>
            <a:r>
              <a:rPr kumimoji="1" lang="ja-JP" altLang="en-US" sz="2400">
                <a:latin typeface="Tahoma" panose="020B0604030504040204" pitchFamily="34" charset="0"/>
              </a:rPr>
              <a:t>「</a:t>
            </a:r>
            <a:r>
              <a:rPr kumimoji="1" lang="ja-JP" altLang="en-US" sz="2400">
                <a:solidFill>
                  <a:srgbClr val="FF0000"/>
                </a:solidFill>
                <a:latin typeface="Tahoma" panose="020B0604030504040204" pitchFamily="34" charset="0"/>
              </a:rPr>
              <a:t>課題を追究したり解決したりする活動を通して</a:t>
            </a:r>
            <a:r>
              <a:rPr kumimoji="1" lang="en-US" altLang="ja-JP" sz="2400">
                <a:latin typeface="Tahoma" panose="020B0604030504040204" pitchFamily="34" charset="0"/>
              </a:rPr>
              <a:t>,</a:t>
            </a:r>
            <a:r>
              <a:rPr kumimoji="1" lang="ja-JP" altLang="en-US" sz="2400">
                <a:latin typeface="Tahoma" panose="020B0604030504040204" pitchFamily="34" charset="0"/>
              </a:rPr>
              <a:t>」と明示</a:t>
            </a:r>
            <a:endParaRPr kumimoji="1" lang="ja-JP" altLang="en-US" sz="2800">
              <a:latin typeface="Tahoma" panose="020B0604030504040204" pitchFamily="34" charset="0"/>
            </a:endParaRPr>
          </a:p>
        </p:txBody>
      </p:sp>
      <p:sp>
        <p:nvSpPr>
          <p:cNvPr id="8" name="角丸四角形 7"/>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社会科の目標の改善</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017"/>
    </mc:Choice>
    <mc:Fallback xmlns="">
      <p:transition spd="slow" advTm="91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8" name="角丸四角形 7"/>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社会科の内容構成の改善</a:t>
            </a:r>
          </a:p>
        </p:txBody>
      </p:sp>
      <p:sp>
        <p:nvSpPr>
          <p:cNvPr id="16390" name="テキスト ボックス 8"/>
          <p:cNvSpPr txBox="1">
            <a:spLocks noChangeArrowheads="1"/>
          </p:cNvSpPr>
          <p:nvPr/>
        </p:nvSpPr>
        <p:spPr bwMode="auto">
          <a:xfrm>
            <a:off x="5651500" y="1773238"/>
            <a:ext cx="2155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３つの枠組みで整理</a:t>
            </a:r>
          </a:p>
        </p:txBody>
      </p:sp>
      <p:pic>
        <p:nvPicPr>
          <p:cNvPr id="11274" name="Picture 10"/>
          <p:cNvPicPr>
            <a:picLocks noChangeAspect="1" noChangeArrowheads="1"/>
          </p:cNvPicPr>
          <p:nvPr/>
        </p:nvPicPr>
        <p:blipFill>
          <a:blip r:embed="rId5"/>
          <a:srcRect l="6279" t="12594" r="26756" b="45078"/>
          <a:stretch>
            <a:fillRect/>
          </a:stretch>
        </p:blipFill>
        <p:spPr bwMode="auto">
          <a:xfrm>
            <a:off x="250825" y="2060575"/>
            <a:ext cx="8713788" cy="3097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角丸四角形 9"/>
          <p:cNvSpPr/>
          <p:nvPr/>
        </p:nvSpPr>
        <p:spPr>
          <a:xfrm>
            <a:off x="611560" y="1700808"/>
            <a:ext cx="2808312" cy="504056"/>
          </a:xfrm>
          <a:prstGeom prst="roundRect">
            <a:avLst/>
          </a:prstGeom>
          <a:solidFill>
            <a:srgbClr val="66FF6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b="1" dirty="0">
                <a:solidFill>
                  <a:schemeClr val="tx1"/>
                </a:solidFill>
              </a:rPr>
              <a:t>地理的環境と人々の生活</a:t>
            </a:r>
          </a:p>
        </p:txBody>
      </p:sp>
      <p:sp>
        <p:nvSpPr>
          <p:cNvPr id="11" name="角丸四角形 10"/>
          <p:cNvSpPr/>
          <p:nvPr/>
        </p:nvSpPr>
        <p:spPr>
          <a:xfrm>
            <a:off x="3419872" y="1700808"/>
            <a:ext cx="2808312" cy="504056"/>
          </a:xfrm>
          <a:prstGeom prst="roundRect">
            <a:avLst/>
          </a:prstGeom>
          <a:solidFill>
            <a:schemeClr val="bg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b="1" dirty="0">
                <a:solidFill>
                  <a:schemeClr val="tx1"/>
                </a:solidFill>
              </a:rPr>
              <a:t>現代社会の仕組みや働きと人々の生活</a:t>
            </a:r>
          </a:p>
        </p:txBody>
      </p:sp>
      <p:sp>
        <p:nvSpPr>
          <p:cNvPr id="12" name="角丸四角形 11"/>
          <p:cNvSpPr/>
          <p:nvPr/>
        </p:nvSpPr>
        <p:spPr>
          <a:xfrm>
            <a:off x="6228184" y="1700808"/>
            <a:ext cx="2808312" cy="504056"/>
          </a:xfrm>
          <a:prstGeom prst="roundRect">
            <a:avLst/>
          </a:prstGeom>
          <a:solidFill>
            <a:srgbClr val="FF999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b="1" dirty="0">
                <a:solidFill>
                  <a:schemeClr val="tx1"/>
                </a:solidFill>
              </a:rPr>
              <a:t>歴史と人々の生活</a:t>
            </a:r>
          </a:p>
        </p:txBody>
      </p:sp>
      <p:sp>
        <p:nvSpPr>
          <p:cNvPr id="13" name="正方形/長方形 12"/>
          <p:cNvSpPr/>
          <p:nvPr/>
        </p:nvSpPr>
        <p:spPr>
          <a:xfrm>
            <a:off x="611560" y="2204864"/>
            <a:ext cx="936104" cy="288032"/>
          </a:xfrm>
          <a:prstGeom prst="rect">
            <a:avLst/>
          </a:prstGeom>
          <a:solidFill>
            <a:srgbClr val="00CC66"/>
          </a:solidFill>
          <a:ln>
            <a:solidFill>
              <a:srgbClr val="00CC66"/>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地域</a:t>
            </a:r>
          </a:p>
        </p:txBody>
      </p:sp>
      <p:sp>
        <p:nvSpPr>
          <p:cNvPr id="14" name="正方形/長方形 13"/>
          <p:cNvSpPr/>
          <p:nvPr/>
        </p:nvSpPr>
        <p:spPr>
          <a:xfrm>
            <a:off x="1547664" y="2204864"/>
            <a:ext cx="936104" cy="288032"/>
          </a:xfrm>
          <a:prstGeom prst="rect">
            <a:avLst/>
          </a:prstGeom>
          <a:solidFill>
            <a:srgbClr val="00CC66"/>
          </a:solidFill>
          <a:ln>
            <a:solidFill>
              <a:srgbClr val="00CC66"/>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日本</a:t>
            </a:r>
          </a:p>
        </p:txBody>
      </p:sp>
      <p:sp>
        <p:nvSpPr>
          <p:cNvPr id="15" name="正方形/長方形 14"/>
          <p:cNvSpPr/>
          <p:nvPr/>
        </p:nvSpPr>
        <p:spPr>
          <a:xfrm>
            <a:off x="2483768" y="2204864"/>
            <a:ext cx="936104" cy="288032"/>
          </a:xfrm>
          <a:prstGeom prst="rect">
            <a:avLst/>
          </a:prstGeom>
          <a:solidFill>
            <a:srgbClr val="00CC66"/>
          </a:solidFill>
          <a:ln>
            <a:solidFill>
              <a:srgbClr val="00CC66"/>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世界</a:t>
            </a:r>
          </a:p>
        </p:txBody>
      </p:sp>
      <p:sp>
        <p:nvSpPr>
          <p:cNvPr id="16" name="正方形/長方形 15"/>
          <p:cNvSpPr/>
          <p:nvPr/>
        </p:nvSpPr>
        <p:spPr>
          <a:xfrm>
            <a:off x="6228184" y="2204864"/>
            <a:ext cx="936104" cy="288032"/>
          </a:xfrm>
          <a:prstGeom prst="rect">
            <a:avLst/>
          </a:prstGeom>
          <a:solidFill>
            <a:srgbClr val="FFCC99"/>
          </a:solidFill>
          <a:ln>
            <a:solidFill>
              <a:srgbClr val="00CC66"/>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地域</a:t>
            </a:r>
          </a:p>
        </p:txBody>
      </p:sp>
      <p:sp>
        <p:nvSpPr>
          <p:cNvPr id="17" name="正方形/長方形 16"/>
          <p:cNvSpPr/>
          <p:nvPr/>
        </p:nvSpPr>
        <p:spPr>
          <a:xfrm>
            <a:off x="7164288" y="2204864"/>
            <a:ext cx="936104" cy="288032"/>
          </a:xfrm>
          <a:prstGeom prst="rect">
            <a:avLst/>
          </a:prstGeom>
          <a:solidFill>
            <a:srgbClr val="FFCC99"/>
          </a:solidFill>
          <a:ln>
            <a:solidFill>
              <a:srgbClr val="00CC66"/>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日本</a:t>
            </a:r>
          </a:p>
        </p:txBody>
      </p:sp>
      <p:sp>
        <p:nvSpPr>
          <p:cNvPr id="18" name="正方形/長方形 17"/>
          <p:cNvSpPr/>
          <p:nvPr/>
        </p:nvSpPr>
        <p:spPr>
          <a:xfrm>
            <a:off x="8100392" y="2204864"/>
            <a:ext cx="936104" cy="288032"/>
          </a:xfrm>
          <a:prstGeom prst="rect">
            <a:avLst/>
          </a:prstGeom>
          <a:solidFill>
            <a:srgbClr val="FFCC99"/>
          </a:solidFill>
          <a:ln>
            <a:solidFill>
              <a:srgbClr val="00CC66"/>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世界</a:t>
            </a:r>
          </a:p>
        </p:txBody>
      </p:sp>
      <p:sp>
        <p:nvSpPr>
          <p:cNvPr id="19" name="正方形/長方形 18"/>
          <p:cNvSpPr/>
          <p:nvPr/>
        </p:nvSpPr>
        <p:spPr>
          <a:xfrm>
            <a:off x="3419872" y="2204864"/>
            <a:ext cx="936104" cy="288032"/>
          </a:xfrm>
          <a:prstGeom prst="rect">
            <a:avLst/>
          </a:prstGeom>
          <a:solidFill>
            <a:schemeClr val="bg2">
              <a:lumMod val="50000"/>
            </a:schemeClr>
          </a:solidFill>
          <a:ln>
            <a:solidFill>
              <a:srgbClr val="00CC66"/>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200" dirty="0">
                <a:solidFill>
                  <a:schemeClr val="tx1"/>
                </a:solidFill>
              </a:rPr>
              <a:t>経済・産業</a:t>
            </a:r>
          </a:p>
        </p:txBody>
      </p:sp>
      <p:sp>
        <p:nvSpPr>
          <p:cNvPr id="20" name="正方形/長方形 19"/>
          <p:cNvSpPr/>
          <p:nvPr/>
        </p:nvSpPr>
        <p:spPr>
          <a:xfrm>
            <a:off x="4355976" y="2204864"/>
            <a:ext cx="936104" cy="288032"/>
          </a:xfrm>
          <a:prstGeom prst="rect">
            <a:avLst/>
          </a:prstGeom>
          <a:solidFill>
            <a:schemeClr val="bg2">
              <a:lumMod val="50000"/>
            </a:schemeClr>
          </a:solidFill>
          <a:ln>
            <a:solidFill>
              <a:srgbClr val="00CC66"/>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政治</a:t>
            </a:r>
          </a:p>
        </p:txBody>
      </p:sp>
      <p:sp>
        <p:nvSpPr>
          <p:cNvPr id="21" name="正方形/長方形 20"/>
          <p:cNvSpPr/>
          <p:nvPr/>
        </p:nvSpPr>
        <p:spPr>
          <a:xfrm>
            <a:off x="5292080" y="2204864"/>
            <a:ext cx="936104" cy="288032"/>
          </a:xfrm>
          <a:prstGeom prst="rect">
            <a:avLst/>
          </a:prstGeom>
          <a:solidFill>
            <a:schemeClr val="bg2">
              <a:lumMod val="50000"/>
            </a:schemeClr>
          </a:solidFill>
          <a:ln>
            <a:solidFill>
              <a:srgbClr val="00CC66"/>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400" dirty="0">
                <a:solidFill>
                  <a:schemeClr val="tx1"/>
                </a:solidFill>
              </a:rPr>
              <a:t>国際関係</a:t>
            </a:r>
          </a:p>
        </p:txBody>
      </p:sp>
      <p:sp>
        <p:nvSpPr>
          <p:cNvPr id="16428" name="テキスト ボックス 21"/>
          <p:cNvSpPr txBox="1">
            <a:spLocks noChangeArrowheads="1"/>
          </p:cNvSpPr>
          <p:nvPr/>
        </p:nvSpPr>
        <p:spPr bwMode="auto">
          <a:xfrm>
            <a:off x="438150" y="5300663"/>
            <a:ext cx="82375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３つの枠組みは</a:t>
            </a:r>
            <a:r>
              <a:rPr kumimoji="1" lang="en-US" altLang="ja-JP" sz="2800"/>
              <a:t>,</a:t>
            </a:r>
            <a:r>
              <a:rPr kumimoji="1" lang="ja-JP" altLang="en-US" sz="2800"/>
              <a:t>見方・考え方を整理したものである。</a:t>
            </a:r>
            <a:endParaRPr kumimoji="1" lang="en-US" altLang="ja-JP" sz="2800"/>
          </a:p>
          <a:p>
            <a:r>
              <a:rPr kumimoji="1" lang="ja-JP" altLang="en-US" sz="2800"/>
              <a:t>３つの枠組みは</a:t>
            </a:r>
            <a:r>
              <a:rPr kumimoji="1" lang="en-US" altLang="ja-JP" sz="2800"/>
              <a:t>,</a:t>
            </a:r>
            <a:r>
              <a:rPr kumimoji="1" lang="ja-JP" altLang="en-US" sz="2800"/>
              <a:t>授業改善の視点である。</a:t>
            </a:r>
          </a:p>
        </p:txBody>
      </p:sp>
      <p:sp>
        <p:nvSpPr>
          <p:cNvPr id="22" name="AutoShape 17"/>
          <p:cNvSpPr>
            <a:spLocks noChangeArrowheads="1"/>
          </p:cNvSpPr>
          <p:nvPr/>
        </p:nvSpPr>
        <p:spPr bwMode="auto">
          <a:xfrm>
            <a:off x="6804025" y="44450"/>
            <a:ext cx="2339975" cy="649288"/>
          </a:xfrm>
          <a:prstGeom prst="ribbon">
            <a:avLst>
              <a:gd name="adj1" fmla="val 12449"/>
              <a:gd name="adj2" fmla="val 73038"/>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P150-151</a:t>
            </a:r>
            <a:endParaRPr lang="ja-JP" altLang="en-US" sz="24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32"/>
    </mc:Choice>
    <mc:Fallback xmlns="">
      <p:transition spd="slow" advTm="42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0"/>
          <p:cNvSpPr>
            <a:spLocks noChangeArrowheads="1"/>
          </p:cNvSpPr>
          <p:nvPr/>
        </p:nvSpPr>
        <p:spPr bwMode="auto">
          <a:xfrm>
            <a:off x="0" y="1484313"/>
            <a:ext cx="9144000" cy="5545137"/>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2400">
                <a:latin typeface="Tahoma" panose="020B0604030504040204" pitchFamily="34" charset="0"/>
              </a:rPr>
              <a:t>　</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　</a:t>
            </a:r>
            <a:r>
              <a:rPr kumimoji="1" lang="ja-JP" altLang="en-US" sz="2000">
                <a:latin typeface="HGP明朝E" panose="02020900000000000000" pitchFamily="18" charset="-128"/>
                <a:ea typeface="HGP明朝E" panose="02020900000000000000" pitchFamily="18" charset="-128"/>
              </a:rPr>
              <a:t>社会的な見方・考え方を働かせ</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課題を追究したり解決したりする活動を通して</a:t>
            </a:r>
            <a:r>
              <a:rPr kumimoji="1" lang="en-US" altLang="ja-JP" sz="2000">
                <a:latin typeface="HGP明朝E" panose="02020900000000000000" pitchFamily="18" charset="-128"/>
                <a:ea typeface="HGP明朝E" panose="02020900000000000000" pitchFamily="18" charset="-128"/>
              </a:rPr>
              <a:t>,</a:t>
            </a:r>
          </a:p>
          <a:p>
            <a:pPr algn="just" eaLnBrk="1" hangingPunct="1"/>
            <a:r>
              <a:rPr kumimoji="1" lang="ja-JP" altLang="en-US" sz="2000">
                <a:latin typeface="HGP明朝E" panose="02020900000000000000" pitchFamily="18" charset="-128"/>
                <a:ea typeface="HGP明朝E" panose="02020900000000000000" pitchFamily="18" charset="-128"/>
              </a:rPr>
              <a:t>グローバル化する国際社会に主体的に生きる平和で民主的な国家及び社会の形成</a:t>
            </a:r>
            <a:endParaRPr kumimoji="1" lang="en-US" altLang="ja-JP" sz="2000">
              <a:latin typeface="HGP明朝E" panose="02020900000000000000" pitchFamily="18" charset="-128"/>
              <a:ea typeface="HGP明朝E" panose="02020900000000000000" pitchFamily="18" charset="-128"/>
            </a:endParaRPr>
          </a:p>
          <a:p>
            <a:pPr algn="just" eaLnBrk="1" hangingPunct="1"/>
            <a:r>
              <a:rPr kumimoji="1" lang="ja-JP" altLang="en-US" sz="2000">
                <a:latin typeface="HGP明朝E" panose="02020900000000000000" pitchFamily="18" charset="-128"/>
                <a:ea typeface="HGP明朝E" panose="02020900000000000000" pitchFamily="18" charset="-128"/>
              </a:rPr>
              <a:t>者に必要な公民としての資質・能力の基礎を次のとおり育成することを目指す。</a:t>
            </a:r>
            <a:endParaRPr kumimoji="1" lang="en-US" altLang="ja-JP" sz="2000">
              <a:latin typeface="HGP明朝E" panose="02020900000000000000" pitchFamily="18" charset="-128"/>
              <a:ea typeface="HGP明朝E" panose="02020900000000000000" pitchFamily="18" charset="-128"/>
            </a:endParaRPr>
          </a:p>
          <a:p>
            <a:pPr algn="just" eaLnBrk="1" hangingPunct="1"/>
            <a:endParaRPr kumimoji="1" lang="en-US" altLang="ja-JP" sz="2000">
              <a:latin typeface="HGP明朝E" panose="02020900000000000000" pitchFamily="18" charset="-128"/>
              <a:ea typeface="HGP明朝E" panose="02020900000000000000" pitchFamily="18" charset="-128"/>
            </a:endParaRPr>
          </a:p>
          <a:p>
            <a:pPr algn="just" eaLnBrk="1" hangingPunct="1"/>
            <a:r>
              <a:rPr kumimoji="1" lang="ja-JP" altLang="en-US" sz="2000">
                <a:latin typeface="HGP明朝E" panose="02020900000000000000" pitchFamily="18" charset="-128"/>
                <a:ea typeface="HGP明朝E" panose="02020900000000000000" pitchFamily="18" charset="-128"/>
              </a:rPr>
              <a:t>（１）　地域や我が国の国土の地理的環境</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現代社会の仕組みや働き</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地域や我が国</a:t>
            </a:r>
            <a:endParaRPr kumimoji="1" lang="en-US" altLang="ja-JP" sz="2000">
              <a:latin typeface="HGP明朝E" panose="02020900000000000000" pitchFamily="18" charset="-128"/>
              <a:ea typeface="HGP明朝E" panose="02020900000000000000" pitchFamily="18" charset="-128"/>
            </a:endParaRPr>
          </a:p>
          <a:p>
            <a:pPr algn="just" eaLnBrk="1" hangingPunct="1"/>
            <a:r>
              <a:rPr kumimoji="1" lang="ja-JP" altLang="en-US" sz="2000">
                <a:latin typeface="HGP明朝E" panose="02020900000000000000" pitchFamily="18" charset="-128"/>
                <a:ea typeface="HGP明朝E" panose="02020900000000000000" pitchFamily="18" charset="-128"/>
              </a:rPr>
              <a:t>　　の歴史や伝統と文化を通して社会生活について理解するとともに</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様々な資料や</a:t>
            </a:r>
            <a:endParaRPr kumimoji="1" lang="en-US" altLang="ja-JP" sz="2000">
              <a:latin typeface="HGP明朝E" panose="02020900000000000000" pitchFamily="18" charset="-128"/>
              <a:ea typeface="HGP明朝E" panose="02020900000000000000" pitchFamily="18" charset="-128"/>
            </a:endParaRPr>
          </a:p>
          <a:p>
            <a:pPr algn="just" eaLnBrk="1" hangingPunct="1"/>
            <a:r>
              <a:rPr kumimoji="1" lang="ja-JP" altLang="en-US" sz="2000">
                <a:latin typeface="HGP明朝E" panose="02020900000000000000" pitchFamily="18" charset="-128"/>
                <a:ea typeface="HGP明朝E" panose="02020900000000000000" pitchFamily="18" charset="-128"/>
              </a:rPr>
              <a:t>　　調査活動を通して情報を適切に調べまとめる技能を身に付けるようにする。</a:t>
            </a:r>
            <a:endParaRPr kumimoji="1" lang="en-US" altLang="ja-JP" sz="2000">
              <a:latin typeface="HGP明朝E" panose="02020900000000000000" pitchFamily="18" charset="-128"/>
              <a:ea typeface="HGP明朝E" panose="02020900000000000000" pitchFamily="18" charset="-128"/>
            </a:endParaRPr>
          </a:p>
          <a:p>
            <a:pPr algn="just" eaLnBrk="1" hangingPunct="1"/>
            <a:r>
              <a:rPr kumimoji="1" lang="ja-JP" altLang="en-US" sz="2000">
                <a:latin typeface="HGP創英角ｺﾞｼｯｸUB" panose="020B0900000000000000" pitchFamily="50" charset="-128"/>
                <a:ea typeface="HGP創英角ｺﾞｼｯｸUB" panose="020B0900000000000000" pitchFamily="50" charset="-128"/>
              </a:rPr>
              <a:t>　　　　　　　　　　　　　　　　　　　　　　　　　　　　　　　　　　　　　　　　</a:t>
            </a:r>
            <a:r>
              <a:rPr kumimoji="1" lang="en-US" altLang="ja-JP" sz="2000">
                <a:latin typeface="HGP創英角ｺﾞｼｯｸUB" panose="020B0900000000000000" pitchFamily="50" charset="-128"/>
                <a:ea typeface="HGP創英角ｺﾞｼｯｸUB" panose="020B0900000000000000" pitchFamily="50" charset="-128"/>
              </a:rPr>
              <a:t>【</a:t>
            </a:r>
            <a:r>
              <a:rPr kumimoji="1" lang="ja-JP" altLang="en-US" sz="2000">
                <a:latin typeface="HGP創英角ｺﾞｼｯｸUB" panose="020B0900000000000000" pitchFamily="50" charset="-128"/>
                <a:ea typeface="HGP創英角ｺﾞｼｯｸUB" panose="020B0900000000000000" pitchFamily="50" charset="-128"/>
              </a:rPr>
              <a:t>知識及び技能</a:t>
            </a:r>
            <a:r>
              <a:rPr kumimoji="1" lang="en-US" altLang="ja-JP" sz="2000">
                <a:latin typeface="HGP創英角ｺﾞｼｯｸUB" panose="020B0900000000000000" pitchFamily="50" charset="-128"/>
                <a:ea typeface="HGP創英角ｺﾞｼｯｸUB" panose="020B0900000000000000" pitchFamily="50" charset="-128"/>
              </a:rPr>
              <a:t>】</a:t>
            </a:r>
          </a:p>
          <a:p>
            <a:pPr algn="just" eaLnBrk="1" hangingPunct="1"/>
            <a:r>
              <a:rPr kumimoji="1" lang="ja-JP" altLang="en-US" sz="2000">
                <a:latin typeface="HGP明朝E" panose="02020900000000000000" pitchFamily="18" charset="-128"/>
                <a:ea typeface="HGP明朝E" panose="02020900000000000000" pitchFamily="18" charset="-128"/>
              </a:rPr>
              <a:t>（２）　社会的事象の特色や相互の関連</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意味を多角的に考えたり</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社会に見られる</a:t>
            </a:r>
            <a:endParaRPr kumimoji="1" lang="en-US" altLang="ja-JP" sz="2000">
              <a:latin typeface="HGP明朝E" panose="02020900000000000000" pitchFamily="18" charset="-128"/>
              <a:ea typeface="HGP明朝E" panose="02020900000000000000" pitchFamily="18" charset="-128"/>
            </a:endParaRPr>
          </a:p>
          <a:p>
            <a:pPr algn="just" eaLnBrk="1" hangingPunct="1"/>
            <a:r>
              <a:rPr kumimoji="1" lang="ja-JP" altLang="en-US" sz="2000">
                <a:latin typeface="HGP明朝E" panose="02020900000000000000" pitchFamily="18" charset="-128"/>
                <a:ea typeface="HGP明朝E" panose="02020900000000000000" pitchFamily="18" charset="-128"/>
              </a:rPr>
              <a:t>　　課題を把握して</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その解決に向けて社会への関わり方を選択・判断したりする力</a:t>
            </a:r>
            <a:r>
              <a:rPr kumimoji="1" lang="en-US" altLang="ja-JP" sz="2000">
                <a:latin typeface="HGP明朝E" panose="02020900000000000000" pitchFamily="18" charset="-128"/>
                <a:ea typeface="HGP明朝E" panose="02020900000000000000" pitchFamily="18" charset="-128"/>
              </a:rPr>
              <a:t>,</a:t>
            </a:r>
          </a:p>
          <a:p>
            <a:pPr algn="just" eaLnBrk="1" hangingPunct="1"/>
            <a:r>
              <a:rPr kumimoji="1" lang="ja-JP" altLang="en-US" sz="2000">
                <a:latin typeface="HGP明朝E" panose="02020900000000000000" pitchFamily="18" charset="-128"/>
                <a:ea typeface="HGP明朝E" panose="02020900000000000000" pitchFamily="18" charset="-128"/>
              </a:rPr>
              <a:t>　　考えたことや選択・判断したことを適切に表現する力を養う。</a:t>
            </a:r>
            <a:endParaRPr kumimoji="1" lang="en-US" altLang="ja-JP" sz="2000">
              <a:latin typeface="HGP明朝E" panose="02020900000000000000" pitchFamily="18" charset="-128"/>
              <a:ea typeface="HGP明朝E" panose="02020900000000000000" pitchFamily="18" charset="-128"/>
            </a:endParaRPr>
          </a:p>
          <a:p>
            <a:pPr algn="just" eaLnBrk="1" hangingPunct="1"/>
            <a:r>
              <a:rPr kumimoji="1" lang="ja-JP" altLang="en-US" sz="2000">
                <a:latin typeface="HGP創英角ｺﾞｼｯｸUB" panose="020B0900000000000000" pitchFamily="50" charset="-128"/>
                <a:ea typeface="HGP創英角ｺﾞｼｯｸUB" panose="020B0900000000000000" pitchFamily="50" charset="-128"/>
              </a:rPr>
              <a:t>　　　　　　　　　　　　　　　　　　　　　　　　　　　　　　　　</a:t>
            </a:r>
            <a:r>
              <a:rPr kumimoji="1" lang="en-US" altLang="ja-JP" sz="2000">
                <a:latin typeface="HGP創英角ｺﾞｼｯｸUB" panose="020B0900000000000000" pitchFamily="50" charset="-128"/>
                <a:ea typeface="HGP創英角ｺﾞｼｯｸUB" panose="020B0900000000000000" pitchFamily="50" charset="-128"/>
              </a:rPr>
              <a:t>【</a:t>
            </a:r>
            <a:r>
              <a:rPr kumimoji="1" lang="ja-JP" altLang="en-US" sz="2000">
                <a:latin typeface="HGP創英角ｺﾞｼｯｸUB" panose="020B0900000000000000" pitchFamily="50" charset="-128"/>
                <a:ea typeface="HGP創英角ｺﾞｼｯｸUB" panose="020B0900000000000000" pitchFamily="50" charset="-128"/>
              </a:rPr>
              <a:t>思考力・判断力・表現力等</a:t>
            </a:r>
            <a:r>
              <a:rPr kumimoji="1" lang="en-US" altLang="ja-JP" sz="2000">
                <a:latin typeface="HGP創英角ｺﾞｼｯｸUB" panose="020B0900000000000000" pitchFamily="50" charset="-128"/>
                <a:ea typeface="HGP創英角ｺﾞｼｯｸUB" panose="020B0900000000000000" pitchFamily="50" charset="-128"/>
              </a:rPr>
              <a:t>】</a:t>
            </a:r>
          </a:p>
          <a:p>
            <a:pPr algn="just" eaLnBrk="1" hangingPunct="1"/>
            <a:r>
              <a:rPr kumimoji="1" lang="ja-JP" altLang="en-US" sz="2000">
                <a:latin typeface="HGP明朝E" panose="02020900000000000000" pitchFamily="18" charset="-128"/>
                <a:ea typeface="HGP明朝E" panose="02020900000000000000" pitchFamily="18" charset="-128"/>
              </a:rPr>
              <a:t>（３）　社会的事象について</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よりよい社会を考え主体的に問題解決しようとする態度を</a:t>
            </a:r>
            <a:endParaRPr kumimoji="1" lang="en-US" altLang="ja-JP" sz="2000">
              <a:latin typeface="HGP明朝E" panose="02020900000000000000" pitchFamily="18" charset="-128"/>
              <a:ea typeface="HGP明朝E" panose="02020900000000000000" pitchFamily="18" charset="-128"/>
            </a:endParaRPr>
          </a:p>
          <a:p>
            <a:pPr algn="just" eaLnBrk="1" hangingPunct="1"/>
            <a:r>
              <a:rPr kumimoji="1" lang="ja-JP" altLang="en-US" sz="2000">
                <a:latin typeface="HGP明朝E" panose="02020900000000000000" pitchFamily="18" charset="-128"/>
                <a:ea typeface="HGP明朝E" panose="02020900000000000000" pitchFamily="18" charset="-128"/>
              </a:rPr>
              <a:t>　　養うとともに</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多角的な思考や理解を通して</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地域社会に対する誇りと愛情</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地域</a:t>
            </a:r>
            <a:endParaRPr kumimoji="1" lang="en-US" altLang="ja-JP" sz="2000">
              <a:latin typeface="HGP明朝E" panose="02020900000000000000" pitchFamily="18" charset="-128"/>
              <a:ea typeface="HGP明朝E" panose="02020900000000000000" pitchFamily="18" charset="-128"/>
            </a:endParaRPr>
          </a:p>
          <a:p>
            <a:pPr algn="just" eaLnBrk="1" hangingPunct="1"/>
            <a:r>
              <a:rPr kumimoji="1" lang="ja-JP" altLang="en-US" sz="2000">
                <a:latin typeface="HGP明朝E" panose="02020900000000000000" pitchFamily="18" charset="-128"/>
                <a:ea typeface="HGP明朝E" panose="02020900000000000000" pitchFamily="18" charset="-128"/>
              </a:rPr>
              <a:t>　　社会の一員としての自覚</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我が国の国土と歴史に対する愛情</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我が国の将来を担</a:t>
            </a:r>
            <a:endParaRPr kumimoji="1" lang="en-US" altLang="ja-JP" sz="2000">
              <a:latin typeface="HGP明朝E" panose="02020900000000000000" pitchFamily="18" charset="-128"/>
              <a:ea typeface="HGP明朝E" panose="02020900000000000000" pitchFamily="18" charset="-128"/>
            </a:endParaRPr>
          </a:p>
          <a:p>
            <a:pPr algn="just" eaLnBrk="1" hangingPunct="1"/>
            <a:r>
              <a:rPr kumimoji="1" lang="ja-JP" altLang="en-US" sz="2000">
                <a:latin typeface="HGP明朝E" panose="02020900000000000000" pitchFamily="18" charset="-128"/>
                <a:ea typeface="HGP明朝E" panose="02020900000000000000" pitchFamily="18" charset="-128"/>
              </a:rPr>
              <a:t>　　う国民としての自覚</a:t>
            </a:r>
            <a:r>
              <a:rPr kumimoji="1" lang="en-US" altLang="ja-JP" sz="2000">
                <a:latin typeface="HGP明朝E" panose="02020900000000000000" pitchFamily="18" charset="-128"/>
                <a:ea typeface="HGP明朝E" panose="02020900000000000000" pitchFamily="18" charset="-128"/>
              </a:rPr>
              <a:t>,</a:t>
            </a:r>
            <a:r>
              <a:rPr kumimoji="1" lang="ja-JP" altLang="en-US" sz="2000">
                <a:latin typeface="HGP明朝E" panose="02020900000000000000" pitchFamily="18" charset="-128"/>
                <a:ea typeface="HGP明朝E" panose="02020900000000000000" pitchFamily="18" charset="-128"/>
              </a:rPr>
              <a:t>世界の国々の人々と共に生きていくことの大切さについての</a:t>
            </a:r>
            <a:endParaRPr kumimoji="1" lang="en-US" altLang="ja-JP" sz="2000">
              <a:latin typeface="HGP明朝E" panose="02020900000000000000" pitchFamily="18" charset="-128"/>
              <a:ea typeface="HGP明朝E" panose="02020900000000000000" pitchFamily="18" charset="-128"/>
            </a:endParaRPr>
          </a:p>
          <a:p>
            <a:pPr algn="just" eaLnBrk="1" hangingPunct="1"/>
            <a:r>
              <a:rPr kumimoji="1" lang="ja-JP" altLang="en-US" sz="2000">
                <a:latin typeface="HGP明朝E" panose="02020900000000000000" pitchFamily="18" charset="-128"/>
                <a:ea typeface="HGP明朝E" panose="02020900000000000000" pitchFamily="18" charset="-128"/>
              </a:rPr>
              <a:t>　　自覚などを養う。　　　　　　　　　　　　　　　　　　　</a:t>
            </a:r>
            <a:r>
              <a:rPr kumimoji="1" lang="en-US" altLang="ja-JP" sz="2000">
                <a:latin typeface="HGP創英角ｺﾞｼｯｸUB" panose="020B0900000000000000" pitchFamily="50" charset="-128"/>
                <a:ea typeface="HGP創英角ｺﾞｼｯｸUB" panose="020B0900000000000000" pitchFamily="50" charset="-128"/>
              </a:rPr>
              <a:t>【</a:t>
            </a:r>
            <a:r>
              <a:rPr kumimoji="1" lang="ja-JP" altLang="en-US" sz="2000">
                <a:latin typeface="HGP創英角ｺﾞｼｯｸUB" panose="020B0900000000000000" pitchFamily="50" charset="-128"/>
                <a:ea typeface="HGP創英角ｺﾞｼｯｸUB" panose="020B0900000000000000" pitchFamily="50" charset="-128"/>
              </a:rPr>
              <a:t>学びに向かう力</a:t>
            </a:r>
            <a:r>
              <a:rPr kumimoji="1" lang="en-US" altLang="ja-JP" sz="2000">
                <a:latin typeface="HGP創英角ｺﾞｼｯｸUB" panose="020B0900000000000000" pitchFamily="50" charset="-128"/>
                <a:ea typeface="HGP創英角ｺﾞｼｯｸUB" panose="020B0900000000000000" pitchFamily="50" charset="-128"/>
              </a:rPr>
              <a:t>,</a:t>
            </a:r>
            <a:r>
              <a:rPr kumimoji="1" lang="ja-JP" altLang="en-US" sz="2000">
                <a:latin typeface="HGP創英角ｺﾞｼｯｸUB" panose="020B0900000000000000" pitchFamily="50" charset="-128"/>
                <a:ea typeface="HGP創英角ｺﾞｼｯｸUB" panose="020B0900000000000000" pitchFamily="50" charset="-128"/>
              </a:rPr>
              <a:t>人間性等</a:t>
            </a:r>
            <a:r>
              <a:rPr kumimoji="1" lang="en-US" altLang="ja-JP" sz="2000">
                <a:latin typeface="HGP創英角ｺﾞｼｯｸUB" panose="020B0900000000000000" pitchFamily="50" charset="-128"/>
                <a:ea typeface="HGP創英角ｺﾞｼｯｸUB" panose="020B0900000000000000" pitchFamily="50" charset="-128"/>
              </a:rPr>
              <a:t>】</a:t>
            </a:r>
            <a:endParaRPr kumimoji="1" lang="ja-JP" altLang="en-US" sz="2000" u="sng">
              <a:solidFill>
                <a:schemeClr val="hlink"/>
              </a:solidFill>
              <a:latin typeface="HGP創英角ｺﾞｼｯｸUB" panose="020B0900000000000000" pitchFamily="50" charset="-128"/>
              <a:ea typeface="HGP創英角ｺﾞｼｯｸUB" panose="020B0900000000000000" pitchFamily="50" charset="-128"/>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P17</a:t>
            </a:r>
            <a:endParaRPr lang="ja-JP" altLang="en-US" dirty="0"/>
          </a:p>
        </p:txBody>
      </p:sp>
      <p:sp>
        <p:nvSpPr>
          <p:cNvPr id="18436" name="Text Box 19"/>
          <p:cNvSpPr txBox="1">
            <a:spLocks noChangeArrowheads="1"/>
          </p:cNvSpPr>
          <p:nvPr/>
        </p:nvSpPr>
        <p:spPr bwMode="auto">
          <a:xfrm>
            <a:off x="141288" y="981075"/>
            <a:ext cx="3241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（１）社会科の目標</a:t>
            </a:r>
          </a:p>
        </p:txBody>
      </p:sp>
      <p:sp>
        <p:nvSpPr>
          <p:cNvPr id="18437"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社会科の目標</a:t>
            </a:r>
            <a:endParaRPr kumimoji="1" lang="ja-JP" altLang="en-US" sz="3200">
              <a:latin typeface="Tahoma" panose="020B0604030504040204" pitchFamily="34" charset="0"/>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905"/>
    </mc:Choice>
    <mc:Fallback xmlns="">
      <p:transition spd="slow" advTm="52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solidFill>
                  <a:srgbClr val="000000"/>
                </a:solidFill>
              </a:rPr>
              <a:t>P21-28</a:t>
            </a:r>
            <a:endParaRPr lang="ja-JP" altLang="en-US" dirty="0">
              <a:solidFill>
                <a:srgbClr val="000000"/>
              </a:solidFill>
            </a:endParaRPr>
          </a:p>
        </p:txBody>
      </p:sp>
      <p:sp>
        <p:nvSpPr>
          <p:cNvPr id="20483" name="Text Box 19"/>
          <p:cNvSpPr txBox="1">
            <a:spLocks noChangeArrowheads="1"/>
          </p:cNvSpPr>
          <p:nvPr/>
        </p:nvSpPr>
        <p:spPr bwMode="auto">
          <a:xfrm>
            <a:off x="141288" y="981075"/>
            <a:ext cx="3241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（１）社会科の目標</a:t>
            </a:r>
          </a:p>
        </p:txBody>
      </p:sp>
      <p:sp>
        <p:nvSpPr>
          <p:cNvPr id="20484"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solidFill>
                  <a:srgbClr val="000000"/>
                </a:solidFill>
                <a:latin typeface="Arial" panose="020B0604020202020204" pitchFamily="34" charset="0"/>
                <a:ea typeface="HGP教科書体" panose="02020600000000000000" pitchFamily="18" charset="-128"/>
              </a:rPr>
              <a:t>Ⅱ</a:t>
            </a:r>
            <a:r>
              <a:rPr kumimoji="1" lang="ja-JP" altLang="en-US" sz="3200" b="1">
                <a:solidFill>
                  <a:srgbClr val="000000"/>
                </a:solidFill>
                <a:latin typeface="Arial" panose="020B0604020202020204" pitchFamily="34" charset="0"/>
                <a:ea typeface="HGP教科書体" panose="02020600000000000000" pitchFamily="18" charset="-128"/>
              </a:rPr>
              <a:t>　社会科の目標</a:t>
            </a:r>
            <a:endParaRPr kumimoji="1" lang="ja-JP" altLang="en-US" sz="3200">
              <a:solidFill>
                <a:srgbClr val="000000"/>
              </a:solidFill>
              <a:latin typeface="Tahoma" panose="020B0604030504040204" pitchFamily="34" charset="0"/>
            </a:endParaRPr>
          </a:p>
        </p:txBody>
      </p:sp>
      <p:sp>
        <p:nvSpPr>
          <p:cNvPr id="6" name="角丸四角形 5"/>
          <p:cNvSpPr/>
          <p:nvPr/>
        </p:nvSpPr>
        <p:spPr>
          <a:xfrm>
            <a:off x="34925" y="1916113"/>
            <a:ext cx="8929688" cy="122555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5" name="正方形/長方形 4"/>
          <p:cNvSpPr/>
          <p:nvPr/>
        </p:nvSpPr>
        <p:spPr>
          <a:xfrm>
            <a:off x="179388" y="1557338"/>
            <a:ext cx="2905125" cy="522287"/>
          </a:xfrm>
          <a:prstGeom prst="rect">
            <a:avLst/>
          </a:prstGeom>
          <a:solidFill>
            <a:schemeClr val="bg2">
              <a:lumMod val="75000"/>
            </a:schemeClr>
          </a:solidFill>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kumimoji="1" lang="ja-JP" altLang="en-US" sz="2800" dirty="0">
                <a:solidFill>
                  <a:srgbClr val="000000"/>
                </a:solidFill>
                <a:latin typeface="HGP創英角ｺﾞｼｯｸUB" pitchFamily="50" charset="-128"/>
                <a:ea typeface="HGP創英角ｺﾞｼｯｸUB" pitchFamily="50" charset="-128"/>
              </a:rPr>
              <a:t>　</a:t>
            </a:r>
            <a:r>
              <a:rPr kumimoji="1" lang="en-US" altLang="ja-JP" sz="2800" dirty="0">
                <a:solidFill>
                  <a:srgbClr val="000000"/>
                </a:solidFill>
                <a:latin typeface="HGP創英角ｺﾞｼｯｸUB" pitchFamily="50" charset="-128"/>
                <a:ea typeface="HGP創英角ｺﾞｼｯｸUB" pitchFamily="50" charset="-128"/>
              </a:rPr>
              <a:t>【</a:t>
            </a:r>
            <a:r>
              <a:rPr kumimoji="1" lang="ja-JP" altLang="en-US" sz="2800" dirty="0">
                <a:solidFill>
                  <a:srgbClr val="000000"/>
                </a:solidFill>
                <a:latin typeface="HGP創英角ｺﾞｼｯｸUB" pitchFamily="50" charset="-128"/>
                <a:ea typeface="HGP創英角ｺﾞｼｯｸUB" pitchFamily="50" charset="-128"/>
              </a:rPr>
              <a:t>知識及び技能</a:t>
            </a:r>
            <a:r>
              <a:rPr kumimoji="1" lang="en-US" altLang="ja-JP" sz="2800" dirty="0">
                <a:solidFill>
                  <a:srgbClr val="000000"/>
                </a:solidFill>
                <a:latin typeface="HGP創英角ｺﾞｼｯｸUB" pitchFamily="50" charset="-128"/>
                <a:ea typeface="HGP創英角ｺﾞｼｯｸUB" pitchFamily="50" charset="-128"/>
              </a:rPr>
              <a:t>】</a:t>
            </a:r>
            <a:endParaRPr lang="ja-JP" altLang="en-US" sz="2800" dirty="0">
              <a:solidFill>
                <a:srgbClr val="000000"/>
              </a:solidFill>
            </a:endParaRPr>
          </a:p>
        </p:txBody>
      </p:sp>
      <p:sp>
        <p:nvSpPr>
          <p:cNvPr id="20487" name="テキスト ボックス 6"/>
          <p:cNvSpPr txBox="1">
            <a:spLocks noChangeArrowheads="1"/>
          </p:cNvSpPr>
          <p:nvPr/>
        </p:nvSpPr>
        <p:spPr bwMode="auto">
          <a:xfrm>
            <a:off x="252413" y="2133600"/>
            <a:ext cx="6221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「知識」は</a:t>
            </a:r>
            <a:r>
              <a:rPr kumimoji="1" lang="en-US" altLang="ja-JP" sz="2400">
                <a:solidFill>
                  <a:srgbClr val="000000"/>
                </a:solidFill>
                <a:latin typeface="HGP創英角ｺﾞｼｯｸUB" panose="020B0900000000000000" pitchFamily="50" charset="-128"/>
                <a:ea typeface="HGP創英角ｺﾞｼｯｸUB" panose="020B0900000000000000" pitchFamily="50" charset="-128"/>
              </a:rPr>
              <a:t>,</a:t>
            </a:r>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「社会生活についての総合的な理解」</a:t>
            </a:r>
          </a:p>
        </p:txBody>
      </p:sp>
      <p:sp>
        <p:nvSpPr>
          <p:cNvPr id="20488" name="テキスト ボックス 7"/>
          <p:cNvSpPr txBox="1">
            <a:spLocks noChangeArrowheads="1"/>
          </p:cNvSpPr>
          <p:nvPr/>
        </p:nvSpPr>
        <p:spPr bwMode="auto">
          <a:xfrm>
            <a:off x="252413" y="2565400"/>
            <a:ext cx="676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「技能」は</a:t>
            </a:r>
            <a:r>
              <a:rPr kumimoji="1" lang="en-US" altLang="ja-JP" sz="2400">
                <a:solidFill>
                  <a:srgbClr val="000000"/>
                </a:solidFill>
                <a:latin typeface="HGP創英角ｺﾞｼｯｸUB" panose="020B0900000000000000" pitchFamily="50" charset="-128"/>
                <a:ea typeface="HGP創英角ｺﾞｼｯｸUB" panose="020B0900000000000000" pitchFamily="50" charset="-128"/>
              </a:rPr>
              <a:t>,</a:t>
            </a:r>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「社会的事象について調べ</a:t>
            </a:r>
            <a:r>
              <a:rPr kumimoji="1" lang="en-US" altLang="ja-JP" sz="2400">
                <a:solidFill>
                  <a:srgbClr val="000000"/>
                </a:solidFill>
                <a:latin typeface="HGP創英角ｺﾞｼｯｸUB" panose="020B0900000000000000" pitchFamily="50" charset="-128"/>
                <a:ea typeface="HGP創英角ｺﾞｼｯｸUB" panose="020B0900000000000000" pitchFamily="50" charset="-128"/>
              </a:rPr>
              <a:t>,</a:t>
            </a:r>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まとめる技能」</a:t>
            </a:r>
          </a:p>
        </p:txBody>
      </p:sp>
      <p:sp>
        <p:nvSpPr>
          <p:cNvPr id="9" name="角丸四角形 8"/>
          <p:cNvSpPr/>
          <p:nvPr/>
        </p:nvSpPr>
        <p:spPr>
          <a:xfrm>
            <a:off x="34925" y="3573463"/>
            <a:ext cx="8858250" cy="1439862"/>
          </a:xfrm>
          <a:prstGeom prst="roundRect">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0" name="正方形/長方形 9"/>
          <p:cNvSpPr/>
          <p:nvPr/>
        </p:nvSpPr>
        <p:spPr>
          <a:xfrm>
            <a:off x="179388" y="3213100"/>
            <a:ext cx="4530725" cy="523875"/>
          </a:xfrm>
          <a:prstGeom prst="rect">
            <a:avLst/>
          </a:prstGeom>
          <a:solidFill>
            <a:srgbClr val="FFFF66"/>
          </a:solidFill>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kumimoji="1" lang="ja-JP" altLang="en-US" sz="2800" dirty="0">
                <a:solidFill>
                  <a:srgbClr val="000000"/>
                </a:solidFill>
                <a:latin typeface="HGP創英角ｺﾞｼｯｸUB" pitchFamily="50" charset="-128"/>
                <a:ea typeface="HGP創英角ｺﾞｼｯｸUB" pitchFamily="50" charset="-128"/>
              </a:rPr>
              <a:t>　</a:t>
            </a:r>
            <a:r>
              <a:rPr kumimoji="1" lang="en-US" altLang="ja-JP" sz="2800" dirty="0">
                <a:solidFill>
                  <a:srgbClr val="000000"/>
                </a:solidFill>
                <a:latin typeface="HGP創英角ｺﾞｼｯｸUB" pitchFamily="50" charset="-128"/>
                <a:ea typeface="HGP創英角ｺﾞｼｯｸUB" pitchFamily="50" charset="-128"/>
              </a:rPr>
              <a:t>【</a:t>
            </a:r>
            <a:r>
              <a:rPr kumimoji="1" lang="ja-JP" altLang="en-US" sz="2800" dirty="0">
                <a:solidFill>
                  <a:srgbClr val="000000"/>
                </a:solidFill>
                <a:latin typeface="HGP創英角ｺﾞｼｯｸUB" pitchFamily="50" charset="-128"/>
                <a:ea typeface="HGP創英角ｺﾞｼｯｸUB" pitchFamily="50" charset="-128"/>
              </a:rPr>
              <a:t>思考力</a:t>
            </a:r>
            <a:r>
              <a:rPr kumimoji="1" lang="en-US" altLang="ja-JP" sz="2800" dirty="0">
                <a:solidFill>
                  <a:srgbClr val="000000"/>
                </a:solidFill>
                <a:latin typeface="HGP創英角ｺﾞｼｯｸUB" pitchFamily="50" charset="-128"/>
                <a:ea typeface="HGP創英角ｺﾞｼｯｸUB" pitchFamily="50" charset="-128"/>
              </a:rPr>
              <a:t>,</a:t>
            </a:r>
            <a:r>
              <a:rPr kumimoji="1" lang="ja-JP" altLang="en-US" sz="2800" dirty="0">
                <a:solidFill>
                  <a:srgbClr val="000000"/>
                </a:solidFill>
                <a:latin typeface="HGP創英角ｺﾞｼｯｸUB" pitchFamily="50" charset="-128"/>
                <a:ea typeface="HGP創英角ｺﾞｼｯｸUB" pitchFamily="50" charset="-128"/>
              </a:rPr>
              <a:t>判断力</a:t>
            </a:r>
            <a:r>
              <a:rPr kumimoji="1" lang="en-US" altLang="ja-JP" sz="2800" dirty="0">
                <a:solidFill>
                  <a:srgbClr val="000000"/>
                </a:solidFill>
                <a:latin typeface="HGP創英角ｺﾞｼｯｸUB" pitchFamily="50" charset="-128"/>
                <a:ea typeface="HGP創英角ｺﾞｼｯｸUB" pitchFamily="50" charset="-128"/>
              </a:rPr>
              <a:t>,</a:t>
            </a:r>
            <a:r>
              <a:rPr kumimoji="1" lang="ja-JP" altLang="en-US" sz="2800" dirty="0">
                <a:solidFill>
                  <a:srgbClr val="000000"/>
                </a:solidFill>
                <a:latin typeface="HGP創英角ｺﾞｼｯｸUB" pitchFamily="50" charset="-128"/>
                <a:ea typeface="HGP創英角ｺﾞｼｯｸUB" pitchFamily="50" charset="-128"/>
              </a:rPr>
              <a:t>表現力等</a:t>
            </a:r>
            <a:r>
              <a:rPr kumimoji="1" lang="en-US" altLang="ja-JP" sz="2800" dirty="0">
                <a:solidFill>
                  <a:srgbClr val="000000"/>
                </a:solidFill>
                <a:latin typeface="HGP創英角ｺﾞｼｯｸUB" pitchFamily="50" charset="-128"/>
                <a:ea typeface="HGP創英角ｺﾞｼｯｸUB" pitchFamily="50" charset="-128"/>
              </a:rPr>
              <a:t>】</a:t>
            </a:r>
            <a:endParaRPr lang="ja-JP" altLang="en-US" sz="2800" dirty="0">
              <a:solidFill>
                <a:srgbClr val="000000"/>
              </a:solidFill>
            </a:endParaRPr>
          </a:p>
        </p:txBody>
      </p:sp>
      <p:sp>
        <p:nvSpPr>
          <p:cNvPr id="20491" name="テキスト ボックス 10"/>
          <p:cNvSpPr txBox="1">
            <a:spLocks noChangeArrowheads="1"/>
          </p:cNvSpPr>
          <p:nvPr/>
        </p:nvSpPr>
        <p:spPr bwMode="auto">
          <a:xfrm>
            <a:off x="252413" y="3789363"/>
            <a:ext cx="84820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「思考力</a:t>
            </a:r>
            <a:r>
              <a:rPr kumimoji="1" lang="en-US" altLang="ja-JP" sz="2400">
                <a:solidFill>
                  <a:srgbClr val="000000"/>
                </a:solidFill>
                <a:latin typeface="HGP創英角ｺﾞｼｯｸUB" panose="020B0900000000000000" pitchFamily="50" charset="-128"/>
                <a:ea typeface="HGP創英角ｺﾞｼｯｸUB" panose="020B0900000000000000" pitchFamily="50" charset="-128"/>
              </a:rPr>
              <a:t>,</a:t>
            </a:r>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判断力」は</a:t>
            </a:r>
            <a:r>
              <a:rPr kumimoji="1" lang="en-US" altLang="ja-JP" sz="2400">
                <a:solidFill>
                  <a:srgbClr val="000000"/>
                </a:solidFill>
                <a:latin typeface="HGP創英角ｺﾞｼｯｸUB" panose="020B0900000000000000" pitchFamily="50" charset="-128"/>
                <a:ea typeface="HGP創英角ｺﾞｼｯｸUB" panose="020B0900000000000000" pitchFamily="50" charset="-128"/>
              </a:rPr>
              <a:t>,</a:t>
            </a:r>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「意味を多角的に考える力」「社会への関わ</a:t>
            </a:r>
            <a:endParaRPr kumimoji="1" lang="en-US" altLang="ja-JP" sz="240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り方を選択・判断する力」</a:t>
            </a:r>
            <a:endParaRPr kumimoji="1" lang="en-US" altLang="ja-JP" sz="240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「表現力」は</a:t>
            </a:r>
            <a:r>
              <a:rPr kumimoji="1" lang="en-US" altLang="ja-JP" sz="2400">
                <a:solidFill>
                  <a:srgbClr val="000000"/>
                </a:solidFill>
                <a:latin typeface="HGP創英角ｺﾞｼｯｸUB" panose="020B0900000000000000" pitchFamily="50" charset="-128"/>
                <a:ea typeface="HGP創英角ｺﾞｼｯｸUB" panose="020B0900000000000000" pitchFamily="50" charset="-128"/>
              </a:rPr>
              <a:t>,</a:t>
            </a:r>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「説明する力」「議論する力」</a:t>
            </a:r>
          </a:p>
        </p:txBody>
      </p:sp>
      <p:sp>
        <p:nvSpPr>
          <p:cNvPr id="13" name="角丸四角形 12"/>
          <p:cNvSpPr/>
          <p:nvPr/>
        </p:nvSpPr>
        <p:spPr>
          <a:xfrm>
            <a:off x="34925" y="5445125"/>
            <a:ext cx="8858250" cy="1152525"/>
          </a:xfrm>
          <a:prstGeom prst="roundRect">
            <a:avLst/>
          </a:prstGeom>
          <a:solidFill>
            <a:srgbClr val="FFCC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4" name="正方形/長方形 13"/>
          <p:cNvSpPr/>
          <p:nvPr/>
        </p:nvSpPr>
        <p:spPr>
          <a:xfrm>
            <a:off x="179388" y="5084763"/>
            <a:ext cx="4818062" cy="523875"/>
          </a:xfrm>
          <a:prstGeom prst="rect">
            <a:avLst/>
          </a:prstGeom>
          <a:solidFill>
            <a:srgbClr val="FF9966"/>
          </a:solidFill>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kumimoji="1" lang="ja-JP" altLang="en-US" sz="2800" dirty="0">
                <a:solidFill>
                  <a:srgbClr val="000000"/>
                </a:solidFill>
                <a:latin typeface="HGP創英角ｺﾞｼｯｸUB" pitchFamily="50" charset="-128"/>
                <a:ea typeface="HGP創英角ｺﾞｼｯｸUB" pitchFamily="50" charset="-128"/>
              </a:rPr>
              <a:t>　</a:t>
            </a:r>
            <a:r>
              <a:rPr kumimoji="1" lang="en-US" altLang="ja-JP" sz="2800" dirty="0">
                <a:solidFill>
                  <a:srgbClr val="000000"/>
                </a:solidFill>
                <a:latin typeface="HGP創英角ｺﾞｼｯｸUB" pitchFamily="50" charset="-128"/>
                <a:ea typeface="HGP創英角ｺﾞｼｯｸUB" pitchFamily="50" charset="-128"/>
              </a:rPr>
              <a:t>【</a:t>
            </a:r>
            <a:r>
              <a:rPr kumimoji="1" lang="ja-JP" altLang="en-US" sz="2800" dirty="0">
                <a:solidFill>
                  <a:srgbClr val="000000"/>
                </a:solidFill>
                <a:latin typeface="HGP創英角ｺﾞｼｯｸUB" pitchFamily="50" charset="-128"/>
                <a:ea typeface="HGP創英角ｺﾞｼｯｸUB" pitchFamily="50" charset="-128"/>
              </a:rPr>
              <a:t>学びに向かう力</a:t>
            </a:r>
            <a:r>
              <a:rPr kumimoji="1" lang="en-US" altLang="ja-JP" sz="2800" dirty="0">
                <a:solidFill>
                  <a:srgbClr val="000000"/>
                </a:solidFill>
                <a:latin typeface="HGP創英角ｺﾞｼｯｸUB" pitchFamily="50" charset="-128"/>
                <a:ea typeface="HGP創英角ｺﾞｼｯｸUB" pitchFamily="50" charset="-128"/>
              </a:rPr>
              <a:t>,</a:t>
            </a:r>
            <a:r>
              <a:rPr kumimoji="1" lang="ja-JP" altLang="en-US" sz="2800" dirty="0">
                <a:solidFill>
                  <a:srgbClr val="000000"/>
                </a:solidFill>
                <a:latin typeface="HGP創英角ｺﾞｼｯｸUB" pitchFamily="50" charset="-128"/>
                <a:ea typeface="HGP創英角ｺﾞｼｯｸUB" pitchFamily="50" charset="-128"/>
              </a:rPr>
              <a:t>人間性等</a:t>
            </a:r>
            <a:r>
              <a:rPr kumimoji="1" lang="en-US" altLang="ja-JP" sz="2800" dirty="0">
                <a:solidFill>
                  <a:srgbClr val="000000"/>
                </a:solidFill>
                <a:latin typeface="HGP創英角ｺﾞｼｯｸUB" pitchFamily="50" charset="-128"/>
                <a:ea typeface="HGP創英角ｺﾞｼｯｸUB" pitchFamily="50" charset="-128"/>
              </a:rPr>
              <a:t>】</a:t>
            </a:r>
            <a:endParaRPr lang="ja-JP" altLang="en-US" sz="2800" dirty="0">
              <a:solidFill>
                <a:srgbClr val="000000"/>
              </a:solidFill>
            </a:endParaRPr>
          </a:p>
        </p:txBody>
      </p:sp>
      <p:sp>
        <p:nvSpPr>
          <p:cNvPr id="20494" name="テキスト ボックス 14"/>
          <p:cNvSpPr txBox="1">
            <a:spLocks noChangeArrowheads="1"/>
          </p:cNvSpPr>
          <p:nvPr/>
        </p:nvSpPr>
        <p:spPr bwMode="auto">
          <a:xfrm>
            <a:off x="252413" y="5661025"/>
            <a:ext cx="8728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「学びに向かう力</a:t>
            </a:r>
            <a:r>
              <a:rPr kumimoji="1" lang="en-US" altLang="ja-JP" sz="2400">
                <a:solidFill>
                  <a:srgbClr val="000000"/>
                </a:solidFill>
                <a:latin typeface="HGP創英角ｺﾞｼｯｸUB" panose="020B0900000000000000" pitchFamily="50" charset="-128"/>
                <a:ea typeface="HGP創英角ｺﾞｼｯｸUB" panose="020B0900000000000000" pitchFamily="50" charset="-128"/>
              </a:rPr>
              <a:t>,</a:t>
            </a:r>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人間性」は</a:t>
            </a:r>
            <a:r>
              <a:rPr kumimoji="1" lang="en-US" altLang="ja-JP" sz="2400">
                <a:solidFill>
                  <a:srgbClr val="000000"/>
                </a:solidFill>
                <a:latin typeface="HGP創英角ｺﾞｼｯｸUB" panose="020B0900000000000000" pitchFamily="50" charset="-128"/>
                <a:ea typeface="HGP創英角ｺﾞｼｯｸUB" panose="020B0900000000000000" pitchFamily="50" charset="-128"/>
              </a:rPr>
              <a:t>,</a:t>
            </a:r>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「主体的に問題解決しようとする</a:t>
            </a:r>
            <a:endParaRPr kumimoji="1" lang="en-US" altLang="ja-JP" sz="2400">
              <a:solidFill>
                <a:srgbClr val="000000"/>
              </a:solidFill>
              <a:latin typeface="HGP創英角ｺﾞｼｯｸUB" panose="020B0900000000000000" pitchFamily="50" charset="-128"/>
              <a:ea typeface="HGP創英角ｺﾞｼｯｸUB" panose="020B0900000000000000" pitchFamily="50" charset="-128"/>
            </a:endParaRPr>
          </a:p>
          <a:p>
            <a:r>
              <a:rPr kumimoji="1" lang="ja-JP" altLang="en-US" sz="2400">
                <a:solidFill>
                  <a:srgbClr val="000000"/>
                </a:solidFill>
                <a:latin typeface="HGP創英角ｺﾞｼｯｸUB" panose="020B0900000000000000" pitchFamily="50" charset="-128"/>
                <a:ea typeface="HGP創英角ｺﾞｼｯｸUB" panose="020B0900000000000000" pitchFamily="50" charset="-128"/>
              </a:rPr>
              <a:t>態度」と「多角的な思考や理解を通して涵養される自覚や愛情」など</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661"/>
    </mc:Choice>
    <mc:Fallback xmlns="">
      <p:transition spd="slow" advTm="27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P19</a:t>
            </a:r>
            <a:endParaRPr lang="ja-JP" altLang="en-US" dirty="0"/>
          </a:p>
        </p:txBody>
      </p:sp>
      <p:sp>
        <p:nvSpPr>
          <p:cNvPr id="22531" name="Text Box 19"/>
          <p:cNvSpPr txBox="1">
            <a:spLocks noChangeArrowheads="1"/>
          </p:cNvSpPr>
          <p:nvPr/>
        </p:nvSpPr>
        <p:spPr bwMode="auto">
          <a:xfrm>
            <a:off x="250825" y="881063"/>
            <a:ext cx="32416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（１）社会科の目標</a:t>
            </a:r>
          </a:p>
        </p:txBody>
      </p:sp>
      <p:sp>
        <p:nvSpPr>
          <p:cNvPr id="22532"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社会科の目標</a:t>
            </a:r>
            <a:endParaRPr kumimoji="1" lang="ja-JP" altLang="en-US" sz="3200">
              <a:latin typeface="Tahoma" panose="020B0604030504040204" pitchFamily="34" charset="0"/>
            </a:endParaRPr>
          </a:p>
        </p:txBody>
      </p:sp>
      <p:sp>
        <p:nvSpPr>
          <p:cNvPr id="22533" name="Text Box 19"/>
          <p:cNvSpPr txBox="1">
            <a:spLocks noChangeArrowheads="1"/>
          </p:cNvSpPr>
          <p:nvPr/>
        </p:nvSpPr>
        <p:spPr bwMode="auto">
          <a:xfrm>
            <a:off x="473075" y="1341438"/>
            <a:ext cx="86423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①「社会的な見方・考え方」について</a:t>
            </a:r>
          </a:p>
        </p:txBody>
      </p:sp>
      <p:grpSp>
        <p:nvGrpSpPr>
          <p:cNvPr id="22534" name="グループ化 36"/>
          <p:cNvGrpSpPr>
            <a:grpSpLocks/>
          </p:cNvGrpSpPr>
          <p:nvPr/>
        </p:nvGrpSpPr>
        <p:grpSpPr bwMode="auto">
          <a:xfrm>
            <a:off x="611188" y="1844675"/>
            <a:ext cx="7424737" cy="4824413"/>
            <a:chOff x="611560" y="1844824"/>
            <a:chExt cx="7424861" cy="4824536"/>
          </a:xfrm>
        </p:grpSpPr>
        <p:sp>
          <p:nvSpPr>
            <p:cNvPr id="33" name="角丸四角形 32"/>
            <p:cNvSpPr/>
            <p:nvPr/>
          </p:nvSpPr>
          <p:spPr>
            <a:xfrm>
              <a:off x="611560" y="2060730"/>
              <a:ext cx="7416924" cy="4608630"/>
            </a:xfrm>
            <a:prstGeom prst="roundRect">
              <a:avLst>
                <a:gd name="adj" fmla="val 7787"/>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角丸四角形 10"/>
            <p:cNvSpPr/>
            <p:nvPr/>
          </p:nvSpPr>
          <p:spPr>
            <a:xfrm>
              <a:off x="2483253" y="2276635"/>
              <a:ext cx="3673536" cy="1439900"/>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537" name="テキスト ボックス 11"/>
            <p:cNvSpPr txBox="1">
              <a:spLocks noChangeArrowheads="1"/>
            </p:cNvSpPr>
            <p:nvPr/>
          </p:nvSpPr>
          <p:spPr bwMode="auto">
            <a:xfrm>
              <a:off x="2915816" y="2348880"/>
              <a:ext cx="2709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b="1" u="sng"/>
                <a:t>現代社会の見方・考え方</a:t>
              </a:r>
              <a:r>
                <a:rPr kumimoji="1" lang="ja-JP" altLang="en-US" sz="1200" b="1"/>
                <a:t>（公民的分野）</a:t>
              </a:r>
            </a:p>
          </p:txBody>
        </p:sp>
        <p:sp>
          <p:nvSpPr>
            <p:cNvPr id="22538" name="テキスト ボックス 12"/>
            <p:cNvSpPr txBox="1">
              <a:spLocks noChangeArrowheads="1"/>
            </p:cNvSpPr>
            <p:nvPr/>
          </p:nvSpPr>
          <p:spPr bwMode="auto">
            <a:xfrm>
              <a:off x="2555776" y="2636912"/>
              <a:ext cx="35283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a:t>社会的事象を</a:t>
              </a:r>
              <a:endParaRPr kumimoji="1" lang="en-US" altLang="ja-JP" sz="1200"/>
            </a:p>
            <a:p>
              <a:r>
                <a:rPr kumimoji="1" lang="ja-JP" altLang="en-US" sz="1200"/>
                <a:t>政治</a:t>
              </a:r>
              <a:r>
                <a:rPr kumimoji="1" lang="en-US" altLang="ja-JP" sz="1200"/>
                <a:t>,</a:t>
              </a:r>
              <a:r>
                <a:rPr kumimoji="1" lang="ja-JP" altLang="en-US" sz="1200"/>
                <a:t>法</a:t>
              </a:r>
              <a:r>
                <a:rPr kumimoji="1" lang="en-US" altLang="ja-JP" sz="1200"/>
                <a:t>,</a:t>
              </a:r>
              <a:r>
                <a:rPr kumimoji="1" lang="ja-JP" altLang="en-US" sz="1200"/>
                <a:t>経済などに関わる多様な視点（概念や理論など）に着目して捉え</a:t>
              </a:r>
              <a:endParaRPr kumimoji="1" lang="en-US" altLang="ja-JP" sz="1200"/>
            </a:p>
            <a:p>
              <a:r>
                <a:rPr kumimoji="1" lang="ja-JP" altLang="en-US" sz="1200"/>
                <a:t>よりよい社会の構築に向けて</a:t>
              </a:r>
              <a:r>
                <a:rPr kumimoji="1" lang="en-US" altLang="ja-JP" sz="1200"/>
                <a:t>,</a:t>
              </a:r>
              <a:r>
                <a:rPr kumimoji="1" lang="ja-JP" altLang="en-US" sz="1200"/>
                <a:t>課題解決のための選択・判断に資する概念や理論などと関連付けて</a:t>
              </a:r>
            </a:p>
          </p:txBody>
        </p:sp>
        <p:sp>
          <p:nvSpPr>
            <p:cNvPr id="22" name="角丸四角形 21"/>
            <p:cNvSpPr/>
            <p:nvPr/>
          </p:nvSpPr>
          <p:spPr>
            <a:xfrm>
              <a:off x="682998" y="3645095"/>
              <a:ext cx="3673536" cy="1439900"/>
            </a:xfrm>
            <a:prstGeom prst="roundRect">
              <a:avLst/>
            </a:prstGeom>
            <a:noFill/>
            <a:ln w="57150">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540" name="テキスト ボックス 22"/>
            <p:cNvSpPr txBox="1">
              <a:spLocks noChangeArrowheads="1"/>
            </p:cNvSpPr>
            <p:nvPr/>
          </p:nvSpPr>
          <p:spPr bwMode="auto">
            <a:xfrm>
              <a:off x="971600" y="3717032"/>
              <a:ext cx="3464421" cy="27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b="1" u="sng"/>
                <a:t>社会的事象の地理的な見方・考え方</a:t>
              </a:r>
              <a:r>
                <a:rPr kumimoji="1" lang="ja-JP" altLang="en-US" sz="1200" b="1"/>
                <a:t>（地理的分野）</a:t>
              </a:r>
            </a:p>
          </p:txBody>
        </p:sp>
        <p:sp>
          <p:nvSpPr>
            <p:cNvPr id="22541" name="テキスト ボックス 23"/>
            <p:cNvSpPr txBox="1">
              <a:spLocks noChangeArrowheads="1"/>
            </p:cNvSpPr>
            <p:nvPr/>
          </p:nvSpPr>
          <p:spPr bwMode="auto">
            <a:xfrm>
              <a:off x="755576" y="4005064"/>
              <a:ext cx="35283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a:t>社会的事象を</a:t>
              </a:r>
              <a:endParaRPr kumimoji="1" lang="en-US" altLang="ja-JP" sz="1200"/>
            </a:p>
            <a:p>
              <a:r>
                <a:rPr kumimoji="1" lang="ja-JP" altLang="en-US" sz="1200"/>
                <a:t>位置や空間的な広がりに着目して捉え地域の環境条件や地域間の結び付きなどの地域という枠組みの中で</a:t>
              </a:r>
              <a:r>
                <a:rPr kumimoji="1" lang="en-US" altLang="ja-JP" sz="1200"/>
                <a:t>,</a:t>
              </a:r>
              <a:r>
                <a:rPr kumimoji="1" lang="ja-JP" altLang="en-US" sz="1200"/>
                <a:t>人間の営みと関連付けて</a:t>
              </a:r>
              <a:endParaRPr kumimoji="1" lang="en-US" altLang="ja-JP" sz="1200"/>
            </a:p>
          </p:txBody>
        </p:sp>
        <p:sp>
          <p:nvSpPr>
            <p:cNvPr id="25" name="角丸四角形 24"/>
            <p:cNvSpPr/>
            <p:nvPr/>
          </p:nvSpPr>
          <p:spPr>
            <a:xfrm>
              <a:off x="4285096" y="3645095"/>
              <a:ext cx="3673536" cy="1439900"/>
            </a:xfrm>
            <a:prstGeom prst="roundRect">
              <a:avLst/>
            </a:prstGeom>
            <a:noFill/>
            <a:ln w="5715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543" name="テキスト ボックス 25"/>
            <p:cNvSpPr txBox="1">
              <a:spLocks noChangeArrowheads="1"/>
            </p:cNvSpPr>
            <p:nvPr/>
          </p:nvSpPr>
          <p:spPr bwMode="auto">
            <a:xfrm>
              <a:off x="4572000" y="3717032"/>
              <a:ext cx="3464421" cy="27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b="1" u="sng"/>
                <a:t>社会的事象の歴史的な見方・考え方</a:t>
              </a:r>
              <a:r>
                <a:rPr kumimoji="1" lang="ja-JP" altLang="en-US" sz="1200" b="1"/>
                <a:t>（歴史的分野）</a:t>
              </a:r>
            </a:p>
          </p:txBody>
        </p:sp>
        <p:sp>
          <p:nvSpPr>
            <p:cNvPr id="22544" name="テキスト ボックス 26"/>
            <p:cNvSpPr txBox="1">
              <a:spLocks noChangeArrowheads="1"/>
            </p:cNvSpPr>
            <p:nvPr/>
          </p:nvSpPr>
          <p:spPr bwMode="auto">
            <a:xfrm>
              <a:off x="4427984" y="4005064"/>
              <a:ext cx="35283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a:t>社会的事象を</a:t>
              </a:r>
              <a:endParaRPr kumimoji="1" lang="en-US" altLang="ja-JP" sz="1200"/>
            </a:p>
            <a:p>
              <a:r>
                <a:rPr kumimoji="1" lang="ja-JP" altLang="en-US" sz="1200"/>
                <a:t>時期</a:t>
              </a:r>
              <a:r>
                <a:rPr kumimoji="1" lang="en-US" altLang="ja-JP" sz="1200"/>
                <a:t>,</a:t>
              </a:r>
              <a:r>
                <a:rPr kumimoji="1" lang="ja-JP" altLang="en-US" sz="1200"/>
                <a:t>推移などに着目して捉え</a:t>
              </a:r>
              <a:endParaRPr kumimoji="1" lang="en-US" altLang="ja-JP" sz="1200"/>
            </a:p>
            <a:p>
              <a:r>
                <a:rPr kumimoji="1" lang="ja-JP" altLang="en-US" sz="1200"/>
                <a:t>類似や差異などを明確にしたり</a:t>
              </a:r>
              <a:endParaRPr kumimoji="1" lang="en-US" altLang="ja-JP" sz="1200"/>
            </a:p>
            <a:p>
              <a:r>
                <a:rPr kumimoji="1" lang="ja-JP" altLang="en-US" sz="1200"/>
                <a:t>事象同士を因果関係などで関連付けたりして</a:t>
              </a:r>
              <a:endParaRPr kumimoji="1" lang="en-US" altLang="ja-JP" sz="1200"/>
            </a:p>
          </p:txBody>
        </p:sp>
        <p:sp>
          <p:nvSpPr>
            <p:cNvPr id="28" name="角丸四角形 27"/>
            <p:cNvSpPr/>
            <p:nvPr/>
          </p:nvSpPr>
          <p:spPr>
            <a:xfrm>
              <a:off x="2486428" y="5156433"/>
              <a:ext cx="3671949" cy="1441487"/>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546" name="テキスト ボックス 28"/>
            <p:cNvSpPr txBox="1">
              <a:spLocks noChangeArrowheads="1"/>
            </p:cNvSpPr>
            <p:nvPr/>
          </p:nvSpPr>
          <p:spPr bwMode="auto">
            <a:xfrm>
              <a:off x="3059832" y="5229200"/>
              <a:ext cx="25555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b="1" u="sng"/>
                <a:t>社会的事象の見方・考え方</a:t>
              </a:r>
              <a:r>
                <a:rPr kumimoji="1" lang="ja-JP" altLang="en-US" sz="1200" b="1"/>
                <a:t>（小学校）</a:t>
              </a:r>
            </a:p>
          </p:txBody>
        </p:sp>
        <p:sp>
          <p:nvSpPr>
            <p:cNvPr id="22547" name="テキスト ボックス 29"/>
            <p:cNvSpPr txBox="1">
              <a:spLocks noChangeArrowheads="1"/>
            </p:cNvSpPr>
            <p:nvPr/>
          </p:nvSpPr>
          <p:spPr bwMode="auto">
            <a:xfrm>
              <a:off x="2557622" y="5517232"/>
              <a:ext cx="35283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a:t>社会的事象を</a:t>
              </a:r>
              <a:endParaRPr kumimoji="1" lang="en-US" altLang="ja-JP" sz="1200"/>
            </a:p>
            <a:p>
              <a:r>
                <a:rPr kumimoji="1" lang="ja-JP" altLang="en-US" sz="1200"/>
                <a:t>位置や空間的な広がり</a:t>
              </a:r>
              <a:r>
                <a:rPr kumimoji="1" lang="en-US" altLang="ja-JP" sz="1200"/>
                <a:t>,</a:t>
              </a:r>
              <a:r>
                <a:rPr kumimoji="1" lang="ja-JP" altLang="en-US" sz="1200"/>
                <a:t>時期や時間の経過</a:t>
              </a:r>
              <a:r>
                <a:rPr kumimoji="1" lang="en-US" altLang="ja-JP" sz="1200"/>
                <a:t>,</a:t>
              </a:r>
              <a:r>
                <a:rPr kumimoji="1" lang="ja-JP" altLang="en-US" sz="1200"/>
                <a:t>事象や人々の相互関係に着目して捉え</a:t>
              </a:r>
              <a:endParaRPr kumimoji="1" lang="en-US" altLang="ja-JP" sz="1200"/>
            </a:p>
            <a:p>
              <a:r>
                <a:rPr kumimoji="1" lang="ja-JP" altLang="en-US" sz="1200"/>
                <a:t>比較・分類したり総合したり</a:t>
              </a:r>
              <a:endParaRPr kumimoji="1" lang="en-US" altLang="ja-JP" sz="1200"/>
            </a:p>
            <a:p>
              <a:r>
                <a:rPr kumimoji="1" lang="ja-JP" altLang="en-US" sz="1200"/>
                <a:t>地域の人々の国民の生活と関連付けたりして</a:t>
              </a:r>
              <a:endParaRPr kumimoji="1" lang="en-US" altLang="ja-JP" sz="1200"/>
            </a:p>
          </p:txBody>
        </p:sp>
        <p:sp>
          <p:nvSpPr>
            <p:cNvPr id="31" name="正方形/長方形 30"/>
            <p:cNvSpPr/>
            <p:nvPr/>
          </p:nvSpPr>
          <p:spPr>
            <a:xfrm>
              <a:off x="3061113" y="1844824"/>
              <a:ext cx="2663869" cy="3603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549" name="テキスト ボックス 31"/>
            <p:cNvSpPr txBox="1">
              <a:spLocks noChangeArrowheads="1"/>
            </p:cNvSpPr>
            <p:nvPr/>
          </p:nvSpPr>
          <p:spPr bwMode="auto">
            <a:xfrm>
              <a:off x="3132220" y="1844973"/>
              <a:ext cx="2569942" cy="40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b="1"/>
                <a:t>社会的な見方・考え方</a:t>
              </a:r>
            </a:p>
          </p:txBody>
        </p:sp>
        <p:sp>
          <p:nvSpPr>
            <p:cNvPr id="34" name="上矢印 33"/>
            <p:cNvSpPr/>
            <p:nvPr/>
          </p:nvSpPr>
          <p:spPr>
            <a:xfrm>
              <a:off x="2915060" y="3849888"/>
              <a:ext cx="433395" cy="1295433"/>
            </a:xfrm>
            <a:prstGeom prst="upArrow">
              <a:avLst/>
            </a:prstGeom>
            <a:solidFill>
              <a:schemeClr val="bg1">
                <a:lumMod val="65000"/>
                <a:alpha val="3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5" name="上矢印 34"/>
            <p:cNvSpPr/>
            <p:nvPr/>
          </p:nvSpPr>
          <p:spPr>
            <a:xfrm>
              <a:off x="5291588" y="3849888"/>
              <a:ext cx="433394" cy="1295433"/>
            </a:xfrm>
            <a:prstGeom prst="upArrow">
              <a:avLst/>
            </a:prstGeom>
            <a:solidFill>
              <a:schemeClr val="bg1">
                <a:lumMod val="65000"/>
                <a:alpha val="3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6" name="上矢印 35"/>
            <p:cNvSpPr/>
            <p:nvPr/>
          </p:nvSpPr>
          <p:spPr>
            <a:xfrm>
              <a:off x="4115231" y="2481428"/>
              <a:ext cx="431807" cy="2663893"/>
            </a:xfrm>
            <a:prstGeom prst="upArrow">
              <a:avLst/>
            </a:prstGeom>
            <a:solidFill>
              <a:schemeClr val="bg1">
                <a:lumMod val="65000"/>
                <a:alpha val="3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223"/>
    </mc:Choice>
    <mc:Fallback xmlns="">
      <p:transition spd="slow" advTm="7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9"/>
          <p:cNvSpPr txBox="1">
            <a:spLocks noChangeArrowheads="1"/>
          </p:cNvSpPr>
          <p:nvPr/>
        </p:nvSpPr>
        <p:spPr bwMode="auto">
          <a:xfrm>
            <a:off x="250825" y="881063"/>
            <a:ext cx="32416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（１）社会科の目標</a:t>
            </a:r>
          </a:p>
        </p:txBody>
      </p:sp>
      <p:sp>
        <p:nvSpPr>
          <p:cNvPr id="24579"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社会科の目標</a:t>
            </a:r>
            <a:endParaRPr kumimoji="1" lang="ja-JP" altLang="en-US" sz="3200">
              <a:latin typeface="Tahoma" panose="020B0604030504040204" pitchFamily="34" charset="0"/>
            </a:endParaRPr>
          </a:p>
        </p:txBody>
      </p:sp>
      <p:sp>
        <p:nvSpPr>
          <p:cNvPr id="24580" name="Text Box 19"/>
          <p:cNvSpPr txBox="1">
            <a:spLocks noChangeArrowheads="1"/>
          </p:cNvSpPr>
          <p:nvPr/>
        </p:nvSpPr>
        <p:spPr bwMode="auto">
          <a:xfrm>
            <a:off x="473075" y="1341438"/>
            <a:ext cx="86423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①「社会的な見方・考え方」について</a:t>
            </a:r>
          </a:p>
        </p:txBody>
      </p:sp>
      <p:grpSp>
        <p:nvGrpSpPr>
          <p:cNvPr id="24581" name="グループ化 25"/>
          <p:cNvGrpSpPr>
            <a:grpSpLocks/>
          </p:cNvGrpSpPr>
          <p:nvPr/>
        </p:nvGrpSpPr>
        <p:grpSpPr bwMode="auto">
          <a:xfrm>
            <a:off x="1476375" y="1844675"/>
            <a:ext cx="5757863" cy="2089150"/>
            <a:chOff x="2486024" y="1844824"/>
            <a:chExt cx="5758383" cy="2088232"/>
          </a:xfrm>
        </p:grpSpPr>
        <p:sp>
          <p:nvSpPr>
            <p:cNvPr id="28" name="角丸四角形 27"/>
            <p:cNvSpPr/>
            <p:nvPr/>
          </p:nvSpPr>
          <p:spPr bwMode="auto">
            <a:xfrm>
              <a:off x="2486024" y="1844824"/>
              <a:ext cx="5758383" cy="2088232"/>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4585" name="テキスト ボックス 28"/>
            <p:cNvSpPr txBox="1">
              <a:spLocks noChangeArrowheads="1"/>
            </p:cNvSpPr>
            <p:nvPr/>
          </p:nvSpPr>
          <p:spPr bwMode="auto">
            <a:xfrm>
              <a:off x="3059452" y="1917589"/>
              <a:ext cx="49519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u="sng"/>
                <a:t>社会的事象の見方・考え方</a:t>
              </a:r>
              <a:r>
                <a:rPr kumimoji="1" lang="ja-JP" altLang="en-US" sz="2400" b="1"/>
                <a:t>（小学校）</a:t>
              </a:r>
            </a:p>
          </p:txBody>
        </p:sp>
        <p:sp>
          <p:nvSpPr>
            <p:cNvPr id="24586" name="テキスト ボックス 29"/>
            <p:cNvSpPr txBox="1">
              <a:spLocks noChangeArrowheads="1"/>
            </p:cNvSpPr>
            <p:nvPr/>
          </p:nvSpPr>
          <p:spPr bwMode="auto">
            <a:xfrm>
              <a:off x="2557244" y="2301840"/>
              <a:ext cx="547114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b="1"/>
                <a:t>社会的事象を</a:t>
              </a:r>
              <a:endParaRPr kumimoji="1" lang="en-US" altLang="ja-JP" sz="2000" b="1"/>
            </a:p>
            <a:p>
              <a:r>
                <a:rPr kumimoji="1" lang="ja-JP" altLang="en-US" sz="2000" b="1"/>
                <a:t>位置や空間的な広がり</a:t>
              </a:r>
              <a:r>
                <a:rPr kumimoji="1" lang="en-US" altLang="ja-JP" sz="2000" b="1"/>
                <a:t>,</a:t>
              </a:r>
              <a:r>
                <a:rPr kumimoji="1" lang="ja-JP" altLang="en-US" sz="2000" b="1"/>
                <a:t>時期や時間の経過</a:t>
              </a:r>
              <a:r>
                <a:rPr kumimoji="1" lang="en-US" altLang="ja-JP" sz="2000" b="1"/>
                <a:t>,</a:t>
              </a:r>
            </a:p>
            <a:p>
              <a:r>
                <a:rPr kumimoji="1" lang="ja-JP" altLang="en-US" sz="2000" b="1"/>
                <a:t>事象や人々の相互関係に着目して捉え</a:t>
              </a:r>
              <a:endParaRPr kumimoji="1" lang="en-US" altLang="ja-JP" sz="2000" b="1"/>
            </a:p>
            <a:p>
              <a:r>
                <a:rPr kumimoji="1" lang="ja-JP" altLang="en-US" sz="2000" b="1"/>
                <a:t>比較・分類したり総合したり</a:t>
              </a:r>
              <a:endParaRPr kumimoji="1" lang="en-US" altLang="ja-JP" sz="2000" b="1"/>
            </a:p>
            <a:p>
              <a:r>
                <a:rPr kumimoji="1" lang="ja-JP" altLang="en-US" sz="2000" b="1"/>
                <a:t>地域の人々の国民の生活と関連付けたりして</a:t>
              </a:r>
              <a:endParaRPr kumimoji="1" lang="en-US" altLang="ja-JP" sz="2000" b="1"/>
            </a:p>
          </p:txBody>
        </p:sp>
      </p:grpSp>
      <p:sp>
        <p:nvSpPr>
          <p:cNvPr id="27" name="テキスト ボックス 26"/>
          <p:cNvSpPr txBox="1"/>
          <p:nvPr/>
        </p:nvSpPr>
        <p:spPr>
          <a:xfrm>
            <a:off x="900113" y="4076700"/>
            <a:ext cx="7172325" cy="2554288"/>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ja-JP" altLang="en-US" sz="2000" dirty="0">
                <a:latin typeface="HGPｺﾞｼｯｸE" pitchFamily="50" charset="-128"/>
                <a:ea typeface="HGPｺﾞｼｯｸE" pitchFamily="50" charset="-128"/>
              </a:rPr>
              <a:t>○分布や地域</a:t>
            </a:r>
            <a:r>
              <a:rPr lang="en-US" altLang="ja-JP" sz="2000" dirty="0">
                <a:latin typeface="HGPｺﾞｼｯｸE" pitchFamily="50" charset="-128"/>
                <a:ea typeface="HGPｺﾞｼｯｸE" pitchFamily="50" charset="-128"/>
              </a:rPr>
              <a:t>,</a:t>
            </a:r>
            <a:r>
              <a:rPr lang="ja-JP" altLang="en-US" sz="2000" dirty="0">
                <a:latin typeface="HGPｺﾞｼｯｸE" pitchFamily="50" charset="-128"/>
                <a:ea typeface="HGPｺﾞｼｯｸE" pitchFamily="50" charset="-128"/>
              </a:rPr>
              <a:t>範囲を問う視点</a:t>
            </a:r>
            <a:endParaRPr lang="en-US" altLang="ja-JP" sz="2000" dirty="0">
              <a:latin typeface="HGPｺﾞｼｯｸE" pitchFamily="50" charset="-128"/>
              <a:ea typeface="HGPｺﾞｼｯｸE" pitchFamily="50" charset="-128"/>
            </a:endParaRPr>
          </a:p>
          <a:p>
            <a:pPr>
              <a:defRPr/>
            </a:pPr>
            <a:r>
              <a:rPr lang="ja-JP" altLang="en-US" sz="2000" dirty="0">
                <a:latin typeface="HGPｺﾞｼｯｸE" pitchFamily="50" charset="-128"/>
                <a:ea typeface="HGPｺﾞｼｯｸE" pitchFamily="50" charset="-128"/>
              </a:rPr>
              <a:t>　「どのような場所にあるか」「どのように広がっているか」 </a:t>
            </a:r>
            <a:endParaRPr lang="en-US" altLang="ja-JP" sz="2000" dirty="0">
              <a:latin typeface="HGPｺﾞｼｯｸE" pitchFamily="50" charset="-128"/>
              <a:ea typeface="HGPｺﾞｼｯｸE" pitchFamily="50" charset="-128"/>
            </a:endParaRPr>
          </a:p>
          <a:p>
            <a:pPr>
              <a:defRPr/>
            </a:pPr>
            <a:endParaRPr lang="en-US" altLang="ja-JP" sz="2000" dirty="0">
              <a:latin typeface="HGPｺﾞｼｯｸE" pitchFamily="50" charset="-128"/>
              <a:ea typeface="HGPｺﾞｼｯｸE" pitchFamily="50" charset="-128"/>
            </a:endParaRPr>
          </a:p>
          <a:p>
            <a:pPr>
              <a:defRPr/>
            </a:pPr>
            <a:r>
              <a:rPr lang="ja-JP" altLang="en-US" sz="2000" dirty="0">
                <a:latin typeface="HGPｺﾞｼｯｸE" pitchFamily="50" charset="-128"/>
                <a:ea typeface="HGPｺﾞｼｯｸE" pitchFamily="50" charset="-128"/>
              </a:rPr>
              <a:t>○起源</a:t>
            </a:r>
            <a:r>
              <a:rPr lang="en-US" altLang="ja-JP" sz="2000" dirty="0">
                <a:latin typeface="HGPｺﾞｼｯｸE" pitchFamily="50" charset="-128"/>
                <a:ea typeface="HGPｺﾞｼｯｸE" pitchFamily="50" charset="-128"/>
              </a:rPr>
              <a:t>,</a:t>
            </a:r>
            <a:r>
              <a:rPr lang="ja-JP" altLang="en-US" sz="2000" dirty="0">
                <a:latin typeface="HGPｺﾞｼｯｸE" pitchFamily="50" charset="-128"/>
                <a:ea typeface="HGPｺﾞｼｯｸE" pitchFamily="50" charset="-128"/>
              </a:rPr>
              <a:t>変化</a:t>
            </a:r>
            <a:r>
              <a:rPr lang="en-US" altLang="ja-JP" sz="2000" dirty="0">
                <a:latin typeface="HGPｺﾞｼｯｸE" pitchFamily="50" charset="-128"/>
                <a:ea typeface="HGPｺﾞｼｯｸE" pitchFamily="50" charset="-128"/>
              </a:rPr>
              <a:t>,</a:t>
            </a:r>
            <a:r>
              <a:rPr lang="ja-JP" altLang="en-US" sz="2000" dirty="0">
                <a:latin typeface="HGPｺﾞｼｯｸE" pitchFamily="50" charset="-128"/>
                <a:ea typeface="HGPｺﾞｼｯｸE" pitchFamily="50" charset="-128"/>
              </a:rPr>
              <a:t>継承を問う視点</a:t>
            </a:r>
            <a:endParaRPr lang="en-US" altLang="ja-JP" sz="2000" dirty="0">
              <a:latin typeface="HGPｺﾞｼｯｸE" pitchFamily="50" charset="-128"/>
              <a:ea typeface="HGPｺﾞｼｯｸE" pitchFamily="50" charset="-128"/>
            </a:endParaRPr>
          </a:p>
          <a:p>
            <a:pPr>
              <a:defRPr/>
            </a:pPr>
            <a:r>
              <a:rPr lang="ja-JP" altLang="en-US" sz="2000" dirty="0">
                <a:latin typeface="HGPｺﾞｼｯｸE" pitchFamily="50" charset="-128"/>
                <a:ea typeface="HGPｺﾞｼｯｸE" pitchFamily="50" charset="-128"/>
              </a:rPr>
              <a:t>　「なぜ</a:t>
            </a:r>
            <a:r>
              <a:rPr lang="en-US" altLang="ja-JP" sz="2000" dirty="0">
                <a:latin typeface="HGPｺﾞｼｯｸE" pitchFamily="50" charset="-128"/>
                <a:ea typeface="HGPｺﾞｼｯｸE" pitchFamily="50" charset="-128"/>
              </a:rPr>
              <a:t>,</a:t>
            </a:r>
            <a:r>
              <a:rPr lang="ja-JP" altLang="en-US" sz="2000" dirty="0">
                <a:latin typeface="HGPｺﾞｼｯｸE" pitchFamily="50" charset="-128"/>
                <a:ea typeface="HGPｺﾞｼｯｸE" pitchFamily="50" charset="-128"/>
              </a:rPr>
              <a:t>始まったのか」「どのように変わってきたのか」</a:t>
            </a:r>
            <a:endParaRPr lang="en-US" altLang="ja-JP" sz="2000" dirty="0">
              <a:latin typeface="HGPｺﾞｼｯｸE" pitchFamily="50" charset="-128"/>
              <a:ea typeface="HGPｺﾞｼｯｸE" pitchFamily="50" charset="-128"/>
            </a:endParaRPr>
          </a:p>
          <a:p>
            <a:pPr>
              <a:defRPr/>
            </a:pPr>
            <a:endParaRPr lang="en-US" altLang="ja-JP" sz="2000" dirty="0">
              <a:latin typeface="HGPｺﾞｼｯｸE" pitchFamily="50" charset="-128"/>
              <a:ea typeface="HGPｺﾞｼｯｸE" pitchFamily="50" charset="-128"/>
            </a:endParaRPr>
          </a:p>
          <a:p>
            <a:pPr>
              <a:defRPr/>
            </a:pPr>
            <a:r>
              <a:rPr lang="ja-JP" altLang="en-US" sz="2000" dirty="0">
                <a:latin typeface="HGPｺﾞｼｯｸE" pitchFamily="50" charset="-128"/>
                <a:ea typeface="HGPｺﾞｼｯｸE" pitchFamily="50" charset="-128"/>
              </a:rPr>
              <a:t>○工夫</a:t>
            </a:r>
            <a:r>
              <a:rPr lang="en-US" altLang="ja-JP" sz="2000" dirty="0">
                <a:latin typeface="HGPｺﾞｼｯｸE" pitchFamily="50" charset="-128"/>
                <a:ea typeface="HGPｺﾞｼｯｸE" pitchFamily="50" charset="-128"/>
              </a:rPr>
              <a:t>,</a:t>
            </a:r>
            <a:r>
              <a:rPr lang="ja-JP" altLang="en-US" sz="2000" dirty="0">
                <a:latin typeface="HGPｺﾞｼｯｸE" pitchFamily="50" charset="-128"/>
                <a:ea typeface="HGPｺﾞｼｯｸE" pitchFamily="50" charset="-128"/>
              </a:rPr>
              <a:t>関わり</a:t>
            </a:r>
            <a:r>
              <a:rPr lang="en-US" altLang="ja-JP" sz="2000" dirty="0">
                <a:latin typeface="HGPｺﾞｼｯｸE" pitchFamily="50" charset="-128"/>
                <a:ea typeface="HGPｺﾞｼｯｸE" pitchFamily="50" charset="-128"/>
              </a:rPr>
              <a:t>,</a:t>
            </a:r>
            <a:r>
              <a:rPr lang="ja-JP" altLang="en-US" sz="2000" dirty="0">
                <a:latin typeface="HGPｺﾞｼｯｸE" pitchFamily="50" charset="-128"/>
                <a:ea typeface="HGPｺﾞｼｯｸE" pitchFamily="50" charset="-128"/>
              </a:rPr>
              <a:t>協力などの視点</a:t>
            </a:r>
            <a:endParaRPr lang="en-US" altLang="ja-JP" sz="2000" dirty="0">
              <a:latin typeface="HGPｺﾞｼｯｸE" pitchFamily="50" charset="-128"/>
              <a:ea typeface="HGPｺﾞｼｯｸE" pitchFamily="50" charset="-128"/>
            </a:endParaRPr>
          </a:p>
          <a:p>
            <a:pPr>
              <a:defRPr/>
            </a:pPr>
            <a:r>
              <a:rPr lang="ja-JP" altLang="en-US" sz="2000" dirty="0">
                <a:latin typeface="HGPｺﾞｼｯｸE" pitchFamily="50" charset="-128"/>
                <a:ea typeface="HGPｺﾞｼｯｸE" pitchFamily="50" charset="-128"/>
              </a:rPr>
              <a:t>　「どのようなつながりがあるか」「なぜこのような協力が必要か」</a:t>
            </a:r>
            <a:endParaRPr kumimoji="1" lang="ja-JP" altLang="en-US" sz="2000" dirty="0">
              <a:latin typeface="HGPｺﾞｼｯｸE" pitchFamily="50" charset="-128"/>
              <a:ea typeface="HGPｺﾞｼｯｸE" pitchFamily="50" charset="-128"/>
            </a:endParaRPr>
          </a:p>
        </p:txBody>
      </p:sp>
      <p:sp>
        <p:nvSpPr>
          <p:cNvPr id="11"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P18</a:t>
            </a:r>
            <a:endParaRPr lang="ja-JP" altLang="en-US" dirty="0"/>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400"/>
    </mc:Choice>
    <mc:Fallback xmlns="">
      <p:transition spd="slow" advTm="3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AutoShape 17"/>
          <p:cNvSpPr>
            <a:spLocks noChangeArrowheads="1"/>
          </p:cNvSpPr>
          <p:nvPr/>
        </p:nvSpPr>
        <p:spPr bwMode="auto">
          <a:xfrm>
            <a:off x="6300788" y="44450"/>
            <a:ext cx="28432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P11-16</a:t>
            </a:r>
            <a:endParaRPr lang="ja-JP" altLang="en-US" dirty="0"/>
          </a:p>
        </p:txBody>
      </p:sp>
      <p:sp>
        <p:nvSpPr>
          <p:cNvPr id="26627"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社会科の内容</a:t>
            </a:r>
            <a:endParaRPr kumimoji="1" lang="ja-JP" altLang="en-US" sz="3200">
              <a:latin typeface="Tahoma" panose="020B0604030504040204" pitchFamily="34" charset="0"/>
            </a:endParaRPr>
          </a:p>
        </p:txBody>
      </p:sp>
      <p:grpSp>
        <p:nvGrpSpPr>
          <p:cNvPr id="26628" name="グループ化 47"/>
          <p:cNvGrpSpPr>
            <a:grpSpLocks/>
          </p:cNvGrpSpPr>
          <p:nvPr/>
        </p:nvGrpSpPr>
        <p:grpSpPr bwMode="auto">
          <a:xfrm>
            <a:off x="287338" y="1484313"/>
            <a:ext cx="8245475" cy="4321175"/>
            <a:chOff x="72008" y="3526284"/>
            <a:chExt cx="8244408" cy="2783036"/>
          </a:xfrm>
        </p:grpSpPr>
        <p:sp>
          <p:nvSpPr>
            <p:cNvPr id="47" name="正方形/長方形 46"/>
            <p:cNvSpPr/>
            <p:nvPr/>
          </p:nvSpPr>
          <p:spPr>
            <a:xfrm>
              <a:off x="72008" y="3717477"/>
              <a:ext cx="8244408" cy="25918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角丸四角形 16"/>
            <p:cNvSpPr/>
            <p:nvPr/>
          </p:nvSpPr>
          <p:spPr>
            <a:xfrm>
              <a:off x="179512" y="3526284"/>
              <a:ext cx="4896544" cy="360040"/>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eaLnBrk="1" fontAlgn="auto" hangingPunct="1">
                <a:spcBef>
                  <a:spcPts val="0"/>
                </a:spcBef>
                <a:spcAft>
                  <a:spcPts val="0"/>
                </a:spcAft>
                <a:defRPr/>
              </a:pPr>
              <a:r>
                <a:rPr lang="ja-JP" altLang="en-US" sz="2400" b="1" dirty="0">
                  <a:solidFill>
                    <a:srgbClr val="002060"/>
                  </a:solidFill>
                </a:rPr>
                <a:t>各学年の学習対象</a:t>
              </a:r>
              <a:endParaRPr lang="ja-JP" altLang="en-US" sz="2400" dirty="0">
                <a:solidFill>
                  <a:srgbClr val="002060"/>
                </a:solidFill>
              </a:endParaRPr>
            </a:p>
          </p:txBody>
        </p:sp>
        <p:sp>
          <p:nvSpPr>
            <p:cNvPr id="21" name="正方形/長方形 20"/>
            <p:cNvSpPr/>
            <p:nvPr/>
          </p:nvSpPr>
          <p:spPr>
            <a:xfrm>
              <a:off x="1691048" y="4529281"/>
              <a:ext cx="6358702" cy="38545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自分たちの県を中心とした地域</a:t>
              </a:r>
              <a:endParaRPr lang="en-US" altLang="ja-JP" sz="2400" dirty="0">
                <a:solidFill>
                  <a:schemeClr val="tx1"/>
                </a:solidFill>
              </a:endParaRPr>
            </a:p>
          </p:txBody>
        </p:sp>
        <p:sp>
          <p:nvSpPr>
            <p:cNvPr id="18" name="正方形/長方形 17"/>
            <p:cNvSpPr/>
            <p:nvPr/>
          </p:nvSpPr>
          <p:spPr>
            <a:xfrm>
              <a:off x="1691048" y="5013909"/>
              <a:ext cx="6363463" cy="38545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我が国の国土や産業</a:t>
              </a:r>
            </a:p>
          </p:txBody>
        </p:sp>
        <p:sp>
          <p:nvSpPr>
            <p:cNvPr id="22" name="正方形/長方形 21"/>
            <p:cNvSpPr/>
            <p:nvPr/>
          </p:nvSpPr>
          <p:spPr>
            <a:xfrm>
              <a:off x="1691048" y="4027271"/>
              <a:ext cx="6358702" cy="38647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自分たちの市を中心とした地域</a:t>
              </a:r>
              <a:endParaRPr lang="en-US" altLang="ja-JP" sz="2400" dirty="0">
                <a:solidFill>
                  <a:schemeClr val="tx1"/>
                </a:solidFill>
              </a:endParaRPr>
            </a:p>
          </p:txBody>
        </p:sp>
        <p:sp>
          <p:nvSpPr>
            <p:cNvPr id="23" name="正方形/長方形 22"/>
            <p:cNvSpPr/>
            <p:nvPr/>
          </p:nvSpPr>
          <p:spPr>
            <a:xfrm>
              <a:off x="1691048" y="5516942"/>
              <a:ext cx="6363463" cy="72080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我が国の政治の働きや歴史上の主な事象</a:t>
              </a:r>
              <a:r>
                <a:rPr lang="en-US" altLang="ja-JP" sz="2400" dirty="0">
                  <a:solidFill>
                    <a:schemeClr val="tx1"/>
                  </a:solidFill>
                </a:rPr>
                <a:t>,</a:t>
              </a:r>
            </a:p>
            <a:p>
              <a:pPr eaLnBrk="1" fontAlgn="auto" hangingPunct="1">
                <a:spcBef>
                  <a:spcPts val="0"/>
                </a:spcBef>
                <a:spcAft>
                  <a:spcPts val="0"/>
                </a:spcAft>
                <a:defRPr/>
              </a:pPr>
              <a:r>
                <a:rPr lang="ja-JP" altLang="en-US" sz="2400" dirty="0">
                  <a:solidFill>
                    <a:schemeClr val="tx1"/>
                  </a:solidFill>
                </a:rPr>
                <a:t>グローバル化する世界と日本の役割</a:t>
              </a:r>
            </a:p>
          </p:txBody>
        </p:sp>
        <p:sp>
          <p:nvSpPr>
            <p:cNvPr id="24" name="角丸四角形 23"/>
            <p:cNvSpPr/>
            <p:nvPr/>
          </p:nvSpPr>
          <p:spPr>
            <a:xfrm>
              <a:off x="216024" y="4005065"/>
              <a:ext cx="1475656" cy="432048"/>
            </a:xfrm>
            <a:prstGeom prst="roundRect">
              <a:avLst/>
            </a:prstGeom>
            <a:solidFill>
              <a:srgbClr val="99FF6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第３学年</a:t>
              </a:r>
            </a:p>
          </p:txBody>
        </p:sp>
        <p:sp>
          <p:nvSpPr>
            <p:cNvPr id="25" name="角丸四角形 24"/>
            <p:cNvSpPr/>
            <p:nvPr/>
          </p:nvSpPr>
          <p:spPr>
            <a:xfrm>
              <a:off x="216024" y="4509121"/>
              <a:ext cx="1475656" cy="432048"/>
            </a:xfrm>
            <a:prstGeom prst="roundRect">
              <a:avLst/>
            </a:prstGeom>
            <a:solidFill>
              <a:srgbClr val="66FF3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第４学年</a:t>
              </a:r>
            </a:p>
          </p:txBody>
        </p:sp>
        <p:sp>
          <p:nvSpPr>
            <p:cNvPr id="30" name="角丸四角形 29"/>
            <p:cNvSpPr/>
            <p:nvPr/>
          </p:nvSpPr>
          <p:spPr>
            <a:xfrm>
              <a:off x="216024" y="5013177"/>
              <a:ext cx="1475656" cy="432048"/>
            </a:xfrm>
            <a:prstGeom prst="roundRect">
              <a:avLst/>
            </a:prstGeom>
            <a:solidFill>
              <a:srgbClr val="0099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第５学年</a:t>
              </a:r>
            </a:p>
          </p:txBody>
        </p:sp>
        <p:sp>
          <p:nvSpPr>
            <p:cNvPr id="32" name="角丸四角形 31"/>
            <p:cNvSpPr/>
            <p:nvPr/>
          </p:nvSpPr>
          <p:spPr>
            <a:xfrm>
              <a:off x="216024" y="5517232"/>
              <a:ext cx="1475656" cy="720080"/>
            </a:xfrm>
            <a:prstGeom prst="roundRect">
              <a:avLst/>
            </a:prstGeom>
            <a:solidFill>
              <a:srgbClr val="3366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第６学年</a:t>
              </a:r>
            </a:p>
          </p:txBody>
        </p:sp>
      </p:gr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088"/>
    </mc:Choice>
    <mc:Fallback xmlns="">
      <p:transition spd="slow" advTm="67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13938</TotalTime>
  <Words>5684</Words>
  <Application>Microsoft Office PowerPoint</Application>
  <PresentationFormat>画面に合わせる (4:3)</PresentationFormat>
  <Paragraphs>438</Paragraphs>
  <Slides>24</Slides>
  <Notes>24</Notes>
  <HiddenSlides>0</HiddenSlides>
  <MMClips>24</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24</vt:i4>
      </vt:variant>
    </vt:vector>
  </HeadingPairs>
  <TitlesOfParts>
    <vt:vector size="37" baseType="lpstr">
      <vt:lpstr>HGPｺﾞｼｯｸE</vt:lpstr>
      <vt:lpstr>HGP教科書体</vt:lpstr>
      <vt:lpstr>HGP創英角ｺﾞｼｯｸUB</vt:lpstr>
      <vt:lpstr>HGP明朝E</vt:lpstr>
      <vt:lpstr>ＭＳ Ｐゴシック</vt:lpstr>
      <vt:lpstr>ＭＳ Ｐ明朝</vt:lpstr>
      <vt:lpstr>ＭＳ 明朝</vt:lpstr>
      <vt:lpstr>MS-Mincho</vt:lpstr>
      <vt:lpstr>Arial</vt:lpstr>
      <vt:lpstr>Calibri</vt:lpstr>
      <vt:lpstr>Calibri Light</vt:lpstr>
      <vt:lpstr>Tahoma</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森将和</dc:creator>
  <cp:lastModifiedBy>森 将和</cp:lastModifiedBy>
  <cp:revision>1</cp:revision>
  <cp:lastPrinted>2020-07-02T00:29:15Z</cp:lastPrinted>
  <dcterms:created xsi:type="dcterms:W3CDTF">2009-05-16T06:50:40Z</dcterms:created>
  <dcterms:modified xsi:type="dcterms:W3CDTF">2020-08-02T11:40:17Z</dcterms:modified>
</cp:coreProperties>
</file>