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0" r:id="rId1"/>
  </p:sldMasterIdLst>
  <p:notesMasterIdLst>
    <p:notesMasterId r:id="rId21"/>
  </p:notesMasterIdLst>
  <p:handoutMasterIdLst>
    <p:handoutMasterId r:id="rId22"/>
  </p:handoutMasterIdLst>
  <p:sldIdLst>
    <p:sldId id="441" r:id="rId2"/>
    <p:sldId id="443" r:id="rId3"/>
    <p:sldId id="444" r:id="rId4"/>
    <p:sldId id="445" r:id="rId5"/>
    <p:sldId id="446" r:id="rId6"/>
    <p:sldId id="447" r:id="rId7"/>
    <p:sldId id="448" r:id="rId8"/>
    <p:sldId id="449" r:id="rId9"/>
    <p:sldId id="451" r:id="rId10"/>
    <p:sldId id="452" r:id="rId11"/>
    <p:sldId id="450" r:id="rId12"/>
    <p:sldId id="453" r:id="rId13"/>
    <p:sldId id="454" r:id="rId14"/>
    <p:sldId id="455" r:id="rId15"/>
    <p:sldId id="456" r:id="rId16"/>
    <p:sldId id="457" r:id="rId17"/>
    <p:sldId id="458" r:id="rId18"/>
    <p:sldId id="459" r:id="rId19"/>
    <p:sldId id="442" r:id="rId20"/>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ko2EeXSZ3AdGa1h0WnDEvg==" hashData="CXrATx9OYOeUnFs9OWo717pP+T4vSy+c8TWKy1kFrDP3QdYlkqJu0MYcZnMNoCr3Ex3DVwyW80IpiKQNYCfHo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0033CC"/>
    <a:srgbClr val="FF3399"/>
    <a:srgbClr val="00FF00"/>
    <a:srgbClr val="800000"/>
    <a:srgbClr val="FFCCFF"/>
    <a:srgbClr val="FFFFCC"/>
    <a:srgbClr val="FFFF66"/>
    <a:srgbClr val="CC99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62" autoAdjust="0"/>
    <p:restoredTop sz="67806" autoAdjust="0"/>
  </p:normalViewPr>
  <p:slideViewPr>
    <p:cSldViewPr>
      <p:cViewPr varScale="1">
        <p:scale>
          <a:sx n="45" d="100"/>
          <a:sy n="45" d="100"/>
        </p:scale>
        <p:origin x="1716" y="5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900" y="266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861" cy="49696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249" y="0"/>
            <a:ext cx="2946860" cy="49696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05"/>
            <a:ext cx="2946861" cy="496961"/>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249" y="9428105"/>
            <a:ext cx="2946860" cy="496961"/>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A90F368C-2613-4941-A92B-74D0C0920768}" type="slidenum">
              <a:rPr lang="en-US" altLang="ja-JP"/>
              <a:pPr>
                <a:defRPr/>
              </a:pPr>
              <a:t>‹#›</a:t>
            </a:fld>
            <a:endParaRPr lang="en-US" altLang="ja-JP"/>
          </a:p>
        </p:txBody>
      </p:sp>
    </p:spTree>
    <p:extLst>
      <p:ext uri="{BB962C8B-B14F-4D97-AF65-F5344CB8AC3E}">
        <p14:creationId xmlns:p14="http://schemas.microsoft.com/office/powerpoint/2010/main" val="553811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861" cy="49696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249" y="0"/>
            <a:ext cx="2946860" cy="49696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924" y="4714839"/>
            <a:ext cx="5437827" cy="4467931"/>
          </a:xfrm>
          <a:prstGeom prst="rect">
            <a:avLst/>
          </a:prstGeom>
          <a:noFill/>
          <a:ln w="9525">
            <a:noFill/>
            <a:miter lim="800000"/>
            <a:headEnd/>
            <a:tailEnd/>
          </a:ln>
          <a:effectLst/>
        </p:spPr>
        <p:txBody>
          <a:bodyPr vert="horz" wrap="square" lIns="92099" tIns="46051" rIns="92099"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05"/>
            <a:ext cx="2946861" cy="496961"/>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249" y="9428105"/>
            <a:ext cx="2946860" cy="496961"/>
          </a:xfrm>
          <a:prstGeom prst="rect">
            <a:avLst/>
          </a:prstGeom>
          <a:noFill/>
          <a:ln w="9525">
            <a:noFill/>
            <a:miter lim="800000"/>
            <a:headEnd/>
            <a:tailEnd/>
          </a:ln>
          <a:effectLst/>
        </p:spPr>
        <p:txBody>
          <a:bodyPr vert="horz" wrap="square" lIns="92099" tIns="46051" rIns="92099"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72C4E699-DC4D-494E-9D11-9FDC770AE32C}" type="slidenum">
              <a:rPr lang="en-US" altLang="ja-JP"/>
              <a:pPr>
                <a:defRPr/>
              </a:pPr>
              <a:t>‹#›</a:t>
            </a:fld>
            <a:endParaRPr lang="en-US" altLang="ja-JP"/>
          </a:p>
        </p:txBody>
      </p:sp>
    </p:spTree>
    <p:extLst>
      <p:ext uri="{BB962C8B-B14F-4D97-AF65-F5344CB8AC3E}">
        <p14:creationId xmlns:p14="http://schemas.microsoft.com/office/powerpoint/2010/main" val="7916574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BB36200B-AFEE-43B1-95B0-D79A2EA65FF7}" type="slidenum">
              <a:rPr kumimoji="1" lang="en-US" altLang="ja-JP" smtClean="0">
                <a:latin typeface="Arial" panose="020B0604020202020204" pitchFamily="34" charset="0"/>
              </a:rPr>
              <a:pPr/>
              <a:t>1</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4"/>
              </a:spcBef>
              <a:buClr>
                <a:srgbClr val="A50021"/>
              </a:buClr>
            </a:pPr>
            <a:r>
              <a:rPr lang="ja-JP" altLang="en-US" dirty="0">
                <a:latin typeface="ＭＳ 明朝" panose="02020609040205080304" pitchFamily="49" charset="-128"/>
                <a:ea typeface="ＭＳ 明朝" panose="02020609040205080304" pitchFamily="49" charset="-128"/>
              </a:rPr>
              <a:t>　ただいまから，「新教育課程　生活」の説明を始めます。</a:t>
            </a:r>
            <a:endParaRPr lang="en-US" altLang="ja-JP" dirty="0">
              <a:latin typeface="ＭＳ 明朝" panose="02020609040205080304" pitchFamily="49" charset="-128"/>
              <a:ea typeface="ＭＳ 明朝" panose="02020609040205080304" pitchFamily="49" charset="-128"/>
            </a:endParaRPr>
          </a:p>
          <a:p>
            <a:pPr eaLnBrk="1" hangingPunct="1">
              <a:spcBef>
                <a:spcPts val="404"/>
              </a:spcBef>
              <a:buClr>
                <a:srgbClr val="A50021"/>
              </a:buClr>
            </a:pPr>
            <a:r>
              <a:rPr lang="ja-JP" altLang="en-US" dirty="0">
                <a:latin typeface="ＭＳ 明朝" panose="02020609040205080304" pitchFamily="49" charset="-128"/>
                <a:ea typeface="ＭＳ 明朝" panose="02020609040205080304" pitchFamily="49" charset="-128"/>
              </a:rPr>
              <a:t>　説明の時間は，約１５分間です。</a:t>
            </a:r>
            <a:endParaRPr lang="en-US" altLang="ja-JP" dirty="0">
              <a:latin typeface="ＭＳ 明朝" panose="02020609040205080304" pitchFamily="49" charset="-128"/>
              <a:ea typeface="ＭＳ 明朝" panose="02020609040205080304" pitchFamily="49" charset="-128"/>
            </a:endParaRPr>
          </a:p>
          <a:p>
            <a:pPr eaLnBrk="1" hangingPunct="1">
              <a:spcBef>
                <a:spcPts val="404"/>
              </a:spcBef>
              <a:buClr>
                <a:srgbClr val="A50021"/>
              </a:buClr>
            </a:pPr>
            <a:r>
              <a:rPr lang="ja-JP" altLang="en-US" dirty="0">
                <a:latin typeface="ＭＳ 明朝" panose="02020609040205080304" pitchFamily="49" charset="-128"/>
                <a:ea typeface="ＭＳ 明朝" panose="02020609040205080304" pitchFamily="49" charset="-128"/>
              </a:rPr>
              <a:t>　スライド右上に，学習指導要領解説の該当ページを示しておりますので，必要に応じてマーカーかラインを引きながら聞いてください。</a:t>
            </a:r>
            <a:endParaRPr lang="en-US" altLang="ja-JP" dirty="0">
              <a:latin typeface="ＭＳ 明朝" panose="02020609040205080304" pitchFamily="49" charset="-128"/>
              <a:ea typeface="ＭＳ 明朝" panose="02020609040205080304" pitchFamily="49" charset="-128"/>
            </a:endParaRPr>
          </a:p>
          <a:p>
            <a:pPr eaLnBrk="1" hangingPunct="1">
              <a:spcBef>
                <a:spcPts val="404"/>
              </a:spcBef>
              <a:buClr>
                <a:srgbClr val="A50021"/>
              </a:buClr>
            </a:pPr>
            <a:r>
              <a:rPr lang="ja-JP" altLang="en-US" dirty="0">
                <a:latin typeface="ＭＳ 明朝" panose="02020609040205080304" pitchFamily="49" charset="-128"/>
                <a:ea typeface="ＭＳ 明朝" panose="02020609040205080304" pitchFamily="49" charset="-128"/>
              </a:rPr>
              <a:t>　それでは説明を始めます。</a:t>
            </a:r>
            <a:endParaRPr lang="en-US" altLang="ja-JP" dirty="0">
              <a:latin typeface="ＭＳ 明朝" panose="02020609040205080304" pitchFamily="49" charset="-128"/>
              <a:ea typeface="ＭＳ 明朝" panose="02020609040205080304" pitchFamily="49" charset="-128"/>
            </a:endParaRPr>
          </a:p>
        </p:txBody>
      </p:sp>
    </p:spTree>
    <p:extLst>
      <p:ext uri="{BB962C8B-B14F-4D97-AF65-F5344CB8AC3E}">
        <p14:creationId xmlns:p14="http://schemas.microsoft.com/office/powerpoint/2010/main" val="4145373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10</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ja-JP" altLang="en-US" dirty="0">
                <a:latin typeface="Arial" panose="020B0604020202020204" pitchFamily="34" charset="0"/>
              </a:rPr>
              <a:t>　解説の２８ページをご覧ください。</a:t>
            </a:r>
            <a:endParaRPr lang="en-US" altLang="ja-JP" dirty="0">
              <a:latin typeface="Arial" panose="020B0604020202020204" pitchFamily="34" charset="0"/>
            </a:endParaRPr>
          </a:p>
          <a:p>
            <a:pPr>
              <a:lnSpc>
                <a:spcPct val="100000"/>
              </a:lnSpc>
            </a:pPr>
            <a:r>
              <a:rPr lang="ja-JP" altLang="en-US" dirty="0">
                <a:latin typeface="Arial" panose="020B0604020202020204" pitchFamily="34" charset="0"/>
              </a:rPr>
              <a:t>　</a:t>
            </a:r>
            <a:r>
              <a:rPr lang="ja-JP" altLang="en-US" dirty="0"/>
              <a:t>生活科では，この生活科の内容の全体構成に示した各内容の構成要素とその内容の大きなまとまりを意識して，単元の構成を行うことに配慮することが必要です。</a:t>
            </a:r>
            <a:endParaRPr lang="ja-JP" altLang="en-US" dirty="0">
              <a:latin typeface="ＭＳ 明朝" panose="02020609040205080304" pitchFamily="49" charset="-128"/>
              <a:ea typeface="ＭＳ 明朝" panose="02020609040205080304" pitchFamily="49" charset="-128"/>
            </a:endParaRPr>
          </a:p>
        </p:txBody>
      </p:sp>
    </p:spTree>
    <p:extLst>
      <p:ext uri="{BB962C8B-B14F-4D97-AF65-F5344CB8AC3E}">
        <p14:creationId xmlns:p14="http://schemas.microsoft.com/office/powerpoint/2010/main" val="1542292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ja-JP" altLang="en-US" dirty="0">
                <a:latin typeface="Arial" panose="020B0604020202020204" pitchFamily="34" charset="0"/>
              </a:rPr>
              <a:t>　解説の２９ページをご覧ください。</a:t>
            </a:r>
            <a:endParaRPr lang="en-US" altLang="ja-JP" dirty="0">
              <a:latin typeface="Arial" panose="020B0604020202020204" pitchFamily="34" charset="0"/>
            </a:endParaRPr>
          </a:p>
          <a:p>
            <a:pPr>
              <a:lnSpc>
                <a:spcPct val="100000"/>
              </a:lnSpc>
            </a:pPr>
            <a:r>
              <a:rPr lang="ja-JP" altLang="en-US" dirty="0">
                <a:latin typeface="Arial" panose="020B0604020202020204" pitchFamily="34" charset="0"/>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各内容には，一文の中に「児童が直接関わる学習対象や実際に行われる学習活動等」「思考力，判断力，表現力等の基礎」「知識及び技能の基礎」「学びに向かう力，人間性等」の四つが構造的に組み込まれています。</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全ての内容は「～を通して（具体的な活動や体験），～ができ（思考力，判断力，表現力等の基礎），～が分かり・に気付き（知識及び技能の基礎），</a:t>
            </a:r>
            <a:r>
              <a:rPr lang="ja-JP" altLang="en-US" dirty="0" err="1">
                <a:latin typeface="ＭＳ 明朝" panose="02020609040205080304" pitchFamily="17" charset="-128"/>
                <a:ea typeface="ＭＳ 明朝" panose="02020609040205080304" pitchFamily="17" charset="-128"/>
              </a:rPr>
              <a:t>～しようと</a:t>
            </a:r>
            <a:r>
              <a:rPr lang="ja-JP" altLang="en-US" dirty="0">
                <a:latin typeface="ＭＳ 明朝" panose="02020609040205080304" pitchFamily="17" charset="-128"/>
                <a:ea typeface="ＭＳ 明朝" panose="02020609040205080304" pitchFamily="17" charset="-128"/>
              </a:rPr>
              <a:t>する（学びに向かう力，人間性等）」のように構成されています。</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このスライドでは，内容（１）を示していますが，このほか８つの内容も，同様の構造になっています。</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この内容（１）では，学校生活に関わる活動を通して，学校の施設の様子や学校生活を支えている人々や友達，通学路の様子やその安全を守っている人々などについて考えることができ，学校での生活は様々な人や施設と関わっていることが分かり，楽しく安心して遊びや生活をしたり，安全な登下校をしたりできるようにすることを目指しています。</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この内容の取扱いに当たっては，学校での自分の生活を豊かに広げていくという視点に立って，児童が常に学校での自分の生活をよりよくしていこうとする意識をもち続けられるよう工夫する必要があります。また，幼児期の教育から小学校教育への円滑な接続を図る観点から，入学当初においては，生活科を中心とした合科的・関連的な指導や，</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弾力的な時間割の設定を行うなどのスタートカリキュラムとして単元を構成し，カリキュラムをデザインすることも考えられます。その際は，幼稚園や保育所などとの連携や全校的な協力体制をとれるようにすることが大切です。</a:t>
            </a:r>
          </a:p>
        </p:txBody>
      </p:sp>
    </p:spTree>
    <p:extLst>
      <p:ext uri="{BB962C8B-B14F-4D97-AF65-F5344CB8AC3E}">
        <p14:creationId xmlns:p14="http://schemas.microsoft.com/office/powerpoint/2010/main" val="2465160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0000"/>
              </a:lnSpc>
            </a:pPr>
            <a:r>
              <a:rPr lang="ja-JP" altLang="en-US" sz="1200" dirty="0">
                <a:latin typeface="Arial" panose="020B0604020202020204" pitchFamily="34" charset="0"/>
              </a:rPr>
              <a:t>　最後に，指導計画の作成と内容の取扱いについてです。</a:t>
            </a:r>
            <a:r>
              <a:rPr lang="ja-JP" altLang="en-US" sz="1200" dirty="0">
                <a:latin typeface="Arial" panose="020B0604020202020204" pitchFamily="34" charset="0"/>
                <a:ea typeface="ＭＳ 明朝" pitchFamily="17" charset="-128"/>
              </a:rPr>
              <a:t>解説の５２ページからをご覧ください。</a:t>
            </a:r>
            <a:endParaRPr lang="en-US" altLang="ja-JP" sz="1200" dirty="0">
              <a:latin typeface="Arial" panose="020B0604020202020204" pitchFamily="34" charset="0"/>
              <a:ea typeface="ＭＳ 明朝" pitchFamily="17" charset="-128"/>
            </a:endParaRPr>
          </a:p>
          <a:p>
            <a:pPr eaLnBrk="1" hangingPunct="1">
              <a:lnSpc>
                <a:spcPct val="100000"/>
              </a:lnSpc>
            </a:pPr>
            <a:r>
              <a:rPr lang="ja-JP" altLang="en-US" sz="1200" dirty="0">
                <a:latin typeface="Arial" panose="020B0604020202020204" pitchFamily="34" charset="0"/>
                <a:ea typeface="ＭＳ 明朝" pitchFamily="17" charset="-128"/>
              </a:rPr>
              <a:t>　</a:t>
            </a:r>
            <a:r>
              <a:rPr lang="ja-JP" altLang="en-US" sz="1200" dirty="0">
                <a:latin typeface="ＭＳ 明朝" pitchFamily="17" charset="-128"/>
                <a:ea typeface="ＭＳ 明朝" pitchFamily="17" charset="-128"/>
              </a:rPr>
              <a:t>指導計画の作成と内容の取扱いにおける，指導計画作成上の配慮事項について，次の６点の内容が示されています。</a:t>
            </a:r>
            <a:endParaRPr lang="en-US" altLang="ja-JP" sz="1200" dirty="0">
              <a:latin typeface="ＭＳ 明朝" pitchFamily="17" charset="-128"/>
              <a:ea typeface="ＭＳ 明朝" pitchFamily="17" charset="-128"/>
            </a:endParaRPr>
          </a:p>
          <a:p>
            <a:pPr eaLnBrk="1" hangingPunct="1">
              <a:lnSpc>
                <a:spcPct val="100000"/>
              </a:lnSpc>
            </a:pPr>
            <a:r>
              <a:rPr lang="ja-JP" altLang="en-US" sz="1200" dirty="0">
                <a:latin typeface="ＭＳ 明朝" pitchFamily="17" charset="-128"/>
                <a:ea typeface="ＭＳ 明朝" pitchFamily="17" charset="-128"/>
              </a:rPr>
              <a:t>　ここでは，（１）主体的・対話的で深い学びの実現について説明します。</a:t>
            </a:r>
            <a:endParaRPr lang="en-US" altLang="ja-JP" sz="1200" dirty="0">
              <a:latin typeface="ＭＳ 明朝" pitchFamily="17" charset="-128"/>
              <a:ea typeface="ＭＳ 明朝" pitchFamily="17" charset="-128"/>
            </a:endParaRPr>
          </a:p>
          <a:p>
            <a:pPr eaLnBrk="1" hangingPunct="1">
              <a:lnSpc>
                <a:spcPct val="150000"/>
              </a:lnSpc>
            </a:pPr>
            <a:r>
              <a:rPr lang="ja-JP" altLang="en-US" sz="1200" dirty="0">
                <a:latin typeface="ＭＳ 明朝" pitchFamily="17" charset="-128"/>
                <a:ea typeface="ＭＳ 明朝" pitchFamily="17" charset="-128"/>
              </a:rPr>
              <a:t>　</a:t>
            </a:r>
          </a:p>
        </p:txBody>
      </p:sp>
    </p:spTree>
    <p:extLst>
      <p:ext uri="{BB962C8B-B14F-4D97-AF65-F5344CB8AC3E}">
        <p14:creationId xmlns:p14="http://schemas.microsoft.com/office/powerpoint/2010/main" val="3777061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600" dirty="0">
                <a:latin typeface="ＭＳ 明朝" pitchFamily="17" charset="-128"/>
                <a:ea typeface="ＭＳ 明朝" pitchFamily="17" charset="-128"/>
              </a:rPr>
              <a:t>　</a:t>
            </a:r>
            <a:r>
              <a:rPr kumimoji="1" lang="ja" altLang="en-US" sz="1200" dirty="0">
                <a:latin typeface="ＭＳ 明朝" panose="02020609040205080304" pitchFamily="17" charset="-128"/>
                <a:ea typeface="ＭＳ 明朝" panose="02020609040205080304" pitchFamily="17" charset="-128"/>
              </a:rPr>
              <a:t>主体的，対話的で深い学びの実現</a:t>
            </a:r>
            <a:r>
              <a:rPr kumimoji="1" lang="ja-JP" altLang="en-US" sz="1200" dirty="0">
                <a:latin typeface="ＭＳ 明朝" panose="02020609040205080304" pitchFamily="17" charset="-128"/>
                <a:ea typeface="ＭＳ 明朝" panose="02020609040205080304" pitchFamily="17" charset="-128"/>
              </a:rPr>
              <a:t>については，「</a:t>
            </a:r>
            <a:r>
              <a:rPr lang="ja-JP" altLang="en-US" sz="1200" dirty="0">
                <a:latin typeface="ＭＳ 明朝" panose="02020609040205080304" pitchFamily="17" charset="-128"/>
                <a:ea typeface="ＭＳ 明朝" panose="02020609040205080304" pitchFamily="17" charset="-128"/>
              </a:rPr>
              <a:t>年間や，単元など内容や時間のまとまりを見通して，その中で育む資質・能力の育成に向けて，児童の主体的・対話的で深い学びの実現を図るようにすること。その際，児童が具体的な活動や体験を通して，身近な生活に関わる見方・考え方を生かし，自分と地域の人々，社会及び自然との関わりが具体的に把握できるような学習活動を行うこととし，校外での活動を積極的に取り入れること。」と示されています。</a:t>
            </a:r>
            <a:endParaRPr kumimoji="1" lang="en-US" altLang="ja" sz="1200" u="sng" dirty="0">
              <a:solidFill>
                <a:srgbClr val="FF0000"/>
              </a:solidFill>
              <a:latin typeface="ＭＳ 明朝" panose="02020609040205080304" pitchFamily="17" charset="-128"/>
              <a:ea typeface="ＭＳ 明朝" panose="02020609040205080304" pitchFamily="1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046097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0000"/>
              </a:lnSpc>
            </a:pPr>
            <a:r>
              <a:rPr lang="ja-JP" altLang="en-US" sz="1600" dirty="0">
                <a:latin typeface="ＭＳ 明朝" pitchFamily="17" charset="-128"/>
                <a:ea typeface="ＭＳ 明朝" pitchFamily="17" charset="-128"/>
              </a:rPr>
              <a:t>　</a:t>
            </a:r>
            <a:r>
              <a:rPr lang="ja-JP" altLang="en-US" sz="1200" dirty="0">
                <a:latin typeface="ＭＳ 明朝" pitchFamily="17" charset="-128"/>
                <a:ea typeface="ＭＳ 明朝" pitchFamily="17" charset="-128"/>
              </a:rPr>
              <a:t>先ほど</a:t>
            </a:r>
            <a:r>
              <a:rPr lang="ja-JP" altLang="en-US" dirty="0">
                <a:latin typeface="ＭＳ 明朝" pitchFamily="17" charset="-128"/>
                <a:ea typeface="ＭＳ 明朝" pitchFamily="17" charset="-128"/>
              </a:rPr>
              <a:t>のスライドと関連のある事項が，解説９４ページから９９ページの「学習指導の進め方」に示されています。</a:t>
            </a:r>
            <a:endParaRPr lang="en-US" altLang="ja-JP" dirty="0">
              <a:latin typeface="ＭＳ 明朝" pitchFamily="17" charset="-128"/>
              <a:ea typeface="ＭＳ 明朝" pitchFamily="17" charset="-128"/>
            </a:endParaRPr>
          </a:p>
          <a:p>
            <a:pPr>
              <a:lnSpc>
                <a:spcPct val="100000"/>
              </a:lnSpc>
            </a:pPr>
            <a:r>
              <a:rPr lang="ja-JP" altLang="en-US" dirty="0">
                <a:latin typeface="ＭＳ 明朝" pitchFamily="17" charset="-128"/>
                <a:ea typeface="ＭＳ 明朝" pitchFamily="17" charset="-128"/>
              </a:rPr>
              <a:t>　まず，主体的な学びの視点による指導についてです。</a:t>
            </a:r>
            <a:endParaRPr lang="en-US" altLang="ja-JP" dirty="0">
              <a:latin typeface="ＭＳ 明朝" pitchFamily="17" charset="-128"/>
              <a:ea typeface="ＭＳ 明朝" pitchFamily="17" charset="-128"/>
            </a:endParaRPr>
          </a:p>
          <a:p>
            <a:pPr>
              <a:lnSpc>
                <a:spcPct val="100000"/>
              </a:lnSpc>
            </a:pPr>
            <a:r>
              <a:rPr lang="ja-JP" altLang="en-US" dirty="0">
                <a:latin typeface="ＭＳ 明朝" pitchFamily="17" charset="-128"/>
                <a:ea typeface="ＭＳ 明朝" pitchFamily="17" charset="-128"/>
              </a:rPr>
              <a:t>　生活科では，児童の生活圏である学校，家庭，地域を学習の対象や場とし，対象と直接関わる活動を行うことで，興味や関心を喚起し，自発的な取組を促してきました。こうした点に加えて，表現を行い伝え合う活動の充実を図るようにします。小学校低学年は，自らの学びを直接的に振り返ることは難しく，相手意識や目的意識に支えられた表現活動を行う中で，自らの学習活動を振り返ります。振り返ることで自分自身の成長や変容について考え，自分自身についてのイメージを深め，自分のよさや可能性に気付いていきます。自分自身への気付きや，自分自身の成長に気付くことが，自分は更に成長していけるという期待や意欲を高めることにつながります。学習活動の成果や過程を表現し，振り返ることで得られた手応えや自信は，自らの学びを新たな活動に生かし挑戦していこうとする子供の姿を生み出します。こうしたサイクルが学びに向かう力等を育成するものと捉え，指導に生かすようにすることが大切です。</a:t>
            </a:r>
          </a:p>
        </p:txBody>
      </p:sp>
    </p:spTree>
    <p:extLst>
      <p:ext uri="{BB962C8B-B14F-4D97-AF65-F5344CB8AC3E}">
        <p14:creationId xmlns:p14="http://schemas.microsoft.com/office/powerpoint/2010/main" val="265880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ja-JP" altLang="en-US" sz="16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次に，対話的な学びの視点による指導についてです。</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生活科では，身の回りの様々な人々と関わりながら活動に取り組んだり，伝え合ったり交流したりすることを大切にしたりするようにします。伝え合い交流する中で，一人一人の発見が共有され，そのことをきっかけとして新たな気付きが生まれたり，関係が明らかになったりすることを踏まえ，他者との協働や伝え合い交流する活動により，児童の学びを質的に高めるようにします。また，双方向性のある活動が行われ，対象と直接関わり，対象とのやり取りをする中で，感じ，考え，気付くなどして対話的な学びが豊かに展開されるようにします。</a:t>
            </a:r>
          </a:p>
        </p:txBody>
      </p:sp>
    </p:spTree>
    <p:extLst>
      <p:ext uri="{BB962C8B-B14F-4D97-AF65-F5344CB8AC3E}">
        <p14:creationId xmlns:p14="http://schemas.microsoft.com/office/powerpoint/2010/main" val="1891916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ja-JP" altLang="en-US" sz="16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最後に，深い学びの視点による指導についてです。</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思いや願いを実現していく過程で，一人一人の子供が自分との関わりで対象を捉えていくことが生活科の特質です。「身近な生活に関わる見方・考え方」を生かした学習活動が充実することで，気付いたことを基に考え，新たな気付きを生み出し関係的な気付きを獲得するなどの深い学びを実現するようにします。低学年らしいみずみずしい感性により感じ取られたことを，自分自身の実感の伴った言葉にして表したり，様々な事象と関連付けて捉えようとしたりすることを助けるような教員の関わりを実現していくことが大切です。</a:t>
            </a:r>
          </a:p>
        </p:txBody>
      </p:sp>
    </p:spTree>
    <p:extLst>
      <p:ext uri="{BB962C8B-B14F-4D97-AF65-F5344CB8AC3E}">
        <p14:creationId xmlns:p14="http://schemas.microsoft.com/office/powerpoint/2010/main" val="1532842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0000"/>
              </a:lnSpc>
            </a:pPr>
            <a:r>
              <a:rPr lang="ja-JP" altLang="en-US" sz="1200" dirty="0">
                <a:latin typeface="Arial" panose="020B0604020202020204" pitchFamily="34" charset="0"/>
                <a:ea typeface="ＭＳ Ｐ明朝" pitchFamily="18" charset="-128"/>
              </a:rPr>
              <a:t>　</a:t>
            </a:r>
            <a:r>
              <a:rPr lang="ja-JP" altLang="en-US" sz="1200" dirty="0">
                <a:latin typeface="ＭＳ 明朝" panose="02020609040205080304" pitchFamily="17" charset="-128"/>
                <a:ea typeface="ＭＳ 明朝" panose="02020609040205080304" pitchFamily="17" charset="-128"/>
              </a:rPr>
              <a:t>内容の取扱いについての配慮事項については，次の６点が示されています。解説の６７ページからをご覧ください。</a:t>
            </a:r>
            <a:endParaRPr lang="en-US" altLang="ja-JP" sz="1200" dirty="0">
              <a:latin typeface="ＭＳ 明朝" panose="02020609040205080304" pitchFamily="17" charset="-128"/>
              <a:ea typeface="ＭＳ 明朝" panose="02020609040205080304" pitchFamily="17" charset="-128"/>
            </a:endParaRPr>
          </a:p>
          <a:p>
            <a:pPr eaLnBrk="1" hangingPunct="1">
              <a:lnSpc>
                <a:spcPct val="100000"/>
              </a:lnSpc>
            </a:pPr>
            <a:r>
              <a:rPr lang="ja-JP" altLang="en-US" sz="1200" dirty="0">
                <a:latin typeface="ＭＳ 明朝" panose="02020609040205080304" pitchFamily="17" charset="-128"/>
                <a:ea typeface="ＭＳ 明朝" panose="02020609040205080304" pitchFamily="17" charset="-128"/>
              </a:rPr>
              <a:t>　ここでは，（３）見付ける，比べる，たとえる，試す，見通す，工夫するなどの多様な学習活動について説明します。</a:t>
            </a:r>
            <a:endParaRPr lang="en-US" altLang="ja-JP" sz="1200" dirty="0">
              <a:latin typeface="ＭＳ 明朝" panose="02020609040205080304" pitchFamily="17" charset="-128"/>
              <a:ea typeface="ＭＳ 明朝" panose="02020609040205080304" pitchFamily="17" charset="-128"/>
            </a:endParaRPr>
          </a:p>
          <a:p>
            <a:pPr eaLnBrk="1" hangingPunct="1">
              <a:lnSpc>
                <a:spcPct val="100000"/>
              </a:lnSpc>
            </a:pPr>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a:p>
            <a:pPr eaLnBrk="1" hangingPunct="1">
              <a:lnSpc>
                <a:spcPct val="150000"/>
              </a:lnSpc>
            </a:pPr>
            <a:r>
              <a:rPr lang="ja-JP" altLang="en-US"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50509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0000"/>
              </a:lnSpc>
            </a:pPr>
            <a:r>
              <a:rPr lang="ja-JP" altLang="en-US" sz="1600" dirty="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児童は，見付ける，比べる，たとえるなどの多様な学習活動を行いながら，気付きを比較したり，分類したり，関連付けたりするなどして分析的に考えます。さらには，試す，見通す，工夫するなどの学習活動を行うことで，より質の高い気付きを生み出すことにつながります。そのためにも，児童が自らの気付きを振り返ったり，互いの気付きを交流したりするような活動を，必要に応じて適切に行うことが重要となります。　</a:t>
            </a:r>
          </a:p>
        </p:txBody>
      </p:sp>
    </p:spTree>
    <p:extLst>
      <p:ext uri="{BB962C8B-B14F-4D97-AF65-F5344CB8AC3E}">
        <p14:creationId xmlns:p14="http://schemas.microsoft.com/office/powerpoint/2010/main" val="2759932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BB36200B-AFEE-43B1-95B0-D79A2EA65FF7}"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4"/>
              </a:spcBef>
              <a:buClr>
                <a:srgbClr val="A50021"/>
              </a:buClr>
            </a:pPr>
            <a:r>
              <a:rPr lang="ja-JP" altLang="en-US" dirty="0">
                <a:latin typeface="ＭＳ 明朝" panose="02020609040205080304" pitchFamily="49" charset="-128"/>
                <a:ea typeface="ＭＳ 明朝" panose="02020609040205080304" pitchFamily="49" charset="-128"/>
              </a:rPr>
              <a:t>　以上で，「新教育課程　生活」の説明を終わります。</a:t>
            </a:r>
            <a:endParaRPr lang="en-US" altLang="ja-JP" dirty="0">
              <a:latin typeface="ＭＳ 明朝" panose="02020609040205080304" pitchFamily="49" charset="-128"/>
              <a:ea typeface="ＭＳ 明朝" panose="02020609040205080304" pitchFamily="49" charset="-128"/>
            </a:endParaRPr>
          </a:p>
        </p:txBody>
      </p:sp>
    </p:spTree>
    <p:extLst>
      <p:ext uri="{BB962C8B-B14F-4D97-AF65-F5344CB8AC3E}">
        <p14:creationId xmlns:p14="http://schemas.microsoft.com/office/powerpoint/2010/main" val="185090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90911699-D03F-42E1-B6DB-0AB68735EB50}" type="slidenum">
              <a:rPr kumimoji="1" lang="en-US" altLang="ja-JP" smtClean="0">
                <a:latin typeface="Arial" panose="020B0604020202020204" pitchFamily="34" charset="0"/>
              </a:rPr>
              <a:pPr/>
              <a:t>2</a:t>
            </a:fld>
            <a:endParaRPr kumimoji="1" lang="en-US" altLang="ja-JP">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0000"/>
              </a:lnSpc>
            </a:pPr>
            <a:r>
              <a:rPr lang="ja-JP" altLang="en-US" sz="16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はじめに，</a:t>
            </a:r>
            <a:r>
              <a:rPr lang="ja" altLang="en-US" dirty="0">
                <a:latin typeface="ＭＳ 明朝" panose="02020609040205080304" pitchFamily="17" charset="-128"/>
                <a:ea typeface="ＭＳ 明朝" panose="02020609040205080304" pitchFamily="17" charset="-128"/>
              </a:rPr>
              <a:t>改訂の基本的な考え方</a:t>
            </a:r>
            <a:r>
              <a:rPr lang="ja-JP" altLang="en-US" dirty="0">
                <a:latin typeface="ＭＳ 明朝" panose="02020609040205080304" pitchFamily="17" charset="-128"/>
                <a:ea typeface="ＭＳ 明朝" panose="02020609040205080304" pitchFamily="17" charset="-128"/>
              </a:rPr>
              <a:t>について</a:t>
            </a:r>
            <a:r>
              <a:rPr lang="ja" altLang="en-US" dirty="0">
                <a:latin typeface="ＭＳ 明朝" panose="02020609040205080304" pitchFamily="17" charset="-128"/>
                <a:ea typeface="ＭＳ 明朝" panose="02020609040205080304" pitchFamily="17" charset="-128"/>
              </a:rPr>
              <a:t>述べます。</a:t>
            </a:r>
            <a:r>
              <a:rPr lang="ja-JP" altLang="en-US" dirty="0">
                <a:latin typeface="ＭＳ 明朝" panose="02020609040205080304" pitchFamily="17" charset="-128"/>
                <a:ea typeface="ＭＳ 明朝" panose="02020609040205080304" pitchFamily="17" charset="-128"/>
              </a:rPr>
              <a:t>解説の</a:t>
            </a:r>
            <a:r>
              <a:rPr lang="en-US" altLang="ja-JP" dirty="0">
                <a:latin typeface="ＭＳ 明朝" panose="02020609040205080304" pitchFamily="17" charset="-128"/>
                <a:ea typeface="ＭＳ 明朝" panose="02020609040205080304" pitchFamily="17" charset="-128"/>
              </a:rPr>
              <a:t>6</a:t>
            </a:r>
            <a:r>
              <a:rPr lang="ja-JP" altLang="en-US" dirty="0">
                <a:latin typeface="ＭＳ 明朝" panose="02020609040205080304" pitchFamily="17" charset="-128"/>
                <a:ea typeface="ＭＳ 明朝" panose="02020609040205080304" pitchFamily="17" charset="-128"/>
              </a:rPr>
              <a:t>ページをご覧ください</a:t>
            </a:r>
            <a:r>
              <a:rPr lang="ja" altLang="en-US" dirty="0">
                <a:latin typeface="ＭＳ 明朝" panose="02020609040205080304" pitchFamily="17" charset="-128"/>
                <a:ea typeface="ＭＳ 明朝" panose="02020609040205080304" pitchFamily="17" charset="-128"/>
              </a:rPr>
              <a:t>。</a:t>
            </a:r>
            <a:endParaRPr lang="en-US" altLang="ja" dirty="0">
              <a:latin typeface="ＭＳ 明朝" panose="02020609040205080304" pitchFamily="17" charset="-128"/>
              <a:ea typeface="ＭＳ 明朝" panose="02020609040205080304" pitchFamily="17" charset="-128"/>
            </a:endParaRPr>
          </a:p>
          <a:p>
            <a:pPr eaLnBrk="1" hangingPunct="1">
              <a:lnSpc>
                <a:spcPct val="100000"/>
              </a:lnSpc>
            </a:pPr>
            <a:r>
              <a:rPr lang="ja-JP" altLang="en-US" baseline="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改訂の基本的な考え方</a:t>
            </a:r>
            <a:r>
              <a:rPr lang="ja" altLang="en-US" dirty="0">
                <a:latin typeface="ＭＳ 明朝" panose="02020609040205080304" pitchFamily="17" charset="-128"/>
                <a:ea typeface="ＭＳ 明朝" panose="02020609040205080304" pitchFamily="17" charset="-128"/>
              </a:rPr>
              <a:t>として，</a:t>
            </a:r>
            <a:r>
              <a:rPr lang="ja-JP" altLang="en-US" dirty="0">
                <a:latin typeface="ＭＳ 明朝" panose="02020609040205080304" pitchFamily="17" charset="-128"/>
                <a:ea typeface="ＭＳ 明朝" panose="02020609040205080304" pitchFamily="17" charset="-128"/>
              </a:rPr>
              <a:t>生活科においては，言葉と体験を重視した前回の改訂の上に，幼児期の教育とのつながりや小学校低学年における各教科等における学習との関係性，中学年以降の学習とのつながりも踏まえ，具体的な活動や体験を通して育成する資質・能力（特に「思考力，判断力，表現力等」）が具体的になるよう見直されてい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118560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90911699-D03F-42E1-B6DB-0AB68735EB50}" type="slidenum">
              <a:rPr kumimoji="1" lang="en-US" altLang="ja-JP" smtClean="0">
                <a:latin typeface="Arial" panose="020B0604020202020204" pitchFamily="34" charset="0"/>
              </a:rPr>
              <a:pPr/>
              <a:t>3</a:t>
            </a:fld>
            <a:endParaRPr kumimoji="1" lang="en-US" altLang="ja-JP">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ja-JP" altLang="en-US" sz="16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目標の改善については，具体的な活動や体験を通じて，「身近な生活に関する見方・考え方」を生かし，自立し生活を豊かにしていくための資質・能力を育成することを明確化しています。</a:t>
            </a:r>
          </a:p>
          <a:p>
            <a:pPr>
              <a:lnSpc>
                <a:spcPct val="100000"/>
              </a:lnSpc>
            </a:pPr>
            <a:r>
              <a:rPr lang="ja-JP" altLang="en-US" dirty="0">
                <a:latin typeface="ＭＳ 明朝" panose="02020609040205080304" pitchFamily="17" charset="-128"/>
                <a:ea typeface="ＭＳ 明朝" panose="02020609040205080304" pitchFamily="17" charset="-128"/>
              </a:rPr>
              <a:t>　内容構成の改善については，学習内容を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学校，家庭及び地域の生活に関する内容</a:t>
            </a:r>
            <a:r>
              <a:rPr lang="en-US" altLang="ja-JP" dirty="0">
                <a:latin typeface="ＭＳ 明朝" panose="02020609040205080304" pitchFamily="17" charset="-128"/>
                <a:ea typeface="ＭＳ 明朝" panose="02020609040205080304" pitchFamily="17" charset="-128"/>
              </a:rPr>
              <a:t>〕</a:t>
            </a:r>
            <a:r>
              <a:rPr lang="ja-JP" altLang="en-US" dirty="0" err="1">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身近な人々，社会及び自然と関わる活動に関する内容</a:t>
            </a:r>
            <a:r>
              <a:rPr lang="en-US" altLang="ja-JP" dirty="0">
                <a:latin typeface="ＭＳ 明朝" panose="02020609040205080304" pitchFamily="17" charset="-128"/>
                <a:ea typeface="ＭＳ 明朝" panose="02020609040205080304" pitchFamily="17" charset="-128"/>
              </a:rPr>
              <a:t>〕</a:t>
            </a:r>
            <a:r>
              <a:rPr lang="ja-JP" altLang="en-US" dirty="0" err="1">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自分自身の生活や成長に関する内容</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の三つに整理しています。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85374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90911699-D03F-42E1-B6DB-0AB68735EB50}" type="slidenum">
              <a:rPr kumimoji="1" lang="en-US" altLang="ja-JP" smtClean="0">
                <a:latin typeface="Arial" panose="020B0604020202020204" pitchFamily="34" charset="0"/>
              </a:rPr>
              <a:pPr/>
              <a:t>4</a:t>
            </a:fld>
            <a:endParaRPr kumimoji="1" lang="en-US" altLang="ja-JP">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ja-JP" altLang="en-US" sz="16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学習内容，学習指導の改善・充実については，４点示されています。</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１点は，「具体的な活動や体験を通じて，どのような「思考力・判断力・表現力等」の育成を目指すのかが具体的になるよう，各内容項目を見直した。」こと。</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２点は，「具体的な活動や体験を通して気付いたことを基に考え，気付きを確かなものとしたり，新たな気付きを得たりするようにするため，活動や体験を通して気付いたことなどについて多様に表現し考えたり，「見付ける」，「比べる」，「たとえる」，「試す」，「見通す」，「工夫する」などの多様な学習活動を行ったりする活動を重視する」こと。</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３点は，「動物の飼育や植物の栽培などの活動は２学年間にわたって取り扱い，引き続き重視する」こと。</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４点は，「各教科等との関連を積極的に図り，低学年教育全体の充実を図り，中学年以降の教育に円滑に移行することを明示し，幼児期における遊びを通した総合的な学びから，各教科等における，より自覚的な学びに円滑に移行できるよう，入学当初において，生活科を中心とした合科的・関連的な指導などの工夫（スタートカリキュラム）を行うことを明示した。」こと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5784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5</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0000"/>
              </a:lnSpc>
            </a:pPr>
            <a:r>
              <a:rPr lang="ja-JP" altLang="en-US" dirty="0">
                <a:latin typeface="Arial" panose="020B0604020202020204" pitchFamily="34" charset="0"/>
              </a:rPr>
              <a:t>　</a:t>
            </a:r>
            <a:r>
              <a:rPr lang="ja-JP" altLang="en-US" dirty="0">
                <a:latin typeface="ＭＳ 明朝" pitchFamily="17" charset="-128"/>
                <a:ea typeface="ＭＳ 明朝" pitchFamily="17" charset="-128"/>
              </a:rPr>
              <a:t>生活科</a:t>
            </a:r>
            <a:r>
              <a:rPr lang="ja" altLang="en-US" dirty="0">
                <a:latin typeface="ＭＳ 明朝" pitchFamily="17" charset="-128"/>
                <a:ea typeface="ＭＳ 明朝" pitchFamily="17" charset="-128"/>
              </a:rPr>
              <a:t>の</a:t>
            </a:r>
            <a:r>
              <a:rPr lang="ja-JP" altLang="en-US" dirty="0">
                <a:latin typeface="ＭＳ 明朝" pitchFamily="17" charset="-128"/>
                <a:ea typeface="ＭＳ 明朝" pitchFamily="17" charset="-128"/>
              </a:rPr>
              <a:t>目標について</a:t>
            </a:r>
            <a:r>
              <a:rPr lang="ja" altLang="en-US" dirty="0">
                <a:latin typeface="ＭＳ 明朝" pitchFamily="17" charset="-128"/>
                <a:ea typeface="ＭＳ 明朝" pitchFamily="17" charset="-128"/>
              </a:rPr>
              <a:t>は，</a:t>
            </a:r>
            <a:r>
              <a:rPr lang="ja-JP" altLang="en-US" dirty="0">
                <a:latin typeface="ＭＳ 明朝" pitchFamily="17" charset="-128"/>
                <a:ea typeface="ＭＳ 明朝" pitchFamily="17" charset="-128"/>
              </a:rPr>
              <a:t>解説の</a:t>
            </a:r>
            <a:r>
              <a:rPr lang="ja" altLang="en-US" dirty="0">
                <a:latin typeface="ＭＳ 明朝" pitchFamily="17" charset="-128"/>
                <a:ea typeface="ＭＳ 明朝" pitchFamily="17" charset="-128"/>
              </a:rPr>
              <a:t>８ページ</a:t>
            </a:r>
            <a:r>
              <a:rPr lang="ja-JP" altLang="en-US" dirty="0">
                <a:latin typeface="ＭＳ 明朝" pitchFamily="17" charset="-128"/>
                <a:ea typeface="ＭＳ 明朝" pitchFamily="17" charset="-128"/>
              </a:rPr>
              <a:t>をご覧ください。</a:t>
            </a:r>
            <a:endParaRPr lang="en-US" altLang="ja-JP" dirty="0">
              <a:latin typeface="ＭＳ 明朝" pitchFamily="17" charset="-128"/>
              <a:ea typeface="ＭＳ 明朝" pitchFamily="17" charset="-128"/>
            </a:endParaRPr>
          </a:p>
          <a:p>
            <a:pPr>
              <a:lnSpc>
                <a:spcPct val="100000"/>
              </a:lnSpc>
            </a:pPr>
            <a:r>
              <a:rPr lang="ja-JP" altLang="en-US" dirty="0">
                <a:latin typeface="ＭＳ 明朝" pitchFamily="17" charset="-128"/>
                <a:ea typeface="ＭＳ 明朝" pitchFamily="17" charset="-128"/>
              </a:rPr>
              <a:t>　目標は，大きく分けて二つの要素で構成されています。</a:t>
            </a:r>
          </a:p>
          <a:p>
            <a:pPr>
              <a:lnSpc>
                <a:spcPct val="100000"/>
              </a:lnSpc>
            </a:pPr>
            <a:r>
              <a:rPr lang="ja-JP" altLang="en-US" dirty="0">
                <a:latin typeface="ＭＳ 明朝" pitchFamily="17" charset="-128"/>
                <a:ea typeface="ＭＳ 明朝" pitchFamily="17" charset="-128"/>
              </a:rPr>
              <a:t>　一つは，生活科の前提となる特質，生活科固有の見方・考え方，生活科における究極的な児童の姿です。</a:t>
            </a:r>
            <a:endParaRPr lang="en-US" altLang="ja-JP" dirty="0">
              <a:latin typeface="ＭＳ 明朝" pitchFamily="17" charset="-128"/>
              <a:ea typeface="ＭＳ 明朝" pitchFamily="17" charset="-128"/>
            </a:endParaRPr>
          </a:p>
          <a:p>
            <a:pPr>
              <a:lnSpc>
                <a:spcPct val="100000"/>
              </a:lnSpc>
            </a:pPr>
            <a:r>
              <a:rPr lang="ja-JP" altLang="en-US" dirty="0">
                <a:latin typeface="ＭＳ 明朝" pitchFamily="17" charset="-128"/>
                <a:ea typeface="ＭＳ 明朝" pitchFamily="17" charset="-128"/>
              </a:rPr>
              <a:t>　もう一つは，</a:t>
            </a:r>
            <a:r>
              <a:rPr lang="en-US" altLang="ja-JP" dirty="0">
                <a:latin typeface="ＭＳ 明朝" pitchFamily="17" charset="-128"/>
                <a:ea typeface="ＭＳ 明朝" pitchFamily="17" charset="-128"/>
              </a:rPr>
              <a:t>(1)</a:t>
            </a:r>
            <a:r>
              <a:rPr lang="ja-JP" altLang="en-US" dirty="0" err="1">
                <a:latin typeface="ＭＳ 明朝" pitchFamily="17" charset="-128"/>
                <a:ea typeface="ＭＳ 明朝" pitchFamily="17" charset="-128"/>
              </a:rPr>
              <a:t>，</a:t>
            </a:r>
            <a:r>
              <a:rPr lang="en-US" altLang="ja-JP" dirty="0">
                <a:latin typeface="ＭＳ 明朝" pitchFamily="17" charset="-128"/>
                <a:ea typeface="ＭＳ 明朝" pitchFamily="17" charset="-128"/>
              </a:rPr>
              <a:t>(2)</a:t>
            </a:r>
            <a:r>
              <a:rPr lang="ja-JP" altLang="en-US" dirty="0" err="1">
                <a:latin typeface="ＭＳ 明朝" pitchFamily="17" charset="-128"/>
                <a:ea typeface="ＭＳ 明朝" pitchFamily="17" charset="-128"/>
              </a:rPr>
              <a:t>，</a:t>
            </a:r>
            <a:r>
              <a:rPr lang="en-US" altLang="ja-JP" dirty="0">
                <a:latin typeface="ＭＳ 明朝" pitchFamily="17" charset="-128"/>
                <a:ea typeface="ＭＳ 明朝" pitchFamily="17" charset="-128"/>
              </a:rPr>
              <a:t>(3)</a:t>
            </a:r>
            <a:r>
              <a:rPr lang="ja-JP" altLang="en-US" dirty="0">
                <a:latin typeface="ＭＳ 明朝" pitchFamily="17" charset="-128"/>
                <a:ea typeface="ＭＳ 明朝" pitchFamily="17" charset="-128"/>
              </a:rPr>
              <a:t>として示している，生活科を通して育成することを目指す資質・能力です。育成することを目指す資質・能力は，</a:t>
            </a:r>
            <a:r>
              <a:rPr lang="en-US" altLang="ja-JP" dirty="0">
                <a:latin typeface="ＭＳ 明朝" pitchFamily="17" charset="-128"/>
                <a:ea typeface="ＭＳ 明朝" pitchFamily="17" charset="-128"/>
              </a:rPr>
              <a:t>(1)</a:t>
            </a:r>
            <a:r>
              <a:rPr lang="ja-JP" altLang="en-US" dirty="0">
                <a:latin typeface="ＭＳ 明朝" pitchFamily="17" charset="-128"/>
                <a:ea typeface="ＭＳ 明朝" pitchFamily="17" charset="-128"/>
              </a:rPr>
              <a:t>では生活科において育成を目指す「知識及び技能の基礎（生活の中で，豊かな体験を通じて，何を感じたり，何に気付いたり，何が分かったり，何ができるようになるのか）」を，</a:t>
            </a:r>
            <a:r>
              <a:rPr lang="en-US" altLang="ja-JP" dirty="0">
                <a:latin typeface="ＭＳ 明朝" pitchFamily="17" charset="-128"/>
                <a:ea typeface="ＭＳ 明朝" pitchFamily="17" charset="-128"/>
              </a:rPr>
              <a:t>(2)</a:t>
            </a:r>
            <a:r>
              <a:rPr lang="ja-JP" altLang="en-US" dirty="0">
                <a:latin typeface="ＭＳ 明朝" pitchFamily="17" charset="-128"/>
                <a:ea typeface="ＭＳ 明朝" pitchFamily="17" charset="-128"/>
              </a:rPr>
              <a:t>では「思考力，判断力，表現力等の基礎（生活の中で，気付いたこと，できるようになったことを使って，どう考えたり，試したり，工夫したり，表現したりするか）」を，</a:t>
            </a:r>
            <a:r>
              <a:rPr lang="en-US" altLang="ja-JP" dirty="0">
                <a:latin typeface="ＭＳ 明朝" pitchFamily="17" charset="-128"/>
                <a:ea typeface="ＭＳ 明朝" pitchFamily="17" charset="-128"/>
              </a:rPr>
              <a:t>(3)</a:t>
            </a:r>
            <a:r>
              <a:rPr lang="ja-JP" altLang="en-US" dirty="0">
                <a:latin typeface="ＭＳ 明朝" pitchFamily="17" charset="-128"/>
                <a:ea typeface="ＭＳ 明朝" pitchFamily="17" charset="-128"/>
              </a:rPr>
              <a:t>では「学びに向かう力，人間性等（どのような心情，意欲，態度などを育み，よりよい生活を営むか）」を示しています。</a:t>
            </a:r>
          </a:p>
        </p:txBody>
      </p:sp>
    </p:spTree>
    <p:extLst>
      <p:ext uri="{BB962C8B-B14F-4D97-AF65-F5344CB8AC3E}">
        <p14:creationId xmlns:p14="http://schemas.microsoft.com/office/powerpoint/2010/main" val="245480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6</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ja-JP" altLang="en-US" sz="16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教科目標の趣旨では，見方・考え方について解説されています。解説の１０ページをご覧ください。</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見方・考え方とは，各教科等における学びの過程で「どのような視点で物事を捉え，どのような考え方で思考していくのか」ということであり，各教科等を学ぶ本質的な意義でもあります。また，大人になって生活していくに当たっても重要な働きをするものであり，教科等の教育と社会とをつなぐものでもあります。</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生活科における見方・考え方は，「身近な生活に関わる見方・考え方であり，それは身近な人々，社会及び自然を自分との関わりで捉え，よりよい生活に向けて思いや願いを実現しようとすることであると考えられる。」と示されています。</a:t>
            </a:r>
          </a:p>
        </p:txBody>
      </p:sp>
    </p:spTree>
    <p:extLst>
      <p:ext uri="{BB962C8B-B14F-4D97-AF65-F5344CB8AC3E}">
        <p14:creationId xmlns:p14="http://schemas.microsoft.com/office/powerpoint/2010/main" val="1629667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ja-JP" altLang="en-US" sz="1600" dirty="0">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学年の目標は，育成を目指す資質・能力として，教科目標を具体的・構造的に示したものです。</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示すに当たっては，「階層を踏まえた内容のまとまり」を基に三つの項目で整理しています。この学年の目標に示された資質・能力は，指導計画の作成や学習指導の展開において重要な指針となるものであり，ここに示された学年の目標は，第２学年修了までに実現することを目指しています。</a:t>
            </a:r>
            <a:endParaRPr lang="en-US" altLang="ja-JP" dirty="0">
              <a:latin typeface="ＭＳ 明朝" panose="02020609040205080304" pitchFamily="17" charset="-128"/>
              <a:ea typeface="ＭＳ 明朝" panose="02020609040205080304" pitchFamily="17" charset="-128"/>
            </a:endParaRPr>
          </a:p>
          <a:p>
            <a:pPr>
              <a:lnSpc>
                <a:spcPct val="100000"/>
              </a:lnSpc>
            </a:pPr>
            <a:r>
              <a:rPr lang="ja-JP" altLang="en-US" dirty="0">
                <a:latin typeface="ＭＳ 明朝" panose="02020609040205080304" pitchFamily="17" charset="-128"/>
                <a:ea typeface="ＭＳ 明朝" panose="02020609040205080304" pitchFamily="17" charset="-128"/>
              </a:rPr>
              <a:t>　具体的な内容については，解説の１７～２２ページを御確認ください。</a:t>
            </a:r>
          </a:p>
        </p:txBody>
      </p:sp>
    </p:spTree>
    <p:extLst>
      <p:ext uri="{BB962C8B-B14F-4D97-AF65-F5344CB8AC3E}">
        <p14:creationId xmlns:p14="http://schemas.microsoft.com/office/powerpoint/2010/main" val="3240459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8</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ja-JP" altLang="en-US" sz="1600" dirty="0">
                <a:latin typeface="ＭＳ 明朝" panose="02020609040205080304" pitchFamily="17" charset="-128"/>
                <a:ea typeface="ＭＳ 明朝" panose="02020609040205080304" pitchFamily="17" charset="-128"/>
              </a:rPr>
              <a:t>　</a:t>
            </a:r>
            <a:r>
              <a:rPr lang="ja-JP" altLang="en-US" sz="1200" dirty="0">
                <a:latin typeface="ＭＳ 明朝" panose="02020609040205080304" pitchFamily="17" charset="-128"/>
                <a:ea typeface="ＭＳ 明朝" panose="02020609040205080304" pitchFamily="17" charset="-128"/>
              </a:rPr>
              <a:t>生活科の内容についてです。</a:t>
            </a:r>
            <a:endParaRPr lang="en-US" altLang="ja-JP" sz="1200" dirty="0">
              <a:latin typeface="ＭＳ 明朝" panose="02020609040205080304" pitchFamily="17" charset="-128"/>
              <a:ea typeface="ＭＳ 明朝" panose="02020609040205080304" pitchFamily="17" charset="-128"/>
            </a:endParaRPr>
          </a:p>
          <a:p>
            <a:pPr>
              <a:lnSpc>
                <a:spcPct val="100000"/>
              </a:lnSpc>
            </a:pPr>
            <a:r>
              <a:rPr lang="ja-JP" altLang="en-US" sz="1200" dirty="0">
                <a:latin typeface="ＭＳ 明朝" panose="02020609040205080304" pitchFamily="17" charset="-128"/>
                <a:ea typeface="ＭＳ 明朝" panose="02020609040205080304" pitchFamily="17" charset="-128"/>
              </a:rPr>
              <a:t>　生活科は，具体的な活動や体験を通して学ぶとともに，自分と対象との関わりを重視するという生活科の特質を基に，９項目の内容で構成されています。</a:t>
            </a:r>
            <a:endParaRPr lang="en-US" altLang="ja-JP" sz="1200" dirty="0">
              <a:latin typeface="ＭＳ 明朝" panose="02020609040205080304" pitchFamily="17" charset="-128"/>
              <a:ea typeface="ＭＳ 明朝" panose="02020609040205080304" pitchFamily="17" charset="-128"/>
            </a:endParaRPr>
          </a:p>
          <a:p>
            <a:pPr>
              <a:lnSpc>
                <a:spcPct val="150000"/>
              </a:lnSpc>
            </a:pPr>
            <a:r>
              <a:rPr lang="ja-JP" altLang="en-US" sz="1600"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2660779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4608" indent="-281108">
              <a:defRPr>
                <a:solidFill>
                  <a:schemeClr val="tx1"/>
                </a:solidFill>
                <a:latin typeface="Calibri" panose="020F0502020204030204" pitchFamily="34" charset="0"/>
              </a:defRPr>
            </a:lvl2pPr>
            <a:lvl3pPr marL="1129090" indent="-225197">
              <a:defRPr>
                <a:solidFill>
                  <a:schemeClr val="tx1"/>
                </a:solidFill>
                <a:latin typeface="Calibri" panose="020F0502020204030204" pitchFamily="34" charset="0"/>
              </a:defRPr>
            </a:lvl3pPr>
            <a:lvl4pPr marL="1582590" indent="-225197">
              <a:defRPr>
                <a:solidFill>
                  <a:schemeClr val="tx1"/>
                </a:solidFill>
                <a:latin typeface="Calibri" panose="020F0502020204030204" pitchFamily="34" charset="0"/>
              </a:defRPr>
            </a:lvl4pPr>
            <a:lvl5pPr marL="2034536" indent="-225197">
              <a:defRPr>
                <a:solidFill>
                  <a:schemeClr val="tx1"/>
                </a:solidFill>
                <a:latin typeface="Calibri" panose="020F0502020204030204" pitchFamily="34" charset="0"/>
              </a:defRPr>
            </a:lvl5pPr>
            <a:lvl6pPr marL="2481824" indent="-225197" defTabSz="447288" eaLnBrk="0" fontAlgn="base" hangingPunct="0">
              <a:spcBef>
                <a:spcPct val="0"/>
              </a:spcBef>
              <a:spcAft>
                <a:spcPct val="0"/>
              </a:spcAft>
              <a:defRPr>
                <a:solidFill>
                  <a:schemeClr val="tx1"/>
                </a:solidFill>
                <a:latin typeface="Calibri" panose="020F0502020204030204" pitchFamily="34" charset="0"/>
              </a:defRPr>
            </a:lvl6pPr>
            <a:lvl7pPr marL="2929111" indent="-225197" defTabSz="447288" eaLnBrk="0" fontAlgn="base" hangingPunct="0">
              <a:spcBef>
                <a:spcPct val="0"/>
              </a:spcBef>
              <a:spcAft>
                <a:spcPct val="0"/>
              </a:spcAft>
              <a:defRPr>
                <a:solidFill>
                  <a:schemeClr val="tx1"/>
                </a:solidFill>
                <a:latin typeface="Calibri" panose="020F0502020204030204" pitchFamily="34" charset="0"/>
              </a:defRPr>
            </a:lvl7pPr>
            <a:lvl8pPr marL="3376399" indent="-225197" defTabSz="447288" eaLnBrk="0" fontAlgn="base" hangingPunct="0">
              <a:spcBef>
                <a:spcPct val="0"/>
              </a:spcBef>
              <a:spcAft>
                <a:spcPct val="0"/>
              </a:spcAft>
              <a:defRPr>
                <a:solidFill>
                  <a:schemeClr val="tx1"/>
                </a:solidFill>
                <a:latin typeface="Calibri" panose="020F0502020204030204" pitchFamily="34" charset="0"/>
              </a:defRPr>
            </a:lvl8pPr>
            <a:lvl9pPr marL="3823686" indent="-225197" defTabSz="447288" eaLnBrk="0" fontAlgn="base" hangingPunct="0">
              <a:spcBef>
                <a:spcPct val="0"/>
              </a:spcBef>
              <a:spcAft>
                <a:spcPct val="0"/>
              </a:spcAft>
              <a:defRPr>
                <a:solidFill>
                  <a:schemeClr val="tx1"/>
                </a:solidFill>
                <a:latin typeface="Calibri" panose="020F0502020204030204" pitchFamily="34" charset="0"/>
              </a:defRPr>
            </a:lvl9pPr>
          </a:lstStyle>
          <a:p>
            <a:fld id="{4E23530E-A839-4610-A077-6E61ECE7F82D}" type="slidenum">
              <a:rPr kumimoji="1" lang="en-US" altLang="ja-JP" smtClean="0">
                <a:latin typeface="Arial" panose="020B0604020202020204" pitchFamily="34" charset="0"/>
              </a:rPr>
              <a:pPr/>
              <a:t>9</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ja-JP" altLang="en-US" sz="1600" dirty="0">
                <a:latin typeface="ＭＳ 明朝" panose="02020609040205080304" pitchFamily="17" charset="-128"/>
                <a:ea typeface="ＭＳ 明朝" panose="02020609040205080304" pitchFamily="17" charset="-128"/>
              </a:rPr>
              <a:t>　</a:t>
            </a:r>
            <a:r>
              <a:rPr lang="ja-JP" altLang="en-US" dirty="0">
                <a:latin typeface="ＭＳ 明朝" pitchFamily="17" charset="-128"/>
                <a:ea typeface="ＭＳ 明朝" pitchFamily="17" charset="-128"/>
              </a:rPr>
              <a:t>九つの各内容の関係は，図のような階層の形で表すことができます。解説の２６、２７ページをご覧ください。</a:t>
            </a:r>
            <a:endParaRPr lang="en-US" altLang="ja-JP" dirty="0">
              <a:latin typeface="ＭＳ 明朝" pitchFamily="17" charset="-128"/>
              <a:ea typeface="ＭＳ 明朝" pitchFamily="17" charset="-128"/>
            </a:endParaRPr>
          </a:p>
          <a:p>
            <a:pPr>
              <a:lnSpc>
                <a:spcPct val="100000"/>
              </a:lnSpc>
            </a:pPr>
            <a:r>
              <a:rPr lang="ja-JP" altLang="en-US" dirty="0">
                <a:latin typeface="ＭＳ 明朝" pitchFamily="17" charset="-128"/>
                <a:ea typeface="ＭＳ 明朝" pitchFamily="17" charset="-128"/>
              </a:rPr>
              <a:t>　まず，第１の階層として，内容</a:t>
            </a:r>
            <a:r>
              <a:rPr lang="en-US" altLang="ja-JP" dirty="0">
                <a:latin typeface="ＭＳ 明朝" pitchFamily="17" charset="-128"/>
                <a:ea typeface="ＭＳ 明朝" pitchFamily="17" charset="-128"/>
              </a:rPr>
              <a:t>(1)</a:t>
            </a:r>
            <a:r>
              <a:rPr lang="ja-JP" altLang="en-US" dirty="0">
                <a:latin typeface="ＭＳ 明朝" pitchFamily="17" charset="-128"/>
                <a:ea typeface="ＭＳ 明朝" pitchFamily="17" charset="-128"/>
              </a:rPr>
              <a:t>学校と生活，内容</a:t>
            </a:r>
            <a:r>
              <a:rPr lang="en-US" altLang="ja-JP" dirty="0">
                <a:latin typeface="ＭＳ 明朝" pitchFamily="17" charset="-128"/>
                <a:ea typeface="ＭＳ 明朝" pitchFamily="17" charset="-128"/>
              </a:rPr>
              <a:t>(2)</a:t>
            </a:r>
            <a:r>
              <a:rPr lang="ja-JP" altLang="en-US" dirty="0">
                <a:latin typeface="ＭＳ 明朝" pitchFamily="17" charset="-128"/>
                <a:ea typeface="ＭＳ 明朝" pitchFamily="17" charset="-128"/>
              </a:rPr>
              <a:t>家庭と生活，内容</a:t>
            </a:r>
            <a:r>
              <a:rPr lang="en-US" altLang="ja-JP" dirty="0">
                <a:latin typeface="ＭＳ 明朝" pitchFamily="17" charset="-128"/>
                <a:ea typeface="ＭＳ 明朝" pitchFamily="17" charset="-128"/>
              </a:rPr>
              <a:t>(3)</a:t>
            </a:r>
            <a:r>
              <a:rPr lang="ja-JP" altLang="en-US" dirty="0">
                <a:latin typeface="ＭＳ 明朝" pitchFamily="17" charset="-128"/>
                <a:ea typeface="ＭＳ 明朝" pitchFamily="17" charset="-128"/>
              </a:rPr>
              <a:t>地域と生活があり，これらは児童の生活圏としての環境に関する内容です。</a:t>
            </a:r>
            <a:endParaRPr lang="en-US" altLang="ja-JP" dirty="0">
              <a:latin typeface="ＭＳ 明朝" pitchFamily="17" charset="-128"/>
              <a:ea typeface="ＭＳ 明朝" pitchFamily="17" charset="-128"/>
            </a:endParaRPr>
          </a:p>
          <a:p>
            <a:pPr>
              <a:lnSpc>
                <a:spcPct val="100000"/>
              </a:lnSpc>
            </a:pPr>
            <a:r>
              <a:rPr lang="ja-JP" altLang="en-US" dirty="0">
                <a:latin typeface="ＭＳ 明朝" pitchFamily="17" charset="-128"/>
                <a:ea typeface="ＭＳ 明朝" pitchFamily="17" charset="-128"/>
              </a:rPr>
              <a:t>　次に，第２の階層として，内容</a:t>
            </a:r>
            <a:r>
              <a:rPr lang="en-US" altLang="ja-JP" dirty="0">
                <a:latin typeface="ＭＳ 明朝" pitchFamily="17" charset="-128"/>
                <a:ea typeface="ＭＳ 明朝" pitchFamily="17" charset="-128"/>
              </a:rPr>
              <a:t>(4)</a:t>
            </a:r>
            <a:r>
              <a:rPr lang="ja-JP" altLang="en-US" dirty="0">
                <a:latin typeface="ＭＳ 明朝" pitchFamily="17" charset="-128"/>
                <a:ea typeface="ＭＳ 明朝" pitchFamily="17" charset="-128"/>
              </a:rPr>
              <a:t>公共物や公共施設の利用，内容</a:t>
            </a:r>
            <a:r>
              <a:rPr lang="en-US" altLang="ja-JP" dirty="0">
                <a:latin typeface="ＭＳ 明朝" pitchFamily="17" charset="-128"/>
                <a:ea typeface="ＭＳ 明朝" pitchFamily="17" charset="-128"/>
              </a:rPr>
              <a:t>(5)</a:t>
            </a:r>
            <a:r>
              <a:rPr lang="ja-JP" altLang="en-US" dirty="0">
                <a:latin typeface="ＭＳ 明朝" pitchFamily="17" charset="-128"/>
                <a:ea typeface="ＭＳ 明朝" pitchFamily="17" charset="-128"/>
              </a:rPr>
              <a:t>季節の変化と生活，内容</a:t>
            </a:r>
            <a:r>
              <a:rPr lang="en-US" altLang="ja-JP" dirty="0">
                <a:latin typeface="ＭＳ 明朝" pitchFamily="17" charset="-128"/>
                <a:ea typeface="ＭＳ 明朝" pitchFamily="17" charset="-128"/>
              </a:rPr>
              <a:t>(6)</a:t>
            </a:r>
            <a:r>
              <a:rPr lang="ja-JP" altLang="en-US" dirty="0">
                <a:latin typeface="ＭＳ 明朝" pitchFamily="17" charset="-128"/>
                <a:ea typeface="ＭＳ 明朝" pitchFamily="17" charset="-128"/>
              </a:rPr>
              <a:t>自然や物を使った遊び，内容</a:t>
            </a:r>
            <a:r>
              <a:rPr lang="en-US" altLang="ja-JP" dirty="0">
                <a:latin typeface="ＭＳ 明朝" pitchFamily="17" charset="-128"/>
                <a:ea typeface="ＭＳ 明朝" pitchFamily="17" charset="-128"/>
              </a:rPr>
              <a:t>(7)</a:t>
            </a:r>
            <a:r>
              <a:rPr lang="ja-JP" altLang="en-US" dirty="0">
                <a:latin typeface="ＭＳ 明朝" pitchFamily="17" charset="-128"/>
                <a:ea typeface="ＭＳ 明朝" pitchFamily="17" charset="-128"/>
              </a:rPr>
              <a:t>動植物の飼育・栽培，内容</a:t>
            </a:r>
            <a:r>
              <a:rPr lang="en-US" altLang="ja-JP" dirty="0">
                <a:latin typeface="ＭＳ 明朝" pitchFamily="17" charset="-128"/>
                <a:ea typeface="ＭＳ 明朝" pitchFamily="17" charset="-128"/>
              </a:rPr>
              <a:t>(8)</a:t>
            </a:r>
            <a:r>
              <a:rPr lang="ja-JP" altLang="en-US" dirty="0">
                <a:latin typeface="ＭＳ 明朝" pitchFamily="17" charset="-128"/>
                <a:ea typeface="ＭＳ 明朝" pitchFamily="17" charset="-128"/>
              </a:rPr>
              <a:t>生活や出来事の伝え合いが位置付けられます。これらは，自らの生活を豊かにしていくために低学年の時期に体験させておきたい活動に関する内容です。</a:t>
            </a:r>
            <a:endParaRPr lang="en-US" altLang="ja-JP" dirty="0">
              <a:latin typeface="ＭＳ 明朝" pitchFamily="17" charset="-128"/>
              <a:ea typeface="ＭＳ 明朝" pitchFamily="17" charset="-128"/>
            </a:endParaRPr>
          </a:p>
          <a:p>
            <a:pPr>
              <a:lnSpc>
                <a:spcPct val="100000"/>
              </a:lnSpc>
            </a:pPr>
            <a:r>
              <a:rPr lang="ja-JP" altLang="en-US" dirty="0">
                <a:latin typeface="ＭＳ 明朝" pitchFamily="17" charset="-128"/>
                <a:ea typeface="ＭＳ 明朝" pitchFamily="17" charset="-128"/>
              </a:rPr>
              <a:t>　そして，第３の階層に，自分自身の生活や成長に関する内容</a:t>
            </a:r>
            <a:r>
              <a:rPr lang="en-US" altLang="ja-JP" dirty="0">
                <a:latin typeface="ＭＳ 明朝" pitchFamily="17" charset="-128"/>
                <a:ea typeface="ＭＳ 明朝" pitchFamily="17" charset="-128"/>
              </a:rPr>
              <a:t>(9)</a:t>
            </a:r>
            <a:r>
              <a:rPr lang="ja-JP" altLang="en-US" dirty="0">
                <a:latin typeface="ＭＳ 明朝" pitchFamily="17" charset="-128"/>
                <a:ea typeface="ＭＳ 明朝" pitchFamily="17" charset="-128"/>
              </a:rPr>
              <a:t>自分の成長を位置付け，内容</a:t>
            </a:r>
            <a:r>
              <a:rPr lang="en-US" altLang="ja-JP" dirty="0">
                <a:latin typeface="ＭＳ 明朝" pitchFamily="17" charset="-128"/>
                <a:ea typeface="ＭＳ 明朝" pitchFamily="17" charset="-128"/>
              </a:rPr>
              <a:t>(1)</a:t>
            </a:r>
            <a:r>
              <a:rPr lang="ja-JP" altLang="en-US" dirty="0">
                <a:latin typeface="ＭＳ 明朝" pitchFamily="17" charset="-128"/>
                <a:ea typeface="ＭＳ 明朝" pitchFamily="17" charset="-128"/>
              </a:rPr>
              <a:t>～</a:t>
            </a:r>
            <a:r>
              <a:rPr lang="en-US" altLang="ja-JP" dirty="0">
                <a:latin typeface="ＭＳ 明朝" pitchFamily="17" charset="-128"/>
                <a:ea typeface="ＭＳ 明朝" pitchFamily="17" charset="-128"/>
              </a:rPr>
              <a:t>(8)</a:t>
            </a:r>
            <a:r>
              <a:rPr lang="ja-JP" altLang="en-US" dirty="0">
                <a:latin typeface="ＭＳ 明朝" pitchFamily="17" charset="-128"/>
                <a:ea typeface="ＭＳ 明朝" pitchFamily="17" charset="-128"/>
              </a:rPr>
              <a:t>の全ての内容との関連が生まれる階層として捉えます。したがって，内容</a:t>
            </a:r>
            <a:r>
              <a:rPr lang="en-US" altLang="ja-JP" dirty="0">
                <a:latin typeface="ＭＳ 明朝" pitchFamily="17" charset="-128"/>
                <a:ea typeface="ＭＳ 明朝" pitchFamily="17" charset="-128"/>
              </a:rPr>
              <a:t>(9)</a:t>
            </a:r>
            <a:r>
              <a:rPr lang="ja-JP" altLang="en-US" dirty="0">
                <a:latin typeface="ＭＳ 明朝" pitchFamily="17" charset="-128"/>
                <a:ea typeface="ＭＳ 明朝" pitchFamily="17" charset="-128"/>
              </a:rPr>
              <a:t>は，一つの内容だけで独立した単元の構成も考えられるし，他の全ての内容と関連させて単元を構成することも考えられます。</a:t>
            </a:r>
            <a:endParaRPr lang="en-US" altLang="ja-JP" dirty="0">
              <a:latin typeface="ＭＳ 明朝" pitchFamily="17" charset="-128"/>
              <a:ea typeface="ＭＳ 明朝" pitchFamily="17" charset="-128"/>
            </a:endParaRPr>
          </a:p>
          <a:p>
            <a:pPr>
              <a:lnSpc>
                <a:spcPct val="100000"/>
              </a:lnSpc>
            </a:pPr>
            <a:r>
              <a:rPr lang="ja-JP" altLang="en-US" dirty="0">
                <a:latin typeface="ＭＳ 明朝" pitchFamily="17" charset="-128"/>
                <a:ea typeface="ＭＳ 明朝" pitchFamily="17" charset="-128"/>
              </a:rPr>
              <a:t>　また，生活科の内容と学年の目標との関係については，</a:t>
            </a:r>
            <a:r>
              <a:rPr lang="en-US" altLang="ja-JP" dirty="0">
                <a:latin typeface="ＭＳ 明朝" pitchFamily="17" charset="-128"/>
                <a:ea typeface="ＭＳ 明朝" pitchFamily="17" charset="-128"/>
              </a:rPr>
              <a:t>(1)</a:t>
            </a:r>
            <a:r>
              <a:rPr lang="ja-JP" altLang="en-US" dirty="0">
                <a:latin typeface="ＭＳ 明朝" pitchFamily="17" charset="-128"/>
                <a:ea typeface="ＭＳ 明朝" pitchFamily="17" charset="-128"/>
              </a:rPr>
              <a:t>から</a:t>
            </a:r>
            <a:r>
              <a:rPr lang="en-US" altLang="ja-JP" dirty="0">
                <a:latin typeface="ＭＳ 明朝" pitchFamily="17" charset="-128"/>
                <a:ea typeface="ＭＳ 明朝" pitchFamily="17" charset="-128"/>
              </a:rPr>
              <a:t>(3)</a:t>
            </a:r>
            <a:r>
              <a:rPr lang="ja-JP" altLang="en-US" dirty="0">
                <a:latin typeface="ＭＳ 明朝" pitchFamily="17" charset="-128"/>
                <a:ea typeface="ＭＳ 明朝" pitchFamily="17" charset="-128"/>
              </a:rPr>
              <a:t>が学年の目標の</a:t>
            </a:r>
            <a:r>
              <a:rPr lang="en-US" altLang="ja-JP" dirty="0">
                <a:latin typeface="ＭＳ 明朝" pitchFamily="17" charset="-128"/>
                <a:ea typeface="ＭＳ 明朝" pitchFamily="17" charset="-128"/>
              </a:rPr>
              <a:t>(1)</a:t>
            </a:r>
            <a:r>
              <a:rPr lang="ja-JP" altLang="en-US" dirty="0">
                <a:latin typeface="ＭＳ 明朝" pitchFamily="17" charset="-128"/>
                <a:ea typeface="ＭＳ 明朝" pitchFamily="17" charset="-128"/>
              </a:rPr>
              <a:t>と，</a:t>
            </a:r>
            <a:r>
              <a:rPr lang="en-US" altLang="ja-JP" dirty="0">
                <a:latin typeface="ＭＳ 明朝" pitchFamily="17" charset="-128"/>
                <a:ea typeface="ＭＳ 明朝" pitchFamily="17" charset="-128"/>
              </a:rPr>
              <a:t>(4)</a:t>
            </a:r>
            <a:r>
              <a:rPr lang="ja-JP" altLang="en-US" dirty="0">
                <a:latin typeface="ＭＳ 明朝" pitchFamily="17" charset="-128"/>
                <a:ea typeface="ＭＳ 明朝" pitchFamily="17" charset="-128"/>
              </a:rPr>
              <a:t>から</a:t>
            </a:r>
            <a:r>
              <a:rPr lang="en-US" altLang="ja-JP" dirty="0">
                <a:latin typeface="ＭＳ 明朝" pitchFamily="17" charset="-128"/>
                <a:ea typeface="ＭＳ 明朝" pitchFamily="17" charset="-128"/>
              </a:rPr>
              <a:t>(8)</a:t>
            </a:r>
            <a:r>
              <a:rPr lang="ja-JP" altLang="en-US" dirty="0">
                <a:latin typeface="ＭＳ 明朝" pitchFamily="17" charset="-128"/>
                <a:ea typeface="ＭＳ 明朝" pitchFamily="17" charset="-128"/>
              </a:rPr>
              <a:t>が学年の目標の</a:t>
            </a:r>
            <a:r>
              <a:rPr lang="en-US" altLang="ja-JP" dirty="0">
                <a:latin typeface="ＭＳ 明朝" pitchFamily="17" charset="-128"/>
                <a:ea typeface="ＭＳ 明朝" pitchFamily="17" charset="-128"/>
              </a:rPr>
              <a:t>(2)</a:t>
            </a:r>
            <a:r>
              <a:rPr lang="ja-JP" altLang="en-US" dirty="0">
                <a:latin typeface="ＭＳ 明朝" pitchFamily="17" charset="-128"/>
                <a:ea typeface="ＭＳ 明朝" pitchFamily="17" charset="-128"/>
              </a:rPr>
              <a:t>と，</a:t>
            </a:r>
            <a:r>
              <a:rPr lang="en-US" altLang="ja-JP" dirty="0">
                <a:latin typeface="ＭＳ 明朝" pitchFamily="17" charset="-128"/>
                <a:ea typeface="ＭＳ 明朝" pitchFamily="17" charset="-128"/>
              </a:rPr>
              <a:t>(9)</a:t>
            </a:r>
            <a:r>
              <a:rPr lang="ja-JP" altLang="en-US" dirty="0">
                <a:latin typeface="ＭＳ 明朝" pitchFamily="17" charset="-128"/>
                <a:ea typeface="ＭＳ 明朝" pitchFamily="17" charset="-128"/>
              </a:rPr>
              <a:t>が学年の目標の</a:t>
            </a:r>
            <a:r>
              <a:rPr lang="en-US" altLang="ja-JP" dirty="0">
                <a:latin typeface="ＭＳ 明朝" pitchFamily="17" charset="-128"/>
                <a:ea typeface="ＭＳ 明朝" pitchFamily="17" charset="-128"/>
              </a:rPr>
              <a:t>(3)</a:t>
            </a:r>
            <a:r>
              <a:rPr lang="ja-JP" altLang="en-US" dirty="0">
                <a:latin typeface="ＭＳ 明朝" pitchFamily="17" charset="-128"/>
                <a:ea typeface="ＭＳ 明朝" pitchFamily="17" charset="-128"/>
              </a:rPr>
              <a:t>と，それぞれ対応しています。</a:t>
            </a:r>
          </a:p>
        </p:txBody>
      </p:sp>
    </p:spTree>
    <p:extLst>
      <p:ext uri="{BB962C8B-B14F-4D97-AF65-F5344CB8AC3E}">
        <p14:creationId xmlns:p14="http://schemas.microsoft.com/office/powerpoint/2010/main" val="3994308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5257F780-9D65-4903-9750-A70827FAFA01}" type="slidenum">
              <a:rPr lang="en-US" altLang="ja-JP"/>
              <a:pPr>
                <a:defRPr/>
              </a:pPr>
              <a:t>‹#›</a:t>
            </a:fld>
            <a:endParaRPr lang="en-US" altLang="ja-JP"/>
          </a:p>
        </p:txBody>
      </p:sp>
    </p:spTree>
    <p:extLst>
      <p:ext uri="{BB962C8B-B14F-4D97-AF65-F5344CB8AC3E}">
        <p14:creationId xmlns:p14="http://schemas.microsoft.com/office/powerpoint/2010/main" val="136434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14D1B148-F75E-4270-B1EC-E637B005313B}" type="slidenum">
              <a:rPr lang="en-US" altLang="ja-JP"/>
              <a:pPr>
                <a:defRPr/>
              </a:pPr>
              <a:t>‹#›</a:t>
            </a:fld>
            <a:endParaRPr lang="en-US" altLang="ja-JP"/>
          </a:p>
        </p:txBody>
      </p:sp>
    </p:spTree>
    <p:extLst>
      <p:ext uri="{BB962C8B-B14F-4D97-AF65-F5344CB8AC3E}">
        <p14:creationId xmlns:p14="http://schemas.microsoft.com/office/powerpoint/2010/main" val="237965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pPr>
              <a:defRPr/>
            </a:pPr>
            <a:fld id="{702D00EB-661C-4395-A03A-0934443CCB96}" type="slidenum">
              <a:rPr lang="en-US" altLang="ja-JP"/>
              <a:pPr>
                <a:defRPr/>
              </a:pPr>
              <a:t>‹#›</a:t>
            </a:fld>
            <a:endParaRPr lang="en-US" altLang="ja-JP"/>
          </a:p>
        </p:txBody>
      </p:sp>
    </p:spTree>
    <p:extLst>
      <p:ext uri="{BB962C8B-B14F-4D97-AF65-F5344CB8AC3E}">
        <p14:creationId xmlns:p14="http://schemas.microsoft.com/office/powerpoint/2010/main" val="1089029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3A6C33D1-925C-4E5A-BFEE-49808C3493A3}" type="slidenum">
              <a:rPr lang="en-US" altLang="ja-JP"/>
              <a:pPr>
                <a:defRPr/>
              </a:pPr>
              <a:t>‹#›</a:t>
            </a:fld>
            <a:endParaRPr lang="en-US" altLang="ja-JP"/>
          </a:p>
        </p:txBody>
      </p:sp>
    </p:spTree>
    <p:extLst>
      <p:ext uri="{BB962C8B-B14F-4D97-AF65-F5344CB8AC3E}">
        <p14:creationId xmlns:p14="http://schemas.microsoft.com/office/powerpoint/2010/main" val="2884584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5498817D-31D4-4F45-9E4E-04B38DD4451E}" type="slidenum">
              <a:rPr lang="en-US" altLang="ja-JP"/>
              <a:pPr>
                <a:defRPr/>
              </a:pPr>
              <a:t>‹#›</a:t>
            </a:fld>
            <a:endParaRPr lang="en-US" altLang="ja-JP"/>
          </a:p>
        </p:txBody>
      </p:sp>
    </p:spTree>
    <p:extLst>
      <p:ext uri="{BB962C8B-B14F-4D97-AF65-F5344CB8AC3E}">
        <p14:creationId xmlns:p14="http://schemas.microsoft.com/office/powerpoint/2010/main" val="8071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5806101D-ADBC-4C4E-972D-8149E8C3C7E4}" type="slidenum">
              <a:rPr lang="en-US" altLang="ja-JP"/>
              <a:pPr>
                <a:defRPr/>
              </a:pPr>
              <a:t>‹#›</a:t>
            </a:fld>
            <a:endParaRPr lang="en-US" altLang="ja-JP"/>
          </a:p>
        </p:txBody>
      </p:sp>
    </p:spTree>
    <p:extLst>
      <p:ext uri="{BB962C8B-B14F-4D97-AF65-F5344CB8AC3E}">
        <p14:creationId xmlns:p14="http://schemas.microsoft.com/office/powerpoint/2010/main" val="83956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A6186B5E-4C7A-4793-B0E1-46313A71306A}" type="slidenum">
              <a:rPr lang="en-US" altLang="ja-JP"/>
              <a:pPr>
                <a:defRPr/>
              </a:pPr>
              <a:t>‹#›</a:t>
            </a:fld>
            <a:endParaRPr lang="en-US" altLang="ja-JP"/>
          </a:p>
        </p:txBody>
      </p:sp>
    </p:spTree>
    <p:extLst>
      <p:ext uri="{BB962C8B-B14F-4D97-AF65-F5344CB8AC3E}">
        <p14:creationId xmlns:p14="http://schemas.microsoft.com/office/powerpoint/2010/main" val="80467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D92C3B0D-9480-4444-83FE-0915F1B4BD16}" type="slidenum">
              <a:rPr lang="en-US" altLang="ja-JP"/>
              <a:pPr>
                <a:defRPr/>
              </a:pPr>
              <a:t>‹#›</a:t>
            </a:fld>
            <a:endParaRPr lang="en-US" altLang="ja-JP"/>
          </a:p>
        </p:txBody>
      </p:sp>
    </p:spTree>
    <p:extLst>
      <p:ext uri="{BB962C8B-B14F-4D97-AF65-F5344CB8AC3E}">
        <p14:creationId xmlns:p14="http://schemas.microsoft.com/office/powerpoint/2010/main" val="1135612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p:cNvSpPr>
            <a:spLocks noGrp="1"/>
          </p:cNvSpPr>
          <p:nvPr>
            <p:ph type="sldNum" sz="quarter" idx="12"/>
          </p:nvPr>
        </p:nvSpPr>
        <p:spPr/>
        <p:txBody>
          <a:bodyPr/>
          <a:lstStyle>
            <a:lvl1pPr>
              <a:defRPr/>
            </a:lvl1pPr>
          </a:lstStyle>
          <a:p>
            <a:pPr>
              <a:defRPr/>
            </a:pPr>
            <a:fld id="{6AEDF8D5-8EFB-4067-9443-ED3EBCBB1EDD}" type="slidenum">
              <a:rPr lang="en-US" altLang="ja-JP"/>
              <a:pPr>
                <a:defRPr/>
              </a:pPr>
              <a:t>‹#›</a:t>
            </a:fld>
            <a:endParaRPr lang="en-US" altLang="ja-JP"/>
          </a:p>
        </p:txBody>
      </p:sp>
    </p:spTree>
    <p:extLst>
      <p:ext uri="{BB962C8B-B14F-4D97-AF65-F5344CB8AC3E}">
        <p14:creationId xmlns:p14="http://schemas.microsoft.com/office/powerpoint/2010/main" val="3597176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65472E83-D1A8-43A3-AC0D-4977250644C5}" type="slidenum">
              <a:rPr lang="en-US" altLang="ja-JP"/>
              <a:pPr>
                <a:defRPr/>
              </a:pPr>
              <a:t>‹#›</a:t>
            </a:fld>
            <a:endParaRPr lang="en-US" altLang="ja-JP"/>
          </a:p>
        </p:txBody>
      </p:sp>
    </p:spTree>
    <p:extLst>
      <p:ext uri="{BB962C8B-B14F-4D97-AF65-F5344CB8AC3E}">
        <p14:creationId xmlns:p14="http://schemas.microsoft.com/office/powerpoint/2010/main" val="1172475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a:p>
        </p:txBody>
      </p:sp>
      <p:sp>
        <p:nvSpPr>
          <p:cNvPr id="8" name="Footer Placeholder 5"/>
          <p:cNvSpPr>
            <a:spLocks noGrp="1"/>
          </p:cNvSpPr>
          <p:nvPr>
            <p:ph type="ftr" sz="quarter" idx="11"/>
          </p:nvPr>
        </p:nvSpPr>
        <p:spPr/>
        <p:txBody>
          <a:bodyPr/>
          <a:lstStyle>
            <a:lvl1pPr>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lvl1pPr>
          </a:lstStyle>
          <a:p>
            <a:pPr>
              <a:defRPr/>
            </a:pPr>
            <a:fld id="{32A8D74C-4042-4719-8704-6776837EE2F2}" type="slidenum">
              <a:rPr lang="en-US" altLang="ja-JP"/>
              <a:pPr>
                <a:defRPr/>
              </a:pPr>
              <a:t>‹#›</a:t>
            </a:fld>
            <a:endParaRPr lang="en-US" altLang="ja-JP"/>
          </a:p>
        </p:txBody>
      </p:sp>
    </p:spTree>
    <p:extLst>
      <p:ext uri="{BB962C8B-B14F-4D97-AF65-F5344CB8AC3E}">
        <p14:creationId xmlns:p14="http://schemas.microsoft.com/office/powerpoint/2010/main" val="2081601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187BC8D1-B16F-495C-8812-09E23A4D4046}" type="slidenum">
              <a:rPr lang="en-US" altLang="ja-JP"/>
              <a:pPr>
                <a:defRPr/>
              </a:pPr>
              <a:t>‹#›</a:t>
            </a:fld>
            <a:endParaRPr lang="en-US" altLang="ja-JP"/>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368" r:id="rId1"/>
    <p:sldLayoutId id="2147484363" r:id="rId2"/>
    <p:sldLayoutId id="2147484369" r:id="rId3"/>
    <p:sldLayoutId id="2147484364" r:id="rId4"/>
    <p:sldLayoutId id="2147484365" r:id="rId5"/>
    <p:sldLayoutId id="2147484366" r:id="rId6"/>
    <p:sldLayoutId id="2147484370" r:id="rId7"/>
    <p:sldLayoutId id="2147484371" r:id="rId8"/>
    <p:sldLayoutId id="2147484372" r:id="rId9"/>
    <p:sldLayoutId id="2147484367" r:id="rId10"/>
    <p:sldLayoutId id="2147484373"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28913" y="5805264"/>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ja-JP" altLang="en-US" sz="3600" b="1"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en-US" sz="3600" b="1"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419872" y="1467964"/>
            <a:ext cx="2160240" cy="664892"/>
          </a:xfrm>
          <a:prstGeom prst="rect">
            <a:avLst/>
          </a:prstGeom>
        </p:spPr>
        <p:txBody>
          <a:bodyPr wrap="none" fromWordArt="1">
            <a:prstTxWarp prst="textPlain">
              <a:avLst>
                <a:gd name="adj" fmla="val 50000"/>
              </a:avLst>
            </a:prstTxWarp>
          </a:bodyPr>
          <a:lstStyle/>
          <a:p>
            <a:pPr algn="ctr"/>
            <a:r>
              <a:rPr lang="ja-JP" altLang="en-US" sz="4800" b="1" kern="10" spc="2400" dirty="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生活</a:t>
            </a:r>
            <a:endParaRPr lang="en-US" sz="4800" b="1" kern="10" spc="2400" dirty="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endParaRPr>
          </a:p>
        </p:txBody>
      </p:sp>
      <p:sp>
        <p:nvSpPr>
          <p:cNvPr id="6149" name="AutoShape 12"/>
          <p:cNvSpPr>
            <a:spLocks noChangeArrowheads="1"/>
          </p:cNvSpPr>
          <p:nvPr/>
        </p:nvSpPr>
        <p:spPr bwMode="auto">
          <a:xfrm>
            <a:off x="904876" y="2324671"/>
            <a:ext cx="7405686" cy="3264569"/>
          </a:xfrm>
          <a:prstGeom prst="bevel">
            <a:avLst>
              <a:gd name="adj" fmla="val 4912"/>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b="1" dirty="0">
                <a:ea typeface="HGPｺﾞｼｯｸM" panose="020B0600000000000000" pitchFamily="50" charset="-128"/>
              </a:rPr>
              <a:t>Ⅰ</a:t>
            </a:r>
            <a:r>
              <a:rPr lang="ja-JP" altLang="en-US" b="1" dirty="0">
                <a:ea typeface="HGP教科書体" panose="02020600000000000000" pitchFamily="18" charset="-128"/>
              </a:rPr>
              <a:t>　生活科の改訂の趣旨及び要点</a:t>
            </a:r>
          </a:p>
          <a:p>
            <a:pPr eaLnBrk="1" fontAlgn="auto" hangingPunct="1">
              <a:spcBef>
                <a:spcPct val="50000"/>
              </a:spcBef>
              <a:spcAft>
                <a:spcPts val="0"/>
              </a:spcAft>
              <a:buFontTx/>
              <a:buNone/>
              <a:defRPr/>
            </a:pPr>
            <a:r>
              <a:rPr lang="en-US" altLang="ja-JP" b="1" dirty="0">
                <a:ea typeface="HGPｺﾞｼｯｸM" panose="020B0600000000000000" pitchFamily="50" charset="-128"/>
              </a:rPr>
              <a:t>Ⅱ</a:t>
            </a:r>
            <a:r>
              <a:rPr lang="ja-JP" altLang="en-US" b="1" dirty="0">
                <a:ea typeface="HGP教科書体" panose="02020600000000000000" pitchFamily="18" charset="-128"/>
              </a:rPr>
              <a:t>　生活科の目標</a:t>
            </a:r>
            <a:endParaRPr lang="en-US" altLang="ja-JP" b="1" dirty="0">
              <a:ea typeface="HGP教科書体" panose="02020600000000000000" pitchFamily="18" charset="-128"/>
            </a:endParaRPr>
          </a:p>
          <a:p>
            <a:pPr eaLnBrk="1" fontAlgn="auto" hangingPunct="1">
              <a:spcBef>
                <a:spcPct val="50000"/>
              </a:spcBef>
              <a:spcAft>
                <a:spcPts val="0"/>
              </a:spcAft>
              <a:buFontTx/>
              <a:buNone/>
              <a:defRPr/>
            </a:pPr>
            <a:r>
              <a:rPr lang="en-US" altLang="ja-JP" b="1" dirty="0">
                <a:ea typeface="HGP教科書体" panose="02020600000000000000" pitchFamily="18" charset="-128"/>
              </a:rPr>
              <a:t>Ⅲ</a:t>
            </a:r>
            <a:r>
              <a:rPr lang="ja-JP" altLang="en-US" b="1" dirty="0">
                <a:ea typeface="HGP教科書体" panose="02020600000000000000" pitchFamily="18" charset="-128"/>
              </a:rPr>
              <a:t>　生活科の内容</a:t>
            </a:r>
            <a:endParaRPr lang="en-US" altLang="ja-JP" b="1" dirty="0">
              <a:ea typeface="HGP教科書体" panose="02020600000000000000" pitchFamily="18" charset="-128"/>
            </a:endParaRPr>
          </a:p>
          <a:p>
            <a:pPr eaLnBrk="1" fontAlgn="auto" hangingPunct="1">
              <a:spcBef>
                <a:spcPct val="50000"/>
              </a:spcBef>
              <a:spcAft>
                <a:spcPts val="0"/>
              </a:spcAft>
              <a:buFontTx/>
              <a:buNone/>
              <a:defRPr/>
            </a:pPr>
            <a:r>
              <a:rPr lang="en-US" altLang="ja-JP" b="1" dirty="0">
                <a:ea typeface="HGP教科書体" panose="02020600000000000000" pitchFamily="18" charset="-128"/>
              </a:rPr>
              <a:t>Ⅳ</a:t>
            </a:r>
            <a:r>
              <a:rPr lang="ja-JP" altLang="en-US" b="1" dirty="0">
                <a:ea typeface="HGP教科書体" panose="02020600000000000000" pitchFamily="18" charset="-128"/>
              </a:rPr>
              <a:t>　指導計画の作成と内容の取扱い</a:t>
            </a:r>
            <a:endParaRPr lang="en-US" altLang="ja-JP" b="1" dirty="0">
              <a:ea typeface="HGP教科書体" panose="02020600000000000000" pitchFamily="18" charset="-128"/>
            </a:endParaRP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585912"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rgbClr val="800000"/>
                </a:solidFill>
                <a:latin typeface="HGP教科書体" panose="02020600000000000000" pitchFamily="18" charset="-128"/>
                <a:ea typeface="HGP教科書体" panose="02020600000000000000" pitchFamily="18" charset="-128"/>
              </a:rPr>
              <a:t>説明会</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bg1"/>
                </a:solidFill>
                <a:latin typeface="HGP教科書体" panose="02020600000000000000" pitchFamily="18" charset="-128"/>
                <a:ea typeface="HGP教科書体" panose="02020600000000000000" pitchFamily="18" charset="-128"/>
              </a:rPr>
              <a:t>小学校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89403375"/>
      </p:ext>
    </p:extLst>
  </p:cSld>
  <p:clrMapOvr>
    <a:masterClrMapping/>
  </p:clrMapOvr>
  <mc:AlternateContent xmlns:mc="http://schemas.openxmlformats.org/markup-compatibility/2006" xmlns:p14="http://schemas.microsoft.com/office/powerpoint/2010/main">
    <mc:Choice Requires="p14">
      <p:transition spd="slow" p14:dur="2000" advTm="24833"/>
    </mc:Choice>
    <mc:Fallback xmlns="">
      <p:transition spd="slow" advTm="24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1078781" y="558924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P28</a:t>
            </a:r>
            <a:endParaRPr lang="ja-JP" altLang="en-US" sz="2800" dirty="0">
              <a:latin typeface="+mj-ea"/>
              <a:ea typeface="+mj-ea"/>
            </a:endParaRPr>
          </a:p>
        </p:txBody>
      </p:sp>
      <p:pic>
        <p:nvPicPr>
          <p:cNvPr id="3074" name="Picture 2"/>
          <p:cNvPicPr>
            <a:picLocks noChangeAspect="1" noChangeArrowheads="1"/>
          </p:cNvPicPr>
          <p:nvPr/>
        </p:nvPicPr>
        <p:blipFill>
          <a:blip r:embed="rId5" cstate="print"/>
          <a:srcRect/>
          <a:stretch>
            <a:fillRect/>
          </a:stretch>
        </p:blipFill>
        <p:spPr bwMode="auto">
          <a:xfrm>
            <a:off x="3635896" y="188640"/>
            <a:ext cx="5132856" cy="6480720"/>
          </a:xfrm>
          <a:prstGeom prst="rect">
            <a:avLst/>
          </a:prstGeom>
          <a:noFill/>
          <a:ln w="9525">
            <a:noFill/>
            <a:miter lim="800000"/>
            <a:headEnd/>
            <a:tailEnd/>
          </a:ln>
        </p:spPr>
      </p:pic>
      <p:sp>
        <p:nvSpPr>
          <p:cNvPr id="7" name="AutoShape 15">
            <a:extLst>
              <a:ext uri="{FF2B5EF4-FFF2-40B4-BE49-F238E27FC236}">
                <a16:creationId xmlns:a16="http://schemas.microsoft.com/office/drawing/2014/main" id="{F90422BB-E762-4428-B79E-5998C1D668AE}"/>
              </a:ext>
            </a:extLst>
          </p:cNvPr>
          <p:cNvSpPr>
            <a:spLocks noChangeArrowheads="1"/>
          </p:cNvSpPr>
          <p:nvPr/>
        </p:nvSpPr>
        <p:spPr bwMode="auto">
          <a:xfrm>
            <a:off x="34925" y="44451"/>
            <a:ext cx="3384947"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生活科の内容</a:t>
            </a:r>
            <a:endParaRPr lang="en-US" altLang="ja-JP" sz="2800" b="1" dirty="0">
              <a:ea typeface="HGP教科書体" panose="02020600000000000000" pitchFamily="18" charset="-128"/>
            </a:endParaRPr>
          </a:p>
        </p:txBody>
      </p:sp>
      <p:sp>
        <p:nvSpPr>
          <p:cNvPr id="8" name="Text Box 19"/>
          <p:cNvSpPr txBox="1">
            <a:spLocks noChangeArrowheads="1"/>
          </p:cNvSpPr>
          <p:nvPr/>
        </p:nvSpPr>
        <p:spPr bwMode="auto">
          <a:xfrm>
            <a:off x="35496" y="985371"/>
            <a:ext cx="3494608" cy="17235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latin typeface="Tahoma" panose="020B0604030504040204" pitchFamily="34" charset="0"/>
              </a:rPr>
              <a:t>１　内容構成の考え方</a:t>
            </a:r>
            <a:endParaRPr kumimoji="1" lang="en-US" altLang="ja-JP" sz="2800" b="1" dirty="0">
              <a:latin typeface="Tahoma" panose="020B0604030504040204" pitchFamily="34" charset="0"/>
            </a:endParaRPr>
          </a:p>
          <a:p>
            <a:pPr eaLnBrk="1" hangingPunct="1">
              <a:spcBef>
                <a:spcPct val="50000"/>
              </a:spcBef>
            </a:pPr>
            <a:r>
              <a:rPr kumimoji="1" lang="ja-JP" altLang="en-US" sz="2400" b="1" dirty="0">
                <a:latin typeface="Tahoma" panose="020B0604030504040204" pitchFamily="34" charset="0"/>
              </a:rPr>
              <a:t>～生活科の内容の</a:t>
            </a:r>
            <a:endParaRPr kumimoji="1" lang="en-US" altLang="ja-JP" sz="2400" b="1" dirty="0">
              <a:latin typeface="Tahoma" panose="020B0604030504040204" pitchFamily="34" charset="0"/>
            </a:endParaRPr>
          </a:p>
          <a:p>
            <a:pPr eaLnBrk="1" hangingPunct="1">
              <a:spcBef>
                <a:spcPct val="50000"/>
              </a:spcBef>
            </a:pPr>
            <a:r>
              <a:rPr kumimoji="1" lang="ja-JP" altLang="en-US" sz="2400" b="1" dirty="0">
                <a:latin typeface="Tahoma" panose="020B0604030504040204" pitchFamily="34" charset="0"/>
              </a:rPr>
              <a:t>　　　　　　　　全体構成～</a:t>
            </a:r>
            <a:r>
              <a:rPr kumimoji="1" lang="ja-JP" altLang="en-US" sz="2800" b="1" dirty="0">
                <a:latin typeface="Tahoma" panose="020B0604030504040204" pitchFamily="34" charset="0"/>
              </a:rPr>
              <a:t>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8948246"/>
      </p:ext>
    </p:extLst>
  </p:cSld>
  <p:clrMapOvr>
    <a:masterClrMapping/>
  </p:clrMapOvr>
  <mc:AlternateContent xmlns:mc="http://schemas.openxmlformats.org/markup-compatibility/2006" xmlns:p14="http://schemas.microsoft.com/office/powerpoint/2010/main">
    <mc:Choice Requires="p14">
      <p:transition spd="slow" p14:dur="2000" advTm="25814"/>
    </mc:Choice>
    <mc:Fallback xmlns="">
      <p:transition spd="slow" advTm="25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P29</a:t>
            </a:r>
            <a:endParaRPr lang="ja-JP" altLang="en-US" sz="2800" dirty="0">
              <a:latin typeface="+mj-ea"/>
              <a:ea typeface="+mj-ea"/>
            </a:endParaRPr>
          </a:p>
        </p:txBody>
      </p:sp>
      <p:sp>
        <p:nvSpPr>
          <p:cNvPr id="18436" name="Text Box 19"/>
          <p:cNvSpPr txBox="1">
            <a:spLocks noChangeArrowheads="1"/>
          </p:cNvSpPr>
          <p:nvPr/>
        </p:nvSpPr>
        <p:spPr bwMode="auto">
          <a:xfrm>
            <a:off x="107504" y="692696"/>
            <a:ext cx="6590952" cy="108234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1000"/>
              </a:spcBef>
            </a:pPr>
            <a:r>
              <a:rPr kumimoji="1" lang="ja-JP" altLang="en-US" sz="2800" b="1" dirty="0">
                <a:latin typeface="+mj-ea"/>
                <a:ea typeface="+mj-ea"/>
              </a:rPr>
              <a:t>２　生活科の内容</a:t>
            </a:r>
            <a:endParaRPr kumimoji="1" lang="en-US" altLang="ja-JP" sz="2800" b="1" dirty="0">
              <a:latin typeface="+mj-ea"/>
              <a:ea typeface="+mj-ea"/>
            </a:endParaRPr>
          </a:p>
          <a:p>
            <a:pPr marL="514350" indent="-514350" eaLnBrk="1" hangingPunct="1">
              <a:spcBef>
                <a:spcPts val="1000"/>
              </a:spcBef>
              <a:buAutoNum type="arabicParenBoth"/>
            </a:pPr>
            <a:r>
              <a:rPr kumimoji="1" lang="ja-JP" altLang="en-US" sz="2800" dirty="0">
                <a:latin typeface="+mj-ea"/>
                <a:ea typeface="+mj-ea"/>
              </a:rPr>
              <a:t>学校と生活</a:t>
            </a:r>
            <a:endParaRPr kumimoji="1" lang="en-US" altLang="ja-JP" sz="2800" dirty="0">
              <a:latin typeface="+mj-ea"/>
              <a:ea typeface="+mj-ea"/>
            </a:endParaRPr>
          </a:p>
        </p:txBody>
      </p:sp>
      <p:sp>
        <p:nvSpPr>
          <p:cNvPr id="13" name="AutoShape 10"/>
          <p:cNvSpPr>
            <a:spLocks noChangeArrowheads="1"/>
          </p:cNvSpPr>
          <p:nvPr/>
        </p:nvSpPr>
        <p:spPr bwMode="auto">
          <a:xfrm>
            <a:off x="107504" y="1916832"/>
            <a:ext cx="8856984" cy="4392488"/>
          </a:xfrm>
          <a:prstGeom prst="foldedCorner">
            <a:avLst>
              <a:gd name="adj" fmla="val 7053"/>
            </a:avLst>
          </a:prstGeom>
          <a:solidFill>
            <a:srgbClr val="FFFFFF"/>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ja-JP" sz="2800" dirty="0">
                <a:latin typeface="+mj-ea"/>
                <a:ea typeface="+mj-ea"/>
              </a:rPr>
              <a:t> (1) </a:t>
            </a:r>
            <a:r>
              <a:rPr lang="ja-JP" altLang="en-US" sz="2800" dirty="0">
                <a:solidFill>
                  <a:srgbClr val="0033CC"/>
                </a:solidFill>
                <a:latin typeface="+mj-ea"/>
                <a:ea typeface="+mj-ea"/>
              </a:rPr>
              <a:t>学校生活に関わる活動を通して</a:t>
            </a:r>
            <a:r>
              <a:rPr lang="ja-JP" altLang="en-US" sz="2800" dirty="0">
                <a:latin typeface="+mj-ea"/>
                <a:ea typeface="+mj-ea"/>
              </a:rPr>
              <a:t>，</a:t>
            </a:r>
            <a:endParaRPr lang="en-US" altLang="ja-JP" sz="2800" dirty="0">
              <a:latin typeface="+mj-ea"/>
              <a:ea typeface="+mj-ea"/>
            </a:endParaRPr>
          </a:p>
          <a:p>
            <a:r>
              <a:rPr lang="ja-JP" altLang="en-US" sz="2800" dirty="0">
                <a:solidFill>
                  <a:srgbClr val="FF0000"/>
                </a:solidFill>
                <a:latin typeface="+mj-ea"/>
                <a:ea typeface="+mj-ea"/>
              </a:rPr>
              <a:t>　学校の施設の様子や学校生活を支</a:t>
            </a:r>
            <a:endParaRPr lang="en-US" altLang="ja-JP" sz="2800" dirty="0">
              <a:solidFill>
                <a:srgbClr val="FF0000"/>
              </a:solidFill>
              <a:latin typeface="+mj-ea"/>
              <a:ea typeface="+mj-ea"/>
            </a:endParaRPr>
          </a:p>
          <a:p>
            <a:r>
              <a:rPr lang="ja-JP" altLang="en-US" sz="2800" dirty="0">
                <a:solidFill>
                  <a:srgbClr val="FF0000"/>
                </a:solidFill>
                <a:latin typeface="+mj-ea"/>
                <a:ea typeface="+mj-ea"/>
              </a:rPr>
              <a:t>　えている人々や友達</a:t>
            </a:r>
            <a:r>
              <a:rPr lang="ja-JP" altLang="en-US" sz="2800" dirty="0">
                <a:latin typeface="+mj-ea"/>
                <a:ea typeface="+mj-ea"/>
              </a:rPr>
              <a:t>，</a:t>
            </a:r>
            <a:r>
              <a:rPr lang="ja-JP" altLang="en-US" sz="2800" dirty="0">
                <a:solidFill>
                  <a:srgbClr val="FF0000"/>
                </a:solidFill>
                <a:latin typeface="+mj-ea"/>
                <a:ea typeface="+mj-ea"/>
              </a:rPr>
              <a:t>通学路の様子</a:t>
            </a:r>
            <a:endParaRPr lang="en-US" altLang="ja-JP" sz="2800" dirty="0">
              <a:solidFill>
                <a:srgbClr val="FF0000"/>
              </a:solidFill>
              <a:latin typeface="+mj-ea"/>
              <a:ea typeface="+mj-ea"/>
            </a:endParaRPr>
          </a:p>
          <a:p>
            <a:r>
              <a:rPr lang="ja-JP" altLang="en-US" sz="2800" dirty="0">
                <a:solidFill>
                  <a:srgbClr val="FF0000"/>
                </a:solidFill>
                <a:latin typeface="+mj-ea"/>
                <a:ea typeface="+mj-ea"/>
              </a:rPr>
              <a:t>　やその安全を守っている人々などに</a:t>
            </a:r>
            <a:endParaRPr lang="en-US" altLang="ja-JP" sz="2800" dirty="0">
              <a:solidFill>
                <a:srgbClr val="FF0000"/>
              </a:solidFill>
              <a:latin typeface="+mj-ea"/>
              <a:ea typeface="+mj-ea"/>
            </a:endParaRPr>
          </a:p>
          <a:p>
            <a:r>
              <a:rPr lang="ja-JP" altLang="en-US" sz="2800" dirty="0">
                <a:solidFill>
                  <a:srgbClr val="FF0000"/>
                </a:solidFill>
                <a:latin typeface="+mj-ea"/>
                <a:ea typeface="+mj-ea"/>
              </a:rPr>
              <a:t>　ついて考えることができ</a:t>
            </a:r>
            <a:r>
              <a:rPr lang="ja-JP" altLang="en-US" sz="2800" dirty="0">
                <a:latin typeface="+mj-ea"/>
                <a:ea typeface="+mj-ea"/>
              </a:rPr>
              <a:t>，</a:t>
            </a:r>
            <a:endParaRPr lang="en-US" altLang="ja-JP" sz="2800" dirty="0">
              <a:latin typeface="+mj-ea"/>
              <a:ea typeface="+mj-ea"/>
            </a:endParaRPr>
          </a:p>
          <a:p>
            <a:r>
              <a:rPr lang="ja-JP" altLang="en-US" sz="2800" dirty="0">
                <a:solidFill>
                  <a:srgbClr val="00B050"/>
                </a:solidFill>
                <a:latin typeface="+mj-ea"/>
                <a:ea typeface="+mj-ea"/>
              </a:rPr>
              <a:t>　学校での生活は様々な人や施設と</a:t>
            </a:r>
            <a:endParaRPr lang="en-US" altLang="ja-JP" sz="2800" dirty="0">
              <a:solidFill>
                <a:srgbClr val="00B050"/>
              </a:solidFill>
              <a:latin typeface="+mj-ea"/>
              <a:ea typeface="+mj-ea"/>
            </a:endParaRPr>
          </a:p>
          <a:p>
            <a:r>
              <a:rPr lang="ja-JP" altLang="en-US" sz="2800" dirty="0">
                <a:solidFill>
                  <a:srgbClr val="00B050"/>
                </a:solidFill>
                <a:latin typeface="+mj-ea"/>
                <a:ea typeface="+mj-ea"/>
              </a:rPr>
              <a:t>　関わっていることが分かり</a:t>
            </a:r>
            <a:r>
              <a:rPr lang="ja-JP" altLang="en-US" sz="2800" dirty="0">
                <a:latin typeface="+mj-ea"/>
                <a:ea typeface="+mj-ea"/>
              </a:rPr>
              <a:t>，</a:t>
            </a:r>
            <a:endParaRPr lang="en-US" altLang="ja-JP" sz="2800" dirty="0">
              <a:latin typeface="+mj-ea"/>
              <a:ea typeface="+mj-ea"/>
            </a:endParaRPr>
          </a:p>
          <a:p>
            <a:r>
              <a:rPr lang="ja-JP" altLang="en-US" sz="2800" dirty="0">
                <a:solidFill>
                  <a:srgbClr val="FF3399"/>
                </a:solidFill>
                <a:latin typeface="+mj-ea"/>
                <a:ea typeface="+mj-ea"/>
              </a:rPr>
              <a:t>　楽しく安心して遊びや生活をしたり，</a:t>
            </a:r>
            <a:endParaRPr lang="en-US" altLang="ja-JP" sz="2800" dirty="0">
              <a:solidFill>
                <a:srgbClr val="FF3399"/>
              </a:solidFill>
              <a:latin typeface="+mj-ea"/>
              <a:ea typeface="+mj-ea"/>
            </a:endParaRPr>
          </a:p>
          <a:p>
            <a:r>
              <a:rPr lang="ja-JP" altLang="en-US" sz="2800" dirty="0">
                <a:solidFill>
                  <a:srgbClr val="FF3399"/>
                </a:solidFill>
                <a:latin typeface="+mj-ea"/>
                <a:ea typeface="+mj-ea"/>
              </a:rPr>
              <a:t>　安全な登下校をしたりしようとする</a:t>
            </a:r>
            <a:r>
              <a:rPr lang="ja-JP" altLang="en-US" sz="2800" dirty="0">
                <a:latin typeface="+mj-ea"/>
                <a:ea typeface="+mj-ea"/>
              </a:rPr>
              <a:t>。</a:t>
            </a:r>
            <a:endParaRPr kumimoji="1" lang="ja-JP" altLang="en-US" sz="2800" u="sng" dirty="0">
              <a:solidFill>
                <a:srgbClr val="FF0000"/>
              </a:solidFill>
              <a:latin typeface="+mj-ea"/>
              <a:ea typeface="+mj-ea"/>
            </a:endParaRPr>
          </a:p>
        </p:txBody>
      </p:sp>
      <p:sp>
        <p:nvSpPr>
          <p:cNvPr id="14" name="テキスト ボックス 13"/>
          <p:cNvSpPr txBox="1"/>
          <p:nvPr/>
        </p:nvSpPr>
        <p:spPr>
          <a:xfrm>
            <a:off x="5796136" y="1988840"/>
            <a:ext cx="3059832" cy="461665"/>
          </a:xfrm>
          <a:prstGeom prst="rect">
            <a:avLst/>
          </a:prstGeom>
          <a:noFill/>
          <a:ln>
            <a:solidFill>
              <a:srgbClr val="0033CC"/>
            </a:solidFill>
          </a:ln>
        </p:spPr>
        <p:txBody>
          <a:bodyPr wrap="square" rtlCol="0">
            <a:spAutoFit/>
          </a:bodyPr>
          <a:lstStyle/>
          <a:p>
            <a:r>
              <a:rPr kumimoji="1" lang="ja-JP" altLang="en-US" sz="2400" dirty="0">
                <a:solidFill>
                  <a:srgbClr val="0033CC"/>
                </a:solidFill>
                <a:latin typeface="+mj-ea"/>
                <a:ea typeface="+mj-ea"/>
              </a:rPr>
              <a:t>具体的な活動や体験</a:t>
            </a:r>
          </a:p>
        </p:txBody>
      </p:sp>
      <p:sp>
        <p:nvSpPr>
          <p:cNvPr id="17" name="テキスト ボックス 16"/>
          <p:cNvSpPr txBox="1"/>
          <p:nvPr/>
        </p:nvSpPr>
        <p:spPr>
          <a:xfrm>
            <a:off x="6084168" y="2708920"/>
            <a:ext cx="2592288" cy="830997"/>
          </a:xfrm>
          <a:prstGeom prst="rect">
            <a:avLst/>
          </a:prstGeom>
          <a:noFill/>
          <a:ln>
            <a:solidFill>
              <a:srgbClr val="FF0000"/>
            </a:solidFill>
          </a:ln>
        </p:spPr>
        <p:txBody>
          <a:bodyPr wrap="square" rtlCol="0">
            <a:spAutoFit/>
          </a:bodyPr>
          <a:lstStyle/>
          <a:p>
            <a:r>
              <a:rPr kumimoji="1" lang="ja-JP" altLang="en-US" sz="2400" dirty="0">
                <a:solidFill>
                  <a:srgbClr val="FF0000"/>
                </a:solidFill>
                <a:latin typeface="+mj-ea"/>
                <a:ea typeface="+mj-ea"/>
              </a:rPr>
              <a:t>思考力・判断力・</a:t>
            </a:r>
            <a:endParaRPr kumimoji="1" lang="en-US" altLang="ja-JP" sz="2400" dirty="0">
              <a:solidFill>
                <a:srgbClr val="FF0000"/>
              </a:solidFill>
              <a:latin typeface="+mj-ea"/>
              <a:ea typeface="+mj-ea"/>
            </a:endParaRPr>
          </a:p>
          <a:p>
            <a:r>
              <a:rPr kumimoji="1" lang="ja-JP" altLang="en-US" sz="2400" dirty="0">
                <a:solidFill>
                  <a:srgbClr val="FF0000"/>
                </a:solidFill>
                <a:latin typeface="+mj-ea"/>
                <a:ea typeface="+mj-ea"/>
              </a:rPr>
              <a:t>表現力等の基礎</a:t>
            </a:r>
          </a:p>
        </p:txBody>
      </p:sp>
      <p:sp>
        <p:nvSpPr>
          <p:cNvPr id="20" name="テキスト ボックス 19"/>
          <p:cNvSpPr txBox="1"/>
          <p:nvPr/>
        </p:nvSpPr>
        <p:spPr>
          <a:xfrm>
            <a:off x="5832648" y="4335487"/>
            <a:ext cx="3059832" cy="461665"/>
          </a:xfrm>
          <a:prstGeom prst="rect">
            <a:avLst/>
          </a:prstGeom>
          <a:noFill/>
          <a:ln>
            <a:solidFill>
              <a:srgbClr val="00B050"/>
            </a:solidFill>
          </a:ln>
        </p:spPr>
        <p:txBody>
          <a:bodyPr wrap="square" rtlCol="0">
            <a:spAutoFit/>
          </a:bodyPr>
          <a:lstStyle/>
          <a:p>
            <a:r>
              <a:rPr kumimoji="1" lang="ja-JP" altLang="en-US" sz="2400" dirty="0">
                <a:solidFill>
                  <a:srgbClr val="00B050"/>
                </a:solidFill>
                <a:latin typeface="+mj-ea"/>
                <a:ea typeface="+mj-ea"/>
              </a:rPr>
              <a:t>知識及び技能の基礎</a:t>
            </a:r>
          </a:p>
        </p:txBody>
      </p:sp>
      <p:sp>
        <p:nvSpPr>
          <p:cNvPr id="9" name="テキスト ボックス 8"/>
          <p:cNvSpPr txBox="1"/>
          <p:nvPr/>
        </p:nvSpPr>
        <p:spPr>
          <a:xfrm>
            <a:off x="6084168" y="5085184"/>
            <a:ext cx="2592288" cy="830997"/>
          </a:xfrm>
          <a:prstGeom prst="rect">
            <a:avLst/>
          </a:prstGeom>
          <a:noFill/>
          <a:ln>
            <a:solidFill>
              <a:srgbClr val="FF6699"/>
            </a:solidFill>
          </a:ln>
        </p:spPr>
        <p:txBody>
          <a:bodyPr wrap="square" rtlCol="0">
            <a:spAutoFit/>
          </a:bodyPr>
          <a:lstStyle/>
          <a:p>
            <a:r>
              <a:rPr kumimoji="1" lang="ja-JP" altLang="en-US" sz="2400" dirty="0">
                <a:solidFill>
                  <a:srgbClr val="FF6699"/>
                </a:solidFill>
                <a:latin typeface="+mj-ea"/>
                <a:ea typeface="+mj-ea"/>
              </a:rPr>
              <a:t>学びに向かう力・</a:t>
            </a:r>
            <a:endParaRPr kumimoji="1" lang="en-US" altLang="ja-JP" sz="2400" dirty="0">
              <a:solidFill>
                <a:srgbClr val="FF6699"/>
              </a:solidFill>
              <a:latin typeface="+mj-ea"/>
              <a:ea typeface="+mj-ea"/>
            </a:endParaRPr>
          </a:p>
          <a:p>
            <a:r>
              <a:rPr kumimoji="1" lang="ja-JP" altLang="en-US" sz="2400" dirty="0">
                <a:solidFill>
                  <a:srgbClr val="FF6699"/>
                </a:solidFill>
                <a:latin typeface="+mj-ea"/>
                <a:ea typeface="+mj-ea"/>
              </a:rPr>
              <a:t>人間性等</a:t>
            </a:r>
          </a:p>
        </p:txBody>
      </p:sp>
      <p:sp>
        <p:nvSpPr>
          <p:cNvPr id="10" name="AutoShape 15">
            <a:extLst>
              <a:ext uri="{FF2B5EF4-FFF2-40B4-BE49-F238E27FC236}">
                <a16:creationId xmlns:a16="http://schemas.microsoft.com/office/drawing/2014/main" id="{F90422BB-E762-4428-B79E-5998C1D668AE}"/>
              </a:ext>
            </a:extLst>
          </p:cNvPr>
          <p:cNvSpPr>
            <a:spLocks noChangeArrowheads="1"/>
          </p:cNvSpPr>
          <p:nvPr/>
        </p:nvSpPr>
        <p:spPr bwMode="auto">
          <a:xfrm>
            <a:off x="34925" y="44451"/>
            <a:ext cx="3384947"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生活科の内容</a:t>
            </a:r>
            <a:endParaRPr lang="en-US" altLang="ja-JP" sz="2800" b="1" dirty="0">
              <a:ea typeface="HGP教科書体" panose="02020600000000000000" pitchFamily="18"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4990714"/>
      </p:ext>
    </p:extLst>
  </p:cSld>
  <p:clrMapOvr>
    <a:masterClrMapping/>
  </p:clrMapOvr>
  <mc:AlternateContent xmlns:mc="http://schemas.openxmlformats.org/markup-compatibility/2006" xmlns:p14="http://schemas.microsoft.com/office/powerpoint/2010/main">
    <mc:Choice Requires="p14">
      <p:transition spd="slow" p14:dur="2000" advTm="160653"/>
    </mc:Choice>
    <mc:Fallback xmlns="">
      <p:transition spd="slow" advTm="160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P52</a:t>
            </a:r>
            <a:r>
              <a:rPr lang="ja" altLang="en-US" sz="2800" dirty="0">
                <a:latin typeface="+mj-ea"/>
                <a:ea typeface="+mj-ea"/>
              </a:rPr>
              <a:t>～</a:t>
            </a:r>
            <a:r>
              <a:rPr lang="en-US" altLang="ja-JP" sz="2800" dirty="0">
                <a:latin typeface="+mj-ea"/>
                <a:ea typeface="+mj-ea"/>
              </a:rPr>
              <a:t>67</a:t>
            </a:r>
            <a:endParaRPr lang="ja-JP" altLang="en-US" sz="2800" dirty="0">
              <a:latin typeface="+mj-ea"/>
              <a:ea typeface="+mj-ea"/>
            </a:endParaRPr>
          </a:p>
        </p:txBody>
      </p:sp>
      <p:sp>
        <p:nvSpPr>
          <p:cNvPr id="3" name="テキスト ボックス 6">
            <a:extLst>
              <a:ext uri="{FF2B5EF4-FFF2-40B4-BE49-F238E27FC236}">
                <a16:creationId xmlns:a16="http://schemas.microsoft.com/office/drawing/2014/main" id="{82F95D83-0C5A-45CB-AF2E-60951AF76602}"/>
              </a:ext>
            </a:extLst>
          </p:cNvPr>
          <p:cNvSpPr txBox="1">
            <a:spLocks noChangeArrowheads="1"/>
          </p:cNvSpPr>
          <p:nvPr/>
        </p:nvSpPr>
        <p:spPr bwMode="auto">
          <a:xfrm>
            <a:off x="179512" y="1057271"/>
            <a:ext cx="878760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 altLang="en-US" sz="2800" dirty="0">
                <a:latin typeface="ＭＳ Ｐゴシック" pitchFamily="50" charset="-128"/>
                <a:ea typeface="ＭＳ Ｐゴシック" pitchFamily="50" charset="-128"/>
              </a:rPr>
              <a:t>１　指導計画作成上の配慮事項</a:t>
            </a:r>
          </a:p>
          <a:p>
            <a:pPr marL="514350" indent="-514350" eaLnBrk="1" hangingPunct="1">
              <a:buAutoNum type="arabicParenBoth"/>
            </a:pPr>
            <a:r>
              <a:rPr kumimoji="1" lang="ja" altLang="en-US" sz="2800" dirty="0">
                <a:solidFill>
                  <a:srgbClr val="FF0000"/>
                </a:solidFill>
                <a:latin typeface="ＭＳ Ｐゴシック" pitchFamily="50" charset="-128"/>
                <a:ea typeface="ＭＳ Ｐゴシック" pitchFamily="50" charset="-128"/>
              </a:rPr>
              <a:t>主体的，対話的で深い学びの実現</a:t>
            </a:r>
            <a:endParaRPr kumimoji="1" lang="en-US" altLang="ja" sz="2800" dirty="0">
              <a:solidFill>
                <a:srgbClr val="FF0000"/>
              </a:solidFill>
              <a:latin typeface="ＭＳ Ｐゴシック" pitchFamily="50" charset="-128"/>
              <a:ea typeface="ＭＳ Ｐゴシック" pitchFamily="50" charset="-128"/>
            </a:endParaRPr>
          </a:p>
          <a:p>
            <a:pPr marL="514350" indent="-514350" eaLnBrk="1" hangingPunct="1">
              <a:buAutoNum type="arabicParenBoth"/>
            </a:pPr>
            <a:r>
              <a:rPr kumimoji="1" lang="ja-JP" altLang="en-US" sz="2800" dirty="0">
                <a:latin typeface="ＭＳ Ｐゴシック" pitchFamily="50" charset="-128"/>
                <a:ea typeface="ＭＳ Ｐゴシック" pitchFamily="50" charset="-128"/>
              </a:rPr>
              <a:t>２学年間を見通した学習活動の設定</a:t>
            </a:r>
            <a:endParaRPr kumimoji="1" lang="en-US" altLang="ja" sz="2800" dirty="0">
              <a:latin typeface="ＭＳ Ｐゴシック" pitchFamily="50" charset="-128"/>
              <a:ea typeface="ＭＳ Ｐゴシック" pitchFamily="50" charset="-128"/>
            </a:endParaRPr>
          </a:p>
          <a:p>
            <a:pPr marL="514350" indent="-514350" eaLnBrk="1" hangingPunct="1">
              <a:buAutoNum type="arabicParenBoth"/>
            </a:pPr>
            <a:r>
              <a:rPr kumimoji="1" lang="ja-JP" altLang="en-US" sz="2800" dirty="0">
                <a:latin typeface="ＭＳ Ｐゴシック" pitchFamily="50" charset="-128"/>
                <a:ea typeface="ＭＳ Ｐゴシック" pitchFamily="50" charset="-128"/>
              </a:rPr>
              <a:t>継続的な飼育，栽培</a:t>
            </a:r>
            <a:endParaRPr kumimoji="1" lang="en-US" altLang="ja-JP" sz="2800" dirty="0">
              <a:latin typeface="ＭＳ Ｐゴシック" pitchFamily="50" charset="-128"/>
              <a:ea typeface="ＭＳ Ｐゴシック" pitchFamily="50" charset="-128"/>
            </a:endParaRPr>
          </a:p>
          <a:p>
            <a:pPr marL="514350" indent="-514350" eaLnBrk="1" hangingPunct="1">
              <a:buAutoNum type="arabicParenBoth"/>
            </a:pPr>
            <a:r>
              <a:rPr kumimoji="1" lang="ja-JP" altLang="en-US" sz="2800" dirty="0">
                <a:latin typeface="ＭＳ Ｐゴシック" pitchFamily="50" charset="-128"/>
                <a:ea typeface="ＭＳ Ｐゴシック" pitchFamily="50" charset="-128"/>
              </a:rPr>
              <a:t>他教科等との関連，スタートカリキュラムの編成</a:t>
            </a:r>
            <a:endParaRPr kumimoji="1" lang="en-US" altLang="ja-JP" sz="2800" dirty="0">
              <a:latin typeface="ＭＳ Ｐゴシック" pitchFamily="50" charset="-128"/>
              <a:ea typeface="ＭＳ Ｐゴシック" pitchFamily="50" charset="-128"/>
            </a:endParaRPr>
          </a:p>
          <a:p>
            <a:pPr marL="514350" indent="-514350" eaLnBrk="1" hangingPunct="1"/>
            <a:r>
              <a:rPr kumimoji="1" lang="en-US" altLang="ja-JP" sz="2800" dirty="0">
                <a:latin typeface="ＭＳ Ｐゴシック" pitchFamily="50" charset="-128"/>
                <a:ea typeface="ＭＳ Ｐゴシック" pitchFamily="50" charset="-128"/>
              </a:rPr>
              <a:t>(5) </a:t>
            </a:r>
            <a:r>
              <a:rPr kumimoji="1" lang="ja-JP" altLang="en-US" sz="2800" dirty="0">
                <a:latin typeface="ＭＳ Ｐゴシック" pitchFamily="50" charset="-128"/>
                <a:ea typeface="ＭＳ Ｐゴシック" pitchFamily="50" charset="-128"/>
              </a:rPr>
              <a:t>困難さに応じた指導の工夫</a:t>
            </a:r>
            <a:endParaRPr kumimoji="1" lang="en-US" altLang="ja-JP" sz="2800" dirty="0">
              <a:latin typeface="ＭＳ Ｐゴシック" pitchFamily="50" charset="-128"/>
              <a:ea typeface="ＭＳ Ｐゴシック" pitchFamily="50" charset="-128"/>
            </a:endParaRPr>
          </a:p>
          <a:p>
            <a:pPr marL="514350" indent="-514350" eaLnBrk="1" hangingPunct="1"/>
            <a:r>
              <a:rPr kumimoji="1" lang="en-US" altLang="ja-JP" sz="2800" dirty="0">
                <a:latin typeface="ＭＳ Ｐゴシック" pitchFamily="50" charset="-128"/>
                <a:ea typeface="ＭＳ Ｐゴシック" pitchFamily="50" charset="-128"/>
              </a:rPr>
              <a:t>(6) </a:t>
            </a:r>
            <a:r>
              <a:rPr kumimoji="1" lang="ja-JP" altLang="en-US" sz="2800" dirty="0">
                <a:latin typeface="ＭＳ Ｐゴシック" pitchFamily="50" charset="-128"/>
                <a:ea typeface="ＭＳ Ｐゴシック" pitchFamily="50" charset="-128"/>
              </a:rPr>
              <a:t>道徳科との関連</a:t>
            </a:r>
            <a:endParaRPr kumimoji="1" lang="en-US" altLang="ja-JP" sz="2800" dirty="0">
              <a:latin typeface="ＭＳ Ｐゴシック" pitchFamily="50" charset="-128"/>
              <a:ea typeface="ＭＳ Ｐゴシック" pitchFamily="50" charset="-128"/>
            </a:endParaRPr>
          </a:p>
        </p:txBody>
      </p:sp>
      <p:sp>
        <p:nvSpPr>
          <p:cNvPr id="4" name="AutoShape 15">
            <a:extLst>
              <a:ext uri="{FF2B5EF4-FFF2-40B4-BE49-F238E27FC236}">
                <a16:creationId xmlns:a16="http://schemas.microsoft.com/office/drawing/2014/main" id="{E7071D99-3400-4873-A29B-6D8CCFA6FA56}"/>
              </a:ext>
            </a:extLst>
          </p:cNvPr>
          <p:cNvSpPr>
            <a:spLocks noChangeArrowheads="1"/>
          </p:cNvSpPr>
          <p:nvPr/>
        </p:nvSpPr>
        <p:spPr bwMode="auto">
          <a:xfrm>
            <a:off x="34926" y="44451"/>
            <a:ext cx="5977234" cy="598486"/>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指導計画の作成と内容の取扱い</a:t>
            </a:r>
            <a:endParaRPr lang="en-US" altLang="ja-JP" sz="2800" b="1" dirty="0">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3706439"/>
      </p:ext>
    </p:extLst>
  </p:cSld>
  <p:clrMapOvr>
    <a:masterClrMapping/>
  </p:clrMapOvr>
  <mc:AlternateContent xmlns:mc="http://schemas.openxmlformats.org/markup-compatibility/2006" xmlns:p14="http://schemas.microsoft.com/office/powerpoint/2010/main">
    <mc:Choice Requires="p14">
      <p:transition spd="slow" p14:dur="2000" advTm="33898"/>
    </mc:Choice>
    <mc:Fallback xmlns="">
      <p:transition spd="slow" advTm="3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P52</a:t>
            </a:r>
            <a:endParaRPr lang="ja-JP" altLang="en-US" sz="2800" dirty="0">
              <a:latin typeface="+mj-ea"/>
              <a:ea typeface="+mj-ea"/>
            </a:endParaRPr>
          </a:p>
        </p:txBody>
      </p:sp>
      <p:sp>
        <p:nvSpPr>
          <p:cNvPr id="3" name="テキスト ボックス 6">
            <a:extLst>
              <a:ext uri="{FF2B5EF4-FFF2-40B4-BE49-F238E27FC236}">
                <a16:creationId xmlns:a16="http://schemas.microsoft.com/office/drawing/2014/main" id="{82F95D83-0C5A-45CB-AF2E-60951AF76602}"/>
              </a:ext>
            </a:extLst>
          </p:cNvPr>
          <p:cNvSpPr txBox="1">
            <a:spLocks noChangeArrowheads="1"/>
          </p:cNvSpPr>
          <p:nvPr/>
        </p:nvSpPr>
        <p:spPr bwMode="auto">
          <a:xfrm>
            <a:off x="179512" y="1772816"/>
            <a:ext cx="8787606" cy="31085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dirty="0"/>
              <a:t>　年間や，単元など内容や時間のまとまりを見通して，その中で育む資質・能力の育成に向けて，児童の主体的・対話的で深い学びの実現を図るようにすること。その際，児童が具体的な活動や体験を通して，身近な生活に関わる見方・考え方を生かし，自分と地域の人々，社会及び自然との関わりが具体的に把握できるような学習活動を行うこととし，校外での活動を積極的に取り入れること。</a:t>
            </a:r>
            <a:endParaRPr kumimoji="1" lang="en-US" altLang="ja" sz="2800" u="sng" dirty="0">
              <a:solidFill>
                <a:srgbClr val="FF0000"/>
              </a:solidFill>
              <a:latin typeface="ＭＳ Ｐゴシック" pitchFamily="50" charset="-128"/>
              <a:ea typeface="ＭＳ Ｐゴシック" pitchFamily="50" charset="-128"/>
            </a:endParaRPr>
          </a:p>
        </p:txBody>
      </p:sp>
      <p:sp>
        <p:nvSpPr>
          <p:cNvPr id="5" name="テキスト ボックス 6">
            <a:extLst>
              <a:ext uri="{FF2B5EF4-FFF2-40B4-BE49-F238E27FC236}">
                <a16:creationId xmlns:a16="http://schemas.microsoft.com/office/drawing/2014/main" id="{82F95D83-0C5A-45CB-AF2E-60951AF76602}"/>
              </a:ext>
            </a:extLst>
          </p:cNvPr>
          <p:cNvSpPr txBox="1">
            <a:spLocks noChangeArrowheads="1"/>
          </p:cNvSpPr>
          <p:nvPr/>
        </p:nvSpPr>
        <p:spPr bwMode="auto">
          <a:xfrm>
            <a:off x="261140" y="764704"/>
            <a:ext cx="87876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 altLang="en-US" sz="2800" dirty="0">
                <a:latin typeface="ＭＳ Ｐゴシック" pitchFamily="50" charset="-128"/>
                <a:ea typeface="ＭＳ Ｐゴシック" pitchFamily="50" charset="-128"/>
              </a:rPr>
              <a:t>１　指導計画作成上の配慮事項</a:t>
            </a:r>
          </a:p>
          <a:p>
            <a:pPr marL="514350" indent="-514350" eaLnBrk="1" hangingPunct="1">
              <a:buAutoNum type="arabicParenBoth"/>
            </a:pPr>
            <a:r>
              <a:rPr kumimoji="1" lang="ja" altLang="en-US" sz="2800" dirty="0">
                <a:latin typeface="ＭＳ Ｐゴシック" pitchFamily="50" charset="-128"/>
                <a:ea typeface="ＭＳ Ｐゴシック" pitchFamily="50" charset="-128"/>
              </a:rPr>
              <a:t>主体的，対話的で深い学びの実現</a:t>
            </a:r>
            <a:endParaRPr kumimoji="1" lang="en-US" altLang="ja-JP" sz="2800" dirty="0">
              <a:latin typeface="ＭＳ Ｐゴシック" pitchFamily="50" charset="-128"/>
              <a:ea typeface="ＭＳ Ｐゴシック" pitchFamily="50" charset="-128"/>
            </a:endParaRPr>
          </a:p>
        </p:txBody>
      </p:sp>
      <p:sp>
        <p:nvSpPr>
          <p:cNvPr id="6" name="AutoShape 15">
            <a:extLst>
              <a:ext uri="{FF2B5EF4-FFF2-40B4-BE49-F238E27FC236}">
                <a16:creationId xmlns:a16="http://schemas.microsoft.com/office/drawing/2014/main" id="{E7071D99-3400-4873-A29B-6D8CCFA6FA56}"/>
              </a:ext>
            </a:extLst>
          </p:cNvPr>
          <p:cNvSpPr>
            <a:spLocks noChangeArrowheads="1"/>
          </p:cNvSpPr>
          <p:nvPr/>
        </p:nvSpPr>
        <p:spPr bwMode="auto">
          <a:xfrm>
            <a:off x="34926" y="44451"/>
            <a:ext cx="5977234" cy="598486"/>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指導計画の作成と内容の取扱い</a:t>
            </a:r>
            <a:endParaRPr lang="en-US" altLang="ja-JP" sz="2800" b="1" dirty="0">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0247443"/>
      </p:ext>
    </p:extLst>
  </p:cSld>
  <p:clrMapOvr>
    <a:masterClrMapping/>
  </p:clrMapOvr>
  <mc:AlternateContent xmlns:mc="http://schemas.openxmlformats.org/markup-compatibility/2006" xmlns:p14="http://schemas.microsoft.com/office/powerpoint/2010/main">
    <mc:Choice Requires="p14">
      <p:transition spd="slow" p14:dur="2000" advTm="48211"/>
    </mc:Choice>
    <mc:Fallback xmlns="">
      <p:transition spd="slow" advTm="48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6">
            <a:extLst>
              <a:ext uri="{FF2B5EF4-FFF2-40B4-BE49-F238E27FC236}">
                <a16:creationId xmlns:a16="http://schemas.microsoft.com/office/drawing/2014/main" id="{82F95D83-0C5A-45CB-AF2E-60951AF76602}"/>
              </a:ext>
            </a:extLst>
          </p:cNvPr>
          <p:cNvSpPr txBox="1">
            <a:spLocks noChangeArrowheads="1"/>
          </p:cNvSpPr>
          <p:nvPr/>
        </p:nvSpPr>
        <p:spPr bwMode="auto">
          <a:xfrm>
            <a:off x="237328" y="908720"/>
            <a:ext cx="8859045"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latin typeface="+mj-ea"/>
                <a:ea typeface="+mj-ea"/>
              </a:rPr>
              <a:t>〇　主体的な学びの視点による指導</a:t>
            </a:r>
            <a:endParaRPr kumimoji="1" lang="en-US" altLang="ja-JP" sz="2800" dirty="0">
              <a:latin typeface="+mj-ea"/>
              <a:ea typeface="+mj-ea"/>
            </a:endParaRPr>
          </a:p>
          <a:p>
            <a:r>
              <a:rPr lang="ja-JP" altLang="en-US" sz="2200" dirty="0"/>
              <a:t>　</a:t>
            </a:r>
            <a:r>
              <a:rPr lang="ja-JP" altLang="en-US" sz="2300" dirty="0"/>
              <a:t>生活科では，児童の生活圏である学校，家庭，地域を学習の対象や場とし，対象と直接関わる活動を行うことで，興味や関心を喚起し，自発的な取組を促してきた。</a:t>
            </a:r>
            <a:r>
              <a:rPr lang="ja-JP" altLang="en-US" sz="2300" dirty="0">
                <a:solidFill>
                  <a:srgbClr val="FF0000"/>
                </a:solidFill>
              </a:rPr>
              <a:t>こうした点に加えて，表現を行い伝え合う活動の充実を図るようにする。</a:t>
            </a:r>
            <a:r>
              <a:rPr lang="ja-JP" altLang="en-US" sz="2300" dirty="0"/>
              <a:t>小学校低学年は，自らの学びを直接的に振り返ることは難しく，相手意識や目的意識に支えられた表現活動を行う中で，自らの学習活動を振り返る。振り返ることで自分自身の成長や変容について考え，自分自身についてのイメージを深め，自分のよさや可能性に気付いていく。自分自身への気付きや，自分自身の成長に気付くことが，自分は更に成長していけるという期待や意欲を高めることにつながる。学習活動の成果や過程を表現し，振り返ることで得られた手応えや自信は，自らの学びを新たな活動に生かし挑戦していこうとする子供の姿を生み出す。こうしたサイクルが学びに向かう力等を育成するものと捉え，指導に生かすようにする。</a:t>
            </a:r>
          </a:p>
        </p:txBody>
      </p:sp>
      <p:sp>
        <p:nvSpPr>
          <p:cNvPr id="5" name="AutoShape 17"/>
          <p:cNvSpPr>
            <a:spLocks noChangeArrowheads="1"/>
          </p:cNvSpPr>
          <p:nvPr/>
        </p:nvSpPr>
        <p:spPr bwMode="auto">
          <a:xfrm>
            <a:off x="6764337" y="25574"/>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P94</a:t>
            </a:r>
            <a:r>
              <a:rPr lang="ja-JP" altLang="en-US" sz="2800" dirty="0">
                <a:latin typeface="+mj-ea"/>
                <a:ea typeface="+mj-ea"/>
              </a:rPr>
              <a:t>～</a:t>
            </a:r>
            <a:r>
              <a:rPr lang="en-US" altLang="ja-JP" sz="2800" dirty="0">
                <a:latin typeface="+mj-ea"/>
                <a:ea typeface="+mj-ea"/>
              </a:rPr>
              <a:t>99</a:t>
            </a:r>
            <a:endParaRPr lang="ja-JP" altLang="en-US" sz="2800" dirty="0">
              <a:latin typeface="+mj-ea"/>
              <a:ea typeface="+mj-ea"/>
            </a:endParaRPr>
          </a:p>
        </p:txBody>
      </p:sp>
      <p:sp>
        <p:nvSpPr>
          <p:cNvPr id="7" name="AutoShape 15">
            <a:extLst>
              <a:ext uri="{FF2B5EF4-FFF2-40B4-BE49-F238E27FC236}">
                <a16:creationId xmlns:a16="http://schemas.microsoft.com/office/drawing/2014/main" id="{E7071D99-3400-4873-A29B-6D8CCFA6FA56}"/>
              </a:ext>
            </a:extLst>
          </p:cNvPr>
          <p:cNvSpPr>
            <a:spLocks noChangeArrowheads="1"/>
          </p:cNvSpPr>
          <p:nvPr/>
        </p:nvSpPr>
        <p:spPr bwMode="auto">
          <a:xfrm>
            <a:off x="34926" y="44451"/>
            <a:ext cx="5977234" cy="598486"/>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指導計画の作成と内容の取扱い</a:t>
            </a:r>
            <a:endParaRPr lang="en-US" altLang="ja-JP" sz="2800" b="1" dirty="0">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076707"/>
      </p:ext>
    </p:extLst>
  </p:cSld>
  <p:clrMapOvr>
    <a:masterClrMapping/>
  </p:clrMapOvr>
  <mc:AlternateContent xmlns:mc="http://schemas.openxmlformats.org/markup-compatibility/2006" xmlns:p14="http://schemas.microsoft.com/office/powerpoint/2010/main">
    <mc:Choice Requires="p14">
      <p:transition spd="slow" p14:dur="2000" advTm="110243"/>
    </mc:Choice>
    <mc:Fallback xmlns="">
      <p:transition spd="slow" advTm="11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6">
            <a:extLst>
              <a:ext uri="{FF2B5EF4-FFF2-40B4-BE49-F238E27FC236}">
                <a16:creationId xmlns:a16="http://schemas.microsoft.com/office/drawing/2014/main" id="{82F95D83-0C5A-45CB-AF2E-60951AF76602}"/>
              </a:ext>
            </a:extLst>
          </p:cNvPr>
          <p:cNvSpPr txBox="1">
            <a:spLocks noChangeArrowheads="1"/>
          </p:cNvSpPr>
          <p:nvPr/>
        </p:nvSpPr>
        <p:spPr bwMode="auto">
          <a:xfrm>
            <a:off x="237328" y="908720"/>
            <a:ext cx="8683648"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latin typeface="+mj-ea"/>
                <a:ea typeface="+mj-ea"/>
              </a:rPr>
              <a:t>〇　対話的な学びの視点による指導</a:t>
            </a:r>
            <a:endParaRPr kumimoji="1" lang="en-US" altLang="ja-JP" sz="2800" dirty="0">
              <a:latin typeface="+mj-ea"/>
              <a:ea typeface="+mj-ea"/>
            </a:endParaRPr>
          </a:p>
          <a:p>
            <a:r>
              <a:rPr lang="ja-JP" altLang="en-US" sz="2800" dirty="0"/>
              <a:t>　</a:t>
            </a:r>
            <a:r>
              <a:rPr lang="ja-JP" altLang="en-US" sz="2300" dirty="0"/>
              <a:t>生活科では，身の回りの様々な人々と関わりながら活動に取り組んだり，伝え合ったり交流したりすることを大切にしたりするようにする。伝え合い交流する中で，一人一人の発見が共有され，そのことをきっかけとして新たな気付きが生まれたり，関係が明らかになったりすることを踏まえ，他者との協働や伝え合い交流する活動により，児童の学びを質的に高めるようにする。また，双方向性のある活動が行われ，対象と直接関わり，対象とのやり取りをする中で，感じ，考え，気付くなどして対話的な学びが豊かに展開されるようにする。</a:t>
            </a:r>
            <a:endParaRPr kumimoji="1" lang="en-US" altLang="ja-JP" sz="2300" dirty="0">
              <a:latin typeface="+mj-ea"/>
              <a:ea typeface="+mj-ea"/>
            </a:endParaRPr>
          </a:p>
        </p:txBody>
      </p:sp>
      <p:sp>
        <p:nvSpPr>
          <p:cNvPr id="6" name="AutoShape 17"/>
          <p:cNvSpPr>
            <a:spLocks noChangeArrowheads="1"/>
          </p:cNvSpPr>
          <p:nvPr/>
        </p:nvSpPr>
        <p:spPr bwMode="auto">
          <a:xfrm>
            <a:off x="6764337" y="25574"/>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P94</a:t>
            </a:r>
            <a:r>
              <a:rPr lang="ja-JP" altLang="en-US" sz="2800" dirty="0">
                <a:latin typeface="+mj-ea"/>
                <a:ea typeface="+mj-ea"/>
              </a:rPr>
              <a:t>～</a:t>
            </a:r>
            <a:r>
              <a:rPr lang="en-US" altLang="ja-JP" sz="2800" dirty="0">
                <a:latin typeface="+mj-ea"/>
                <a:ea typeface="+mj-ea"/>
              </a:rPr>
              <a:t>99</a:t>
            </a:r>
            <a:endParaRPr lang="ja-JP" altLang="en-US" sz="2800" dirty="0">
              <a:latin typeface="+mj-ea"/>
              <a:ea typeface="+mj-ea"/>
            </a:endParaRPr>
          </a:p>
        </p:txBody>
      </p:sp>
      <p:sp>
        <p:nvSpPr>
          <p:cNvPr id="7" name="AutoShape 15">
            <a:extLst>
              <a:ext uri="{FF2B5EF4-FFF2-40B4-BE49-F238E27FC236}">
                <a16:creationId xmlns:a16="http://schemas.microsoft.com/office/drawing/2014/main" id="{E7071D99-3400-4873-A29B-6D8CCFA6FA56}"/>
              </a:ext>
            </a:extLst>
          </p:cNvPr>
          <p:cNvSpPr>
            <a:spLocks noChangeArrowheads="1"/>
          </p:cNvSpPr>
          <p:nvPr/>
        </p:nvSpPr>
        <p:spPr bwMode="auto">
          <a:xfrm>
            <a:off x="34926" y="44451"/>
            <a:ext cx="5977234" cy="598486"/>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指導計画の作成と内容の取扱い</a:t>
            </a:r>
            <a:endParaRPr lang="en-US" altLang="ja-JP" sz="2800" b="1" dirty="0">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3799535"/>
      </p:ext>
    </p:extLst>
  </p:cSld>
  <p:clrMapOvr>
    <a:masterClrMapping/>
  </p:clrMapOvr>
  <mc:AlternateContent xmlns:mc="http://schemas.openxmlformats.org/markup-compatibility/2006" xmlns:p14="http://schemas.microsoft.com/office/powerpoint/2010/main">
    <mc:Choice Requires="p14">
      <p:transition spd="slow" p14:dur="2000" advTm="60224"/>
    </mc:Choice>
    <mc:Fallback xmlns="">
      <p:transition spd="slow" advTm="60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6">
            <a:extLst>
              <a:ext uri="{FF2B5EF4-FFF2-40B4-BE49-F238E27FC236}">
                <a16:creationId xmlns:a16="http://schemas.microsoft.com/office/drawing/2014/main" id="{82F95D83-0C5A-45CB-AF2E-60951AF76602}"/>
              </a:ext>
            </a:extLst>
          </p:cNvPr>
          <p:cNvSpPr txBox="1">
            <a:spLocks noChangeArrowheads="1"/>
          </p:cNvSpPr>
          <p:nvPr/>
        </p:nvSpPr>
        <p:spPr bwMode="auto">
          <a:xfrm>
            <a:off x="237328" y="908720"/>
            <a:ext cx="8583144"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latin typeface="+mj-ea"/>
                <a:ea typeface="+mj-ea"/>
              </a:rPr>
              <a:t>〇　深い学びの視点による指導</a:t>
            </a:r>
            <a:endParaRPr kumimoji="1" lang="en-US" altLang="ja-JP" sz="2800" dirty="0">
              <a:latin typeface="+mj-ea"/>
              <a:ea typeface="+mj-ea"/>
            </a:endParaRPr>
          </a:p>
          <a:p>
            <a:r>
              <a:rPr lang="ja-JP" altLang="en-US" sz="2800" dirty="0"/>
              <a:t>　</a:t>
            </a:r>
            <a:r>
              <a:rPr lang="ja-JP" altLang="en-US" sz="2400" dirty="0"/>
              <a:t>思いや願いを実現していく過程で，一人一人の子供が自分との関わりで対象を捉えていくことが生活科の特質である。「身近な生活に関わる見方・考え方」を生かした学習活動が充実することで，気付いたことを基に考え，新たな気付きを生み出し関係的な気付きを獲得するなどの深い学びを実現するようにする。低学年らしいみずみずしい感性により感じ取られたことを，自分自身の実感の伴った言葉にして表したり，様々な事象と関連付けて捉えようとしたりすることを助けるような教員の関わりを実現していくことが大切である。</a:t>
            </a:r>
          </a:p>
          <a:p>
            <a:endParaRPr kumimoji="1" lang="en-US" altLang="ja-JP" sz="2300" dirty="0">
              <a:latin typeface="+mj-ea"/>
              <a:ea typeface="+mj-ea"/>
            </a:endParaRPr>
          </a:p>
        </p:txBody>
      </p:sp>
      <p:sp>
        <p:nvSpPr>
          <p:cNvPr id="6" name="AutoShape 15">
            <a:extLst>
              <a:ext uri="{FF2B5EF4-FFF2-40B4-BE49-F238E27FC236}">
                <a16:creationId xmlns:a16="http://schemas.microsoft.com/office/drawing/2014/main" id="{E7071D99-3400-4873-A29B-6D8CCFA6FA56}"/>
              </a:ext>
            </a:extLst>
          </p:cNvPr>
          <p:cNvSpPr>
            <a:spLocks noChangeArrowheads="1"/>
          </p:cNvSpPr>
          <p:nvPr/>
        </p:nvSpPr>
        <p:spPr bwMode="auto">
          <a:xfrm>
            <a:off x="34926" y="44451"/>
            <a:ext cx="5977234" cy="598486"/>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指導計画の作成と内容の取扱い</a:t>
            </a:r>
            <a:endParaRPr lang="en-US" altLang="ja-JP" sz="2800" b="1" dirty="0">
              <a:ea typeface="HGP教科書体" panose="02020600000000000000" pitchFamily="18" charset="-128"/>
            </a:endParaRPr>
          </a:p>
        </p:txBody>
      </p:sp>
      <p:sp>
        <p:nvSpPr>
          <p:cNvPr id="7" name="AutoShape 17"/>
          <p:cNvSpPr>
            <a:spLocks noChangeArrowheads="1"/>
          </p:cNvSpPr>
          <p:nvPr/>
        </p:nvSpPr>
        <p:spPr bwMode="auto">
          <a:xfrm>
            <a:off x="6764337" y="25574"/>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P94</a:t>
            </a:r>
            <a:r>
              <a:rPr lang="ja-JP" altLang="en-US" sz="2800" dirty="0">
                <a:latin typeface="+mj-ea"/>
                <a:ea typeface="+mj-ea"/>
              </a:rPr>
              <a:t>～</a:t>
            </a:r>
            <a:r>
              <a:rPr lang="en-US" altLang="ja-JP" sz="2800" dirty="0">
                <a:latin typeface="+mj-ea"/>
                <a:ea typeface="+mj-ea"/>
              </a:rPr>
              <a:t>99</a:t>
            </a:r>
            <a:endParaRPr lang="ja-JP" altLang="en-US" sz="2800" dirty="0">
              <a:latin typeface="+mj-ea"/>
              <a:ea typeface="+mj-ea"/>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7634560"/>
      </p:ext>
    </p:extLst>
  </p:cSld>
  <p:clrMapOvr>
    <a:masterClrMapping/>
  </p:clrMapOvr>
  <mc:AlternateContent xmlns:mc="http://schemas.openxmlformats.org/markup-compatibility/2006" xmlns:p14="http://schemas.microsoft.com/office/powerpoint/2010/main">
    <mc:Choice Requires="p14">
      <p:transition spd="slow" p14:dur="2000" advTm="55276"/>
    </mc:Choice>
    <mc:Fallback xmlns="">
      <p:transition spd="slow" advTm="55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P67</a:t>
            </a:r>
            <a:r>
              <a:rPr lang="ja-JP" altLang="en-US" sz="2800" dirty="0">
                <a:latin typeface="+mj-ea"/>
                <a:ea typeface="+mj-ea"/>
              </a:rPr>
              <a:t>～</a:t>
            </a:r>
            <a:r>
              <a:rPr lang="en-US" altLang="ja-JP" sz="2800" dirty="0">
                <a:latin typeface="+mj-ea"/>
                <a:ea typeface="+mj-ea"/>
              </a:rPr>
              <a:t>72</a:t>
            </a:r>
            <a:endParaRPr lang="ja-JP" altLang="en-US" sz="2800" dirty="0">
              <a:latin typeface="+mj-ea"/>
              <a:ea typeface="+mj-ea"/>
            </a:endParaRPr>
          </a:p>
        </p:txBody>
      </p:sp>
      <p:sp>
        <p:nvSpPr>
          <p:cNvPr id="3" name="テキスト ボックス 6">
            <a:extLst>
              <a:ext uri="{FF2B5EF4-FFF2-40B4-BE49-F238E27FC236}">
                <a16:creationId xmlns:a16="http://schemas.microsoft.com/office/drawing/2014/main" id="{82F95D83-0C5A-45CB-AF2E-60951AF76602}"/>
              </a:ext>
            </a:extLst>
          </p:cNvPr>
          <p:cNvSpPr txBox="1">
            <a:spLocks noChangeArrowheads="1"/>
          </p:cNvSpPr>
          <p:nvPr/>
        </p:nvSpPr>
        <p:spPr bwMode="auto">
          <a:xfrm>
            <a:off x="179512" y="900003"/>
            <a:ext cx="878760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dirty="0">
                <a:latin typeface="ＭＳ Ｐゴシック" pitchFamily="50" charset="-128"/>
                <a:ea typeface="ＭＳ Ｐゴシック" pitchFamily="50" charset="-128"/>
              </a:rPr>
              <a:t>２</a:t>
            </a:r>
            <a:r>
              <a:rPr kumimoji="1" lang="ja" altLang="en-US" sz="2800" dirty="0">
                <a:latin typeface="ＭＳ Ｐゴシック" pitchFamily="50" charset="-128"/>
                <a:ea typeface="ＭＳ Ｐゴシック" pitchFamily="50" charset="-128"/>
              </a:rPr>
              <a:t>　</a:t>
            </a:r>
            <a:r>
              <a:rPr kumimoji="1" lang="ja-JP" altLang="en-US" sz="2800" dirty="0">
                <a:latin typeface="ＭＳ Ｐゴシック" pitchFamily="50" charset="-128"/>
                <a:ea typeface="ＭＳ Ｐゴシック" pitchFamily="50" charset="-128"/>
              </a:rPr>
              <a:t>内容の取扱いについての配慮事項</a:t>
            </a:r>
            <a:endParaRPr kumimoji="1" lang="en-US" altLang="ja-JP" sz="2800" dirty="0">
              <a:latin typeface="ＭＳ Ｐゴシック" pitchFamily="50" charset="-128"/>
              <a:ea typeface="ＭＳ Ｐゴシック" pitchFamily="50" charset="-128"/>
            </a:endParaRPr>
          </a:p>
          <a:p>
            <a:pPr eaLnBrk="1" hangingPunct="1"/>
            <a:r>
              <a:rPr kumimoji="1" lang="en-US" altLang="ja-JP" sz="2800" dirty="0">
                <a:latin typeface="ＭＳ Ｐゴシック" pitchFamily="50" charset="-128"/>
                <a:ea typeface="ＭＳ Ｐゴシック" pitchFamily="50" charset="-128"/>
              </a:rPr>
              <a:t>(1)</a:t>
            </a:r>
            <a:r>
              <a:rPr kumimoji="1" lang="ja-JP" altLang="en-US" sz="2800" dirty="0">
                <a:latin typeface="ＭＳ Ｐゴシック" pitchFamily="50" charset="-128"/>
                <a:ea typeface="ＭＳ Ｐゴシック" pitchFamily="50" charset="-128"/>
              </a:rPr>
              <a:t>地域の人々，社会及び自然を生かし，一体的に扱う</a:t>
            </a:r>
            <a:endParaRPr kumimoji="1" lang="en-US" altLang="ja-JP" sz="2800" dirty="0">
              <a:latin typeface="ＭＳ Ｐゴシック" pitchFamily="50" charset="-128"/>
              <a:ea typeface="ＭＳ Ｐゴシック" pitchFamily="50" charset="-128"/>
            </a:endParaRPr>
          </a:p>
          <a:p>
            <a:pPr eaLnBrk="1" hangingPunct="1"/>
            <a:r>
              <a:rPr kumimoji="1" lang="ja-JP" altLang="en-US" sz="2800" dirty="0">
                <a:latin typeface="ＭＳ Ｐゴシック" pitchFamily="50" charset="-128"/>
                <a:ea typeface="ＭＳ Ｐゴシック" pitchFamily="50" charset="-128"/>
              </a:rPr>
              <a:t>　 学習指導</a:t>
            </a:r>
            <a:endParaRPr kumimoji="1" lang="en-US" altLang="ja-JP" sz="2800" dirty="0">
              <a:latin typeface="ＭＳ Ｐゴシック" pitchFamily="50" charset="-128"/>
              <a:ea typeface="ＭＳ Ｐゴシック" pitchFamily="50" charset="-128"/>
            </a:endParaRPr>
          </a:p>
          <a:p>
            <a:pPr eaLnBrk="1" hangingPunct="1"/>
            <a:r>
              <a:rPr kumimoji="1" lang="en-US" altLang="ja-JP" sz="2800" dirty="0">
                <a:latin typeface="ＭＳ Ｐゴシック" pitchFamily="50" charset="-128"/>
                <a:ea typeface="ＭＳ Ｐゴシック" pitchFamily="50" charset="-128"/>
              </a:rPr>
              <a:t>(2)</a:t>
            </a:r>
            <a:r>
              <a:rPr kumimoji="1" lang="ja-JP" altLang="en-US" sz="2800" dirty="0">
                <a:latin typeface="ＭＳ Ｐゴシック" pitchFamily="50" charset="-128"/>
                <a:ea typeface="ＭＳ Ｐゴシック" pitchFamily="50" charset="-128"/>
              </a:rPr>
              <a:t>多様な表現方法による表現，思考と気付きの関連付け</a:t>
            </a:r>
            <a:endParaRPr kumimoji="1" lang="en-US" altLang="ja-JP" sz="2800" dirty="0">
              <a:latin typeface="ＭＳ Ｐゴシック" pitchFamily="50" charset="-128"/>
              <a:ea typeface="ＭＳ Ｐゴシック" pitchFamily="50" charset="-128"/>
            </a:endParaRPr>
          </a:p>
          <a:p>
            <a:pPr eaLnBrk="1" hangingPunct="1"/>
            <a:r>
              <a:rPr kumimoji="1" lang="en-US" altLang="ja-JP" sz="2800" dirty="0">
                <a:solidFill>
                  <a:srgbClr val="FF0000"/>
                </a:solidFill>
                <a:latin typeface="ＭＳ Ｐゴシック" pitchFamily="50" charset="-128"/>
                <a:ea typeface="ＭＳ Ｐゴシック" pitchFamily="50" charset="-128"/>
              </a:rPr>
              <a:t>(3)</a:t>
            </a:r>
            <a:r>
              <a:rPr kumimoji="1" lang="ja-JP" altLang="en-US" sz="2800" dirty="0">
                <a:solidFill>
                  <a:srgbClr val="FF0000"/>
                </a:solidFill>
                <a:latin typeface="ＭＳ Ｐゴシック" pitchFamily="50" charset="-128"/>
                <a:ea typeface="ＭＳ Ｐゴシック" pitchFamily="50" charset="-128"/>
              </a:rPr>
              <a:t>見付ける，比べる，たとえる，試す，見通す，工夫する　</a:t>
            </a:r>
            <a:endParaRPr kumimoji="1" lang="en-US" altLang="ja-JP" sz="2800" dirty="0">
              <a:solidFill>
                <a:srgbClr val="FF0000"/>
              </a:solidFill>
              <a:latin typeface="ＭＳ Ｐゴシック" pitchFamily="50" charset="-128"/>
              <a:ea typeface="ＭＳ Ｐゴシック" pitchFamily="50" charset="-128"/>
            </a:endParaRPr>
          </a:p>
          <a:p>
            <a:pPr eaLnBrk="1" hangingPunct="1"/>
            <a:r>
              <a:rPr kumimoji="1" lang="ja-JP" altLang="en-US" sz="2800" dirty="0">
                <a:solidFill>
                  <a:srgbClr val="FF0000"/>
                </a:solidFill>
                <a:latin typeface="ＭＳ Ｐゴシック" pitchFamily="50" charset="-128"/>
                <a:ea typeface="ＭＳ Ｐゴシック" pitchFamily="50" charset="-128"/>
              </a:rPr>
              <a:t>　 などの多様な学習活動</a:t>
            </a:r>
            <a:endParaRPr kumimoji="1" lang="en-US" altLang="ja-JP" sz="2800" dirty="0">
              <a:solidFill>
                <a:srgbClr val="FF0000"/>
              </a:solidFill>
              <a:latin typeface="ＭＳ Ｐゴシック" pitchFamily="50" charset="-128"/>
              <a:ea typeface="ＭＳ Ｐゴシック" pitchFamily="50" charset="-128"/>
            </a:endParaRPr>
          </a:p>
          <a:p>
            <a:pPr eaLnBrk="1" hangingPunct="1"/>
            <a:r>
              <a:rPr kumimoji="1" lang="en-US" altLang="ja-JP" sz="2800" dirty="0">
                <a:latin typeface="ＭＳ Ｐゴシック" pitchFamily="50" charset="-128"/>
                <a:ea typeface="ＭＳ Ｐゴシック" pitchFamily="50" charset="-128"/>
              </a:rPr>
              <a:t>(4)</a:t>
            </a:r>
            <a:r>
              <a:rPr kumimoji="1" lang="ja-JP" altLang="en-US" sz="2800" dirty="0">
                <a:latin typeface="ＭＳ Ｐゴシック" pitchFamily="50" charset="-128"/>
                <a:ea typeface="ＭＳ Ｐゴシック" pitchFamily="50" charset="-128"/>
              </a:rPr>
              <a:t>コンピュータなどの情報機器の活用</a:t>
            </a:r>
            <a:endParaRPr kumimoji="1" lang="en-US" altLang="ja-JP" sz="2800" dirty="0">
              <a:latin typeface="ＭＳ Ｐゴシック" pitchFamily="50" charset="-128"/>
              <a:ea typeface="ＭＳ Ｐゴシック" pitchFamily="50" charset="-128"/>
            </a:endParaRPr>
          </a:p>
          <a:p>
            <a:pPr eaLnBrk="1" hangingPunct="1"/>
            <a:r>
              <a:rPr kumimoji="1" lang="en-US" altLang="ja-JP" sz="2800" dirty="0">
                <a:latin typeface="ＭＳ Ｐゴシック" pitchFamily="50" charset="-128"/>
                <a:ea typeface="ＭＳ Ｐゴシック" pitchFamily="50" charset="-128"/>
              </a:rPr>
              <a:t>(5)</a:t>
            </a:r>
            <a:r>
              <a:rPr kumimoji="1" lang="ja-JP" altLang="en-US" sz="2800" dirty="0">
                <a:latin typeface="ＭＳ Ｐゴシック" pitchFamily="50" charset="-128"/>
                <a:ea typeface="ＭＳ Ｐゴシック" pitchFamily="50" charset="-128"/>
              </a:rPr>
              <a:t>多様な人々との触れ合い</a:t>
            </a:r>
            <a:endParaRPr kumimoji="1" lang="en-US" altLang="ja-JP" sz="2800" dirty="0">
              <a:latin typeface="ＭＳ Ｐゴシック" pitchFamily="50" charset="-128"/>
              <a:ea typeface="ＭＳ Ｐゴシック" pitchFamily="50" charset="-128"/>
            </a:endParaRPr>
          </a:p>
          <a:p>
            <a:pPr eaLnBrk="1" hangingPunct="1"/>
            <a:r>
              <a:rPr kumimoji="1" lang="en-US" altLang="ja-JP" sz="2800" dirty="0">
                <a:latin typeface="ＭＳ Ｐゴシック" pitchFamily="50" charset="-128"/>
                <a:ea typeface="ＭＳ Ｐゴシック" pitchFamily="50" charset="-128"/>
              </a:rPr>
              <a:t>(6)</a:t>
            </a:r>
            <a:r>
              <a:rPr kumimoji="1" lang="ja-JP" altLang="en-US" sz="2800" dirty="0">
                <a:latin typeface="ＭＳ Ｐゴシック" pitchFamily="50" charset="-128"/>
                <a:ea typeface="ＭＳ Ｐゴシック" pitchFamily="50" charset="-128"/>
              </a:rPr>
              <a:t>生活上必要な習慣や技能の指導</a:t>
            </a:r>
            <a:endParaRPr kumimoji="1" lang="en-US" altLang="ja-JP" sz="2800" dirty="0">
              <a:latin typeface="ＭＳ Ｐゴシック" pitchFamily="50" charset="-128"/>
              <a:ea typeface="ＭＳ Ｐゴシック" pitchFamily="50" charset="-128"/>
            </a:endParaRPr>
          </a:p>
          <a:p>
            <a:pPr eaLnBrk="1" hangingPunct="1"/>
            <a:endParaRPr kumimoji="1" lang="en-US" altLang="ja" sz="2800" dirty="0">
              <a:latin typeface="ＭＳ Ｐゴシック" pitchFamily="50" charset="-128"/>
              <a:ea typeface="ＭＳ Ｐゴシック" pitchFamily="50" charset="-128"/>
            </a:endParaRPr>
          </a:p>
        </p:txBody>
      </p:sp>
      <p:sp>
        <p:nvSpPr>
          <p:cNvPr id="5" name="AutoShape 15">
            <a:extLst>
              <a:ext uri="{FF2B5EF4-FFF2-40B4-BE49-F238E27FC236}">
                <a16:creationId xmlns:a16="http://schemas.microsoft.com/office/drawing/2014/main" id="{E7071D99-3400-4873-A29B-6D8CCFA6FA56}"/>
              </a:ext>
            </a:extLst>
          </p:cNvPr>
          <p:cNvSpPr>
            <a:spLocks noChangeArrowheads="1"/>
          </p:cNvSpPr>
          <p:nvPr/>
        </p:nvSpPr>
        <p:spPr bwMode="auto">
          <a:xfrm>
            <a:off x="34926" y="44451"/>
            <a:ext cx="5977234" cy="598486"/>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ct val="50000"/>
              </a:spcBef>
              <a:spcAft>
                <a:spcPts val="0"/>
              </a:spcAft>
              <a:buFontTx/>
              <a:buNone/>
              <a:defRPr/>
            </a:pPr>
            <a:r>
              <a:rPr lang="en-US" altLang="ja-JP" sz="2800" b="1" dirty="0">
                <a:ea typeface="HGP教科書体" panose="02020600000000000000" pitchFamily="18" charset="-128"/>
              </a:rPr>
              <a:t>Ⅳ</a:t>
            </a:r>
            <a:r>
              <a:rPr lang="ja-JP" altLang="en-US" sz="2800" b="1" dirty="0">
                <a:ea typeface="HGP教科書体" panose="02020600000000000000" pitchFamily="18" charset="-128"/>
              </a:rPr>
              <a:t>　指導計画の作成と内容の取扱い</a:t>
            </a:r>
            <a:endParaRPr lang="en-US" altLang="ja-JP" sz="2800" b="1" dirty="0">
              <a:ea typeface="HGP教科書体" panose="02020600000000000000" pitchFamily="18"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8571843"/>
      </p:ext>
    </p:extLst>
  </p:cSld>
  <p:clrMapOvr>
    <a:masterClrMapping/>
  </p:clrMapOvr>
  <mc:AlternateContent xmlns:mc="http://schemas.openxmlformats.org/markup-compatibility/2006" xmlns:p14="http://schemas.microsoft.com/office/powerpoint/2010/main">
    <mc:Choice Requires="p14">
      <p:transition spd="slow" p14:dur="2000" advTm="26987"/>
    </mc:Choice>
    <mc:Fallback xmlns="">
      <p:transition spd="slow" advTm="26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P69</a:t>
            </a:r>
            <a:endParaRPr lang="ja-JP" altLang="en-US" sz="2800" dirty="0">
              <a:latin typeface="+mj-ea"/>
              <a:ea typeface="+mj-ea"/>
            </a:endParaRPr>
          </a:p>
        </p:txBody>
      </p:sp>
      <p:sp>
        <p:nvSpPr>
          <p:cNvPr id="3" name="テキスト ボックス 6">
            <a:extLst>
              <a:ext uri="{FF2B5EF4-FFF2-40B4-BE49-F238E27FC236}">
                <a16:creationId xmlns:a16="http://schemas.microsoft.com/office/drawing/2014/main" id="{82F95D83-0C5A-45CB-AF2E-60951AF76602}"/>
              </a:ext>
            </a:extLst>
          </p:cNvPr>
          <p:cNvSpPr txBox="1">
            <a:spLocks noChangeArrowheads="1"/>
          </p:cNvSpPr>
          <p:nvPr/>
        </p:nvSpPr>
        <p:spPr bwMode="auto">
          <a:xfrm>
            <a:off x="107504" y="891877"/>
            <a:ext cx="878760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dirty="0">
                <a:latin typeface="ＭＳ Ｐゴシック" pitchFamily="50" charset="-128"/>
                <a:ea typeface="ＭＳ Ｐゴシック" pitchFamily="50" charset="-128"/>
              </a:rPr>
              <a:t>２</a:t>
            </a:r>
            <a:r>
              <a:rPr kumimoji="1" lang="ja" altLang="en-US" sz="2800" dirty="0">
                <a:latin typeface="ＭＳ Ｐゴシック" pitchFamily="50" charset="-128"/>
                <a:ea typeface="ＭＳ Ｐゴシック" pitchFamily="50" charset="-128"/>
              </a:rPr>
              <a:t>　</a:t>
            </a:r>
            <a:r>
              <a:rPr kumimoji="1" lang="ja-JP" altLang="en-US" sz="2800" dirty="0">
                <a:latin typeface="ＭＳ Ｐゴシック" pitchFamily="50" charset="-128"/>
                <a:ea typeface="ＭＳ Ｐゴシック" pitchFamily="50" charset="-128"/>
              </a:rPr>
              <a:t>内容の取扱いについての配慮事項</a:t>
            </a:r>
            <a:endParaRPr kumimoji="1" lang="en-US" altLang="ja-JP" sz="2800" dirty="0">
              <a:latin typeface="ＭＳ Ｐゴシック" pitchFamily="50" charset="-128"/>
              <a:ea typeface="ＭＳ Ｐゴシック" pitchFamily="50" charset="-128"/>
            </a:endParaRPr>
          </a:p>
          <a:p>
            <a:pPr eaLnBrk="1" hangingPunct="1"/>
            <a:r>
              <a:rPr kumimoji="1" lang="en-US" altLang="ja-JP" sz="2800" dirty="0">
                <a:latin typeface="ＭＳ Ｐゴシック" pitchFamily="50" charset="-128"/>
                <a:ea typeface="ＭＳ Ｐゴシック" pitchFamily="50" charset="-128"/>
              </a:rPr>
              <a:t>(3)</a:t>
            </a:r>
            <a:r>
              <a:rPr kumimoji="1" lang="ja-JP" altLang="en-US" sz="2800" dirty="0">
                <a:latin typeface="ＭＳ Ｐゴシック" pitchFamily="50" charset="-128"/>
                <a:ea typeface="ＭＳ Ｐゴシック" pitchFamily="50" charset="-128"/>
              </a:rPr>
              <a:t>見付ける，比べる，たとえる，試す，見通す，工夫する　</a:t>
            </a:r>
            <a:endParaRPr kumimoji="1" lang="en-US" altLang="ja-JP" sz="2800" dirty="0">
              <a:latin typeface="ＭＳ Ｐゴシック" pitchFamily="50" charset="-128"/>
              <a:ea typeface="ＭＳ Ｐゴシック" pitchFamily="50" charset="-128"/>
            </a:endParaRPr>
          </a:p>
          <a:p>
            <a:pPr eaLnBrk="1" hangingPunct="1"/>
            <a:r>
              <a:rPr kumimoji="1" lang="ja-JP" altLang="en-US" sz="2800" dirty="0">
                <a:latin typeface="ＭＳ Ｐゴシック" pitchFamily="50" charset="-128"/>
                <a:ea typeface="ＭＳ Ｐゴシック" pitchFamily="50" charset="-128"/>
              </a:rPr>
              <a:t>　 などの多様な学習活動</a:t>
            </a:r>
            <a:endParaRPr kumimoji="1" lang="en-US" altLang="ja-JP" sz="2800" dirty="0">
              <a:latin typeface="ＭＳ Ｐゴシック" pitchFamily="50" charset="-128"/>
              <a:ea typeface="ＭＳ Ｐゴシック" pitchFamily="50" charset="-128"/>
            </a:endParaRPr>
          </a:p>
        </p:txBody>
      </p:sp>
      <p:sp>
        <p:nvSpPr>
          <p:cNvPr id="4" name="AutoShape 15">
            <a:extLst>
              <a:ext uri="{FF2B5EF4-FFF2-40B4-BE49-F238E27FC236}">
                <a16:creationId xmlns:a16="http://schemas.microsoft.com/office/drawing/2014/main" id="{E7071D99-3400-4873-A29B-6D8CCFA6FA56}"/>
              </a:ext>
            </a:extLst>
          </p:cNvPr>
          <p:cNvSpPr>
            <a:spLocks noChangeArrowheads="1"/>
          </p:cNvSpPr>
          <p:nvPr/>
        </p:nvSpPr>
        <p:spPr bwMode="auto">
          <a:xfrm>
            <a:off x="34926" y="44451"/>
            <a:ext cx="5620544" cy="598486"/>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指導計画の作成と内容の取扱い</a:t>
            </a:r>
            <a:endParaRPr lang="en-US" altLang="ja-JP" sz="2400" b="1" dirty="0">
              <a:ea typeface="HGP教科書体" panose="02020600000000000000" pitchFamily="18" charset="-128"/>
            </a:endParaRPr>
          </a:p>
        </p:txBody>
      </p:sp>
      <p:sp>
        <p:nvSpPr>
          <p:cNvPr id="5" name="テキスト ボックス 6">
            <a:extLst>
              <a:ext uri="{FF2B5EF4-FFF2-40B4-BE49-F238E27FC236}">
                <a16:creationId xmlns:a16="http://schemas.microsoft.com/office/drawing/2014/main" id="{82F95D83-0C5A-45CB-AF2E-60951AF76602}"/>
              </a:ext>
            </a:extLst>
          </p:cNvPr>
          <p:cNvSpPr txBox="1">
            <a:spLocks noChangeArrowheads="1"/>
          </p:cNvSpPr>
          <p:nvPr/>
        </p:nvSpPr>
        <p:spPr bwMode="auto">
          <a:xfrm>
            <a:off x="323528" y="2480697"/>
            <a:ext cx="8499574" cy="18158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dirty="0"/>
              <a:t>　具体的な活動や体験を通して気付いたことを基に考えることができるようにするため，見付ける，比べる，たとえる，試す，見通す，工夫するなどの多様な学習活動を行うようにすること。</a:t>
            </a:r>
            <a:endParaRPr kumimoji="1" lang="en-US" altLang="ja" sz="2800" u="sng" dirty="0">
              <a:solidFill>
                <a:srgbClr val="FF0000"/>
              </a:solidFill>
              <a:latin typeface="ＭＳ Ｐゴシック" pitchFamily="50" charset="-128"/>
              <a:ea typeface="ＭＳ Ｐゴシック" pitchFamily="50" charset="-128"/>
            </a:endParaRP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0764350"/>
      </p:ext>
    </p:extLst>
  </p:cSld>
  <p:clrMapOvr>
    <a:masterClrMapping/>
  </p:clrMapOvr>
  <mc:AlternateContent xmlns:mc="http://schemas.openxmlformats.org/markup-compatibility/2006" xmlns:p14="http://schemas.microsoft.com/office/powerpoint/2010/main">
    <mc:Choice Requires="p14">
      <p:transition spd="slow" p14:dur="2000" advTm="40320"/>
    </mc:Choice>
    <mc:Fallback xmlns="">
      <p:transition spd="slow" advTm="4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28913" y="5805264"/>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ja-JP" altLang="en-US" sz="3600"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en-US" sz="3600" kern="10" dirty="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419872" y="1467964"/>
            <a:ext cx="2160240" cy="664892"/>
          </a:xfrm>
          <a:prstGeom prst="rect">
            <a:avLst/>
          </a:prstGeom>
        </p:spPr>
        <p:txBody>
          <a:bodyPr wrap="none" fromWordArt="1">
            <a:prstTxWarp prst="textPlain">
              <a:avLst>
                <a:gd name="adj" fmla="val 50000"/>
              </a:avLst>
            </a:prstTxWarp>
          </a:bodyPr>
          <a:lstStyle/>
          <a:p>
            <a:pPr algn="ctr"/>
            <a:r>
              <a:rPr lang="ja-JP" altLang="en-US" sz="4800" b="1" kern="10" spc="2400" dirty="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生活</a:t>
            </a:r>
            <a:endParaRPr lang="en-US" sz="4800" b="1" kern="10" spc="2400" dirty="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endParaRPr>
          </a:p>
        </p:txBody>
      </p:sp>
      <p:sp>
        <p:nvSpPr>
          <p:cNvPr id="6149" name="AutoShape 12"/>
          <p:cNvSpPr>
            <a:spLocks noChangeArrowheads="1"/>
          </p:cNvSpPr>
          <p:nvPr/>
        </p:nvSpPr>
        <p:spPr bwMode="auto">
          <a:xfrm>
            <a:off x="904876" y="2324671"/>
            <a:ext cx="7405686" cy="3264569"/>
          </a:xfrm>
          <a:prstGeom prst="bevel">
            <a:avLst>
              <a:gd name="adj" fmla="val 4912"/>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b="1" dirty="0">
                <a:ea typeface="HGPｺﾞｼｯｸM" panose="020B0600000000000000" pitchFamily="50" charset="-128"/>
              </a:rPr>
              <a:t>Ⅰ</a:t>
            </a:r>
            <a:r>
              <a:rPr lang="ja-JP" altLang="en-US" b="1" dirty="0">
                <a:ea typeface="HGP教科書体" panose="02020600000000000000" pitchFamily="18" charset="-128"/>
              </a:rPr>
              <a:t>　生活科の改訂の趣旨及び要点</a:t>
            </a:r>
          </a:p>
          <a:p>
            <a:pPr eaLnBrk="1" fontAlgn="auto" hangingPunct="1">
              <a:spcBef>
                <a:spcPct val="50000"/>
              </a:spcBef>
              <a:spcAft>
                <a:spcPts val="0"/>
              </a:spcAft>
              <a:buFontTx/>
              <a:buNone/>
              <a:defRPr/>
            </a:pPr>
            <a:r>
              <a:rPr lang="en-US" altLang="ja-JP" b="1" dirty="0">
                <a:ea typeface="HGPｺﾞｼｯｸM" panose="020B0600000000000000" pitchFamily="50" charset="-128"/>
              </a:rPr>
              <a:t>Ⅱ</a:t>
            </a:r>
            <a:r>
              <a:rPr lang="ja-JP" altLang="en-US" b="1" dirty="0">
                <a:ea typeface="HGP教科書体" panose="02020600000000000000" pitchFamily="18" charset="-128"/>
              </a:rPr>
              <a:t>　生活科の目標</a:t>
            </a:r>
            <a:endParaRPr lang="en-US" altLang="ja-JP" b="1" dirty="0">
              <a:ea typeface="HGP教科書体" panose="02020600000000000000" pitchFamily="18" charset="-128"/>
            </a:endParaRPr>
          </a:p>
          <a:p>
            <a:pPr eaLnBrk="1" fontAlgn="auto" hangingPunct="1">
              <a:spcBef>
                <a:spcPct val="50000"/>
              </a:spcBef>
              <a:spcAft>
                <a:spcPts val="0"/>
              </a:spcAft>
              <a:buFontTx/>
              <a:buNone/>
              <a:defRPr/>
            </a:pPr>
            <a:r>
              <a:rPr lang="en-US" altLang="ja-JP" b="1" dirty="0">
                <a:ea typeface="HGP教科書体" panose="02020600000000000000" pitchFamily="18" charset="-128"/>
              </a:rPr>
              <a:t>Ⅲ</a:t>
            </a:r>
            <a:r>
              <a:rPr lang="ja-JP" altLang="en-US" b="1" dirty="0">
                <a:ea typeface="HGP教科書体" panose="02020600000000000000" pitchFamily="18" charset="-128"/>
              </a:rPr>
              <a:t>　生活科の内容</a:t>
            </a:r>
            <a:endParaRPr lang="en-US" altLang="ja-JP" b="1" dirty="0">
              <a:ea typeface="HGP教科書体" panose="02020600000000000000" pitchFamily="18" charset="-128"/>
            </a:endParaRPr>
          </a:p>
          <a:p>
            <a:pPr eaLnBrk="1" fontAlgn="auto" hangingPunct="1">
              <a:spcBef>
                <a:spcPct val="50000"/>
              </a:spcBef>
              <a:spcAft>
                <a:spcPts val="0"/>
              </a:spcAft>
              <a:buFontTx/>
              <a:buNone/>
              <a:defRPr/>
            </a:pPr>
            <a:r>
              <a:rPr lang="en-US" altLang="ja-JP" b="1" dirty="0">
                <a:ea typeface="HGP教科書体" panose="02020600000000000000" pitchFamily="18" charset="-128"/>
              </a:rPr>
              <a:t>Ⅳ</a:t>
            </a:r>
            <a:r>
              <a:rPr lang="ja-JP" altLang="en-US" b="1" dirty="0">
                <a:ea typeface="HGP教科書体" panose="02020600000000000000" pitchFamily="18" charset="-128"/>
              </a:rPr>
              <a:t>　指導計画の作成と内容の取扱い</a:t>
            </a:r>
            <a:endParaRPr lang="en-US" altLang="ja-JP" b="1" dirty="0">
              <a:ea typeface="HGP教科書体" panose="02020600000000000000" pitchFamily="18" charset="-128"/>
            </a:endParaRP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585912"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rgbClr val="800000"/>
                </a:solidFill>
                <a:latin typeface="HGP教科書体" panose="02020600000000000000" pitchFamily="18" charset="-128"/>
                <a:ea typeface="HGP教科書体" panose="02020600000000000000" pitchFamily="18" charset="-128"/>
              </a:rPr>
              <a:t>説明会</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chemeClr val="bg1"/>
                </a:solidFill>
                <a:latin typeface="HGP教科書体" panose="02020600000000000000" pitchFamily="18" charset="-128"/>
                <a:ea typeface="HGP教科書体" panose="02020600000000000000" pitchFamily="18" charset="-128"/>
              </a:rPr>
              <a:t>小学校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32252773"/>
      </p:ext>
    </p:extLst>
  </p:cSld>
  <p:clrMapOvr>
    <a:masterClrMapping/>
  </p:clrMapOvr>
  <mc:AlternateContent xmlns:mc="http://schemas.openxmlformats.org/markup-compatibility/2006" xmlns:p14="http://schemas.microsoft.com/office/powerpoint/2010/main">
    <mc:Choice Requires="p14">
      <p:transition spd="slow" p14:dur="2000" advTm="8663"/>
    </mc:Choice>
    <mc:Fallback xmlns="">
      <p:transition spd="slow" advTm="8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5"/>
          <p:cNvSpPr>
            <a:spLocks noChangeArrowheads="1"/>
          </p:cNvSpPr>
          <p:nvPr/>
        </p:nvSpPr>
        <p:spPr bwMode="auto">
          <a:xfrm>
            <a:off x="34925" y="44451"/>
            <a:ext cx="5401171"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800" b="1" dirty="0">
                <a:latin typeface="Arial" panose="020B0604020202020204" pitchFamily="34" charset="0"/>
                <a:ea typeface="HGP教科書体" panose="02020600000000000000" pitchFamily="18" charset="-128"/>
              </a:rPr>
              <a:t>Ⅰ</a:t>
            </a:r>
            <a:r>
              <a:rPr kumimoji="1" lang="ja-JP" altLang="en-US" sz="2800" b="1" dirty="0">
                <a:latin typeface="Arial" panose="020B0604020202020204" pitchFamily="34" charset="0"/>
                <a:ea typeface="HGP教科書体" panose="02020600000000000000" pitchFamily="18" charset="-128"/>
              </a:rPr>
              <a:t>　</a:t>
            </a:r>
            <a:r>
              <a:rPr lang="ja-JP" altLang="en-US" sz="2800" b="1" dirty="0">
                <a:ea typeface="HGP教科書体" panose="02020600000000000000" pitchFamily="18" charset="-128"/>
              </a:rPr>
              <a:t>生活科改訂の趣旨及び要点</a:t>
            </a:r>
            <a:endParaRPr kumimoji="1" lang="ja-JP" altLang="en-US" sz="2800" dirty="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a:t>
            </a:r>
            <a:r>
              <a:rPr lang="ja" altLang="en-US" sz="2800" dirty="0">
                <a:latin typeface="+mj-ea"/>
                <a:ea typeface="+mj-ea"/>
              </a:rPr>
              <a:t>６</a:t>
            </a:r>
            <a:endParaRPr lang="ja-JP" altLang="en-US" sz="2800" dirty="0">
              <a:latin typeface="+mj-ea"/>
              <a:ea typeface="+mj-ea"/>
            </a:endParaRPr>
          </a:p>
        </p:txBody>
      </p:sp>
      <p:sp>
        <p:nvSpPr>
          <p:cNvPr id="6" name="正方形/長方形 5"/>
          <p:cNvSpPr/>
          <p:nvPr/>
        </p:nvSpPr>
        <p:spPr>
          <a:xfrm>
            <a:off x="179511" y="1268413"/>
            <a:ext cx="8713663" cy="475287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2293" name="テキスト ボックス 6"/>
          <p:cNvSpPr txBox="1">
            <a:spLocks noChangeArrowheads="1"/>
          </p:cNvSpPr>
          <p:nvPr/>
        </p:nvSpPr>
        <p:spPr bwMode="auto">
          <a:xfrm>
            <a:off x="323850" y="1795458"/>
            <a:ext cx="85693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 altLang="en-US" sz="2800" dirty="0">
                <a:latin typeface="ＭＳ Ｐゴシック" pitchFamily="50" charset="-128"/>
                <a:ea typeface="ＭＳ Ｐゴシック" pitchFamily="50" charset="-128"/>
              </a:rPr>
              <a:t>〇</a:t>
            </a:r>
            <a:r>
              <a:rPr kumimoji="1" lang="ja-JP" altLang="en-US" sz="2800" dirty="0">
                <a:latin typeface="ＭＳ Ｐゴシック" pitchFamily="50" charset="-128"/>
                <a:ea typeface="ＭＳ Ｐゴシック" pitchFamily="50" charset="-128"/>
              </a:rPr>
              <a:t>　幼児期の教育とのつながり</a:t>
            </a:r>
            <a:endParaRPr kumimoji="1" lang="en-US" altLang="ja-JP" sz="2800" dirty="0">
              <a:latin typeface="ＭＳ Ｐゴシック" pitchFamily="50" charset="-128"/>
              <a:ea typeface="ＭＳ Ｐゴシック" pitchFamily="50" charset="-128"/>
            </a:endParaRPr>
          </a:p>
          <a:p>
            <a:pPr eaLnBrk="1" hangingPunct="1"/>
            <a:endParaRPr kumimoji="1" lang="en-US" altLang="ja-JP" sz="2800" dirty="0">
              <a:latin typeface="ＭＳ Ｐゴシック" pitchFamily="50" charset="-128"/>
              <a:ea typeface="ＭＳ Ｐゴシック" pitchFamily="50" charset="-128"/>
            </a:endParaRPr>
          </a:p>
          <a:p>
            <a:pPr eaLnBrk="1" hangingPunct="1"/>
            <a:r>
              <a:rPr kumimoji="1" lang="ja-JP" altLang="en-US" sz="2800" dirty="0">
                <a:latin typeface="ＭＳ Ｐゴシック" pitchFamily="50" charset="-128"/>
                <a:ea typeface="ＭＳ Ｐゴシック" pitchFamily="50" charset="-128"/>
              </a:rPr>
              <a:t>○　小学校低学年における各教科等における学習との</a:t>
            </a:r>
            <a:endParaRPr kumimoji="1" lang="en-US" altLang="ja-JP" sz="2800" dirty="0">
              <a:latin typeface="ＭＳ Ｐゴシック" pitchFamily="50" charset="-128"/>
              <a:ea typeface="ＭＳ Ｐゴシック" pitchFamily="50" charset="-128"/>
            </a:endParaRPr>
          </a:p>
          <a:p>
            <a:pPr eaLnBrk="1" hangingPunct="1"/>
            <a:r>
              <a:rPr kumimoji="1" lang="ja-JP" altLang="en-US" sz="2800" dirty="0">
                <a:latin typeface="ＭＳ Ｐゴシック" pitchFamily="50" charset="-128"/>
                <a:ea typeface="ＭＳ Ｐゴシック" pitchFamily="50" charset="-128"/>
              </a:rPr>
              <a:t>　関係性</a:t>
            </a:r>
            <a:endParaRPr kumimoji="1" lang="en-US" altLang="ja-JP" sz="2800" dirty="0">
              <a:latin typeface="ＭＳ Ｐゴシック" pitchFamily="50" charset="-128"/>
              <a:ea typeface="ＭＳ Ｐゴシック" pitchFamily="50" charset="-128"/>
            </a:endParaRPr>
          </a:p>
          <a:p>
            <a:pPr eaLnBrk="1" hangingPunct="1"/>
            <a:endParaRPr kumimoji="1" lang="en-US" altLang="ja-JP" sz="2800" dirty="0">
              <a:latin typeface="ＭＳ Ｐゴシック" pitchFamily="50" charset="-128"/>
              <a:ea typeface="ＭＳ Ｐゴシック" pitchFamily="50" charset="-128"/>
            </a:endParaRPr>
          </a:p>
          <a:p>
            <a:pPr eaLnBrk="1" hangingPunct="1"/>
            <a:r>
              <a:rPr kumimoji="1" lang="ja-JP" altLang="en-US" sz="2800" dirty="0">
                <a:latin typeface="ＭＳ Ｐゴシック" pitchFamily="50" charset="-128"/>
                <a:ea typeface="ＭＳ Ｐゴシック" pitchFamily="50" charset="-128"/>
              </a:rPr>
              <a:t>○　中学年以降の学習とのつながり</a:t>
            </a:r>
            <a:endParaRPr kumimoji="1" lang="en-US" altLang="ja-JP" sz="2800" dirty="0">
              <a:latin typeface="ＭＳ Ｐゴシック" pitchFamily="50" charset="-128"/>
              <a:ea typeface="ＭＳ Ｐゴシック" pitchFamily="50" charset="-128"/>
            </a:endParaRPr>
          </a:p>
          <a:p>
            <a:pPr eaLnBrk="1" hangingPunct="1"/>
            <a:endParaRPr kumimoji="1" lang="en-US" altLang="ja-JP" sz="2800" dirty="0">
              <a:latin typeface="ＭＳ Ｐゴシック" pitchFamily="50" charset="-128"/>
              <a:ea typeface="ＭＳ Ｐゴシック" pitchFamily="50" charset="-128"/>
            </a:endParaRPr>
          </a:p>
          <a:p>
            <a:pPr eaLnBrk="1" hangingPunct="1"/>
            <a:r>
              <a:rPr kumimoji="1" lang="ja-JP" altLang="en-US" sz="2800" dirty="0">
                <a:latin typeface="ＭＳ Ｐゴシック" pitchFamily="50" charset="-128"/>
                <a:ea typeface="ＭＳ Ｐゴシック" pitchFamily="50" charset="-128"/>
              </a:rPr>
              <a:t>○　育成する資質・能力（特に「思考力，判断力，表現力　　</a:t>
            </a:r>
            <a:endParaRPr kumimoji="1" lang="en-US" altLang="ja-JP" sz="2800" dirty="0">
              <a:latin typeface="ＭＳ Ｐゴシック" pitchFamily="50" charset="-128"/>
              <a:ea typeface="ＭＳ Ｐゴシック" pitchFamily="50" charset="-128"/>
            </a:endParaRPr>
          </a:p>
          <a:p>
            <a:pPr eaLnBrk="1" hangingPunct="1"/>
            <a:r>
              <a:rPr kumimoji="1" lang="ja-JP" altLang="en-US" sz="2800" dirty="0">
                <a:latin typeface="ＭＳ Ｐゴシック" pitchFamily="50" charset="-128"/>
                <a:ea typeface="ＭＳ Ｐゴシック" pitchFamily="50" charset="-128"/>
              </a:rPr>
              <a:t>　等」）</a:t>
            </a:r>
          </a:p>
        </p:txBody>
      </p:sp>
      <p:sp>
        <p:nvSpPr>
          <p:cNvPr id="8" name="角丸四角形 7"/>
          <p:cNvSpPr/>
          <p:nvPr/>
        </p:nvSpPr>
        <p:spPr>
          <a:xfrm>
            <a:off x="1428032"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 altLang="en-US" sz="2800" b="1" dirty="0"/>
              <a:t>改訂の基本的な考え方</a:t>
            </a:r>
            <a:endParaRPr lang="ja-JP" altLang="en-US" sz="2800" b="1"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0735061"/>
      </p:ext>
    </p:extLst>
  </p:cSld>
  <p:clrMapOvr>
    <a:masterClrMapping/>
  </p:clrMapOvr>
  <mc:AlternateContent xmlns:mc="http://schemas.openxmlformats.org/markup-compatibility/2006" xmlns:p14="http://schemas.microsoft.com/office/powerpoint/2010/main">
    <mc:Choice Requires="p14">
      <p:transition spd="slow" p14:dur="2000" advTm="44967"/>
    </mc:Choice>
    <mc:Fallback xmlns="">
      <p:transition spd="slow" advTm="4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0825" y="1268413"/>
            <a:ext cx="8642350" cy="1944563"/>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2293" name="テキスト ボックス 6"/>
          <p:cNvSpPr txBox="1">
            <a:spLocks noChangeArrowheads="1"/>
          </p:cNvSpPr>
          <p:nvPr/>
        </p:nvSpPr>
        <p:spPr bwMode="auto">
          <a:xfrm>
            <a:off x="323850" y="1772816"/>
            <a:ext cx="8820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latin typeface="+mj-ea"/>
                <a:ea typeface="+mj-ea"/>
              </a:rPr>
              <a:t>○  </a:t>
            </a:r>
            <a:r>
              <a:rPr lang="ja-JP" altLang="en-US" sz="2800" dirty="0"/>
              <a:t>具体的な活動や体験を通じて，「身近な生活に関する</a:t>
            </a:r>
            <a:endParaRPr lang="en-US" altLang="ja-JP" sz="2800" dirty="0"/>
          </a:p>
          <a:p>
            <a:r>
              <a:rPr lang="ja-JP" altLang="en-US" sz="2800" dirty="0"/>
              <a:t>　見方・考え方」を生かし，自立し生活を豊かにしていくた</a:t>
            </a:r>
            <a:endParaRPr lang="en-US" altLang="ja-JP" sz="2800" dirty="0"/>
          </a:p>
          <a:p>
            <a:r>
              <a:rPr lang="ja-JP" altLang="en-US" sz="2800" dirty="0"/>
              <a:t>　</a:t>
            </a:r>
            <a:r>
              <a:rPr lang="ja-JP" altLang="en-US" sz="2800" dirty="0" err="1"/>
              <a:t>めの</a:t>
            </a:r>
            <a:r>
              <a:rPr lang="ja-JP" altLang="en-US" sz="2800" dirty="0"/>
              <a:t>資質・能力を育成することを明確化</a:t>
            </a:r>
          </a:p>
        </p:txBody>
      </p:sp>
      <p:sp>
        <p:nvSpPr>
          <p:cNvPr id="8" name="角丸四角形 7"/>
          <p:cNvSpPr/>
          <p:nvPr/>
        </p:nvSpPr>
        <p:spPr>
          <a:xfrm>
            <a:off x="141612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 altLang="en-US" sz="2800" b="1" dirty="0"/>
              <a:t>目標の改善</a:t>
            </a:r>
            <a:endParaRPr lang="ja-JP" altLang="en-US" sz="2800" b="1" dirty="0"/>
          </a:p>
        </p:txBody>
      </p:sp>
      <p:sp>
        <p:nvSpPr>
          <p:cNvPr id="7" name="正方形/長方形 6"/>
          <p:cNvSpPr/>
          <p:nvPr/>
        </p:nvSpPr>
        <p:spPr>
          <a:xfrm>
            <a:off x="251520" y="3788693"/>
            <a:ext cx="8642350" cy="2808659"/>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9" name="テキスト ボックス 6"/>
          <p:cNvSpPr txBox="1">
            <a:spLocks noChangeArrowheads="1"/>
          </p:cNvSpPr>
          <p:nvPr/>
        </p:nvSpPr>
        <p:spPr bwMode="auto">
          <a:xfrm>
            <a:off x="324545" y="4205406"/>
            <a:ext cx="88201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latin typeface="+mj-ea"/>
                <a:ea typeface="+mj-ea"/>
              </a:rPr>
              <a:t>○　学習内容を三つに整理</a:t>
            </a:r>
            <a:endParaRPr kumimoji="1" lang="en-US" altLang="ja-JP" sz="2800" dirty="0">
              <a:latin typeface="+mj-ea"/>
              <a:ea typeface="+mj-ea"/>
            </a:endParaRPr>
          </a:p>
          <a:p>
            <a:r>
              <a:rPr kumimoji="1" lang="ja-JP" altLang="en-US" sz="2800" dirty="0">
                <a:latin typeface="+mj-ea"/>
                <a:ea typeface="+mj-ea"/>
              </a:rPr>
              <a:t>　・　</a:t>
            </a:r>
            <a:r>
              <a:rPr lang="ja-JP" altLang="en-US" sz="2800" dirty="0"/>
              <a:t>学校，家庭及び地域の生活に関する内容</a:t>
            </a:r>
            <a:endParaRPr lang="en-US" altLang="ja-JP" sz="2800" dirty="0"/>
          </a:p>
          <a:p>
            <a:r>
              <a:rPr lang="ja-JP" altLang="en-US" sz="2800" dirty="0"/>
              <a:t>　・　身近な人々，社会及び自然と関わる活動に関する</a:t>
            </a:r>
            <a:endParaRPr lang="en-US" altLang="ja-JP" sz="2800" dirty="0"/>
          </a:p>
          <a:p>
            <a:r>
              <a:rPr lang="ja-JP" altLang="en-US" sz="2800" dirty="0"/>
              <a:t>　　　内容</a:t>
            </a:r>
            <a:endParaRPr lang="en-US" altLang="ja-JP" sz="2800" dirty="0"/>
          </a:p>
          <a:p>
            <a:r>
              <a:rPr lang="ja-JP" altLang="en-US" sz="2800" dirty="0"/>
              <a:t>　・　自分自身の生活や成長に関する内容</a:t>
            </a:r>
          </a:p>
        </p:txBody>
      </p:sp>
      <p:sp>
        <p:nvSpPr>
          <p:cNvPr id="10" name="角丸四角形 9"/>
          <p:cNvSpPr/>
          <p:nvPr/>
        </p:nvSpPr>
        <p:spPr>
          <a:xfrm>
            <a:off x="1416821" y="350100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800" b="1" dirty="0"/>
              <a:t>内容構成</a:t>
            </a:r>
            <a:r>
              <a:rPr lang="ja" altLang="en-US" sz="2800" b="1" dirty="0"/>
              <a:t>の改善</a:t>
            </a:r>
            <a:endParaRPr lang="ja-JP" altLang="en-US" sz="2800" b="1" dirty="0"/>
          </a:p>
        </p:txBody>
      </p:sp>
      <p:sp>
        <p:nvSpPr>
          <p:cNvPr id="12"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a:t>
            </a:r>
            <a:r>
              <a:rPr lang="ja" altLang="en-US" sz="2800" dirty="0">
                <a:latin typeface="+mj-ea"/>
                <a:ea typeface="+mj-ea"/>
              </a:rPr>
              <a:t>６～７</a:t>
            </a:r>
            <a:endParaRPr lang="ja-JP" altLang="en-US" sz="2800" dirty="0">
              <a:latin typeface="+mj-ea"/>
              <a:ea typeface="+mj-ea"/>
            </a:endParaRPr>
          </a:p>
        </p:txBody>
      </p:sp>
      <p:sp>
        <p:nvSpPr>
          <p:cNvPr id="13" name="AutoShape 15"/>
          <p:cNvSpPr>
            <a:spLocks noChangeArrowheads="1"/>
          </p:cNvSpPr>
          <p:nvPr/>
        </p:nvSpPr>
        <p:spPr bwMode="auto">
          <a:xfrm>
            <a:off x="34925" y="44451"/>
            <a:ext cx="5401171"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800" b="1" dirty="0">
                <a:latin typeface="Arial" panose="020B0604020202020204" pitchFamily="34" charset="0"/>
                <a:ea typeface="HGP教科書体" panose="02020600000000000000" pitchFamily="18" charset="-128"/>
              </a:rPr>
              <a:t>Ⅰ</a:t>
            </a:r>
            <a:r>
              <a:rPr kumimoji="1" lang="ja-JP" altLang="en-US" sz="2800" b="1" dirty="0">
                <a:latin typeface="Arial" panose="020B0604020202020204" pitchFamily="34" charset="0"/>
                <a:ea typeface="HGP教科書体" panose="02020600000000000000" pitchFamily="18" charset="-128"/>
              </a:rPr>
              <a:t>　</a:t>
            </a:r>
            <a:r>
              <a:rPr lang="ja-JP" altLang="en-US" sz="2800" b="1" dirty="0">
                <a:ea typeface="HGP教科書体" panose="02020600000000000000" pitchFamily="18" charset="-128"/>
              </a:rPr>
              <a:t>生活科改訂の趣旨及び要点</a:t>
            </a:r>
            <a:endParaRPr kumimoji="1" lang="ja-JP" altLang="en-US" sz="2800" dirty="0">
              <a:latin typeface="Tahoma" panose="020B0604030504040204" pitchFamily="34" charset="0"/>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32146458"/>
      </p:ext>
    </p:extLst>
  </p:cSld>
  <p:clrMapOvr>
    <a:masterClrMapping/>
  </p:clrMapOvr>
  <mc:AlternateContent xmlns:mc="http://schemas.openxmlformats.org/markup-compatibility/2006" xmlns:p14="http://schemas.microsoft.com/office/powerpoint/2010/main">
    <mc:Choice Requires="p14">
      <p:transition spd="slow" p14:dur="2000" advTm="43160"/>
    </mc:Choice>
    <mc:Fallback xmlns="">
      <p:transition spd="slow" advTm="4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a:t>
            </a:r>
            <a:r>
              <a:rPr lang="ja-JP" altLang="en-US" sz="2800" dirty="0">
                <a:latin typeface="+mj-ea"/>
                <a:ea typeface="+mj-ea"/>
              </a:rPr>
              <a:t>７</a:t>
            </a:r>
          </a:p>
        </p:txBody>
      </p:sp>
      <p:sp>
        <p:nvSpPr>
          <p:cNvPr id="6" name="正方形/長方形 5"/>
          <p:cNvSpPr/>
          <p:nvPr/>
        </p:nvSpPr>
        <p:spPr>
          <a:xfrm>
            <a:off x="133004" y="1268413"/>
            <a:ext cx="8844741" cy="4982368"/>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2293" name="テキスト ボックス 6"/>
          <p:cNvSpPr txBox="1">
            <a:spLocks noChangeArrowheads="1"/>
          </p:cNvSpPr>
          <p:nvPr/>
        </p:nvSpPr>
        <p:spPr bwMode="auto">
          <a:xfrm>
            <a:off x="251520" y="1906954"/>
            <a:ext cx="864165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dirty="0">
                <a:latin typeface="+mj-ea"/>
                <a:ea typeface="+mj-ea"/>
              </a:rPr>
              <a:t>○　</a:t>
            </a:r>
            <a:r>
              <a:rPr lang="ja-JP" altLang="en-US" sz="2800" dirty="0"/>
              <a:t>「思考力・判断力・表現力等」の具体化</a:t>
            </a:r>
          </a:p>
          <a:p>
            <a:endParaRPr lang="en-US" altLang="ja-JP" sz="2800" dirty="0"/>
          </a:p>
          <a:p>
            <a:r>
              <a:rPr lang="ja-JP" altLang="en-US" sz="2800" dirty="0"/>
              <a:t>○　「見付ける」，「比べる」，「たとえる」，「試す」，</a:t>
            </a:r>
            <a:endParaRPr lang="en-US" altLang="ja-JP" sz="2800" dirty="0"/>
          </a:p>
          <a:p>
            <a:r>
              <a:rPr lang="ja-JP" altLang="en-US" sz="2800" dirty="0"/>
              <a:t>    「見通す」，「工夫する」などの多様な学習活動の重視</a:t>
            </a:r>
            <a:endParaRPr lang="en-US" altLang="ja-JP" sz="2800" dirty="0"/>
          </a:p>
          <a:p>
            <a:endParaRPr lang="en-US" altLang="ja-JP" sz="2800" dirty="0"/>
          </a:p>
          <a:p>
            <a:r>
              <a:rPr lang="ja-JP" altLang="en-US" sz="2800" dirty="0"/>
              <a:t>○　動物の飼育や植物の栽培などの活動の重視</a:t>
            </a:r>
            <a:endParaRPr lang="en-US" altLang="ja-JP" sz="2800" dirty="0"/>
          </a:p>
          <a:p>
            <a:endParaRPr lang="en-US" altLang="ja-JP" sz="2800" dirty="0"/>
          </a:p>
          <a:p>
            <a:r>
              <a:rPr lang="ja-JP" altLang="en-US" sz="2800" dirty="0"/>
              <a:t>○　合科的・関連的な指導の工夫（スタートカリキュラム）</a:t>
            </a:r>
            <a:endParaRPr lang="en-US" altLang="ja-JP" sz="2800" dirty="0"/>
          </a:p>
          <a:p>
            <a:r>
              <a:rPr lang="ja-JP" altLang="en-US" sz="2800" dirty="0"/>
              <a:t>　の明示　　 </a:t>
            </a:r>
            <a:endParaRPr kumimoji="1" lang="ja-JP" altLang="en-US" sz="2800" dirty="0">
              <a:latin typeface="Tahoma" panose="020B0604030504040204" pitchFamily="34" charset="0"/>
            </a:endParaRPr>
          </a:p>
        </p:txBody>
      </p:sp>
      <p:sp>
        <p:nvSpPr>
          <p:cNvPr id="8" name="角丸四角形 7"/>
          <p:cNvSpPr/>
          <p:nvPr/>
        </p:nvSpPr>
        <p:spPr>
          <a:xfrm>
            <a:off x="141612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 altLang="en-US" sz="2800" b="1" dirty="0"/>
              <a:t>学習内容，学習指導の改善・充実</a:t>
            </a:r>
            <a:endParaRPr lang="ja-JP" altLang="en-US" sz="2800" b="1" dirty="0"/>
          </a:p>
        </p:txBody>
      </p:sp>
      <p:sp>
        <p:nvSpPr>
          <p:cNvPr id="9" name="AutoShape 15"/>
          <p:cNvSpPr>
            <a:spLocks noChangeArrowheads="1"/>
          </p:cNvSpPr>
          <p:nvPr/>
        </p:nvSpPr>
        <p:spPr bwMode="auto">
          <a:xfrm>
            <a:off x="34925" y="44451"/>
            <a:ext cx="5401171"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800" b="1" dirty="0">
                <a:latin typeface="Arial" panose="020B0604020202020204" pitchFamily="34" charset="0"/>
                <a:ea typeface="HGP教科書体" panose="02020600000000000000" pitchFamily="18" charset="-128"/>
              </a:rPr>
              <a:t>Ⅰ</a:t>
            </a:r>
            <a:r>
              <a:rPr kumimoji="1" lang="ja-JP" altLang="en-US" sz="2800" b="1" dirty="0">
                <a:latin typeface="Arial" panose="020B0604020202020204" pitchFamily="34" charset="0"/>
                <a:ea typeface="HGP教科書体" panose="02020600000000000000" pitchFamily="18" charset="-128"/>
              </a:rPr>
              <a:t>　</a:t>
            </a:r>
            <a:r>
              <a:rPr lang="ja-JP" altLang="en-US" sz="2800" b="1" dirty="0">
                <a:ea typeface="HGP教科書体" panose="02020600000000000000" pitchFamily="18" charset="-128"/>
              </a:rPr>
              <a:t>生活科改訂の趣旨及び要点</a:t>
            </a:r>
            <a:endParaRPr kumimoji="1" lang="ja-JP" altLang="en-US" sz="2800" dirty="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10526"/>
      </p:ext>
    </p:extLst>
  </p:cSld>
  <p:clrMapOvr>
    <a:masterClrMapping/>
  </p:clrMapOvr>
  <mc:AlternateContent xmlns:mc="http://schemas.openxmlformats.org/markup-compatibility/2006" xmlns:p14="http://schemas.microsoft.com/office/powerpoint/2010/main">
    <mc:Choice Requires="p14">
      <p:transition spd="slow" p14:dur="2000" advTm="105196"/>
    </mc:Choice>
    <mc:Fallback xmlns="">
      <p:transition spd="slow" advTm="105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0"/>
          <p:cNvSpPr>
            <a:spLocks noChangeArrowheads="1"/>
          </p:cNvSpPr>
          <p:nvPr/>
        </p:nvSpPr>
        <p:spPr bwMode="auto">
          <a:xfrm>
            <a:off x="141288" y="1340768"/>
            <a:ext cx="8836024" cy="5184576"/>
          </a:xfrm>
          <a:prstGeom prst="foldedCorner">
            <a:avLst>
              <a:gd name="adj" fmla="val 12500"/>
            </a:avLst>
          </a:prstGeom>
          <a:solidFill>
            <a:srgbClr val="FFFFFF"/>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kumimoji="1" lang="ja-JP" altLang="en-US" sz="2400" dirty="0">
                <a:latin typeface="+mj-ea"/>
                <a:ea typeface="+mj-ea"/>
              </a:rPr>
              <a:t>　</a:t>
            </a:r>
            <a:endParaRPr kumimoji="1" lang="en-US" altLang="ja-JP" sz="2400" dirty="0">
              <a:latin typeface="+mj-ea"/>
              <a:ea typeface="+mj-ea"/>
            </a:endParaRPr>
          </a:p>
          <a:p>
            <a:r>
              <a:rPr kumimoji="1" lang="ja-JP" altLang="en-US" sz="2400" dirty="0">
                <a:latin typeface="+mj-ea"/>
                <a:ea typeface="+mj-ea"/>
              </a:rPr>
              <a:t>　</a:t>
            </a:r>
            <a:r>
              <a:rPr lang="ja-JP" altLang="en-US" sz="2400" dirty="0">
                <a:latin typeface="+mj-ea"/>
                <a:ea typeface="+mj-ea"/>
              </a:rPr>
              <a:t>具体的な活動や体験を通して，身近な生活に関わる見方・考え方</a:t>
            </a:r>
            <a:endParaRPr lang="en-US" altLang="ja-JP" sz="2400" dirty="0">
              <a:latin typeface="+mj-ea"/>
              <a:ea typeface="+mj-ea"/>
            </a:endParaRPr>
          </a:p>
          <a:p>
            <a:r>
              <a:rPr lang="ja-JP" altLang="en-US" sz="2400" dirty="0">
                <a:latin typeface="+mj-ea"/>
                <a:ea typeface="+mj-ea"/>
              </a:rPr>
              <a:t>を生かし，自立し生活を豊かにしていくための資質・能力を次の</a:t>
            </a:r>
            <a:r>
              <a:rPr lang="ja-JP" altLang="en-US" sz="2400" dirty="0" err="1">
                <a:latin typeface="+mj-ea"/>
                <a:ea typeface="+mj-ea"/>
              </a:rPr>
              <a:t>とお</a:t>
            </a:r>
            <a:endParaRPr lang="en-US" altLang="ja-JP" sz="2400" dirty="0">
              <a:latin typeface="+mj-ea"/>
              <a:ea typeface="+mj-ea"/>
            </a:endParaRPr>
          </a:p>
          <a:p>
            <a:r>
              <a:rPr lang="ja-JP" altLang="en-US" sz="2400" dirty="0">
                <a:latin typeface="+mj-ea"/>
                <a:ea typeface="+mj-ea"/>
              </a:rPr>
              <a:t>り育成することを目指す。</a:t>
            </a:r>
          </a:p>
          <a:p>
            <a:pPr marL="457200" indent="-457200">
              <a:buAutoNum type="arabicParenBoth"/>
            </a:pPr>
            <a:r>
              <a:rPr lang="ja-JP" altLang="en-US" sz="2400" dirty="0">
                <a:latin typeface="+mj-ea"/>
                <a:ea typeface="+mj-ea"/>
              </a:rPr>
              <a:t>活動や体験の過程において，自分自身，身近な人々，社会及び</a:t>
            </a:r>
            <a:endParaRPr lang="en-US" altLang="ja-JP" sz="2400" dirty="0">
              <a:latin typeface="+mj-ea"/>
              <a:ea typeface="+mj-ea"/>
            </a:endParaRPr>
          </a:p>
          <a:p>
            <a:pPr marL="457200" indent="-457200"/>
            <a:r>
              <a:rPr lang="ja-JP" altLang="en-US" sz="2400" dirty="0">
                <a:latin typeface="+mj-ea"/>
                <a:ea typeface="+mj-ea"/>
              </a:rPr>
              <a:t>　自然の特徴やよさ，それらの関わり等に気付くとともに，生活上必</a:t>
            </a:r>
            <a:endParaRPr lang="en-US" altLang="ja-JP" sz="2400" dirty="0">
              <a:latin typeface="+mj-ea"/>
              <a:ea typeface="+mj-ea"/>
            </a:endParaRPr>
          </a:p>
          <a:p>
            <a:r>
              <a:rPr lang="ja-JP" altLang="en-US" sz="2400" dirty="0">
                <a:latin typeface="+mj-ea"/>
                <a:ea typeface="+mj-ea"/>
              </a:rPr>
              <a:t>　要な習慣や技能を身に付けるようにする。</a:t>
            </a:r>
            <a:endParaRPr lang="en-US" altLang="ja-JP" sz="2400" dirty="0">
              <a:latin typeface="+mj-ea"/>
              <a:ea typeface="+mj-ea"/>
            </a:endParaRPr>
          </a:p>
          <a:p>
            <a:r>
              <a:rPr kumimoji="1" lang="en-US" altLang="ja" sz="2400" dirty="0">
                <a:solidFill>
                  <a:srgbClr val="FF0000"/>
                </a:solidFill>
                <a:latin typeface="+mj-ea"/>
              </a:rPr>
              <a:t> 【</a:t>
            </a:r>
            <a:r>
              <a:rPr lang="ja-JP" altLang="en-US" sz="2400" dirty="0">
                <a:solidFill>
                  <a:srgbClr val="FF0000"/>
                </a:solidFill>
                <a:latin typeface="+mj-ea"/>
              </a:rPr>
              <a:t>知識及び技能の基礎</a:t>
            </a:r>
            <a:r>
              <a:rPr lang="en-US" altLang="ja" sz="2400" dirty="0">
                <a:solidFill>
                  <a:srgbClr val="FF0000"/>
                </a:solidFill>
                <a:latin typeface="+mj-ea"/>
              </a:rPr>
              <a:t>】</a:t>
            </a:r>
          </a:p>
          <a:p>
            <a:r>
              <a:rPr lang="en-US" altLang="ja-JP" sz="2400" dirty="0">
                <a:latin typeface="+mj-ea"/>
                <a:ea typeface="+mj-ea"/>
              </a:rPr>
              <a:t>(2) </a:t>
            </a:r>
            <a:r>
              <a:rPr lang="ja-JP" altLang="en-US" sz="2400" dirty="0">
                <a:latin typeface="+mj-ea"/>
                <a:ea typeface="+mj-ea"/>
              </a:rPr>
              <a:t>身近な人々，社会及び自然を自分との関わりで捉え，自分自身</a:t>
            </a:r>
            <a:endParaRPr lang="en-US" altLang="ja-JP" sz="2400" dirty="0">
              <a:latin typeface="+mj-ea"/>
              <a:ea typeface="+mj-ea"/>
            </a:endParaRPr>
          </a:p>
          <a:p>
            <a:r>
              <a:rPr lang="ja-JP" altLang="en-US" sz="2400" dirty="0">
                <a:latin typeface="+mj-ea"/>
                <a:ea typeface="+mj-ea"/>
              </a:rPr>
              <a:t>　や自分の生活について考え，表現することができるようにする。</a:t>
            </a:r>
            <a:endParaRPr lang="en-US" altLang="ja-JP" sz="2400" dirty="0">
              <a:latin typeface="+mj-ea"/>
              <a:ea typeface="+mj-ea"/>
            </a:endParaRPr>
          </a:p>
          <a:p>
            <a:r>
              <a:rPr kumimoji="1" lang="en-US" altLang="ja" sz="2400" dirty="0">
                <a:solidFill>
                  <a:srgbClr val="FF0000"/>
                </a:solidFill>
                <a:latin typeface="+mj-ea"/>
              </a:rPr>
              <a:t>【</a:t>
            </a:r>
            <a:r>
              <a:rPr lang="ja-JP" altLang="en-US" sz="2400" dirty="0">
                <a:solidFill>
                  <a:srgbClr val="FF0000"/>
                </a:solidFill>
                <a:latin typeface="+mj-ea"/>
              </a:rPr>
              <a:t>思考力，判断力，表現力等の基礎</a:t>
            </a:r>
            <a:r>
              <a:rPr lang="en-US" altLang="ja" sz="2400" dirty="0">
                <a:solidFill>
                  <a:srgbClr val="FF0000"/>
                </a:solidFill>
                <a:latin typeface="+mj-ea"/>
              </a:rPr>
              <a:t>】</a:t>
            </a:r>
          </a:p>
          <a:p>
            <a:r>
              <a:rPr lang="en-US" altLang="ja-JP" sz="2400" dirty="0">
                <a:latin typeface="+mj-ea"/>
                <a:ea typeface="+mj-ea"/>
              </a:rPr>
              <a:t>(3) </a:t>
            </a:r>
            <a:r>
              <a:rPr lang="ja-JP" altLang="en-US" sz="2400" dirty="0">
                <a:latin typeface="+mj-ea"/>
                <a:ea typeface="+mj-ea"/>
              </a:rPr>
              <a:t>身近な人々，社会及び自然に自ら働きかけ，意欲や自信をも</a:t>
            </a:r>
            <a:r>
              <a:rPr lang="ja-JP" altLang="en-US" sz="2400" dirty="0" err="1">
                <a:latin typeface="+mj-ea"/>
                <a:ea typeface="+mj-ea"/>
              </a:rPr>
              <a:t>っ</a:t>
            </a:r>
            <a:endParaRPr lang="en-US" altLang="ja-JP" sz="2400" dirty="0">
              <a:latin typeface="+mj-ea"/>
              <a:ea typeface="+mj-ea"/>
            </a:endParaRPr>
          </a:p>
          <a:p>
            <a:r>
              <a:rPr lang="ja-JP" altLang="en-US" sz="2400" dirty="0">
                <a:latin typeface="+mj-ea"/>
                <a:ea typeface="+mj-ea"/>
              </a:rPr>
              <a:t>　て学んだり生活を豊かにしたりしようとする態度を養う。</a:t>
            </a:r>
            <a:endParaRPr lang="en-US" altLang="ja-JP" sz="2400" dirty="0">
              <a:latin typeface="+mj-ea"/>
              <a:ea typeface="+mj-ea"/>
            </a:endParaRPr>
          </a:p>
          <a:p>
            <a:r>
              <a:rPr kumimoji="1" lang="en-US" altLang="ja" sz="2400" dirty="0">
                <a:solidFill>
                  <a:srgbClr val="FF0000"/>
                </a:solidFill>
                <a:latin typeface="+mj-ea"/>
              </a:rPr>
              <a:t>【</a:t>
            </a:r>
            <a:r>
              <a:rPr lang="ja-JP" altLang="en-US" sz="2400" dirty="0">
                <a:solidFill>
                  <a:srgbClr val="FF0000"/>
                </a:solidFill>
                <a:latin typeface="+mj-ea"/>
              </a:rPr>
              <a:t>学びに向かう力，人間性等</a:t>
            </a:r>
            <a:r>
              <a:rPr lang="en-US" altLang="ja" sz="2400" dirty="0">
                <a:solidFill>
                  <a:srgbClr val="FF0000"/>
                </a:solidFill>
                <a:latin typeface="+mj-ea"/>
              </a:rPr>
              <a:t>】</a:t>
            </a:r>
            <a:endParaRPr kumimoji="1" lang="ja-JP" altLang="en-US" sz="2400" u="sng" dirty="0">
              <a:solidFill>
                <a:srgbClr val="FF0000"/>
              </a:solidFill>
              <a:latin typeface="+mj-ea"/>
              <a:ea typeface="+mj-ea"/>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a:t>
            </a:r>
            <a:r>
              <a:rPr lang="ja" altLang="en-US" sz="2800" dirty="0">
                <a:latin typeface="+mj-ea"/>
                <a:ea typeface="+mj-ea"/>
              </a:rPr>
              <a:t>８</a:t>
            </a:r>
            <a:endParaRPr lang="ja-JP" altLang="en-US" sz="2800" dirty="0">
              <a:latin typeface="+mj-ea"/>
              <a:ea typeface="+mj-ea"/>
            </a:endParaRPr>
          </a:p>
        </p:txBody>
      </p:sp>
      <p:sp>
        <p:nvSpPr>
          <p:cNvPr id="18436" name="Text Box 19"/>
          <p:cNvSpPr txBox="1">
            <a:spLocks noChangeArrowheads="1"/>
          </p:cNvSpPr>
          <p:nvPr/>
        </p:nvSpPr>
        <p:spPr bwMode="auto">
          <a:xfrm>
            <a:off x="141288" y="764704"/>
            <a:ext cx="659095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latin typeface="Tahoma" panose="020B0604030504040204" pitchFamily="34" charset="0"/>
              </a:rPr>
              <a:t>１　教科目標　　～教科目標の構成～</a:t>
            </a:r>
          </a:p>
        </p:txBody>
      </p:sp>
      <p:sp>
        <p:nvSpPr>
          <p:cNvPr id="2" name="AutoShape 15">
            <a:extLst>
              <a:ext uri="{FF2B5EF4-FFF2-40B4-BE49-F238E27FC236}">
                <a16:creationId xmlns:a16="http://schemas.microsoft.com/office/drawing/2014/main" id="{F90422BB-E762-4428-B79E-5998C1D668AE}"/>
              </a:ext>
            </a:extLst>
          </p:cNvPr>
          <p:cNvSpPr>
            <a:spLocks noChangeArrowheads="1"/>
          </p:cNvSpPr>
          <p:nvPr/>
        </p:nvSpPr>
        <p:spPr bwMode="auto">
          <a:xfrm>
            <a:off x="34925" y="44451"/>
            <a:ext cx="3456955"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 sz="2800" b="1" dirty="0">
                <a:latin typeface="Arial" panose="020B0604020202020204" pitchFamily="34" charset="0"/>
                <a:ea typeface="HGP教科書体" panose="02020600000000000000" pitchFamily="18" charset="-128"/>
              </a:rPr>
              <a:t>Ⅱ</a:t>
            </a:r>
            <a:r>
              <a:rPr kumimoji="1" lang="ja-JP" altLang="en-US" sz="2800" b="1" dirty="0">
                <a:latin typeface="Arial" panose="020B0604020202020204" pitchFamily="34" charset="0"/>
                <a:ea typeface="HGP教科書体" panose="02020600000000000000" pitchFamily="18" charset="-128"/>
              </a:rPr>
              <a:t>　</a:t>
            </a:r>
            <a:r>
              <a:rPr lang="ja-JP" altLang="en-US" sz="2800" b="1" dirty="0">
                <a:ea typeface="HGP教科書体" panose="02020600000000000000" pitchFamily="18" charset="-128"/>
              </a:rPr>
              <a:t>生活科</a:t>
            </a:r>
            <a:r>
              <a:rPr lang="ja" altLang="en-US" sz="2800" b="1" dirty="0">
                <a:ea typeface="HGP教科書体" panose="02020600000000000000" pitchFamily="18" charset="-128"/>
              </a:rPr>
              <a:t>の目標</a:t>
            </a:r>
            <a:endParaRPr kumimoji="1" lang="ja-JP" altLang="en-US" sz="2800" dirty="0">
              <a:latin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67606156"/>
      </p:ext>
    </p:extLst>
  </p:cSld>
  <p:clrMapOvr>
    <a:masterClrMapping/>
  </p:clrMapOvr>
  <mc:AlternateContent xmlns:mc="http://schemas.openxmlformats.org/markup-compatibility/2006" xmlns:p14="http://schemas.microsoft.com/office/powerpoint/2010/main">
    <mc:Choice Requires="p14">
      <p:transition spd="slow" p14:dur="2000" advTm="89760"/>
    </mc:Choice>
    <mc:Fallback xmlns="">
      <p:transition spd="slow" advTm="8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P10</a:t>
            </a:r>
            <a:r>
              <a:rPr lang="ja-JP" altLang="en-US" sz="2800" dirty="0">
                <a:latin typeface="+mj-ea"/>
                <a:ea typeface="+mj-ea"/>
              </a:rPr>
              <a:t>～</a:t>
            </a:r>
            <a:r>
              <a:rPr lang="en-US" altLang="ja-JP" sz="2800" dirty="0">
                <a:latin typeface="+mj-ea"/>
                <a:ea typeface="+mj-ea"/>
              </a:rPr>
              <a:t>11</a:t>
            </a:r>
            <a:endParaRPr lang="ja-JP" altLang="en-US" sz="2800" dirty="0">
              <a:latin typeface="+mj-ea"/>
              <a:ea typeface="+mj-ea"/>
            </a:endParaRPr>
          </a:p>
        </p:txBody>
      </p:sp>
      <p:sp>
        <p:nvSpPr>
          <p:cNvPr id="18436" name="Text Box 19"/>
          <p:cNvSpPr txBox="1">
            <a:spLocks noChangeArrowheads="1"/>
          </p:cNvSpPr>
          <p:nvPr/>
        </p:nvSpPr>
        <p:spPr bwMode="auto">
          <a:xfrm>
            <a:off x="141288" y="764704"/>
            <a:ext cx="6590952" cy="5269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latin typeface="Tahoma" panose="020B0604030504040204" pitchFamily="34" charset="0"/>
              </a:rPr>
              <a:t>１　教科目標　　～教科目標の趣旨～</a:t>
            </a:r>
          </a:p>
        </p:txBody>
      </p:sp>
      <p:sp>
        <p:nvSpPr>
          <p:cNvPr id="8" name="AutoShape 10"/>
          <p:cNvSpPr>
            <a:spLocks noChangeArrowheads="1"/>
          </p:cNvSpPr>
          <p:nvPr/>
        </p:nvSpPr>
        <p:spPr bwMode="auto">
          <a:xfrm>
            <a:off x="107504" y="3284984"/>
            <a:ext cx="8836024" cy="2520280"/>
          </a:xfrm>
          <a:prstGeom prst="foldedCorner">
            <a:avLst>
              <a:gd name="adj" fmla="val 12500"/>
            </a:avLst>
          </a:prstGeom>
          <a:solidFill>
            <a:srgbClr val="FFFFFF"/>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dirty="0"/>
              <a:t>　</a:t>
            </a:r>
            <a:r>
              <a:rPr lang="ja-JP" altLang="en-US" sz="2800" b="1" dirty="0"/>
              <a:t>生活科における見方・考え方とは</a:t>
            </a:r>
            <a:endParaRPr lang="en-US" altLang="ja-JP" sz="2800" b="1" dirty="0"/>
          </a:p>
          <a:p>
            <a:r>
              <a:rPr lang="ja-JP" altLang="en-US" sz="2800" dirty="0"/>
              <a:t>　身近な生活に関わる見方・考え方であり，それは身近な</a:t>
            </a:r>
            <a:endParaRPr lang="en-US" altLang="ja-JP" sz="2800" dirty="0"/>
          </a:p>
          <a:p>
            <a:r>
              <a:rPr lang="ja-JP" altLang="en-US" sz="2800" dirty="0"/>
              <a:t>人々，社会及び自然を自分との関わりで捉え，よりよい生</a:t>
            </a:r>
            <a:endParaRPr lang="en-US" altLang="ja-JP" sz="2800" dirty="0"/>
          </a:p>
          <a:p>
            <a:r>
              <a:rPr lang="ja-JP" altLang="en-US" sz="2800" dirty="0"/>
              <a:t>活に向けて思いや願いを実現しようとすること。</a:t>
            </a:r>
            <a:endParaRPr kumimoji="1" lang="ja-JP" altLang="en-US" sz="2800" u="sng" dirty="0">
              <a:solidFill>
                <a:srgbClr val="FF0000"/>
              </a:solidFill>
              <a:latin typeface="+mj-ea"/>
              <a:ea typeface="+mj-ea"/>
            </a:endParaRPr>
          </a:p>
        </p:txBody>
      </p:sp>
      <p:sp>
        <p:nvSpPr>
          <p:cNvPr id="9" name="AutoShape 10"/>
          <p:cNvSpPr>
            <a:spLocks noChangeArrowheads="1"/>
          </p:cNvSpPr>
          <p:nvPr/>
        </p:nvSpPr>
        <p:spPr bwMode="auto">
          <a:xfrm>
            <a:off x="107504" y="1412776"/>
            <a:ext cx="8836024" cy="1656184"/>
          </a:xfrm>
          <a:prstGeom prst="foldedCorner">
            <a:avLst>
              <a:gd name="adj" fmla="val 12500"/>
            </a:avLst>
          </a:prstGeom>
          <a:solidFill>
            <a:srgbClr val="FFFFFF"/>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800" dirty="0"/>
              <a:t>　</a:t>
            </a:r>
            <a:r>
              <a:rPr lang="ja-JP" altLang="en-US" sz="2800" b="1" dirty="0"/>
              <a:t>見方・考え方とは</a:t>
            </a:r>
            <a:endParaRPr lang="en-US" altLang="ja-JP" sz="2800" b="1" dirty="0"/>
          </a:p>
          <a:p>
            <a:r>
              <a:rPr lang="ja-JP" altLang="en-US" sz="2800" dirty="0"/>
              <a:t>　各教科等における学びの過程で「どのような視点で物事</a:t>
            </a:r>
            <a:endParaRPr lang="en-US" altLang="ja-JP" sz="2800" dirty="0"/>
          </a:p>
          <a:p>
            <a:r>
              <a:rPr lang="ja-JP" altLang="en-US" sz="2800" dirty="0"/>
              <a:t>を捉え，どのような考え方で思考していくのか」ということ。</a:t>
            </a:r>
            <a:endParaRPr kumimoji="1" lang="ja-JP" altLang="en-US" sz="2800" u="sng" dirty="0">
              <a:solidFill>
                <a:srgbClr val="FF0000"/>
              </a:solidFill>
              <a:latin typeface="+mj-ea"/>
              <a:ea typeface="+mj-ea"/>
            </a:endParaRPr>
          </a:p>
        </p:txBody>
      </p:sp>
      <p:sp>
        <p:nvSpPr>
          <p:cNvPr id="7" name="AutoShape 15">
            <a:extLst>
              <a:ext uri="{FF2B5EF4-FFF2-40B4-BE49-F238E27FC236}">
                <a16:creationId xmlns:a16="http://schemas.microsoft.com/office/drawing/2014/main" id="{F90422BB-E762-4428-B79E-5998C1D668AE}"/>
              </a:ext>
            </a:extLst>
          </p:cNvPr>
          <p:cNvSpPr>
            <a:spLocks noChangeArrowheads="1"/>
          </p:cNvSpPr>
          <p:nvPr/>
        </p:nvSpPr>
        <p:spPr bwMode="auto">
          <a:xfrm>
            <a:off x="34925" y="44451"/>
            <a:ext cx="3456955"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 sz="2800" b="1" dirty="0">
                <a:latin typeface="Arial" panose="020B0604020202020204" pitchFamily="34" charset="0"/>
                <a:ea typeface="HGP教科書体" panose="02020600000000000000" pitchFamily="18" charset="-128"/>
              </a:rPr>
              <a:t>Ⅱ</a:t>
            </a:r>
            <a:r>
              <a:rPr kumimoji="1" lang="ja-JP" altLang="en-US" sz="2800" b="1" dirty="0">
                <a:latin typeface="Arial" panose="020B0604020202020204" pitchFamily="34" charset="0"/>
                <a:ea typeface="HGP教科書体" panose="02020600000000000000" pitchFamily="18" charset="-128"/>
              </a:rPr>
              <a:t>　</a:t>
            </a:r>
            <a:r>
              <a:rPr lang="ja-JP" altLang="en-US" sz="2800" b="1" dirty="0">
                <a:ea typeface="HGP教科書体" panose="02020600000000000000" pitchFamily="18" charset="-128"/>
              </a:rPr>
              <a:t>生活科</a:t>
            </a:r>
            <a:r>
              <a:rPr lang="ja" altLang="en-US" sz="2800" b="1" dirty="0">
                <a:ea typeface="HGP教科書体" panose="02020600000000000000" pitchFamily="18" charset="-128"/>
              </a:rPr>
              <a:t>の目標</a:t>
            </a:r>
            <a:endParaRPr kumimoji="1" lang="ja-JP" altLang="en-US" sz="2800" dirty="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5588771"/>
      </p:ext>
    </p:extLst>
  </p:cSld>
  <p:clrMapOvr>
    <a:masterClrMapping/>
  </p:clrMapOvr>
  <mc:AlternateContent xmlns:mc="http://schemas.openxmlformats.org/markup-compatibility/2006" xmlns:p14="http://schemas.microsoft.com/office/powerpoint/2010/main">
    <mc:Choice Requires="p14">
      <p:transition spd="slow" p14:dur="2000" advTm="64980"/>
    </mc:Choice>
    <mc:Fallback xmlns="">
      <p:transition spd="slow" advTm="6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P17</a:t>
            </a:r>
            <a:r>
              <a:rPr lang="ja-JP" altLang="en-US" sz="2800" dirty="0">
                <a:latin typeface="+mj-ea"/>
                <a:ea typeface="+mj-ea"/>
              </a:rPr>
              <a:t>～</a:t>
            </a:r>
            <a:r>
              <a:rPr lang="en-US" altLang="ja-JP" sz="2800" dirty="0">
                <a:latin typeface="+mj-ea"/>
                <a:ea typeface="+mj-ea"/>
              </a:rPr>
              <a:t>22</a:t>
            </a:r>
            <a:endParaRPr lang="ja-JP" altLang="en-US" sz="2800" dirty="0">
              <a:latin typeface="+mj-ea"/>
              <a:ea typeface="+mj-ea"/>
            </a:endParaRPr>
          </a:p>
        </p:txBody>
      </p:sp>
      <p:sp>
        <p:nvSpPr>
          <p:cNvPr id="18436" name="Text Box 19"/>
          <p:cNvSpPr txBox="1">
            <a:spLocks noChangeArrowheads="1"/>
          </p:cNvSpPr>
          <p:nvPr/>
        </p:nvSpPr>
        <p:spPr bwMode="auto">
          <a:xfrm>
            <a:off x="141288" y="764704"/>
            <a:ext cx="659095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latin typeface="Tahoma" panose="020B0604030504040204" pitchFamily="34" charset="0"/>
              </a:rPr>
              <a:t>２　学年の目標　　</a:t>
            </a:r>
          </a:p>
        </p:txBody>
      </p:sp>
      <p:sp>
        <p:nvSpPr>
          <p:cNvPr id="7" name="AutoShape 10"/>
          <p:cNvSpPr>
            <a:spLocks noChangeArrowheads="1"/>
          </p:cNvSpPr>
          <p:nvPr/>
        </p:nvSpPr>
        <p:spPr bwMode="auto">
          <a:xfrm>
            <a:off x="63500" y="1412776"/>
            <a:ext cx="9017000" cy="4752528"/>
          </a:xfrm>
          <a:prstGeom prst="foldedCorner">
            <a:avLst>
              <a:gd name="adj" fmla="val 12500"/>
            </a:avLst>
          </a:prstGeom>
          <a:solidFill>
            <a:srgbClr val="FFFFFF"/>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457200" indent="-457200">
              <a:buAutoNum type="arabicParenBoth"/>
            </a:pPr>
            <a:r>
              <a:rPr lang="ja-JP" altLang="en-US" sz="2400" dirty="0">
                <a:latin typeface="+mj-ea"/>
                <a:ea typeface="+mj-ea"/>
              </a:rPr>
              <a:t>学校，家庭及び地域の生活に関わることを通して，自分と身近な</a:t>
            </a:r>
            <a:endParaRPr lang="en-US" altLang="ja-JP" sz="2400" dirty="0">
              <a:latin typeface="+mj-ea"/>
              <a:ea typeface="+mj-ea"/>
            </a:endParaRPr>
          </a:p>
          <a:p>
            <a:pPr marL="457200" indent="-457200"/>
            <a:r>
              <a:rPr lang="ja-JP" altLang="en-US" sz="2400" dirty="0">
                <a:latin typeface="+mj-ea"/>
                <a:ea typeface="+mj-ea"/>
              </a:rPr>
              <a:t>　人々，社会及び自然との関わりについて考えることができ，それら</a:t>
            </a:r>
            <a:endParaRPr lang="en-US" altLang="ja-JP" sz="2400" dirty="0">
              <a:latin typeface="+mj-ea"/>
              <a:ea typeface="+mj-ea"/>
            </a:endParaRPr>
          </a:p>
          <a:p>
            <a:pPr marL="457200" indent="-457200"/>
            <a:r>
              <a:rPr lang="ja-JP" altLang="en-US" sz="2400" dirty="0">
                <a:latin typeface="+mj-ea"/>
                <a:ea typeface="+mj-ea"/>
              </a:rPr>
              <a:t>　のよさやすばらしさ，自分との関わりに気付き，地域に愛着をもち自</a:t>
            </a:r>
            <a:endParaRPr lang="en-US" altLang="ja-JP" sz="2400" dirty="0">
              <a:latin typeface="+mj-ea"/>
              <a:ea typeface="+mj-ea"/>
            </a:endParaRPr>
          </a:p>
          <a:p>
            <a:pPr marL="457200" indent="-457200"/>
            <a:r>
              <a:rPr lang="ja-JP" altLang="en-US" sz="2400" dirty="0">
                <a:latin typeface="+mj-ea"/>
                <a:ea typeface="+mj-ea"/>
              </a:rPr>
              <a:t>　然を大切にしたり，集団や社会の一員として安全で適切な行動をし</a:t>
            </a:r>
            <a:endParaRPr lang="en-US" altLang="ja-JP" sz="2400" dirty="0">
              <a:latin typeface="+mj-ea"/>
              <a:ea typeface="+mj-ea"/>
            </a:endParaRPr>
          </a:p>
          <a:p>
            <a:pPr marL="457200" indent="-457200"/>
            <a:r>
              <a:rPr lang="ja-JP" altLang="en-US" sz="2400" dirty="0">
                <a:latin typeface="+mj-ea"/>
                <a:ea typeface="+mj-ea"/>
              </a:rPr>
              <a:t>　たりするようにする。</a:t>
            </a:r>
            <a:endParaRPr lang="en-US" altLang="ja-JP" sz="2400" dirty="0">
              <a:latin typeface="+mj-ea"/>
              <a:ea typeface="+mj-ea"/>
            </a:endParaRPr>
          </a:p>
          <a:p>
            <a:r>
              <a:rPr lang="en-US" altLang="ja-JP" sz="2400" dirty="0">
                <a:latin typeface="+mj-ea"/>
                <a:ea typeface="+mj-ea"/>
              </a:rPr>
              <a:t>(2) </a:t>
            </a:r>
            <a:r>
              <a:rPr lang="ja-JP" altLang="en-US" sz="2400" dirty="0">
                <a:latin typeface="+mj-ea"/>
                <a:ea typeface="+mj-ea"/>
              </a:rPr>
              <a:t>身近な人々，社会及び自然と触れ合ったり関わったりすることを</a:t>
            </a:r>
            <a:endParaRPr lang="en-US" altLang="ja-JP" sz="2400" dirty="0">
              <a:latin typeface="+mj-ea"/>
              <a:ea typeface="+mj-ea"/>
            </a:endParaRPr>
          </a:p>
          <a:p>
            <a:r>
              <a:rPr lang="ja-JP" altLang="en-US" sz="2400" dirty="0">
                <a:latin typeface="+mj-ea"/>
                <a:ea typeface="+mj-ea"/>
              </a:rPr>
              <a:t>　通して，それらを工夫したり楽しんだりすることができ，活動のよさや</a:t>
            </a:r>
            <a:endParaRPr lang="en-US" altLang="ja-JP" sz="2400" dirty="0">
              <a:latin typeface="+mj-ea"/>
              <a:ea typeface="+mj-ea"/>
            </a:endParaRPr>
          </a:p>
          <a:p>
            <a:r>
              <a:rPr lang="ja-JP" altLang="en-US" sz="2400" dirty="0">
                <a:latin typeface="+mj-ea"/>
                <a:ea typeface="+mj-ea"/>
              </a:rPr>
              <a:t>　大切さに気付き，自分たちの遊びや生活をよりよくするようにする。</a:t>
            </a:r>
            <a:endParaRPr lang="en-US" altLang="ja-JP" sz="2400" dirty="0">
              <a:latin typeface="+mj-ea"/>
              <a:ea typeface="+mj-ea"/>
            </a:endParaRPr>
          </a:p>
          <a:p>
            <a:r>
              <a:rPr lang="en-US" altLang="ja-JP" sz="2400" dirty="0">
                <a:latin typeface="+mj-ea"/>
                <a:ea typeface="+mj-ea"/>
              </a:rPr>
              <a:t>(3) </a:t>
            </a:r>
            <a:r>
              <a:rPr lang="ja-JP" altLang="en-US" sz="2400" dirty="0">
                <a:latin typeface="+mj-ea"/>
                <a:ea typeface="+mj-ea"/>
              </a:rPr>
              <a:t>自分自身を見つめることを通して，自分の生活や成長，身近な</a:t>
            </a:r>
            <a:endParaRPr lang="en-US" altLang="ja-JP" sz="2400" dirty="0">
              <a:latin typeface="+mj-ea"/>
              <a:ea typeface="+mj-ea"/>
            </a:endParaRPr>
          </a:p>
          <a:p>
            <a:r>
              <a:rPr lang="ja-JP" altLang="en-US" sz="2400" dirty="0">
                <a:latin typeface="+mj-ea"/>
                <a:ea typeface="+mj-ea"/>
              </a:rPr>
              <a:t>　人々の支えについて考えることができ，自分のよさや可能性に気付</a:t>
            </a:r>
            <a:endParaRPr lang="en-US" altLang="ja-JP" sz="2400" dirty="0">
              <a:latin typeface="+mj-ea"/>
              <a:ea typeface="+mj-ea"/>
            </a:endParaRPr>
          </a:p>
          <a:p>
            <a:r>
              <a:rPr lang="ja-JP" altLang="en-US" sz="2400" dirty="0">
                <a:latin typeface="+mj-ea"/>
                <a:ea typeface="+mj-ea"/>
              </a:rPr>
              <a:t>　き，意欲と自信をもって生活するようにする。</a:t>
            </a:r>
            <a:endParaRPr kumimoji="1" lang="ja-JP" altLang="en-US" sz="2400" u="sng" dirty="0">
              <a:solidFill>
                <a:srgbClr val="FF0000"/>
              </a:solidFill>
              <a:latin typeface="+mj-ea"/>
              <a:ea typeface="+mj-ea"/>
            </a:endParaRPr>
          </a:p>
        </p:txBody>
      </p:sp>
      <p:sp>
        <p:nvSpPr>
          <p:cNvPr id="6" name="AutoShape 15">
            <a:extLst>
              <a:ext uri="{FF2B5EF4-FFF2-40B4-BE49-F238E27FC236}">
                <a16:creationId xmlns:a16="http://schemas.microsoft.com/office/drawing/2014/main" id="{F90422BB-E762-4428-B79E-5998C1D668AE}"/>
              </a:ext>
            </a:extLst>
          </p:cNvPr>
          <p:cNvSpPr>
            <a:spLocks noChangeArrowheads="1"/>
          </p:cNvSpPr>
          <p:nvPr/>
        </p:nvSpPr>
        <p:spPr bwMode="auto">
          <a:xfrm>
            <a:off x="34925" y="44451"/>
            <a:ext cx="3456955"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 sz="2800" b="1" dirty="0">
                <a:latin typeface="Arial" panose="020B0604020202020204" pitchFamily="34" charset="0"/>
                <a:ea typeface="HGP教科書体" panose="02020600000000000000" pitchFamily="18" charset="-128"/>
              </a:rPr>
              <a:t>Ⅱ</a:t>
            </a:r>
            <a:r>
              <a:rPr kumimoji="1" lang="ja-JP" altLang="en-US" sz="2800" b="1" dirty="0">
                <a:latin typeface="Arial" panose="020B0604020202020204" pitchFamily="34" charset="0"/>
                <a:ea typeface="HGP教科書体" panose="02020600000000000000" pitchFamily="18" charset="-128"/>
              </a:rPr>
              <a:t>　</a:t>
            </a:r>
            <a:r>
              <a:rPr lang="ja-JP" altLang="en-US" sz="2800" b="1" dirty="0">
                <a:ea typeface="HGP教科書体" panose="02020600000000000000" pitchFamily="18" charset="-128"/>
              </a:rPr>
              <a:t>生活科</a:t>
            </a:r>
            <a:r>
              <a:rPr lang="ja" altLang="en-US" sz="2800" b="1" dirty="0">
                <a:ea typeface="HGP教科書体" panose="02020600000000000000" pitchFamily="18" charset="-128"/>
              </a:rPr>
              <a:t>の目標</a:t>
            </a:r>
            <a:endParaRPr kumimoji="1" lang="ja-JP" altLang="en-US" sz="2800" dirty="0">
              <a:latin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67277194"/>
      </p:ext>
    </p:extLst>
  </p:cSld>
  <p:clrMapOvr>
    <a:masterClrMapping/>
  </p:clrMapOvr>
  <mc:AlternateContent xmlns:mc="http://schemas.openxmlformats.org/markup-compatibility/2006" xmlns:p14="http://schemas.microsoft.com/office/powerpoint/2010/main">
    <mc:Choice Requires="p14">
      <p:transition spd="slow" p14:dur="2000" advTm="46914"/>
    </mc:Choice>
    <mc:Fallback xmlns="">
      <p:transition spd="slow" advTm="4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P23</a:t>
            </a:r>
            <a:r>
              <a:rPr lang="ja-JP" altLang="en-US" sz="2800" dirty="0">
                <a:latin typeface="+mj-ea"/>
                <a:ea typeface="+mj-ea"/>
              </a:rPr>
              <a:t>～</a:t>
            </a:r>
            <a:r>
              <a:rPr lang="en-US" altLang="ja-JP" sz="2800" dirty="0">
                <a:latin typeface="+mj-ea"/>
                <a:ea typeface="+mj-ea"/>
              </a:rPr>
              <a:t>28</a:t>
            </a:r>
            <a:endParaRPr lang="ja-JP" altLang="en-US" sz="2800" dirty="0">
              <a:latin typeface="+mj-ea"/>
              <a:ea typeface="+mj-ea"/>
            </a:endParaRPr>
          </a:p>
        </p:txBody>
      </p:sp>
      <p:sp>
        <p:nvSpPr>
          <p:cNvPr id="18436" name="Text Box 19"/>
          <p:cNvSpPr txBox="1">
            <a:spLocks noChangeArrowheads="1"/>
          </p:cNvSpPr>
          <p:nvPr/>
        </p:nvSpPr>
        <p:spPr bwMode="auto">
          <a:xfrm>
            <a:off x="971600" y="1268760"/>
            <a:ext cx="6590952" cy="499624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514350" indent="-514350" eaLnBrk="1" hangingPunct="1">
              <a:spcBef>
                <a:spcPts val="1000"/>
              </a:spcBef>
              <a:buAutoNum type="arabicParenBoth"/>
            </a:pPr>
            <a:r>
              <a:rPr kumimoji="1" lang="ja-JP" altLang="en-US" sz="2800" dirty="0">
                <a:latin typeface="+mj-ea"/>
                <a:ea typeface="+mj-ea"/>
              </a:rPr>
              <a:t>学校と生活</a:t>
            </a:r>
            <a:endParaRPr kumimoji="1" lang="en-US" altLang="ja-JP" sz="2800" dirty="0">
              <a:latin typeface="+mj-ea"/>
              <a:ea typeface="+mj-ea"/>
            </a:endParaRPr>
          </a:p>
          <a:p>
            <a:pPr marL="514350" indent="-514350" eaLnBrk="1" hangingPunct="1">
              <a:spcBef>
                <a:spcPts val="1000"/>
              </a:spcBef>
              <a:buAutoNum type="arabicParenBoth"/>
            </a:pPr>
            <a:r>
              <a:rPr kumimoji="1" lang="ja-JP" altLang="en-US" sz="2800" dirty="0">
                <a:latin typeface="+mj-ea"/>
                <a:ea typeface="+mj-ea"/>
              </a:rPr>
              <a:t>家庭と生活</a:t>
            </a:r>
            <a:endParaRPr kumimoji="1" lang="en-US" altLang="ja-JP" sz="2800" dirty="0">
              <a:latin typeface="+mj-ea"/>
              <a:ea typeface="+mj-ea"/>
            </a:endParaRPr>
          </a:p>
          <a:p>
            <a:pPr marL="514350" indent="-514350" eaLnBrk="1" hangingPunct="1">
              <a:spcBef>
                <a:spcPts val="1000"/>
              </a:spcBef>
              <a:buAutoNum type="arabicParenBoth"/>
            </a:pPr>
            <a:r>
              <a:rPr kumimoji="1" lang="ja-JP" altLang="en-US" sz="2800" dirty="0">
                <a:latin typeface="+mj-ea"/>
                <a:ea typeface="+mj-ea"/>
              </a:rPr>
              <a:t>地域と生活</a:t>
            </a:r>
            <a:endParaRPr kumimoji="1" lang="en-US" altLang="ja-JP" sz="2800" dirty="0">
              <a:latin typeface="+mj-ea"/>
              <a:ea typeface="+mj-ea"/>
            </a:endParaRPr>
          </a:p>
          <a:p>
            <a:pPr marL="514350" indent="-514350" eaLnBrk="1" hangingPunct="1">
              <a:spcBef>
                <a:spcPts val="1000"/>
              </a:spcBef>
              <a:buAutoNum type="arabicParenBoth"/>
            </a:pPr>
            <a:r>
              <a:rPr kumimoji="1" lang="ja-JP" altLang="en-US" sz="2800" dirty="0">
                <a:latin typeface="+mj-ea"/>
                <a:ea typeface="+mj-ea"/>
              </a:rPr>
              <a:t>公共物や公共施設の利用</a:t>
            </a:r>
            <a:endParaRPr kumimoji="1" lang="en-US" altLang="ja-JP" sz="2800" dirty="0">
              <a:latin typeface="+mj-ea"/>
              <a:ea typeface="+mj-ea"/>
            </a:endParaRPr>
          </a:p>
          <a:p>
            <a:pPr marL="514350" indent="-514350" eaLnBrk="1" hangingPunct="1">
              <a:spcBef>
                <a:spcPts val="1000"/>
              </a:spcBef>
              <a:buAutoNum type="arabicParenBoth"/>
            </a:pPr>
            <a:r>
              <a:rPr kumimoji="1" lang="ja-JP" altLang="en-US" sz="2800" dirty="0">
                <a:latin typeface="+mj-ea"/>
                <a:ea typeface="+mj-ea"/>
              </a:rPr>
              <a:t>季節の変化と生活</a:t>
            </a:r>
            <a:endParaRPr kumimoji="1" lang="en-US" altLang="ja-JP" sz="2800" dirty="0">
              <a:latin typeface="+mj-ea"/>
              <a:ea typeface="+mj-ea"/>
            </a:endParaRPr>
          </a:p>
          <a:p>
            <a:pPr marL="514350" indent="-514350" eaLnBrk="1" hangingPunct="1">
              <a:spcBef>
                <a:spcPts val="1000"/>
              </a:spcBef>
              <a:buAutoNum type="arabicParenBoth"/>
            </a:pPr>
            <a:r>
              <a:rPr kumimoji="1" lang="ja-JP" altLang="en-US" sz="2800" dirty="0">
                <a:latin typeface="+mj-ea"/>
                <a:ea typeface="+mj-ea"/>
              </a:rPr>
              <a:t>自然や物を使った遊び</a:t>
            </a:r>
            <a:endParaRPr kumimoji="1" lang="en-US" altLang="ja-JP" sz="2800" dirty="0">
              <a:latin typeface="+mj-ea"/>
              <a:ea typeface="+mj-ea"/>
            </a:endParaRPr>
          </a:p>
          <a:p>
            <a:pPr marL="514350" indent="-514350" eaLnBrk="1" hangingPunct="1">
              <a:spcBef>
                <a:spcPts val="1000"/>
              </a:spcBef>
              <a:buAutoNum type="arabicParenBoth"/>
            </a:pPr>
            <a:r>
              <a:rPr kumimoji="1" lang="ja-JP" altLang="en-US" sz="2800" dirty="0">
                <a:latin typeface="+mj-ea"/>
                <a:ea typeface="+mj-ea"/>
              </a:rPr>
              <a:t>動植物の飼育・栽培</a:t>
            </a:r>
            <a:endParaRPr kumimoji="1" lang="en-US" altLang="ja-JP" sz="2800" dirty="0">
              <a:latin typeface="+mj-ea"/>
              <a:ea typeface="+mj-ea"/>
            </a:endParaRPr>
          </a:p>
          <a:p>
            <a:pPr marL="514350" indent="-514350" eaLnBrk="1" hangingPunct="1">
              <a:spcBef>
                <a:spcPts val="1000"/>
              </a:spcBef>
              <a:buAutoNum type="arabicParenBoth"/>
            </a:pPr>
            <a:r>
              <a:rPr kumimoji="1" lang="ja-JP" altLang="en-US" sz="2800" dirty="0">
                <a:latin typeface="+mj-ea"/>
                <a:ea typeface="+mj-ea"/>
              </a:rPr>
              <a:t>生活や出来事の伝え合い</a:t>
            </a:r>
            <a:endParaRPr kumimoji="1" lang="en-US" altLang="ja-JP" sz="2800" dirty="0">
              <a:latin typeface="+mj-ea"/>
              <a:ea typeface="+mj-ea"/>
            </a:endParaRPr>
          </a:p>
          <a:p>
            <a:pPr marL="514350" indent="-514350" eaLnBrk="1" hangingPunct="1">
              <a:spcBef>
                <a:spcPts val="1000"/>
              </a:spcBef>
              <a:buAutoNum type="arabicParenBoth"/>
            </a:pPr>
            <a:r>
              <a:rPr kumimoji="1" lang="ja-JP" altLang="en-US" sz="2800" dirty="0">
                <a:latin typeface="+mj-ea"/>
                <a:ea typeface="+mj-ea"/>
              </a:rPr>
              <a:t>自分の成長</a:t>
            </a:r>
          </a:p>
        </p:txBody>
      </p:sp>
      <p:sp>
        <p:nvSpPr>
          <p:cNvPr id="2" name="AutoShape 15">
            <a:extLst>
              <a:ext uri="{FF2B5EF4-FFF2-40B4-BE49-F238E27FC236}">
                <a16:creationId xmlns:a16="http://schemas.microsoft.com/office/drawing/2014/main" id="{F90422BB-E762-4428-B79E-5998C1D668AE}"/>
              </a:ext>
            </a:extLst>
          </p:cNvPr>
          <p:cNvSpPr>
            <a:spLocks noChangeArrowheads="1"/>
          </p:cNvSpPr>
          <p:nvPr/>
        </p:nvSpPr>
        <p:spPr bwMode="auto">
          <a:xfrm>
            <a:off x="34925" y="44451"/>
            <a:ext cx="3384947"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生活科の内容</a:t>
            </a:r>
            <a:endParaRPr lang="en-US" altLang="ja-JP" sz="2800" b="1" dirty="0">
              <a:ea typeface="HGP教科書体" panose="02020600000000000000" pitchFamily="18" charset="-128"/>
            </a:endParaRPr>
          </a:p>
        </p:txBody>
      </p:sp>
      <p:sp>
        <p:nvSpPr>
          <p:cNvPr id="5" name="Text Box 19"/>
          <p:cNvSpPr txBox="1">
            <a:spLocks noChangeArrowheads="1"/>
          </p:cNvSpPr>
          <p:nvPr/>
        </p:nvSpPr>
        <p:spPr bwMode="auto">
          <a:xfrm>
            <a:off x="141288" y="764704"/>
            <a:ext cx="659095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latin typeface="Tahoma" panose="020B0604030504040204" pitchFamily="34" charset="0"/>
              </a:rPr>
              <a:t>１　内容構成の考え方　</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4201265"/>
      </p:ext>
    </p:extLst>
  </p:cSld>
  <p:clrMapOvr>
    <a:masterClrMapping/>
  </p:clrMapOvr>
  <mc:AlternateContent xmlns:mc="http://schemas.openxmlformats.org/markup-compatibility/2006" xmlns:p14="http://schemas.microsoft.com/office/powerpoint/2010/main">
    <mc:Choice Requires="p14">
      <p:transition spd="slow" p14:dur="2000" advTm="20907"/>
    </mc:Choice>
    <mc:Fallback xmlns="">
      <p:transition spd="slow" advTm="20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latin typeface="+mj-ea"/>
                <a:ea typeface="+mj-ea"/>
              </a:rPr>
              <a:t>P26</a:t>
            </a:r>
            <a:r>
              <a:rPr lang="ja-JP" altLang="en-US" sz="2800" dirty="0">
                <a:latin typeface="+mj-ea"/>
                <a:ea typeface="+mj-ea"/>
              </a:rPr>
              <a:t>～</a:t>
            </a:r>
            <a:r>
              <a:rPr lang="en-US" altLang="ja-JP" sz="2800" dirty="0">
                <a:latin typeface="+mj-ea"/>
                <a:ea typeface="+mj-ea"/>
              </a:rPr>
              <a:t>27</a:t>
            </a:r>
            <a:endParaRPr lang="ja-JP" altLang="en-US" sz="2800" dirty="0">
              <a:latin typeface="+mj-ea"/>
              <a:ea typeface="+mj-ea"/>
            </a:endParaRPr>
          </a:p>
        </p:txBody>
      </p:sp>
      <p:sp>
        <p:nvSpPr>
          <p:cNvPr id="18436" name="Text Box 19"/>
          <p:cNvSpPr txBox="1">
            <a:spLocks noChangeArrowheads="1"/>
          </p:cNvSpPr>
          <p:nvPr/>
        </p:nvSpPr>
        <p:spPr bwMode="auto">
          <a:xfrm>
            <a:off x="141288" y="692696"/>
            <a:ext cx="659095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dirty="0">
                <a:latin typeface="Tahoma" panose="020B0604030504040204" pitchFamily="34" charset="0"/>
              </a:rPr>
              <a:t>１　内容構成の考え方</a:t>
            </a:r>
            <a:r>
              <a:rPr kumimoji="1" lang="ja-JP" altLang="en-US" sz="2400" b="1" dirty="0">
                <a:latin typeface="Tahoma" panose="020B0604030504040204" pitchFamily="34" charset="0"/>
              </a:rPr>
              <a:t>～内容の階層性～</a:t>
            </a:r>
            <a:r>
              <a:rPr kumimoji="1" lang="ja-JP" altLang="en-US" sz="2800" b="1" dirty="0">
                <a:latin typeface="Tahoma" panose="020B0604030504040204" pitchFamily="34" charset="0"/>
              </a:rPr>
              <a:t>　</a:t>
            </a:r>
          </a:p>
        </p:txBody>
      </p:sp>
      <p:pic>
        <p:nvPicPr>
          <p:cNvPr id="2050" name="Picture 2"/>
          <p:cNvPicPr>
            <a:picLocks noChangeAspect="1" noChangeArrowheads="1"/>
          </p:cNvPicPr>
          <p:nvPr/>
        </p:nvPicPr>
        <p:blipFill>
          <a:blip r:embed="rId5" cstate="print"/>
          <a:srcRect/>
          <a:stretch>
            <a:fillRect/>
          </a:stretch>
        </p:blipFill>
        <p:spPr bwMode="auto">
          <a:xfrm>
            <a:off x="1403648" y="1159594"/>
            <a:ext cx="7632848" cy="5149726"/>
          </a:xfrm>
          <a:prstGeom prst="rect">
            <a:avLst/>
          </a:prstGeom>
          <a:noFill/>
          <a:ln w="9525">
            <a:noFill/>
            <a:miter lim="800000"/>
            <a:headEnd/>
            <a:tailEnd/>
          </a:ln>
        </p:spPr>
      </p:pic>
      <p:sp>
        <p:nvSpPr>
          <p:cNvPr id="8" name="テキスト ボックス 7"/>
          <p:cNvSpPr txBox="1"/>
          <p:nvPr/>
        </p:nvSpPr>
        <p:spPr>
          <a:xfrm>
            <a:off x="35496" y="5157192"/>
            <a:ext cx="2376264" cy="461665"/>
          </a:xfrm>
          <a:prstGeom prst="rect">
            <a:avLst/>
          </a:prstGeom>
          <a:noFill/>
        </p:spPr>
        <p:txBody>
          <a:bodyPr wrap="square" rtlCol="0">
            <a:spAutoFit/>
          </a:bodyPr>
          <a:lstStyle/>
          <a:p>
            <a:r>
              <a:rPr kumimoji="1" lang="ja-JP" altLang="en-US" sz="2400" b="1" dirty="0">
                <a:latin typeface="+mj-ea"/>
                <a:ea typeface="+mj-ea"/>
              </a:rPr>
              <a:t>学年の目標</a:t>
            </a:r>
            <a:r>
              <a:rPr kumimoji="1" lang="en-US" altLang="ja-JP" sz="2400" b="1" dirty="0">
                <a:latin typeface="+mj-ea"/>
                <a:ea typeface="+mj-ea"/>
              </a:rPr>
              <a:t>(1)</a:t>
            </a:r>
            <a:endParaRPr kumimoji="1" lang="ja-JP" altLang="en-US" sz="2400" b="1" dirty="0">
              <a:latin typeface="+mj-ea"/>
              <a:ea typeface="+mj-ea"/>
            </a:endParaRPr>
          </a:p>
        </p:txBody>
      </p:sp>
      <p:sp>
        <p:nvSpPr>
          <p:cNvPr id="9" name="テキスト ボックス 8"/>
          <p:cNvSpPr txBox="1"/>
          <p:nvPr/>
        </p:nvSpPr>
        <p:spPr>
          <a:xfrm>
            <a:off x="899592" y="3501008"/>
            <a:ext cx="2376264" cy="461665"/>
          </a:xfrm>
          <a:prstGeom prst="rect">
            <a:avLst/>
          </a:prstGeom>
          <a:noFill/>
        </p:spPr>
        <p:txBody>
          <a:bodyPr wrap="square" rtlCol="0">
            <a:spAutoFit/>
          </a:bodyPr>
          <a:lstStyle/>
          <a:p>
            <a:r>
              <a:rPr kumimoji="1" lang="ja-JP" altLang="en-US" sz="2400" b="1" dirty="0">
                <a:latin typeface="+mj-ea"/>
                <a:ea typeface="+mj-ea"/>
              </a:rPr>
              <a:t>学年の目標</a:t>
            </a:r>
            <a:r>
              <a:rPr kumimoji="1" lang="en-US" altLang="ja-JP" sz="2400" b="1" dirty="0">
                <a:latin typeface="+mj-ea"/>
                <a:ea typeface="+mj-ea"/>
              </a:rPr>
              <a:t>(2)</a:t>
            </a:r>
            <a:endParaRPr kumimoji="1" lang="ja-JP" altLang="en-US" sz="2400" b="1" dirty="0">
              <a:latin typeface="+mj-ea"/>
              <a:ea typeface="+mj-ea"/>
            </a:endParaRPr>
          </a:p>
        </p:txBody>
      </p:sp>
      <p:sp>
        <p:nvSpPr>
          <p:cNvPr id="10" name="テキスト ボックス 9"/>
          <p:cNvSpPr txBox="1"/>
          <p:nvPr/>
        </p:nvSpPr>
        <p:spPr>
          <a:xfrm>
            <a:off x="1835696" y="1844824"/>
            <a:ext cx="2376264" cy="461665"/>
          </a:xfrm>
          <a:prstGeom prst="rect">
            <a:avLst/>
          </a:prstGeom>
          <a:noFill/>
        </p:spPr>
        <p:txBody>
          <a:bodyPr wrap="square" rtlCol="0">
            <a:spAutoFit/>
          </a:bodyPr>
          <a:lstStyle/>
          <a:p>
            <a:r>
              <a:rPr kumimoji="1" lang="ja-JP" altLang="en-US" sz="2400" b="1" dirty="0">
                <a:latin typeface="+mj-ea"/>
                <a:ea typeface="+mj-ea"/>
              </a:rPr>
              <a:t>学年の目標</a:t>
            </a:r>
            <a:r>
              <a:rPr kumimoji="1" lang="en-US" altLang="ja-JP" sz="2400" b="1" dirty="0">
                <a:latin typeface="+mj-ea"/>
                <a:ea typeface="+mj-ea"/>
              </a:rPr>
              <a:t>(3)</a:t>
            </a:r>
            <a:endParaRPr kumimoji="1" lang="ja-JP" altLang="en-US" sz="2400" b="1" dirty="0">
              <a:latin typeface="+mj-ea"/>
              <a:ea typeface="+mj-ea"/>
            </a:endParaRPr>
          </a:p>
        </p:txBody>
      </p:sp>
      <p:sp>
        <p:nvSpPr>
          <p:cNvPr id="11" name="AutoShape 15">
            <a:extLst>
              <a:ext uri="{FF2B5EF4-FFF2-40B4-BE49-F238E27FC236}">
                <a16:creationId xmlns:a16="http://schemas.microsoft.com/office/drawing/2014/main" id="{F90422BB-E762-4428-B79E-5998C1D668AE}"/>
              </a:ext>
            </a:extLst>
          </p:cNvPr>
          <p:cNvSpPr>
            <a:spLocks noChangeArrowheads="1"/>
          </p:cNvSpPr>
          <p:nvPr/>
        </p:nvSpPr>
        <p:spPr bwMode="auto">
          <a:xfrm>
            <a:off x="34925" y="44451"/>
            <a:ext cx="3384947" cy="649288"/>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ct val="50000"/>
              </a:spcBef>
              <a:spcAft>
                <a:spcPts val="0"/>
              </a:spcAft>
              <a:buFontTx/>
              <a:buNone/>
              <a:defRPr/>
            </a:pPr>
            <a:r>
              <a:rPr lang="en-US" altLang="ja-JP" sz="2800" b="1" dirty="0">
                <a:ea typeface="HGP教科書体" panose="02020600000000000000" pitchFamily="18" charset="-128"/>
              </a:rPr>
              <a:t>Ⅲ</a:t>
            </a:r>
            <a:r>
              <a:rPr lang="ja-JP" altLang="en-US" sz="2800" b="1" dirty="0">
                <a:ea typeface="HGP教科書体" panose="02020600000000000000" pitchFamily="18" charset="-128"/>
              </a:rPr>
              <a:t>　生活科の内容</a:t>
            </a:r>
            <a:endParaRPr lang="en-US" altLang="ja-JP" sz="2800" b="1" dirty="0">
              <a:ea typeface="HGP教科書体" panose="02020600000000000000" pitchFamily="18" charset="-128"/>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46078510"/>
      </p:ext>
    </p:extLst>
  </p:cSld>
  <p:clrMapOvr>
    <a:masterClrMapping/>
  </p:clrMapOvr>
  <mc:AlternateContent xmlns:mc="http://schemas.openxmlformats.org/markup-compatibility/2006" xmlns:p14="http://schemas.microsoft.com/office/powerpoint/2010/main">
    <mc:Choice Requires="p14">
      <p:transition spd="slow" p14:dur="2000" advTm="128328"/>
    </mc:Choice>
    <mc:Fallback xmlns="">
      <p:transition spd="slow" advTm="128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11968</TotalTime>
  <Words>4890</Words>
  <PresentationFormat>画面に合わせる (4:3)</PresentationFormat>
  <Paragraphs>259</Paragraphs>
  <Slides>19</Slides>
  <Notes>19</Notes>
  <HiddenSlides>0</HiddenSlides>
  <MMClips>19</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vt:i4>
      </vt:variant>
    </vt:vector>
  </HeadingPairs>
  <TitlesOfParts>
    <vt:vector size="27" baseType="lpstr">
      <vt:lpstr>HGP教科書体</vt:lpstr>
      <vt:lpstr>ＭＳ Ｐゴシック</vt:lpstr>
      <vt:lpstr>ＭＳ 明朝</vt:lpstr>
      <vt:lpstr>Arial</vt:lpstr>
      <vt:lpstr>Calibri</vt:lpstr>
      <vt:lpstr>Calibri Light</vt:lpstr>
      <vt:lpstr>Tahoma</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2020-07-06T02:53:58Z</cp:lastPrinted>
  <dcterms:created xsi:type="dcterms:W3CDTF">2009-05-16T06:50:40Z</dcterms:created>
  <dcterms:modified xsi:type="dcterms:W3CDTF">2020-08-02T11:54:18Z</dcterms:modified>
</cp:coreProperties>
</file>