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0" r:id="rId1"/>
  </p:sldMasterIdLst>
  <p:notesMasterIdLst>
    <p:notesMasterId r:id="rId23"/>
  </p:notesMasterIdLst>
  <p:handoutMasterIdLst>
    <p:handoutMasterId r:id="rId24"/>
  </p:handoutMasterIdLst>
  <p:sldIdLst>
    <p:sldId id="377" r:id="rId2"/>
    <p:sldId id="416" r:id="rId3"/>
    <p:sldId id="421" r:id="rId4"/>
    <p:sldId id="422" r:id="rId5"/>
    <p:sldId id="423" r:id="rId6"/>
    <p:sldId id="424" r:id="rId7"/>
    <p:sldId id="268" r:id="rId8"/>
    <p:sldId id="396" r:id="rId9"/>
    <p:sldId id="431" r:id="rId10"/>
    <p:sldId id="433" r:id="rId11"/>
    <p:sldId id="398" r:id="rId12"/>
    <p:sldId id="456" r:id="rId13"/>
    <p:sldId id="401" r:id="rId14"/>
    <p:sldId id="455" r:id="rId15"/>
    <p:sldId id="449" r:id="rId16"/>
    <p:sldId id="402" r:id="rId17"/>
    <p:sldId id="403" r:id="rId18"/>
    <p:sldId id="415" r:id="rId19"/>
    <p:sldId id="411" r:id="rId20"/>
    <p:sldId id="457" r:id="rId21"/>
    <p:sldId id="458" r:id="rId22"/>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modifyVerifier cryptProviderType="rsaAES" cryptAlgorithmClass="hash" cryptAlgorithmType="typeAny" cryptAlgorithmSid="14" spinCount="100000" saltData="+BgiKRbtzJJKLaj/d5C2MQ==" hashData="3+sbmd19zL7PuJDdp+uFlhQElZD/d+dDXWxP32hOSb/2+EV3NKR4z2ZlTIRHGdax/aiSEmTgCSAV6mdV8FCXy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500"/>
    <a:srgbClr val="FF9900"/>
    <a:srgbClr val="FF6699"/>
    <a:srgbClr val="66FFFF"/>
    <a:srgbClr val="FF3399"/>
    <a:srgbClr val="FFFFCC"/>
    <a:srgbClr val="FFFF66"/>
    <a:srgbClr val="FFCC99"/>
    <a:srgbClr val="800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78597" autoAdjust="0"/>
  </p:normalViewPr>
  <p:slideViewPr>
    <p:cSldViewPr>
      <p:cViewPr varScale="1">
        <p:scale>
          <a:sx n="53" d="100"/>
          <a:sy n="53" d="100"/>
        </p:scale>
        <p:origin x="1710" y="6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861"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249" y="0"/>
            <a:ext cx="2946860"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05"/>
            <a:ext cx="2946861"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249" y="9428105"/>
            <a:ext cx="2946860"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charset="0"/>
              </a:defRPr>
            </a:lvl1pPr>
          </a:lstStyle>
          <a:p>
            <a:fld id="{0C9DDCD3-1587-49D2-8101-5944F4209113}" type="slidenum">
              <a:rPr lang="en-US" altLang="ja-JP"/>
              <a:pPr/>
              <a:t>‹#›</a:t>
            </a:fld>
            <a:endParaRPr lang="en-US" altLang="ja-JP"/>
          </a:p>
        </p:txBody>
      </p:sp>
    </p:spTree>
    <p:extLst>
      <p:ext uri="{BB962C8B-B14F-4D97-AF65-F5344CB8AC3E}">
        <p14:creationId xmlns:p14="http://schemas.microsoft.com/office/powerpoint/2010/main" val="401952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861"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249" y="0"/>
            <a:ext cx="2946860"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679924" y="4714839"/>
            <a:ext cx="5437827" cy="446793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05"/>
            <a:ext cx="2946861"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249" y="9428105"/>
            <a:ext cx="2946860"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charset="0"/>
              </a:defRPr>
            </a:lvl1pPr>
          </a:lstStyle>
          <a:p>
            <a:fld id="{F988429C-DF65-4E92-8F8A-F197D03E0217}" type="slidenum">
              <a:rPr lang="en-US" altLang="ja-JP"/>
              <a:pPr/>
              <a:t>‹#›</a:t>
            </a:fld>
            <a:endParaRPr lang="en-US" altLang="ja-JP"/>
          </a:p>
        </p:txBody>
      </p:sp>
    </p:spTree>
    <p:extLst>
      <p:ext uri="{BB962C8B-B14F-4D97-AF65-F5344CB8AC3E}">
        <p14:creationId xmlns:p14="http://schemas.microsoft.com/office/powerpoint/2010/main" val="443433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A8720515-715B-4A36-9107-9E45CA01E359}" type="slidenum">
              <a:rPr kumimoji="1" lang="en-US" altLang="ja-JP"/>
              <a:pPr/>
              <a:t>1</a:t>
            </a:fld>
            <a:endParaRPr kumimoji="1" lang="en-US" altLang="ja-JP"/>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只今から「新教育課程　音楽」の説明を始めます。</a:t>
            </a:r>
            <a:endParaRPr lang="en-US" altLang="ja-JP" sz="1200" dirty="0">
              <a:latin typeface="ＭＳ 明朝" pitchFamily="17" charset="-128"/>
              <a:ea typeface="ＭＳ 明朝" pitchFamily="17" charset="-128"/>
            </a:endParaRPr>
          </a:p>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スライド中の右上に，学習指導要領解説の該当ページを示しておりますので，必要に応じてマーカーかラインを引きながらお聞きください。</a:t>
            </a:r>
            <a:endParaRPr lang="en-US" altLang="ja-JP" sz="1200" dirty="0">
              <a:latin typeface="ＭＳ 明朝" pitchFamily="17" charset="-128"/>
              <a:ea typeface="ＭＳ 明朝" pitchFamily="17" charset="-128"/>
            </a:endParaRPr>
          </a:p>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それでは，始めます。</a:t>
            </a:r>
          </a:p>
        </p:txBody>
      </p:sp>
    </p:spTree>
    <p:extLst>
      <p:ext uri="{BB962C8B-B14F-4D97-AF65-F5344CB8AC3E}">
        <p14:creationId xmlns:p14="http://schemas.microsoft.com/office/powerpoint/2010/main" val="61629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10</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dirty="0">
                <a:latin typeface="ＭＳ 明朝" pitchFamily="17" charset="-128"/>
                <a:ea typeface="ＭＳ 明朝" pitchFamily="17" charset="-128"/>
              </a:rPr>
              <a:t>　以上のことから，音楽科の目標は，音楽的な見方・考え方を働かせながら，生活や社会の音や音楽と豊かに関わる資質・能力の育成を目指していることがお分かりいただけると思います。なお，その資質・能力は，ご覧の（１）～（３）を指していま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（１）～（３）の説明については，時間の関係上，ここでは割愛しますので，後ほど解説の１２ページから１５ページを必ずご一読ください。</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2106047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72774C5-B8A6-472C-8DAB-27CC25C9EFD3}" type="slidenum">
              <a:rPr kumimoji="1" lang="en-US" altLang="ja-JP"/>
              <a:pPr/>
              <a:t>11</a:t>
            </a:fld>
            <a:endParaRPr kumimoji="1" lang="en-US" altLang="ja-JP"/>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ja-JP" altLang="en-US" sz="1200" dirty="0">
                <a:latin typeface="ＭＳ 明朝" pitchFamily="17" charset="-128"/>
                <a:ea typeface="ＭＳ 明朝" pitchFamily="17" charset="-128"/>
              </a:rPr>
              <a:t>　では，続いて，「学年の目標」について説明します。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学年の目標は，音楽科の目標を踏まえ，教科の目標と同様に，各学年で育成を目指す資質・能力の三つの柱に沿って，（１），（２），（３）という形で示されています。</a:t>
            </a:r>
            <a:endParaRPr lang="en-US" altLang="ja-JP" sz="1200" dirty="0">
              <a:latin typeface="ＭＳ 明朝" pitchFamily="17" charset="-128"/>
              <a:ea typeface="ＭＳ 明朝" pitchFamily="17" charset="-128"/>
            </a:endParaRPr>
          </a:p>
          <a:p>
            <a:pPr eaLnBrk="1" hangingPunct="1"/>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（１）「知識及び技能」では，文章前半に「知識」に関する内容，後半には「技能」に関する内容が示されています。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（２）「思考力，判断力，表現力等」については，表現領域では，「思いや意図をもつ」，鑑賞領域では，よさなどを見いだしながら味わって聴くことができるようにすることが示されています。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なお，（３）「学びに向かう力，人間性等」については，教科目標を評価レベルの「態度」として示し，あくまでも表層的に見取ることができる内容で示されています。</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61572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94A7016-B6A5-457F-8BAC-42933D16A5A9}" type="slidenum">
              <a:rPr kumimoji="1" lang="en-US" altLang="ja-JP"/>
              <a:pPr/>
              <a:t>12</a:t>
            </a:fld>
            <a:endParaRPr kumimoji="1" lang="en-US" altLang="ja-JP"/>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続いては</a:t>
            </a:r>
            <a:r>
              <a:rPr lang="ja-JP" altLang="en-US" sz="1200" dirty="0">
                <a:latin typeface="ＭＳ 明朝" pitchFamily="17" charset="-128"/>
                <a:ea typeface="ＭＳ 明朝" pitchFamily="17" charset="-128"/>
              </a:rPr>
              <a:t>，音楽科の内容についてです。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「Ａ表現」領域の３分野，「Ｂ鑑賞」領域，そして</a:t>
            </a:r>
            <a:r>
              <a:rPr lang="en-US" altLang="ja-JP" sz="1200" dirty="0">
                <a:latin typeface="ＭＳ 明朝" pitchFamily="17" charset="-128"/>
                <a:ea typeface="ＭＳ 明朝" pitchFamily="17" charset="-128"/>
              </a:rPr>
              <a:t>〔</a:t>
            </a:r>
            <a:r>
              <a:rPr lang="ja-JP" altLang="en-US" sz="1200" dirty="0">
                <a:latin typeface="ＭＳ 明朝" pitchFamily="17" charset="-128"/>
                <a:ea typeface="ＭＳ 明朝" pitchFamily="17" charset="-128"/>
              </a:rPr>
              <a:t>共通事項</a:t>
            </a:r>
            <a:r>
              <a:rPr lang="en-US" altLang="ja-JP" sz="1200" dirty="0">
                <a:latin typeface="ＭＳ 明朝" pitchFamily="17" charset="-128"/>
                <a:ea typeface="ＭＳ 明朝" pitchFamily="17" charset="-128"/>
              </a:rPr>
              <a:t>〕</a:t>
            </a:r>
            <a:r>
              <a:rPr lang="ja-JP" altLang="en-US" sz="1200" dirty="0">
                <a:latin typeface="ＭＳ 明朝" pitchFamily="17" charset="-128"/>
                <a:ea typeface="ＭＳ 明朝" pitchFamily="17" charset="-128"/>
              </a:rPr>
              <a:t>という構成は従前と同じですが，今回の改訂では，音楽科の内容のアを「思考力，判断力，表現力等」，イを「知識」，ウを「技能」とし，育成を目指す資質・能力に基づいて学習内容が整理されています。</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2133109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94A7016-B6A5-457F-8BAC-42933D16A5A9}" type="slidenum">
              <a:rPr kumimoji="1" lang="en-US" altLang="ja-JP"/>
              <a:pPr/>
              <a:t>13</a:t>
            </a:fld>
            <a:endParaRPr kumimoji="1" lang="en-US" altLang="ja-JP"/>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a:defRPr/>
            </a:pPr>
            <a:r>
              <a:rPr lang="ja-JP" altLang="en-US" sz="1200" dirty="0">
                <a:latin typeface="ＭＳ 明朝" pitchFamily="17" charset="-128"/>
                <a:ea typeface="ＭＳ 明朝" pitchFamily="17" charset="-128"/>
              </a:rPr>
              <a:t>　歌唱の例で見ますと，従前は，スライド左側に示す，</a:t>
            </a:r>
            <a:r>
              <a:rPr kumimoji="1" lang="ja-JP" altLang="en-US" sz="1200" kern="1200" baseline="0" dirty="0">
                <a:solidFill>
                  <a:schemeClr val="tx1"/>
                </a:solidFill>
                <a:latin typeface="Arial" charset="0"/>
                <a:ea typeface="ＭＳ Ｐ明朝" pitchFamily="18" charset="-128"/>
                <a:cs typeface="+mn-cs"/>
              </a:rPr>
              <a:t>ア，イ，ウ，エの四つの事項が示されていましたが，今回の改訂では，</a:t>
            </a:r>
            <a:r>
              <a:rPr kumimoji="1" lang="ja-JP" altLang="en-US" sz="1200" kern="1200" dirty="0">
                <a:solidFill>
                  <a:schemeClr val="tx1"/>
                </a:solidFill>
                <a:latin typeface="+mj-ea"/>
                <a:ea typeface="ＭＳ Ｐ明朝" pitchFamily="18" charset="-128"/>
                <a:cs typeface="+mn-cs"/>
              </a:rPr>
              <a:t>ア「</a:t>
            </a:r>
            <a:r>
              <a:rPr kumimoji="1" lang="ja-JP" altLang="en-US" sz="1200" dirty="0"/>
              <a:t>曲の特徴にふさわしい歌唱表現を工夫し思いや意図をもつこと」，</a:t>
            </a:r>
            <a:r>
              <a:rPr kumimoji="1" lang="ja-JP" altLang="en-US" sz="1200" kern="1200" dirty="0">
                <a:solidFill>
                  <a:schemeClr val="tx1"/>
                </a:solidFill>
                <a:latin typeface="+mj-ea"/>
                <a:ea typeface="ＭＳ Ｐ明朝" pitchFamily="18" charset="-128"/>
                <a:cs typeface="+mn-cs"/>
              </a:rPr>
              <a:t>イ「</a:t>
            </a:r>
            <a:r>
              <a:rPr kumimoji="1" lang="ja-JP" altLang="en-US" sz="1200" dirty="0"/>
              <a:t>曲想と音楽の構造や歌詞の内容との関わりについて理解すること」，</a:t>
            </a:r>
            <a:r>
              <a:rPr kumimoji="1" lang="ja-JP" altLang="en-US" sz="1200" kern="1200" dirty="0">
                <a:solidFill>
                  <a:schemeClr val="tx1"/>
                </a:solidFill>
                <a:latin typeface="+mj-ea"/>
                <a:ea typeface="ＭＳ Ｐ明朝" pitchFamily="18" charset="-128"/>
                <a:cs typeface="+mn-cs"/>
              </a:rPr>
              <a:t>ウ「</a:t>
            </a:r>
            <a:r>
              <a:rPr kumimoji="1" lang="ja-JP" altLang="en-US" sz="1200" dirty="0">
                <a:latin typeface="+mj-ea"/>
              </a:rPr>
              <a:t>思いや意図に合った表現をするために必要な</a:t>
            </a:r>
            <a:r>
              <a:rPr kumimoji="1" lang="en-US" altLang="ja-JP" sz="1200" dirty="0">
                <a:latin typeface="+mj-ea"/>
              </a:rPr>
              <a:t>(</a:t>
            </a:r>
            <a:r>
              <a:rPr kumimoji="1" lang="ja-JP" altLang="en-US" sz="1200" dirty="0">
                <a:latin typeface="+mj-ea"/>
              </a:rPr>
              <a:t>ｱ</a:t>
            </a:r>
            <a:r>
              <a:rPr kumimoji="1" lang="en-US" altLang="ja-JP" sz="1200" dirty="0">
                <a:latin typeface="+mj-ea"/>
              </a:rPr>
              <a:t>)</a:t>
            </a:r>
            <a:r>
              <a:rPr kumimoji="1" lang="ja-JP" altLang="en-US" sz="1200" dirty="0">
                <a:latin typeface="+mj-ea"/>
              </a:rPr>
              <a:t>から</a:t>
            </a:r>
            <a:r>
              <a:rPr kumimoji="1" lang="en-US" altLang="ja-JP" sz="1200" dirty="0">
                <a:latin typeface="+mj-ea"/>
              </a:rPr>
              <a:t>(</a:t>
            </a:r>
            <a:r>
              <a:rPr kumimoji="1" lang="ja-JP" altLang="en-US" sz="1200" dirty="0">
                <a:latin typeface="+mj-ea"/>
              </a:rPr>
              <a:t>ｳ</a:t>
            </a:r>
            <a:r>
              <a:rPr kumimoji="1" lang="en-US" altLang="ja-JP" sz="1200" dirty="0">
                <a:latin typeface="+mj-ea"/>
              </a:rPr>
              <a:t>)</a:t>
            </a:r>
            <a:r>
              <a:rPr kumimoji="1" lang="ja-JP" altLang="en-US" sz="1200" dirty="0">
                <a:latin typeface="+mj-ea"/>
              </a:rPr>
              <a:t>の技能を身に付けること」</a:t>
            </a:r>
            <a:r>
              <a:rPr kumimoji="1" lang="ja-JP" altLang="en-US" sz="1200" dirty="0"/>
              <a:t>と示し，従前の内容を，ア 思考力，判断力，表現力等，イ 知識，ウ 技能に関する資質・能力の３点で整理しています。</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1597157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FBDBAA3-B8C4-4BE2-8EF1-A4FE21D85BA0}" type="slidenum">
              <a:rPr kumimoji="1" lang="en-US" altLang="ja-JP"/>
              <a:pPr/>
              <a:t>14</a:t>
            </a:fld>
            <a:endParaRPr kumimoji="1" lang="en-US" altLang="ja-JP"/>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r>
              <a:rPr lang="ja-JP" altLang="en-US" sz="1200" dirty="0">
                <a:latin typeface="ＭＳ 明朝" pitchFamily="17" charset="-128"/>
                <a:ea typeface="ＭＳ 明朝" pitchFamily="17" charset="-128"/>
              </a:rPr>
              <a:t>　改訂前の小学校第３学年及び第４学年，歌唱のイの事項「</a:t>
            </a:r>
            <a:r>
              <a:rPr kumimoji="1" lang="ja-JP" altLang="en-US" sz="1200" dirty="0">
                <a:solidFill>
                  <a:schemeClr val="tx1"/>
                </a:solidFill>
              </a:rPr>
              <a:t>歌詞の内容，曲想にふさわしい表現を工夫し，思いや意図をもって歌うこと。」は，育成を目指す資質・能力を一文で示していたのに対し，</a:t>
            </a:r>
            <a:r>
              <a:rPr lang="ja-JP" altLang="en-US" sz="1200" dirty="0">
                <a:latin typeface="ＭＳ 明朝" pitchFamily="17" charset="-128"/>
                <a:ea typeface="ＭＳ 明朝" pitchFamily="17" charset="-128"/>
              </a:rPr>
              <a:t>改訂前の①の部分を，改定後では，創意工夫の過程で得たり生かしたりする「知識」として整理し，「イの事項」として位置付けています。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また，改訂前の②③の部分を一層明確にして，改訂後では②の部分を「ア（思考力等）の事項」，③の部分を「ウ（技能）の事項」として位置付けています。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したがって，新しい学習指導要領では，題材を構成する際に，ア，イ，ウの各事項を関連付けて指導することが必要となります。</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208745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381EDB0-4480-46D4-A7D4-6B22CB10C885}" type="slidenum">
              <a:rPr kumimoji="1" lang="en-US" altLang="ja-JP"/>
              <a:pPr/>
              <a:t>15</a:t>
            </a:fld>
            <a:endParaRPr kumimoji="1" lang="en-US" altLang="ja-JP"/>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ja-JP" altLang="en-US" sz="1200" dirty="0">
                <a:latin typeface="ＭＳ 明朝" pitchFamily="17" charset="-128"/>
                <a:ea typeface="ＭＳ 明朝" pitchFamily="17" charset="-128"/>
              </a:rPr>
              <a:t>　このように，</a:t>
            </a:r>
            <a:r>
              <a:rPr lang="ja-JP" altLang="en-US" sz="1200" dirty="0">
                <a:ea typeface="ＭＳ Ｐ明朝" charset="-128"/>
              </a:rPr>
              <a:t>「ア，イ，ウの各事項を関連付け，一体的に指導すること」をはじめ，その他，今回の改訂で特に留意していただきたい点としては，</a:t>
            </a:r>
            <a:r>
              <a:rPr lang="ja-JP" altLang="en-US" sz="1200" dirty="0">
                <a:latin typeface="ＭＳ 明朝" pitchFamily="17" charset="-128"/>
                <a:ea typeface="ＭＳ 明朝" pitchFamily="17" charset="-128"/>
              </a:rPr>
              <a:t>「</a:t>
            </a:r>
            <a:r>
              <a:rPr lang="ja-JP" altLang="en-US" sz="1200" dirty="0">
                <a:ea typeface="ＭＳ Ｐ明朝" charset="-128"/>
              </a:rPr>
              <a:t>ア，イ，ウの順序は優位性を示すものではないこと」，「ア，イ，ウを別々に育成したり，一定の順序性をもって指導したりするものではないこと」，「共通事項は従前どおり，単独で指導しないこと」などがあげられます。</a:t>
            </a:r>
          </a:p>
          <a:p>
            <a:pPr eaLnBrk="1" hangingPunct="1"/>
            <a:r>
              <a:rPr lang="ja-JP" altLang="en-US" sz="1200" dirty="0">
                <a:latin typeface="ＭＳ 明朝" pitchFamily="17" charset="-128"/>
                <a:ea typeface="ＭＳ 明朝" pitchFamily="17" charset="-128"/>
              </a:rPr>
              <a:t>　</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361087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A43A9C5-D32A-4684-AB5D-420F8B4BA855}" type="slidenum">
              <a:rPr kumimoji="1" lang="en-US" altLang="ja-JP"/>
              <a:pPr/>
              <a:t>16</a:t>
            </a:fld>
            <a:endParaRPr kumimoji="1" lang="en-US" altLang="ja-JP"/>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ja-JP" altLang="en-US" sz="1200" dirty="0">
                <a:latin typeface="ＭＳ 明朝" pitchFamily="17" charset="-128"/>
                <a:ea typeface="ＭＳ 明朝" pitchFamily="17" charset="-128"/>
              </a:rPr>
              <a:t>　続いては，各学年の内容についてです。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解説の巻末１６２ページをご覧ください。（５秒待つ）</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この表を横に見ていくと分かるとおり，基本的には，小学校第１学年から第６学年まで，指導する内容は概ね同じです。違いとしては，低学年から高学年にあがるにつれて，その「質」を高め，内容を積み上げていくということです。例えば，技能の観点で見ますと，小学校低学年では「楽しむための技能」，中・高学年では「表したい表現のための技能」の習得を目指した内容に，態度面で見ますと，低学年では「身の回りの様々な音楽に親しむ」，中・高学年では「様々な音楽に親しむ」となっていることがお分かりいただけると思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低学年では「自分寄りの音楽でもよいのでしっかり楽しみながら表現を工夫したり，自分なりに評価して聴いたりすること」が大切であり，高学年になるにつれて「第三者や多くの人が共通に感じ取れるような表現を工夫したり，自分なりの考えをもつとともに，他者の考えにも耳を傾け，自分と他者の関わりの中から自分の価値意識を再確認し，自分としての考えを一層深めていくようにすること」といったことが大切になっていくということです。</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223288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78D22F7-3CA8-4854-AF44-4B95873C394B}" type="slidenum">
              <a:rPr kumimoji="1" lang="en-US" altLang="ja-JP"/>
              <a:pPr/>
              <a:t>17</a:t>
            </a:fld>
            <a:endParaRPr kumimoji="1" lang="en-US" altLang="ja-JP"/>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続いて</a:t>
            </a:r>
            <a:r>
              <a:rPr lang="ja-JP" altLang="en-US" sz="1200" dirty="0">
                <a:latin typeface="ＭＳ 明朝" pitchFamily="17" charset="-128"/>
                <a:ea typeface="ＭＳ 明朝" pitchFamily="17" charset="-128"/>
              </a:rPr>
              <a:t>は，指導計画の作成と内容の取扱いです。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ご覧の（１）から（８）で構成されていますが，ここでは，（１）「主体的・対話的で深い学びの実現に向けた授業改善」を中心に説明します。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（２）～（８）については，後ほど解説をご一読ください。</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509936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AF6660F-8C9A-4DB5-B0A7-0A02949CD419}" type="slidenum">
              <a:rPr kumimoji="1" lang="en-US" altLang="ja-JP"/>
              <a:pPr/>
              <a:t>18</a:t>
            </a:fld>
            <a:endParaRPr kumimoji="1" lang="en-US" altLang="ja-JP"/>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ja-JP" altLang="en-US" sz="1200" dirty="0">
                <a:latin typeface="ＭＳ 明朝" pitchFamily="17" charset="-128"/>
                <a:ea typeface="ＭＳ 明朝" pitchFamily="17" charset="-128"/>
              </a:rPr>
              <a:t>　これまでも，「知識及び技能」や「思考力，判断力，表現力等」の育成を目指す授業は，多くの実践が重ねられてきており，「主体的・対話的で深い学びの実現に向けた授業改善」については，これまでと全く異なる指導方法を導入しなければならないと捉えるものではありません。</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これらが１単位時間の授業の中で全てが実施されるものでもありません。題材などの内容や時間のまとまりの中で，まさに音楽科におけるカリキュラムマネジメントの視点をもって，次のような視点で授業改善を進めることが大切となります。</a:t>
            </a:r>
            <a:endParaRPr lang="en-US" altLang="ja-JP" sz="1200" dirty="0">
              <a:latin typeface="ＭＳ 明朝" pitchFamily="17" charset="-128"/>
              <a:ea typeface="ＭＳ 明朝" pitchFamily="17" charset="-128"/>
            </a:endParaRPr>
          </a:p>
          <a:p>
            <a:pPr eaLnBrk="1" hangingPunct="1"/>
            <a:r>
              <a:rPr lang="ja-JP" altLang="en-US" sz="1200" dirty="0">
                <a:ea typeface="ＭＳ Ｐ明朝" charset="-128"/>
              </a:rPr>
              <a:t>　「主体的な学び」では，主体的に音楽表現を工夫したり，音楽を味わったりする学習に取り組めるよう見通しを立てたり振り返ったりして音楽表現したり，音楽を味わったりする学びや変容を自覚できる場面をどこに設定するか，</a:t>
            </a:r>
          </a:p>
          <a:p>
            <a:pPr eaLnBrk="1" hangingPunct="1"/>
            <a:r>
              <a:rPr lang="ja-JP" altLang="en-US" sz="1200" dirty="0">
                <a:ea typeface="ＭＳ Ｐ明朝" charset="-128"/>
              </a:rPr>
              <a:t>　「対話的な学び」では，他者との関わりの中で行われる教科の特性を生かして，対話によって自分の考えなどを広げたり深めたりする場面をどこに設定するか，</a:t>
            </a:r>
          </a:p>
          <a:p>
            <a:pPr eaLnBrk="1" hangingPunct="1"/>
            <a:r>
              <a:rPr lang="ja-JP" altLang="en-US" sz="1200" dirty="0">
                <a:ea typeface="ＭＳ Ｐ明朝" charset="-128"/>
              </a:rPr>
              <a:t>　「深い学び」では，各指導事項で示されている内容を実現するために，児童が考える場面と教師が教える場面をどのように組み立てるか，といった視点で授業改善を進めていくことが求められています。</a:t>
            </a:r>
          </a:p>
          <a:p>
            <a:pPr eaLnBrk="1" hangingPunct="1"/>
            <a:r>
              <a:rPr lang="ja-JP" altLang="en-US" sz="1200" dirty="0">
                <a:ea typeface="ＭＳ Ｐ明朝" charset="-128"/>
              </a:rPr>
              <a:t>　主体的・対話的で深い学びの実現に向けた授業改善を進めるに当たり，特に「深い学び」の視点に関して，音楽科の学びの深まりの鍵となるのが「音楽的な見方・考え方」となります。音楽科の特質に応じた物事を捉える視点や考え方である「音楽的な見方・考え方」を，習得・活用・探究という学びの過程の中で働かせることを通じて，より質の高い深い学びにつなげていただきたいと思います。</a:t>
            </a:r>
            <a:endParaRPr lang="en-US" altLang="ja-JP" sz="1200" dirty="0">
              <a:ea typeface="ＭＳ Ｐ明朝" charset="-128"/>
            </a:endParaRPr>
          </a:p>
        </p:txBody>
      </p:sp>
    </p:spTree>
    <p:extLst>
      <p:ext uri="{BB962C8B-B14F-4D97-AF65-F5344CB8AC3E}">
        <p14:creationId xmlns:p14="http://schemas.microsoft.com/office/powerpoint/2010/main" val="114534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CFB111D-1488-41B6-99C4-7E0C0FBBD8E1}" type="slidenum">
              <a:rPr kumimoji="1" lang="en-US" altLang="ja-JP"/>
              <a:pPr/>
              <a:t>19</a:t>
            </a:fld>
            <a:endParaRPr kumimoji="1" lang="en-US" altLang="ja-JP"/>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最後に</a:t>
            </a:r>
            <a:r>
              <a:rPr lang="ja-JP" altLang="en-US" sz="1200" dirty="0">
                <a:latin typeface="ＭＳ 明朝" pitchFamily="17" charset="-128"/>
                <a:ea typeface="ＭＳ 明朝" pitchFamily="17" charset="-128"/>
              </a:rPr>
              <a:t>，内容の取扱いについての配慮事項です。８つの留意点で構成されていますので，後ほど１２４ページからをご一読ください。</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261117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D3922E92-E935-47BF-9501-74770079BE92}" type="slidenum">
              <a:rPr kumimoji="1" lang="en-US" altLang="ja-JP"/>
              <a:pPr/>
              <a:t>2</a:t>
            </a:fld>
            <a:endParaRPr kumimoji="1" lang="en-US" altLang="ja-JP"/>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a:t>
            </a:r>
            <a:r>
              <a:rPr lang="ja-JP" altLang="en-US" sz="1200" dirty="0">
                <a:latin typeface="ＭＳ 明朝" pitchFamily="17" charset="-128"/>
                <a:ea typeface="ＭＳ 明朝" pitchFamily="17" charset="-128"/>
              </a:rPr>
              <a:t>はじめは，音楽科の改訂の要点についてです。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まず，教科の目標の改善について説明します。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今回の改訂では，音楽科において育成を目指す資質・能力を「生活や社会の中の音や音楽と豊かに関わる資質・能力」と規定し，その資質・能力を他教科と同様に，「知識及び技能」「思考力，判断力，表現力等」「学びに向かう力，人間性等」の三つの柱で整理し，明示されました。</a:t>
            </a:r>
            <a:endParaRPr lang="en-US" altLang="ja-JP" sz="1200" dirty="0">
              <a:latin typeface="ＭＳ 明朝" pitchFamily="17" charset="-128"/>
              <a:ea typeface="ＭＳ 明朝" pitchFamily="17" charset="-128"/>
            </a:endParaRPr>
          </a:p>
          <a:p>
            <a:pPr eaLnBrk="1" hangingPunct="1"/>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これらの資質・能力の育成に当たっては，児童が「音楽的な見方・考え方」を働かせて学習活動に取り組めるようにすることが示されたことから，「教科としての音楽」を学ぶ意味が一層明確になりました。</a:t>
            </a:r>
            <a:endParaRPr lang="en-US" altLang="ja-JP" sz="1200" dirty="0">
              <a:ea typeface="ＭＳ Ｐ明朝" charset="-128"/>
            </a:endParaRPr>
          </a:p>
        </p:txBody>
      </p:sp>
    </p:spTree>
    <p:extLst>
      <p:ext uri="{BB962C8B-B14F-4D97-AF65-F5344CB8AC3E}">
        <p14:creationId xmlns:p14="http://schemas.microsoft.com/office/powerpoint/2010/main" val="1505340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CFB111D-1488-41B6-99C4-7E0C0FBBD8E1}" type="slidenum">
              <a:rPr kumimoji="1" lang="en-US" altLang="ja-JP"/>
              <a:pPr/>
              <a:t>20</a:t>
            </a:fld>
            <a:endParaRPr kumimoji="1" lang="en-US" altLang="ja-JP"/>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（読み原稿なし）</a:t>
            </a:r>
            <a:endParaRPr lang="en-US" altLang="ja-JP" sz="1200" dirty="0">
              <a:ea typeface="ＭＳ Ｐ明朝" charset="-128"/>
            </a:endParaRPr>
          </a:p>
        </p:txBody>
      </p:sp>
    </p:spTree>
    <p:extLst>
      <p:ext uri="{BB962C8B-B14F-4D97-AF65-F5344CB8AC3E}">
        <p14:creationId xmlns:p14="http://schemas.microsoft.com/office/powerpoint/2010/main" val="2758646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A8720515-715B-4A36-9107-9E45CA01E359}" type="slidenum">
              <a:rPr kumimoji="1" lang="en-US" altLang="ja-JP"/>
              <a:pPr/>
              <a:t>21</a:t>
            </a:fld>
            <a:endParaRPr kumimoji="1" lang="en-US" altLang="ja-JP"/>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以上で説明を終わりますが，児童一人一人が音楽的な見方・考え方を働かせ，他者と協働しながら，音楽表現を生み出したり，音楽を聴いてそのよさを見いだしたりすることができるよう，今後，必ず解説をご一読いただき，学習指導要領の趣旨を踏まえた音楽科学習指導の実現に向け，日々の教科指導をお願いいたします。</a:t>
            </a:r>
            <a:endParaRPr lang="en-US" altLang="ja-JP" sz="1200" dirty="0">
              <a:latin typeface="ＭＳ 明朝" pitchFamily="17" charset="-128"/>
              <a:ea typeface="ＭＳ 明朝" pitchFamily="17" charset="-128"/>
            </a:endParaRPr>
          </a:p>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これで，音楽科の新教育課程説明を終了します。</a:t>
            </a:r>
          </a:p>
        </p:txBody>
      </p:sp>
    </p:spTree>
    <p:extLst>
      <p:ext uri="{BB962C8B-B14F-4D97-AF65-F5344CB8AC3E}">
        <p14:creationId xmlns:p14="http://schemas.microsoft.com/office/powerpoint/2010/main" val="277574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70F81634-BFC3-46D0-9391-C567DA3D18E5}" type="slidenum">
              <a:rPr kumimoji="1" lang="en-US" altLang="ja-JP"/>
              <a:pPr/>
              <a:t>3</a:t>
            </a:fld>
            <a:endParaRPr kumimoji="1" lang="en-US" altLang="ja-JP"/>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次に，学年の目標の改善です。</a:t>
            </a:r>
            <a:endParaRPr lang="en-US" altLang="ja-JP" sz="1200" dirty="0">
              <a:ea typeface="ＭＳ Ｐ明朝" charset="-128"/>
            </a:endParaRPr>
          </a:p>
          <a:p>
            <a:pPr eaLnBrk="1" hangingPunct="1"/>
            <a:endParaRPr lang="en-US" altLang="ja-JP" sz="1200" dirty="0">
              <a:ea typeface="ＭＳ Ｐ明朝" charset="-128"/>
            </a:endParaRPr>
          </a:p>
          <a:p>
            <a:pPr eaLnBrk="1" hangingPunct="1"/>
            <a:r>
              <a:rPr lang="ja-JP" altLang="en-US" sz="1200" dirty="0">
                <a:ea typeface="ＭＳ Ｐ明朝" charset="-128"/>
              </a:rPr>
              <a:t>　従前，（１）は「情意面や態度形成」，（２）は「表現領域」，（３）は「鑑賞領域」に関する目標の三つで示していた学年の目標を，今回の改訂では，教科の目標の構造と合わせ，（１）</a:t>
            </a:r>
            <a:r>
              <a:rPr lang="ja-JP" altLang="en-US" sz="1200" dirty="0">
                <a:latin typeface="ＭＳ 明朝" pitchFamily="17" charset="-128"/>
                <a:ea typeface="ＭＳ 明朝" pitchFamily="17" charset="-128"/>
              </a:rPr>
              <a:t>「知識及び技能」，（２）「思考力，判断力，表現力等」，（３）「学びに向かう力，人間性等」という三つの柱で整理</a:t>
            </a:r>
            <a:r>
              <a:rPr lang="ja-JP" altLang="en-US" sz="1200">
                <a:latin typeface="ＭＳ 明朝" pitchFamily="17" charset="-128"/>
                <a:ea typeface="ＭＳ 明朝" pitchFamily="17" charset="-128"/>
              </a:rPr>
              <a:t>しています。</a:t>
            </a:r>
            <a:endParaRPr lang="en-US" altLang="ja-JP" sz="1200" dirty="0">
              <a:ea typeface="ＭＳ Ｐ明朝" charset="-128"/>
            </a:endParaRPr>
          </a:p>
        </p:txBody>
      </p:sp>
    </p:spTree>
    <p:extLst>
      <p:ext uri="{BB962C8B-B14F-4D97-AF65-F5344CB8AC3E}">
        <p14:creationId xmlns:p14="http://schemas.microsoft.com/office/powerpoint/2010/main" val="415612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61D2F13-45A6-42D3-BF22-B8F2191C9595}" type="slidenum">
              <a:rPr kumimoji="1" lang="en-US" altLang="ja-JP"/>
              <a:pPr/>
              <a:t>4</a:t>
            </a:fld>
            <a:endParaRPr kumimoji="1"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続いて，内容構成の改善についてです。</a:t>
            </a:r>
            <a:endParaRPr lang="en-US" altLang="ja-JP" sz="1200" dirty="0">
              <a:ea typeface="ＭＳ Ｐ明朝" charset="-128"/>
            </a:endParaRPr>
          </a:p>
          <a:p>
            <a:pPr eaLnBrk="1" hangingPunct="1"/>
            <a:endParaRPr lang="en-US" altLang="ja-JP" sz="1200" dirty="0">
              <a:ea typeface="ＭＳ Ｐ明朝" charset="-128"/>
            </a:endParaRPr>
          </a:p>
          <a:p>
            <a:pPr eaLnBrk="1" hangingPunct="1"/>
            <a:r>
              <a:rPr lang="ja-JP" altLang="en-US" sz="1200" dirty="0">
                <a:ea typeface="ＭＳ Ｐ明朝" charset="-128"/>
              </a:rPr>
              <a:t>　構成そのものは，「</a:t>
            </a:r>
            <a:r>
              <a:rPr lang="en-US" altLang="ja-JP" sz="1200" dirty="0">
                <a:ea typeface="ＭＳ Ｐ明朝" charset="-128"/>
              </a:rPr>
              <a:t>A</a:t>
            </a:r>
            <a:r>
              <a:rPr lang="ja-JP" altLang="en-US" sz="1200" dirty="0">
                <a:ea typeface="ＭＳ Ｐ明朝" charset="-128"/>
              </a:rPr>
              <a:t>　表現」，「</a:t>
            </a:r>
            <a:r>
              <a:rPr lang="en-US" altLang="ja-JP" sz="1200" dirty="0">
                <a:ea typeface="ＭＳ Ｐ明朝" charset="-128"/>
              </a:rPr>
              <a:t>B</a:t>
            </a:r>
            <a:r>
              <a:rPr lang="ja-JP" altLang="en-US" sz="1200" dirty="0">
                <a:ea typeface="ＭＳ Ｐ明朝" charset="-128"/>
              </a:rPr>
              <a:t>　鑑賞」の二つの領域及び</a:t>
            </a:r>
            <a:r>
              <a:rPr lang="en-US" altLang="ja-JP" sz="1200" dirty="0">
                <a:ea typeface="ＭＳ Ｐ明朝" charset="-128"/>
              </a:rPr>
              <a:t>〔</a:t>
            </a:r>
            <a:r>
              <a:rPr lang="ja-JP" altLang="en-US" sz="1200" dirty="0">
                <a:ea typeface="ＭＳ Ｐ明朝" charset="-128"/>
              </a:rPr>
              <a:t>共通事項</a:t>
            </a:r>
            <a:r>
              <a:rPr lang="en-US" altLang="ja-JP" sz="1200" dirty="0">
                <a:ea typeface="ＭＳ Ｐ明朝" charset="-128"/>
              </a:rPr>
              <a:t>〕</a:t>
            </a:r>
            <a:r>
              <a:rPr lang="ja-JP" altLang="en-US" sz="1200" dirty="0">
                <a:ea typeface="ＭＳ Ｐ明朝" charset="-128"/>
              </a:rPr>
              <a:t>となっており，従前からの変更はありません。</a:t>
            </a:r>
            <a:endParaRPr lang="en-US" altLang="ja-JP" sz="1200" dirty="0">
              <a:ea typeface="ＭＳ Ｐ明朝" charset="-128"/>
            </a:endParaRPr>
          </a:p>
          <a:p>
            <a:pPr eaLnBrk="1" hangingPunct="1"/>
            <a:endParaRPr lang="en-US" altLang="ja-JP" sz="1200" dirty="0">
              <a:ea typeface="ＭＳ Ｐ明朝" charset="-128"/>
            </a:endParaRPr>
          </a:p>
          <a:p>
            <a:pPr eaLnBrk="1" hangingPunct="1"/>
            <a:r>
              <a:rPr lang="ja-JP" altLang="en-US" sz="1200" dirty="0">
                <a:ea typeface="ＭＳ Ｐ明朝" charset="-128"/>
              </a:rPr>
              <a:t>　しかし，従前は，「知識及び技能」，「思考力，判断力，表現力等」に係る各事項の内容を一体的に示していましたが，今回の改訂で，「</a:t>
            </a:r>
            <a:r>
              <a:rPr lang="en-US" altLang="ja-JP" sz="1200" dirty="0">
                <a:ea typeface="ＭＳ Ｐ明朝" charset="-128"/>
              </a:rPr>
              <a:t>A</a:t>
            </a:r>
            <a:r>
              <a:rPr lang="ja-JP" altLang="en-US" sz="1200" dirty="0">
                <a:ea typeface="ＭＳ Ｐ明朝" charset="-128"/>
              </a:rPr>
              <a:t>　表現」を，「知識」，「技能」，「思考力，判断力，表現力等」に，「</a:t>
            </a:r>
            <a:r>
              <a:rPr lang="en-US" altLang="ja-JP" sz="1200" dirty="0">
                <a:ea typeface="ＭＳ Ｐ明朝" charset="-128"/>
              </a:rPr>
              <a:t>B</a:t>
            </a:r>
            <a:r>
              <a:rPr lang="ja-JP" altLang="en-US" sz="1200" dirty="0">
                <a:ea typeface="ＭＳ Ｐ明朝" charset="-128"/>
              </a:rPr>
              <a:t>　鑑賞」を，「知識」，「思考力，判断力，表現力等」として再整理したことによって，音楽科において指導すべき内容が一層明確になりました。</a:t>
            </a:r>
            <a:endParaRPr lang="en-US" altLang="ja-JP" sz="1200" dirty="0">
              <a:ea typeface="ＭＳ Ｐ明朝" charset="-128"/>
            </a:endParaRPr>
          </a:p>
        </p:txBody>
      </p:sp>
    </p:spTree>
    <p:extLst>
      <p:ext uri="{BB962C8B-B14F-4D97-AF65-F5344CB8AC3E}">
        <p14:creationId xmlns:p14="http://schemas.microsoft.com/office/powerpoint/2010/main" val="258436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E38D6E7-698F-46F8-9D08-EC39B259D92B}" type="slidenum">
              <a:rPr kumimoji="1" lang="en-US" altLang="ja-JP"/>
              <a:pPr/>
              <a:t>5</a:t>
            </a:fld>
            <a:endParaRPr kumimoji="1" lang="en-US" altLang="ja-JP"/>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続いて，学習内容，学習指導の改善・充実についてです。</a:t>
            </a:r>
            <a:endParaRPr lang="en-US" altLang="ja-JP" sz="1200" dirty="0">
              <a:ea typeface="ＭＳ Ｐ明朝" charset="-128"/>
            </a:endParaRPr>
          </a:p>
          <a:p>
            <a:pPr eaLnBrk="1" hangingPunct="1"/>
            <a:r>
              <a:rPr lang="ja-JP" altLang="en-US" sz="1200" dirty="0">
                <a:ea typeface="ＭＳ Ｐ明朝" charset="-128"/>
              </a:rPr>
              <a:t>　まず，今回の改訂では，音楽科における「知識」及び「技能」に関する指導内容が明確化され，次のように改訂されています。</a:t>
            </a:r>
            <a:endParaRPr lang="en-US" altLang="ja-JP" sz="1200" dirty="0">
              <a:ea typeface="ＭＳ Ｐ明朝" charset="-128"/>
            </a:endParaRPr>
          </a:p>
          <a:p>
            <a:pPr eaLnBrk="1" hangingPunct="1"/>
            <a:endParaRPr lang="en-US" altLang="ja-JP" sz="1200" dirty="0">
              <a:ea typeface="ＭＳ Ｐ明朝" charset="-128"/>
            </a:endParaRPr>
          </a:p>
          <a:p>
            <a:pPr eaLnBrk="1" hangingPunct="1"/>
            <a:r>
              <a:rPr lang="ja-JP" altLang="en-US" sz="1200" dirty="0">
                <a:ea typeface="ＭＳ Ｐ明朝" charset="-128"/>
              </a:rPr>
              <a:t>　「知識」に関する指導内容については，「曲想と音楽の構造との関わり」などを理解することに関する具体的な内容を，歌唱，器楽，音楽づくり，鑑賞の領域や分野</a:t>
            </a:r>
            <a:r>
              <a:rPr lang="ja-JP" altLang="en-US" sz="1200" dirty="0" err="1">
                <a:ea typeface="ＭＳ Ｐ明朝" charset="-128"/>
              </a:rPr>
              <a:t>ごどに</a:t>
            </a:r>
            <a:r>
              <a:rPr lang="ja-JP" altLang="en-US" sz="1200" dirty="0">
                <a:ea typeface="ＭＳ Ｐ明朝" charset="-128"/>
              </a:rPr>
              <a:t>事項として示されています。</a:t>
            </a:r>
            <a:endParaRPr lang="en-US" altLang="ja-JP" sz="1200" dirty="0">
              <a:ea typeface="ＭＳ Ｐ明朝" charset="-128"/>
            </a:endParaRPr>
          </a:p>
          <a:p>
            <a:pPr eaLnBrk="1" hangingPunct="1"/>
            <a:r>
              <a:rPr lang="ja-JP" altLang="en-US" sz="1200" dirty="0">
                <a:ea typeface="ＭＳ Ｐ明朝" charset="-128"/>
              </a:rPr>
              <a:t>　「技能」に関する指導内容については，思いや意図に合った表現などをするために必要となる具体的な内容を，歌唱，器楽，音楽づくりの分野ごとに事項として示しています。このことにより，音楽科における技能は，「思考力，判断力，表現力等」の育成としっかり関わらせて習得できるようにすべき内容であることを明確にしています。</a:t>
            </a:r>
            <a:endParaRPr lang="en-US" altLang="ja-JP" sz="1200" dirty="0">
              <a:ea typeface="ＭＳ Ｐ明朝" charset="-128"/>
            </a:endParaRPr>
          </a:p>
        </p:txBody>
      </p:sp>
    </p:spTree>
    <p:extLst>
      <p:ext uri="{BB962C8B-B14F-4D97-AF65-F5344CB8AC3E}">
        <p14:creationId xmlns:p14="http://schemas.microsoft.com/office/powerpoint/2010/main" val="1541921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E0F1D06-1160-4C38-83EA-332EC83342BB}" type="slidenum">
              <a:rPr kumimoji="1" lang="en-US" altLang="ja-JP"/>
              <a:pPr/>
              <a:t>6</a:t>
            </a:fld>
            <a:endParaRPr kumimoji="1" lang="en-US" altLang="ja-JP"/>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次に，共通事項の指導内容は，従前の趣旨を踏まえつつ，今回の改訂では，共通事項の指導事項アを「思考力，判断力，表現力等」に関する資質・能力として，指導事項イを「知識」に関する資質・能力として示しています。</a:t>
            </a:r>
            <a:endParaRPr lang="en-US" altLang="ja-JP" sz="1200" dirty="0">
              <a:ea typeface="ＭＳ Ｐ明朝" charset="-128"/>
            </a:endParaRPr>
          </a:p>
          <a:p>
            <a:pPr eaLnBrk="1" hangingPunct="1"/>
            <a:r>
              <a:rPr lang="ja-JP" altLang="en-US" sz="1200" dirty="0">
                <a:ea typeface="ＭＳ Ｐ明朝" charset="-128"/>
              </a:rPr>
              <a:t>　また，言語活動の充実として，従前は，Ｂ鑑賞のみに示されていた言語活動について，今回の改訂では，Ａ表現においても，音楽科の特質に応じた言語活動を適切に位置付けるよう示しています。</a:t>
            </a:r>
            <a:endParaRPr lang="en-US" altLang="ja-JP" sz="1200" dirty="0">
              <a:ea typeface="ＭＳ Ｐ明朝" charset="-128"/>
            </a:endParaRPr>
          </a:p>
          <a:p>
            <a:pPr algn="l"/>
            <a:r>
              <a:rPr kumimoji="1" lang="ja-JP" altLang="en-US" sz="1200" dirty="0"/>
              <a:t>　そして，我が国や郷土の音楽に関する学習の充実として，これまで第５学年，第６学年において取り上げる旋律楽器として例示していた和楽器を，「</a:t>
            </a:r>
            <a:r>
              <a:rPr kumimoji="1" lang="ja-JP" altLang="en-US" sz="1200" dirty="0">
                <a:solidFill>
                  <a:schemeClr val="bg1"/>
                </a:solidFill>
                <a:latin typeface="Arial" panose="020B0604020202020204" pitchFamily="34" charset="0"/>
              </a:rPr>
              <a:t>第３学年及び第４学年」にも新たに位置付けることや，</a:t>
            </a:r>
            <a:r>
              <a:rPr kumimoji="1" lang="ja-JP" altLang="en-US" sz="1200" dirty="0">
                <a:solidFill>
                  <a:schemeClr val="bg1"/>
                </a:solidFill>
                <a:latin typeface="Arial" panose="020B0604020202020204" pitchFamily="34" charset="0"/>
                <a:ea typeface="ＭＳ Ｐ明朝" charset="-128"/>
              </a:rPr>
              <a:t>「</a:t>
            </a:r>
            <a:r>
              <a:rPr kumimoji="1" lang="ja-JP" altLang="en-US" sz="1200" kern="1200" baseline="0" dirty="0">
                <a:solidFill>
                  <a:schemeClr val="tx1"/>
                </a:solidFill>
                <a:latin typeface="Arial" charset="0"/>
                <a:ea typeface="ＭＳ Ｐ明朝" pitchFamily="18" charset="-128"/>
                <a:cs typeface="+mn-cs"/>
              </a:rPr>
              <a:t>音源や楽譜等の示し方，伴奏の仕方，曲に合った歌い方や楽器の演奏の仕方などの指導方法を工夫すること」を配慮事項に示しています。</a:t>
            </a:r>
            <a:endParaRPr kumimoji="1" lang="en-US" altLang="ja-JP" sz="1200" kern="1200" baseline="0" dirty="0">
              <a:solidFill>
                <a:schemeClr val="tx1"/>
              </a:solidFill>
              <a:latin typeface="Arial" charset="0"/>
              <a:ea typeface="ＭＳ Ｐ明朝" pitchFamily="18" charset="-128"/>
              <a:cs typeface="+mn-cs"/>
            </a:endParaRPr>
          </a:p>
          <a:p>
            <a:pPr algn="l"/>
            <a:r>
              <a:rPr kumimoji="1" lang="ja-JP" altLang="en-US" sz="1200" kern="1200" baseline="0" dirty="0">
                <a:solidFill>
                  <a:schemeClr val="tx1"/>
                </a:solidFill>
                <a:latin typeface="Arial" charset="0"/>
                <a:ea typeface="ＭＳ Ｐ明朝" pitchFamily="18" charset="-128"/>
                <a:cs typeface="+mn-cs"/>
              </a:rPr>
              <a:t>　改訂の要点は以上です。</a:t>
            </a:r>
            <a:endParaRPr lang="en-US" altLang="ja-JP" sz="1200" dirty="0">
              <a:ea typeface="ＭＳ Ｐ明朝" charset="-128"/>
            </a:endParaRPr>
          </a:p>
        </p:txBody>
      </p:sp>
    </p:spTree>
    <p:extLst>
      <p:ext uri="{BB962C8B-B14F-4D97-AF65-F5344CB8AC3E}">
        <p14:creationId xmlns:p14="http://schemas.microsoft.com/office/powerpoint/2010/main" val="250048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AF3E100-69E7-4C58-B6B0-11F679B23E90}" type="slidenum">
              <a:rPr kumimoji="1" lang="en-US" altLang="ja-JP"/>
              <a:pPr/>
              <a:t>7</a:t>
            </a:fld>
            <a:endParaRPr kumimoji="1" lang="en-US" altLang="ja-JP"/>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では，ここからは</a:t>
            </a:r>
            <a:r>
              <a:rPr lang="ja-JP" altLang="en-US" sz="1200" dirty="0">
                <a:latin typeface="ＭＳ 明朝" pitchFamily="17" charset="-128"/>
                <a:ea typeface="ＭＳ 明朝" pitchFamily="17" charset="-128"/>
              </a:rPr>
              <a:t>，音楽科の目標について説明します。</a:t>
            </a:r>
          </a:p>
          <a:p>
            <a:pPr eaLnBrk="1" hangingPunct="1"/>
            <a:r>
              <a:rPr lang="ja-JP" altLang="en-US" sz="1200" dirty="0">
                <a:latin typeface="ＭＳ 明朝" pitchFamily="17" charset="-128"/>
                <a:ea typeface="ＭＳ 明朝" pitchFamily="17" charset="-128"/>
              </a:rPr>
              <a:t>　</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従前，音楽科の目標は，総括目標として一文で示されていましたが，先ほどの改訂の要点で説明したように，ご覧の三つの柱で構成されました。</a:t>
            </a:r>
            <a:endParaRPr lang="en-US" altLang="ja-JP" sz="1200" dirty="0">
              <a:latin typeface="ＭＳ 明朝" pitchFamily="17" charset="-128"/>
              <a:ea typeface="ＭＳ 明朝" pitchFamily="17" charset="-128"/>
            </a:endParaRPr>
          </a:p>
          <a:p>
            <a:pPr eaLnBrk="1" hangingPunct="1"/>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また，音楽科の目標では，冒頭に「表現及び鑑賞の活動を通して」という文言が示されています。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これは，多様な音楽活動を幅広く体験することで，音楽的な見方・考え方が働くといった，音楽科の特性を考慮しているため，このような示し方となっているとともに，音楽科の学習が，児童の音楽活動とかけ離れた個別の知識の習得や，技能の機械的な訓練にならないようにすることが大切であることを示したものです。</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65984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C8A322C5-0EB1-4543-B54C-3EF7F4DA7531}" type="slidenum">
              <a:rPr kumimoji="1" lang="en-US" altLang="ja-JP"/>
              <a:pPr/>
              <a:t>8</a:t>
            </a:fld>
            <a:endParaRPr kumimoji="1" lang="en-US" altLang="ja-JP"/>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続いて，目標にある</a:t>
            </a:r>
            <a:r>
              <a:rPr lang="ja-JP" altLang="en-US" sz="1200" dirty="0">
                <a:latin typeface="ＭＳ 明朝" pitchFamily="17" charset="-128"/>
                <a:ea typeface="ＭＳ 明朝" pitchFamily="17" charset="-128"/>
              </a:rPr>
              <a:t>「音楽的な見方・考え方」について説明します。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音楽的な見方・考え方」とは，「音楽に対する感性を働かせ，音や音楽を，音楽を形づくっている要素とその働きの視点で捉え，自己のイメージや感情，生活や文化などと関連付けること」であるとともに，音楽科の特質に応じた，物事を捉える視点や考え方であり，教科としての音楽を学ぶ本質的な意義や中核をなすもので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なお，「音楽に対する感性とは，音楽的な刺激に対する反応，すなわち，音や音楽の美しさなどを感じ取るときの心の動きを意味しています。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また，「音や音楽を，音楽を形づくっている要素とその働きの視点で捉え」とは，音や音楽を捉える視点を示しています。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そして，音や音楽を捉える支えとなるものは，音楽を形づくっている要素を聴き取ることと，それらの働きが生み出すよさや美しさを感じ取ることです。</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131950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9C949A5-FAC2-431C-AE07-29FC5BF68275}" type="slidenum">
              <a:rPr kumimoji="1" lang="en-US" altLang="ja-JP"/>
              <a:pPr/>
              <a:t>9</a:t>
            </a:fld>
            <a:endParaRPr kumimoji="1" lang="en-US" altLang="ja-JP"/>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ja-JP" altLang="en-US" sz="1200" dirty="0">
                <a:latin typeface="ＭＳ 明朝" pitchFamily="17" charset="-128"/>
                <a:ea typeface="ＭＳ 明朝" pitchFamily="17" charset="-128"/>
              </a:rPr>
              <a:t>　「自己のイメージや感情」，「生活や文化」などと関連付けるとは，文字どおり，音楽を形づくっている要素とその働きの視点で捉えた音や音楽，つまり，聴き取ったこと，感じ取ったことと，自己のイメージや感情，生活や文化などと関連付けるということで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音楽は，これらの関わりの中で，人間にとって意味のあるものとして存在し，音や音楽と，イメージや感情などとの関わりについて考えることによって，</a:t>
            </a:r>
            <a:r>
              <a:rPr kumimoji="1" lang="ja-JP" altLang="en-US" sz="1200" dirty="0">
                <a:solidFill>
                  <a:schemeClr val="tx1"/>
                </a:solidFill>
              </a:rPr>
              <a:t>思いや意図をもって音楽表現したり，よさなどを見いだして聴く</a:t>
            </a:r>
            <a:r>
              <a:rPr lang="ja-JP" altLang="en-US" sz="1200" dirty="0">
                <a:latin typeface="ＭＳ 明朝" pitchFamily="17" charset="-128"/>
                <a:ea typeface="ＭＳ 明朝" pitchFamily="17" charset="-128"/>
              </a:rPr>
              <a:t>などの学習が一層充実します。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このように，音楽的な見方・考え方は，</a:t>
            </a:r>
            <a:r>
              <a:rPr kumimoji="1" lang="ja-JP" altLang="en-US" sz="1200" kern="1200" dirty="0">
                <a:solidFill>
                  <a:schemeClr val="tx1"/>
                </a:solidFill>
                <a:latin typeface="ＭＳ 明朝" pitchFamily="17" charset="-128"/>
                <a:ea typeface="ＭＳ 明朝" pitchFamily="17" charset="-128"/>
                <a:cs typeface="+mn-cs"/>
              </a:rPr>
              <a:t>音楽科の特質に応じた，物事を捉える視点や考え方であり，音楽科を学ぶ本質的な意義の中核をなすものであるとともに，この見方・考え方を働かせながら学習していくことが何より大切となります。</a:t>
            </a:r>
            <a:endParaRPr lang="ja-JP" altLang="en-US" sz="1200" dirty="0">
              <a:latin typeface="ＭＳ 明朝" pitchFamily="17" charset="-128"/>
              <a:ea typeface="ＭＳ 明朝" pitchFamily="17" charset="-128"/>
            </a:endParaRPr>
          </a:p>
        </p:txBody>
      </p:sp>
    </p:spTree>
    <p:extLst>
      <p:ext uri="{BB962C8B-B14F-4D97-AF65-F5344CB8AC3E}">
        <p14:creationId xmlns:p14="http://schemas.microsoft.com/office/powerpoint/2010/main" val="2735316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fld id="{A757B089-DB91-4597-B120-D4308076ECF1}"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8210A46D-ACB1-4C81-8687-01D1D75F666A}"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fld id="{180E6291-EE62-4277-9B03-3730A972DACE}"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44692B17-EF5E-49F3-B156-75AF8737DFB5}"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fld id="{7D97F9F4-2F39-493C-928C-45A6C6322C3C}"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E5234611-9CEB-4A05-A92F-A73C95494890}"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fld id="{4CB0C44F-1F4E-437B-9ECF-14DBCB9A7288}"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fld id="{8F777EF8-BC62-481B-9859-BBBBED9133C9}"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fld id="{3AE2F1B5-A3CA-4B8A-8AF7-A439B4014CB8}"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0206F8E2-0AEF-4A98-BA88-6BC2052B1237}"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fld id="{1C900A4B-FC96-4460-AC29-2AAE98079AFF}"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874FD591-194E-48CA-B4E8-7C9D575F75C6}" type="slidenum">
              <a:rPr lang="en-US" altLang="ja-JP"/>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504" r:id="rId1"/>
    <p:sldLayoutId id="2147484499" r:id="rId2"/>
    <p:sldLayoutId id="2147484505" r:id="rId3"/>
    <p:sldLayoutId id="2147484500" r:id="rId4"/>
    <p:sldLayoutId id="2147484501" r:id="rId5"/>
    <p:sldLayoutId id="2147484502" r:id="rId6"/>
    <p:sldLayoutId id="2147484506" r:id="rId7"/>
    <p:sldLayoutId id="2147484507" r:id="rId8"/>
    <p:sldLayoutId id="2147484508" r:id="rId9"/>
    <p:sldLayoutId id="2147484503" r:id="rId10"/>
    <p:sldLayoutId id="2147484509" r:id="rId11"/>
  </p:sldLayoutIdLst>
  <p:hf hdr="0" ftr="0" dt="0"/>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86063" y="5732463"/>
            <a:ext cx="3571875" cy="385762"/>
          </a:xfrm>
          <a:prstGeom prst="rect">
            <a:avLst/>
          </a:prstGeom>
        </p:spPr>
        <p:txBody>
          <a:bodyPr wrap="none" fromWordArt="1"/>
          <a:lstStyle/>
          <a:p>
            <a:pPr algn="ctr">
              <a:defRPr/>
            </a:pPr>
            <a:r>
              <a:rPr lang="zh-TW" altLang="en-US" sz="3600" kern="10" dirty="0">
                <a:latin typeface="HGP教科書体" panose="02020600000000000000" pitchFamily="18" charset="-128"/>
                <a:ea typeface="HGP教科書体" panose="02020600000000000000" pitchFamily="18" charset="-128"/>
              </a:rPr>
              <a:t>        </a:t>
            </a:r>
            <a:endParaRPr lang="ja-JP" altLang="en-US" sz="3600" kern="10" dirty="0">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563938" y="1341438"/>
            <a:ext cx="1873250" cy="681037"/>
          </a:xfrm>
          <a:prstGeom prst="rect">
            <a:avLst/>
          </a:prstGeom>
        </p:spPr>
        <p:txBody>
          <a:bodyPr wrap="none" fromWordArt="1">
            <a:prstTxWarp prst="textPlain">
              <a:avLst>
                <a:gd name="adj" fmla="val 50000"/>
              </a:avLst>
            </a:prstTxWarp>
          </a:bodyPr>
          <a:lstStyle/>
          <a:p>
            <a:pPr algn="ctr"/>
            <a:r>
              <a:rPr lang="ja-JP" altLang="en-US" sz="4800" b="1" kern="10" spc="2400" dirty="0">
                <a:ln w="9525">
                  <a:solidFill>
                    <a:srgbClr val="A50021"/>
                  </a:solidFill>
                  <a:round/>
                  <a:headEnd/>
                  <a:tailEnd/>
                </a:ln>
                <a:solidFill>
                  <a:srgbClr val="800000"/>
                </a:solidFill>
                <a:latin typeface="HGP教科書体"/>
                <a:ea typeface="HGP教科書体"/>
              </a:rPr>
              <a:t>音楽</a:t>
            </a:r>
          </a:p>
        </p:txBody>
      </p:sp>
      <p:sp>
        <p:nvSpPr>
          <p:cNvPr id="6149" name="AutoShape 12"/>
          <p:cNvSpPr>
            <a:spLocks noChangeArrowheads="1"/>
          </p:cNvSpPr>
          <p:nvPr/>
        </p:nvSpPr>
        <p:spPr bwMode="auto">
          <a:xfrm>
            <a:off x="1557338" y="2205038"/>
            <a:ext cx="6038850" cy="3527425"/>
          </a:xfrm>
          <a:prstGeom prst="bevel">
            <a:avLst>
              <a:gd name="adj" fmla="val 2467"/>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音楽科の改訂の要点</a:t>
            </a:r>
          </a:p>
          <a:p>
            <a:pPr eaLnBrk="1" fontAlgn="auto" hangingPunct="1">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音楽科の目標</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音楽科の内容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各学年の目標及び内容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Ⅴ</a:t>
            </a:r>
            <a:r>
              <a:rPr lang="ja-JP" altLang="en-US" sz="28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1744663" y="388938"/>
            <a:ext cx="2112962" cy="668337"/>
          </a:xfrm>
          <a:prstGeom prst="rect">
            <a:avLst/>
          </a:prstGeom>
          <a:solidFill>
            <a:srgbClr val="800000"/>
          </a:solid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a:solidFill>
                  <a:schemeClr val="bg1"/>
                </a:solidFill>
                <a:latin typeface="HGP教科書体" pitchFamily="18" charset="-128"/>
                <a:ea typeface="HGP教科書体" pitchFamily="18" charset="-128"/>
              </a:rPr>
              <a:t>教育課程</a:t>
            </a:r>
          </a:p>
        </p:txBody>
      </p:sp>
      <p:sp>
        <p:nvSpPr>
          <p:cNvPr id="10246" name="Text Box 16"/>
          <p:cNvSpPr txBox="1">
            <a:spLocks noChangeArrowheads="1"/>
          </p:cNvSpPr>
          <p:nvPr/>
        </p:nvSpPr>
        <p:spPr bwMode="auto">
          <a:xfrm>
            <a:off x="3857625" y="387350"/>
            <a:ext cx="1362447" cy="669925"/>
          </a:xfrm>
          <a:prstGeom prst="rect">
            <a:avLst/>
          </a:prstGeom>
          <a:no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rgbClr val="800000"/>
                </a:solidFill>
                <a:latin typeface="HGP教科書体" pitchFamily="18" charset="-128"/>
                <a:ea typeface="HGP教科書体" pitchFamily="18" charset="-128"/>
              </a:rPr>
              <a:t>説明</a:t>
            </a:r>
          </a:p>
        </p:txBody>
      </p:sp>
      <p:sp>
        <p:nvSpPr>
          <p:cNvPr id="10247" name="Rectangle 17"/>
          <p:cNvSpPr>
            <a:spLocks noChangeArrowheads="1"/>
          </p:cNvSpPr>
          <p:nvPr/>
        </p:nvSpPr>
        <p:spPr bwMode="auto">
          <a:xfrm>
            <a:off x="5940425" y="411163"/>
            <a:ext cx="2484438"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chemeClr val="bg1"/>
                </a:solidFill>
                <a:latin typeface="HGP教科書体" pitchFamily="18" charset="-128"/>
                <a:ea typeface="HGP教科書体" pitchFamily="18" charset="-128"/>
              </a:rPr>
              <a:t>小学校</a:t>
            </a:r>
          </a:p>
        </p:txBody>
      </p:sp>
      <p:sp>
        <p:nvSpPr>
          <p:cNvPr id="2" name="楕円 1"/>
          <p:cNvSpPr/>
          <p:nvPr/>
        </p:nvSpPr>
        <p:spPr>
          <a:xfrm>
            <a:off x="395536" y="20675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10251" name="図 8"/>
          <p:cNvPicPr>
            <a:picLocks noChangeAspect="1"/>
          </p:cNvPicPr>
          <p:nvPr/>
        </p:nvPicPr>
        <p:blipFill>
          <a:blip r:embed="rId5" cstate="print"/>
          <a:srcRect/>
          <a:stretch>
            <a:fillRect/>
          </a:stretch>
        </p:blipFill>
        <p:spPr bwMode="auto">
          <a:xfrm>
            <a:off x="7885113" y="5091113"/>
            <a:ext cx="1074737" cy="1074737"/>
          </a:xfrm>
          <a:prstGeom prst="rect">
            <a:avLst/>
          </a:prstGeom>
          <a:noFill/>
          <a:ln w="9525">
            <a:noFill/>
            <a:miter lim="800000"/>
            <a:headEnd/>
            <a:tailEnd/>
          </a:ln>
        </p:spPr>
      </p:pic>
      <p:sp>
        <p:nvSpPr>
          <p:cNvPr id="10" name="スライド番号プレースホルダ 9"/>
          <p:cNvSpPr>
            <a:spLocks noGrp="1"/>
          </p:cNvSpPr>
          <p:nvPr>
            <p:ph type="sldNum" sz="quarter" idx="12"/>
          </p:nvPr>
        </p:nvSpPr>
        <p:spPr>
          <a:xfrm>
            <a:off x="8100392" y="6459538"/>
            <a:ext cx="984250" cy="365125"/>
          </a:xfrm>
        </p:spPr>
        <p:txBody>
          <a:bodyPr/>
          <a:lstStyle/>
          <a:p>
            <a:fld id="{A757B089-DB91-4597-B120-D4308076ECF1}" type="slidenum">
              <a:rPr lang="en-US" altLang="ja-JP" sz="2000" smtClean="0"/>
              <a:pPr/>
              <a:t>1</a:t>
            </a:fld>
            <a:endParaRPr lang="en-US" altLang="ja-JP" sz="2000" dirty="0"/>
          </a:p>
        </p:txBody>
      </p:sp>
      <p:sp>
        <p:nvSpPr>
          <p:cNvPr id="12" name="AutoShape 16"/>
          <p:cNvSpPr>
            <a:spLocks noChangeArrowheads="1"/>
          </p:cNvSpPr>
          <p:nvPr/>
        </p:nvSpPr>
        <p:spPr bwMode="auto">
          <a:xfrm>
            <a:off x="8318500" y="44450"/>
            <a:ext cx="825500" cy="366713"/>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000" dirty="0"/>
              <a:t>P</a:t>
            </a:r>
            <a:r>
              <a:rPr lang="ja-JP" altLang="en-US" sz="2000" dirty="0"/>
              <a:t>○</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48"/>
    </mc:Choice>
    <mc:Fallback xmlns="">
      <p:transition spd="slow" advTm="2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a:latin typeface="Tahoma" pitchFamily="34" charset="0"/>
              </a:rPr>
              <a:t>（１）音楽科の目標</a:t>
            </a:r>
          </a:p>
        </p:txBody>
      </p:sp>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Ⅱ</a:t>
            </a:r>
            <a:r>
              <a:rPr kumimoji="1" lang="ja-JP" altLang="en-US" sz="2800" b="1">
                <a:latin typeface="Arial" charset="0"/>
                <a:ea typeface="HGP教科書体" pitchFamily="18" charset="-128"/>
              </a:rPr>
              <a:t>　音楽科の目標</a:t>
            </a:r>
            <a:endParaRPr kumimoji="1" lang="ja-JP" altLang="en-US" sz="2800">
              <a:latin typeface="Tahoma" pitchFamily="34" charset="0"/>
            </a:endParaRPr>
          </a:p>
        </p:txBody>
      </p:sp>
      <p:sp>
        <p:nvSpPr>
          <p:cNvPr id="8" name="正方形/長方形 7"/>
          <p:cNvSpPr/>
          <p:nvPr/>
        </p:nvSpPr>
        <p:spPr>
          <a:xfrm>
            <a:off x="158750" y="1360488"/>
            <a:ext cx="8783638" cy="51704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dirty="0">
                <a:solidFill>
                  <a:schemeClr val="tx1"/>
                </a:solidFill>
              </a:rPr>
              <a:t>　表現及び鑑賞の活動を通して，音楽的な見方・考え方を働かせ，生活や社会の音や音楽と豊かに関わる資質・能力を次のとおり育成することを目指す。</a:t>
            </a:r>
            <a:endParaRPr lang="en-US" altLang="ja-JP" sz="2400" dirty="0">
              <a:solidFill>
                <a:schemeClr val="tx1"/>
              </a:solidFill>
            </a:endParaRPr>
          </a:p>
          <a:p>
            <a:pPr eaLnBrk="1" fontAlgn="auto" hangingPunct="1">
              <a:spcBef>
                <a:spcPts val="0"/>
              </a:spcBef>
              <a:spcAft>
                <a:spcPts val="0"/>
              </a:spcAft>
              <a:defRPr/>
            </a:pPr>
            <a:endParaRPr lang="en-US" altLang="ja-JP" sz="1600" dirty="0">
              <a:solidFill>
                <a:schemeClr val="tx1"/>
              </a:solidFill>
            </a:endParaRPr>
          </a:p>
          <a:p>
            <a:pPr eaLnBrk="1" fontAlgn="auto" hangingPunct="1">
              <a:spcBef>
                <a:spcPts val="0"/>
              </a:spcBef>
              <a:spcAft>
                <a:spcPts val="0"/>
              </a:spcAft>
              <a:defRPr/>
            </a:pPr>
            <a:r>
              <a:rPr lang="ja-JP" altLang="en-US" sz="2400" dirty="0">
                <a:solidFill>
                  <a:schemeClr val="tx1"/>
                </a:solidFill>
                <a:latin typeface="+mj-ea"/>
                <a:ea typeface="+mj-ea"/>
              </a:rPr>
              <a:t>　</a:t>
            </a:r>
            <a:r>
              <a:rPr lang="en-US" altLang="ja-JP" sz="2400" dirty="0">
                <a:solidFill>
                  <a:schemeClr val="tx1"/>
                </a:solidFill>
                <a:latin typeface="+mj-ea"/>
                <a:ea typeface="+mj-ea"/>
              </a:rPr>
              <a:t>(1) </a:t>
            </a:r>
            <a:r>
              <a:rPr lang="ja-JP" altLang="en-US" sz="2400" dirty="0">
                <a:solidFill>
                  <a:schemeClr val="tx1"/>
                </a:solidFill>
              </a:rPr>
              <a:t>曲想と音楽の構造などとの関わりについて理解するとともに，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表したい音楽表現をするために必要な技能を身に付けるように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する。</a:t>
            </a:r>
            <a:r>
              <a:rPr lang="en-US" altLang="ja-JP" sz="2400" dirty="0">
                <a:solidFill>
                  <a:srgbClr val="0070C0"/>
                </a:solidFill>
              </a:rPr>
              <a:t>【</a:t>
            </a:r>
            <a:r>
              <a:rPr lang="ja-JP" altLang="en-US" sz="2400" dirty="0">
                <a:solidFill>
                  <a:srgbClr val="0070C0"/>
                </a:solidFill>
              </a:rPr>
              <a:t>知識及び技能</a:t>
            </a:r>
            <a:r>
              <a:rPr lang="en-US" altLang="ja-JP" sz="2400" dirty="0">
                <a:solidFill>
                  <a:srgbClr val="0070C0"/>
                </a:solidFill>
              </a:rPr>
              <a:t>】</a:t>
            </a:r>
          </a:p>
          <a:p>
            <a:pPr eaLnBrk="1" fontAlgn="auto" hangingPunct="1">
              <a:spcBef>
                <a:spcPts val="0"/>
              </a:spcBef>
              <a:spcAft>
                <a:spcPts val="0"/>
              </a:spcAft>
              <a:defRPr/>
            </a:pPr>
            <a:endParaRPr lang="en-US" altLang="ja-JP" sz="1600" dirty="0">
              <a:solidFill>
                <a:schemeClr val="tx1"/>
              </a:solidFill>
            </a:endParaRPr>
          </a:p>
          <a:p>
            <a:pPr eaLnBrk="1" fontAlgn="auto" hangingPunct="1">
              <a:spcBef>
                <a:spcPts val="0"/>
              </a:spcBef>
              <a:spcAft>
                <a:spcPts val="0"/>
              </a:spcAft>
              <a:defRPr/>
            </a:pPr>
            <a:r>
              <a:rPr lang="en-US" altLang="ja-JP" sz="2400" dirty="0">
                <a:solidFill>
                  <a:schemeClr val="tx1"/>
                </a:solidFill>
                <a:latin typeface="+mj-ea"/>
                <a:ea typeface="+mj-ea"/>
              </a:rPr>
              <a:t>  (2) </a:t>
            </a:r>
            <a:r>
              <a:rPr lang="ja-JP" altLang="en-US" sz="2400" dirty="0">
                <a:solidFill>
                  <a:schemeClr val="tx1"/>
                </a:solidFill>
              </a:rPr>
              <a:t>音楽表現を工夫することや，音楽のよさや美しさを味わって聴</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くことができるようにする。</a:t>
            </a:r>
            <a:r>
              <a:rPr lang="en-US" altLang="ja-JP" sz="2400" dirty="0">
                <a:solidFill>
                  <a:srgbClr val="0070C0"/>
                </a:solidFill>
              </a:rPr>
              <a:t>【</a:t>
            </a:r>
            <a:r>
              <a:rPr lang="ja-JP" altLang="en-US" sz="2400" dirty="0">
                <a:solidFill>
                  <a:srgbClr val="0070C0"/>
                </a:solidFill>
              </a:rPr>
              <a:t>思考力・判断力・表現力等</a:t>
            </a:r>
            <a:r>
              <a:rPr lang="en-US" altLang="ja-JP" sz="2400" dirty="0">
                <a:solidFill>
                  <a:srgbClr val="0070C0"/>
                </a:solidFill>
              </a:rPr>
              <a:t>】</a:t>
            </a:r>
          </a:p>
          <a:p>
            <a:pPr eaLnBrk="1" fontAlgn="auto" hangingPunct="1">
              <a:spcBef>
                <a:spcPts val="0"/>
              </a:spcBef>
              <a:spcAft>
                <a:spcPts val="0"/>
              </a:spcAft>
              <a:defRPr/>
            </a:pPr>
            <a:endParaRPr lang="en-US" altLang="ja-JP" sz="1600" dirty="0">
              <a:solidFill>
                <a:schemeClr val="tx1"/>
              </a:solidFill>
            </a:endParaRPr>
          </a:p>
          <a:p>
            <a:pPr eaLnBrk="1" fontAlgn="auto" hangingPunct="1">
              <a:spcBef>
                <a:spcPts val="0"/>
              </a:spcBef>
              <a:spcAft>
                <a:spcPts val="0"/>
              </a:spcAft>
              <a:defRPr/>
            </a:pPr>
            <a:r>
              <a:rPr lang="ja-JP" altLang="en-US" sz="2400" dirty="0">
                <a:solidFill>
                  <a:schemeClr val="tx1"/>
                </a:solidFill>
                <a:latin typeface="+mj-ea"/>
                <a:ea typeface="+mj-ea"/>
              </a:rPr>
              <a:t>　</a:t>
            </a:r>
            <a:r>
              <a:rPr lang="en-US" altLang="ja-JP" sz="2400" dirty="0">
                <a:solidFill>
                  <a:schemeClr val="tx1"/>
                </a:solidFill>
                <a:latin typeface="+mj-ea"/>
                <a:ea typeface="+mj-ea"/>
              </a:rPr>
              <a:t>(3) </a:t>
            </a:r>
            <a:r>
              <a:rPr lang="ja-JP" altLang="en-US" sz="2400" dirty="0">
                <a:solidFill>
                  <a:schemeClr val="tx1"/>
                </a:solidFill>
                <a:latin typeface="+mj-ea"/>
                <a:ea typeface="+mj-ea"/>
              </a:rPr>
              <a:t>音楽</a:t>
            </a:r>
            <a:r>
              <a:rPr lang="ja-JP" altLang="en-US" sz="2400" dirty="0">
                <a:solidFill>
                  <a:schemeClr val="tx1"/>
                </a:solidFill>
              </a:rPr>
              <a:t>活動の楽しさを体験することを通して，音楽を愛好する心</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情と音楽に対する感性を育むとともに，音楽に親しむ態度を養い，</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豊かな情操を培う。</a:t>
            </a:r>
            <a:r>
              <a:rPr lang="en-US" altLang="ja-JP" sz="2400" dirty="0">
                <a:solidFill>
                  <a:srgbClr val="0070C0"/>
                </a:solidFill>
              </a:rPr>
              <a:t>【</a:t>
            </a:r>
            <a:r>
              <a:rPr lang="ja-JP" altLang="en-US" sz="2400" dirty="0">
                <a:solidFill>
                  <a:srgbClr val="0070C0"/>
                </a:solidFill>
              </a:rPr>
              <a:t>学びに向かう力，人間性等</a:t>
            </a:r>
            <a:r>
              <a:rPr lang="en-US" altLang="ja-JP" sz="2400" dirty="0">
                <a:solidFill>
                  <a:srgbClr val="0070C0"/>
                </a:solidFill>
              </a:rPr>
              <a:t>】</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10</a:t>
            </a:fld>
            <a:endParaRPr lang="en-US" altLang="ja-JP" sz="2000" dirty="0"/>
          </a:p>
        </p:txBody>
      </p:sp>
      <p:sp>
        <p:nvSpPr>
          <p:cNvPr id="7"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P9~15</a:t>
            </a:r>
            <a:endParaRPr lang="ja-JP" altLang="en-US" dirty="0"/>
          </a:p>
        </p:txBody>
      </p:sp>
      <p:sp>
        <p:nvSpPr>
          <p:cNvPr id="2" name="ホームベース 1"/>
          <p:cNvSpPr/>
          <p:nvPr/>
        </p:nvSpPr>
        <p:spPr>
          <a:xfrm>
            <a:off x="5148064" y="6309320"/>
            <a:ext cx="3456161" cy="366242"/>
          </a:xfrm>
          <a:prstGeom prst="homeP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詳しくは，解説</a:t>
            </a:r>
            <a:r>
              <a:rPr kumimoji="1" lang="en-US" altLang="ja-JP" dirty="0"/>
              <a:t>P12</a:t>
            </a:r>
            <a:r>
              <a:rPr kumimoji="1" lang="ja-JP" altLang="en-US" dirty="0"/>
              <a:t>～</a:t>
            </a:r>
            <a:r>
              <a:rPr kumimoji="1" lang="en-US" altLang="ja-JP" dirty="0"/>
              <a:t>P15</a:t>
            </a:r>
            <a:r>
              <a:rPr kumimoji="1" lang="ja-JP" altLang="en-US" dirty="0"/>
              <a:t>参照</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85"/>
    </mc:Choice>
    <mc:Fallback xmlns="">
      <p:transition spd="slow" advTm="3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95250" y="1772816"/>
            <a:ext cx="3241675" cy="34357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7" name="角丸四角形 16"/>
          <p:cNvSpPr/>
          <p:nvPr/>
        </p:nvSpPr>
        <p:spPr>
          <a:xfrm>
            <a:off x="251520" y="1412777"/>
            <a:ext cx="2808312" cy="504056"/>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音楽科の目標</a:t>
            </a:r>
            <a:endParaRPr lang="ja-JP" altLang="en-US" sz="2800" dirty="0">
              <a:solidFill>
                <a:srgbClr val="002060"/>
              </a:solidFill>
            </a:endParaRPr>
          </a:p>
        </p:txBody>
      </p:sp>
      <p:sp>
        <p:nvSpPr>
          <p:cNvPr id="20486"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P16~</a:t>
            </a:r>
            <a:endParaRPr lang="ja-JP" altLang="en-US" dirty="0"/>
          </a:p>
        </p:txBody>
      </p:sp>
      <p:sp>
        <p:nvSpPr>
          <p:cNvPr id="34823" name="Text Box 19"/>
          <p:cNvSpPr txBox="1">
            <a:spLocks noChangeArrowheads="1"/>
          </p:cNvSpPr>
          <p:nvPr/>
        </p:nvSpPr>
        <p:spPr bwMode="auto">
          <a:xfrm>
            <a:off x="95250" y="849313"/>
            <a:ext cx="3241675" cy="522287"/>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a:latin typeface="Tahoma" pitchFamily="34" charset="0"/>
              </a:rPr>
              <a:t>（２）学年の目標</a:t>
            </a:r>
          </a:p>
        </p:txBody>
      </p:sp>
      <p:sp>
        <p:nvSpPr>
          <p:cNvPr id="13" name="正方形/長方形 12"/>
          <p:cNvSpPr/>
          <p:nvPr/>
        </p:nvSpPr>
        <p:spPr>
          <a:xfrm>
            <a:off x="250825" y="4219575"/>
            <a:ext cx="2881313" cy="86518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学びに向かう力，</a:t>
            </a:r>
            <a:endParaRPr lang="en-US" altLang="ja-JP" sz="2400" dirty="0">
              <a:solidFill>
                <a:schemeClr val="tx2">
                  <a:lumMod val="50000"/>
                </a:schemeClr>
              </a:solidFill>
            </a:endParaRPr>
          </a:p>
          <a:p>
            <a:pPr algn="ctr" eaLnBrk="1" fontAlgn="auto" hangingPunct="1">
              <a:spcBef>
                <a:spcPts val="0"/>
              </a:spcBef>
              <a:spcAft>
                <a:spcPts val="0"/>
              </a:spcAft>
              <a:defRPr/>
            </a:pPr>
            <a:r>
              <a:rPr lang="ja-JP" altLang="en-US" sz="2400" dirty="0">
                <a:solidFill>
                  <a:schemeClr val="tx2">
                    <a:lumMod val="50000"/>
                  </a:schemeClr>
                </a:solidFill>
              </a:rPr>
              <a:t>人間性等</a:t>
            </a:r>
          </a:p>
        </p:txBody>
      </p:sp>
      <p:sp>
        <p:nvSpPr>
          <p:cNvPr id="16" name="正方形/長方形 15"/>
          <p:cNvSpPr/>
          <p:nvPr/>
        </p:nvSpPr>
        <p:spPr>
          <a:xfrm>
            <a:off x="250825" y="3213100"/>
            <a:ext cx="2876550" cy="83820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思考力・判断力・</a:t>
            </a:r>
            <a:endParaRPr lang="en-US" altLang="ja-JP" sz="2400" dirty="0">
              <a:solidFill>
                <a:schemeClr val="tx2">
                  <a:lumMod val="50000"/>
                </a:schemeClr>
              </a:solidFill>
            </a:endParaRPr>
          </a:p>
          <a:p>
            <a:pPr algn="ctr" eaLnBrk="1" fontAlgn="auto" hangingPunct="1">
              <a:spcBef>
                <a:spcPts val="0"/>
              </a:spcBef>
              <a:spcAft>
                <a:spcPts val="0"/>
              </a:spcAft>
              <a:defRPr/>
            </a:pPr>
            <a:r>
              <a:rPr lang="ja-JP" altLang="en-US" sz="2400" dirty="0">
                <a:solidFill>
                  <a:schemeClr val="tx2">
                    <a:lumMod val="50000"/>
                  </a:schemeClr>
                </a:solidFill>
              </a:rPr>
              <a:t>表現力等</a:t>
            </a:r>
          </a:p>
        </p:txBody>
      </p:sp>
      <p:sp>
        <p:nvSpPr>
          <p:cNvPr id="20" name="正方形/長方形 19"/>
          <p:cNvSpPr/>
          <p:nvPr/>
        </p:nvSpPr>
        <p:spPr>
          <a:xfrm>
            <a:off x="225425" y="2197100"/>
            <a:ext cx="2894013" cy="84137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知識及び技能</a:t>
            </a:r>
          </a:p>
        </p:txBody>
      </p:sp>
      <p:sp>
        <p:nvSpPr>
          <p:cNvPr id="33" name="正方形/長方形 32"/>
          <p:cNvSpPr/>
          <p:nvPr/>
        </p:nvSpPr>
        <p:spPr>
          <a:xfrm>
            <a:off x="3606800" y="1741488"/>
            <a:ext cx="5427663" cy="3467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4" name="角丸四角形 33"/>
          <p:cNvSpPr/>
          <p:nvPr/>
        </p:nvSpPr>
        <p:spPr>
          <a:xfrm>
            <a:off x="4428182" y="1412777"/>
            <a:ext cx="3516980" cy="504056"/>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学年の目標</a:t>
            </a:r>
            <a:endParaRPr lang="ja-JP" altLang="en-US" sz="2800" dirty="0">
              <a:solidFill>
                <a:srgbClr val="002060"/>
              </a:solidFill>
            </a:endParaRPr>
          </a:p>
        </p:txBody>
      </p:sp>
      <p:sp>
        <p:nvSpPr>
          <p:cNvPr id="35" name="正方形/長方形 34"/>
          <p:cNvSpPr/>
          <p:nvPr/>
        </p:nvSpPr>
        <p:spPr>
          <a:xfrm>
            <a:off x="3779838" y="4227513"/>
            <a:ext cx="5114925" cy="857250"/>
          </a:xfrm>
          <a:prstGeom prst="rect">
            <a:avLst/>
          </a:prstGeom>
          <a:solidFill>
            <a:srgbClr val="FFFF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（３）主体的に音楽に関わり，協働して楽しさを感じ</a:t>
            </a:r>
            <a:endParaRPr lang="en-US" altLang="ja-JP" dirty="0">
              <a:solidFill>
                <a:schemeClr val="tx2">
                  <a:lumMod val="50000"/>
                </a:schemeClr>
              </a:solidFill>
            </a:endParaRPr>
          </a:p>
          <a:p>
            <a:pPr algn="ctr" eaLnBrk="1" fontAlgn="auto" hangingPunct="1">
              <a:spcBef>
                <a:spcPts val="0"/>
              </a:spcBef>
              <a:spcAft>
                <a:spcPts val="0"/>
              </a:spcAft>
              <a:defRPr/>
            </a:pPr>
            <a:r>
              <a:rPr lang="ja-JP" altLang="en-US" dirty="0">
                <a:solidFill>
                  <a:schemeClr val="tx2">
                    <a:lumMod val="50000"/>
                  </a:schemeClr>
                </a:solidFill>
              </a:rPr>
              <a:t>ながら，音楽に親しみ，音楽経験を生かして生活</a:t>
            </a:r>
            <a:endParaRPr lang="en-US" altLang="ja-JP" dirty="0">
              <a:solidFill>
                <a:schemeClr val="tx2">
                  <a:lumMod val="50000"/>
                </a:schemeClr>
              </a:solidFill>
            </a:endParaRPr>
          </a:p>
          <a:p>
            <a:pPr algn="ctr" eaLnBrk="1" fontAlgn="auto" hangingPunct="1">
              <a:spcBef>
                <a:spcPts val="0"/>
              </a:spcBef>
              <a:spcAft>
                <a:spcPts val="0"/>
              </a:spcAft>
              <a:defRPr/>
            </a:pPr>
            <a:r>
              <a:rPr lang="ja-JP" altLang="en-US" dirty="0">
                <a:solidFill>
                  <a:schemeClr val="tx2">
                    <a:lumMod val="50000"/>
                  </a:schemeClr>
                </a:solidFill>
              </a:rPr>
              <a:t>　を明るく潤いのあるものにしようとする態度を養う。</a:t>
            </a:r>
          </a:p>
        </p:txBody>
      </p:sp>
      <p:sp>
        <p:nvSpPr>
          <p:cNvPr id="36" name="正方形/長方形 35"/>
          <p:cNvSpPr/>
          <p:nvPr/>
        </p:nvSpPr>
        <p:spPr>
          <a:xfrm>
            <a:off x="3779838" y="3094732"/>
            <a:ext cx="5114925" cy="91033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（２）音楽表現を考えて表現に対する思いや意図を</a:t>
            </a:r>
            <a:endParaRPr lang="en-US" altLang="ja-JP" dirty="0">
              <a:solidFill>
                <a:schemeClr val="tx2">
                  <a:lumMod val="50000"/>
                </a:schemeClr>
              </a:solidFill>
            </a:endParaRPr>
          </a:p>
          <a:p>
            <a:pPr eaLnBrk="1" fontAlgn="auto" hangingPunct="1">
              <a:spcBef>
                <a:spcPts val="0"/>
              </a:spcBef>
              <a:spcAft>
                <a:spcPts val="0"/>
              </a:spcAft>
              <a:defRPr/>
            </a:pPr>
            <a:r>
              <a:rPr lang="ja-JP" altLang="en-US" dirty="0">
                <a:solidFill>
                  <a:schemeClr val="tx2">
                    <a:lumMod val="50000"/>
                  </a:schemeClr>
                </a:solidFill>
              </a:rPr>
              <a:t>　もつことや，曲や演奏の楽しさ，よさなどを見</a:t>
            </a:r>
            <a:r>
              <a:rPr lang="ja-JP" altLang="en-US" dirty="0" err="1">
                <a:solidFill>
                  <a:schemeClr val="tx2">
                    <a:lumMod val="50000"/>
                  </a:schemeClr>
                </a:solidFill>
              </a:rPr>
              <a:t>いだ</a:t>
            </a:r>
            <a:endParaRPr lang="en-US" altLang="ja-JP" dirty="0">
              <a:solidFill>
                <a:schemeClr val="tx2">
                  <a:lumMod val="50000"/>
                </a:schemeClr>
              </a:solidFill>
            </a:endParaRPr>
          </a:p>
          <a:p>
            <a:pPr eaLnBrk="1" fontAlgn="auto" hangingPunct="1">
              <a:spcBef>
                <a:spcPts val="0"/>
              </a:spcBef>
              <a:spcAft>
                <a:spcPts val="0"/>
              </a:spcAft>
              <a:defRPr/>
            </a:pPr>
            <a:r>
              <a:rPr lang="ja-JP" altLang="en-US" dirty="0">
                <a:solidFill>
                  <a:schemeClr val="tx2">
                    <a:lumMod val="50000"/>
                  </a:schemeClr>
                </a:solidFill>
              </a:rPr>
              <a:t>　しながら味わって聴くことができるようにする。</a:t>
            </a:r>
          </a:p>
        </p:txBody>
      </p:sp>
      <p:sp>
        <p:nvSpPr>
          <p:cNvPr id="37" name="正方形/長方形 36"/>
          <p:cNvSpPr/>
          <p:nvPr/>
        </p:nvSpPr>
        <p:spPr>
          <a:xfrm>
            <a:off x="3779912" y="2060848"/>
            <a:ext cx="5124376" cy="84427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（１）曲想と音楽の構造などとの関わりに気付く（理</a:t>
            </a:r>
            <a:endParaRPr lang="en-US" altLang="ja-JP" dirty="0">
              <a:solidFill>
                <a:schemeClr val="tx2">
                  <a:lumMod val="50000"/>
                </a:schemeClr>
              </a:solidFill>
            </a:endParaRPr>
          </a:p>
          <a:p>
            <a:pPr eaLnBrk="1" fontAlgn="auto" hangingPunct="1">
              <a:spcBef>
                <a:spcPts val="0"/>
              </a:spcBef>
              <a:spcAft>
                <a:spcPts val="0"/>
              </a:spcAft>
              <a:defRPr/>
            </a:pPr>
            <a:r>
              <a:rPr lang="ja-JP" altLang="en-US" dirty="0">
                <a:solidFill>
                  <a:schemeClr val="tx2">
                    <a:lumMod val="50000"/>
                  </a:schemeClr>
                </a:solidFill>
              </a:rPr>
              <a:t>　解する）とともに，音楽表現するための技能を身に</a:t>
            </a:r>
            <a:endParaRPr lang="en-US" altLang="ja-JP" dirty="0">
              <a:solidFill>
                <a:schemeClr val="tx2">
                  <a:lumMod val="50000"/>
                </a:schemeClr>
              </a:solidFill>
            </a:endParaRPr>
          </a:p>
          <a:p>
            <a:pPr eaLnBrk="1" fontAlgn="auto" hangingPunct="1">
              <a:spcBef>
                <a:spcPts val="0"/>
              </a:spcBef>
              <a:spcAft>
                <a:spcPts val="0"/>
              </a:spcAft>
              <a:defRPr/>
            </a:pPr>
            <a:r>
              <a:rPr lang="ja-JP" altLang="en-US" dirty="0">
                <a:solidFill>
                  <a:schemeClr val="tx2">
                    <a:lumMod val="50000"/>
                  </a:schemeClr>
                </a:solidFill>
              </a:rPr>
              <a:t>　付けるようにする。</a:t>
            </a:r>
          </a:p>
        </p:txBody>
      </p:sp>
      <p:sp>
        <p:nvSpPr>
          <p:cNvPr id="34837" name="テキスト ボックス 43"/>
          <p:cNvSpPr txBox="1">
            <a:spLocks noChangeArrowheads="1"/>
          </p:cNvSpPr>
          <p:nvPr/>
        </p:nvSpPr>
        <p:spPr bwMode="auto">
          <a:xfrm>
            <a:off x="215900" y="5467623"/>
            <a:ext cx="8818563" cy="1201737"/>
          </a:xfrm>
          <a:prstGeom prst="rect">
            <a:avLst/>
          </a:prstGeom>
          <a:solidFill>
            <a:schemeClr val="bg1"/>
          </a:solidFill>
          <a:ln w="9525">
            <a:noFill/>
            <a:miter lim="800000"/>
            <a:headEnd/>
            <a:tailEnd/>
          </a:ln>
        </p:spPr>
        <p:txBody>
          <a:bodyPr>
            <a:spAutoFit/>
          </a:bodyPr>
          <a:lstStyle/>
          <a:p>
            <a:pPr eaLnBrk="1" hangingPunct="1"/>
            <a:r>
              <a:rPr kumimoji="1" lang="ja-JP" altLang="en-US" sz="2400" dirty="0">
                <a:latin typeface="Tahoma" pitchFamily="34" charset="0"/>
              </a:rPr>
              <a:t>発達段階に即して（特性を考慮して），</a:t>
            </a:r>
            <a:endParaRPr kumimoji="1" lang="en-US" altLang="ja-JP" sz="2400" dirty="0">
              <a:latin typeface="Tahoma" pitchFamily="34" charset="0"/>
            </a:endParaRPr>
          </a:p>
          <a:p>
            <a:pPr eaLnBrk="1" hangingPunct="1"/>
            <a:r>
              <a:rPr kumimoji="1" lang="ja-JP" altLang="en-US" sz="2400" dirty="0">
                <a:latin typeface="Tahoma" pitchFamily="34" charset="0"/>
              </a:rPr>
              <a:t>小学校は低・中・高学年の２学年まとめで３段階，</a:t>
            </a:r>
            <a:endParaRPr kumimoji="1" lang="en-US" altLang="ja-JP" sz="2400" dirty="0">
              <a:latin typeface="Tahoma" pitchFamily="34" charset="0"/>
            </a:endParaRPr>
          </a:p>
          <a:p>
            <a:pPr eaLnBrk="1" hangingPunct="1"/>
            <a:r>
              <a:rPr kumimoji="1" lang="ja-JP" altLang="en-US" sz="2400" dirty="0">
                <a:latin typeface="Tahoma" pitchFamily="34" charset="0"/>
              </a:rPr>
              <a:t>中学校は第１学年と第２学年及び第３学年の２段階で示されている。</a:t>
            </a:r>
            <a:endParaRPr kumimoji="1" lang="en-US" altLang="ja-JP" sz="2400" dirty="0">
              <a:latin typeface="Tahoma" pitchFamily="34" charset="0"/>
            </a:endParaRPr>
          </a:p>
        </p:txBody>
      </p:sp>
      <p:sp>
        <p:nvSpPr>
          <p:cNvPr id="34838"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Ⅱ</a:t>
            </a:r>
            <a:r>
              <a:rPr kumimoji="1" lang="ja-JP" altLang="en-US" sz="2800" b="1">
                <a:latin typeface="Arial" charset="0"/>
                <a:ea typeface="HGP教科書体" pitchFamily="18" charset="-128"/>
              </a:rPr>
              <a:t>　音楽科の目標</a:t>
            </a:r>
            <a:endParaRPr kumimoji="1" lang="ja-JP" altLang="en-US" sz="2800">
              <a:latin typeface="Tahoma" pitchFamily="34" charset="0"/>
            </a:endParaRPr>
          </a:p>
        </p:txBody>
      </p:sp>
      <p:sp>
        <p:nvSpPr>
          <p:cNvPr id="5" name="角丸四角形吹き出し 4"/>
          <p:cNvSpPr/>
          <p:nvPr/>
        </p:nvSpPr>
        <p:spPr>
          <a:xfrm>
            <a:off x="6443663" y="5173663"/>
            <a:ext cx="2590800" cy="1082675"/>
          </a:xfrm>
          <a:prstGeom prst="wedgeRoundRectCallout">
            <a:avLst>
              <a:gd name="adj1" fmla="val -65759"/>
              <a:gd name="adj2" fmla="val -17323"/>
              <a:gd name="adj3" fmla="val 16667"/>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200" dirty="0">
                <a:solidFill>
                  <a:schemeClr val="tx1"/>
                </a:solidFill>
              </a:rPr>
              <a:t>活動を繰り返しながら，継続的に学習を進めることで資質・能力が身に付いていく教科の特質を考慮。</a:t>
            </a:r>
            <a:endParaRPr kumimoji="1" lang="en-US" altLang="ja-JP" sz="1200" dirty="0">
              <a:solidFill>
                <a:schemeClr val="tx1"/>
              </a:solidFill>
            </a:endParaRPr>
          </a:p>
          <a:p>
            <a:pPr>
              <a:defRPr/>
            </a:pPr>
            <a:r>
              <a:rPr kumimoji="1" lang="ja-JP" altLang="en-US" sz="1200" dirty="0">
                <a:solidFill>
                  <a:schemeClr val="tx1"/>
                </a:solidFill>
              </a:rPr>
              <a:t>実態に応じて弾力的な指導を効果的に進めるため。</a:t>
            </a:r>
          </a:p>
        </p:txBody>
      </p:sp>
      <p:sp>
        <p:nvSpPr>
          <p:cNvPr id="21" name="右矢印 20"/>
          <p:cNvSpPr/>
          <p:nvPr/>
        </p:nvSpPr>
        <p:spPr>
          <a:xfrm>
            <a:off x="3203848" y="2348880"/>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a:off x="3203848" y="3356992"/>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a:off x="3203848" y="4437112"/>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 23"/>
          <p:cNvSpPr>
            <a:spLocks noGrp="1"/>
          </p:cNvSpPr>
          <p:nvPr>
            <p:ph type="sldNum" sz="quarter" idx="12"/>
          </p:nvPr>
        </p:nvSpPr>
        <p:spPr>
          <a:xfrm>
            <a:off x="8196262" y="6459538"/>
            <a:ext cx="984250" cy="365125"/>
          </a:xfrm>
        </p:spPr>
        <p:txBody>
          <a:bodyPr/>
          <a:lstStyle/>
          <a:p>
            <a:fld id="{3AE2F1B5-A3CA-4B8A-8AF7-A439B4014CB8}" type="slidenum">
              <a:rPr lang="en-US" altLang="ja-JP" sz="2000" smtClean="0"/>
              <a:pPr/>
              <a:t>11</a:t>
            </a:fld>
            <a:endParaRPr lang="en-US" altLang="ja-JP" sz="200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939"/>
    </mc:Choice>
    <mc:Fallback xmlns="">
      <p:transition spd="slow" advTm="6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3995936" y="1237457"/>
            <a:ext cx="4968552" cy="4999037"/>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 name="正方形/長方形 3"/>
          <p:cNvSpPr/>
          <p:nvPr/>
        </p:nvSpPr>
        <p:spPr>
          <a:xfrm>
            <a:off x="212725" y="1525589"/>
            <a:ext cx="3135139" cy="4711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6868" name="Text Box 19"/>
          <p:cNvSpPr txBox="1">
            <a:spLocks noChangeArrowheads="1"/>
          </p:cNvSpPr>
          <p:nvPr/>
        </p:nvSpPr>
        <p:spPr bwMode="auto">
          <a:xfrm>
            <a:off x="136525" y="849313"/>
            <a:ext cx="3283347" cy="523875"/>
          </a:xfrm>
          <a:prstGeom prst="rect">
            <a:avLst/>
          </a:prstGeom>
          <a:solidFill>
            <a:schemeClr val="bg1"/>
          </a:solidFill>
          <a:ln w="9525">
            <a:noFill/>
            <a:miter lim="800000"/>
            <a:headEnd/>
            <a:tailEnd/>
          </a:ln>
        </p:spPr>
        <p:txBody>
          <a:bodyPr wrap="square">
            <a:spAutoFit/>
          </a:bodyPr>
          <a:lstStyle/>
          <a:p>
            <a:pPr eaLnBrk="1" hangingPunct="1">
              <a:spcBef>
                <a:spcPct val="50000"/>
              </a:spcBef>
            </a:pPr>
            <a:r>
              <a:rPr kumimoji="1" lang="ja-JP" altLang="en-US" sz="2800" b="1" dirty="0">
                <a:latin typeface="Tahoma" pitchFamily="34" charset="0"/>
              </a:rPr>
              <a:t>○　内容の構成</a:t>
            </a:r>
            <a:r>
              <a:rPr kumimoji="1" lang="ja-JP" altLang="en-US" sz="2000" dirty="0">
                <a:latin typeface="Tahoma" pitchFamily="34" charset="0"/>
              </a:rPr>
              <a:t>　</a:t>
            </a:r>
          </a:p>
        </p:txBody>
      </p:sp>
      <p:sp>
        <p:nvSpPr>
          <p:cNvPr id="36869" name="テキスト ボックス 6"/>
          <p:cNvSpPr txBox="1">
            <a:spLocks noChangeArrowheads="1"/>
          </p:cNvSpPr>
          <p:nvPr/>
        </p:nvSpPr>
        <p:spPr bwMode="auto">
          <a:xfrm>
            <a:off x="931863" y="1412875"/>
            <a:ext cx="1768475" cy="400050"/>
          </a:xfrm>
          <a:prstGeom prst="rect">
            <a:avLst/>
          </a:prstGeom>
          <a:solidFill>
            <a:schemeClr val="bg1"/>
          </a:solidFill>
          <a:ln w="9525">
            <a:solidFill>
              <a:schemeClr val="tx1"/>
            </a:solidFill>
            <a:miter lim="800000"/>
            <a:headEnd/>
            <a:tailEnd/>
          </a:ln>
        </p:spPr>
        <p:txBody>
          <a:bodyPr>
            <a:spAutoFit/>
          </a:bodyPr>
          <a:lstStyle/>
          <a:p>
            <a:pPr algn="ctr" eaLnBrk="1" hangingPunct="1"/>
            <a:r>
              <a:rPr kumimoji="1" lang="en-US" altLang="ja-JP" sz="2000" dirty="0">
                <a:latin typeface="Tahoma" pitchFamily="34" charset="0"/>
              </a:rPr>
              <a:t>【</a:t>
            </a:r>
            <a:r>
              <a:rPr kumimoji="1" lang="ja-JP" altLang="en-US" sz="2000" dirty="0">
                <a:latin typeface="Tahoma" pitchFamily="34" charset="0"/>
              </a:rPr>
              <a:t>改訂前</a:t>
            </a:r>
            <a:r>
              <a:rPr kumimoji="1" lang="en-US" altLang="ja-JP" sz="2000" dirty="0">
                <a:latin typeface="Tahoma" pitchFamily="34" charset="0"/>
              </a:rPr>
              <a:t>】</a:t>
            </a:r>
            <a:endParaRPr kumimoji="1" lang="ja-JP" altLang="en-US" sz="2000" dirty="0">
              <a:latin typeface="Tahoma" pitchFamily="34" charset="0"/>
            </a:endParaRPr>
          </a:p>
        </p:txBody>
      </p:sp>
      <p:sp>
        <p:nvSpPr>
          <p:cNvPr id="36" name="テキスト ボックス 12"/>
          <p:cNvSpPr txBox="1">
            <a:spLocks noChangeArrowheads="1"/>
          </p:cNvSpPr>
          <p:nvPr/>
        </p:nvSpPr>
        <p:spPr bwMode="auto">
          <a:xfrm>
            <a:off x="5653088" y="1124744"/>
            <a:ext cx="1768475" cy="400050"/>
          </a:xfrm>
          <a:prstGeom prst="rect">
            <a:avLst/>
          </a:prstGeom>
          <a:solidFill>
            <a:srgbClr val="FFFF00"/>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t>【</a:t>
            </a:r>
            <a:r>
              <a:rPr lang="ja-JP" altLang="en-US" sz="2000" dirty="0"/>
              <a:t>改訂後</a:t>
            </a:r>
            <a:r>
              <a:rPr lang="en-US" altLang="ja-JP" sz="2000" dirty="0"/>
              <a:t>】</a:t>
            </a:r>
            <a:endParaRPr lang="ja-JP" altLang="en-US" sz="2000" dirty="0"/>
          </a:p>
        </p:txBody>
      </p:sp>
      <p:sp>
        <p:nvSpPr>
          <p:cNvPr id="36871"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Ⅲ</a:t>
            </a:r>
            <a:r>
              <a:rPr kumimoji="1" lang="ja-JP" altLang="en-US" sz="2800" b="1">
                <a:latin typeface="Arial" charset="0"/>
                <a:ea typeface="HGP教科書体" pitchFamily="18" charset="-128"/>
              </a:rPr>
              <a:t>　音楽科の内容</a:t>
            </a:r>
            <a:endParaRPr kumimoji="1" lang="ja-JP" altLang="en-US" sz="2800">
              <a:latin typeface="Tahoma" pitchFamily="34" charset="0"/>
            </a:endParaRPr>
          </a:p>
        </p:txBody>
      </p:sp>
      <p:sp>
        <p:nvSpPr>
          <p:cNvPr id="21"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a:t>
            </a:r>
            <a:endParaRPr lang="ja-JP" altLang="en-US" dirty="0"/>
          </a:p>
        </p:txBody>
      </p:sp>
      <p:sp>
        <p:nvSpPr>
          <p:cNvPr id="3" name="テキスト ボックス 2"/>
          <p:cNvSpPr txBox="1"/>
          <p:nvPr/>
        </p:nvSpPr>
        <p:spPr>
          <a:xfrm>
            <a:off x="212725" y="1916113"/>
            <a:ext cx="3279775" cy="4093428"/>
          </a:xfrm>
          <a:prstGeom prst="rect">
            <a:avLst/>
          </a:prstGeom>
          <a:noFill/>
        </p:spPr>
        <p:txBody>
          <a:bodyPr>
            <a:spAutoFit/>
          </a:bodyPr>
          <a:lstStyle/>
          <a:p>
            <a:pPr>
              <a:defRPr/>
            </a:pPr>
            <a:r>
              <a:rPr kumimoji="1" lang="ja-JP" altLang="en-US" sz="2000" dirty="0"/>
              <a:t>「Ａ表現」</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歌唱　ア，イ，ウ，エ</a:t>
            </a:r>
            <a:endParaRPr kumimoji="1" lang="en-US" altLang="ja-JP" sz="2000" dirty="0">
              <a:latin typeface="+mj-ea"/>
              <a:ea typeface="+mj-ea"/>
            </a:endParaRPr>
          </a:p>
          <a:p>
            <a:pPr>
              <a:defRPr/>
            </a:pPr>
            <a:r>
              <a:rPr kumimoji="1" lang="en-US" altLang="ja-JP" sz="2000" dirty="0">
                <a:latin typeface="+mj-ea"/>
                <a:ea typeface="+mj-ea"/>
              </a:rPr>
              <a:t> (2) </a:t>
            </a:r>
            <a:r>
              <a:rPr kumimoji="1" lang="ja-JP" altLang="en-US" sz="2000" dirty="0">
                <a:latin typeface="+mj-ea"/>
                <a:ea typeface="+mj-ea"/>
              </a:rPr>
              <a:t>器楽　ア，イ，ウ，エ</a:t>
            </a:r>
            <a:endParaRPr kumimoji="1" lang="en-US" altLang="ja-JP" sz="2000" dirty="0">
              <a:latin typeface="+mj-ea"/>
              <a:ea typeface="+mj-ea"/>
            </a:endParaRPr>
          </a:p>
          <a:p>
            <a:pPr>
              <a:defRPr/>
            </a:pPr>
            <a:r>
              <a:rPr kumimoji="1" lang="en-US" altLang="ja-JP" sz="2000" dirty="0">
                <a:latin typeface="+mj-ea"/>
                <a:ea typeface="+mj-ea"/>
              </a:rPr>
              <a:t> (3) </a:t>
            </a:r>
            <a:r>
              <a:rPr kumimoji="1" lang="ja-JP" altLang="en-US" sz="2000" dirty="0">
                <a:latin typeface="+mj-ea"/>
                <a:ea typeface="+mj-ea"/>
              </a:rPr>
              <a:t>音楽づくり　ア，イ</a:t>
            </a:r>
            <a:endParaRPr kumimoji="1" lang="en-US" altLang="ja-JP" sz="2000" dirty="0">
              <a:latin typeface="+mj-ea"/>
              <a:ea typeface="+mj-ea"/>
            </a:endParaRPr>
          </a:p>
          <a:p>
            <a:pPr>
              <a:defRPr/>
            </a:pPr>
            <a:r>
              <a:rPr kumimoji="1" lang="en-US" altLang="ja-JP" sz="2000" dirty="0">
                <a:latin typeface="+mj-ea"/>
                <a:ea typeface="+mj-ea"/>
              </a:rPr>
              <a:t> (4) </a:t>
            </a:r>
            <a:r>
              <a:rPr kumimoji="1" lang="ja-JP" altLang="en-US" sz="2000" dirty="0">
                <a:latin typeface="+mj-ea"/>
                <a:ea typeface="+mj-ea"/>
              </a:rPr>
              <a:t>表現教材　ア，イ，ウ</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ja-JP" altLang="en-US" sz="2000" dirty="0">
                <a:latin typeface="+mj-ea"/>
                <a:ea typeface="+mj-ea"/>
              </a:rPr>
              <a:t>「Ｂ鑑賞」</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鑑賞　ア，イ，ウ</a:t>
            </a:r>
            <a:endParaRPr kumimoji="1" lang="en-US" altLang="ja-JP" sz="2000" dirty="0">
              <a:latin typeface="+mj-ea"/>
              <a:ea typeface="+mj-ea"/>
            </a:endParaRPr>
          </a:p>
          <a:p>
            <a:pPr>
              <a:defRPr/>
            </a:pPr>
            <a:r>
              <a:rPr kumimoji="1" lang="en-US" altLang="ja-JP" sz="2000" dirty="0">
                <a:latin typeface="+mj-ea"/>
                <a:ea typeface="+mj-ea"/>
              </a:rPr>
              <a:t> (2) </a:t>
            </a:r>
            <a:r>
              <a:rPr kumimoji="1" lang="ja-JP" altLang="en-US" sz="2000" dirty="0">
                <a:latin typeface="+mj-ea"/>
                <a:ea typeface="+mj-ea"/>
              </a:rPr>
              <a:t>鑑賞教材　ア，イ，ウ</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共通事項</a:t>
            </a:r>
            <a:r>
              <a:rPr kumimoji="1" lang="en-US" altLang="ja-JP" sz="2000" dirty="0">
                <a:latin typeface="+mj-ea"/>
                <a:ea typeface="+mj-ea"/>
              </a:rPr>
              <a:t>〕</a:t>
            </a:r>
          </a:p>
          <a:p>
            <a:pPr>
              <a:defRPr/>
            </a:pPr>
            <a:r>
              <a:rPr kumimoji="1" lang="en-US" altLang="ja-JP" sz="2000" dirty="0">
                <a:latin typeface="+mj-ea"/>
                <a:ea typeface="+mj-ea"/>
              </a:rPr>
              <a:t> (1) </a:t>
            </a:r>
            <a:r>
              <a:rPr kumimoji="1" lang="ja-JP" altLang="en-US" sz="2000" dirty="0">
                <a:latin typeface="+mj-ea"/>
                <a:ea typeface="+mj-ea"/>
              </a:rPr>
              <a:t>要素・記号・用語　ア，イ</a:t>
            </a:r>
            <a:endParaRPr kumimoji="1" lang="en-US" altLang="ja-JP" sz="2000" dirty="0">
              <a:latin typeface="+mj-ea"/>
              <a:ea typeface="+mj-ea"/>
            </a:endParaRPr>
          </a:p>
          <a:p>
            <a:pPr>
              <a:defRPr/>
            </a:pPr>
            <a:endParaRPr kumimoji="1" lang="en-US" altLang="ja-JP" sz="2000" dirty="0">
              <a:latin typeface="+mj-ea"/>
              <a:ea typeface="+mj-ea"/>
            </a:endParaRPr>
          </a:p>
          <a:p>
            <a:pPr>
              <a:defRPr/>
            </a:pPr>
            <a:r>
              <a:rPr kumimoji="1" lang="ja-JP" altLang="en-US" sz="2000" dirty="0">
                <a:latin typeface="+mj-ea"/>
                <a:ea typeface="+mj-ea"/>
              </a:rPr>
              <a:t>　　　　　　</a:t>
            </a:r>
            <a:endParaRPr kumimoji="1" lang="en-US" altLang="ja-JP" sz="2000" dirty="0">
              <a:latin typeface="+mj-ea"/>
              <a:ea typeface="+mj-ea"/>
            </a:endParaRPr>
          </a:p>
        </p:txBody>
      </p:sp>
      <p:sp>
        <p:nvSpPr>
          <p:cNvPr id="5" name="右矢印 4"/>
          <p:cNvSpPr/>
          <p:nvPr/>
        </p:nvSpPr>
        <p:spPr>
          <a:xfrm>
            <a:off x="3419872" y="3357563"/>
            <a:ext cx="504825"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7" name="テキスト ボックス 26"/>
          <p:cNvSpPr txBox="1"/>
          <p:nvPr/>
        </p:nvSpPr>
        <p:spPr>
          <a:xfrm>
            <a:off x="3995936" y="1624807"/>
            <a:ext cx="5148064" cy="4678204"/>
          </a:xfrm>
          <a:prstGeom prst="rect">
            <a:avLst/>
          </a:prstGeom>
          <a:noFill/>
        </p:spPr>
        <p:txBody>
          <a:bodyPr wrap="square">
            <a:spAutoFit/>
          </a:bodyPr>
          <a:lstStyle/>
          <a:p>
            <a:pPr>
              <a:defRPr/>
            </a:pPr>
            <a:r>
              <a:rPr kumimoji="1" lang="ja-JP" altLang="en-US" sz="2000" dirty="0"/>
              <a:t>「Ａ表現」</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歌唱　ア：思，イ：知，ウ：技</a:t>
            </a:r>
            <a:r>
              <a:rPr kumimoji="1" lang="en-US" altLang="ja-JP" sz="2000" dirty="0">
                <a:latin typeface="+mj-ea"/>
                <a:ea typeface="+mj-ea"/>
              </a:rPr>
              <a:t>(</a:t>
            </a:r>
            <a:r>
              <a:rPr kumimoji="1" lang="ja-JP" altLang="en-US" sz="2000" dirty="0">
                <a:latin typeface="+mj-ea"/>
                <a:ea typeface="+mj-ea"/>
              </a:rPr>
              <a:t>ｱ</a:t>
            </a:r>
            <a:r>
              <a:rPr kumimoji="1" lang="en-US" altLang="ja-JP" sz="2000" dirty="0">
                <a:latin typeface="+mj-ea"/>
                <a:ea typeface="+mj-ea"/>
              </a:rPr>
              <a:t>)(</a:t>
            </a:r>
            <a:r>
              <a:rPr kumimoji="1" lang="ja-JP" altLang="en-US" sz="2000" dirty="0">
                <a:latin typeface="+mj-ea"/>
                <a:ea typeface="+mj-ea"/>
              </a:rPr>
              <a:t>ｲ</a:t>
            </a:r>
            <a:r>
              <a:rPr kumimoji="1" lang="en-US" altLang="ja-JP" sz="2000" dirty="0">
                <a:latin typeface="+mj-ea"/>
                <a:ea typeface="+mj-ea"/>
              </a:rPr>
              <a:t>)(</a:t>
            </a:r>
            <a:r>
              <a:rPr kumimoji="1" lang="ja-JP" altLang="en-US" sz="2000" dirty="0">
                <a:latin typeface="+mj-ea"/>
                <a:ea typeface="+mj-ea"/>
              </a:rPr>
              <a:t>ｳ</a:t>
            </a:r>
            <a:r>
              <a:rPr kumimoji="1" lang="en-US" altLang="ja-JP" sz="2000" dirty="0">
                <a:latin typeface="+mj-ea"/>
                <a:ea typeface="+mj-ea"/>
              </a:rPr>
              <a:t>)</a:t>
            </a:r>
          </a:p>
          <a:p>
            <a:pPr>
              <a:defRPr/>
            </a:pPr>
            <a:r>
              <a:rPr kumimoji="1" lang="en-US" altLang="ja-JP" sz="2000" dirty="0">
                <a:latin typeface="+mj-ea"/>
                <a:ea typeface="+mj-ea"/>
              </a:rPr>
              <a:t> (2) </a:t>
            </a:r>
            <a:r>
              <a:rPr kumimoji="1" lang="ja-JP" altLang="en-US" sz="2000" dirty="0">
                <a:latin typeface="+mj-ea"/>
                <a:ea typeface="+mj-ea"/>
              </a:rPr>
              <a:t>器楽</a:t>
            </a:r>
            <a:r>
              <a:rPr kumimoji="1" lang="ja-JP" altLang="en-US" sz="2000" dirty="0">
                <a:latin typeface="+mj-ea"/>
              </a:rPr>
              <a:t>　ア：思，イ：知</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a:t>
            </a:r>
            <a:r>
              <a:rPr kumimoji="1" lang="ja-JP" altLang="en-US" sz="2000" dirty="0" err="1">
                <a:latin typeface="+mj-ea"/>
              </a:rPr>
              <a:t>，</a:t>
            </a:r>
            <a:r>
              <a:rPr kumimoji="1" lang="ja-JP" altLang="en-US" sz="2000" dirty="0">
                <a:latin typeface="+mj-ea"/>
              </a:rPr>
              <a:t>ウ：技</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a:t>
            </a:r>
            <a:r>
              <a:rPr kumimoji="1" lang="ja-JP" altLang="en-US" sz="2000" dirty="0">
                <a:latin typeface="+mj-ea"/>
              </a:rPr>
              <a:t>ｳ</a:t>
            </a:r>
            <a:r>
              <a:rPr kumimoji="1" lang="en-US" altLang="ja-JP" sz="2000" dirty="0">
                <a:latin typeface="+mj-ea"/>
              </a:rPr>
              <a:t>)</a:t>
            </a:r>
            <a:endParaRPr kumimoji="1" lang="en-US" altLang="ja-JP" sz="2000" dirty="0">
              <a:latin typeface="+mj-ea"/>
              <a:ea typeface="+mj-ea"/>
            </a:endParaRPr>
          </a:p>
          <a:p>
            <a:pPr>
              <a:defRPr/>
            </a:pPr>
            <a:r>
              <a:rPr kumimoji="1" lang="en-US" altLang="ja-JP" sz="2000" dirty="0">
                <a:latin typeface="+mj-ea"/>
                <a:ea typeface="+mj-ea"/>
              </a:rPr>
              <a:t> (3) </a:t>
            </a:r>
            <a:r>
              <a:rPr kumimoji="1" lang="ja-JP" altLang="en-US" sz="2000" dirty="0">
                <a:latin typeface="+mj-ea"/>
                <a:ea typeface="+mj-ea"/>
              </a:rPr>
              <a:t>音楽づくり</a:t>
            </a:r>
            <a:endParaRPr kumimoji="1" lang="en-US" altLang="ja-JP" sz="2000" dirty="0">
              <a:latin typeface="+mj-ea"/>
              <a:ea typeface="+mj-ea"/>
            </a:endParaRPr>
          </a:p>
          <a:p>
            <a:pPr>
              <a:defRPr/>
            </a:pPr>
            <a:r>
              <a:rPr kumimoji="1" lang="ja-JP" altLang="en-US" sz="2000" dirty="0">
                <a:latin typeface="+mj-ea"/>
                <a:ea typeface="+mj-ea"/>
              </a:rPr>
              <a:t>　　　</a:t>
            </a:r>
            <a:r>
              <a:rPr kumimoji="1" lang="ja-JP" altLang="en-US" sz="2000" dirty="0">
                <a:latin typeface="+mj-ea"/>
              </a:rPr>
              <a:t>　ア：思</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 </a:t>
            </a:r>
            <a:r>
              <a:rPr kumimoji="1" lang="ja-JP" altLang="en-US" sz="2000" dirty="0" err="1">
                <a:latin typeface="+mj-ea"/>
              </a:rPr>
              <a:t>，</a:t>
            </a:r>
            <a:r>
              <a:rPr kumimoji="1" lang="ja-JP" altLang="en-US" sz="2000" dirty="0">
                <a:latin typeface="+mj-ea"/>
              </a:rPr>
              <a:t>イ：知</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 </a:t>
            </a:r>
            <a:r>
              <a:rPr kumimoji="1" lang="ja-JP" altLang="en-US" sz="2000" dirty="0" err="1">
                <a:latin typeface="+mj-ea"/>
              </a:rPr>
              <a:t>，</a:t>
            </a:r>
            <a:r>
              <a:rPr kumimoji="1" lang="ja-JP" altLang="en-US" sz="2000" dirty="0">
                <a:latin typeface="+mj-ea"/>
              </a:rPr>
              <a:t>ウ：技</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ja-JP" altLang="en-US" sz="2000" dirty="0">
                <a:latin typeface="+mj-ea"/>
                <a:ea typeface="+mj-ea"/>
              </a:rPr>
              <a:t>「Ｂ鑑賞」</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鑑賞　</a:t>
            </a:r>
            <a:r>
              <a:rPr kumimoji="1" lang="ja-JP" altLang="en-US" sz="2000" dirty="0">
                <a:latin typeface="+mj-ea"/>
              </a:rPr>
              <a:t>ア：思，イ：知</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共通事項</a:t>
            </a:r>
            <a:r>
              <a:rPr kumimoji="1" lang="en-US" altLang="ja-JP" sz="2000" dirty="0">
                <a:latin typeface="+mj-ea"/>
                <a:ea typeface="+mj-ea"/>
              </a:rPr>
              <a:t>〕</a:t>
            </a:r>
          </a:p>
          <a:p>
            <a:pPr>
              <a:defRPr/>
            </a:pPr>
            <a:r>
              <a:rPr kumimoji="1" lang="en-US" altLang="ja-JP" sz="2000" dirty="0">
                <a:latin typeface="+mj-ea"/>
                <a:ea typeface="+mj-ea"/>
              </a:rPr>
              <a:t> (1) </a:t>
            </a:r>
            <a:r>
              <a:rPr kumimoji="1" lang="ja-JP" altLang="en-US" sz="2000" dirty="0">
                <a:latin typeface="+mj-ea"/>
                <a:ea typeface="+mj-ea"/>
              </a:rPr>
              <a:t>ア：思，イ：知</a:t>
            </a:r>
            <a:endParaRPr kumimoji="1" lang="en-US" altLang="ja-JP" sz="2000" dirty="0">
              <a:latin typeface="+mj-ea"/>
              <a:ea typeface="+mj-ea"/>
            </a:endParaRPr>
          </a:p>
          <a:p>
            <a:pPr>
              <a:defRPr/>
            </a:pPr>
            <a:endParaRPr kumimoji="1" lang="en-US" altLang="ja-JP" sz="1600" dirty="0">
              <a:latin typeface="+mj-ea"/>
              <a:ea typeface="+mj-ea"/>
            </a:endParaRPr>
          </a:p>
          <a:p>
            <a:pPr>
              <a:defRPr/>
            </a:pPr>
            <a:r>
              <a:rPr kumimoji="1" lang="en-US" altLang="ja-JP" sz="1600" dirty="0">
                <a:latin typeface="+mj-ea"/>
                <a:ea typeface="+mj-ea"/>
              </a:rPr>
              <a:t>※</a:t>
            </a:r>
            <a:r>
              <a:rPr kumimoji="1" lang="ja-JP" altLang="en-US" sz="1600" dirty="0">
                <a:latin typeface="+mj-ea"/>
                <a:ea typeface="+mj-ea"/>
              </a:rPr>
              <a:t>思</a:t>
            </a:r>
            <a:r>
              <a:rPr kumimoji="1" lang="en-US" altLang="ja-JP" sz="1600" dirty="0">
                <a:latin typeface="+mj-ea"/>
                <a:ea typeface="+mj-ea"/>
              </a:rPr>
              <a:t>…</a:t>
            </a:r>
            <a:r>
              <a:rPr kumimoji="1" lang="ja-JP" altLang="en-US" sz="1600" dirty="0">
                <a:latin typeface="+mj-ea"/>
                <a:ea typeface="+mj-ea"/>
              </a:rPr>
              <a:t>思考力，判断力，表現力等</a:t>
            </a:r>
            <a:endParaRPr kumimoji="1" lang="en-US" altLang="ja-JP" sz="1600" dirty="0">
              <a:latin typeface="+mj-ea"/>
              <a:ea typeface="+mj-ea"/>
            </a:endParaRPr>
          </a:p>
          <a:p>
            <a:pPr>
              <a:defRPr/>
            </a:pPr>
            <a:r>
              <a:rPr kumimoji="1" lang="ja-JP" altLang="en-US" sz="1600" dirty="0">
                <a:latin typeface="+mj-ea"/>
                <a:ea typeface="+mj-ea"/>
              </a:rPr>
              <a:t>　 知</a:t>
            </a:r>
            <a:r>
              <a:rPr kumimoji="1" lang="en-US" altLang="ja-JP" sz="1600" dirty="0">
                <a:latin typeface="+mj-ea"/>
                <a:ea typeface="+mj-ea"/>
              </a:rPr>
              <a:t>…</a:t>
            </a:r>
            <a:r>
              <a:rPr kumimoji="1" lang="ja-JP" altLang="en-US" sz="1600" dirty="0">
                <a:latin typeface="+mj-ea"/>
                <a:ea typeface="+mj-ea"/>
              </a:rPr>
              <a:t>知識，技</a:t>
            </a:r>
            <a:r>
              <a:rPr kumimoji="1" lang="en-US" altLang="ja-JP" sz="1600" dirty="0">
                <a:latin typeface="+mj-ea"/>
                <a:ea typeface="+mj-ea"/>
              </a:rPr>
              <a:t>…</a:t>
            </a:r>
            <a:r>
              <a:rPr kumimoji="1" lang="ja-JP" altLang="en-US" sz="1600" dirty="0">
                <a:latin typeface="+mj-ea"/>
                <a:ea typeface="+mj-ea"/>
              </a:rPr>
              <a:t>技能</a:t>
            </a:r>
            <a:endParaRPr kumimoji="1" lang="en-US" altLang="ja-JP" sz="16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p:txBody>
      </p:sp>
      <p:sp>
        <p:nvSpPr>
          <p:cNvPr id="6" name="角丸四角形 5"/>
          <p:cNvSpPr/>
          <p:nvPr/>
        </p:nvSpPr>
        <p:spPr>
          <a:xfrm>
            <a:off x="4521200" y="5572919"/>
            <a:ext cx="4032250" cy="473075"/>
          </a:xfrm>
          <a:prstGeom prst="roundRect">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bg1"/>
                </a:solidFill>
              </a:rPr>
              <a:t>資質・能力に基づいて整理</a:t>
            </a:r>
          </a:p>
        </p:txBody>
      </p:sp>
      <p:sp>
        <p:nvSpPr>
          <p:cNvPr id="13" name="スライド番号プレースホルダ 12"/>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12</a:t>
            </a:fld>
            <a:endParaRPr lang="en-US" altLang="ja-JP" sz="200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44"/>
    </mc:Choice>
    <mc:Fallback xmlns="">
      <p:transition spd="slow" advTm="33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3995936" y="1237457"/>
            <a:ext cx="4968552" cy="4999037"/>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 name="正方形/長方形 3"/>
          <p:cNvSpPr/>
          <p:nvPr/>
        </p:nvSpPr>
        <p:spPr>
          <a:xfrm>
            <a:off x="212725" y="1525589"/>
            <a:ext cx="3135139" cy="4711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6868" name="Text Box 19"/>
          <p:cNvSpPr txBox="1">
            <a:spLocks noChangeArrowheads="1"/>
          </p:cNvSpPr>
          <p:nvPr/>
        </p:nvSpPr>
        <p:spPr bwMode="auto">
          <a:xfrm>
            <a:off x="136525" y="849313"/>
            <a:ext cx="3283347" cy="523875"/>
          </a:xfrm>
          <a:prstGeom prst="rect">
            <a:avLst/>
          </a:prstGeom>
          <a:solidFill>
            <a:schemeClr val="bg1"/>
          </a:solidFill>
          <a:ln w="9525">
            <a:noFill/>
            <a:miter lim="800000"/>
            <a:headEnd/>
            <a:tailEnd/>
          </a:ln>
        </p:spPr>
        <p:txBody>
          <a:bodyPr wrap="square">
            <a:spAutoFit/>
          </a:bodyPr>
          <a:lstStyle/>
          <a:p>
            <a:pPr eaLnBrk="1" hangingPunct="1">
              <a:spcBef>
                <a:spcPct val="50000"/>
              </a:spcBef>
            </a:pPr>
            <a:r>
              <a:rPr kumimoji="1" lang="ja-JP" altLang="en-US" sz="2800" b="1" dirty="0">
                <a:latin typeface="Tahoma" pitchFamily="34" charset="0"/>
              </a:rPr>
              <a:t>○　内容の構成</a:t>
            </a:r>
            <a:r>
              <a:rPr kumimoji="1" lang="ja-JP" altLang="en-US" sz="2000" dirty="0">
                <a:latin typeface="Tahoma" pitchFamily="34" charset="0"/>
              </a:rPr>
              <a:t>　</a:t>
            </a:r>
          </a:p>
        </p:txBody>
      </p:sp>
      <p:sp>
        <p:nvSpPr>
          <p:cNvPr id="36869" name="テキスト ボックス 6"/>
          <p:cNvSpPr txBox="1">
            <a:spLocks noChangeArrowheads="1"/>
          </p:cNvSpPr>
          <p:nvPr/>
        </p:nvSpPr>
        <p:spPr bwMode="auto">
          <a:xfrm>
            <a:off x="931863" y="1412875"/>
            <a:ext cx="1768475" cy="400050"/>
          </a:xfrm>
          <a:prstGeom prst="rect">
            <a:avLst/>
          </a:prstGeom>
          <a:solidFill>
            <a:schemeClr val="bg1"/>
          </a:solidFill>
          <a:ln w="9525">
            <a:solidFill>
              <a:schemeClr val="tx1"/>
            </a:solidFill>
            <a:miter lim="800000"/>
            <a:headEnd/>
            <a:tailEnd/>
          </a:ln>
        </p:spPr>
        <p:txBody>
          <a:bodyPr>
            <a:spAutoFit/>
          </a:bodyPr>
          <a:lstStyle/>
          <a:p>
            <a:pPr algn="ctr" eaLnBrk="1" hangingPunct="1"/>
            <a:r>
              <a:rPr kumimoji="1" lang="en-US" altLang="ja-JP" sz="2000" dirty="0">
                <a:latin typeface="Tahoma" pitchFamily="34" charset="0"/>
              </a:rPr>
              <a:t>【</a:t>
            </a:r>
            <a:r>
              <a:rPr kumimoji="1" lang="ja-JP" altLang="en-US" sz="2000" dirty="0">
                <a:latin typeface="Tahoma" pitchFamily="34" charset="0"/>
              </a:rPr>
              <a:t>改訂前</a:t>
            </a:r>
            <a:r>
              <a:rPr kumimoji="1" lang="en-US" altLang="ja-JP" sz="2000" dirty="0">
                <a:latin typeface="Tahoma" pitchFamily="34" charset="0"/>
              </a:rPr>
              <a:t>】</a:t>
            </a:r>
            <a:endParaRPr kumimoji="1" lang="ja-JP" altLang="en-US" sz="2000" dirty="0">
              <a:latin typeface="Tahoma" pitchFamily="34" charset="0"/>
            </a:endParaRPr>
          </a:p>
        </p:txBody>
      </p:sp>
      <p:sp>
        <p:nvSpPr>
          <p:cNvPr id="36" name="テキスト ボックス 12"/>
          <p:cNvSpPr txBox="1">
            <a:spLocks noChangeArrowheads="1"/>
          </p:cNvSpPr>
          <p:nvPr/>
        </p:nvSpPr>
        <p:spPr bwMode="auto">
          <a:xfrm>
            <a:off x="5653088" y="1124744"/>
            <a:ext cx="1768475" cy="400050"/>
          </a:xfrm>
          <a:prstGeom prst="rect">
            <a:avLst/>
          </a:prstGeom>
          <a:solidFill>
            <a:srgbClr val="FFFF00"/>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t>【</a:t>
            </a:r>
            <a:r>
              <a:rPr lang="ja-JP" altLang="en-US" sz="2000" dirty="0"/>
              <a:t>改訂後</a:t>
            </a:r>
            <a:r>
              <a:rPr lang="en-US" altLang="ja-JP" sz="2000" dirty="0"/>
              <a:t>】</a:t>
            </a:r>
            <a:endParaRPr lang="ja-JP" altLang="en-US" sz="2000" dirty="0"/>
          </a:p>
        </p:txBody>
      </p:sp>
      <p:sp>
        <p:nvSpPr>
          <p:cNvPr id="36871"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Ⅲ</a:t>
            </a:r>
            <a:r>
              <a:rPr kumimoji="1" lang="ja-JP" altLang="en-US" sz="2800" b="1">
                <a:latin typeface="Arial" charset="0"/>
                <a:ea typeface="HGP教科書体" pitchFamily="18" charset="-128"/>
              </a:rPr>
              <a:t>　音楽科の内容</a:t>
            </a:r>
            <a:endParaRPr kumimoji="1" lang="ja-JP" altLang="en-US" sz="2800">
              <a:latin typeface="Tahoma" pitchFamily="34" charset="0"/>
            </a:endParaRPr>
          </a:p>
        </p:txBody>
      </p:sp>
      <p:sp>
        <p:nvSpPr>
          <p:cNvPr id="21"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a:t>
            </a:r>
            <a:endParaRPr lang="ja-JP" altLang="en-US" dirty="0"/>
          </a:p>
        </p:txBody>
      </p:sp>
      <p:sp>
        <p:nvSpPr>
          <p:cNvPr id="3" name="テキスト ボックス 2"/>
          <p:cNvSpPr txBox="1"/>
          <p:nvPr/>
        </p:nvSpPr>
        <p:spPr>
          <a:xfrm>
            <a:off x="212725" y="1916113"/>
            <a:ext cx="3279775" cy="4093428"/>
          </a:xfrm>
          <a:prstGeom prst="rect">
            <a:avLst/>
          </a:prstGeom>
          <a:noFill/>
        </p:spPr>
        <p:txBody>
          <a:bodyPr>
            <a:spAutoFit/>
          </a:bodyPr>
          <a:lstStyle/>
          <a:p>
            <a:pPr>
              <a:defRPr/>
            </a:pPr>
            <a:r>
              <a:rPr kumimoji="1" lang="ja-JP" altLang="en-US" sz="2000" dirty="0"/>
              <a:t>「Ａ表現」</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歌唱</a:t>
            </a:r>
            <a:endParaRPr kumimoji="1" lang="en-US" altLang="ja-JP" sz="2000" dirty="0">
              <a:latin typeface="+mj-ea"/>
              <a:ea typeface="+mj-ea"/>
            </a:endParaRPr>
          </a:p>
          <a:p>
            <a:pPr>
              <a:defRPr/>
            </a:pPr>
            <a:r>
              <a:rPr kumimoji="1" lang="ja-JP" altLang="en-US" sz="2000" dirty="0">
                <a:latin typeface="+mj-ea"/>
                <a:ea typeface="+mj-ea"/>
              </a:rPr>
              <a:t>　ア　聴唱・視唱すること</a:t>
            </a:r>
            <a:endParaRPr kumimoji="1" lang="en-US" altLang="ja-JP" sz="2000" dirty="0">
              <a:latin typeface="+mj-ea"/>
              <a:ea typeface="+mj-ea"/>
            </a:endParaRPr>
          </a:p>
          <a:p>
            <a:pPr>
              <a:defRPr/>
            </a:pPr>
            <a:r>
              <a:rPr kumimoji="1" lang="ja-JP" altLang="en-US" sz="2000" dirty="0">
                <a:latin typeface="+mj-ea"/>
                <a:ea typeface="+mj-ea"/>
              </a:rPr>
              <a:t>　イ　音楽を感じ取って歌唱</a:t>
            </a:r>
            <a:endParaRPr kumimoji="1" lang="en-US" altLang="ja-JP" sz="2000" dirty="0">
              <a:latin typeface="+mj-ea"/>
              <a:ea typeface="+mj-ea"/>
            </a:endParaRPr>
          </a:p>
          <a:p>
            <a:pPr>
              <a:defRPr/>
            </a:pPr>
            <a:r>
              <a:rPr kumimoji="1" lang="ja-JP" altLang="en-US" sz="2000" dirty="0">
                <a:latin typeface="+mj-ea"/>
                <a:ea typeface="+mj-ea"/>
              </a:rPr>
              <a:t>　　  の表現を工夫すること</a:t>
            </a:r>
            <a:endParaRPr kumimoji="1" lang="en-US" altLang="ja-JP" sz="2000" dirty="0">
              <a:latin typeface="+mj-ea"/>
              <a:ea typeface="+mj-ea"/>
            </a:endParaRPr>
          </a:p>
          <a:p>
            <a:pPr>
              <a:defRPr/>
            </a:pPr>
            <a:r>
              <a:rPr kumimoji="1" lang="ja-JP" altLang="en-US" sz="2000" dirty="0">
                <a:latin typeface="+mj-ea"/>
                <a:ea typeface="+mj-ea"/>
              </a:rPr>
              <a:t>　ウ　楽曲に合った表現を</a:t>
            </a:r>
            <a:r>
              <a:rPr kumimoji="1" lang="ja-JP" altLang="en-US" sz="2000" dirty="0" err="1">
                <a:latin typeface="+mj-ea"/>
                <a:ea typeface="+mj-ea"/>
              </a:rPr>
              <a:t>す</a:t>
            </a:r>
            <a:endParaRPr kumimoji="1" lang="en-US" altLang="ja-JP" sz="2000" dirty="0">
              <a:latin typeface="+mj-ea"/>
              <a:ea typeface="+mj-ea"/>
            </a:endParaRPr>
          </a:p>
          <a:p>
            <a:pPr>
              <a:defRPr/>
            </a:pPr>
            <a:r>
              <a:rPr kumimoji="1" lang="ja-JP" altLang="en-US" sz="2000" dirty="0">
                <a:latin typeface="+mj-ea"/>
                <a:ea typeface="+mj-ea"/>
              </a:rPr>
              <a:t>      ること</a:t>
            </a:r>
            <a:endParaRPr kumimoji="1" lang="en-US" altLang="ja-JP" sz="2000" dirty="0">
              <a:latin typeface="+mj-ea"/>
              <a:ea typeface="+mj-ea"/>
            </a:endParaRPr>
          </a:p>
          <a:p>
            <a:pPr>
              <a:defRPr/>
            </a:pPr>
            <a:r>
              <a:rPr kumimoji="1" lang="ja-JP" altLang="en-US" sz="2000" dirty="0">
                <a:latin typeface="+mj-ea"/>
                <a:ea typeface="+mj-ea"/>
              </a:rPr>
              <a:t>  エ　声を合わせて歌うこと</a:t>
            </a:r>
            <a:endParaRPr kumimoji="1" lang="en-US" altLang="ja-JP" sz="2000" dirty="0">
              <a:latin typeface="+mj-ea"/>
              <a:ea typeface="+mj-ea"/>
            </a:endParaRPr>
          </a:p>
          <a:p>
            <a:pPr>
              <a:defRPr/>
            </a:pPr>
            <a:endParaRPr kumimoji="1" lang="en-US" altLang="ja-JP" sz="1000" dirty="0">
              <a:latin typeface="+mj-ea"/>
              <a:ea typeface="+mj-ea"/>
            </a:endParaRPr>
          </a:p>
          <a:p>
            <a:pPr>
              <a:defRPr/>
            </a:pPr>
            <a:endParaRPr kumimoji="1" lang="en-US" altLang="ja-JP" sz="10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共通事項</a:t>
            </a:r>
            <a:r>
              <a:rPr kumimoji="1" lang="en-US" altLang="ja-JP" sz="2000" dirty="0">
                <a:latin typeface="+mj-ea"/>
                <a:ea typeface="+mj-ea"/>
              </a:rPr>
              <a:t>〕</a:t>
            </a:r>
          </a:p>
          <a:p>
            <a:pPr>
              <a:defRPr/>
            </a:pPr>
            <a:r>
              <a:rPr kumimoji="1" lang="en-US" altLang="ja-JP" sz="2000" dirty="0">
                <a:latin typeface="+mj-ea"/>
                <a:ea typeface="+mj-ea"/>
              </a:rPr>
              <a:t> (1) </a:t>
            </a:r>
            <a:r>
              <a:rPr kumimoji="1" lang="ja-JP" altLang="en-US" sz="2000" dirty="0">
                <a:latin typeface="+mj-ea"/>
                <a:ea typeface="+mj-ea"/>
              </a:rPr>
              <a:t>ア，イ</a:t>
            </a:r>
            <a:endParaRPr kumimoji="1" lang="en-US" altLang="ja-JP" sz="2000" dirty="0">
              <a:latin typeface="+mj-ea"/>
              <a:ea typeface="+mj-ea"/>
            </a:endParaRPr>
          </a:p>
          <a:p>
            <a:pPr>
              <a:defRPr/>
            </a:pPr>
            <a:endParaRPr kumimoji="1" lang="en-US" altLang="ja-JP" sz="2000" dirty="0">
              <a:latin typeface="+mj-ea"/>
              <a:ea typeface="+mj-ea"/>
            </a:endParaRPr>
          </a:p>
          <a:p>
            <a:pPr>
              <a:defRPr/>
            </a:pPr>
            <a:r>
              <a:rPr kumimoji="1" lang="ja-JP" altLang="en-US" sz="2000" dirty="0">
                <a:latin typeface="+mj-ea"/>
                <a:ea typeface="+mj-ea"/>
              </a:rPr>
              <a:t>　　　　　　</a:t>
            </a:r>
            <a:endParaRPr kumimoji="1" lang="en-US" altLang="ja-JP" sz="2000" dirty="0">
              <a:latin typeface="+mj-ea"/>
              <a:ea typeface="+mj-ea"/>
            </a:endParaRPr>
          </a:p>
        </p:txBody>
      </p:sp>
      <p:sp>
        <p:nvSpPr>
          <p:cNvPr id="5" name="右矢印 4"/>
          <p:cNvSpPr/>
          <p:nvPr/>
        </p:nvSpPr>
        <p:spPr>
          <a:xfrm>
            <a:off x="3419872" y="3357563"/>
            <a:ext cx="504825"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7" name="テキスト ボックス 26"/>
          <p:cNvSpPr txBox="1"/>
          <p:nvPr/>
        </p:nvSpPr>
        <p:spPr>
          <a:xfrm>
            <a:off x="3995936" y="1624807"/>
            <a:ext cx="5148064" cy="4555093"/>
          </a:xfrm>
          <a:prstGeom prst="rect">
            <a:avLst/>
          </a:prstGeom>
          <a:noFill/>
        </p:spPr>
        <p:txBody>
          <a:bodyPr wrap="square">
            <a:spAutoFit/>
          </a:bodyPr>
          <a:lstStyle/>
          <a:p>
            <a:pPr>
              <a:defRPr/>
            </a:pPr>
            <a:r>
              <a:rPr kumimoji="1" lang="ja-JP" altLang="en-US" sz="2000" dirty="0"/>
              <a:t>「Ａ表現」</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歌唱</a:t>
            </a:r>
            <a:endParaRPr kumimoji="1" lang="en-US" altLang="ja-JP" sz="2000" dirty="0">
              <a:latin typeface="+mj-ea"/>
              <a:ea typeface="+mj-ea"/>
            </a:endParaRPr>
          </a:p>
          <a:p>
            <a:pPr>
              <a:defRPr/>
            </a:pPr>
            <a:r>
              <a:rPr kumimoji="1" lang="ja-JP" altLang="en-US" sz="2000" dirty="0">
                <a:latin typeface="+mj-ea"/>
                <a:ea typeface="+mj-ea"/>
              </a:rPr>
              <a:t>　ア　</a:t>
            </a:r>
            <a:r>
              <a:rPr kumimoji="1" lang="ja-JP" altLang="en-US" sz="2000" dirty="0"/>
              <a:t>曲の特徴にふさわしい歌唱表現を工夫し　</a:t>
            </a:r>
            <a:endParaRPr kumimoji="1" lang="en-US" altLang="ja-JP" sz="2000" dirty="0"/>
          </a:p>
          <a:p>
            <a:pPr>
              <a:defRPr/>
            </a:pPr>
            <a:r>
              <a:rPr kumimoji="1" lang="ja-JP" altLang="en-US" sz="2000" dirty="0"/>
              <a:t>　　思いや意図をもつこと</a:t>
            </a:r>
            <a:endParaRPr kumimoji="1" lang="en-US" altLang="ja-JP" sz="2000" dirty="0">
              <a:latin typeface="+mj-ea"/>
              <a:ea typeface="+mj-ea"/>
            </a:endParaRPr>
          </a:p>
          <a:p>
            <a:pPr>
              <a:defRPr/>
            </a:pPr>
            <a:r>
              <a:rPr kumimoji="1" lang="ja-JP" altLang="en-US" sz="2000" dirty="0">
                <a:latin typeface="+mj-ea"/>
                <a:ea typeface="+mj-ea"/>
              </a:rPr>
              <a:t>　イ　</a:t>
            </a:r>
            <a:r>
              <a:rPr kumimoji="1" lang="ja-JP" altLang="en-US" sz="2000" dirty="0"/>
              <a:t>曲想と音楽の構造や歌詞の内容との関</a:t>
            </a:r>
            <a:endParaRPr kumimoji="1" lang="en-US" altLang="ja-JP" sz="2000" dirty="0"/>
          </a:p>
          <a:p>
            <a:pPr>
              <a:defRPr/>
            </a:pPr>
            <a:r>
              <a:rPr kumimoji="1" lang="ja-JP" altLang="en-US" sz="2000" dirty="0"/>
              <a:t>　　わりについて理解すること</a:t>
            </a:r>
            <a:endParaRPr kumimoji="1" lang="en-US" altLang="ja-JP" sz="2000" dirty="0">
              <a:latin typeface="+mj-ea"/>
              <a:ea typeface="+mj-ea"/>
            </a:endParaRPr>
          </a:p>
          <a:p>
            <a:pPr>
              <a:defRPr/>
            </a:pPr>
            <a:r>
              <a:rPr kumimoji="1" lang="ja-JP" altLang="en-US" sz="2000" dirty="0">
                <a:latin typeface="+mj-ea"/>
                <a:ea typeface="+mj-ea"/>
              </a:rPr>
              <a:t>　ウ　</a:t>
            </a:r>
            <a:r>
              <a:rPr kumimoji="1" lang="ja-JP" altLang="en-US" sz="2000" dirty="0">
                <a:latin typeface="+mj-ea"/>
              </a:rPr>
              <a:t>思いや意図に合った表現をするために</a:t>
            </a:r>
            <a:endParaRPr kumimoji="1" lang="en-US" altLang="ja-JP" sz="2000" dirty="0">
              <a:latin typeface="+mj-ea"/>
            </a:endParaRPr>
          </a:p>
          <a:p>
            <a:pPr>
              <a:defRPr/>
            </a:pPr>
            <a:r>
              <a:rPr kumimoji="1" lang="ja-JP" altLang="en-US" sz="2000" dirty="0">
                <a:latin typeface="+mj-ea"/>
              </a:rPr>
              <a:t>　　必要な</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から</a:t>
            </a:r>
            <a:r>
              <a:rPr kumimoji="1" lang="en-US" altLang="ja-JP" sz="2000" dirty="0">
                <a:latin typeface="+mj-ea"/>
              </a:rPr>
              <a:t>(</a:t>
            </a:r>
            <a:r>
              <a:rPr kumimoji="1" lang="ja-JP" altLang="en-US" sz="2000" dirty="0">
                <a:latin typeface="+mj-ea"/>
              </a:rPr>
              <a:t>ｳ</a:t>
            </a:r>
            <a:r>
              <a:rPr kumimoji="1" lang="en-US" altLang="ja-JP" sz="2000" dirty="0">
                <a:latin typeface="+mj-ea"/>
              </a:rPr>
              <a:t>)</a:t>
            </a:r>
            <a:r>
              <a:rPr kumimoji="1" lang="ja-JP" altLang="en-US" sz="2000" dirty="0">
                <a:latin typeface="+mj-ea"/>
              </a:rPr>
              <a:t>の技能を身に付けること</a:t>
            </a:r>
            <a:endParaRPr kumimoji="1" lang="en-US" altLang="ja-JP" sz="2000" dirty="0">
              <a:latin typeface="+mj-ea"/>
            </a:endParaRPr>
          </a:p>
          <a:p>
            <a:pPr>
              <a:defRPr/>
            </a:pPr>
            <a:r>
              <a:rPr kumimoji="1" lang="ja-JP" altLang="en-US" sz="2000" dirty="0">
                <a:latin typeface="+mj-ea"/>
              </a:rPr>
              <a:t>　　</a:t>
            </a:r>
            <a:r>
              <a:rPr kumimoji="1" lang="en-US" altLang="ja-JP" sz="2000" dirty="0">
                <a:latin typeface="+mj-ea"/>
              </a:rPr>
              <a:t>(</a:t>
            </a:r>
            <a:r>
              <a:rPr kumimoji="1" lang="ja-JP" altLang="en-US" sz="2000" dirty="0">
                <a:latin typeface="+mj-ea"/>
              </a:rPr>
              <a:t>ｱ</a:t>
            </a:r>
            <a:r>
              <a:rPr kumimoji="1" lang="en-US" altLang="ja-JP" sz="2000" dirty="0">
                <a:latin typeface="+mj-ea"/>
              </a:rPr>
              <a:t>) </a:t>
            </a:r>
            <a:r>
              <a:rPr kumimoji="1" lang="ja-JP" altLang="en-US" sz="2000" dirty="0">
                <a:latin typeface="+mj-ea"/>
              </a:rPr>
              <a:t>聴唱・視唱の技能</a:t>
            </a:r>
            <a:endParaRPr kumimoji="1" lang="en-US" altLang="ja-JP" sz="2000" dirty="0">
              <a:latin typeface="+mj-ea"/>
            </a:endParaRPr>
          </a:p>
          <a:p>
            <a:pPr>
              <a:defRPr/>
            </a:pPr>
            <a:r>
              <a:rPr kumimoji="1" lang="ja-JP" altLang="en-US" sz="2000" dirty="0">
                <a:latin typeface="+mj-ea"/>
              </a:rPr>
              <a:t>　　</a:t>
            </a:r>
            <a:r>
              <a:rPr kumimoji="1" lang="en-US" altLang="ja-JP" sz="2000" dirty="0">
                <a:latin typeface="+mj-ea"/>
              </a:rPr>
              <a:t>(</a:t>
            </a:r>
            <a:r>
              <a:rPr kumimoji="1" lang="ja-JP" altLang="en-US" sz="2000" dirty="0">
                <a:latin typeface="+mj-ea"/>
              </a:rPr>
              <a:t>ｲ</a:t>
            </a:r>
            <a:r>
              <a:rPr kumimoji="1" lang="en-US" altLang="ja-JP" sz="2000" dirty="0">
                <a:latin typeface="+mj-ea"/>
              </a:rPr>
              <a:t>)</a:t>
            </a:r>
            <a:r>
              <a:rPr kumimoji="1" lang="ja-JP" altLang="en-US" sz="2000" dirty="0">
                <a:latin typeface="+mj-ea"/>
              </a:rPr>
              <a:t> 自然で無理のない，響きのある歌い方</a:t>
            </a:r>
            <a:endParaRPr kumimoji="1" lang="en-US" altLang="ja-JP" sz="2000" dirty="0">
              <a:latin typeface="+mj-ea"/>
            </a:endParaRPr>
          </a:p>
          <a:p>
            <a:pPr>
              <a:defRPr/>
            </a:pPr>
            <a:r>
              <a:rPr kumimoji="1" lang="ja-JP" altLang="en-US" sz="2000" dirty="0">
                <a:latin typeface="+mj-ea"/>
              </a:rPr>
              <a:t>　　　　で歌う技能</a:t>
            </a:r>
            <a:endParaRPr kumimoji="1" lang="en-US" altLang="ja-JP" sz="2000" dirty="0">
              <a:latin typeface="+mj-ea"/>
            </a:endParaRPr>
          </a:p>
          <a:p>
            <a:pPr>
              <a:defRPr/>
            </a:pPr>
            <a:r>
              <a:rPr kumimoji="1" lang="ja-JP" altLang="en-US" sz="2000" dirty="0">
                <a:latin typeface="+mj-ea"/>
              </a:rPr>
              <a:t>　　</a:t>
            </a:r>
            <a:r>
              <a:rPr kumimoji="1" lang="en-US" altLang="ja-JP" sz="2000" dirty="0">
                <a:latin typeface="+mj-ea"/>
              </a:rPr>
              <a:t>(</a:t>
            </a:r>
            <a:r>
              <a:rPr kumimoji="1" lang="ja-JP" altLang="en-US" sz="2000" dirty="0">
                <a:latin typeface="+mj-ea"/>
              </a:rPr>
              <a:t>ｳ</a:t>
            </a:r>
            <a:r>
              <a:rPr kumimoji="1" lang="en-US" altLang="ja-JP" sz="2000" dirty="0">
                <a:latin typeface="+mj-ea"/>
              </a:rPr>
              <a:t>)</a:t>
            </a:r>
            <a:r>
              <a:rPr kumimoji="1" lang="ja-JP" altLang="en-US" sz="2000" dirty="0">
                <a:latin typeface="+mj-ea"/>
              </a:rPr>
              <a:t> 声を合わせて</a:t>
            </a:r>
            <a:r>
              <a:rPr kumimoji="1" lang="ja-JP" altLang="en-US" sz="2000" dirty="0"/>
              <a:t>歌う技能</a:t>
            </a:r>
          </a:p>
          <a:p>
            <a:pPr>
              <a:defRPr/>
            </a:pPr>
            <a:endParaRPr kumimoji="1" lang="en-US" altLang="ja-JP" sz="10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共通事項</a:t>
            </a:r>
            <a:r>
              <a:rPr kumimoji="1" lang="en-US" altLang="ja-JP" sz="2000" dirty="0">
                <a:latin typeface="+mj-ea"/>
                <a:ea typeface="+mj-ea"/>
              </a:rPr>
              <a:t>〕</a:t>
            </a:r>
          </a:p>
          <a:p>
            <a:pPr>
              <a:defRPr/>
            </a:pPr>
            <a:r>
              <a:rPr kumimoji="1" lang="en-US" altLang="ja-JP" sz="2000" dirty="0">
                <a:latin typeface="+mj-ea"/>
                <a:ea typeface="+mj-ea"/>
              </a:rPr>
              <a:t> (1) </a:t>
            </a:r>
            <a:r>
              <a:rPr kumimoji="1" lang="ja-JP" altLang="en-US" sz="2000" dirty="0">
                <a:latin typeface="+mj-ea"/>
                <a:ea typeface="+mj-ea"/>
              </a:rPr>
              <a:t>ア：思，イ：知</a:t>
            </a:r>
            <a:endParaRPr kumimoji="1" lang="en-US" altLang="ja-JP" sz="2000" dirty="0">
              <a:latin typeface="+mj-ea"/>
              <a:ea typeface="+mj-ea"/>
            </a:endParaRPr>
          </a:p>
        </p:txBody>
      </p:sp>
      <p:sp>
        <p:nvSpPr>
          <p:cNvPr id="12" name="スライド番号プレースホルダ 11"/>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13</a:t>
            </a:fld>
            <a:endParaRPr lang="en-US" altLang="ja-JP"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991"/>
    </mc:Choice>
    <mc:Fallback xmlns="">
      <p:transition spd="slow" advTm="5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12725" y="3145556"/>
            <a:ext cx="8607425" cy="3379788"/>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kumimoji="1" lang="en-US" altLang="ja-JP" sz="1600" dirty="0">
              <a:solidFill>
                <a:schemeClr val="tx1"/>
              </a:solidFill>
            </a:endParaRPr>
          </a:p>
          <a:p>
            <a:pPr>
              <a:defRPr/>
            </a:pPr>
            <a:r>
              <a:rPr kumimoji="1" lang="ja-JP" altLang="en-US" sz="2200" dirty="0">
                <a:solidFill>
                  <a:schemeClr val="tx1"/>
                </a:solidFill>
              </a:rPr>
              <a:t>ア　曲の特徴にふさわしい歌唱表現を工夫し，思いや意図をもつこと。</a:t>
            </a:r>
            <a:endParaRPr kumimoji="1" lang="en-US" altLang="ja-JP" sz="2200" dirty="0">
              <a:solidFill>
                <a:schemeClr val="tx1"/>
              </a:solidFill>
            </a:endParaRPr>
          </a:p>
          <a:p>
            <a:pPr>
              <a:defRPr/>
            </a:pPr>
            <a:endParaRPr kumimoji="1" lang="en-US" altLang="ja-JP" sz="1200" dirty="0">
              <a:solidFill>
                <a:schemeClr val="tx1"/>
              </a:solidFill>
            </a:endParaRPr>
          </a:p>
          <a:p>
            <a:pPr>
              <a:defRPr/>
            </a:pPr>
            <a:r>
              <a:rPr kumimoji="1" lang="ja-JP" altLang="en-US" sz="2200" dirty="0">
                <a:solidFill>
                  <a:schemeClr val="tx1"/>
                </a:solidFill>
              </a:rPr>
              <a:t>イ　曲想と音楽の構造や歌詞の内容との関わりについて理解すること。</a:t>
            </a:r>
            <a:endParaRPr kumimoji="1" lang="en-US" altLang="ja-JP" sz="2200" dirty="0">
              <a:solidFill>
                <a:schemeClr val="tx1"/>
              </a:solidFill>
            </a:endParaRPr>
          </a:p>
          <a:p>
            <a:pPr>
              <a:defRPr/>
            </a:pPr>
            <a:endParaRPr kumimoji="1" lang="en-US" altLang="ja-JP" sz="1200" dirty="0">
              <a:solidFill>
                <a:schemeClr val="tx1"/>
              </a:solidFill>
            </a:endParaRPr>
          </a:p>
          <a:p>
            <a:pPr>
              <a:defRPr/>
            </a:pPr>
            <a:r>
              <a:rPr kumimoji="1" lang="ja-JP" altLang="en-US" sz="2200" dirty="0">
                <a:solidFill>
                  <a:schemeClr val="tx1"/>
                </a:solidFill>
              </a:rPr>
              <a:t>ウ　</a:t>
            </a:r>
            <a:r>
              <a:rPr kumimoji="1" lang="ja-JP" altLang="en-US" sz="2200" dirty="0">
                <a:solidFill>
                  <a:schemeClr val="tx1"/>
                </a:solidFill>
                <a:latin typeface="+mj-ea"/>
                <a:ea typeface="+mj-ea"/>
              </a:rPr>
              <a:t>思いや意図に合った表現をするために必要な</a:t>
            </a:r>
            <a:endParaRPr kumimoji="1" lang="en-US" altLang="ja-JP" sz="2200" dirty="0">
              <a:solidFill>
                <a:schemeClr val="tx1"/>
              </a:solidFill>
              <a:latin typeface="+mj-ea"/>
              <a:ea typeface="+mj-ea"/>
            </a:endParaRPr>
          </a:p>
          <a:p>
            <a:pPr>
              <a:defRPr/>
            </a:pPr>
            <a:r>
              <a:rPr kumimoji="1" lang="ja-JP" altLang="en-US" sz="2200" dirty="0">
                <a:solidFill>
                  <a:schemeClr val="tx1"/>
                </a:solidFill>
                <a:latin typeface="+mj-ea"/>
                <a:ea typeface="+mj-ea"/>
              </a:rPr>
              <a:t>　次の</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ｱ</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から</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ｳ</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の技能を身に付けること。</a:t>
            </a:r>
            <a:endParaRPr kumimoji="1" lang="en-US" altLang="ja-JP" sz="2200" dirty="0">
              <a:solidFill>
                <a:schemeClr val="tx1"/>
              </a:solidFill>
              <a:latin typeface="+mj-ea"/>
              <a:ea typeface="+mj-ea"/>
            </a:endParaRPr>
          </a:p>
          <a:p>
            <a:pPr>
              <a:defRPr/>
            </a:pPr>
            <a:r>
              <a:rPr kumimoji="1" lang="ja-JP" altLang="en-US" sz="2200" dirty="0">
                <a:solidFill>
                  <a:schemeClr val="tx1"/>
                </a:solidFill>
                <a:latin typeface="+mj-ea"/>
                <a:ea typeface="+mj-ea"/>
              </a:rPr>
              <a:t>　</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ｱ</a:t>
            </a:r>
            <a:r>
              <a:rPr kumimoji="1" lang="en-US" altLang="ja-JP" sz="2200" dirty="0">
                <a:solidFill>
                  <a:schemeClr val="tx1"/>
                </a:solidFill>
                <a:latin typeface="+mj-ea"/>
                <a:ea typeface="+mj-ea"/>
              </a:rPr>
              <a:t>) </a:t>
            </a:r>
            <a:r>
              <a:rPr kumimoji="1" lang="ja-JP" altLang="en-US" sz="2200" dirty="0">
                <a:solidFill>
                  <a:schemeClr val="tx1"/>
                </a:solidFill>
                <a:latin typeface="+mj-ea"/>
                <a:ea typeface="+mj-ea"/>
              </a:rPr>
              <a:t>聴唱・視唱の技能</a:t>
            </a:r>
            <a:endParaRPr kumimoji="1" lang="en-US" altLang="ja-JP" sz="2200" dirty="0">
              <a:solidFill>
                <a:schemeClr val="tx1"/>
              </a:solidFill>
              <a:latin typeface="+mj-ea"/>
              <a:ea typeface="+mj-ea"/>
            </a:endParaRPr>
          </a:p>
          <a:p>
            <a:pPr>
              <a:defRPr/>
            </a:pPr>
            <a:r>
              <a:rPr kumimoji="1" lang="ja-JP" altLang="en-US" sz="2200" dirty="0">
                <a:solidFill>
                  <a:schemeClr val="tx1"/>
                </a:solidFill>
                <a:latin typeface="+mj-ea"/>
                <a:ea typeface="+mj-ea"/>
              </a:rPr>
              <a:t>　</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ｲ</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 自然で無理のない，響きのある歌い方で歌う技能</a:t>
            </a:r>
            <a:endParaRPr kumimoji="1" lang="en-US" altLang="ja-JP" sz="2200" dirty="0">
              <a:solidFill>
                <a:schemeClr val="tx1"/>
              </a:solidFill>
              <a:latin typeface="+mj-ea"/>
              <a:ea typeface="+mj-ea"/>
            </a:endParaRPr>
          </a:p>
          <a:p>
            <a:pPr>
              <a:defRPr/>
            </a:pPr>
            <a:r>
              <a:rPr kumimoji="1" lang="ja-JP" altLang="en-US" sz="2200" dirty="0">
                <a:solidFill>
                  <a:schemeClr val="tx1"/>
                </a:solidFill>
                <a:latin typeface="+mj-ea"/>
                <a:ea typeface="+mj-ea"/>
              </a:rPr>
              <a:t>　</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ｳ</a:t>
            </a:r>
            <a:r>
              <a:rPr kumimoji="1" lang="en-US" altLang="ja-JP" sz="2200" dirty="0">
                <a:solidFill>
                  <a:schemeClr val="tx1"/>
                </a:solidFill>
                <a:latin typeface="+mj-ea"/>
                <a:ea typeface="+mj-ea"/>
              </a:rPr>
              <a:t>)</a:t>
            </a:r>
            <a:r>
              <a:rPr kumimoji="1" lang="ja-JP" altLang="en-US" sz="2200" dirty="0">
                <a:solidFill>
                  <a:schemeClr val="tx1"/>
                </a:solidFill>
                <a:latin typeface="+mj-ea"/>
                <a:ea typeface="+mj-ea"/>
              </a:rPr>
              <a:t> 声を合わせて</a:t>
            </a:r>
            <a:r>
              <a:rPr kumimoji="1" lang="ja-JP" altLang="en-US" sz="2200" dirty="0">
                <a:solidFill>
                  <a:schemeClr val="tx1"/>
                </a:solidFill>
              </a:rPr>
              <a:t>歌う技能</a:t>
            </a:r>
          </a:p>
        </p:txBody>
      </p:sp>
      <p:sp>
        <p:nvSpPr>
          <p:cNvPr id="4" name="正方形/長方形 3"/>
          <p:cNvSpPr/>
          <p:nvPr/>
        </p:nvSpPr>
        <p:spPr>
          <a:xfrm>
            <a:off x="212725" y="1052736"/>
            <a:ext cx="8607425" cy="1368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kumimoji="1" lang="en-US" altLang="ja-JP" sz="1200" u="sng" dirty="0">
              <a:solidFill>
                <a:schemeClr val="tx1"/>
              </a:solidFill>
            </a:endParaRPr>
          </a:p>
          <a:p>
            <a:pPr algn="ctr">
              <a:defRPr/>
            </a:pPr>
            <a:r>
              <a:rPr kumimoji="1" lang="ja-JP" altLang="en-US" sz="2000" dirty="0">
                <a:solidFill>
                  <a:schemeClr val="tx1"/>
                </a:solidFill>
              </a:rPr>
              <a:t>イ　歌詞の内容，曲想にふさわしい表現を工夫し，思いや意図をもって歌うこと。</a:t>
            </a:r>
          </a:p>
        </p:txBody>
      </p:sp>
      <p:sp>
        <p:nvSpPr>
          <p:cNvPr id="38916" name="テキスト ボックス 6"/>
          <p:cNvSpPr txBox="1">
            <a:spLocks noChangeArrowheads="1"/>
          </p:cNvSpPr>
          <p:nvPr/>
        </p:nvSpPr>
        <p:spPr bwMode="auto">
          <a:xfrm>
            <a:off x="357188" y="836712"/>
            <a:ext cx="1768475" cy="400050"/>
          </a:xfrm>
          <a:prstGeom prst="rect">
            <a:avLst/>
          </a:prstGeom>
          <a:solidFill>
            <a:schemeClr val="bg1"/>
          </a:solidFill>
          <a:ln w="9525">
            <a:solidFill>
              <a:schemeClr val="tx1"/>
            </a:solidFill>
            <a:miter lim="800000"/>
            <a:headEnd/>
            <a:tailEnd/>
          </a:ln>
        </p:spPr>
        <p:txBody>
          <a:bodyPr>
            <a:spAutoFit/>
          </a:bodyPr>
          <a:lstStyle/>
          <a:p>
            <a:pPr algn="ctr" eaLnBrk="1" hangingPunct="1"/>
            <a:r>
              <a:rPr kumimoji="1" lang="en-US" altLang="ja-JP" sz="2000" dirty="0">
                <a:latin typeface="Tahoma" pitchFamily="34" charset="0"/>
              </a:rPr>
              <a:t>【</a:t>
            </a:r>
            <a:r>
              <a:rPr kumimoji="1" lang="ja-JP" altLang="en-US" sz="2000" dirty="0">
                <a:latin typeface="Tahoma" pitchFamily="34" charset="0"/>
              </a:rPr>
              <a:t>改訂前</a:t>
            </a:r>
            <a:r>
              <a:rPr kumimoji="1" lang="en-US" altLang="ja-JP" sz="2000" dirty="0">
                <a:latin typeface="Tahoma" pitchFamily="34" charset="0"/>
              </a:rPr>
              <a:t>】</a:t>
            </a:r>
            <a:endParaRPr kumimoji="1" lang="ja-JP" altLang="en-US" sz="2000" dirty="0">
              <a:latin typeface="Tahoma" pitchFamily="34" charset="0"/>
            </a:endParaRPr>
          </a:p>
        </p:txBody>
      </p:sp>
      <p:sp>
        <p:nvSpPr>
          <p:cNvPr id="36" name="テキスト ボックス 12"/>
          <p:cNvSpPr txBox="1">
            <a:spLocks noChangeArrowheads="1"/>
          </p:cNvSpPr>
          <p:nvPr/>
        </p:nvSpPr>
        <p:spPr bwMode="auto">
          <a:xfrm>
            <a:off x="349250" y="2853456"/>
            <a:ext cx="1768475" cy="400050"/>
          </a:xfrm>
          <a:prstGeom prst="rect">
            <a:avLst/>
          </a:prstGeom>
          <a:solidFill>
            <a:srgbClr val="FFFF00"/>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t>【</a:t>
            </a:r>
            <a:r>
              <a:rPr lang="ja-JP" altLang="en-US" sz="2000" dirty="0"/>
              <a:t>改訂後</a:t>
            </a:r>
            <a:r>
              <a:rPr lang="en-US" altLang="ja-JP" sz="2000" dirty="0"/>
              <a:t>】</a:t>
            </a:r>
            <a:endParaRPr lang="ja-JP" altLang="en-US" sz="2000" dirty="0"/>
          </a:p>
        </p:txBody>
      </p:sp>
      <p:sp>
        <p:nvSpPr>
          <p:cNvPr id="38918"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Ⅲ</a:t>
            </a:r>
            <a:r>
              <a:rPr kumimoji="1" lang="ja-JP" altLang="en-US" sz="2800" b="1">
                <a:latin typeface="Arial" charset="0"/>
                <a:ea typeface="HGP教科書体" pitchFamily="18" charset="-128"/>
              </a:rPr>
              <a:t>　音楽科の内容</a:t>
            </a:r>
            <a:endParaRPr kumimoji="1" lang="ja-JP" altLang="en-US" sz="2800">
              <a:latin typeface="Tahoma" pitchFamily="34" charset="0"/>
            </a:endParaRPr>
          </a:p>
        </p:txBody>
      </p:sp>
      <p:sp>
        <p:nvSpPr>
          <p:cNvPr id="21"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a:t>
            </a:r>
            <a:endParaRPr lang="ja-JP" altLang="en-US" dirty="0"/>
          </a:p>
        </p:txBody>
      </p:sp>
      <p:sp>
        <p:nvSpPr>
          <p:cNvPr id="5" name="右矢印 4"/>
          <p:cNvSpPr/>
          <p:nvPr/>
        </p:nvSpPr>
        <p:spPr>
          <a:xfrm rot="5400000">
            <a:off x="4264025" y="2097609"/>
            <a:ext cx="504825"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7" name="直線コネクタ 6"/>
          <p:cNvCxnSpPr/>
          <p:nvPr/>
        </p:nvCxnSpPr>
        <p:spPr>
          <a:xfrm>
            <a:off x="716189" y="1628800"/>
            <a:ext cx="187220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885373" y="1628800"/>
            <a:ext cx="45365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7595815" y="1628800"/>
            <a:ext cx="936625" cy="0"/>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sp>
        <p:nvSpPr>
          <p:cNvPr id="11" name="角丸四角形吹き出し 10"/>
          <p:cNvSpPr/>
          <p:nvPr/>
        </p:nvSpPr>
        <p:spPr>
          <a:xfrm>
            <a:off x="395536" y="1844824"/>
            <a:ext cx="3062684" cy="358775"/>
          </a:xfrm>
          <a:prstGeom prst="wedgeRoundRectCallout">
            <a:avLst>
              <a:gd name="adj1" fmla="val -4123"/>
              <a:gd name="adj2" fmla="val -104287"/>
              <a:gd name="adj3" fmla="val 16667"/>
            </a:avLst>
          </a:prstGeom>
          <a:solidFill>
            <a:schemeClr val="bg1"/>
          </a:solidFill>
          <a:ln w="190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思考・判断の基となる対象</a:t>
            </a:r>
          </a:p>
        </p:txBody>
      </p:sp>
      <p:sp>
        <p:nvSpPr>
          <p:cNvPr id="22" name="角丸四角形吹き出し 21"/>
          <p:cNvSpPr/>
          <p:nvPr/>
        </p:nvSpPr>
        <p:spPr>
          <a:xfrm>
            <a:off x="3840163" y="1844824"/>
            <a:ext cx="2892425" cy="358775"/>
          </a:xfrm>
          <a:prstGeom prst="wedgeRoundRectCallout">
            <a:avLst>
              <a:gd name="adj1" fmla="val -349"/>
              <a:gd name="adj2" fmla="val -104287"/>
              <a:gd name="adj3" fmla="val 16667"/>
            </a:avLst>
          </a:prstGeom>
          <a:solidFill>
            <a:schemeClr val="bg1"/>
          </a:solidFill>
          <a:ln w="190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思考力・判断力・表現力等</a:t>
            </a:r>
          </a:p>
        </p:txBody>
      </p:sp>
      <p:sp>
        <p:nvSpPr>
          <p:cNvPr id="23" name="角丸四角形吹き出し 22"/>
          <p:cNvSpPr/>
          <p:nvPr/>
        </p:nvSpPr>
        <p:spPr>
          <a:xfrm>
            <a:off x="6875463" y="1844824"/>
            <a:ext cx="1885950" cy="358775"/>
          </a:xfrm>
          <a:prstGeom prst="wedgeRoundRectCallout">
            <a:avLst>
              <a:gd name="adj1" fmla="val 18051"/>
              <a:gd name="adj2" fmla="val -104287"/>
              <a:gd name="adj3" fmla="val 16667"/>
            </a:avLst>
          </a:prstGeom>
          <a:solidFill>
            <a:schemeClr val="bg1"/>
          </a:solidFill>
          <a:ln w="19050">
            <a:solidFill>
              <a:srgbClr val="FF33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技能（音楽表現）</a:t>
            </a:r>
          </a:p>
        </p:txBody>
      </p:sp>
      <p:sp>
        <p:nvSpPr>
          <p:cNvPr id="24" name="角丸四角形吹き出し 23"/>
          <p:cNvSpPr/>
          <p:nvPr/>
        </p:nvSpPr>
        <p:spPr>
          <a:xfrm>
            <a:off x="5652120" y="2924944"/>
            <a:ext cx="2892425" cy="360362"/>
          </a:xfrm>
          <a:prstGeom prst="wedgeRoundRectCallout">
            <a:avLst>
              <a:gd name="adj1" fmla="val -61172"/>
              <a:gd name="adj2" fmla="val 52154"/>
              <a:gd name="adj3" fmla="val 16667"/>
            </a:avLst>
          </a:prstGeom>
          <a:solidFill>
            <a:schemeClr val="bg1"/>
          </a:solidFill>
          <a:ln w="190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思考力・判断力・表現力等</a:t>
            </a:r>
          </a:p>
        </p:txBody>
      </p:sp>
      <p:sp>
        <p:nvSpPr>
          <p:cNvPr id="25" name="角丸四角形吹き出し 24"/>
          <p:cNvSpPr/>
          <p:nvPr/>
        </p:nvSpPr>
        <p:spPr>
          <a:xfrm>
            <a:off x="7092950" y="4293096"/>
            <a:ext cx="1089025" cy="360363"/>
          </a:xfrm>
          <a:prstGeom prst="wedgeRoundRectCallout">
            <a:avLst>
              <a:gd name="adj1" fmla="val -76601"/>
              <a:gd name="adj2" fmla="val -59339"/>
              <a:gd name="adj3" fmla="val 16667"/>
            </a:avLst>
          </a:prstGeom>
          <a:solidFill>
            <a:schemeClr val="bg1"/>
          </a:solidFill>
          <a:ln w="190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知識</a:t>
            </a:r>
          </a:p>
        </p:txBody>
      </p:sp>
      <p:sp>
        <p:nvSpPr>
          <p:cNvPr id="28" name="角丸四角形吹き出し 27"/>
          <p:cNvSpPr/>
          <p:nvPr/>
        </p:nvSpPr>
        <p:spPr>
          <a:xfrm>
            <a:off x="7164288" y="5156869"/>
            <a:ext cx="1063625" cy="360363"/>
          </a:xfrm>
          <a:prstGeom prst="wedgeRoundRectCallout">
            <a:avLst>
              <a:gd name="adj1" fmla="val -77965"/>
              <a:gd name="adj2" fmla="val -20893"/>
              <a:gd name="adj3" fmla="val 16667"/>
            </a:avLst>
          </a:prstGeom>
          <a:solidFill>
            <a:schemeClr val="bg1"/>
          </a:solidFill>
          <a:ln w="19050">
            <a:solidFill>
              <a:srgbClr val="FF33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技能</a:t>
            </a:r>
          </a:p>
        </p:txBody>
      </p:sp>
      <p:sp>
        <p:nvSpPr>
          <p:cNvPr id="12" name="円/楕円 11"/>
          <p:cNvSpPr/>
          <p:nvPr/>
        </p:nvSpPr>
        <p:spPr>
          <a:xfrm>
            <a:off x="179512" y="1700808"/>
            <a:ext cx="433388" cy="400050"/>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１</a:t>
            </a:r>
          </a:p>
        </p:txBody>
      </p:sp>
      <p:sp>
        <p:nvSpPr>
          <p:cNvPr id="29" name="円/楕円 28"/>
          <p:cNvSpPr/>
          <p:nvPr/>
        </p:nvSpPr>
        <p:spPr>
          <a:xfrm>
            <a:off x="3564136" y="1700808"/>
            <a:ext cx="431800" cy="40005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２</a:t>
            </a:r>
          </a:p>
        </p:txBody>
      </p:sp>
      <p:sp>
        <p:nvSpPr>
          <p:cNvPr id="30" name="円/楕円 29"/>
          <p:cNvSpPr/>
          <p:nvPr/>
        </p:nvSpPr>
        <p:spPr>
          <a:xfrm>
            <a:off x="8603109" y="1660798"/>
            <a:ext cx="433387" cy="400050"/>
          </a:xfrm>
          <a:prstGeom prst="ellipse">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３</a:t>
            </a:r>
          </a:p>
        </p:txBody>
      </p:sp>
      <p:sp>
        <p:nvSpPr>
          <p:cNvPr id="13" name="円/楕円 12"/>
          <p:cNvSpPr/>
          <p:nvPr/>
        </p:nvSpPr>
        <p:spPr>
          <a:xfrm>
            <a:off x="212725" y="3380506"/>
            <a:ext cx="438150" cy="44132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1" name="円/楕円 30"/>
          <p:cNvSpPr/>
          <p:nvPr/>
        </p:nvSpPr>
        <p:spPr>
          <a:xfrm>
            <a:off x="212725" y="3891491"/>
            <a:ext cx="438150" cy="44132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2" name="円/楕円 31"/>
          <p:cNvSpPr/>
          <p:nvPr/>
        </p:nvSpPr>
        <p:spPr>
          <a:xfrm>
            <a:off x="212725" y="4392814"/>
            <a:ext cx="438150" cy="441325"/>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角丸四角形 13"/>
          <p:cNvSpPr/>
          <p:nvPr/>
        </p:nvSpPr>
        <p:spPr>
          <a:xfrm>
            <a:off x="8675688" y="3740869"/>
            <a:ext cx="319087" cy="2352675"/>
          </a:xfrm>
          <a:prstGeom prst="roundRect">
            <a:avLst>
              <a:gd name="adj" fmla="val 50000"/>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solidFill>
                  <a:schemeClr val="tx1"/>
                </a:solidFill>
              </a:rPr>
              <a:t>一体的に指導</a:t>
            </a:r>
          </a:p>
        </p:txBody>
      </p:sp>
      <p:sp>
        <p:nvSpPr>
          <p:cNvPr id="16" name="右中かっこ 15"/>
          <p:cNvSpPr/>
          <p:nvPr/>
        </p:nvSpPr>
        <p:spPr>
          <a:xfrm>
            <a:off x="8328025" y="3380506"/>
            <a:ext cx="347663" cy="2928938"/>
          </a:xfrm>
          <a:prstGeom prst="rightBrace">
            <a:avLst>
              <a:gd name="adj1" fmla="val 2999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38938" name="テキスト ボックス 17"/>
          <p:cNvSpPr txBox="1">
            <a:spLocks noChangeArrowheads="1"/>
          </p:cNvSpPr>
          <p:nvPr/>
        </p:nvSpPr>
        <p:spPr bwMode="auto">
          <a:xfrm>
            <a:off x="5724525" y="2492896"/>
            <a:ext cx="3095625" cy="369888"/>
          </a:xfrm>
          <a:prstGeom prst="rect">
            <a:avLst/>
          </a:prstGeom>
          <a:noFill/>
          <a:ln w="9525">
            <a:noFill/>
            <a:miter lim="800000"/>
            <a:headEnd/>
            <a:tailEnd/>
          </a:ln>
        </p:spPr>
        <p:txBody>
          <a:bodyPr>
            <a:spAutoFit/>
          </a:bodyPr>
          <a:lstStyle/>
          <a:p>
            <a:pPr algn="r"/>
            <a:r>
              <a:rPr kumimoji="1" lang="en-US" altLang="ja-JP" dirty="0"/>
              <a:t>※</a:t>
            </a:r>
            <a:r>
              <a:rPr kumimoji="1" lang="ja-JP" altLang="en-US" dirty="0"/>
              <a:t>小学校中学年の例</a:t>
            </a:r>
          </a:p>
        </p:txBody>
      </p:sp>
      <p:sp>
        <p:nvSpPr>
          <p:cNvPr id="38" name="右中かっこ 37"/>
          <p:cNvSpPr/>
          <p:nvPr/>
        </p:nvSpPr>
        <p:spPr>
          <a:xfrm>
            <a:off x="6516216" y="4437112"/>
            <a:ext cx="360040" cy="1656184"/>
          </a:xfrm>
          <a:prstGeom prst="rightBrace">
            <a:avLst>
              <a:gd name="adj1" fmla="val 4296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スライド番号プレースホルダ 32"/>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14</a:t>
            </a:fld>
            <a:endParaRPr lang="en-US" altLang="ja-JP" sz="2000"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762"/>
    </mc:Choice>
    <mc:Fallback xmlns="">
      <p:transition spd="slow" advTm="5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19"/>
          <p:cNvSpPr txBox="1">
            <a:spLocks noChangeArrowheads="1"/>
          </p:cNvSpPr>
          <p:nvPr/>
        </p:nvSpPr>
        <p:spPr bwMode="auto">
          <a:xfrm>
            <a:off x="34925" y="836613"/>
            <a:ext cx="2274888"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a:latin typeface="Tahoma" pitchFamily="34" charset="0"/>
              </a:rPr>
              <a:t>＜留意点＞</a:t>
            </a:r>
          </a:p>
        </p:txBody>
      </p:sp>
      <p:sp>
        <p:nvSpPr>
          <p:cNvPr id="40965"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Ⅲ</a:t>
            </a:r>
            <a:r>
              <a:rPr kumimoji="1" lang="ja-JP" altLang="en-US" sz="2800" b="1">
                <a:latin typeface="Arial" charset="0"/>
                <a:ea typeface="HGP教科書体" pitchFamily="18" charset="-128"/>
              </a:rPr>
              <a:t>　音楽科の内容</a:t>
            </a:r>
            <a:endParaRPr kumimoji="1" lang="ja-JP" altLang="en-US" sz="2800">
              <a:latin typeface="Tahoma" pitchFamily="34" charset="0"/>
            </a:endParaRPr>
          </a:p>
        </p:txBody>
      </p:sp>
      <p:sp>
        <p:nvSpPr>
          <p:cNvPr id="40969" name="テキスト ボックス 1"/>
          <p:cNvSpPr txBox="1">
            <a:spLocks noChangeArrowheads="1"/>
          </p:cNvSpPr>
          <p:nvPr/>
        </p:nvSpPr>
        <p:spPr bwMode="auto">
          <a:xfrm>
            <a:off x="179388" y="2780928"/>
            <a:ext cx="3932237" cy="646331"/>
          </a:xfrm>
          <a:prstGeom prst="rect">
            <a:avLst/>
          </a:prstGeom>
          <a:noFill/>
          <a:ln w="9525">
            <a:noFill/>
            <a:miter lim="800000"/>
            <a:headEnd/>
            <a:tailEnd/>
          </a:ln>
        </p:spPr>
        <p:txBody>
          <a:bodyPr>
            <a:spAutoFit/>
          </a:bodyPr>
          <a:lstStyle/>
          <a:p>
            <a:r>
              <a:rPr kumimoji="1" lang="ja-JP" altLang="en-US" dirty="0"/>
              <a:t>◆ ア，イ，ウの順序は</a:t>
            </a:r>
            <a:endParaRPr kumimoji="1" lang="en-US" altLang="ja-JP" dirty="0"/>
          </a:p>
          <a:p>
            <a:r>
              <a:rPr kumimoji="1" lang="ja-JP" altLang="en-US" dirty="0"/>
              <a:t>　  優位性を示すものではないこと。</a:t>
            </a:r>
          </a:p>
        </p:txBody>
      </p:sp>
      <p:sp>
        <p:nvSpPr>
          <p:cNvPr id="40970" name="テキスト ボックス 13"/>
          <p:cNvSpPr txBox="1">
            <a:spLocks noChangeArrowheads="1"/>
          </p:cNvSpPr>
          <p:nvPr/>
        </p:nvSpPr>
        <p:spPr bwMode="auto">
          <a:xfrm>
            <a:off x="179388" y="1436583"/>
            <a:ext cx="3932237" cy="1200329"/>
          </a:xfrm>
          <a:prstGeom prst="rect">
            <a:avLst/>
          </a:prstGeom>
          <a:noFill/>
          <a:ln w="9525">
            <a:noFill/>
            <a:miter lim="800000"/>
            <a:headEnd/>
            <a:tailEnd/>
          </a:ln>
        </p:spPr>
        <p:txBody>
          <a:bodyPr>
            <a:spAutoFit/>
          </a:bodyPr>
          <a:lstStyle/>
          <a:p>
            <a:r>
              <a:rPr kumimoji="1" lang="ja-JP" altLang="en-US" dirty="0"/>
              <a:t>◆ 従前は，１事項で題材を指導で</a:t>
            </a:r>
            <a:endParaRPr kumimoji="1" lang="en-US" altLang="ja-JP" dirty="0"/>
          </a:p>
          <a:p>
            <a:r>
              <a:rPr kumimoji="1" lang="en-US" altLang="ja-JP" dirty="0"/>
              <a:t>     </a:t>
            </a:r>
            <a:r>
              <a:rPr kumimoji="1" lang="ja-JP" altLang="en-US" dirty="0"/>
              <a:t>きたが，各分野や領域のア，イ，</a:t>
            </a:r>
            <a:endParaRPr kumimoji="1" lang="en-US" altLang="ja-JP" dirty="0"/>
          </a:p>
          <a:p>
            <a:r>
              <a:rPr kumimoji="1" lang="en-US" altLang="ja-JP" dirty="0"/>
              <a:t>     </a:t>
            </a:r>
            <a:r>
              <a:rPr kumimoji="1" lang="ja-JP" altLang="en-US" dirty="0"/>
              <a:t>ウの各事項を関連付けて</a:t>
            </a:r>
            <a:r>
              <a:rPr kumimoji="1" lang="ja-JP" altLang="en-US" dirty="0" err="1"/>
              <a:t>指導す</a:t>
            </a:r>
            <a:endParaRPr kumimoji="1" lang="en-US" altLang="ja-JP" dirty="0"/>
          </a:p>
          <a:p>
            <a:r>
              <a:rPr kumimoji="1" lang="en-US" altLang="ja-JP" dirty="0"/>
              <a:t>     </a:t>
            </a:r>
            <a:r>
              <a:rPr kumimoji="1" lang="ja-JP" altLang="en-US" dirty="0"/>
              <a:t>ること。</a:t>
            </a:r>
          </a:p>
        </p:txBody>
      </p:sp>
      <p:sp>
        <p:nvSpPr>
          <p:cNvPr id="40971" name="テキスト ボックス 14"/>
          <p:cNvSpPr txBox="1">
            <a:spLocks noChangeArrowheads="1"/>
          </p:cNvSpPr>
          <p:nvPr/>
        </p:nvSpPr>
        <p:spPr bwMode="auto">
          <a:xfrm>
            <a:off x="179388" y="3716338"/>
            <a:ext cx="4075112" cy="1200329"/>
          </a:xfrm>
          <a:prstGeom prst="rect">
            <a:avLst/>
          </a:prstGeom>
          <a:noFill/>
          <a:ln w="9525">
            <a:noFill/>
            <a:miter lim="800000"/>
            <a:headEnd/>
            <a:tailEnd/>
          </a:ln>
        </p:spPr>
        <p:txBody>
          <a:bodyPr>
            <a:spAutoFit/>
          </a:bodyPr>
          <a:lstStyle/>
          <a:p>
            <a:r>
              <a:rPr kumimoji="1" lang="ja-JP" altLang="en-US" dirty="0"/>
              <a:t>◆ ア，イ，ウを別々に育成したり，</a:t>
            </a:r>
            <a:endParaRPr kumimoji="1" lang="en-US" altLang="ja-JP" dirty="0"/>
          </a:p>
          <a:p>
            <a:r>
              <a:rPr kumimoji="1" lang="ja-JP" altLang="en-US" dirty="0"/>
              <a:t>　  アを習得させてからイを育成する</a:t>
            </a:r>
            <a:endParaRPr kumimoji="1" lang="en-US" altLang="ja-JP" dirty="0"/>
          </a:p>
          <a:p>
            <a:r>
              <a:rPr kumimoji="1" lang="ja-JP" altLang="en-US" dirty="0"/>
              <a:t>　  など一定の順序性をもって指導</a:t>
            </a:r>
            <a:endParaRPr kumimoji="1" lang="en-US" altLang="ja-JP" dirty="0"/>
          </a:p>
          <a:p>
            <a:r>
              <a:rPr kumimoji="1" lang="ja-JP" altLang="en-US" dirty="0"/>
              <a:t>　  したりするものではないこと。</a:t>
            </a:r>
          </a:p>
        </p:txBody>
      </p:sp>
      <p:sp>
        <p:nvSpPr>
          <p:cNvPr id="40972" name="テキスト ボックス 15"/>
          <p:cNvSpPr txBox="1">
            <a:spLocks noChangeArrowheads="1"/>
          </p:cNvSpPr>
          <p:nvPr/>
        </p:nvSpPr>
        <p:spPr bwMode="auto">
          <a:xfrm>
            <a:off x="179388" y="5149850"/>
            <a:ext cx="4208462" cy="923330"/>
          </a:xfrm>
          <a:prstGeom prst="rect">
            <a:avLst/>
          </a:prstGeom>
          <a:noFill/>
          <a:ln w="9525">
            <a:noFill/>
            <a:miter lim="800000"/>
            <a:headEnd/>
            <a:tailEnd/>
          </a:ln>
        </p:spPr>
        <p:txBody>
          <a:bodyPr>
            <a:spAutoFit/>
          </a:bodyPr>
          <a:lstStyle/>
          <a:p>
            <a:r>
              <a:rPr kumimoji="1" lang="ja-JP" altLang="en-US" dirty="0"/>
              <a:t>◆ </a:t>
            </a:r>
            <a:r>
              <a:rPr kumimoji="1" lang="en-US" altLang="ja-JP" dirty="0"/>
              <a:t>〔</a:t>
            </a:r>
            <a:r>
              <a:rPr kumimoji="1" lang="ja-JP" altLang="en-US" dirty="0"/>
              <a:t>共通事項</a:t>
            </a:r>
            <a:r>
              <a:rPr kumimoji="1" lang="en-US" altLang="ja-JP" dirty="0"/>
              <a:t>〕</a:t>
            </a:r>
            <a:r>
              <a:rPr kumimoji="1" lang="ja-JP" altLang="en-US" dirty="0"/>
              <a:t>は従前同様「表現」</a:t>
            </a:r>
            <a:endParaRPr kumimoji="1" lang="en-US" altLang="ja-JP" dirty="0"/>
          </a:p>
          <a:p>
            <a:r>
              <a:rPr kumimoji="1" lang="en-US" altLang="ja-JP" dirty="0"/>
              <a:t>    </a:t>
            </a:r>
            <a:r>
              <a:rPr kumimoji="1" lang="ja-JP" altLang="en-US" dirty="0"/>
              <a:t>及び「鑑賞」の各事項と併せて指</a:t>
            </a:r>
            <a:endParaRPr kumimoji="1" lang="en-US" altLang="ja-JP" dirty="0"/>
          </a:p>
          <a:p>
            <a:r>
              <a:rPr kumimoji="1" lang="en-US" altLang="ja-JP" dirty="0"/>
              <a:t>    </a:t>
            </a:r>
            <a:r>
              <a:rPr kumimoji="1" lang="ja-JP" altLang="en-US" dirty="0"/>
              <a:t>導すること（単独で指導しないこと）。</a:t>
            </a:r>
          </a:p>
        </p:txBody>
      </p:sp>
      <p:sp>
        <p:nvSpPr>
          <p:cNvPr id="17" name="正方形/長方形 16"/>
          <p:cNvSpPr/>
          <p:nvPr/>
        </p:nvSpPr>
        <p:spPr>
          <a:xfrm>
            <a:off x="3995936" y="1237457"/>
            <a:ext cx="4968552" cy="4999037"/>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テキスト ボックス 12"/>
          <p:cNvSpPr txBox="1">
            <a:spLocks noChangeArrowheads="1"/>
          </p:cNvSpPr>
          <p:nvPr/>
        </p:nvSpPr>
        <p:spPr bwMode="auto">
          <a:xfrm>
            <a:off x="5653088" y="1124744"/>
            <a:ext cx="1768475" cy="400050"/>
          </a:xfrm>
          <a:prstGeom prst="rect">
            <a:avLst/>
          </a:prstGeom>
          <a:solidFill>
            <a:srgbClr val="FFFF00"/>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t>【</a:t>
            </a:r>
            <a:r>
              <a:rPr lang="ja-JP" altLang="en-US" sz="2000" dirty="0"/>
              <a:t>改訂後</a:t>
            </a:r>
            <a:r>
              <a:rPr lang="en-US" altLang="ja-JP" sz="2000" dirty="0"/>
              <a:t>】</a:t>
            </a:r>
            <a:endParaRPr lang="ja-JP" altLang="en-US" sz="2000" dirty="0"/>
          </a:p>
        </p:txBody>
      </p:sp>
      <p:sp>
        <p:nvSpPr>
          <p:cNvPr id="19" name="テキスト ボックス 18"/>
          <p:cNvSpPr txBox="1"/>
          <p:nvPr/>
        </p:nvSpPr>
        <p:spPr>
          <a:xfrm>
            <a:off x="3995936" y="1624807"/>
            <a:ext cx="5148064" cy="4678204"/>
          </a:xfrm>
          <a:prstGeom prst="rect">
            <a:avLst/>
          </a:prstGeom>
          <a:noFill/>
        </p:spPr>
        <p:txBody>
          <a:bodyPr wrap="square">
            <a:spAutoFit/>
          </a:bodyPr>
          <a:lstStyle/>
          <a:p>
            <a:pPr>
              <a:defRPr/>
            </a:pPr>
            <a:r>
              <a:rPr kumimoji="1" lang="ja-JP" altLang="en-US" sz="2000" dirty="0"/>
              <a:t>「Ａ表現」</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歌唱　ア：思，イ：知，ウ：技</a:t>
            </a:r>
            <a:r>
              <a:rPr kumimoji="1" lang="en-US" altLang="ja-JP" sz="2000" dirty="0">
                <a:latin typeface="+mj-ea"/>
                <a:ea typeface="+mj-ea"/>
              </a:rPr>
              <a:t>(</a:t>
            </a:r>
            <a:r>
              <a:rPr kumimoji="1" lang="ja-JP" altLang="en-US" sz="2000" dirty="0">
                <a:latin typeface="+mj-ea"/>
                <a:ea typeface="+mj-ea"/>
              </a:rPr>
              <a:t>ｱ</a:t>
            </a:r>
            <a:r>
              <a:rPr kumimoji="1" lang="en-US" altLang="ja-JP" sz="2000" dirty="0">
                <a:latin typeface="+mj-ea"/>
                <a:ea typeface="+mj-ea"/>
              </a:rPr>
              <a:t>)(</a:t>
            </a:r>
            <a:r>
              <a:rPr kumimoji="1" lang="ja-JP" altLang="en-US" sz="2000" dirty="0">
                <a:latin typeface="+mj-ea"/>
                <a:ea typeface="+mj-ea"/>
              </a:rPr>
              <a:t>ｲ</a:t>
            </a:r>
            <a:r>
              <a:rPr kumimoji="1" lang="en-US" altLang="ja-JP" sz="2000" dirty="0">
                <a:latin typeface="+mj-ea"/>
                <a:ea typeface="+mj-ea"/>
              </a:rPr>
              <a:t>)(</a:t>
            </a:r>
            <a:r>
              <a:rPr kumimoji="1" lang="ja-JP" altLang="en-US" sz="2000" dirty="0">
                <a:latin typeface="+mj-ea"/>
                <a:ea typeface="+mj-ea"/>
              </a:rPr>
              <a:t>ｳ</a:t>
            </a:r>
            <a:r>
              <a:rPr kumimoji="1" lang="en-US" altLang="ja-JP" sz="2000" dirty="0">
                <a:latin typeface="+mj-ea"/>
                <a:ea typeface="+mj-ea"/>
              </a:rPr>
              <a:t>)</a:t>
            </a:r>
          </a:p>
          <a:p>
            <a:pPr>
              <a:defRPr/>
            </a:pPr>
            <a:r>
              <a:rPr kumimoji="1" lang="en-US" altLang="ja-JP" sz="2000" dirty="0">
                <a:latin typeface="+mj-ea"/>
                <a:ea typeface="+mj-ea"/>
              </a:rPr>
              <a:t> (2) </a:t>
            </a:r>
            <a:r>
              <a:rPr kumimoji="1" lang="ja-JP" altLang="en-US" sz="2000" dirty="0">
                <a:latin typeface="+mj-ea"/>
                <a:ea typeface="+mj-ea"/>
              </a:rPr>
              <a:t>器楽</a:t>
            </a:r>
            <a:r>
              <a:rPr kumimoji="1" lang="ja-JP" altLang="en-US" sz="2000" dirty="0">
                <a:latin typeface="+mj-ea"/>
              </a:rPr>
              <a:t>　ア：思，イ：知</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a:t>
            </a:r>
            <a:r>
              <a:rPr kumimoji="1" lang="ja-JP" altLang="en-US" sz="2000" dirty="0" err="1">
                <a:latin typeface="+mj-ea"/>
              </a:rPr>
              <a:t>，</a:t>
            </a:r>
            <a:r>
              <a:rPr kumimoji="1" lang="ja-JP" altLang="en-US" sz="2000" dirty="0">
                <a:latin typeface="+mj-ea"/>
              </a:rPr>
              <a:t>ウ：技</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a:t>
            </a:r>
            <a:r>
              <a:rPr kumimoji="1" lang="ja-JP" altLang="en-US" sz="2000" dirty="0">
                <a:latin typeface="+mj-ea"/>
              </a:rPr>
              <a:t>ｳ</a:t>
            </a:r>
            <a:r>
              <a:rPr kumimoji="1" lang="en-US" altLang="ja-JP" sz="2000" dirty="0">
                <a:latin typeface="+mj-ea"/>
              </a:rPr>
              <a:t>)</a:t>
            </a:r>
            <a:endParaRPr kumimoji="1" lang="en-US" altLang="ja-JP" sz="2000" dirty="0">
              <a:latin typeface="+mj-ea"/>
              <a:ea typeface="+mj-ea"/>
            </a:endParaRPr>
          </a:p>
          <a:p>
            <a:pPr>
              <a:defRPr/>
            </a:pPr>
            <a:r>
              <a:rPr kumimoji="1" lang="en-US" altLang="ja-JP" sz="2000" dirty="0">
                <a:latin typeface="+mj-ea"/>
                <a:ea typeface="+mj-ea"/>
              </a:rPr>
              <a:t> (3) </a:t>
            </a:r>
            <a:r>
              <a:rPr kumimoji="1" lang="ja-JP" altLang="en-US" sz="2000" dirty="0">
                <a:latin typeface="+mj-ea"/>
                <a:ea typeface="+mj-ea"/>
              </a:rPr>
              <a:t>音楽づくり</a:t>
            </a:r>
            <a:endParaRPr kumimoji="1" lang="en-US" altLang="ja-JP" sz="2000" dirty="0">
              <a:latin typeface="+mj-ea"/>
              <a:ea typeface="+mj-ea"/>
            </a:endParaRPr>
          </a:p>
          <a:p>
            <a:pPr>
              <a:defRPr/>
            </a:pPr>
            <a:r>
              <a:rPr kumimoji="1" lang="ja-JP" altLang="en-US" sz="2000" dirty="0">
                <a:latin typeface="+mj-ea"/>
                <a:ea typeface="+mj-ea"/>
              </a:rPr>
              <a:t>　　　</a:t>
            </a:r>
            <a:r>
              <a:rPr kumimoji="1" lang="ja-JP" altLang="en-US" sz="2000" dirty="0">
                <a:latin typeface="+mj-ea"/>
              </a:rPr>
              <a:t>　ア：思</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 </a:t>
            </a:r>
            <a:r>
              <a:rPr kumimoji="1" lang="ja-JP" altLang="en-US" sz="2000" dirty="0" err="1">
                <a:latin typeface="+mj-ea"/>
              </a:rPr>
              <a:t>，</a:t>
            </a:r>
            <a:r>
              <a:rPr kumimoji="1" lang="ja-JP" altLang="en-US" sz="2000" dirty="0">
                <a:latin typeface="+mj-ea"/>
              </a:rPr>
              <a:t>イ：知</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 </a:t>
            </a:r>
            <a:r>
              <a:rPr kumimoji="1" lang="ja-JP" altLang="en-US" sz="2000" dirty="0" err="1">
                <a:latin typeface="+mj-ea"/>
              </a:rPr>
              <a:t>，</a:t>
            </a:r>
            <a:r>
              <a:rPr kumimoji="1" lang="ja-JP" altLang="en-US" sz="2000" dirty="0">
                <a:latin typeface="+mj-ea"/>
              </a:rPr>
              <a:t>ウ：技</a:t>
            </a:r>
            <a:r>
              <a:rPr kumimoji="1" lang="en-US" altLang="ja-JP" sz="2000" dirty="0">
                <a:latin typeface="+mj-ea"/>
              </a:rPr>
              <a:t>(</a:t>
            </a:r>
            <a:r>
              <a:rPr kumimoji="1" lang="ja-JP" altLang="en-US" sz="2000" dirty="0">
                <a:latin typeface="+mj-ea"/>
              </a:rPr>
              <a:t>ｱ</a:t>
            </a:r>
            <a:r>
              <a:rPr kumimoji="1" lang="en-US" altLang="ja-JP" sz="2000" dirty="0">
                <a:latin typeface="+mj-ea"/>
              </a:rPr>
              <a:t>)(</a:t>
            </a:r>
            <a:r>
              <a:rPr kumimoji="1" lang="ja-JP" altLang="en-US" sz="2000" dirty="0">
                <a:latin typeface="+mj-ea"/>
              </a:rPr>
              <a:t>ｲ</a:t>
            </a:r>
            <a:r>
              <a:rPr kumimoji="1" lang="en-US" altLang="ja-JP" sz="2000" dirty="0">
                <a:latin typeface="+mj-ea"/>
              </a:rPr>
              <a:t>)</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ja-JP" altLang="en-US" sz="2000" dirty="0">
                <a:latin typeface="+mj-ea"/>
                <a:ea typeface="+mj-ea"/>
              </a:rPr>
              <a:t>「Ｂ鑑賞」</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鑑賞　</a:t>
            </a:r>
            <a:r>
              <a:rPr kumimoji="1" lang="ja-JP" altLang="en-US" sz="2000" dirty="0">
                <a:latin typeface="+mj-ea"/>
              </a:rPr>
              <a:t>ア：思，イ：知</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共通事項</a:t>
            </a:r>
            <a:r>
              <a:rPr kumimoji="1" lang="en-US" altLang="ja-JP" sz="2000" dirty="0">
                <a:latin typeface="+mj-ea"/>
                <a:ea typeface="+mj-ea"/>
              </a:rPr>
              <a:t>〕</a:t>
            </a:r>
          </a:p>
          <a:p>
            <a:pPr>
              <a:defRPr/>
            </a:pPr>
            <a:r>
              <a:rPr kumimoji="1" lang="en-US" altLang="ja-JP" sz="2000" dirty="0">
                <a:latin typeface="+mj-ea"/>
                <a:ea typeface="+mj-ea"/>
              </a:rPr>
              <a:t> (1) </a:t>
            </a:r>
            <a:r>
              <a:rPr kumimoji="1" lang="ja-JP" altLang="en-US" sz="2000" dirty="0">
                <a:latin typeface="+mj-ea"/>
                <a:ea typeface="+mj-ea"/>
              </a:rPr>
              <a:t>ア：思，イ：知</a:t>
            </a:r>
            <a:endParaRPr kumimoji="1" lang="en-US" altLang="ja-JP" sz="2000" dirty="0">
              <a:latin typeface="+mj-ea"/>
              <a:ea typeface="+mj-ea"/>
            </a:endParaRPr>
          </a:p>
          <a:p>
            <a:pPr>
              <a:defRPr/>
            </a:pPr>
            <a:endParaRPr kumimoji="1" lang="en-US" altLang="ja-JP" sz="1600" dirty="0">
              <a:latin typeface="+mj-ea"/>
              <a:ea typeface="+mj-ea"/>
            </a:endParaRPr>
          </a:p>
          <a:p>
            <a:pPr>
              <a:defRPr/>
            </a:pPr>
            <a:r>
              <a:rPr kumimoji="1" lang="en-US" altLang="ja-JP" sz="1600" dirty="0">
                <a:latin typeface="+mj-ea"/>
                <a:ea typeface="+mj-ea"/>
              </a:rPr>
              <a:t>※</a:t>
            </a:r>
            <a:r>
              <a:rPr kumimoji="1" lang="ja-JP" altLang="en-US" sz="1600" dirty="0">
                <a:latin typeface="+mj-ea"/>
                <a:ea typeface="+mj-ea"/>
              </a:rPr>
              <a:t>思</a:t>
            </a:r>
            <a:r>
              <a:rPr kumimoji="1" lang="en-US" altLang="ja-JP" sz="1600" dirty="0">
                <a:latin typeface="+mj-ea"/>
                <a:ea typeface="+mj-ea"/>
              </a:rPr>
              <a:t>…</a:t>
            </a:r>
            <a:r>
              <a:rPr kumimoji="1" lang="ja-JP" altLang="en-US" sz="1600" dirty="0">
                <a:latin typeface="+mj-ea"/>
                <a:ea typeface="+mj-ea"/>
              </a:rPr>
              <a:t>思考力，判断力，表現力等</a:t>
            </a:r>
            <a:endParaRPr kumimoji="1" lang="en-US" altLang="ja-JP" sz="1600" dirty="0">
              <a:latin typeface="+mj-ea"/>
              <a:ea typeface="+mj-ea"/>
            </a:endParaRPr>
          </a:p>
          <a:p>
            <a:pPr>
              <a:defRPr/>
            </a:pPr>
            <a:r>
              <a:rPr kumimoji="1" lang="ja-JP" altLang="en-US" sz="1600" dirty="0">
                <a:latin typeface="+mj-ea"/>
                <a:ea typeface="+mj-ea"/>
              </a:rPr>
              <a:t>　 知</a:t>
            </a:r>
            <a:r>
              <a:rPr kumimoji="1" lang="en-US" altLang="ja-JP" sz="1600" dirty="0">
                <a:latin typeface="+mj-ea"/>
                <a:ea typeface="+mj-ea"/>
              </a:rPr>
              <a:t>…</a:t>
            </a:r>
            <a:r>
              <a:rPr kumimoji="1" lang="ja-JP" altLang="en-US" sz="1600" dirty="0">
                <a:latin typeface="+mj-ea"/>
                <a:ea typeface="+mj-ea"/>
              </a:rPr>
              <a:t>知識，技</a:t>
            </a:r>
            <a:r>
              <a:rPr kumimoji="1" lang="en-US" altLang="ja-JP" sz="1600" dirty="0">
                <a:latin typeface="+mj-ea"/>
                <a:ea typeface="+mj-ea"/>
              </a:rPr>
              <a:t>…</a:t>
            </a:r>
            <a:r>
              <a:rPr kumimoji="1" lang="ja-JP" altLang="en-US" sz="1600" dirty="0">
                <a:latin typeface="+mj-ea"/>
                <a:ea typeface="+mj-ea"/>
              </a:rPr>
              <a:t>技能</a:t>
            </a:r>
            <a:endParaRPr kumimoji="1" lang="en-US" altLang="ja-JP" sz="16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p:txBody>
      </p:sp>
      <p:sp>
        <p:nvSpPr>
          <p:cNvPr id="20" name="角丸四角形 19"/>
          <p:cNvSpPr/>
          <p:nvPr/>
        </p:nvSpPr>
        <p:spPr>
          <a:xfrm>
            <a:off x="4521200" y="5572919"/>
            <a:ext cx="4032250" cy="473075"/>
          </a:xfrm>
          <a:prstGeom prst="roundRect">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bg1"/>
                </a:solidFill>
              </a:rPr>
              <a:t>資質・能力に基づいて整理</a:t>
            </a:r>
          </a:p>
        </p:txBody>
      </p:sp>
      <p:sp>
        <p:nvSpPr>
          <p:cNvPr id="13" name="スライド番号プレースホルダ 12"/>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15</a:t>
            </a:fld>
            <a:endParaRPr lang="en-US" altLang="ja-JP" sz="2000"/>
          </a:p>
        </p:txBody>
      </p:sp>
      <p:sp>
        <p:nvSpPr>
          <p:cNvPr id="14"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64"/>
    </mc:Choice>
    <mc:Fallback xmlns="">
      <p:transition spd="slow" advTm="3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6689" y="981075"/>
            <a:ext cx="8437760" cy="568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301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p>
            <a:pPr algn="ctr" eaLnBrk="1" hangingPunct="1"/>
            <a:r>
              <a:rPr kumimoji="1" lang="en-US" altLang="ja-JP" sz="3200" b="1">
                <a:latin typeface="Arial" charset="0"/>
                <a:ea typeface="HGP教科書体" pitchFamily="18" charset="-128"/>
              </a:rPr>
              <a:t>Ⅳ</a:t>
            </a:r>
            <a:r>
              <a:rPr kumimoji="1" lang="ja-JP" altLang="en-US" sz="3200" b="1">
                <a:latin typeface="Arial" charset="0"/>
                <a:ea typeface="HGP教科書体" pitchFamily="18" charset="-128"/>
              </a:rPr>
              <a:t>　各学年の目標及び内容</a:t>
            </a:r>
            <a:endParaRPr kumimoji="1" lang="ja-JP" altLang="en-US" sz="3200">
              <a:latin typeface="Tahoma" pitchFamily="34" charset="0"/>
            </a:endParaRPr>
          </a:p>
        </p:txBody>
      </p:sp>
      <p:sp>
        <p:nvSpPr>
          <p:cNvPr id="9"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P29~</a:t>
            </a:r>
            <a:endParaRPr lang="ja-JP" altLang="en-US" dirty="0"/>
          </a:p>
        </p:txBody>
      </p:sp>
      <p:sp>
        <p:nvSpPr>
          <p:cNvPr id="43015" name="テキスト ボックス 4"/>
          <p:cNvSpPr txBox="1">
            <a:spLocks noChangeArrowheads="1"/>
          </p:cNvSpPr>
          <p:nvPr/>
        </p:nvSpPr>
        <p:spPr bwMode="auto">
          <a:xfrm>
            <a:off x="323850" y="981075"/>
            <a:ext cx="8208963" cy="400050"/>
          </a:xfrm>
          <a:prstGeom prst="rect">
            <a:avLst/>
          </a:prstGeom>
          <a:noFill/>
          <a:ln w="9525">
            <a:noFill/>
            <a:miter lim="800000"/>
            <a:headEnd/>
            <a:tailEnd/>
          </a:ln>
        </p:spPr>
        <p:txBody>
          <a:bodyPr>
            <a:spAutoFit/>
          </a:bodyPr>
          <a:lstStyle/>
          <a:p>
            <a:r>
              <a:rPr kumimoji="1" lang="ja-JP" altLang="en-US" sz="2000" dirty="0"/>
              <a:t>★教科の目標，各学年の目標及び内容と各学年の内容の取扱いの系統表</a:t>
            </a:r>
          </a:p>
        </p:txBody>
      </p:sp>
      <p:pic>
        <p:nvPicPr>
          <p:cNvPr id="1026" name="Picture 2"/>
          <p:cNvPicPr>
            <a:picLocks noChangeAspect="1" noChangeArrowheads="1"/>
          </p:cNvPicPr>
          <p:nvPr/>
        </p:nvPicPr>
        <p:blipFill>
          <a:blip r:embed="rId5" cstate="print"/>
          <a:srcRect t="3750" b="3275"/>
          <a:stretch>
            <a:fillRect/>
          </a:stretch>
        </p:blipFill>
        <p:spPr bwMode="auto">
          <a:xfrm>
            <a:off x="323528" y="1313384"/>
            <a:ext cx="3678670" cy="5209237"/>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l="38931" t="15922" r="35611" b="12220"/>
          <a:stretch>
            <a:fillRect/>
          </a:stretch>
        </p:blipFill>
        <p:spPr bwMode="auto">
          <a:xfrm>
            <a:off x="3982081" y="1412776"/>
            <a:ext cx="3600400" cy="5112568"/>
          </a:xfrm>
          <a:prstGeom prst="rect">
            <a:avLst/>
          </a:prstGeom>
          <a:noFill/>
          <a:ln w="9525">
            <a:noFill/>
            <a:miter lim="800000"/>
            <a:headEnd/>
            <a:tailEnd/>
          </a:ln>
        </p:spPr>
      </p:pic>
      <p:sp>
        <p:nvSpPr>
          <p:cNvPr id="10" name="スライド番号プレースホルダ 9"/>
          <p:cNvSpPr>
            <a:spLocks noGrp="1"/>
          </p:cNvSpPr>
          <p:nvPr>
            <p:ph type="sldNum" sz="quarter" idx="12"/>
          </p:nvPr>
        </p:nvSpPr>
        <p:spPr>
          <a:xfrm>
            <a:off x="8172400" y="6459538"/>
            <a:ext cx="984250" cy="365125"/>
          </a:xfrm>
        </p:spPr>
        <p:txBody>
          <a:bodyPr/>
          <a:lstStyle/>
          <a:p>
            <a:fld id="{3AE2F1B5-A3CA-4B8A-8AF7-A439B4014CB8}" type="slidenum">
              <a:rPr lang="en-US" altLang="ja-JP" sz="2000" smtClean="0"/>
              <a:pPr/>
              <a:t>16</a:t>
            </a:fld>
            <a:endParaRPr lang="en-US" altLang="ja-JP" sz="2000"/>
          </a:p>
        </p:txBody>
      </p:sp>
      <p:sp>
        <p:nvSpPr>
          <p:cNvPr id="43016" name="テキスト ボックス 6"/>
          <p:cNvSpPr txBox="1">
            <a:spLocks noChangeArrowheads="1"/>
          </p:cNvSpPr>
          <p:nvPr/>
        </p:nvSpPr>
        <p:spPr bwMode="auto">
          <a:xfrm>
            <a:off x="7512272" y="1668462"/>
            <a:ext cx="1368277" cy="707886"/>
          </a:xfrm>
          <a:prstGeom prst="rect">
            <a:avLst/>
          </a:prstGeom>
          <a:solidFill>
            <a:srgbClr val="FFFF00"/>
          </a:solidFill>
          <a:ln w="9525">
            <a:noFill/>
            <a:miter lim="800000"/>
            <a:headEnd/>
            <a:tailEnd/>
          </a:ln>
        </p:spPr>
        <p:txBody>
          <a:bodyPr wrap="square">
            <a:spAutoFit/>
          </a:bodyPr>
          <a:lstStyle/>
          <a:p>
            <a:pPr algn="ctr"/>
            <a:r>
              <a:rPr kumimoji="1" lang="ja-JP" altLang="en-US" sz="2000" dirty="0"/>
              <a:t>巻末参照</a:t>
            </a:r>
            <a:endParaRPr kumimoji="1" lang="en-US" altLang="ja-JP" sz="2000" dirty="0"/>
          </a:p>
          <a:p>
            <a:pPr algn="ctr"/>
            <a:r>
              <a:rPr kumimoji="1" lang="en-US" altLang="ja-JP" sz="2000" dirty="0"/>
              <a:t>P162</a:t>
            </a:r>
            <a:r>
              <a:rPr kumimoji="1" lang="ja-JP" altLang="en-US" sz="2000" dirty="0"/>
              <a:t>～</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993"/>
    </mc:Choice>
    <mc:Fallback xmlns="">
      <p:transition spd="slow" advTm="10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624638" y="265113"/>
            <a:ext cx="2339975" cy="519112"/>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P115~</a:t>
            </a:r>
            <a:endParaRPr lang="ja-JP" altLang="en-US" sz="2800" dirty="0"/>
          </a:p>
        </p:txBody>
      </p:sp>
      <p:sp>
        <p:nvSpPr>
          <p:cNvPr id="51203" name="Text Box 19"/>
          <p:cNvSpPr txBox="1">
            <a:spLocks noChangeArrowheads="1"/>
          </p:cNvSpPr>
          <p:nvPr/>
        </p:nvSpPr>
        <p:spPr bwMode="auto">
          <a:xfrm>
            <a:off x="193675" y="842963"/>
            <a:ext cx="5099050"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指導計画作成上の配慮事項</a:t>
            </a:r>
          </a:p>
        </p:txBody>
      </p:sp>
      <p:sp>
        <p:nvSpPr>
          <p:cNvPr id="5120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b="1">
                <a:latin typeface="Arial" charset="0"/>
                <a:ea typeface="HGP教科書体" pitchFamily="18" charset="-128"/>
              </a:rPr>
              <a:t>Ⅴ</a:t>
            </a:r>
            <a:r>
              <a:rPr kumimoji="1" lang="ja-JP" altLang="en-US" sz="3200" b="1">
                <a:latin typeface="Arial" charset="0"/>
                <a:ea typeface="HGP教科書体" pitchFamily="18" charset="-128"/>
              </a:rPr>
              <a:t>　指導計画の作成と内容の取扱い</a:t>
            </a:r>
            <a:endParaRPr kumimoji="1" lang="ja-JP" altLang="en-US" sz="3200">
              <a:latin typeface="Tahoma" pitchFamily="34" charset="0"/>
            </a:endParaRPr>
          </a:p>
        </p:txBody>
      </p:sp>
      <p:sp>
        <p:nvSpPr>
          <p:cNvPr id="13" name="正方形/長方形 12"/>
          <p:cNvSpPr/>
          <p:nvPr/>
        </p:nvSpPr>
        <p:spPr>
          <a:xfrm>
            <a:off x="130175" y="2855913"/>
            <a:ext cx="8834438" cy="48895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(3)</a:t>
            </a:r>
            <a:r>
              <a:rPr lang="ja-JP" altLang="en-US" sz="2400" dirty="0">
                <a:solidFill>
                  <a:schemeClr val="tx2">
                    <a:lumMod val="50000"/>
                  </a:schemeClr>
                </a:solidFill>
                <a:latin typeface="+mj-ea"/>
                <a:ea typeface="+mj-ea"/>
              </a:rPr>
              <a:t>　</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共通事項</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と「Ａ表現」及び「Ｂ鑑賞」との関連</a:t>
            </a:r>
          </a:p>
        </p:txBody>
      </p:sp>
      <p:sp>
        <p:nvSpPr>
          <p:cNvPr id="16" name="正方形/長方形 15"/>
          <p:cNvSpPr/>
          <p:nvPr/>
        </p:nvSpPr>
        <p:spPr>
          <a:xfrm>
            <a:off x="131763" y="2208213"/>
            <a:ext cx="8831262" cy="4746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(2)</a:t>
            </a:r>
            <a:r>
              <a:rPr lang="ja-JP" altLang="en-US" sz="2400" dirty="0">
                <a:solidFill>
                  <a:schemeClr val="tx2">
                    <a:lumMod val="50000"/>
                  </a:schemeClr>
                </a:solidFill>
                <a:latin typeface="+mj-ea"/>
                <a:ea typeface="+mj-ea"/>
              </a:rPr>
              <a:t>　ア，イ，ウの各事項を適切に関連させた指導</a:t>
            </a:r>
          </a:p>
        </p:txBody>
      </p:sp>
      <p:sp>
        <p:nvSpPr>
          <p:cNvPr id="20" name="正方形/長方形 19"/>
          <p:cNvSpPr/>
          <p:nvPr/>
        </p:nvSpPr>
        <p:spPr>
          <a:xfrm>
            <a:off x="130175" y="1557338"/>
            <a:ext cx="8834438" cy="4746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(1)</a:t>
            </a:r>
            <a:r>
              <a:rPr lang="ja-JP" altLang="en-US" sz="2400" dirty="0">
                <a:solidFill>
                  <a:schemeClr val="tx2">
                    <a:lumMod val="50000"/>
                  </a:schemeClr>
                </a:solidFill>
                <a:latin typeface="+mj-ea"/>
                <a:ea typeface="+mj-ea"/>
              </a:rPr>
              <a:t>　主体的・対話的で深い学びの実現に向けた授業改善</a:t>
            </a:r>
          </a:p>
        </p:txBody>
      </p:sp>
      <p:sp>
        <p:nvSpPr>
          <p:cNvPr id="21" name="正方形/長方形 20"/>
          <p:cNvSpPr/>
          <p:nvPr/>
        </p:nvSpPr>
        <p:spPr>
          <a:xfrm>
            <a:off x="130175" y="3503613"/>
            <a:ext cx="8828088" cy="49053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(4)</a:t>
            </a:r>
            <a:r>
              <a:rPr lang="ja-JP" altLang="en-US" sz="2400" dirty="0">
                <a:solidFill>
                  <a:schemeClr val="tx2">
                    <a:lumMod val="50000"/>
                  </a:schemeClr>
                </a:solidFill>
                <a:latin typeface="+mj-ea"/>
                <a:ea typeface="+mj-ea"/>
              </a:rPr>
              <a:t>　偏りのない指導（有機的な関連），</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共通事項</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を要とした指導</a:t>
            </a:r>
          </a:p>
        </p:txBody>
      </p:sp>
      <p:sp>
        <p:nvSpPr>
          <p:cNvPr id="27" name="正方形/長方形 26"/>
          <p:cNvSpPr/>
          <p:nvPr/>
        </p:nvSpPr>
        <p:spPr>
          <a:xfrm>
            <a:off x="133350" y="4800600"/>
            <a:ext cx="8831263" cy="47466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(6)</a:t>
            </a:r>
            <a:r>
              <a:rPr lang="ja-JP" altLang="en-US" sz="2400" dirty="0">
                <a:solidFill>
                  <a:schemeClr val="tx2">
                    <a:lumMod val="50000"/>
                  </a:schemeClr>
                </a:solidFill>
                <a:latin typeface="+mj-ea"/>
                <a:ea typeface="+mj-ea"/>
              </a:rPr>
              <a:t>　他教科との関連</a:t>
            </a:r>
            <a:endParaRPr lang="ja-JP" altLang="en-US" sz="2000" dirty="0">
              <a:solidFill>
                <a:schemeClr val="tx2">
                  <a:lumMod val="50000"/>
                </a:schemeClr>
              </a:solidFill>
              <a:latin typeface="+mj-ea"/>
            </a:endParaRPr>
          </a:p>
        </p:txBody>
      </p:sp>
      <p:sp>
        <p:nvSpPr>
          <p:cNvPr id="28" name="正方形/長方形 27"/>
          <p:cNvSpPr/>
          <p:nvPr/>
        </p:nvSpPr>
        <p:spPr>
          <a:xfrm>
            <a:off x="130175" y="4179888"/>
            <a:ext cx="8834438" cy="47625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(5)</a:t>
            </a:r>
            <a:r>
              <a:rPr lang="ja-JP" altLang="en-US" sz="2400" dirty="0">
                <a:solidFill>
                  <a:schemeClr val="tx2">
                    <a:lumMod val="50000"/>
                  </a:schemeClr>
                </a:solidFill>
                <a:latin typeface="+mj-ea"/>
                <a:ea typeface="+mj-ea"/>
              </a:rPr>
              <a:t>　国歌「君が代」について</a:t>
            </a:r>
            <a:endParaRPr lang="ja-JP" altLang="en-US" sz="2000" dirty="0">
              <a:solidFill>
                <a:schemeClr val="tx2">
                  <a:lumMod val="50000"/>
                </a:schemeClr>
              </a:solidFill>
              <a:latin typeface="+mj-ea"/>
              <a:ea typeface="+mj-ea"/>
            </a:endParaRPr>
          </a:p>
        </p:txBody>
      </p:sp>
      <p:sp>
        <p:nvSpPr>
          <p:cNvPr id="11" name="正方形/長方形 10"/>
          <p:cNvSpPr/>
          <p:nvPr/>
        </p:nvSpPr>
        <p:spPr>
          <a:xfrm>
            <a:off x="136525" y="6024563"/>
            <a:ext cx="8831263" cy="4746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(8)</a:t>
            </a:r>
            <a:r>
              <a:rPr lang="ja-JP" altLang="en-US" sz="2400" dirty="0">
                <a:solidFill>
                  <a:schemeClr val="tx2">
                    <a:lumMod val="50000"/>
                  </a:schemeClr>
                </a:solidFill>
                <a:latin typeface="+mj-ea"/>
                <a:ea typeface="+mj-ea"/>
              </a:rPr>
              <a:t>　道徳科などとの関連</a:t>
            </a:r>
            <a:endParaRPr lang="ja-JP" altLang="en-US" sz="2000" dirty="0">
              <a:solidFill>
                <a:schemeClr val="tx2">
                  <a:lumMod val="50000"/>
                </a:schemeClr>
              </a:solidFill>
              <a:latin typeface="+mj-ea"/>
            </a:endParaRPr>
          </a:p>
        </p:txBody>
      </p:sp>
      <p:sp>
        <p:nvSpPr>
          <p:cNvPr id="12" name="正方形/長方形 11"/>
          <p:cNvSpPr/>
          <p:nvPr/>
        </p:nvSpPr>
        <p:spPr>
          <a:xfrm>
            <a:off x="133350" y="5405438"/>
            <a:ext cx="8834438" cy="4746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(7)</a:t>
            </a:r>
            <a:r>
              <a:rPr lang="ja-JP" altLang="en-US" sz="2400" dirty="0">
                <a:solidFill>
                  <a:schemeClr val="tx2">
                    <a:lumMod val="50000"/>
                  </a:schemeClr>
                </a:solidFill>
                <a:latin typeface="+mj-ea"/>
                <a:ea typeface="+mj-ea"/>
              </a:rPr>
              <a:t>　障害のある児童への指導</a:t>
            </a:r>
            <a:endParaRPr lang="ja-JP" altLang="en-US" sz="2000" dirty="0">
              <a:solidFill>
                <a:schemeClr val="tx2">
                  <a:lumMod val="50000"/>
                </a:schemeClr>
              </a:solidFill>
              <a:latin typeface="+mj-ea"/>
              <a:ea typeface="+mj-ea"/>
            </a:endParaRPr>
          </a:p>
        </p:txBody>
      </p:sp>
      <p:sp>
        <p:nvSpPr>
          <p:cNvPr id="14" name="円/楕円 13"/>
          <p:cNvSpPr/>
          <p:nvPr/>
        </p:nvSpPr>
        <p:spPr>
          <a:xfrm>
            <a:off x="179512" y="1593175"/>
            <a:ext cx="432048"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 14"/>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17</a:t>
            </a:fld>
            <a:endParaRPr lang="en-US" altLang="ja-JP" sz="200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92"/>
    </mc:Choice>
    <mc:Fallback xmlns="">
      <p:transition spd="slow" advTm="2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7"/>
          <p:cNvSpPr>
            <a:spLocks noChangeArrowheads="1"/>
          </p:cNvSpPr>
          <p:nvPr/>
        </p:nvSpPr>
        <p:spPr bwMode="auto">
          <a:xfrm>
            <a:off x="6624638" y="265113"/>
            <a:ext cx="2339975" cy="519112"/>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P115~</a:t>
            </a:r>
            <a:endParaRPr lang="ja-JP" altLang="en-US" sz="2800" dirty="0"/>
          </a:p>
        </p:txBody>
      </p:sp>
      <p:sp>
        <p:nvSpPr>
          <p:cNvPr id="5325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b="1">
                <a:latin typeface="Arial" charset="0"/>
                <a:ea typeface="HGP教科書体" pitchFamily="18" charset="-128"/>
              </a:rPr>
              <a:t>Ⅴ</a:t>
            </a:r>
            <a:r>
              <a:rPr kumimoji="1" lang="ja-JP" altLang="en-US" sz="3200" b="1">
                <a:latin typeface="Arial" charset="0"/>
                <a:ea typeface="HGP教科書体" pitchFamily="18" charset="-128"/>
              </a:rPr>
              <a:t>　指導計画の作成と内容の取扱い</a:t>
            </a:r>
            <a:endParaRPr kumimoji="1" lang="ja-JP" altLang="en-US" sz="3200" b="1">
              <a:latin typeface="Tahoma" pitchFamily="34" charset="0"/>
            </a:endParaRPr>
          </a:p>
        </p:txBody>
      </p:sp>
      <p:sp>
        <p:nvSpPr>
          <p:cNvPr id="10" name="スライド番号プレースホルダ 9"/>
          <p:cNvSpPr>
            <a:spLocks noGrp="1"/>
          </p:cNvSpPr>
          <p:nvPr>
            <p:ph type="sldNum" sz="quarter" idx="12"/>
          </p:nvPr>
        </p:nvSpPr>
        <p:spPr>
          <a:xfrm>
            <a:off x="8196262" y="6459538"/>
            <a:ext cx="984250" cy="365125"/>
          </a:xfrm>
        </p:spPr>
        <p:txBody>
          <a:bodyPr/>
          <a:lstStyle/>
          <a:p>
            <a:fld id="{3AE2F1B5-A3CA-4B8A-8AF7-A439B4014CB8}" type="slidenum">
              <a:rPr lang="en-US" altLang="ja-JP" sz="2000" smtClean="0"/>
              <a:pPr/>
              <a:t>18</a:t>
            </a:fld>
            <a:endParaRPr lang="en-US" altLang="ja-JP" sz="2000"/>
          </a:p>
        </p:txBody>
      </p:sp>
      <p:sp>
        <p:nvSpPr>
          <p:cNvPr id="13" name="正方形/長方形 12"/>
          <p:cNvSpPr/>
          <p:nvPr/>
        </p:nvSpPr>
        <p:spPr>
          <a:xfrm>
            <a:off x="165100" y="919163"/>
            <a:ext cx="8834438" cy="49371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「主体的・対話的で深い学びの実現に向けた授業改善」について</a:t>
            </a:r>
          </a:p>
        </p:txBody>
      </p:sp>
      <p:sp>
        <p:nvSpPr>
          <p:cNvPr id="16" name="正方形/長方形 15"/>
          <p:cNvSpPr/>
          <p:nvPr/>
        </p:nvSpPr>
        <p:spPr>
          <a:xfrm>
            <a:off x="160338" y="5562600"/>
            <a:ext cx="8834437" cy="110648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　　「知識及び技能」や「思考力，判断力，表現力等」の育成を目指す</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授業改善はこれまでも行われてきている。</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必ずしも１単位時間の授業の中で全てが実施されるものではない。</a:t>
            </a:r>
            <a:endParaRPr lang="en-US" altLang="ja-JP" sz="2200" dirty="0">
              <a:solidFill>
                <a:schemeClr val="tx2">
                  <a:lumMod val="50000"/>
                </a:schemeClr>
              </a:solidFill>
            </a:endParaRPr>
          </a:p>
        </p:txBody>
      </p:sp>
      <p:sp>
        <p:nvSpPr>
          <p:cNvPr id="17" name="角丸四角形 16"/>
          <p:cNvSpPr/>
          <p:nvPr/>
        </p:nvSpPr>
        <p:spPr>
          <a:xfrm>
            <a:off x="250825" y="1484313"/>
            <a:ext cx="8642350" cy="1441375"/>
          </a:xfrm>
          <a:prstGeom prst="roundRect">
            <a:avLst>
              <a:gd name="adj" fmla="val 1022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「主体的な学び」</a:t>
            </a:r>
            <a:endParaRPr kumimoji="1" lang="en-US" altLang="ja-JP" sz="2200" b="1" dirty="0"/>
          </a:p>
          <a:p>
            <a:pPr>
              <a:defRPr/>
            </a:pPr>
            <a:r>
              <a:rPr kumimoji="1" lang="ja-JP" altLang="en-US" sz="2000" dirty="0"/>
              <a:t>　主体的に音楽表現を工夫したり，音楽を味わったりする学習に取り組めるよう見通しを立てたり振り返ったりして音楽表現したり，音楽を味わったりする学びや変容を自覚できる場面をどこに設定するか。</a:t>
            </a:r>
          </a:p>
        </p:txBody>
      </p:sp>
      <p:sp>
        <p:nvSpPr>
          <p:cNvPr id="18" name="角丸四角形 17"/>
          <p:cNvSpPr/>
          <p:nvPr/>
        </p:nvSpPr>
        <p:spPr>
          <a:xfrm>
            <a:off x="234950" y="3043163"/>
            <a:ext cx="8658225" cy="1133550"/>
          </a:xfrm>
          <a:prstGeom prst="roundRect">
            <a:avLst>
              <a:gd name="adj" fmla="val 777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「対話的な学び」</a:t>
            </a:r>
            <a:endParaRPr kumimoji="1" lang="en-US" altLang="ja-JP" sz="2200" b="1" dirty="0"/>
          </a:p>
          <a:p>
            <a:pPr>
              <a:defRPr/>
            </a:pPr>
            <a:r>
              <a:rPr kumimoji="1" lang="ja-JP" altLang="en-US" sz="2000" dirty="0"/>
              <a:t>　他者との関わりの中で行われる教科の特性を生かして，対話によって自分の考えなどを広げたり深めたりする場面をどこに設定するか。</a:t>
            </a:r>
          </a:p>
        </p:txBody>
      </p:sp>
      <p:sp>
        <p:nvSpPr>
          <p:cNvPr id="19" name="角丸四角形 18"/>
          <p:cNvSpPr/>
          <p:nvPr/>
        </p:nvSpPr>
        <p:spPr>
          <a:xfrm>
            <a:off x="250825" y="4294188"/>
            <a:ext cx="8642350" cy="1150937"/>
          </a:xfrm>
          <a:prstGeom prst="roundRect">
            <a:avLst>
              <a:gd name="adj" fmla="val 944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「深い学び」</a:t>
            </a:r>
            <a:endParaRPr kumimoji="1" lang="en-US" altLang="ja-JP" sz="2200" b="1" dirty="0"/>
          </a:p>
          <a:p>
            <a:pPr>
              <a:defRPr/>
            </a:pPr>
            <a:r>
              <a:rPr kumimoji="1" lang="ja-JP" altLang="en-US" sz="2000" b="1" dirty="0"/>
              <a:t>　</a:t>
            </a:r>
            <a:r>
              <a:rPr kumimoji="1" lang="ja-JP" altLang="en-US" sz="2000" dirty="0"/>
              <a:t>各指導事項で示されている内容を実現するために，児童が考える場面と教師が教える場面をどのように組み立てるか。</a:t>
            </a:r>
          </a:p>
        </p:txBody>
      </p:sp>
      <p:sp>
        <p:nvSpPr>
          <p:cNvPr id="21" name="ホームベース 20"/>
          <p:cNvSpPr/>
          <p:nvPr/>
        </p:nvSpPr>
        <p:spPr>
          <a:xfrm flipH="1">
            <a:off x="1907704" y="4221088"/>
            <a:ext cx="4464496" cy="504056"/>
          </a:xfrm>
          <a:prstGeom prst="homePlate">
            <a:avLst>
              <a:gd name="adj" fmla="val 82983"/>
            </a:avLst>
          </a:prstGeom>
          <a:solidFill>
            <a:srgbClr val="FFFF00"/>
          </a:solidFill>
          <a:ln>
            <a:solidFill>
              <a:srgbClr val="FF99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鍵となるのが「見方・考え方」</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272"/>
    </mc:Choice>
    <mc:Fallback xmlns="">
      <p:transition spd="slow" advTm="128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P124~</a:t>
            </a:r>
            <a:endParaRPr lang="ja-JP" altLang="en-US" dirty="0"/>
          </a:p>
        </p:txBody>
      </p:sp>
      <p:sp>
        <p:nvSpPr>
          <p:cNvPr id="55299" name="Text Box 19"/>
          <p:cNvSpPr txBox="1">
            <a:spLocks noChangeArrowheads="1"/>
          </p:cNvSpPr>
          <p:nvPr/>
        </p:nvSpPr>
        <p:spPr bwMode="auto">
          <a:xfrm>
            <a:off x="250825" y="836613"/>
            <a:ext cx="856932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２　内容の取扱いと指導上の配慮事項</a:t>
            </a:r>
          </a:p>
        </p:txBody>
      </p:sp>
      <p:sp>
        <p:nvSpPr>
          <p:cNvPr id="5530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b="1">
                <a:latin typeface="Arial" charset="0"/>
                <a:ea typeface="HGP教科書体" pitchFamily="18" charset="-128"/>
              </a:rPr>
              <a:t>Ⅴ</a:t>
            </a:r>
            <a:r>
              <a:rPr kumimoji="1" lang="ja-JP" altLang="en-US" sz="3200" b="1">
                <a:latin typeface="Arial" charset="0"/>
                <a:ea typeface="HGP教科書体" pitchFamily="18" charset="-128"/>
              </a:rPr>
              <a:t>　指導計画の作成と内容の取扱い</a:t>
            </a:r>
            <a:endParaRPr kumimoji="1" lang="ja-JP" altLang="en-US" sz="3200">
              <a:latin typeface="Tahoma" pitchFamily="34" charset="0"/>
            </a:endParaRPr>
          </a:p>
        </p:txBody>
      </p:sp>
      <p:sp>
        <p:nvSpPr>
          <p:cNvPr id="11" name="正方形/長方形 10"/>
          <p:cNvSpPr/>
          <p:nvPr/>
        </p:nvSpPr>
        <p:spPr>
          <a:xfrm>
            <a:off x="130175" y="3501008"/>
            <a:ext cx="8834438" cy="42144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(3) </a:t>
            </a:r>
            <a:r>
              <a:rPr lang="ja-JP" altLang="en-US" dirty="0">
                <a:solidFill>
                  <a:srgbClr val="FF0000"/>
                </a:solidFill>
                <a:latin typeface="+mj-ea"/>
                <a:ea typeface="+mj-ea"/>
              </a:rPr>
              <a:t>我が国の郷土の音楽の指導方法の工夫</a:t>
            </a:r>
          </a:p>
        </p:txBody>
      </p:sp>
      <p:sp>
        <p:nvSpPr>
          <p:cNvPr id="12" name="正方形/長方形 11"/>
          <p:cNvSpPr/>
          <p:nvPr/>
        </p:nvSpPr>
        <p:spPr>
          <a:xfrm>
            <a:off x="131763" y="2770245"/>
            <a:ext cx="8831262" cy="44273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(2) </a:t>
            </a:r>
            <a:r>
              <a:rPr lang="ja-JP" altLang="en-US" dirty="0">
                <a:solidFill>
                  <a:srgbClr val="FF0000"/>
                </a:solidFill>
                <a:latin typeface="+mj-ea"/>
                <a:ea typeface="+mj-ea"/>
              </a:rPr>
              <a:t>和音</a:t>
            </a:r>
            <a:r>
              <a:rPr lang="ja-JP" altLang="en-US" dirty="0">
                <a:solidFill>
                  <a:schemeClr val="tx2">
                    <a:lumMod val="50000"/>
                  </a:schemeClr>
                </a:solidFill>
                <a:latin typeface="+mj-ea"/>
                <a:ea typeface="+mj-ea"/>
              </a:rPr>
              <a:t>のもつ表情を感じ取ることができるような配慮　</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従前は「和音や和声」</a:t>
            </a:r>
          </a:p>
        </p:txBody>
      </p:sp>
      <p:sp>
        <p:nvSpPr>
          <p:cNvPr id="14" name="正方形/長方形 13"/>
          <p:cNvSpPr/>
          <p:nvPr/>
        </p:nvSpPr>
        <p:spPr>
          <a:xfrm>
            <a:off x="130175" y="1412776"/>
            <a:ext cx="8834438" cy="108012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(1)</a:t>
            </a:r>
            <a:r>
              <a:rPr lang="ja-JP" altLang="en-US" dirty="0">
                <a:solidFill>
                  <a:schemeClr val="tx2">
                    <a:lumMod val="50000"/>
                  </a:schemeClr>
                </a:solidFill>
                <a:latin typeface="+mj-ea"/>
                <a:ea typeface="+mj-ea"/>
              </a:rPr>
              <a:t> 表現・鑑賞の取扱い</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en-US" altLang="ja-JP" dirty="0">
                <a:solidFill>
                  <a:schemeClr val="tx2">
                    <a:lumMod val="50000"/>
                  </a:schemeClr>
                </a:solidFill>
                <a:latin typeface="+mj-ea"/>
                <a:ea typeface="+mj-ea"/>
              </a:rPr>
              <a:t> </a:t>
            </a:r>
            <a:r>
              <a:rPr lang="ja-JP" altLang="en-US" dirty="0">
                <a:solidFill>
                  <a:schemeClr val="tx2">
                    <a:lumMod val="50000"/>
                  </a:schemeClr>
                </a:solidFill>
                <a:latin typeface="+mj-ea"/>
                <a:ea typeface="+mj-ea"/>
              </a:rPr>
              <a:t>ア　</a:t>
            </a:r>
            <a:r>
              <a:rPr lang="ja-JP" altLang="en-US" dirty="0">
                <a:solidFill>
                  <a:srgbClr val="FF0000"/>
                </a:solidFill>
                <a:latin typeface="+mj-ea"/>
                <a:ea typeface="+mj-ea"/>
              </a:rPr>
              <a:t>音楽科の特質に応じた言語活動</a:t>
            </a:r>
            <a:r>
              <a:rPr lang="ja-JP" altLang="en-US" dirty="0">
                <a:solidFill>
                  <a:schemeClr val="tx2">
                    <a:lumMod val="50000"/>
                  </a:schemeClr>
                </a:solidFill>
                <a:latin typeface="+mj-ea"/>
                <a:ea typeface="+mj-ea"/>
              </a:rPr>
              <a:t>，イ　体を動かす活動，ウ　コンピュータ等の活用，</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エ　</a:t>
            </a:r>
            <a:r>
              <a:rPr lang="ja-JP" altLang="en-US" dirty="0">
                <a:solidFill>
                  <a:srgbClr val="FF0000"/>
                </a:solidFill>
                <a:latin typeface="+mj-ea"/>
                <a:ea typeface="+mj-ea"/>
              </a:rPr>
              <a:t>生活や社会の中の音や音楽との関わり</a:t>
            </a:r>
            <a:r>
              <a:rPr lang="ja-JP" altLang="en-US" dirty="0">
                <a:solidFill>
                  <a:schemeClr val="tx2">
                    <a:lumMod val="50000"/>
                  </a:schemeClr>
                </a:solidFill>
                <a:latin typeface="+mj-ea"/>
                <a:ea typeface="+mj-ea"/>
              </a:rPr>
              <a:t>，オ　</a:t>
            </a:r>
            <a:r>
              <a:rPr lang="ja-JP" altLang="en-US" dirty="0">
                <a:solidFill>
                  <a:srgbClr val="FF0000"/>
                </a:solidFill>
                <a:latin typeface="+mj-ea"/>
                <a:ea typeface="+mj-ea"/>
              </a:rPr>
              <a:t>著作者の創造性の尊重（知的財産権）</a:t>
            </a:r>
          </a:p>
        </p:txBody>
      </p:sp>
      <p:sp>
        <p:nvSpPr>
          <p:cNvPr id="23" name="正方形/長方形 22"/>
          <p:cNvSpPr/>
          <p:nvPr/>
        </p:nvSpPr>
        <p:spPr>
          <a:xfrm>
            <a:off x="130175" y="4244833"/>
            <a:ext cx="8834438" cy="76834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(4) </a:t>
            </a:r>
            <a:r>
              <a:rPr lang="ja-JP" altLang="en-US" dirty="0">
                <a:solidFill>
                  <a:schemeClr val="tx2">
                    <a:lumMod val="50000"/>
                  </a:schemeClr>
                </a:solidFill>
                <a:latin typeface="+mj-ea"/>
                <a:ea typeface="+mj-ea"/>
              </a:rPr>
              <a:t>歌唱の指導の取扱い</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ア　歌唱教材選択の視点，イ　移動ド唱法，ウ　変声期への配慮</a:t>
            </a:r>
          </a:p>
        </p:txBody>
      </p:sp>
      <p:sp>
        <p:nvSpPr>
          <p:cNvPr id="24" name="正方形/長方形 23"/>
          <p:cNvSpPr/>
          <p:nvPr/>
        </p:nvSpPr>
        <p:spPr>
          <a:xfrm>
            <a:off x="130175" y="5301208"/>
            <a:ext cx="8834438" cy="100811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buAutoNum type="arabicParenBoth" startAt="5"/>
              <a:defRPr/>
            </a:pPr>
            <a:r>
              <a:rPr lang="ja-JP" altLang="en-US" dirty="0">
                <a:solidFill>
                  <a:schemeClr val="tx2">
                    <a:lumMod val="50000"/>
                  </a:schemeClr>
                </a:solidFill>
                <a:latin typeface="+mj-ea"/>
                <a:ea typeface="+mj-ea"/>
              </a:rPr>
              <a:t>楽器の取扱いについて</a:t>
            </a:r>
            <a:endParaRPr lang="en-US" altLang="ja-JP" dirty="0">
              <a:solidFill>
                <a:schemeClr val="tx2">
                  <a:lumMod val="50000"/>
                </a:schemeClr>
              </a:solidFill>
              <a:latin typeface="+mj-ea"/>
              <a:ea typeface="+mj-ea"/>
            </a:endParaRPr>
          </a:p>
          <a:p>
            <a:pPr marL="342900" indent="-342900" eaLnBrk="1" fontAlgn="auto" hangingPunct="1">
              <a:spcBef>
                <a:spcPts val="0"/>
              </a:spcBef>
              <a:spcAft>
                <a:spcPts val="0"/>
              </a:spcAft>
              <a:defRPr/>
            </a:pPr>
            <a:r>
              <a:rPr lang="ja-JP" altLang="en-US" dirty="0">
                <a:solidFill>
                  <a:schemeClr val="tx2">
                    <a:lumMod val="50000"/>
                  </a:schemeClr>
                </a:solidFill>
                <a:latin typeface="+mj-ea"/>
                <a:ea typeface="+mj-ea"/>
              </a:rPr>
              <a:t>　ア　取り扱う打楽器，イ　</a:t>
            </a:r>
            <a:r>
              <a:rPr lang="ja-JP" altLang="en-US" dirty="0">
                <a:solidFill>
                  <a:srgbClr val="FF0000"/>
                </a:solidFill>
                <a:latin typeface="+mj-ea"/>
                <a:ea typeface="+mj-ea"/>
              </a:rPr>
              <a:t>低学年の旋律楽器</a:t>
            </a:r>
            <a:r>
              <a:rPr lang="ja-JP" altLang="en-US" dirty="0">
                <a:solidFill>
                  <a:schemeClr val="tx2">
                    <a:lumMod val="50000"/>
                  </a:schemeClr>
                </a:solidFill>
                <a:latin typeface="+mj-ea"/>
                <a:ea typeface="+mj-ea"/>
              </a:rPr>
              <a:t>，ウ　中学年の旋律楽器（</a:t>
            </a:r>
            <a:r>
              <a:rPr lang="en-US" altLang="ja-JP" dirty="0">
                <a:solidFill>
                  <a:srgbClr val="FF0000"/>
                </a:solidFill>
                <a:latin typeface="+mj-ea"/>
                <a:ea typeface="+mj-ea"/>
              </a:rPr>
              <a:t>※</a:t>
            </a:r>
            <a:r>
              <a:rPr lang="ja-JP" altLang="en-US" dirty="0">
                <a:solidFill>
                  <a:srgbClr val="FF0000"/>
                </a:solidFill>
                <a:latin typeface="+mj-ea"/>
                <a:ea typeface="+mj-ea"/>
              </a:rPr>
              <a:t>和楽器</a:t>
            </a:r>
            <a:r>
              <a:rPr lang="ja-JP" altLang="en-US" dirty="0">
                <a:solidFill>
                  <a:schemeClr val="tx1"/>
                </a:solidFill>
                <a:latin typeface="+mj-ea"/>
                <a:ea typeface="+mj-ea"/>
              </a:rPr>
              <a:t>），</a:t>
            </a:r>
            <a:endParaRPr lang="en-US" altLang="ja-JP" dirty="0">
              <a:solidFill>
                <a:schemeClr val="tx1"/>
              </a:solidFill>
              <a:latin typeface="+mj-ea"/>
              <a:ea typeface="+mj-ea"/>
            </a:endParaRPr>
          </a:p>
          <a:p>
            <a:pPr marL="342900" indent="-342900" eaLnBrk="1" fontAlgn="auto" hangingPunct="1">
              <a:spcBef>
                <a:spcPts val="0"/>
              </a:spcBef>
              <a:spcAft>
                <a:spcPts val="0"/>
              </a:spcAft>
              <a:defRPr/>
            </a:pPr>
            <a:r>
              <a:rPr lang="ja-JP" altLang="en-US" dirty="0">
                <a:solidFill>
                  <a:schemeClr val="tx1"/>
                </a:solidFill>
                <a:latin typeface="+mj-ea"/>
                <a:ea typeface="+mj-ea"/>
              </a:rPr>
              <a:t>　エ　高学年の旋律楽器，</a:t>
            </a:r>
            <a:r>
              <a:rPr lang="en-US" altLang="ja-JP" dirty="0">
                <a:solidFill>
                  <a:schemeClr val="tx1"/>
                </a:solidFill>
                <a:latin typeface="+mj-ea"/>
                <a:ea typeface="+mj-ea"/>
              </a:rPr>
              <a:t> </a:t>
            </a:r>
            <a:r>
              <a:rPr lang="ja-JP" altLang="en-US" dirty="0">
                <a:solidFill>
                  <a:schemeClr val="tx1"/>
                </a:solidFill>
                <a:latin typeface="+mj-ea"/>
                <a:ea typeface="+mj-ea"/>
              </a:rPr>
              <a:t>オ　合奏で扱う楽器の選択</a:t>
            </a:r>
          </a:p>
        </p:txBody>
      </p:sp>
      <p:sp>
        <p:nvSpPr>
          <p:cNvPr id="10" name="スライド番号プレースホルダ 9"/>
          <p:cNvSpPr>
            <a:spLocks noGrp="1"/>
          </p:cNvSpPr>
          <p:nvPr>
            <p:ph type="sldNum" sz="quarter" idx="12"/>
          </p:nvPr>
        </p:nvSpPr>
        <p:spPr>
          <a:xfrm>
            <a:off x="8172400" y="6459538"/>
            <a:ext cx="984250" cy="365125"/>
          </a:xfrm>
        </p:spPr>
        <p:txBody>
          <a:bodyPr/>
          <a:lstStyle/>
          <a:p>
            <a:fld id="{3AE2F1B5-A3CA-4B8A-8AF7-A439B4014CB8}" type="slidenum">
              <a:rPr lang="en-US" altLang="ja-JP" sz="2000" smtClean="0"/>
              <a:pPr/>
              <a:t>19</a:t>
            </a:fld>
            <a:endParaRPr lang="en-US" altLang="ja-JP" sz="200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52"/>
    </mc:Choice>
    <mc:Fallback xmlns="">
      <p:transition spd="slow" advTm="1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a:t>
            </a:r>
            <a:endParaRPr lang="ja-JP" altLang="en-US" dirty="0"/>
          </a:p>
        </p:txBody>
      </p:sp>
      <p:sp>
        <p:nvSpPr>
          <p:cNvPr id="6" name="正方形/長方形 5"/>
          <p:cNvSpPr/>
          <p:nvPr/>
        </p:nvSpPr>
        <p:spPr>
          <a:xfrm>
            <a:off x="179388" y="1268413"/>
            <a:ext cx="8785225" cy="518492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400" dirty="0"/>
          </a:p>
        </p:txBody>
      </p:sp>
      <p:sp>
        <p:nvSpPr>
          <p:cNvPr id="12292" name="テキスト ボックス 6"/>
          <p:cNvSpPr txBox="1">
            <a:spLocks noChangeArrowheads="1"/>
          </p:cNvSpPr>
          <p:nvPr/>
        </p:nvSpPr>
        <p:spPr bwMode="auto">
          <a:xfrm>
            <a:off x="179388" y="1628775"/>
            <a:ext cx="8820150" cy="2462213"/>
          </a:xfrm>
          <a:prstGeom prst="rect">
            <a:avLst/>
          </a:prstGeom>
          <a:noFill/>
          <a:ln w="9525">
            <a:noFill/>
            <a:miter lim="800000"/>
            <a:headEnd/>
            <a:tailEnd/>
          </a:ln>
        </p:spPr>
        <p:txBody>
          <a:bodyPr>
            <a:spAutoFit/>
          </a:bodyPr>
          <a:lstStyle/>
          <a:p>
            <a:pPr eaLnBrk="1" hangingPunct="1"/>
            <a:r>
              <a:rPr kumimoji="1" lang="ja-JP" altLang="en-US" sz="2800" u="sng" dirty="0">
                <a:latin typeface="Tahoma" pitchFamily="34" charset="0"/>
              </a:rPr>
              <a:t>①　教科の目標の改善</a:t>
            </a:r>
            <a:endParaRPr kumimoji="1" lang="en-US" altLang="ja-JP" sz="2800" u="sng" dirty="0">
              <a:latin typeface="Tahoma" pitchFamily="34" charset="0"/>
            </a:endParaRPr>
          </a:p>
          <a:p>
            <a:pPr eaLnBrk="1" hangingPunct="1"/>
            <a:endParaRPr kumimoji="1" lang="en-US" altLang="ja-JP" sz="1000" u="sng" dirty="0">
              <a:latin typeface="Tahoma" pitchFamily="34" charset="0"/>
            </a:endParaRPr>
          </a:p>
          <a:p>
            <a:pPr algn="ctr" eaLnBrk="1" hangingPunct="1"/>
            <a:r>
              <a:rPr kumimoji="1" lang="ja-JP" altLang="en-US" sz="2400" dirty="0">
                <a:latin typeface="Tahoma" pitchFamily="34" charset="0"/>
              </a:rPr>
              <a:t>　音楽科で育成を目指す資質・能力を「生活や社会の中の</a:t>
            </a:r>
            <a:endParaRPr kumimoji="1" lang="en-US" altLang="ja-JP" sz="2400" dirty="0">
              <a:latin typeface="Tahoma" pitchFamily="34" charset="0"/>
            </a:endParaRPr>
          </a:p>
          <a:p>
            <a:pPr algn="ctr" eaLnBrk="1" hangingPunct="1"/>
            <a:r>
              <a:rPr kumimoji="1" lang="ja-JP" altLang="en-US" sz="2400" dirty="0">
                <a:latin typeface="Tahoma" pitchFamily="34" charset="0"/>
              </a:rPr>
              <a:t>音や音楽と豊かに関わる</a:t>
            </a:r>
            <a:r>
              <a:rPr kumimoji="1" lang="ja-JP" altLang="en-US" sz="2400" u="sng" dirty="0">
                <a:solidFill>
                  <a:srgbClr val="FF0000"/>
                </a:solidFill>
                <a:latin typeface="Tahoma" pitchFamily="34" charset="0"/>
              </a:rPr>
              <a:t>資質・能力</a:t>
            </a:r>
            <a:r>
              <a:rPr kumimoji="1" lang="ja-JP" altLang="en-US" sz="2400" dirty="0">
                <a:latin typeface="Tahoma" pitchFamily="34" charset="0"/>
              </a:rPr>
              <a:t>」と規定</a:t>
            </a:r>
            <a:endParaRPr kumimoji="1" lang="en-US" altLang="ja-JP" sz="2400" dirty="0">
              <a:latin typeface="Tahoma" pitchFamily="34" charset="0"/>
            </a:endParaRPr>
          </a:p>
          <a:p>
            <a:pPr algn="ctr" eaLnBrk="1" hangingPunct="1"/>
            <a:endParaRPr kumimoji="1" lang="en-US" altLang="ja-JP" sz="1200" dirty="0">
              <a:latin typeface="Tahoma" pitchFamily="34" charset="0"/>
            </a:endParaRPr>
          </a:p>
          <a:p>
            <a:pPr algn="ctr" eaLnBrk="1" hangingPunct="1"/>
            <a:r>
              <a:rPr kumimoji="1" lang="ja-JP" altLang="en-US" sz="2400" dirty="0">
                <a:solidFill>
                  <a:srgbClr val="FF0000"/>
                </a:solidFill>
                <a:latin typeface="Tahoma" pitchFamily="34" charset="0"/>
              </a:rPr>
              <a:t>　</a:t>
            </a:r>
            <a:r>
              <a:rPr kumimoji="1" lang="ja-JP" altLang="en-US" sz="2800" dirty="0">
                <a:solidFill>
                  <a:srgbClr val="FF0000"/>
                </a:solidFill>
                <a:latin typeface="Tahoma" pitchFamily="34" charset="0"/>
              </a:rPr>
              <a:t>「知識及び技能」，「思考力，判断力，表現力等」，</a:t>
            </a:r>
            <a:endParaRPr kumimoji="1" lang="en-US" altLang="ja-JP" sz="2800" dirty="0">
              <a:solidFill>
                <a:srgbClr val="FF0000"/>
              </a:solidFill>
              <a:latin typeface="Tahoma" pitchFamily="34" charset="0"/>
            </a:endParaRPr>
          </a:p>
          <a:p>
            <a:pPr algn="ctr" eaLnBrk="1" hangingPunct="1"/>
            <a:r>
              <a:rPr kumimoji="1" lang="ja-JP" altLang="en-US" sz="2800" dirty="0">
                <a:solidFill>
                  <a:srgbClr val="FF0000"/>
                </a:solidFill>
                <a:latin typeface="Tahoma" pitchFamily="34" charset="0"/>
              </a:rPr>
              <a:t>　「学びに向かう力，人間性等」</a:t>
            </a:r>
            <a:endParaRPr kumimoji="1" lang="en-US" altLang="ja-JP" sz="2800" dirty="0">
              <a:solidFill>
                <a:srgbClr val="FF0000"/>
              </a:solidFill>
              <a:latin typeface="Tahoma" pitchFamily="34" charset="0"/>
            </a:endParaRPr>
          </a:p>
        </p:txBody>
      </p:sp>
      <p:sp>
        <p:nvSpPr>
          <p:cNvPr id="8" name="角丸四角形 7"/>
          <p:cNvSpPr/>
          <p:nvPr/>
        </p:nvSpPr>
        <p:spPr>
          <a:xfrm>
            <a:off x="2411760" y="943226"/>
            <a:ext cx="4320480" cy="472824"/>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目標の改善</a:t>
            </a:r>
          </a:p>
        </p:txBody>
      </p:sp>
      <p:sp>
        <p:nvSpPr>
          <p:cNvPr id="4" name="角丸四角形 3"/>
          <p:cNvSpPr/>
          <p:nvPr/>
        </p:nvSpPr>
        <p:spPr>
          <a:xfrm>
            <a:off x="323850" y="2205038"/>
            <a:ext cx="8496300" cy="1944687"/>
          </a:xfrm>
          <a:prstGeom prst="roundRect">
            <a:avLst>
              <a:gd name="adj" fmla="val 7849"/>
            </a:avLst>
          </a:prstGeom>
          <a:noFill/>
          <a:ln w="3810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角丸四角形 1"/>
          <p:cNvSpPr/>
          <p:nvPr/>
        </p:nvSpPr>
        <p:spPr>
          <a:xfrm>
            <a:off x="539750" y="4509120"/>
            <a:ext cx="8064500" cy="646113"/>
          </a:xfrm>
          <a:prstGeom prst="roundRect">
            <a:avLst>
              <a:gd name="adj" fmla="val 7011"/>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3200" dirty="0">
                <a:latin typeface="+mn-ea"/>
              </a:rPr>
              <a:t>「音楽的な見方・考え方」を働かせた学習</a:t>
            </a:r>
            <a:endParaRPr kumimoji="1" lang="ja-JP" altLang="en-US" sz="3200" dirty="0">
              <a:latin typeface="+mn-ea"/>
            </a:endParaRPr>
          </a:p>
        </p:txBody>
      </p:sp>
      <p:sp>
        <p:nvSpPr>
          <p:cNvPr id="12299" name="テキスト ボックス 6"/>
          <p:cNvSpPr txBox="1">
            <a:spLocks noChangeArrowheads="1"/>
          </p:cNvSpPr>
          <p:nvPr/>
        </p:nvSpPr>
        <p:spPr bwMode="auto">
          <a:xfrm>
            <a:off x="684213" y="5589240"/>
            <a:ext cx="7920037" cy="646112"/>
          </a:xfrm>
          <a:prstGeom prst="rect">
            <a:avLst/>
          </a:prstGeom>
          <a:noFill/>
          <a:ln w="9525">
            <a:noFill/>
            <a:miter lim="800000"/>
            <a:headEnd/>
            <a:tailEnd/>
          </a:ln>
        </p:spPr>
        <p:txBody>
          <a:bodyPr>
            <a:spAutoFit/>
          </a:bodyPr>
          <a:lstStyle/>
          <a:p>
            <a:r>
              <a:rPr kumimoji="1" lang="ja-JP" altLang="en-US" sz="3600" dirty="0"/>
              <a:t>教科としての音楽を学ぶ意味の明確化</a:t>
            </a:r>
          </a:p>
        </p:txBody>
      </p:sp>
      <p:sp>
        <p:nvSpPr>
          <p:cNvPr id="12300" name="AutoShape 15"/>
          <p:cNvSpPr>
            <a:spLocks noChangeArrowheads="1"/>
          </p:cNvSpPr>
          <p:nvPr/>
        </p:nvSpPr>
        <p:spPr bwMode="auto">
          <a:xfrm>
            <a:off x="34925" y="44450"/>
            <a:ext cx="4465067"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dirty="0">
                <a:latin typeface="Arial" charset="0"/>
                <a:ea typeface="HGP教科書体" pitchFamily="18" charset="-128"/>
              </a:rPr>
              <a:t>Ⅰ</a:t>
            </a:r>
            <a:r>
              <a:rPr kumimoji="1" lang="ja-JP" altLang="en-US" sz="2800" b="1" dirty="0">
                <a:latin typeface="Arial" charset="0"/>
                <a:ea typeface="HGP教科書体" pitchFamily="18" charset="-128"/>
              </a:rPr>
              <a:t>　音楽科の改訂の要点</a:t>
            </a:r>
            <a:endParaRPr kumimoji="1" lang="ja-JP" altLang="en-US" sz="2800" dirty="0">
              <a:latin typeface="Tahoma" pitchFamily="34" charset="0"/>
            </a:endParaRPr>
          </a:p>
        </p:txBody>
      </p:sp>
      <p:sp>
        <p:nvSpPr>
          <p:cNvPr id="10" name="スライド番号プレースホルダ 9"/>
          <p:cNvSpPr>
            <a:spLocks noGrp="1"/>
          </p:cNvSpPr>
          <p:nvPr>
            <p:ph type="sldNum" sz="quarter" idx="12"/>
          </p:nvPr>
        </p:nvSpPr>
        <p:spPr>
          <a:xfrm>
            <a:off x="8124254" y="6459538"/>
            <a:ext cx="984250" cy="365125"/>
          </a:xfrm>
        </p:spPr>
        <p:txBody>
          <a:bodyPr/>
          <a:lstStyle/>
          <a:p>
            <a:fld id="{8F777EF8-BC62-481B-9859-BBBBED9133C9}" type="slidenum">
              <a:rPr lang="en-US" altLang="ja-JP" sz="2000" smtClean="0"/>
              <a:pPr/>
              <a:t>2</a:t>
            </a:fld>
            <a:endParaRPr lang="en-US" altLang="ja-JP" sz="200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94"/>
    </mc:Choice>
    <mc:Fallback xmlns="">
      <p:transition spd="slow" advTm="59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P124~</a:t>
            </a:r>
            <a:endParaRPr lang="ja-JP" altLang="en-US" dirty="0"/>
          </a:p>
        </p:txBody>
      </p:sp>
      <p:sp>
        <p:nvSpPr>
          <p:cNvPr id="55299" name="Text Box 19"/>
          <p:cNvSpPr txBox="1">
            <a:spLocks noChangeArrowheads="1"/>
          </p:cNvSpPr>
          <p:nvPr/>
        </p:nvSpPr>
        <p:spPr bwMode="auto">
          <a:xfrm>
            <a:off x="250825" y="836613"/>
            <a:ext cx="856932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２　内容の取扱いと指導上の配慮事項</a:t>
            </a:r>
          </a:p>
        </p:txBody>
      </p:sp>
      <p:sp>
        <p:nvSpPr>
          <p:cNvPr id="5530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b="1">
                <a:latin typeface="Arial" charset="0"/>
                <a:ea typeface="HGP教科書体" pitchFamily="18" charset="-128"/>
              </a:rPr>
              <a:t>Ⅴ</a:t>
            </a:r>
            <a:r>
              <a:rPr kumimoji="1" lang="ja-JP" altLang="en-US" sz="3200" b="1">
                <a:latin typeface="Arial" charset="0"/>
                <a:ea typeface="HGP教科書体" pitchFamily="18" charset="-128"/>
              </a:rPr>
              <a:t>　指導計画の作成と内容の取扱い</a:t>
            </a:r>
            <a:endParaRPr kumimoji="1" lang="ja-JP" altLang="en-US" sz="3200">
              <a:latin typeface="Tahoma" pitchFamily="34" charset="0"/>
            </a:endParaRPr>
          </a:p>
        </p:txBody>
      </p:sp>
      <p:sp>
        <p:nvSpPr>
          <p:cNvPr id="10" name="正方形/長方形 9"/>
          <p:cNvSpPr/>
          <p:nvPr/>
        </p:nvSpPr>
        <p:spPr>
          <a:xfrm>
            <a:off x="131254" y="1412776"/>
            <a:ext cx="8834438" cy="151216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buAutoNum type="arabicParenBoth" startAt="6"/>
              <a:defRPr/>
            </a:pPr>
            <a:r>
              <a:rPr lang="ja-JP" altLang="en-US" dirty="0">
                <a:solidFill>
                  <a:srgbClr val="FF0000"/>
                </a:solidFill>
                <a:latin typeface="+mj-ea"/>
                <a:ea typeface="+mj-ea"/>
              </a:rPr>
              <a:t>音楽づくりの取扱い</a:t>
            </a:r>
            <a:endParaRPr lang="en-US" altLang="ja-JP" dirty="0">
              <a:solidFill>
                <a:srgbClr val="FF0000"/>
              </a:solidFill>
              <a:latin typeface="+mj-ea"/>
              <a:ea typeface="+mj-ea"/>
            </a:endParaRPr>
          </a:p>
          <a:p>
            <a:pPr marL="342900" indent="-342900" eaLnBrk="1" fontAlgn="auto" hangingPunct="1">
              <a:spcBef>
                <a:spcPts val="0"/>
              </a:spcBef>
              <a:spcAft>
                <a:spcPts val="0"/>
              </a:spcAft>
              <a:defRPr/>
            </a:pPr>
            <a:r>
              <a:rPr lang="ja-JP" altLang="en-US" dirty="0">
                <a:solidFill>
                  <a:schemeClr val="tx2">
                    <a:lumMod val="50000"/>
                  </a:schemeClr>
                </a:solidFill>
                <a:latin typeface="+mj-ea"/>
                <a:ea typeface="+mj-ea"/>
              </a:rPr>
              <a:t>　ア　身近なものから音を探す，模倣するなどして発想を得る，</a:t>
            </a:r>
            <a:r>
              <a:rPr lang="ja-JP" altLang="en-US" dirty="0">
                <a:solidFill>
                  <a:srgbClr val="FF0000"/>
                </a:solidFill>
                <a:latin typeface="+mj-ea"/>
                <a:ea typeface="+mj-ea"/>
              </a:rPr>
              <a:t>適切な条件を設定する</a:t>
            </a:r>
            <a:endParaRPr lang="en-US" altLang="ja-JP" dirty="0">
              <a:solidFill>
                <a:srgbClr val="FF0000"/>
              </a:solidFill>
              <a:latin typeface="+mj-ea"/>
              <a:ea typeface="+mj-ea"/>
            </a:endParaRPr>
          </a:p>
          <a:p>
            <a:pPr marL="342900" indent="-342900" eaLnBrk="1" fontAlgn="auto" hangingPunct="1">
              <a:spcBef>
                <a:spcPts val="0"/>
              </a:spcBef>
              <a:spcAft>
                <a:spcPts val="0"/>
              </a:spcAft>
              <a:defRPr/>
            </a:pPr>
            <a:r>
              <a:rPr lang="ja-JP" altLang="en-US" dirty="0">
                <a:solidFill>
                  <a:schemeClr val="tx2">
                    <a:lumMod val="50000"/>
                  </a:schemeClr>
                </a:solidFill>
                <a:latin typeface="+mj-ea"/>
                <a:ea typeface="+mj-ea"/>
              </a:rPr>
              <a:t>　イ　</a:t>
            </a:r>
            <a:r>
              <a:rPr lang="ja-JP" altLang="en-US" dirty="0">
                <a:solidFill>
                  <a:srgbClr val="FF0000"/>
                </a:solidFill>
                <a:latin typeface="+mj-ea"/>
                <a:ea typeface="+mj-ea"/>
              </a:rPr>
              <a:t>具体例を示し，見通しをもった音楽づくりの指導の工夫</a:t>
            </a:r>
            <a:endParaRPr lang="en-US" altLang="ja-JP" dirty="0">
              <a:solidFill>
                <a:srgbClr val="FF0000"/>
              </a:solidFill>
              <a:latin typeface="+mj-ea"/>
              <a:ea typeface="+mj-ea"/>
            </a:endParaRPr>
          </a:p>
          <a:p>
            <a:pPr marL="342900" indent="-342900" eaLnBrk="1" fontAlgn="auto" hangingPunct="1">
              <a:spcBef>
                <a:spcPts val="0"/>
              </a:spcBef>
              <a:spcAft>
                <a:spcPts val="0"/>
              </a:spcAft>
              <a:defRPr/>
            </a:pPr>
            <a:r>
              <a:rPr lang="ja-JP" altLang="en-US" dirty="0">
                <a:solidFill>
                  <a:srgbClr val="FF0000"/>
                </a:solidFill>
                <a:latin typeface="+mj-ea"/>
                <a:ea typeface="+mj-ea"/>
              </a:rPr>
              <a:t>　</a:t>
            </a:r>
            <a:r>
              <a:rPr lang="ja-JP" altLang="en-US" dirty="0">
                <a:solidFill>
                  <a:schemeClr val="tx1"/>
                </a:solidFill>
                <a:latin typeface="+mj-ea"/>
                <a:ea typeface="+mj-ea"/>
              </a:rPr>
              <a:t>ウ　作品を記録する方法</a:t>
            </a:r>
            <a:endParaRPr lang="en-US" altLang="ja-JP" dirty="0">
              <a:solidFill>
                <a:schemeClr val="tx1"/>
              </a:solidFill>
              <a:latin typeface="+mj-ea"/>
              <a:ea typeface="+mj-ea"/>
            </a:endParaRPr>
          </a:p>
          <a:p>
            <a:pPr marL="342900" indent="-342900" eaLnBrk="1" fontAlgn="auto" hangingPunct="1">
              <a:spcBef>
                <a:spcPts val="0"/>
              </a:spcBef>
              <a:spcAft>
                <a:spcPts val="0"/>
              </a:spcAft>
              <a:defRPr/>
            </a:pPr>
            <a:r>
              <a:rPr lang="ja-JP" altLang="en-US" dirty="0">
                <a:solidFill>
                  <a:schemeClr val="tx1"/>
                </a:solidFill>
                <a:latin typeface="+mj-ea"/>
                <a:ea typeface="+mj-ea"/>
              </a:rPr>
              <a:t>　エ　拍節的でないリズム，我が国の音楽に使われているリズム，調整にとらわれない音階</a:t>
            </a:r>
          </a:p>
        </p:txBody>
      </p:sp>
      <p:sp>
        <p:nvSpPr>
          <p:cNvPr id="13" name="正方形/長方形 12"/>
          <p:cNvSpPr/>
          <p:nvPr/>
        </p:nvSpPr>
        <p:spPr>
          <a:xfrm>
            <a:off x="130175" y="3140968"/>
            <a:ext cx="8834438" cy="42144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(7) </a:t>
            </a:r>
            <a:r>
              <a:rPr lang="ja-JP" altLang="en-US" dirty="0">
                <a:solidFill>
                  <a:srgbClr val="FF0000"/>
                </a:solidFill>
                <a:latin typeface="+mj-ea"/>
                <a:ea typeface="+mj-ea"/>
              </a:rPr>
              <a:t>鑑賞における言語活動</a:t>
            </a:r>
          </a:p>
        </p:txBody>
      </p:sp>
      <p:sp>
        <p:nvSpPr>
          <p:cNvPr id="15" name="正方形/長方形 14"/>
          <p:cNvSpPr/>
          <p:nvPr/>
        </p:nvSpPr>
        <p:spPr>
          <a:xfrm>
            <a:off x="130050" y="3789040"/>
            <a:ext cx="8834438" cy="180020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1"/>
                </a:solidFill>
                <a:latin typeface="+mj-ea"/>
                <a:ea typeface="+mj-ea"/>
              </a:rPr>
              <a:t>(8) </a:t>
            </a:r>
            <a:r>
              <a:rPr lang="ja-JP" altLang="en-US" dirty="0">
                <a:solidFill>
                  <a:schemeClr val="tx1"/>
                </a:solidFill>
                <a:latin typeface="+mj-ea"/>
                <a:ea typeface="+mj-ea"/>
              </a:rPr>
              <a:t>音楽を形づくっている要素の適切な選択と関連付け</a:t>
            </a:r>
            <a:endParaRPr lang="en-US" altLang="ja-JP" dirty="0">
              <a:solidFill>
                <a:schemeClr val="tx1"/>
              </a:solidFill>
              <a:latin typeface="+mj-ea"/>
              <a:ea typeface="+mj-ea"/>
            </a:endParaRPr>
          </a:p>
          <a:p>
            <a:r>
              <a:rPr lang="ja-JP" altLang="en-US" dirty="0">
                <a:solidFill>
                  <a:schemeClr val="tx1"/>
                </a:solidFill>
              </a:rPr>
              <a:t>　ア 音楽を特徴付けている要素</a:t>
            </a:r>
          </a:p>
          <a:p>
            <a:r>
              <a:rPr lang="ja-JP" altLang="en-US" dirty="0">
                <a:solidFill>
                  <a:schemeClr val="tx1"/>
                </a:solidFill>
              </a:rPr>
              <a:t>　　音色，リズム，速度，旋律，強弱，</a:t>
            </a:r>
            <a:r>
              <a:rPr lang="ja-JP" altLang="en-US" u="sng" dirty="0">
                <a:solidFill>
                  <a:srgbClr val="FF0000"/>
                </a:solidFill>
              </a:rPr>
              <a:t>音の重なり</a:t>
            </a:r>
            <a:r>
              <a:rPr lang="ja-JP" altLang="en-US" dirty="0">
                <a:solidFill>
                  <a:schemeClr val="tx1"/>
                </a:solidFill>
              </a:rPr>
              <a:t>，</a:t>
            </a:r>
            <a:r>
              <a:rPr lang="ja-JP" altLang="en-US" u="sng" dirty="0">
                <a:solidFill>
                  <a:srgbClr val="FF0000"/>
                </a:solidFill>
              </a:rPr>
              <a:t>和音の響き</a:t>
            </a:r>
            <a:r>
              <a:rPr lang="ja-JP" altLang="en-US" dirty="0">
                <a:solidFill>
                  <a:schemeClr val="tx1"/>
                </a:solidFill>
              </a:rPr>
              <a:t>，</a:t>
            </a:r>
            <a:r>
              <a:rPr lang="ja-JP" altLang="en-US" u="sng" dirty="0">
                <a:solidFill>
                  <a:srgbClr val="FF0000"/>
                </a:solidFill>
              </a:rPr>
              <a:t>音階</a:t>
            </a:r>
            <a:r>
              <a:rPr lang="ja-JP" altLang="en-US" dirty="0">
                <a:solidFill>
                  <a:schemeClr val="tx1"/>
                </a:solidFill>
              </a:rPr>
              <a:t>，</a:t>
            </a:r>
            <a:r>
              <a:rPr lang="ja-JP" altLang="en-US" u="sng" dirty="0">
                <a:solidFill>
                  <a:srgbClr val="FF0000"/>
                </a:solidFill>
              </a:rPr>
              <a:t>調</a:t>
            </a:r>
            <a:r>
              <a:rPr lang="ja-JP" altLang="en-US" dirty="0">
                <a:solidFill>
                  <a:schemeClr val="tx1"/>
                </a:solidFill>
              </a:rPr>
              <a:t>，</a:t>
            </a:r>
            <a:r>
              <a:rPr lang="ja-JP" altLang="en-US" u="sng" dirty="0">
                <a:solidFill>
                  <a:srgbClr val="FF0000"/>
                </a:solidFill>
              </a:rPr>
              <a:t>拍</a:t>
            </a:r>
            <a:r>
              <a:rPr lang="ja-JP" altLang="en-US" dirty="0">
                <a:solidFill>
                  <a:schemeClr val="tx1"/>
                </a:solidFill>
              </a:rPr>
              <a:t>，フレーズなど</a:t>
            </a:r>
          </a:p>
          <a:p>
            <a:r>
              <a:rPr lang="ja-JP" altLang="en-US" dirty="0">
                <a:solidFill>
                  <a:schemeClr val="tx1"/>
                </a:solidFill>
              </a:rPr>
              <a:t>　イ 音楽の仕組み</a:t>
            </a:r>
          </a:p>
          <a:p>
            <a:r>
              <a:rPr lang="ja-JP" altLang="en-US" dirty="0">
                <a:solidFill>
                  <a:schemeClr val="tx1"/>
                </a:solidFill>
              </a:rPr>
              <a:t>　　反復，</a:t>
            </a:r>
            <a:r>
              <a:rPr lang="ja-JP" altLang="en-US" u="sng" dirty="0">
                <a:solidFill>
                  <a:srgbClr val="FF0000"/>
                </a:solidFill>
              </a:rPr>
              <a:t>呼びかけとこたえ</a:t>
            </a:r>
            <a:r>
              <a:rPr lang="ja-JP" altLang="en-US" dirty="0">
                <a:solidFill>
                  <a:schemeClr val="tx1"/>
                </a:solidFill>
              </a:rPr>
              <a:t>，変化，音楽の縦と横</a:t>
            </a:r>
            <a:r>
              <a:rPr lang="ja-JP" altLang="en-US" u="sng" dirty="0">
                <a:solidFill>
                  <a:srgbClr val="FF0000"/>
                </a:solidFill>
              </a:rPr>
              <a:t>との</a:t>
            </a:r>
            <a:r>
              <a:rPr lang="ja-JP" altLang="en-US" dirty="0">
                <a:solidFill>
                  <a:schemeClr val="tx1"/>
                </a:solidFill>
              </a:rPr>
              <a:t>関係など</a:t>
            </a:r>
            <a:endParaRPr lang="ja-JP" altLang="en-US" dirty="0">
              <a:solidFill>
                <a:schemeClr val="tx1"/>
              </a:solidFill>
              <a:latin typeface="+mj-ea"/>
              <a:ea typeface="+mj-ea"/>
            </a:endParaRPr>
          </a:p>
        </p:txBody>
      </p:sp>
      <p:sp>
        <p:nvSpPr>
          <p:cNvPr id="16" name="角丸四角形吹き出し 15"/>
          <p:cNvSpPr/>
          <p:nvPr/>
        </p:nvSpPr>
        <p:spPr>
          <a:xfrm>
            <a:off x="179512" y="5733256"/>
            <a:ext cx="8784976" cy="792088"/>
          </a:xfrm>
          <a:prstGeom prst="wedgeRoundRectCallout">
            <a:avLst>
              <a:gd name="adj1" fmla="val 26503"/>
              <a:gd name="adj2" fmla="val -96831"/>
              <a:gd name="adj3" fmla="val 16667"/>
            </a:avLst>
          </a:prstGeom>
          <a:solidFill>
            <a:srgbClr val="FFFF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従前は，指導事項で示さていた内容が，指導上の配慮事項で示されるようになった。</a:t>
            </a:r>
            <a:endParaRPr kumimoji="1" lang="en-US" altLang="ja-JP" dirty="0">
              <a:solidFill>
                <a:schemeClr val="tx1"/>
              </a:solidFill>
            </a:endParaRPr>
          </a:p>
          <a:p>
            <a:pPr algn="ctr"/>
            <a:r>
              <a:rPr kumimoji="1" lang="ja-JP" altLang="en-US" dirty="0">
                <a:solidFill>
                  <a:schemeClr val="tx1"/>
                </a:solidFill>
              </a:rPr>
              <a:t>（指導事項は目指す資質・能力のみを示すことに統一されたため）</a:t>
            </a:r>
          </a:p>
        </p:txBody>
      </p:sp>
      <p:sp>
        <p:nvSpPr>
          <p:cNvPr id="9" name="スライド番号プレースホルダ 8"/>
          <p:cNvSpPr>
            <a:spLocks noGrp="1"/>
          </p:cNvSpPr>
          <p:nvPr>
            <p:ph type="sldNum" sz="quarter" idx="12"/>
          </p:nvPr>
        </p:nvSpPr>
        <p:spPr>
          <a:xfrm>
            <a:off x="8196262" y="6459538"/>
            <a:ext cx="984250" cy="365125"/>
          </a:xfrm>
        </p:spPr>
        <p:txBody>
          <a:bodyPr/>
          <a:lstStyle/>
          <a:p>
            <a:fld id="{3AE2F1B5-A3CA-4B8A-8AF7-A439B4014CB8}" type="slidenum">
              <a:rPr lang="en-US" altLang="ja-JP" sz="2000" smtClean="0"/>
              <a:pPr/>
              <a:t>20</a:t>
            </a:fld>
            <a:endParaRPr lang="en-US" altLang="ja-JP" sz="200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86"/>
    </mc:Choice>
    <mc:Fallback xmlns="">
      <p:transition spd="slow" advTm="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86063" y="5732463"/>
            <a:ext cx="3571875" cy="385762"/>
          </a:xfrm>
          <a:prstGeom prst="rect">
            <a:avLst/>
          </a:prstGeom>
        </p:spPr>
        <p:txBody>
          <a:bodyPr wrap="none" fromWordArt="1"/>
          <a:lstStyle/>
          <a:p>
            <a:pPr algn="ctr">
              <a:defRPr/>
            </a:pPr>
            <a:r>
              <a:rPr lang="zh-TW" altLang="en-US" sz="3600" kern="10" dirty="0">
                <a:latin typeface="HGP教科書体" panose="02020600000000000000" pitchFamily="18" charset="-128"/>
                <a:ea typeface="HGP教科書体" panose="02020600000000000000" pitchFamily="18" charset="-128"/>
              </a:rPr>
              <a:t>        </a:t>
            </a:r>
            <a:endParaRPr lang="ja-JP" altLang="en-US" sz="3600" kern="10" dirty="0">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563938" y="1341438"/>
            <a:ext cx="1873250" cy="681037"/>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a:ea typeface="HGP教科書体"/>
              </a:rPr>
              <a:t>音楽</a:t>
            </a:r>
          </a:p>
        </p:txBody>
      </p:sp>
      <p:sp>
        <p:nvSpPr>
          <p:cNvPr id="6149" name="AutoShape 12"/>
          <p:cNvSpPr>
            <a:spLocks noChangeArrowheads="1"/>
          </p:cNvSpPr>
          <p:nvPr/>
        </p:nvSpPr>
        <p:spPr bwMode="auto">
          <a:xfrm>
            <a:off x="1557338" y="2205038"/>
            <a:ext cx="6038850" cy="3527425"/>
          </a:xfrm>
          <a:prstGeom prst="bevel">
            <a:avLst>
              <a:gd name="adj" fmla="val 2467"/>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音楽科の改訂の要点</a:t>
            </a:r>
          </a:p>
          <a:p>
            <a:pPr eaLnBrk="1" fontAlgn="auto" hangingPunct="1">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音楽科の目標</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音楽科の内容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各学年の目標及び内容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Ⅴ</a:t>
            </a:r>
            <a:r>
              <a:rPr lang="ja-JP" altLang="en-US" sz="28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1744663" y="388938"/>
            <a:ext cx="2112962" cy="668337"/>
          </a:xfrm>
          <a:prstGeom prst="rect">
            <a:avLst/>
          </a:prstGeom>
          <a:solidFill>
            <a:srgbClr val="800000"/>
          </a:solid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a:solidFill>
                  <a:schemeClr val="bg1"/>
                </a:solidFill>
                <a:latin typeface="HGP教科書体" pitchFamily="18" charset="-128"/>
                <a:ea typeface="HGP教科書体" pitchFamily="18" charset="-128"/>
              </a:rPr>
              <a:t>教育課程</a:t>
            </a:r>
          </a:p>
        </p:txBody>
      </p:sp>
      <p:sp>
        <p:nvSpPr>
          <p:cNvPr id="10246" name="Text Box 16"/>
          <p:cNvSpPr txBox="1">
            <a:spLocks noChangeArrowheads="1"/>
          </p:cNvSpPr>
          <p:nvPr/>
        </p:nvSpPr>
        <p:spPr bwMode="auto">
          <a:xfrm>
            <a:off x="3857625" y="387350"/>
            <a:ext cx="1218431" cy="669925"/>
          </a:xfrm>
          <a:prstGeom prst="rect">
            <a:avLst/>
          </a:prstGeom>
          <a:no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rgbClr val="800000"/>
                </a:solidFill>
                <a:latin typeface="HGP教科書体" pitchFamily="18" charset="-128"/>
                <a:ea typeface="HGP教科書体" pitchFamily="18" charset="-128"/>
              </a:rPr>
              <a:t>説明</a:t>
            </a:r>
          </a:p>
        </p:txBody>
      </p:sp>
      <p:sp>
        <p:nvSpPr>
          <p:cNvPr id="10247" name="Rectangle 17"/>
          <p:cNvSpPr>
            <a:spLocks noChangeArrowheads="1"/>
          </p:cNvSpPr>
          <p:nvPr/>
        </p:nvSpPr>
        <p:spPr bwMode="auto">
          <a:xfrm>
            <a:off x="5940425" y="411163"/>
            <a:ext cx="2484438"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chemeClr val="bg1"/>
                </a:solidFill>
                <a:latin typeface="HGP教科書体" pitchFamily="18" charset="-128"/>
                <a:ea typeface="HGP教科書体" pitchFamily="18" charset="-128"/>
              </a:rPr>
              <a:t>小学校</a:t>
            </a:r>
          </a:p>
        </p:txBody>
      </p:sp>
      <p:sp>
        <p:nvSpPr>
          <p:cNvPr id="2" name="楕円 1"/>
          <p:cNvSpPr/>
          <p:nvPr/>
        </p:nvSpPr>
        <p:spPr>
          <a:xfrm>
            <a:off x="395536" y="20675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10251" name="図 8"/>
          <p:cNvPicPr>
            <a:picLocks noChangeAspect="1"/>
          </p:cNvPicPr>
          <p:nvPr/>
        </p:nvPicPr>
        <p:blipFill>
          <a:blip r:embed="rId5" cstate="print"/>
          <a:srcRect/>
          <a:stretch>
            <a:fillRect/>
          </a:stretch>
        </p:blipFill>
        <p:spPr bwMode="auto">
          <a:xfrm>
            <a:off x="7885113" y="5091113"/>
            <a:ext cx="1074737" cy="1074737"/>
          </a:xfrm>
          <a:prstGeom prst="rect">
            <a:avLst/>
          </a:prstGeom>
          <a:noFill/>
          <a:ln w="9525">
            <a:noFill/>
            <a:miter lim="800000"/>
            <a:headEnd/>
            <a:tailEnd/>
          </a:ln>
        </p:spPr>
      </p:pic>
      <p:sp>
        <p:nvSpPr>
          <p:cNvPr id="10" name="スライド番号プレースホルダ 9"/>
          <p:cNvSpPr>
            <a:spLocks noGrp="1"/>
          </p:cNvSpPr>
          <p:nvPr>
            <p:ph type="sldNum" sz="quarter" idx="12"/>
          </p:nvPr>
        </p:nvSpPr>
        <p:spPr>
          <a:xfrm>
            <a:off x="8100392" y="6459538"/>
            <a:ext cx="984250" cy="365125"/>
          </a:xfrm>
        </p:spPr>
        <p:txBody>
          <a:bodyPr/>
          <a:lstStyle/>
          <a:p>
            <a:fld id="{A757B089-DB91-4597-B120-D4308076ECF1}" type="slidenum">
              <a:rPr lang="en-US" altLang="ja-JP" sz="2000" smtClean="0"/>
              <a:pPr/>
              <a:t>21</a:t>
            </a:fld>
            <a:endParaRPr lang="en-US" altLang="ja-JP"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9628475"/>
      </p:ext>
    </p:extLst>
  </p:cSld>
  <p:clrMapOvr>
    <a:masterClrMapping/>
  </p:clrMapOvr>
  <mc:AlternateContent xmlns:mc="http://schemas.openxmlformats.org/markup-compatibility/2006" xmlns:p14="http://schemas.microsoft.com/office/powerpoint/2010/main">
    <mc:Choice Requires="p14">
      <p:transition spd="slow" p14:dur="2000" advTm="38179"/>
    </mc:Choice>
    <mc:Fallback xmlns="">
      <p:transition spd="slow" advTm="3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388" y="1268413"/>
            <a:ext cx="8785225" cy="5328939"/>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400" dirty="0"/>
          </a:p>
        </p:txBody>
      </p:sp>
      <p:sp>
        <p:nvSpPr>
          <p:cNvPr id="14"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P6~7</a:t>
            </a:r>
            <a:endParaRPr lang="ja-JP" altLang="en-US" dirty="0"/>
          </a:p>
        </p:txBody>
      </p:sp>
      <p:sp>
        <p:nvSpPr>
          <p:cNvPr id="15" name="角丸四角形 14"/>
          <p:cNvSpPr/>
          <p:nvPr/>
        </p:nvSpPr>
        <p:spPr>
          <a:xfrm>
            <a:off x="2411760" y="943226"/>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目標の改善</a:t>
            </a:r>
          </a:p>
        </p:txBody>
      </p:sp>
      <p:sp>
        <p:nvSpPr>
          <p:cNvPr id="16" name="正方形/長方形 15"/>
          <p:cNvSpPr/>
          <p:nvPr/>
        </p:nvSpPr>
        <p:spPr>
          <a:xfrm>
            <a:off x="395288" y="4868863"/>
            <a:ext cx="4897437" cy="158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テキスト ボックス 6"/>
          <p:cNvSpPr txBox="1">
            <a:spLocks noChangeArrowheads="1"/>
          </p:cNvSpPr>
          <p:nvPr/>
        </p:nvSpPr>
        <p:spPr bwMode="auto">
          <a:xfrm>
            <a:off x="179512" y="1628800"/>
            <a:ext cx="88201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800" u="sng" dirty="0">
                <a:latin typeface="Tahoma" panose="020B0604030504040204" pitchFamily="34" charset="0"/>
              </a:rPr>
              <a:t>②　学年の目標の改善</a:t>
            </a:r>
            <a:endParaRPr kumimoji="1" lang="en-US" altLang="ja-JP" sz="2800" u="sng" dirty="0">
              <a:latin typeface="Tahoma" panose="020B0604030504040204" pitchFamily="34" charset="0"/>
            </a:endParaRPr>
          </a:p>
          <a:p>
            <a:pPr eaLnBrk="1" hangingPunct="1">
              <a:defRPr/>
            </a:pPr>
            <a:endParaRPr kumimoji="1" lang="en-US" altLang="ja-JP" sz="1000" u="sng" dirty="0">
              <a:latin typeface="Tahoma" panose="020B0604030504040204" pitchFamily="34" charset="0"/>
            </a:endParaRPr>
          </a:p>
          <a:p>
            <a:pPr eaLnBrk="1" hangingPunct="1">
              <a:defRPr/>
            </a:pPr>
            <a:r>
              <a:rPr kumimoji="1" lang="ja-JP" altLang="en-US" sz="2400" dirty="0">
                <a:solidFill>
                  <a:schemeClr val="tx1">
                    <a:lumMod val="65000"/>
                    <a:lumOff val="35000"/>
                  </a:schemeClr>
                </a:solidFill>
                <a:latin typeface="Tahoma" panose="020B0604030504040204" pitchFamily="34" charset="0"/>
              </a:rPr>
              <a:t>　従前は・・・</a:t>
            </a:r>
            <a:endParaRPr kumimoji="1" lang="en-US" altLang="ja-JP" sz="2400" dirty="0">
              <a:solidFill>
                <a:schemeClr val="tx1">
                  <a:lumMod val="65000"/>
                  <a:lumOff val="35000"/>
                </a:schemeClr>
              </a:solidFill>
              <a:latin typeface="Tahoma" panose="020B0604030504040204" pitchFamily="34" charset="0"/>
            </a:endParaRPr>
          </a:p>
          <a:p>
            <a:pPr eaLnBrk="1" hangingPunct="1">
              <a:defRPr/>
            </a:pPr>
            <a:r>
              <a:rPr kumimoji="1" lang="ja-JP" altLang="en-US" sz="2400" dirty="0">
                <a:solidFill>
                  <a:schemeClr val="tx1">
                    <a:lumMod val="65000"/>
                    <a:lumOff val="35000"/>
                  </a:schemeClr>
                </a:solidFill>
                <a:latin typeface="Tahoma" panose="020B0604030504040204" pitchFamily="34" charset="0"/>
              </a:rPr>
              <a:t>　（１）情意面や態度形成に関する目標</a:t>
            </a:r>
            <a:endParaRPr kumimoji="1" lang="en-US" altLang="ja-JP" sz="2400" dirty="0">
              <a:solidFill>
                <a:schemeClr val="tx1">
                  <a:lumMod val="65000"/>
                  <a:lumOff val="35000"/>
                </a:schemeClr>
              </a:solidFill>
              <a:latin typeface="Tahoma" panose="020B0604030504040204" pitchFamily="34" charset="0"/>
            </a:endParaRPr>
          </a:p>
          <a:p>
            <a:pPr eaLnBrk="1" hangingPunct="1">
              <a:defRPr/>
            </a:pPr>
            <a:r>
              <a:rPr kumimoji="1" lang="ja-JP" altLang="en-US" sz="2400" dirty="0">
                <a:solidFill>
                  <a:schemeClr val="tx1">
                    <a:lumMod val="65000"/>
                    <a:lumOff val="35000"/>
                  </a:schemeClr>
                </a:solidFill>
                <a:latin typeface="Tahoma" panose="020B0604030504040204" pitchFamily="34" charset="0"/>
              </a:rPr>
              <a:t>　（２）表現（領域）に関する目標</a:t>
            </a:r>
            <a:endParaRPr kumimoji="1" lang="en-US" altLang="ja-JP" sz="2400" dirty="0">
              <a:solidFill>
                <a:schemeClr val="tx1">
                  <a:lumMod val="65000"/>
                  <a:lumOff val="35000"/>
                </a:schemeClr>
              </a:solidFill>
              <a:latin typeface="Tahoma" panose="020B0604030504040204" pitchFamily="34" charset="0"/>
            </a:endParaRPr>
          </a:p>
          <a:p>
            <a:pPr eaLnBrk="1" hangingPunct="1">
              <a:defRPr/>
            </a:pPr>
            <a:r>
              <a:rPr kumimoji="1" lang="ja-JP" altLang="en-US" sz="2400" dirty="0">
                <a:solidFill>
                  <a:schemeClr val="tx1">
                    <a:lumMod val="65000"/>
                    <a:lumOff val="35000"/>
                  </a:schemeClr>
                </a:solidFill>
                <a:latin typeface="Tahoma" panose="020B0604030504040204" pitchFamily="34" charset="0"/>
              </a:rPr>
              <a:t>　（３）鑑賞（領域）に関する目標</a:t>
            </a:r>
            <a:endParaRPr kumimoji="1" lang="en-US" altLang="ja-JP" sz="2400" dirty="0">
              <a:solidFill>
                <a:schemeClr val="tx1">
                  <a:lumMod val="65000"/>
                  <a:lumOff val="35000"/>
                </a:schemeClr>
              </a:solidFill>
              <a:latin typeface="Tahoma" panose="020B0604030504040204" pitchFamily="34" charset="0"/>
            </a:endParaRPr>
          </a:p>
          <a:p>
            <a:pPr eaLnBrk="1" hangingPunct="1">
              <a:defRPr/>
            </a:pPr>
            <a:endParaRPr kumimoji="1" lang="en-US" altLang="ja-JP" sz="2800" dirty="0">
              <a:latin typeface="Tahoma" panose="020B0604030504040204" pitchFamily="34" charset="0"/>
            </a:endParaRPr>
          </a:p>
          <a:p>
            <a:pPr eaLnBrk="1" hangingPunct="1">
              <a:defRPr/>
            </a:pPr>
            <a:endParaRPr kumimoji="1" lang="en-US" altLang="ja-JP" sz="2800" dirty="0">
              <a:latin typeface="Tahoma" panose="020B0604030504040204" pitchFamily="34" charset="0"/>
            </a:endParaRPr>
          </a:p>
          <a:p>
            <a:pPr eaLnBrk="1" hangingPunct="1">
              <a:defRPr/>
            </a:pPr>
            <a:endParaRPr kumimoji="1" lang="en-US" altLang="ja-JP" sz="2800" dirty="0">
              <a:latin typeface="Tahoma" panose="020B0604030504040204" pitchFamily="34" charset="0"/>
            </a:endParaRPr>
          </a:p>
          <a:p>
            <a:pPr eaLnBrk="1" hangingPunct="1">
              <a:defRPr/>
            </a:pPr>
            <a:r>
              <a:rPr kumimoji="1" lang="ja-JP" altLang="en-US" sz="2800" dirty="0">
                <a:latin typeface="Tahoma" panose="020B0604030504040204" pitchFamily="34" charset="0"/>
              </a:rPr>
              <a:t>　</a:t>
            </a:r>
            <a:r>
              <a:rPr kumimoji="1" lang="ja-JP" altLang="en-US" sz="2800" dirty="0">
                <a:solidFill>
                  <a:schemeClr val="bg1"/>
                </a:solidFill>
                <a:latin typeface="Tahoma" panose="020B0604030504040204" pitchFamily="34" charset="0"/>
              </a:rPr>
              <a:t>（１）知識及び技能</a:t>
            </a:r>
            <a:endParaRPr kumimoji="1" lang="en-US" altLang="ja-JP" sz="2800" dirty="0">
              <a:solidFill>
                <a:schemeClr val="bg1"/>
              </a:solidFill>
              <a:latin typeface="Tahoma" panose="020B0604030504040204" pitchFamily="34" charset="0"/>
            </a:endParaRPr>
          </a:p>
          <a:p>
            <a:pPr eaLnBrk="1" hangingPunct="1">
              <a:defRPr/>
            </a:pPr>
            <a:r>
              <a:rPr kumimoji="1" lang="ja-JP" altLang="en-US" sz="2800" dirty="0">
                <a:solidFill>
                  <a:schemeClr val="bg1"/>
                </a:solidFill>
                <a:latin typeface="Tahoma" panose="020B0604030504040204" pitchFamily="34" charset="0"/>
              </a:rPr>
              <a:t>　（２）思考力，判断力，表現力等</a:t>
            </a:r>
            <a:endParaRPr kumimoji="1" lang="en-US" altLang="ja-JP" sz="2800" dirty="0">
              <a:solidFill>
                <a:schemeClr val="bg1"/>
              </a:solidFill>
              <a:latin typeface="Tahoma" panose="020B0604030504040204" pitchFamily="34" charset="0"/>
            </a:endParaRPr>
          </a:p>
          <a:p>
            <a:pPr eaLnBrk="1" hangingPunct="1">
              <a:defRPr/>
            </a:pPr>
            <a:r>
              <a:rPr kumimoji="1" lang="ja-JP" altLang="en-US" sz="2800" dirty="0">
                <a:solidFill>
                  <a:schemeClr val="bg1"/>
                </a:solidFill>
                <a:latin typeface="Tahoma" panose="020B0604030504040204" pitchFamily="34" charset="0"/>
              </a:rPr>
              <a:t>　（３）学びに向かう力，人間性</a:t>
            </a:r>
            <a:endParaRPr kumimoji="1" lang="en-US" altLang="ja-JP" sz="2800" dirty="0">
              <a:solidFill>
                <a:schemeClr val="bg1"/>
              </a:solidFill>
              <a:latin typeface="Tahoma" panose="020B0604030504040204" pitchFamily="34" charset="0"/>
            </a:endParaRPr>
          </a:p>
        </p:txBody>
      </p:sp>
      <p:sp>
        <p:nvSpPr>
          <p:cNvPr id="18" name="角丸四角形吹き出し 17"/>
          <p:cNvSpPr/>
          <p:nvPr/>
        </p:nvSpPr>
        <p:spPr>
          <a:xfrm>
            <a:off x="5508625" y="4868863"/>
            <a:ext cx="3167063" cy="1223962"/>
          </a:xfrm>
          <a:prstGeom prst="wedgeRoundRectCallout">
            <a:avLst>
              <a:gd name="adj1" fmla="val -65328"/>
              <a:gd name="adj2" fmla="val -19848"/>
              <a:gd name="adj3" fmla="val 16667"/>
            </a:avLst>
          </a:prstGeom>
          <a:solidFill>
            <a:schemeClr val="bg1"/>
          </a:solid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教科の目標に合わせ</a:t>
            </a:r>
            <a:endParaRPr kumimoji="1" lang="en-US" altLang="ja-JP" sz="2400" dirty="0">
              <a:solidFill>
                <a:schemeClr val="tx1"/>
              </a:solidFill>
            </a:endParaRPr>
          </a:p>
          <a:p>
            <a:pPr algn="ctr">
              <a:defRPr/>
            </a:pPr>
            <a:r>
              <a:rPr kumimoji="1" lang="ja-JP" altLang="en-US" sz="2400" dirty="0">
                <a:solidFill>
                  <a:schemeClr val="tx1"/>
                </a:solidFill>
              </a:rPr>
              <a:t>三つの柱で整理</a:t>
            </a:r>
            <a:endParaRPr kumimoji="1" lang="en-US" altLang="ja-JP" sz="2400" dirty="0">
              <a:solidFill>
                <a:schemeClr val="tx1"/>
              </a:solidFill>
            </a:endParaRPr>
          </a:p>
          <a:p>
            <a:pPr algn="ctr">
              <a:defRPr/>
            </a:pPr>
            <a:r>
              <a:rPr kumimoji="1" lang="en-US" altLang="ja-JP" sz="2000" dirty="0">
                <a:solidFill>
                  <a:schemeClr val="tx1"/>
                </a:solidFill>
              </a:rPr>
              <a:t>※</a:t>
            </a:r>
            <a:r>
              <a:rPr kumimoji="1" lang="ja-JP" altLang="en-US" sz="2000" dirty="0">
                <a:solidFill>
                  <a:schemeClr val="tx1"/>
                </a:solidFill>
              </a:rPr>
              <a:t>全教科同じ構造</a:t>
            </a:r>
          </a:p>
        </p:txBody>
      </p:sp>
      <p:sp>
        <p:nvSpPr>
          <p:cNvPr id="19" name="雲形吹き出し 18"/>
          <p:cNvSpPr/>
          <p:nvPr/>
        </p:nvSpPr>
        <p:spPr>
          <a:xfrm>
            <a:off x="5246688" y="2166938"/>
            <a:ext cx="3490912" cy="2265362"/>
          </a:xfrm>
          <a:prstGeom prst="cloudCallout">
            <a:avLst>
              <a:gd name="adj1" fmla="val -54603"/>
              <a:gd name="adj2" fmla="val 59251"/>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テキスト ボックス 13"/>
          <p:cNvSpPr txBox="1">
            <a:spLocks noChangeArrowheads="1"/>
          </p:cNvSpPr>
          <p:nvPr/>
        </p:nvSpPr>
        <p:spPr bwMode="auto">
          <a:xfrm>
            <a:off x="5724525" y="2684463"/>
            <a:ext cx="2951163" cy="1200150"/>
          </a:xfrm>
          <a:prstGeom prst="rect">
            <a:avLst/>
          </a:prstGeom>
          <a:noFill/>
          <a:ln w="9525">
            <a:noFill/>
            <a:miter lim="800000"/>
            <a:headEnd/>
            <a:tailEnd/>
          </a:ln>
        </p:spPr>
        <p:txBody>
          <a:bodyPr>
            <a:spAutoFit/>
          </a:bodyPr>
          <a:lstStyle/>
          <a:p>
            <a:r>
              <a:rPr kumimoji="1" lang="ja-JP" altLang="en-US" sz="2400"/>
              <a:t>音楽科における</a:t>
            </a:r>
            <a:endParaRPr kumimoji="1" lang="en-US" altLang="ja-JP" sz="2400"/>
          </a:p>
          <a:p>
            <a:r>
              <a:rPr kumimoji="1" lang="ja-JP" altLang="en-US" sz="2400"/>
              <a:t>能力構造（の示し方）が変わりました！</a:t>
            </a:r>
          </a:p>
        </p:txBody>
      </p:sp>
      <p:sp>
        <p:nvSpPr>
          <p:cNvPr id="22" name="テキスト ボックス 21"/>
          <p:cNvSpPr txBox="1"/>
          <p:nvPr/>
        </p:nvSpPr>
        <p:spPr>
          <a:xfrm>
            <a:off x="395536" y="4293096"/>
            <a:ext cx="3096344" cy="461665"/>
          </a:xfrm>
          <a:prstGeom prst="rect">
            <a:avLst/>
          </a:prstGeom>
          <a:noFill/>
        </p:spPr>
        <p:txBody>
          <a:bodyPr wrap="square" rtlCol="0">
            <a:spAutoFit/>
          </a:bodyPr>
          <a:lstStyle/>
          <a:p>
            <a:r>
              <a:rPr kumimoji="1" lang="ja-JP" altLang="en-US" sz="2400" dirty="0"/>
              <a:t>今回の改訂では・・・</a:t>
            </a:r>
          </a:p>
        </p:txBody>
      </p:sp>
      <p:sp>
        <p:nvSpPr>
          <p:cNvPr id="13" name="スライド番号プレースホルダ 12"/>
          <p:cNvSpPr>
            <a:spLocks noGrp="1"/>
          </p:cNvSpPr>
          <p:nvPr>
            <p:ph type="sldNum" sz="quarter" idx="12"/>
          </p:nvPr>
        </p:nvSpPr>
        <p:spPr>
          <a:xfrm>
            <a:off x="8124254" y="6459538"/>
            <a:ext cx="984250" cy="365125"/>
          </a:xfrm>
        </p:spPr>
        <p:txBody>
          <a:bodyPr/>
          <a:lstStyle/>
          <a:p>
            <a:fld id="{8F777EF8-BC62-481B-9859-BBBBED9133C9}" type="slidenum">
              <a:rPr lang="en-US" altLang="ja-JP" sz="2000" smtClean="0"/>
              <a:pPr/>
              <a:t>3</a:t>
            </a:fld>
            <a:endParaRPr lang="en-US" altLang="ja-JP" sz="2000"/>
          </a:p>
        </p:txBody>
      </p:sp>
      <p:sp>
        <p:nvSpPr>
          <p:cNvPr id="23" name="AutoShape 15"/>
          <p:cNvSpPr>
            <a:spLocks noChangeArrowheads="1"/>
          </p:cNvSpPr>
          <p:nvPr/>
        </p:nvSpPr>
        <p:spPr bwMode="auto">
          <a:xfrm>
            <a:off x="34925" y="44450"/>
            <a:ext cx="4465067"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dirty="0">
                <a:latin typeface="Arial" charset="0"/>
                <a:ea typeface="HGP教科書体" pitchFamily="18" charset="-128"/>
              </a:rPr>
              <a:t>Ⅰ</a:t>
            </a:r>
            <a:r>
              <a:rPr kumimoji="1" lang="ja-JP" altLang="en-US" sz="2800" b="1" dirty="0">
                <a:latin typeface="Arial" charset="0"/>
                <a:ea typeface="HGP教科書体" pitchFamily="18" charset="-128"/>
              </a:rPr>
              <a:t>　音楽科の改訂の要点</a:t>
            </a:r>
            <a:endParaRPr kumimoji="1" lang="ja-JP" altLang="en-US" sz="2800" dirty="0">
              <a:latin typeface="Tahoma"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157"/>
    </mc:Choice>
    <mc:Fallback xmlns="">
      <p:transition spd="slow" advTm="4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8750" y="1268413"/>
            <a:ext cx="8783638" cy="5328939"/>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a:t>
            </a:r>
            <a:endParaRPr lang="ja-JP" altLang="en-US" dirty="0"/>
          </a:p>
        </p:txBody>
      </p:sp>
      <p:sp>
        <p:nvSpPr>
          <p:cNvPr id="8" name="角丸四角形 7"/>
          <p:cNvSpPr/>
          <p:nvPr/>
        </p:nvSpPr>
        <p:spPr>
          <a:xfrm>
            <a:off x="2411760" y="943226"/>
            <a:ext cx="4320480" cy="44312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内容構成の改善</a:t>
            </a:r>
          </a:p>
        </p:txBody>
      </p:sp>
      <p:sp>
        <p:nvSpPr>
          <p:cNvPr id="11" name="正方形/長方形 10"/>
          <p:cNvSpPr/>
          <p:nvPr/>
        </p:nvSpPr>
        <p:spPr>
          <a:xfrm>
            <a:off x="431800" y="3140968"/>
            <a:ext cx="8280400" cy="199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800" dirty="0">
                <a:solidFill>
                  <a:schemeClr val="bg1"/>
                </a:solidFill>
              </a:rPr>
              <a:t>【</a:t>
            </a:r>
            <a:r>
              <a:rPr kumimoji="1" lang="ja-JP" altLang="en-US" sz="2800" dirty="0">
                <a:solidFill>
                  <a:schemeClr val="bg1"/>
                </a:solidFill>
              </a:rPr>
              <a:t>Ａ 表現</a:t>
            </a:r>
            <a:r>
              <a:rPr kumimoji="1" lang="en-US" altLang="ja-JP" sz="2800" dirty="0">
                <a:solidFill>
                  <a:schemeClr val="bg1"/>
                </a:solidFill>
              </a:rPr>
              <a:t>】</a:t>
            </a:r>
          </a:p>
          <a:p>
            <a:pPr>
              <a:defRPr/>
            </a:pPr>
            <a:r>
              <a:rPr kumimoji="1" lang="ja-JP" altLang="en-US" sz="2800" dirty="0">
                <a:solidFill>
                  <a:schemeClr val="bg1"/>
                </a:solidFill>
              </a:rPr>
              <a:t>　「知識」，「技能」，「思考力，判断力，表現力等」</a:t>
            </a:r>
            <a:endParaRPr kumimoji="1" lang="en-US" altLang="ja-JP" sz="2800" dirty="0">
              <a:solidFill>
                <a:schemeClr val="bg1"/>
              </a:solidFill>
            </a:endParaRPr>
          </a:p>
          <a:p>
            <a:pPr>
              <a:defRPr/>
            </a:pPr>
            <a:r>
              <a:rPr kumimoji="1" lang="en-US" altLang="ja-JP" sz="2800" dirty="0">
                <a:solidFill>
                  <a:schemeClr val="bg1"/>
                </a:solidFill>
              </a:rPr>
              <a:t>【</a:t>
            </a:r>
            <a:r>
              <a:rPr kumimoji="1" lang="ja-JP" altLang="en-US" sz="2800" dirty="0">
                <a:solidFill>
                  <a:schemeClr val="bg1"/>
                </a:solidFill>
              </a:rPr>
              <a:t>Ｂ 鑑賞</a:t>
            </a:r>
            <a:r>
              <a:rPr kumimoji="1" lang="en-US" altLang="ja-JP" sz="2800" dirty="0">
                <a:solidFill>
                  <a:schemeClr val="bg1"/>
                </a:solidFill>
              </a:rPr>
              <a:t>】</a:t>
            </a:r>
          </a:p>
          <a:p>
            <a:pPr>
              <a:defRPr/>
            </a:pPr>
            <a:r>
              <a:rPr kumimoji="1" lang="ja-JP" altLang="en-US" sz="2800" dirty="0">
                <a:solidFill>
                  <a:schemeClr val="bg1"/>
                </a:solidFill>
              </a:rPr>
              <a:t>　「知識」，「思考力，判断力，表現力等」</a:t>
            </a:r>
            <a:endParaRPr kumimoji="1" lang="en-US" altLang="ja-JP" sz="2800" dirty="0">
              <a:solidFill>
                <a:schemeClr val="bg1"/>
              </a:solidFill>
            </a:endParaRPr>
          </a:p>
        </p:txBody>
      </p:sp>
      <p:sp>
        <p:nvSpPr>
          <p:cNvPr id="12293" name="テキスト ボックス 6"/>
          <p:cNvSpPr txBox="1">
            <a:spLocks noChangeArrowheads="1"/>
          </p:cNvSpPr>
          <p:nvPr/>
        </p:nvSpPr>
        <p:spPr bwMode="auto">
          <a:xfrm>
            <a:off x="179388" y="1700808"/>
            <a:ext cx="88201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kumimoji="1" lang="en-US" altLang="ja-JP" sz="1000" u="sng" dirty="0">
              <a:latin typeface="Tahoma" panose="020B0604030504040204" pitchFamily="34" charset="0"/>
            </a:endParaRPr>
          </a:p>
          <a:p>
            <a:pPr eaLnBrk="1" hangingPunct="1">
              <a:defRPr/>
            </a:pPr>
            <a:r>
              <a:rPr kumimoji="1" lang="ja-JP" altLang="en-US" sz="3200" dirty="0">
                <a:latin typeface="+mj-ea"/>
                <a:ea typeface="+mj-ea"/>
              </a:rPr>
              <a:t>　「</a:t>
            </a:r>
            <a:r>
              <a:rPr kumimoji="1" lang="en-US" altLang="ja-JP" sz="3200" dirty="0">
                <a:latin typeface="+mj-ea"/>
                <a:ea typeface="+mj-ea"/>
              </a:rPr>
              <a:t>A</a:t>
            </a:r>
            <a:r>
              <a:rPr kumimoji="1" lang="ja-JP" altLang="en-US" sz="3200" dirty="0">
                <a:latin typeface="+mj-ea"/>
                <a:ea typeface="+mj-ea"/>
              </a:rPr>
              <a:t> 表現」，「</a:t>
            </a:r>
            <a:r>
              <a:rPr kumimoji="1" lang="en-US" altLang="ja-JP" sz="3200" dirty="0">
                <a:latin typeface="+mj-ea"/>
                <a:ea typeface="+mj-ea"/>
              </a:rPr>
              <a:t>B </a:t>
            </a:r>
            <a:r>
              <a:rPr kumimoji="1" lang="ja-JP" altLang="en-US" sz="3200" dirty="0">
                <a:latin typeface="+mj-ea"/>
                <a:ea typeface="+mj-ea"/>
              </a:rPr>
              <a:t>鑑賞」，</a:t>
            </a:r>
            <a:r>
              <a:rPr kumimoji="1" lang="en-US" altLang="ja-JP" sz="3200" dirty="0">
                <a:latin typeface="+mj-ea"/>
                <a:ea typeface="+mj-ea"/>
              </a:rPr>
              <a:t>〔</a:t>
            </a:r>
            <a:r>
              <a:rPr kumimoji="1" lang="ja-JP" altLang="en-US" sz="3200" dirty="0">
                <a:latin typeface="+mj-ea"/>
                <a:ea typeface="+mj-ea"/>
              </a:rPr>
              <a:t>共通事項</a:t>
            </a:r>
            <a:r>
              <a:rPr kumimoji="1" lang="en-US" altLang="ja-JP" sz="3200" dirty="0">
                <a:latin typeface="+mj-ea"/>
                <a:ea typeface="+mj-ea"/>
              </a:rPr>
              <a:t>〕</a:t>
            </a:r>
            <a:r>
              <a:rPr kumimoji="1" lang="ja-JP" altLang="en-US" sz="3200" dirty="0">
                <a:latin typeface="+mj-ea"/>
                <a:ea typeface="+mj-ea"/>
              </a:rPr>
              <a:t>で構成</a:t>
            </a:r>
            <a:endParaRPr kumimoji="1" lang="en-US" altLang="ja-JP" sz="3200" dirty="0">
              <a:latin typeface="+mj-ea"/>
              <a:ea typeface="+mj-ea"/>
            </a:endParaRPr>
          </a:p>
          <a:p>
            <a:pPr eaLnBrk="1" hangingPunct="1">
              <a:defRPr/>
            </a:pPr>
            <a:endParaRPr kumimoji="1" lang="en-US" altLang="ja-JP" sz="1000" u="sng" dirty="0">
              <a:latin typeface="Tahoma" panose="020B0604030504040204" pitchFamily="34" charset="0"/>
            </a:endParaRPr>
          </a:p>
        </p:txBody>
      </p:sp>
      <p:sp>
        <p:nvSpPr>
          <p:cNvPr id="2" name="角丸四角形吹き出し 1"/>
          <p:cNvSpPr/>
          <p:nvPr/>
        </p:nvSpPr>
        <p:spPr>
          <a:xfrm>
            <a:off x="7524750" y="1289199"/>
            <a:ext cx="1295400" cy="555625"/>
          </a:xfrm>
          <a:prstGeom prst="wedgeRoundRectCallout">
            <a:avLst>
              <a:gd name="adj1" fmla="val -49965"/>
              <a:gd name="adj2" fmla="val 86934"/>
              <a:gd name="adj3" fmla="val 16667"/>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変更なし</a:t>
            </a:r>
          </a:p>
        </p:txBody>
      </p:sp>
      <p:sp>
        <p:nvSpPr>
          <p:cNvPr id="15" name="角丸四角形吹き出し 14"/>
          <p:cNvSpPr/>
          <p:nvPr/>
        </p:nvSpPr>
        <p:spPr>
          <a:xfrm>
            <a:off x="6444208" y="2636912"/>
            <a:ext cx="2375942" cy="557212"/>
          </a:xfrm>
          <a:prstGeom prst="wedgeRoundRectCallout">
            <a:avLst>
              <a:gd name="adj1" fmla="val -49965"/>
              <a:gd name="adj2" fmla="val 86934"/>
              <a:gd name="adj3" fmla="val 16667"/>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再整理して示された</a:t>
            </a:r>
          </a:p>
        </p:txBody>
      </p:sp>
      <p:sp>
        <p:nvSpPr>
          <p:cNvPr id="12" name="角丸四角形 11"/>
          <p:cNvSpPr/>
          <p:nvPr/>
        </p:nvSpPr>
        <p:spPr>
          <a:xfrm>
            <a:off x="431800" y="5517083"/>
            <a:ext cx="8280400" cy="936253"/>
          </a:xfrm>
          <a:prstGeom prst="roundRect">
            <a:avLst>
              <a:gd name="adj" fmla="val 50000"/>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音楽科の指導内容が一層明確になった</a:t>
            </a:r>
          </a:p>
        </p:txBody>
      </p:sp>
      <p:sp>
        <p:nvSpPr>
          <p:cNvPr id="13" name="スライド番号プレースホルダ 12"/>
          <p:cNvSpPr>
            <a:spLocks noGrp="1"/>
          </p:cNvSpPr>
          <p:nvPr>
            <p:ph type="sldNum" sz="quarter" idx="12"/>
          </p:nvPr>
        </p:nvSpPr>
        <p:spPr>
          <a:xfrm>
            <a:off x="8124254" y="6459538"/>
            <a:ext cx="984250" cy="365125"/>
          </a:xfrm>
        </p:spPr>
        <p:txBody>
          <a:bodyPr/>
          <a:lstStyle/>
          <a:p>
            <a:fld id="{8F777EF8-BC62-481B-9859-BBBBED9133C9}" type="slidenum">
              <a:rPr lang="en-US" altLang="ja-JP" sz="2000" smtClean="0"/>
              <a:pPr/>
              <a:t>4</a:t>
            </a:fld>
            <a:endParaRPr lang="en-US" altLang="ja-JP" sz="2000"/>
          </a:p>
        </p:txBody>
      </p:sp>
      <p:sp>
        <p:nvSpPr>
          <p:cNvPr id="14" name="AutoShape 15"/>
          <p:cNvSpPr>
            <a:spLocks noChangeArrowheads="1"/>
          </p:cNvSpPr>
          <p:nvPr/>
        </p:nvSpPr>
        <p:spPr bwMode="auto">
          <a:xfrm>
            <a:off x="34925" y="44450"/>
            <a:ext cx="4465067"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dirty="0">
                <a:latin typeface="Arial" charset="0"/>
                <a:ea typeface="HGP教科書体" pitchFamily="18" charset="-128"/>
              </a:rPr>
              <a:t>Ⅰ</a:t>
            </a:r>
            <a:r>
              <a:rPr kumimoji="1" lang="ja-JP" altLang="en-US" sz="2800" b="1" dirty="0">
                <a:latin typeface="Arial" charset="0"/>
                <a:ea typeface="HGP教科書体" pitchFamily="18" charset="-128"/>
              </a:rPr>
              <a:t>　音楽科の改訂の要点</a:t>
            </a:r>
            <a:endParaRPr kumimoji="1" lang="ja-JP" altLang="en-US" sz="2800" dirty="0">
              <a:latin typeface="Tahoma"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789"/>
    </mc:Choice>
    <mc:Fallback xmlns="">
      <p:transition spd="slow" advTm="5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8750" y="1268413"/>
            <a:ext cx="8783638" cy="540094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a:t>
            </a:r>
            <a:endParaRPr lang="ja-JP" altLang="en-US" dirty="0"/>
          </a:p>
        </p:txBody>
      </p:sp>
      <p:sp>
        <p:nvSpPr>
          <p:cNvPr id="8" name="角丸四角形 7"/>
          <p:cNvSpPr/>
          <p:nvPr/>
        </p:nvSpPr>
        <p:spPr>
          <a:xfrm>
            <a:off x="1664432" y="893636"/>
            <a:ext cx="5454575" cy="55412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学習内容，学習指導の改善・充実</a:t>
            </a:r>
          </a:p>
        </p:txBody>
      </p:sp>
      <p:sp>
        <p:nvSpPr>
          <p:cNvPr id="11" name="正方形/長方形 10"/>
          <p:cNvSpPr/>
          <p:nvPr/>
        </p:nvSpPr>
        <p:spPr>
          <a:xfrm>
            <a:off x="323850" y="2228850"/>
            <a:ext cx="8388350" cy="2689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3200" dirty="0">
                <a:latin typeface="Arial" panose="020B0604020202020204" pitchFamily="34" charset="0"/>
              </a:rPr>
              <a:t>『</a:t>
            </a:r>
            <a:r>
              <a:rPr lang="ja-JP" altLang="en-US" sz="3200" dirty="0">
                <a:latin typeface="Arial" panose="020B0604020202020204" pitchFamily="34" charset="0"/>
              </a:rPr>
              <a:t>知識</a:t>
            </a:r>
            <a:r>
              <a:rPr lang="en-US" altLang="ja-JP" sz="3200" dirty="0">
                <a:latin typeface="Arial" panose="020B0604020202020204" pitchFamily="34" charset="0"/>
              </a:rPr>
              <a:t>』</a:t>
            </a:r>
            <a:r>
              <a:rPr lang="ja-JP" altLang="en-US" sz="3200" dirty="0">
                <a:latin typeface="Arial" panose="020B0604020202020204" pitchFamily="34" charset="0"/>
              </a:rPr>
              <a:t>・・・</a:t>
            </a:r>
            <a:endParaRPr lang="en-US" altLang="ja-JP" sz="3200" dirty="0">
              <a:latin typeface="Arial" panose="020B0604020202020204" pitchFamily="34" charset="0"/>
            </a:endParaRPr>
          </a:p>
          <a:p>
            <a:pPr>
              <a:defRPr/>
            </a:pPr>
            <a:endParaRPr lang="en-US" altLang="ja-JP" sz="800" dirty="0">
              <a:latin typeface="Arial" panose="020B0604020202020204" pitchFamily="34" charset="0"/>
            </a:endParaRPr>
          </a:p>
          <a:p>
            <a:pPr>
              <a:defRPr/>
            </a:pPr>
            <a:endParaRPr kumimoji="1" lang="en-US" altLang="ja-JP" sz="1000" dirty="0">
              <a:solidFill>
                <a:schemeClr val="bg1"/>
              </a:solidFill>
              <a:latin typeface="Arial" panose="020B0604020202020204" pitchFamily="34" charset="0"/>
            </a:endParaRPr>
          </a:p>
          <a:p>
            <a:pPr>
              <a:defRPr/>
            </a:pPr>
            <a:endParaRPr kumimoji="1" lang="en-US" altLang="ja-JP" sz="3200" dirty="0">
              <a:solidFill>
                <a:schemeClr val="bg1"/>
              </a:solidFill>
              <a:latin typeface="Arial" panose="020B0604020202020204" pitchFamily="34" charset="0"/>
            </a:endParaRPr>
          </a:p>
          <a:p>
            <a:pPr>
              <a:defRPr/>
            </a:pPr>
            <a:endParaRPr kumimoji="1" lang="en-US" altLang="ja-JP" sz="1400" dirty="0">
              <a:solidFill>
                <a:schemeClr val="bg1"/>
              </a:solidFill>
              <a:latin typeface="Arial" panose="020B0604020202020204" pitchFamily="34" charset="0"/>
            </a:endParaRPr>
          </a:p>
          <a:p>
            <a:pPr>
              <a:defRPr/>
            </a:pPr>
            <a:r>
              <a:rPr kumimoji="1" lang="en-US" altLang="ja-JP" sz="3200" dirty="0">
                <a:solidFill>
                  <a:schemeClr val="bg1"/>
                </a:solidFill>
                <a:latin typeface="Arial" panose="020B0604020202020204" pitchFamily="34" charset="0"/>
              </a:rPr>
              <a:t>『</a:t>
            </a:r>
            <a:r>
              <a:rPr kumimoji="1" lang="ja-JP" altLang="en-US" sz="3200" dirty="0">
                <a:solidFill>
                  <a:schemeClr val="bg1"/>
                </a:solidFill>
                <a:latin typeface="Arial" panose="020B0604020202020204" pitchFamily="34" charset="0"/>
              </a:rPr>
              <a:t>技能</a:t>
            </a:r>
            <a:r>
              <a:rPr kumimoji="1" lang="en-US" altLang="ja-JP" sz="3200" dirty="0">
                <a:solidFill>
                  <a:schemeClr val="bg1"/>
                </a:solidFill>
                <a:latin typeface="Arial" panose="020B0604020202020204" pitchFamily="34" charset="0"/>
              </a:rPr>
              <a:t>』</a:t>
            </a:r>
            <a:r>
              <a:rPr kumimoji="1" lang="ja-JP" altLang="en-US" sz="3200" dirty="0">
                <a:solidFill>
                  <a:schemeClr val="bg1"/>
                </a:solidFill>
                <a:latin typeface="Arial" panose="020B0604020202020204" pitchFamily="34" charset="0"/>
              </a:rPr>
              <a:t>・・・</a:t>
            </a:r>
            <a:endParaRPr kumimoji="1" lang="en-US" altLang="ja-JP" sz="3200" dirty="0">
              <a:solidFill>
                <a:schemeClr val="bg1"/>
              </a:solidFill>
              <a:latin typeface="Arial" panose="020B0604020202020204" pitchFamily="34" charset="0"/>
            </a:endParaRPr>
          </a:p>
          <a:p>
            <a:pPr>
              <a:defRPr/>
            </a:pPr>
            <a:endParaRPr kumimoji="1" lang="en-US" altLang="ja-JP" sz="800" dirty="0">
              <a:solidFill>
                <a:schemeClr val="bg1"/>
              </a:solidFill>
              <a:latin typeface="Arial" panose="020B0604020202020204" pitchFamily="34" charset="0"/>
            </a:endParaRPr>
          </a:p>
          <a:p>
            <a:pPr>
              <a:defRPr/>
            </a:pPr>
            <a:r>
              <a:rPr lang="ja-JP" altLang="en-US" sz="2400" dirty="0">
                <a:latin typeface="Arial" panose="020B0604020202020204" pitchFamily="34" charset="0"/>
              </a:rPr>
              <a:t>　</a:t>
            </a:r>
            <a:endParaRPr kumimoji="1" lang="en-US" altLang="ja-JP" sz="2400" dirty="0">
              <a:solidFill>
                <a:schemeClr val="bg1"/>
              </a:solidFill>
            </a:endParaRPr>
          </a:p>
        </p:txBody>
      </p:sp>
      <p:sp>
        <p:nvSpPr>
          <p:cNvPr id="18440" name="テキスト ボックス 2"/>
          <p:cNvSpPr txBox="1">
            <a:spLocks noChangeArrowheads="1"/>
          </p:cNvSpPr>
          <p:nvPr/>
        </p:nvSpPr>
        <p:spPr bwMode="auto">
          <a:xfrm>
            <a:off x="251520" y="1556792"/>
            <a:ext cx="8280400" cy="523220"/>
          </a:xfrm>
          <a:prstGeom prst="rect">
            <a:avLst/>
          </a:prstGeom>
          <a:noFill/>
          <a:ln w="9525">
            <a:noFill/>
            <a:miter lim="800000"/>
            <a:headEnd/>
            <a:tailEnd/>
          </a:ln>
        </p:spPr>
        <p:txBody>
          <a:bodyPr>
            <a:spAutoFit/>
          </a:bodyPr>
          <a:lstStyle/>
          <a:p>
            <a:r>
              <a:rPr lang="ja-JP" altLang="en-US" sz="2800" dirty="0">
                <a:latin typeface="Arial" charset="0"/>
              </a:rPr>
              <a:t>①「知識」及び「技能」に関する指導内容の明確化</a:t>
            </a:r>
            <a:endParaRPr kumimoji="1" lang="ja-JP" altLang="en-US" sz="2800" dirty="0"/>
          </a:p>
        </p:txBody>
      </p:sp>
      <p:sp>
        <p:nvSpPr>
          <p:cNvPr id="18441" name="テキスト ボックス 3"/>
          <p:cNvSpPr txBox="1">
            <a:spLocks noChangeArrowheads="1"/>
          </p:cNvSpPr>
          <p:nvPr/>
        </p:nvSpPr>
        <p:spPr bwMode="auto">
          <a:xfrm>
            <a:off x="2268538" y="2276475"/>
            <a:ext cx="6464300" cy="1200329"/>
          </a:xfrm>
          <a:prstGeom prst="rect">
            <a:avLst/>
          </a:prstGeom>
          <a:noFill/>
          <a:ln w="9525">
            <a:noFill/>
            <a:miter lim="800000"/>
            <a:headEnd/>
            <a:tailEnd/>
          </a:ln>
        </p:spPr>
        <p:txBody>
          <a:bodyPr>
            <a:spAutoFit/>
          </a:bodyPr>
          <a:lstStyle/>
          <a:p>
            <a:r>
              <a:rPr lang="ja-JP" altLang="en-US" sz="2400" dirty="0">
                <a:solidFill>
                  <a:schemeClr val="bg1"/>
                </a:solidFill>
                <a:latin typeface="Arial" charset="0"/>
              </a:rPr>
              <a:t>　</a:t>
            </a:r>
            <a:r>
              <a:rPr lang="ja-JP" altLang="en-US" sz="2400" u="sng" dirty="0">
                <a:solidFill>
                  <a:schemeClr val="bg1"/>
                </a:solidFill>
                <a:latin typeface="Arial" charset="0"/>
              </a:rPr>
              <a:t>「曲想と音楽の構造との関わり」などを理解することに関する具体的な内容</a:t>
            </a:r>
            <a:r>
              <a:rPr lang="ja-JP" altLang="en-US" sz="2400" dirty="0">
                <a:solidFill>
                  <a:schemeClr val="bg1"/>
                </a:solidFill>
                <a:latin typeface="Arial" charset="0"/>
              </a:rPr>
              <a:t>を，歌唱，器楽，音楽づくり，鑑賞の領域や分野</a:t>
            </a:r>
            <a:r>
              <a:rPr lang="ja-JP" altLang="en-US" sz="2400" dirty="0" err="1">
                <a:solidFill>
                  <a:schemeClr val="bg1"/>
                </a:solidFill>
                <a:latin typeface="Arial" charset="0"/>
              </a:rPr>
              <a:t>ごどに</a:t>
            </a:r>
            <a:r>
              <a:rPr lang="ja-JP" altLang="en-US" sz="2400" dirty="0">
                <a:solidFill>
                  <a:schemeClr val="bg1"/>
                </a:solidFill>
                <a:latin typeface="Arial" charset="0"/>
              </a:rPr>
              <a:t>事項として明示</a:t>
            </a:r>
            <a:endParaRPr kumimoji="1" lang="ja-JP" altLang="en-US" sz="2400" dirty="0">
              <a:solidFill>
                <a:schemeClr val="bg1"/>
              </a:solidFill>
            </a:endParaRPr>
          </a:p>
        </p:txBody>
      </p:sp>
      <p:sp>
        <p:nvSpPr>
          <p:cNvPr id="18442" name="テキスト ボックス 12"/>
          <p:cNvSpPr txBox="1">
            <a:spLocks noChangeArrowheads="1"/>
          </p:cNvSpPr>
          <p:nvPr/>
        </p:nvSpPr>
        <p:spPr bwMode="auto">
          <a:xfrm>
            <a:off x="2268538" y="3716338"/>
            <a:ext cx="6464300" cy="1201737"/>
          </a:xfrm>
          <a:prstGeom prst="rect">
            <a:avLst/>
          </a:prstGeom>
          <a:noFill/>
          <a:ln w="9525">
            <a:noFill/>
            <a:miter lim="800000"/>
            <a:headEnd/>
            <a:tailEnd/>
          </a:ln>
        </p:spPr>
        <p:txBody>
          <a:bodyPr>
            <a:spAutoFit/>
          </a:bodyPr>
          <a:lstStyle/>
          <a:p>
            <a:r>
              <a:rPr lang="ja-JP" altLang="en-US" sz="2400" dirty="0">
                <a:solidFill>
                  <a:schemeClr val="bg1"/>
                </a:solidFill>
                <a:latin typeface="Arial" charset="0"/>
              </a:rPr>
              <a:t>　</a:t>
            </a:r>
            <a:r>
              <a:rPr lang="ja-JP" altLang="en-US" sz="2400" u="sng" dirty="0">
                <a:solidFill>
                  <a:schemeClr val="bg1"/>
                </a:solidFill>
                <a:latin typeface="Arial" charset="0"/>
              </a:rPr>
              <a:t>思いや意図に合った表現などをするために必要となる具体的な内容</a:t>
            </a:r>
            <a:r>
              <a:rPr lang="ja-JP" altLang="en-US" sz="2400" dirty="0">
                <a:solidFill>
                  <a:schemeClr val="bg1"/>
                </a:solidFill>
                <a:latin typeface="Arial" charset="0"/>
              </a:rPr>
              <a:t>を，歌唱，器楽，音楽づくりの分野ごとに事項として明示</a:t>
            </a:r>
            <a:endParaRPr kumimoji="1" lang="en-US" altLang="ja-JP" sz="2400" dirty="0">
              <a:solidFill>
                <a:schemeClr val="bg1"/>
              </a:solidFill>
            </a:endParaRPr>
          </a:p>
        </p:txBody>
      </p:sp>
      <p:sp>
        <p:nvSpPr>
          <p:cNvPr id="7" name="角丸四角形 6"/>
          <p:cNvSpPr/>
          <p:nvPr/>
        </p:nvSpPr>
        <p:spPr>
          <a:xfrm>
            <a:off x="323850" y="5589588"/>
            <a:ext cx="8408988" cy="935037"/>
          </a:xfrm>
          <a:prstGeom prst="roundRect">
            <a:avLst>
              <a:gd name="adj" fmla="val 20737"/>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chemeClr val="tx1"/>
                </a:solidFill>
                <a:latin typeface="Arial" panose="020B0604020202020204" pitchFamily="34" charset="0"/>
              </a:rPr>
              <a:t>「思考力，判断力，表現力等」の育成と関わらせて習得</a:t>
            </a:r>
            <a:endParaRPr lang="en-US" altLang="ja-JP" sz="2800" dirty="0">
              <a:solidFill>
                <a:schemeClr val="tx1"/>
              </a:solidFill>
              <a:latin typeface="Arial" panose="020B0604020202020204" pitchFamily="34" charset="0"/>
            </a:endParaRPr>
          </a:p>
          <a:p>
            <a:pPr algn="ctr">
              <a:defRPr/>
            </a:pPr>
            <a:r>
              <a:rPr lang="ja-JP" altLang="en-US" sz="2800" dirty="0">
                <a:solidFill>
                  <a:schemeClr val="tx1"/>
                </a:solidFill>
                <a:latin typeface="Arial" panose="020B0604020202020204" pitchFamily="34" charset="0"/>
              </a:rPr>
              <a:t>できるようにすべき内容であることが明確になった</a:t>
            </a:r>
            <a:endParaRPr kumimoji="1" lang="ja-JP" altLang="en-US" sz="2800" dirty="0">
              <a:solidFill>
                <a:schemeClr val="tx1"/>
              </a:solidFill>
            </a:endParaRPr>
          </a:p>
        </p:txBody>
      </p:sp>
      <p:sp>
        <p:nvSpPr>
          <p:cNvPr id="12" name="テキスト ボックス 11"/>
          <p:cNvSpPr txBox="1"/>
          <p:nvPr/>
        </p:nvSpPr>
        <p:spPr>
          <a:xfrm>
            <a:off x="323528" y="5085184"/>
            <a:ext cx="8496944" cy="461665"/>
          </a:xfrm>
          <a:prstGeom prst="rect">
            <a:avLst/>
          </a:prstGeom>
          <a:noFill/>
        </p:spPr>
        <p:txBody>
          <a:bodyPr wrap="square" rtlCol="0">
            <a:spAutoFit/>
          </a:bodyPr>
          <a:lstStyle/>
          <a:p>
            <a:pPr algn="ctr"/>
            <a:r>
              <a:rPr kumimoji="1" lang="ja-JP" altLang="en-US" sz="2400" dirty="0"/>
              <a:t>このように示されたことにより</a:t>
            </a:r>
          </a:p>
        </p:txBody>
      </p:sp>
      <p:sp>
        <p:nvSpPr>
          <p:cNvPr id="13" name="スライド番号プレースホルダ 12"/>
          <p:cNvSpPr>
            <a:spLocks noGrp="1"/>
          </p:cNvSpPr>
          <p:nvPr>
            <p:ph type="sldNum" sz="quarter" idx="12"/>
          </p:nvPr>
        </p:nvSpPr>
        <p:spPr>
          <a:xfrm>
            <a:off x="8196262" y="6459538"/>
            <a:ext cx="984250" cy="365125"/>
          </a:xfrm>
        </p:spPr>
        <p:txBody>
          <a:bodyPr/>
          <a:lstStyle/>
          <a:p>
            <a:fld id="{8F777EF8-BC62-481B-9859-BBBBED9133C9}" type="slidenum">
              <a:rPr lang="en-US" altLang="ja-JP" sz="2000" smtClean="0"/>
              <a:pPr/>
              <a:t>5</a:t>
            </a:fld>
            <a:endParaRPr lang="en-US" altLang="ja-JP" sz="2000"/>
          </a:p>
        </p:txBody>
      </p:sp>
      <p:sp>
        <p:nvSpPr>
          <p:cNvPr id="14" name="AutoShape 15"/>
          <p:cNvSpPr>
            <a:spLocks noChangeArrowheads="1"/>
          </p:cNvSpPr>
          <p:nvPr/>
        </p:nvSpPr>
        <p:spPr bwMode="auto">
          <a:xfrm>
            <a:off x="34925" y="44450"/>
            <a:ext cx="4465067"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dirty="0">
                <a:latin typeface="Arial" charset="0"/>
                <a:ea typeface="HGP教科書体" pitchFamily="18" charset="-128"/>
              </a:rPr>
              <a:t>Ⅰ</a:t>
            </a:r>
            <a:r>
              <a:rPr kumimoji="1" lang="ja-JP" altLang="en-US" sz="2800" b="1" dirty="0">
                <a:latin typeface="Arial" charset="0"/>
                <a:ea typeface="HGP教科書体" pitchFamily="18" charset="-128"/>
              </a:rPr>
              <a:t>　音楽科の改訂の要点</a:t>
            </a:r>
            <a:endParaRPr kumimoji="1" lang="ja-JP" altLang="en-US" sz="2800" dirty="0">
              <a:latin typeface="Tahoma"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941"/>
    </mc:Choice>
    <mc:Fallback xmlns="">
      <p:transition spd="slow" advTm="70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P7~8</a:t>
            </a:r>
            <a:endParaRPr lang="ja-JP" altLang="en-US" sz="2400" dirty="0"/>
          </a:p>
        </p:txBody>
      </p:sp>
      <p:sp>
        <p:nvSpPr>
          <p:cNvPr id="12" name="正方形/長方形 11"/>
          <p:cNvSpPr/>
          <p:nvPr/>
        </p:nvSpPr>
        <p:spPr>
          <a:xfrm>
            <a:off x="179388" y="1105471"/>
            <a:ext cx="8783637" cy="1660709"/>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6" name="正方形/長方形 15"/>
          <p:cNvSpPr/>
          <p:nvPr/>
        </p:nvSpPr>
        <p:spPr>
          <a:xfrm>
            <a:off x="381000" y="1608883"/>
            <a:ext cx="8367713" cy="1032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latin typeface="Arial" panose="020B0604020202020204" pitchFamily="34" charset="0"/>
              </a:rPr>
              <a:t>事項アを「思考力，判断力，表現力等」に関する資質・能力</a:t>
            </a:r>
            <a:endParaRPr lang="en-US" altLang="ja-JP" sz="2600" dirty="0">
              <a:latin typeface="Arial" panose="020B0604020202020204" pitchFamily="34" charset="0"/>
            </a:endParaRPr>
          </a:p>
          <a:p>
            <a:pPr>
              <a:defRPr/>
            </a:pPr>
            <a:endParaRPr kumimoji="1" lang="en-US" altLang="ja-JP" sz="800" dirty="0">
              <a:solidFill>
                <a:schemeClr val="bg1"/>
              </a:solidFill>
              <a:latin typeface="Arial" panose="020B0604020202020204" pitchFamily="34" charset="0"/>
            </a:endParaRPr>
          </a:p>
          <a:p>
            <a:pPr>
              <a:defRPr/>
            </a:pPr>
            <a:r>
              <a:rPr kumimoji="1" lang="ja-JP" altLang="en-US" sz="2600" dirty="0">
                <a:solidFill>
                  <a:schemeClr val="bg1"/>
                </a:solidFill>
                <a:latin typeface="Arial" panose="020B0604020202020204" pitchFamily="34" charset="0"/>
              </a:rPr>
              <a:t>事項イを「知識」に関する資質・能力</a:t>
            </a:r>
            <a:endParaRPr kumimoji="1" lang="en-US" altLang="ja-JP" sz="2600" dirty="0">
              <a:solidFill>
                <a:schemeClr val="bg1"/>
              </a:solidFill>
              <a:latin typeface="Arial" panose="020B0604020202020204" pitchFamily="34" charset="0"/>
            </a:endParaRPr>
          </a:p>
        </p:txBody>
      </p:sp>
      <p:sp>
        <p:nvSpPr>
          <p:cNvPr id="20494" name="テキスト ボックス 16"/>
          <p:cNvSpPr txBox="1">
            <a:spLocks noChangeArrowheads="1"/>
          </p:cNvSpPr>
          <p:nvPr/>
        </p:nvSpPr>
        <p:spPr bwMode="auto">
          <a:xfrm>
            <a:off x="251520" y="1138847"/>
            <a:ext cx="8280400" cy="523220"/>
          </a:xfrm>
          <a:prstGeom prst="rect">
            <a:avLst/>
          </a:prstGeom>
          <a:noFill/>
          <a:ln w="9525">
            <a:noFill/>
            <a:miter lim="800000"/>
            <a:headEnd/>
            <a:tailEnd/>
          </a:ln>
        </p:spPr>
        <p:txBody>
          <a:bodyPr>
            <a:spAutoFit/>
          </a:bodyPr>
          <a:lstStyle/>
          <a:p>
            <a:r>
              <a:rPr kumimoji="1" lang="ja-JP" altLang="en-US" sz="2800" dirty="0"/>
              <a:t>②</a:t>
            </a:r>
            <a:r>
              <a:rPr kumimoji="1" lang="en-US" altLang="ja-JP" sz="2800" dirty="0"/>
              <a:t>〔</a:t>
            </a:r>
            <a:r>
              <a:rPr kumimoji="1" lang="ja-JP" altLang="en-US" sz="2800" dirty="0"/>
              <a:t>共通事項</a:t>
            </a:r>
            <a:r>
              <a:rPr kumimoji="1" lang="en-US" altLang="ja-JP" sz="2800" dirty="0"/>
              <a:t>〕</a:t>
            </a:r>
            <a:r>
              <a:rPr kumimoji="1" lang="ja-JP" altLang="en-US" sz="2800" dirty="0"/>
              <a:t>の指導内容の改善</a:t>
            </a:r>
            <a:endParaRPr kumimoji="1" lang="en-US" altLang="ja-JP" sz="2800" dirty="0"/>
          </a:p>
        </p:txBody>
      </p:sp>
      <p:sp>
        <p:nvSpPr>
          <p:cNvPr id="13" name="正方形/長方形 12"/>
          <p:cNvSpPr/>
          <p:nvPr/>
        </p:nvSpPr>
        <p:spPr>
          <a:xfrm>
            <a:off x="179512" y="4581128"/>
            <a:ext cx="8783637" cy="208823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7" name="正方形/長方形 16"/>
          <p:cNvSpPr/>
          <p:nvPr/>
        </p:nvSpPr>
        <p:spPr>
          <a:xfrm>
            <a:off x="381124" y="5228927"/>
            <a:ext cx="8367713" cy="432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600" dirty="0">
                <a:solidFill>
                  <a:schemeClr val="bg1"/>
                </a:solidFill>
                <a:latin typeface="Arial" panose="020B0604020202020204" pitchFamily="34" charset="0"/>
              </a:rPr>
              <a:t>和楽器の取扱いを「第３学年，第４学年」にも例示</a:t>
            </a:r>
            <a:endParaRPr kumimoji="1" lang="en-US" altLang="ja-JP" sz="2600" dirty="0">
              <a:solidFill>
                <a:schemeClr val="bg1"/>
              </a:solidFill>
              <a:latin typeface="Arial" panose="020B0604020202020204" pitchFamily="34" charset="0"/>
            </a:endParaRPr>
          </a:p>
        </p:txBody>
      </p:sp>
      <p:sp>
        <p:nvSpPr>
          <p:cNvPr id="19" name="正方形/長方形 18"/>
          <p:cNvSpPr/>
          <p:nvPr/>
        </p:nvSpPr>
        <p:spPr>
          <a:xfrm>
            <a:off x="395536" y="5771183"/>
            <a:ext cx="8367713" cy="754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2400" dirty="0"/>
              <a:t>音源や楽譜等の示し方，伴奏の仕方，曲に合った歌い方や楽器の演奏の仕方などの指導方法を工夫すること</a:t>
            </a:r>
            <a:endParaRPr kumimoji="1" lang="en-US" altLang="ja-JP" sz="2400" dirty="0">
              <a:solidFill>
                <a:schemeClr val="bg1"/>
              </a:solidFill>
              <a:latin typeface="Arial" panose="020B0604020202020204" pitchFamily="34" charset="0"/>
            </a:endParaRPr>
          </a:p>
        </p:txBody>
      </p:sp>
      <p:sp>
        <p:nvSpPr>
          <p:cNvPr id="11" name="テキスト ボックス 16"/>
          <p:cNvSpPr txBox="1">
            <a:spLocks noChangeArrowheads="1"/>
          </p:cNvSpPr>
          <p:nvPr/>
        </p:nvSpPr>
        <p:spPr bwMode="auto">
          <a:xfrm>
            <a:off x="251520" y="4725144"/>
            <a:ext cx="8280400" cy="523220"/>
          </a:xfrm>
          <a:prstGeom prst="rect">
            <a:avLst/>
          </a:prstGeom>
          <a:noFill/>
          <a:ln w="9525">
            <a:noFill/>
            <a:miter lim="800000"/>
            <a:headEnd/>
            <a:tailEnd/>
          </a:ln>
        </p:spPr>
        <p:txBody>
          <a:bodyPr>
            <a:spAutoFit/>
          </a:bodyPr>
          <a:lstStyle/>
          <a:p>
            <a:r>
              <a:rPr kumimoji="1" lang="ja-JP" altLang="en-US" sz="2800" dirty="0"/>
              <a:t>④「我が国や郷土の音楽」に関する学習の充実</a:t>
            </a:r>
            <a:endParaRPr kumimoji="1" lang="en-US" altLang="ja-JP" sz="2800" dirty="0"/>
          </a:p>
        </p:txBody>
      </p:sp>
      <p:sp>
        <p:nvSpPr>
          <p:cNvPr id="15" name="正方形/長方形 14"/>
          <p:cNvSpPr/>
          <p:nvPr/>
        </p:nvSpPr>
        <p:spPr>
          <a:xfrm>
            <a:off x="179512" y="2948291"/>
            <a:ext cx="8783637" cy="14593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8" name="正方形/長方形 17"/>
          <p:cNvSpPr/>
          <p:nvPr/>
        </p:nvSpPr>
        <p:spPr>
          <a:xfrm>
            <a:off x="381124" y="3452348"/>
            <a:ext cx="8367713" cy="883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latin typeface="Arial" panose="020B0604020202020204" pitchFamily="34" charset="0"/>
              </a:rPr>
              <a:t>「</a:t>
            </a:r>
            <a:r>
              <a:rPr lang="ja-JP" altLang="en-US" sz="2600" u="sng" dirty="0">
                <a:latin typeface="Arial" panose="020B0604020202020204" pitchFamily="34" charset="0"/>
              </a:rPr>
              <a:t>Ａ表現</a:t>
            </a:r>
            <a:r>
              <a:rPr lang="ja-JP" altLang="en-US" sz="2600" dirty="0">
                <a:latin typeface="Arial" panose="020B0604020202020204" pitchFamily="34" charset="0"/>
              </a:rPr>
              <a:t>」及び「Ｂ鑑賞」の指導において，音楽科の特質に応じた言語活動を適切に位置付けること</a:t>
            </a:r>
            <a:endParaRPr kumimoji="1" lang="en-US" altLang="ja-JP" sz="2600" dirty="0">
              <a:solidFill>
                <a:schemeClr val="bg1"/>
              </a:solidFill>
              <a:latin typeface="Arial" panose="020B0604020202020204" pitchFamily="34" charset="0"/>
            </a:endParaRPr>
          </a:p>
        </p:txBody>
      </p:sp>
      <p:sp>
        <p:nvSpPr>
          <p:cNvPr id="20" name="テキスト ボックス 16"/>
          <p:cNvSpPr txBox="1">
            <a:spLocks noChangeArrowheads="1"/>
          </p:cNvSpPr>
          <p:nvPr/>
        </p:nvSpPr>
        <p:spPr bwMode="auto">
          <a:xfrm>
            <a:off x="251644" y="2982313"/>
            <a:ext cx="8280400" cy="523220"/>
          </a:xfrm>
          <a:prstGeom prst="rect">
            <a:avLst/>
          </a:prstGeom>
          <a:noFill/>
          <a:ln w="9525">
            <a:noFill/>
            <a:miter lim="800000"/>
            <a:headEnd/>
            <a:tailEnd/>
          </a:ln>
        </p:spPr>
        <p:txBody>
          <a:bodyPr>
            <a:spAutoFit/>
          </a:bodyPr>
          <a:lstStyle/>
          <a:p>
            <a:r>
              <a:rPr kumimoji="1" lang="ja-JP" altLang="en-US" sz="2800" dirty="0"/>
              <a:t>③言語活動の充実</a:t>
            </a:r>
            <a:endParaRPr kumimoji="1" lang="en-US" altLang="ja-JP" sz="2800" dirty="0"/>
          </a:p>
        </p:txBody>
      </p:sp>
      <p:sp>
        <p:nvSpPr>
          <p:cNvPr id="14" name="スライド番号プレースホルダ 13"/>
          <p:cNvSpPr>
            <a:spLocks noGrp="1"/>
          </p:cNvSpPr>
          <p:nvPr>
            <p:ph type="sldNum" sz="quarter" idx="12"/>
          </p:nvPr>
        </p:nvSpPr>
        <p:spPr>
          <a:xfrm>
            <a:off x="8196262" y="6459538"/>
            <a:ext cx="984250" cy="365125"/>
          </a:xfrm>
        </p:spPr>
        <p:txBody>
          <a:bodyPr/>
          <a:lstStyle/>
          <a:p>
            <a:fld id="{8F777EF8-BC62-481B-9859-BBBBED9133C9}" type="slidenum">
              <a:rPr lang="en-US" altLang="ja-JP" sz="2000" smtClean="0"/>
              <a:pPr/>
              <a:t>6</a:t>
            </a:fld>
            <a:endParaRPr lang="en-US" altLang="ja-JP" sz="2000"/>
          </a:p>
        </p:txBody>
      </p:sp>
      <p:sp>
        <p:nvSpPr>
          <p:cNvPr id="21" name="AutoShape 15"/>
          <p:cNvSpPr>
            <a:spLocks noChangeArrowheads="1"/>
          </p:cNvSpPr>
          <p:nvPr/>
        </p:nvSpPr>
        <p:spPr bwMode="auto">
          <a:xfrm>
            <a:off x="34925" y="44450"/>
            <a:ext cx="4465067"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dirty="0">
                <a:latin typeface="Arial" charset="0"/>
                <a:ea typeface="HGP教科書体" pitchFamily="18" charset="-128"/>
              </a:rPr>
              <a:t>Ⅰ</a:t>
            </a:r>
            <a:r>
              <a:rPr kumimoji="1" lang="ja-JP" altLang="en-US" sz="2800" b="1" dirty="0">
                <a:latin typeface="Arial" charset="0"/>
                <a:ea typeface="HGP教科書体" pitchFamily="18" charset="-128"/>
              </a:rPr>
              <a:t>　音楽科の改訂の要点</a:t>
            </a:r>
            <a:endParaRPr kumimoji="1" lang="ja-JP" altLang="en-US" sz="2800" dirty="0">
              <a:latin typeface="Tahoma" pitchFamily="34" charset="0"/>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147"/>
    </mc:Choice>
    <mc:Fallback xmlns="">
      <p:transition spd="slow" advTm="7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P9~11</a:t>
            </a:r>
            <a:endParaRPr lang="ja-JP" altLang="en-US" dirty="0"/>
          </a:p>
        </p:txBody>
      </p:sp>
      <p:sp>
        <p:nvSpPr>
          <p:cNvPr id="22531"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a:latin typeface="Tahoma" pitchFamily="34" charset="0"/>
              </a:rPr>
              <a:t>（１）音楽科の目標</a:t>
            </a:r>
          </a:p>
        </p:txBody>
      </p:sp>
      <p:sp>
        <p:nvSpPr>
          <p:cNvPr id="2253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Ⅱ</a:t>
            </a:r>
            <a:r>
              <a:rPr kumimoji="1" lang="ja-JP" altLang="en-US" sz="2800" b="1">
                <a:latin typeface="Arial" charset="0"/>
                <a:ea typeface="HGP教科書体" pitchFamily="18" charset="-128"/>
              </a:rPr>
              <a:t>　音楽科の目標</a:t>
            </a:r>
            <a:endParaRPr kumimoji="1" lang="ja-JP" altLang="en-US" sz="2800">
              <a:latin typeface="Tahoma" pitchFamily="34" charset="0"/>
            </a:endParaRPr>
          </a:p>
        </p:txBody>
      </p:sp>
      <p:sp>
        <p:nvSpPr>
          <p:cNvPr id="7" name="正方形/長方形 6"/>
          <p:cNvSpPr/>
          <p:nvPr/>
        </p:nvSpPr>
        <p:spPr>
          <a:xfrm>
            <a:off x="158750" y="1360488"/>
            <a:ext cx="8783638" cy="51133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dirty="0">
                <a:solidFill>
                  <a:schemeClr val="tx1"/>
                </a:solidFill>
              </a:rPr>
              <a:t>　</a:t>
            </a:r>
            <a:r>
              <a:rPr lang="ja-JP" altLang="en-US" sz="2400" b="1" u="sng" dirty="0">
                <a:solidFill>
                  <a:srgbClr val="FF0000"/>
                </a:solidFill>
              </a:rPr>
              <a:t>表現及び鑑賞の活動を通して</a:t>
            </a:r>
            <a:r>
              <a:rPr lang="ja-JP" altLang="en-US" sz="2400" dirty="0">
                <a:solidFill>
                  <a:schemeClr val="tx1"/>
                </a:solidFill>
              </a:rPr>
              <a:t>，音楽的な見方・考え方を働かせ，生活や社会の音や音楽と豊かに関わる資質・能力を次のとおり育成することを目指す。</a:t>
            </a:r>
            <a:endParaRPr lang="en-US" altLang="ja-JP" sz="2400" dirty="0">
              <a:solidFill>
                <a:schemeClr val="tx1"/>
              </a:solidFill>
            </a:endParaRPr>
          </a:p>
          <a:p>
            <a:pPr eaLnBrk="1" fontAlgn="auto" hangingPunct="1">
              <a:spcBef>
                <a:spcPts val="0"/>
              </a:spcBef>
              <a:spcAft>
                <a:spcPts val="0"/>
              </a:spcAft>
              <a:defRPr/>
            </a:pPr>
            <a:endParaRPr lang="en-US" altLang="ja-JP" sz="1600" dirty="0">
              <a:solidFill>
                <a:schemeClr val="tx1"/>
              </a:solidFill>
            </a:endParaRPr>
          </a:p>
          <a:p>
            <a:pPr eaLnBrk="1" fontAlgn="auto" hangingPunct="1">
              <a:spcBef>
                <a:spcPts val="0"/>
              </a:spcBef>
              <a:spcAft>
                <a:spcPts val="0"/>
              </a:spcAft>
              <a:defRPr/>
            </a:pPr>
            <a:r>
              <a:rPr lang="ja-JP" altLang="en-US" sz="2400" dirty="0">
                <a:solidFill>
                  <a:schemeClr val="tx1"/>
                </a:solidFill>
                <a:latin typeface="+mj-ea"/>
                <a:ea typeface="+mj-ea"/>
              </a:rPr>
              <a:t>　</a:t>
            </a:r>
            <a:r>
              <a:rPr lang="en-US" altLang="ja-JP" sz="2400" dirty="0">
                <a:solidFill>
                  <a:schemeClr val="tx1"/>
                </a:solidFill>
                <a:latin typeface="+mj-ea"/>
                <a:ea typeface="+mj-ea"/>
              </a:rPr>
              <a:t>(1) </a:t>
            </a:r>
            <a:r>
              <a:rPr lang="ja-JP" altLang="en-US" sz="2400" dirty="0">
                <a:solidFill>
                  <a:schemeClr val="tx1"/>
                </a:solidFill>
              </a:rPr>
              <a:t>曲想と音楽の構造などとの関わりについて理解するとともに，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表したい音楽表現をするために必要な技能を身に付けるように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する。</a:t>
            </a:r>
            <a:r>
              <a:rPr lang="en-US" altLang="ja-JP" sz="2400" dirty="0">
                <a:solidFill>
                  <a:srgbClr val="0070C0"/>
                </a:solidFill>
              </a:rPr>
              <a:t>【</a:t>
            </a:r>
            <a:r>
              <a:rPr lang="ja-JP" altLang="en-US" sz="2400" dirty="0">
                <a:solidFill>
                  <a:srgbClr val="0070C0"/>
                </a:solidFill>
              </a:rPr>
              <a:t>知識及び技能</a:t>
            </a:r>
            <a:r>
              <a:rPr lang="en-US" altLang="ja-JP" sz="2400" dirty="0">
                <a:solidFill>
                  <a:srgbClr val="0070C0"/>
                </a:solidFill>
              </a:rPr>
              <a:t>】</a:t>
            </a:r>
          </a:p>
          <a:p>
            <a:pPr eaLnBrk="1" fontAlgn="auto" hangingPunct="1">
              <a:spcBef>
                <a:spcPts val="0"/>
              </a:spcBef>
              <a:spcAft>
                <a:spcPts val="0"/>
              </a:spcAft>
              <a:defRPr/>
            </a:pPr>
            <a:endParaRPr lang="en-US" altLang="ja-JP" sz="1600" dirty="0">
              <a:solidFill>
                <a:schemeClr val="tx1"/>
              </a:solidFill>
            </a:endParaRPr>
          </a:p>
          <a:p>
            <a:pPr eaLnBrk="1" fontAlgn="auto" hangingPunct="1">
              <a:spcBef>
                <a:spcPts val="0"/>
              </a:spcBef>
              <a:spcAft>
                <a:spcPts val="0"/>
              </a:spcAft>
              <a:defRPr/>
            </a:pPr>
            <a:r>
              <a:rPr lang="en-US" altLang="ja-JP" sz="2400" dirty="0">
                <a:solidFill>
                  <a:schemeClr val="tx1"/>
                </a:solidFill>
                <a:latin typeface="+mj-ea"/>
                <a:ea typeface="+mj-ea"/>
              </a:rPr>
              <a:t>  (2) </a:t>
            </a:r>
            <a:r>
              <a:rPr lang="ja-JP" altLang="en-US" sz="2400" dirty="0">
                <a:solidFill>
                  <a:schemeClr val="tx1"/>
                </a:solidFill>
              </a:rPr>
              <a:t>音楽表現を工夫することや，音楽のよさや美しさを味わって聴</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くことができるようにする。</a:t>
            </a:r>
            <a:r>
              <a:rPr lang="en-US" altLang="ja-JP" sz="2400" dirty="0">
                <a:solidFill>
                  <a:srgbClr val="0070C0"/>
                </a:solidFill>
              </a:rPr>
              <a:t>【</a:t>
            </a:r>
            <a:r>
              <a:rPr lang="ja-JP" altLang="en-US" sz="2400" dirty="0">
                <a:solidFill>
                  <a:srgbClr val="0070C0"/>
                </a:solidFill>
              </a:rPr>
              <a:t>思考力，判断力，表現力等</a:t>
            </a:r>
            <a:r>
              <a:rPr lang="en-US" altLang="ja-JP" sz="2400" dirty="0">
                <a:solidFill>
                  <a:srgbClr val="0070C0"/>
                </a:solidFill>
              </a:rPr>
              <a:t>】</a:t>
            </a:r>
          </a:p>
          <a:p>
            <a:pPr eaLnBrk="1" fontAlgn="auto" hangingPunct="1">
              <a:spcBef>
                <a:spcPts val="0"/>
              </a:spcBef>
              <a:spcAft>
                <a:spcPts val="0"/>
              </a:spcAft>
              <a:defRPr/>
            </a:pPr>
            <a:endParaRPr lang="en-US" altLang="ja-JP" sz="1600" dirty="0">
              <a:solidFill>
                <a:schemeClr val="tx1"/>
              </a:solidFill>
            </a:endParaRPr>
          </a:p>
          <a:p>
            <a:pPr eaLnBrk="1" fontAlgn="auto" hangingPunct="1">
              <a:spcBef>
                <a:spcPts val="0"/>
              </a:spcBef>
              <a:spcAft>
                <a:spcPts val="0"/>
              </a:spcAft>
              <a:defRPr/>
            </a:pPr>
            <a:r>
              <a:rPr lang="ja-JP" altLang="en-US" sz="2400" dirty="0">
                <a:solidFill>
                  <a:schemeClr val="tx1"/>
                </a:solidFill>
                <a:latin typeface="+mj-ea"/>
                <a:ea typeface="+mj-ea"/>
              </a:rPr>
              <a:t>　</a:t>
            </a:r>
            <a:r>
              <a:rPr lang="en-US" altLang="ja-JP" sz="2400" dirty="0">
                <a:solidFill>
                  <a:schemeClr val="tx1"/>
                </a:solidFill>
                <a:latin typeface="+mj-ea"/>
                <a:ea typeface="+mj-ea"/>
              </a:rPr>
              <a:t>(3) </a:t>
            </a:r>
            <a:r>
              <a:rPr lang="ja-JP" altLang="en-US" sz="2400" dirty="0">
                <a:solidFill>
                  <a:schemeClr val="tx1"/>
                </a:solidFill>
                <a:latin typeface="+mj-ea"/>
                <a:ea typeface="+mj-ea"/>
              </a:rPr>
              <a:t>音楽</a:t>
            </a:r>
            <a:r>
              <a:rPr lang="ja-JP" altLang="en-US" sz="2400" dirty="0">
                <a:solidFill>
                  <a:schemeClr val="tx1"/>
                </a:solidFill>
              </a:rPr>
              <a:t>活動の楽しさを体験することを通して，音楽を愛好する心</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情と音楽に対する感性を育むとともに，音楽に親しむ態度を養い，</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豊かな情操を培う。</a:t>
            </a:r>
            <a:r>
              <a:rPr lang="en-US" altLang="ja-JP" sz="2400" dirty="0">
                <a:solidFill>
                  <a:srgbClr val="0070C0"/>
                </a:solidFill>
              </a:rPr>
              <a:t>【</a:t>
            </a:r>
            <a:r>
              <a:rPr lang="ja-JP" altLang="en-US" sz="2400" dirty="0">
                <a:solidFill>
                  <a:srgbClr val="0070C0"/>
                </a:solidFill>
              </a:rPr>
              <a:t>学びに向かう力，人間性等</a:t>
            </a:r>
            <a:r>
              <a:rPr lang="en-US" altLang="ja-JP" sz="2400" dirty="0">
                <a:solidFill>
                  <a:srgbClr val="0070C0"/>
                </a:solidFill>
              </a:rPr>
              <a:t>】</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7</a:t>
            </a:fld>
            <a:endParaRPr lang="en-US" altLang="ja-JP" sz="2000"/>
          </a:p>
        </p:txBody>
      </p:sp>
      <p:sp>
        <p:nvSpPr>
          <p:cNvPr id="2" name="角丸四角形吹き出し 1"/>
          <p:cNvSpPr/>
          <p:nvPr/>
        </p:nvSpPr>
        <p:spPr>
          <a:xfrm>
            <a:off x="3179986" y="548680"/>
            <a:ext cx="4344342" cy="740940"/>
          </a:xfrm>
          <a:prstGeom prst="wedgeRoundRectCallout">
            <a:avLst>
              <a:gd name="adj1" fmla="val -39436"/>
              <a:gd name="adj2" fmla="val 7378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lumMod val="50000"/>
                    <a:lumOff val="50000"/>
                  </a:schemeClr>
                </a:solidFill>
              </a:rPr>
              <a:t>「音楽活動とかけ離れた個別の知識の習得」や「技能の機械的な訓練」等はＮＧ！</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928"/>
    </mc:Choice>
    <mc:Fallback xmlns="">
      <p:transition spd="slow" advTm="59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9"/>
          <p:cNvSpPr txBox="1">
            <a:spLocks noChangeArrowheads="1"/>
          </p:cNvSpPr>
          <p:nvPr/>
        </p:nvSpPr>
        <p:spPr bwMode="auto">
          <a:xfrm>
            <a:off x="179388" y="836613"/>
            <a:ext cx="8642350"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a:latin typeface="Tahoma" pitchFamily="34" charset="0"/>
              </a:rPr>
              <a:t>「音楽的な見方・考え方」とは</a:t>
            </a:r>
          </a:p>
        </p:txBody>
      </p:sp>
      <p:sp>
        <p:nvSpPr>
          <p:cNvPr id="24580"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Ⅱ</a:t>
            </a:r>
            <a:r>
              <a:rPr kumimoji="1" lang="ja-JP" altLang="en-US" sz="2800" b="1">
                <a:latin typeface="Arial" charset="0"/>
                <a:ea typeface="HGP教科書体" pitchFamily="18" charset="-128"/>
              </a:rPr>
              <a:t>　音楽科の目標</a:t>
            </a:r>
            <a:endParaRPr kumimoji="1" lang="ja-JP" altLang="en-US" sz="2800">
              <a:latin typeface="Tahoma" pitchFamily="34" charset="0"/>
            </a:endParaRPr>
          </a:p>
        </p:txBody>
      </p:sp>
      <p:sp>
        <p:nvSpPr>
          <p:cNvPr id="24590" name="Text Box 19"/>
          <p:cNvSpPr txBox="1">
            <a:spLocks noChangeArrowheads="1"/>
          </p:cNvSpPr>
          <p:nvPr/>
        </p:nvSpPr>
        <p:spPr bwMode="auto">
          <a:xfrm>
            <a:off x="395288" y="2996952"/>
            <a:ext cx="2592536" cy="461665"/>
          </a:xfrm>
          <a:prstGeom prst="rect">
            <a:avLst/>
          </a:prstGeom>
          <a:solidFill>
            <a:schemeClr val="accent1"/>
          </a:solidFill>
          <a:ln w="9525">
            <a:solidFill>
              <a:schemeClr val="accent2"/>
            </a:solidFill>
            <a:miter lim="800000"/>
            <a:headEnd/>
            <a:tailEnd/>
          </a:ln>
        </p:spPr>
        <p:txBody>
          <a:bodyPr wrap="square">
            <a:spAutoFit/>
          </a:bodyPr>
          <a:lstStyle/>
          <a:p>
            <a:pPr algn="ctr" eaLnBrk="1" hangingPunct="1">
              <a:spcBef>
                <a:spcPct val="50000"/>
              </a:spcBef>
            </a:pPr>
            <a:r>
              <a:rPr kumimoji="1" lang="ja-JP" altLang="en-US" sz="2400" dirty="0">
                <a:solidFill>
                  <a:schemeClr val="bg1"/>
                </a:solidFill>
                <a:latin typeface="Tahoma" pitchFamily="34" charset="0"/>
              </a:rPr>
              <a:t>音楽に対する感性</a:t>
            </a:r>
          </a:p>
        </p:txBody>
      </p:sp>
      <p:sp>
        <p:nvSpPr>
          <p:cNvPr id="24592" name="テキスト ボックス 17"/>
          <p:cNvSpPr txBox="1">
            <a:spLocks noChangeArrowheads="1"/>
          </p:cNvSpPr>
          <p:nvPr/>
        </p:nvSpPr>
        <p:spPr bwMode="auto">
          <a:xfrm>
            <a:off x="538687" y="3521199"/>
            <a:ext cx="8281785" cy="707886"/>
          </a:xfrm>
          <a:prstGeom prst="rect">
            <a:avLst/>
          </a:prstGeom>
          <a:noFill/>
          <a:ln w="9525">
            <a:noFill/>
            <a:miter lim="800000"/>
            <a:headEnd/>
            <a:tailEnd/>
          </a:ln>
        </p:spPr>
        <p:txBody>
          <a:bodyPr wrap="square">
            <a:spAutoFit/>
          </a:bodyPr>
          <a:lstStyle/>
          <a:p>
            <a:r>
              <a:rPr kumimoji="1" lang="ja-JP" altLang="en-US" sz="2000" dirty="0"/>
              <a:t>音楽的な刺激に対する反応。</a:t>
            </a:r>
            <a:endParaRPr kumimoji="1" lang="en-US" altLang="ja-JP" sz="2000" dirty="0"/>
          </a:p>
          <a:p>
            <a:r>
              <a:rPr kumimoji="1" lang="ja-JP" altLang="en-US" sz="2000" dirty="0"/>
              <a:t>音や音楽の美しさなどを感じ取るときの心の働き。</a:t>
            </a:r>
          </a:p>
        </p:txBody>
      </p:sp>
      <p:sp>
        <p:nvSpPr>
          <p:cNvPr id="18" name="Text Box 19"/>
          <p:cNvSpPr txBox="1">
            <a:spLocks noChangeArrowheads="1"/>
          </p:cNvSpPr>
          <p:nvPr/>
        </p:nvSpPr>
        <p:spPr bwMode="auto">
          <a:xfrm>
            <a:off x="395286" y="4313287"/>
            <a:ext cx="8497193" cy="461725"/>
          </a:xfrm>
          <a:prstGeom prst="rect">
            <a:avLst/>
          </a:prstGeom>
          <a:solidFill>
            <a:schemeClr val="accent1"/>
          </a:solidFill>
          <a:ln w="9525">
            <a:solidFill>
              <a:schemeClr val="accent2"/>
            </a:solidFill>
            <a:miter lim="800000"/>
            <a:headEnd/>
            <a:tailEnd/>
          </a:ln>
        </p:spPr>
        <p:txBody>
          <a:bodyPr wrap="square">
            <a:spAutoFit/>
          </a:bodyPr>
          <a:lstStyle/>
          <a:p>
            <a:pPr eaLnBrk="1" hangingPunct="1">
              <a:spcBef>
                <a:spcPct val="50000"/>
              </a:spcBef>
            </a:pPr>
            <a:r>
              <a:rPr kumimoji="1" lang="ja-JP" altLang="en-US" sz="2400" dirty="0">
                <a:solidFill>
                  <a:schemeClr val="bg1"/>
                </a:solidFill>
                <a:latin typeface="Tahoma" pitchFamily="34" charset="0"/>
              </a:rPr>
              <a:t>音や音楽を，音楽を形づくっている要素とその働きの視点で捉え</a:t>
            </a:r>
          </a:p>
        </p:txBody>
      </p:sp>
      <p:sp>
        <p:nvSpPr>
          <p:cNvPr id="19" name="テキスト ボックス 17"/>
          <p:cNvSpPr txBox="1">
            <a:spLocks noChangeArrowheads="1"/>
          </p:cNvSpPr>
          <p:nvPr/>
        </p:nvSpPr>
        <p:spPr bwMode="auto">
          <a:xfrm>
            <a:off x="395536" y="4889351"/>
            <a:ext cx="8496944" cy="1323439"/>
          </a:xfrm>
          <a:prstGeom prst="rect">
            <a:avLst/>
          </a:prstGeom>
          <a:solidFill>
            <a:schemeClr val="bg1"/>
          </a:solidFill>
          <a:ln w="9525">
            <a:noFill/>
            <a:miter lim="800000"/>
            <a:headEnd/>
            <a:tailEnd/>
          </a:ln>
        </p:spPr>
        <p:txBody>
          <a:bodyPr wrap="square">
            <a:spAutoFit/>
          </a:bodyPr>
          <a:lstStyle/>
          <a:p>
            <a:r>
              <a:rPr kumimoji="1" lang="ja-JP" altLang="en-US" sz="2000" dirty="0"/>
              <a:t>  音や音楽は，音響そのものを対象として，音楽がどのように形づくられているか，音楽をどのように感じ取るかを明らかにしていく過程を経ることによって捉えることでき，音楽科の学習では，このように音や音楽を捉えることが必要である。その支えが，「聴き取ること」「感じ取ること」である。</a:t>
            </a:r>
          </a:p>
        </p:txBody>
      </p:sp>
      <p:sp>
        <p:nvSpPr>
          <p:cNvPr id="10" name="スライド番号プレースホルダ 9"/>
          <p:cNvSpPr>
            <a:spLocks noGrp="1"/>
          </p:cNvSpPr>
          <p:nvPr>
            <p:ph type="sldNum" sz="quarter" idx="12"/>
          </p:nvPr>
        </p:nvSpPr>
        <p:spPr>
          <a:xfrm>
            <a:off x="8196262" y="6459538"/>
            <a:ext cx="984250" cy="365125"/>
          </a:xfrm>
        </p:spPr>
        <p:txBody>
          <a:bodyPr/>
          <a:lstStyle/>
          <a:p>
            <a:fld id="{3AE2F1B5-A3CA-4B8A-8AF7-A439B4014CB8}" type="slidenum">
              <a:rPr lang="en-US" altLang="ja-JP" sz="2000" smtClean="0"/>
              <a:pPr/>
              <a:t>8</a:t>
            </a:fld>
            <a:endParaRPr lang="en-US" altLang="ja-JP" sz="2000"/>
          </a:p>
        </p:txBody>
      </p:sp>
      <p:sp>
        <p:nvSpPr>
          <p:cNvPr id="11"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P9~11</a:t>
            </a:r>
            <a:endParaRPr lang="ja-JP" altLang="en-US" dirty="0"/>
          </a:p>
        </p:txBody>
      </p:sp>
      <p:sp>
        <p:nvSpPr>
          <p:cNvPr id="12" name="正方形/長方形 11"/>
          <p:cNvSpPr/>
          <p:nvPr/>
        </p:nvSpPr>
        <p:spPr>
          <a:xfrm>
            <a:off x="317500" y="1340768"/>
            <a:ext cx="8504238" cy="14500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solidFill>
                  <a:schemeClr val="tx1"/>
                </a:solidFill>
                <a:latin typeface="+mj-ea"/>
                <a:ea typeface="+mj-ea"/>
              </a:rPr>
              <a:t>音楽に対する感性を働かせ，音や音楽を，音楽を形づくっている要素とその働きの視点で捉え，自己のイメージや感情，生活や文化などと関連付けること</a:t>
            </a:r>
            <a:endParaRPr kumimoji="1" lang="en-US" altLang="ja-JP" sz="26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978"/>
    </mc:Choice>
    <mc:Fallback xmlns="">
      <p:transition spd="slow" advTm="8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19"/>
          <p:cNvSpPr txBox="1">
            <a:spLocks noChangeArrowheads="1"/>
          </p:cNvSpPr>
          <p:nvPr/>
        </p:nvSpPr>
        <p:spPr bwMode="auto">
          <a:xfrm>
            <a:off x="179388" y="836613"/>
            <a:ext cx="8642350"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a:latin typeface="Tahoma" pitchFamily="34" charset="0"/>
              </a:rPr>
              <a:t>「音楽的な見方・考え方」とは</a:t>
            </a:r>
          </a:p>
        </p:txBody>
      </p:sp>
      <p:sp>
        <p:nvSpPr>
          <p:cNvPr id="28676"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b="1">
                <a:latin typeface="Arial" charset="0"/>
                <a:ea typeface="HGP教科書体" pitchFamily="18" charset="-128"/>
              </a:rPr>
              <a:t>Ⅱ</a:t>
            </a:r>
            <a:r>
              <a:rPr kumimoji="1" lang="ja-JP" altLang="en-US" sz="2800" b="1">
                <a:latin typeface="Arial" charset="0"/>
                <a:ea typeface="HGP教科書体" pitchFamily="18" charset="-128"/>
              </a:rPr>
              <a:t>　音楽科の目標</a:t>
            </a:r>
            <a:endParaRPr kumimoji="1" lang="ja-JP" altLang="en-US" sz="2800">
              <a:latin typeface="Tahoma" pitchFamily="34" charset="0"/>
            </a:endParaRPr>
          </a:p>
        </p:txBody>
      </p:sp>
      <p:sp>
        <p:nvSpPr>
          <p:cNvPr id="30" name="正方形/長方形 29"/>
          <p:cNvSpPr/>
          <p:nvPr/>
        </p:nvSpPr>
        <p:spPr>
          <a:xfrm>
            <a:off x="317500" y="1340768"/>
            <a:ext cx="8504238" cy="14500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solidFill>
                  <a:schemeClr val="tx1"/>
                </a:solidFill>
                <a:latin typeface="+mj-ea"/>
                <a:ea typeface="+mj-ea"/>
              </a:rPr>
              <a:t>音楽に対する感性を働かせ，音や音楽を，音楽を形づくっている要素とその働きの視点で捉え，自己のイメージや感情，生活や文化などと関連付けること</a:t>
            </a:r>
            <a:endParaRPr kumimoji="1" lang="en-US" altLang="ja-JP" sz="2600" dirty="0">
              <a:solidFill>
                <a:schemeClr val="tx1"/>
              </a:solidFill>
              <a:latin typeface="+mj-ea"/>
              <a:ea typeface="+mj-ea"/>
            </a:endParaRPr>
          </a:p>
        </p:txBody>
      </p:sp>
      <p:sp>
        <p:nvSpPr>
          <p:cNvPr id="28683" name="Text Box 19"/>
          <p:cNvSpPr txBox="1">
            <a:spLocks noChangeArrowheads="1"/>
          </p:cNvSpPr>
          <p:nvPr/>
        </p:nvSpPr>
        <p:spPr bwMode="auto">
          <a:xfrm>
            <a:off x="395288" y="2996952"/>
            <a:ext cx="7129040" cy="461963"/>
          </a:xfrm>
          <a:prstGeom prst="rect">
            <a:avLst/>
          </a:prstGeom>
          <a:solidFill>
            <a:schemeClr val="accent1"/>
          </a:solidFill>
          <a:ln w="9525">
            <a:solidFill>
              <a:schemeClr val="accent2"/>
            </a:solidFill>
            <a:miter lim="800000"/>
            <a:headEnd/>
            <a:tailEnd/>
          </a:ln>
        </p:spPr>
        <p:txBody>
          <a:bodyPr wrap="square">
            <a:spAutoFit/>
          </a:bodyPr>
          <a:lstStyle/>
          <a:p>
            <a:pPr eaLnBrk="1" hangingPunct="1">
              <a:spcBef>
                <a:spcPct val="50000"/>
              </a:spcBef>
            </a:pPr>
            <a:r>
              <a:rPr kumimoji="1" lang="ja-JP" altLang="en-US" sz="2400" dirty="0">
                <a:solidFill>
                  <a:schemeClr val="bg1"/>
                </a:solidFill>
                <a:latin typeface="Tahoma" pitchFamily="34" charset="0"/>
              </a:rPr>
              <a:t>自己のイメージや感情，生活や文化などと関連付ける</a:t>
            </a:r>
          </a:p>
        </p:txBody>
      </p:sp>
      <p:sp>
        <p:nvSpPr>
          <p:cNvPr id="28684" name="テキスト ボックス 17"/>
          <p:cNvSpPr txBox="1">
            <a:spLocks noChangeArrowheads="1"/>
          </p:cNvSpPr>
          <p:nvPr/>
        </p:nvSpPr>
        <p:spPr bwMode="auto">
          <a:xfrm>
            <a:off x="467544" y="3521199"/>
            <a:ext cx="8064896" cy="1323439"/>
          </a:xfrm>
          <a:prstGeom prst="rect">
            <a:avLst/>
          </a:prstGeom>
          <a:noFill/>
          <a:ln w="9525">
            <a:noFill/>
            <a:miter lim="800000"/>
            <a:headEnd/>
            <a:tailEnd/>
          </a:ln>
        </p:spPr>
        <p:txBody>
          <a:bodyPr wrap="square">
            <a:spAutoFit/>
          </a:bodyPr>
          <a:lstStyle/>
          <a:p>
            <a:r>
              <a:rPr kumimoji="1" lang="ja-JP" altLang="en-US" sz="2000" dirty="0">
                <a:latin typeface="+mn-ea"/>
              </a:rPr>
              <a:t>音楽は，これらの関わりにおいて，意味あるものとして存在しており，音や音楽と自己のイメージや感情，生活や文化との関わりなどについて考えること</a:t>
            </a:r>
            <a:r>
              <a:rPr lang="ja-JP" altLang="en-US" sz="2000" dirty="0">
                <a:latin typeface="+mn-ea"/>
              </a:rPr>
              <a:t>によって，</a:t>
            </a:r>
            <a:r>
              <a:rPr kumimoji="1" lang="ja-JP" altLang="en-US" sz="2000" dirty="0">
                <a:latin typeface="+mn-ea"/>
              </a:rPr>
              <a:t>思いや意図をもって音楽表現したり，よさなどを見いだして聴く</a:t>
            </a:r>
            <a:r>
              <a:rPr lang="ja-JP" altLang="en-US" sz="2000" dirty="0">
                <a:latin typeface="+mn-ea"/>
              </a:rPr>
              <a:t>などの学習が一層充実する。</a:t>
            </a:r>
            <a:endParaRPr kumimoji="1" lang="ja-JP" altLang="en-US" sz="2000" dirty="0">
              <a:latin typeface="+mn-ea"/>
            </a:endParaRPr>
          </a:p>
        </p:txBody>
      </p:sp>
      <p:sp>
        <p:nvSpPr>
          <p:cNvPr id="23" name="正方形/長方形 22"/>
          <p:cNvSpPr/>
          <p:nvPr/>
        </p:nvSpPr>
        <p:spPr>
          <a:xfrm>
            <a:off x="323528" y="4889352"/>
            <a:ext cx="8504238" cy="9879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solidFill>
                  <a:schemeClr val="tx1"/>
                </a:solidFill>
                <a:latin typeface="+mj-ea"/>
                <a:ea typeface="+mj-ea"/>
              </a:rPr>
              <a:t>音楽科の特質に応じた，物事を捉える視点や考え方であり，音楽科を学ぶ本質的な意義の中核をなすもの</a:t>
            </a:r>
            <a:endParaRPr kumimoji="1" lang="en-US" altLang="ja-JP" sz="2600" dirty="0">
              <a:solidFill>
                <a:schemeClr val="tx1"/>
              </a:solidFill>
              <a:latin typeface="+mj-ea"/>
              <a:ea typeface="+mj-ea"/>
            </a:endParaRPr>
          </a:p>
        </p:txBody>
      </p:sp>
      <p:sp>
        <p:nvSpPr>
          <p:cNvPr id="9" name="スライド番号プレースホルダ 8"/>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9</a:t>
            </a:fld>
            <a:endParaRPr lang="en-US" altLang="ja-JP" sz="2000"/>
          </a:p>
        </p:txBody>
      </p:sp>
      <p:sp>
        <p:nvSpPr>
          <p:cNvPr id="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P9~11</a:t>
            </a:r>
            <a:endParaRPr lang="ja-JP" altLang="en-US" dirty="0"/>
          </a:p>
        </p:txBody>
      </p:sp>
      <p:sp>
        <p:nvSpPr>
          <p:cNvPr id="11" name="Text Box 19"/>
          <p:cNvSpPr txBox="1">
            <a:spLocks noChangeArrowheads="1"/>
          </p:cNvSpPr>
          <p:nvPr/>
        </p:nvSpPr>
        <p:spPr bwMode="auto">
          <a:xfrm>
            <a:off x="395288" y="6088708"/>
            <a:ext cx="8426450" cy="477054"/>
          </a:xfrm>
          <a:prstGeom prst="rect">
            <a:avLst/>
          </a:prstGeom>
          <a:solidFill>
            <a:srgbClr val="FF0000"/>
          </a:solidFill>
          <a:ln w="9525">
            <a:solidFill>
              <a:srgbClr val="FF0000"/>
            </a:solidFill>
            <a:miter lim="800000"/>
            <a:headEnd/>
            <a:tailEnd/>
          </a:ln>
        </p:spPr>
        <p:txBody>
          <a:bodyPr wrap="square">
            <a:spAutoFit/>
          </a:bodyPr>
          <a:lstStyle/>
          <a:p>
            <a:pPr algn="ctr" eaLnBrk="1" hangingPunct="1">
              <a:spcBef>
                <a:spcPct val="50000"/>
              </a:spcBef>
            </a:pPr>
            <a:r>
              <a:rPr kumimoji="1" lang="ja-JP" altLang="en-US" sz="2500" b="1" dirty="0">
                <a:solidFill>
                  <a:schemeClr val="bg1"/>
                </a:solidFill>
                <a:latin typeface="Tahoma" pitchFamily="34" charset="0"/>
              </a:rPr>
              <a:t>音楽的な見方・考え方を働かせながらの学習が何より大切</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212"/>
    </mc:Choice>
    <mc:Fallback xmlns="">
      <p:transition spd="slow" advTm="6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13491</TotalTime>
  <Words>6493</Words>
  <PresentationFormat>画面に合わせる (4:3)</PresentationFormat>
  <Paragraphs>474</Paragraphs>
  <Slides>21</Slides>
  <Notes>21</Notes>
  <HiddenSlides>0</HiddenSlides>
  <MMClips>21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21</vt:i4>
      </vt:variant>
    </vt:vector>
  </HeadingPairs>
  <TitlesOfParts>
    <vt:vector size="29" baseType="lpstr">
      <vt:lpstr>HGP教科書体</vt:lpstr>
      <vt:lpstr>ＭＳ Ｐゴシック</vt:lpstr>
      <vt:lpstr>ＭＳ 明朝</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2020-07-27T00:09:39Z</cp:lastPrinted>
  <dcterms:created xsi:type="dcterms:W3CDTF">2009-05-16T06:50:40Z</dcterms:created>
  <dcterms:modified xsi:type="dcterms:W3CDTF">2020-08-02T11:57:25Z</dcterms:modified>
</cp:coreProperties>
</file>