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07" r:id="rId1"/>
  </p:sldMasterIdLst>
  <p:notesMasterIdLst>
    <p:notesMasterId r:id="rId23"/>
  </p:notesMasterIdLst>
  <p:handoutMasterIdLst>
    <p:handoutMasterId r:id="rId24"/>
  </p:handoutMasterIdLst>
  <p:sldIdLst>
    <p:sldId id="377" r:id="rId2"/>
    <p:sldId id="394" r:id="rId3"/>
    <p:sldId id="420" r:id="rId4"/>
    <p:sldId id="268" r:id="rId5"/>
    <p:sldId id="460" r:id="rId6"/>
    <p:sldId id="397" r:id="rId7"/>
    <p:sldId id="398" r:id="rId8"/>
    <p:sldId id="437" r:id="rId9"/>
    <p:sldId id="461" r:id="rId10"/>
    <p:sldId id="462" r:id="rId11"/>
    <p:sldId id="429" r:id="rId12"/>
    <p:sldId id="430" r:id="rId13"/>
    <p:sldId id="431" r:id="rId14"/>
    <p:sldId id="464" r:id="rId15"/>
    <p:sldId id="463" r:id="rId16"/>
    <p:sldId id="435" r:id="rId17"/>
    <p:sldId id="436" r:id="rId18"/>
    <p:sldId id="465" r:id="rId19"/>
    <p:sldId id="411" r:id="rId20"/>
    <p:sldId id="412" r:id="rId21"/>
    <p:sldId id="459" r:id="rId22"/>
  </p:sldIdLst>
  <p:sldSz cx="9144000" cy="6858000" type="screen4x3"/>
  <p:notesSz cx="6858000" cy="9945688"/>
  <p:custDataLst>
    <p:tags r:id="rId25"/>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modifyVerifier cryptProviderType="rsaAES" cryptAlgorithmClass="hash" cryptAlgorithmType="typeAny" cryptAlgorithmSid="14" spinCount="100000" saltData="TmYupCyb5Iwat4hGYATNmg==" hashData="ssQvhjbZ0DQIowu7SmlSnstR9WQ1KDCEV4cFzwbg/iB5+jPVqFuye5EuK0CWk/3WE5989syTNEY2t+QACdV6B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4" userDrawn="1">
          <p15:clr>
            <a:srgbClr val="A4A3A4"/>
          </p15:clr>
        </p15:guide>
        <p15:guide id="2" pos="29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65128" autoAdjust="0"/>
  </p:normalViewPr>
  <p:slideViewPr>
    <p:cSldViewPr showGuides="1">
      <p:cViewPr varScale="1">
        <p:scale>
          <a:sx n="43" d="100"/>
          <a:sy n="43" d="100"/>
        </p:scale>
        <p:origin x="2178" y="54"/>
      </p:cViewPr>
      <p:guideLst>
        <p:guide orient="horz" pos="2160"/>
        <p:guide pos="2880"/>
      </p:guideLst>
    </p:cSldViewPr>
  </p:slideViewPr>
  <p:notesTextViewPr>
    <p:cViewPr>
      <p:scale>
        <a:sx n="3" d="2"/>
        <a:sy n="3" d="2"/>
      </p:scale>
      <p:origin x="0" y="0"/>
    </p:cViewPr>
  </p:notesTextViewPr>
  <p:notesViewPr>
    <p:cSldViewPr showGuides="1">
      <p:cViewPr varScale="1">
        <p:scale>
          <a:sx n="60" d="100"/>
          <a:sy n="60" d="100"/>
        </p:scale>
        <p:origin x="3202" y="34"/>
      </p:cViewPr>
      <p:guideLst>
        <p:guide orient="horz" pos="2164"/>
        <p:guide pos="290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39" name="Rectangle 2"/>
          <p:cNvSpPr>
            <a:spLocks noGrp="1" noChangeArrowheads="1"/>
          </p:cNvSpPr>
          <p:nvPr>
            <p:ph type="hdr" sz="quarter"/>
          </p:nvPr>
        </p:nvSpPr>
        <p:spPr bwMode="auto">
          <a:xfrm>
            <a:off x="0" y="0"/>
            <a:ext cx="2972547" cy="497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t" anchorCtr="0" compatLnSpc="1">
            <a:prstTxWarp prst="textNoShape">
              <a:avLst/>
            </a:prstTxWarp>
          </a:bodyPr>
          <a:lstStyle>
            <a:lvl1pPr eaLnBrk="1" hangingPunct="1">
              <a:buSzPct val="100000"/>
              <a:defRPr sz="1200">
                <a:latin typeface="Arial" panose="020B0604020202020204" pitchFamily="34" charset="0"/>
                <a:ea typeface="ＭＳ Ｐゴシック" panose="020B0600070205080204" pitchFamily="50" charset="-128"/>
              </a:defRPr>
            </a:lvl1pPr>
          </a:lstStyle>
          <a:p>
            <a:pPr>
              <a:defRPr/>
            </a:pPr>
            <a:r>
              <a:rPr lang="zh-TW" altLang="en-US"/>
              <a:t>第</a:t>
            </a:r>
            <a:r>
              <a:rPr lang="en-US" altLang="zh-TW"/>
              <a:t>2</a:t>
            </a:r>
            <a:r>
              <a:rPr lang="zh-TW" altLang="en-US"/>
              <a:t>回福岡県指導主事等研修会教科等別分科会　別紙資料</a:t>
            </a:r>
            <a:endParaRPr lang="en-US" altLang="ja-JP">
              <a:ea typeface="+mn-ea"/>
            </a:endParaRPr>
          </a:p>
        </p:txBody>
      </p:sp>
      <p:sp>
        <p:nvSpPr>
          <p:cNvPr id="25840" name="Rectangle 3"/>
          <p:cNvSpPr>
            <a:spLocks noGrp="1" noChangeArrowheads="1"/>
          </p:cNvSpPr>
          <p:nvPr>
            <p:ph type="dt" sz="quarter" idx="1"/>
          </p:nvPr>
        </p:nvSpPr>
        <p:spPr bwMode="auto">
          <a:xfrm>
            <a:off x="3883852" y="0"/>
            <a:ext cx="2972547" cy="497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t"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endParaRPr lang="en-US" altLang="ja-JP"/>
          </a:p>
        </p:txBody>
      </p:sp>
      <p:sp>
        <p:nvSpPr>
          <p:cNvPr id="25841" name="Rectangle 4"/>
          <p:cNvSpPr>
            <a:spLocks noGrp="1" noChangeArrowheads="1"/>
          </p:cNvSpPr>
          <p:nvPr>
            <p:ph type="ftr" sz="quarter" idx="2"/>
          </p:nvPr>
        </p:nvSpPr>
        <p:spPr bwMode="auto">
          <a:xfrm>
            <a:off x="0"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b" anchorCtr="0" compatLnSpc="1">
            <a:prstTxWarp prst="textNoShape">
              <a:avLst/>
            </a:prstTxWarp>
          </a:bodyPr>
          <a:lstStyle>
            <a:lvl1pPr eaLnBrk="1" hangingPunct="1">
              <a:buSzPct val="100000"/>
              <a:defRPr sz="1200">
                <a:latin typeface="Arial" panose="020B0604020202020204" pitchFamily="34" charset="0"/>
              </a:defRPr>
            </a:lvl1pPr>
          </a:lstStyle>
          <a:p>
            <a:pPr>
              <a:defRPr/>
            </a:pPr>
            <a:endParaRPr lang="en-US" altLang="ja-JP"/>
          </a:p>
        </p:txBody>
      </p:sp>
      <p:sp>
        <p:nvSpPr>
          <p:cNvPr id="25842" name="Rectangle 5"/>
          <p:cNvSpPr>
            <a:spLocks noGrp="1" noChangeArrowheads="1"/>
          </p:cNvSpPr>
          <p:nvPr>
            <p:ph type="sldNum" sz="quarter" idx="3"/>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b" anchorCtr="0" compatLnSpc="1">
            <a:prstTxWarp prst="textNoShape">
              <a:avLst/>
            </a:prstTxWarp>
          </a:bodyPr>
          <a:lstStyle>
            <a:lvl1pPr algn="r" eaLnBrk="1" hangingPunct="1">
              <a:buSzPct val="100000"/>
              <a:defRPr sz="1200">
                <a:latin typeface="Arial" panose="020B0604020202020204" pitchFamily="34" charset="0"/>
              </a:defRPr>
            </a:lvl1pPr>
          </a:lstStyle>
          <a:p>
            <a:pPr>
              <a:defRPr/>
            </a:pPr>
            <a:fld id="{F95AA5B2-9688-4C25-89FD-93751E4D1BB2}" type="slidenum">
              <a:rPr lang="en-US" altLang="ja-JP"/>
              <a:pPr>
                <a:defRPr/>
              </a:pPr>
              <a:t>‹#›</a:t>
            </a:fld>
            <a:endParaRPr lang="en-US" altLang="ja-JP"/>
          </a:p>
        </p:txBody>
      </p:sp>
    </p:spTree>
    <p:extLst>
      <p:ext uri="{BB962C8B-B14F-4D97-AF65-F5344CB8AC3E}">
        <p14:creationId xmlns:p14="http://schemas.microsoft.com/office/powerpoint/2010/main" val="37049205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07" name="Rectangle 2"/>
          <p:cNvSpPr>
            <a:spLocks noGrp="1" noChangeArrowheads="1"/>
          </p:cNvSpPr>
          <p:nvPr>
            <p:ph type="hdr" sz="quarter"/>
          </p:nvPr>
        </p:nvSpPr>
        <p:spPr bwMode="auto">
          <a:xfrm>
            <a:off x="0" y="0"/>
            <a:ext cx="2972547" cy="497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t" anchorCtr="0" compatLnSpc="1">
            <a:prstTxWarp prst="textNoShape">
              <a:avLst/>
            </a:prstTxWarp>
          </a:bodyPr>
          <a:lstStyle>
            <a:lvl1pPr defTabSz="689023" eaLnBrk="1" hangingPunct="1">
              <a:buSzPct val="100000"/>
              <a:defRPr kumimoji="1" sz="1200">
                <a:latin typeface="Arial" panose="020B0604020202020204" pitchFamily="34" charset="0"/>
                <a:ea typeface="ＭＳ Ｐゴシック" panose="020B0600070205080204" pitchFamily="50" charset="-128"/>
              </a:defRPr>
            </a:lvl1pPr>
          </a:lstStyle>
          <a:p>
            <a:pPr>
              <a:defRPr/>
            </a:pPr>
            <a:r>
              <a:rPr lang="zh-TW" altLang="en-US"/>
              <a:t>第</a:t>
            </a:r>
            <a:r>
              <a:rPr lang="en-US" altLang="zh-TW"/>
              <a:t>2</a:t>
            </a:r>
            <a:r>
              <a:rPr lang="zh-TW" altLang="en-US"/>
              <a:t>回福岡県指導主事等研修会教科等別分科会　別紙資料</a:t>
            </a:r>
            <a:endParaRPr lang="en-US" altLang="ja-JP">
              <a:ea typeface="+mn-ea"/>
            </a:endParaRPr>
          </a:p>
        </p:txBody>
      </p:sp>
      <p:sp>
        <p:nvSpPr>
          <p:cNvPr id="24808" name="Rectangle 3"/>
          <p:cNvSpPr>
            <a:spLocks noGrp="1" noChangeArrowheads="1"/>
          </p:cNvSpPr>
          <p:nvPr>
            <p:ph type="dt" idx="1"/>
          </p:nvPr>
        </p:nvSpPr>
        <p:spPr bwMode="auto">
          <a:xfrm>
            <a:off x="3883852" y="0"/>
            <a:ext cx="2972547" cy="497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t" anchorCtr="0" compatLnSpc="1">
            <a:prstTxWarp prst="textNoShape">
              <a:avLst/>
            </a:prstTxWarp>
          </a:bodyPr>
          <a:lstStyle>
            <a:lvl1pPr algn="r" defTabSz="689023" eaLnBrk="1" hangingPunct="1">
              <a:buSzPct val="100000"/>
              <a:defRPr kumimoji="1"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p:cNvSpPr>
          <p:nvPr>
            <p:ph type="sldImg" idx="2"/>
          </p:nvPr>
        </p:nvSpPr>
        <p:spPr bwMode="auto">
          <a:xfrm>
            <a:off x="944563" y="746125"/>
            <a:ext cx="4972050" cy="3729038"/>
          </a:xfrm>
          <a:prstGeom prst="rect">
            <a:avLst/>
          </a:prstGeom>
          <a:noFill/>
          <a:ln w="952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10" name="Rectangle 5"/>
          <p:cNvSpPr>
            <a:spLocks noGrp="1" noChangeArrowheads="1"/>
          </p:cNvSpPr>
          <p:nvPr>
            <p:ph type="body" sz="quarter" idx="3"/>
          </p:nvPr>
        </p:nvSpPr>
        <p:spPr bwMode="auto">
          <a:xfrm>
            <a:off x="685480" y="4723924"/>
            <a:ext cx="5487041" cy="44757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4811" name="Rectangle 6"/>
          <p:cNvSpPr>
            <a:spLocks noGrp="1" noChangeArrowheads="1"/>
          </p:cNvSpPr>
          <p:nvPr>
            <p:ph type="ftr" sz="quarter" idx="4"/>
          </p:nvPr>
        </p:nvSpPr>
        <p:spPr bwMode="auto">
          <a:xfrm>
            <a:off x="0"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b" anchorCtr="0" compatLnSpc="1">
            <a:prstTxWarp prst="textNoShape">
              <a:avLst/>
            </a:prstTxWarp>
          </a:bodyPr>
          <a:lstStyle>
            <a:lvl1pPr defTabSz="689023" eaLnBrk="1" hangingPunct="1">
              <a:buSzPct val="100000"/>
              <a:defRPr kumimoji="1" sz="1200">
                <a:latin typeface="Arial" panose="020B0604020202020204" pitchFamily="34" charset="0"/>
              </a:defRPr>
            </a:lvl1pPr>
          </a:lstStyle>
          <a:p>
            <a:pPr>
              <a:defRPr/>
            </a:pPr>
            <a:endParaRPr lang="en-US" altLang="ja-JP"/>
          </a:p>
        </p:txBody>
      </p:sp>
      <p:sp>
        <p:nvSpPr>
          <p:cNvPr id="24812" name="Rectangle 7"/>
          <p:cNvSpPr>
            <a:spLocks noGrp="1" noChangeArrowheads="1"/>
          </p:cNvSpPr>
          <p:nvPr>
            <p:ph type="sldNum" sz="quarter" idx="5"/>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34" tIns="46267" rIns="92534" bIns="46267" numCol="1" anchor="b" anchorCtr="0" compatLnSpc="1">
            <a:prstTxWarp prst="textNoShape">
              <a:avLst/>
            </a:prstTxWarp>
          </a:bodyPr>
          <a:lstStyle>
            <a:lvl1pPr algn="r" defTabSz="689023" eaLnBrk="1" hangingPunct="1">
              <a:buSzPct val="100000"/>
              <a:defRPr kumimoji="1" sz="1200">
                <a:latin typeface="Arial" panose="020B0604020202020204" pitchFamily="34" charset="0"/>
              </a:defRPr>
            </a:lvl1pPr>
          </a:lstStyle>
          <a:p>
            <a:pPr>
              <a:defRPr/>
            </a:pPr>
            <a:fld id="{257C8252-9FF7-466E-B05B-FBB341186519}" type="slidenum">
              <a:rPr lang="en-US" altLang="ja-JP"/>
              <a:pPr>
                <a:defRPr/>
              </a:pPr>
              <a:t>‹#›</a:t>
            </a:fld>
            <a:endParaRPr lang="en-US" altLang="ja-JP"/>
          </a:p>
        </p:txBody>
      </p:sp>
    </p:spTree>
    <p:extLst>
      <p:ext uri="{BB962C8B-B14F-4D97-AF65-F5344CB8AC3E}">
        <p14:creationId xmlns:p14="http://schemas.microsoft.com/office/powerpoint/2010/main" val="21913946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buSzPct val="100000"/>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3C9BC6A-3177-450F-B98D-D3A972FE79E1}" type="slidenum">
              <a:rPr lang="en-US" altLang="ja-JP">
                <a:ea typeface="ＭＳ Ｐゴシック" panose="020B0600070205080204" pitchFamily="50" charset="-128"/>
              </a:rPr>
              <a:pPr algn="r" eaLnBrk="1" hangingPunct="1">
                <a:spcBef>
                  <a:spcPct val="0"/>
                </a:spcBef>
              </a:pPr>
              <a:t>1</a:t>
            </a:fld>
            <a:endParaRPr lang="en-US" altLang="ja-JP">
              <a:ea typeface="ＭＳ Ｐゴシック" panose="020B0600070205080204" pitchFamily="50" charset="-128"/>
            </a:endParaRPr>
          </a:p>
        </p:txBody>
      </p:sp>
      <p:sp>
        <p:nvSpPr>
          <p:cNvPr id="6147" name="Rectangle 2"/>
          <p:cNvSpPr>
            <a:spLocks noGrp="1" noRot="1" noChangeAspect="1" noChangeArrowheads="1" noTextEdit="1"/>
          </p:cNvSpPr>
          <p:nvPr>
            <p:ph type="sldImg"/>
          </p:nvPr>
        </p:nvSpPr>
        <p:spPr>
          <a:noFill/>
          <a:ln cap="flat">
            <a:headEnd type="none" w="med" len="med"/>
            <a:tailEnd type="none" w="med" len="med"/>
          </a:ln>
        </p:spPr>
      </p:sp>
      <p:sp>
        <p:nvSpPr>
          <p:cNvPr id="614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spcBef>
                <a:spcPts val="415"/>
              </a:spcBef>
              <a:buClr>
                <a:srgbClr val="A50021"/>
              </a:buClr>
            </a:pPr>
            <a:r>
              <a:rPr lang="ja-JP" altLang="en-US" dirty="0">
                <a:latin typeface="ＭＳ Ｐ明朝" panose="02020600040205080304" pitchFamily="18" charset="-128"/>
              </a:rPr>
              <a:t>　ただいまから、「新教育課程　小学校　家庭」の説明を始めます。</a:t>
            </a:r>
            <a:endParaRPr lang="en-US" altLang="ja-JP" dirty="0">
              <a:latin typeface="ＭＳ Ｐ明朝" panose="02020600040205080304" pitchFamily="18" charset="-128"/>
            </a:endParaRPr>
          </a:p>
          <a:p>
            <a:pPr>
              <a:spcBef>
                <a:spcPts val="415"/>
              </a:spcBef>
              <a:buClr>
                <a:srgbClr val="A50021"/>
              </a:buClr>
            </a:pPr>
            <a:r>
              <a:rPr lang="ja-JP" altLang="en-US" dirty="0">
                <a:latin typeface="ＭＳ Ｐ明朝" panose="02020600040205080304" pitchFamily="18" charset="-128"/>
              </a:rPr>
              <a:t>　説明の時間は、約</a:t>
            </a:r>
            <a:r>
              <a:rPr lang="en-US" altLang="ja-JP" dirty="0">
                <a:latin typeface="ＭＳ Ｐ明朝" panose="02020600040205080304" pitchFamily="18" charset="-128"/>
              </a:rPr>
              <a:t>15</a:t>
            </a:r>
            <a:r>
              <a:rPr lang="ja-JP" altLang="en-US" dirty="0">
                <a:latin typeface="ＭＳ Ｐ明朝" panose="02020600040205080304" pitchFamily="18" charset="-128"/>
              </a:rPr>
              <a:t>分間です。</a:t>
            </a:r>
            <a:endParaRPr lang="en-US" altLang="ja-JP" dirty="0">
              <a:latin typeface="ＭＳ Ｐ明朝" panose="02020600040205080304" pitchFamily="18" charset="-128"/>
            </a:endParaRPr>
          </a:p>
          <a:p>
            <a:pPr>
              <a:spcBef>
                <a:spcPts val="415"/>
              </a:spcBef>
              <a:buClr>
                <a:srgbClr val="A50021"/>
              </a:buClr>
            </a:pPr>
            <a:r>
              <a:rPr lang="ja-JP" altLang="en-US" dirty="0">
                <a:latin typeface="ＭＳ Ｐ明朝" panose="02020600040205080304" pitchFamily="18" charset="-128"/>
              </a:rPr>
              <a:t>　スライド右上に、学習指導要領解説の該当ページを示しておりますので，</a:t>
            </a:r>
            <a:endParaRPr lang="en-US" altLang="ja-JP" dirty="0">
              <a:latin typeface="ＭＳ Ｐ明朝" panose="02020600040205080304" pitchFamily="18" charset="-128"/>
            </a:endParaRPr>
          </a:p>
          <a:p>
            <a:pPr>
              <a:spcBef>
                <a:spcPts val="415"/>
              </a:spcBef>
              <a:buClr>
                <a:srgbClr val="A50021"/>
              </a:buClr>
            </a:pPr>
            <a:r>
              <a:rPr lang="ja-JP" altLang="en-US" dirty="0">
                <a:latin typeface="ＭＳ Ｐ明朝" panose="02020600040205080304" pitchFamily="18" charset="-128"/>
              </a:rPr>
              <a:t>必要に応じてラインを引きながら聞いてください。</a:t>
            </a:r>
            <a:endParaRPr lang="en-US" altLang="ja-JP" dirty="0">
              <a:latin typeface="ＭＳ Ｐ明朝" panose="02020600040205080304" pitchFamily="18" charset="-128"/>
            </a:endParaRPr>
          </a:p>
          <a:p>
            <a:pPr>
              <a:spcBef>
                <a:spcPts val="415"/>
              </a:spcBef>
              <a:buClr>
                <a:srgbClr val="A50021"/>
              </a:buClr>
            </a:pPr>
            <a:r>
              <a:rPr lang="ja-JP" altLang="en-US" dirty="0">
                <a:latin typeface="ＭＳ Ｐ明朝" panose="02020600040205080304" pitchFamily="18" charset="-128"/>
              </a:rPr>
              <a:t>　それでは，説明を始めます。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4099387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49E7B1E-91E6-47D4-8A5B-18122B89E208}" type="slidenum">
              <a:rPr lang="en-US" altLang="ja-JP">
                <a:ea typeface="ＭＳ Ｐゴシック" panose="020B0600070205080204" pitchFamily="50" charset="-128"/>
              </a:rPr>
              <a:pPr algn="r" eaLnBrk="1" hangingPunct="1">
                <a:spcBef>
                  <a:spcPct val="0"/>
                </a:spcBef>
              </a:pPr>
              <a:t>10</a:t>
            </a:fld>
            <a:endParaRPr lang="en-US" altLang="ja-JP">
              <a:ea typeface="ＭＳ Ｐゴシック" panose="020B0600070205080204" pitchFamily="50" charset="-128"/>
            </a:endParaRPr>
          </a:p>
        </p:txBody>
      </p:sp>
      <p:sp>
        <p:nvSpPr>
          <p:cNvPr id="24579" name="Rectangle 2"/>
          <p:cNvSpPr>
            <a:spLocks noGrp="1" noRot="1" noChangeAspect="1" noChangeArrowheads="1" noTextEdit="1"/>
          </p:cNvSpPr>
          <p:nvPr>
            <p:ph type="sldImg"/>
          </p:nvPr>
        </p:nvSpPr>
        <p:spPr>
          <a:noFill/>
          <a:ln cap="flat">
            <a:headEnd type="none" w="med" len="med"/>
            <a:tailEnd type="none" w="med" len="med"/>
          </a:ln>
        </p:spPr>
      </p:sp>
      <p:sp>
        <p:nvSpPr>
          <p:cNvPr id="24580"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３つは，学習過程を踏まえた育成する資質・能力の明確化です。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基本的には，項目ごとに育成する資質・能力を三つの柱に沿って示されています。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目標で説明した学習過程を踏まえ，「知識及び技能」はアの事項　それらを活用して　「思考力，判断力，表現力等」の育成に係る事項はイの事項として示されています。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しかし，「学びに向かう力，人間性等」については，教科目標においてまとめて示されています。　したがって，ウの事項はありません。</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また，現代的な課題を適切に解決できる能力の育成に係る指導内容を充実・改善しています。</a:t>
            </a:r>
            <a:endParaRPr lang="en-US" altLang="ja-JP" dirty="0">
              <a:latin typeface="ＭＳ Ｐ明朝" panose="02020600040205080304" pitchFamily="18" charset="-128"/>
            </a:endParaRPr>
          </a:p>
          <a:p>
            <a:pPr>
              <a:lnSpc>
                <a:spcPts val="3717"/>
              </a:lnSpc>
            </a:pPr>
            <a:endParaRPr lang="en-US" altLang="ja-JP" dirty="0">
              <a:latin typeface="Tahoma" panose="020B0604030504040204" pitchFamily="34" charset="0"/>
            </a:endParaRPr>
          </a:p>
          <a:p>
            <a:pPr>
              <a:lnSpc>
                <a:spcPts val="3717"/>
              </a:lnSpc>
            </a:pPr>
            <a:endParaRPr lang="en-US" altLang="ja-JP" sz="1000" dirty="0">
              <a:latin typeface="Tahoma" panose="020B0604030504040204" pitchFamily="34" charset="0"/>
            </a:endParaRPr>
          </a:p>
        </p:txBody>
      </p:sp>
    </p:spTree>
    <p:extLst>
      <p:ext uri="{BB962C8B-B14F-4D97-AF65-F5344CB8AC3E}">
        <p14:creationId xmlns:p14="http://schemas.microsoft.com/office/powerpoint/2010/main" val="834776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63A2E7F-B393-49B4-BDE7-3E6F72F83F5D}" type="slidenum">
              <a:rPr lang="en-US" altLang="ja-JP">
                <a:ea typeface="ＭＳ Ｐゴシック" panose="020B0600070205080204" pitchFamily="50" charset="-128"/>
              </a:rPr>
              <a:pPr algn="r" eaLnBrk="1" hangingPunct="1">
                <a:spcBef>
                  <a:spcPct val="0"/>
                </a:spcBef>
              </a:pPr>
              <a:t>11</a:t>
            </a:fld>
            <a:endParaRPr lang="en-US" altLang="ja-JP">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noFill/>
          <a:ln cap="flat">
            <a:headEnd type="none" w="med" len="med"/>
            <a:tailEnd type="none" w="med" len="med"/>
          </a:ln>
        </p:spPr>
      </p:sp>
      <p:sp>
        <p:nvSpPr>
          <p:cNvPr id="37164" name="Rectangle 3"/>
          <p:cNvSpPr>
            <a:spLocks noGrp="1" noChangeArrowheads="1"/>
          </p:cNvSpPr>
          <p:nvPr>
            <p:ph type="body" idx="1"/>
          </p:nvPr>
        </p:nvSpPr>
        <p:spPr>
          <a:ln/>
        </p:spPr>
        <p:txBody>
          <a:bodyPr/>
          <a:lstStyle/>
          <a:p>
            <a:pPr>
              <a:spcBef>
                <a:spcPct val="0"/>
              </a:spcBef>
              <a:defRPr/>
            </a:pPr>
            <a:r>
              <a:rPr lang="ja-JP" altLang="en-US" dirty="0">
                <a:effectLst>
                  <a:outerShdw blurRad="38100" dist="38100" dir="2700000" algn="tl">
                    <a:srgbClr val="C0C0C0"/>
                  </a:outerShdw>
                </a:effectLst>
                <a:latin typeface="ＭＳ Ｐ明朝" panose="02020600040205080304" pitchFamily="18" charset="-128"/>
              </a:rPr>
              <a:t>　それでは，内容の説明に入ります。ここからのスライドの赤文字は今回の改訂で新たに記載された内容です。</a:t>
            </a:r>
            <a:endParaRPr lang="en-US" altLang="ja-JP" dirty="0">
              <a:effectLst>
                <a:outerShdw blurRad="38100" dist="38100" dir="2700000" algn="tl">
                  <a:srgbClr val="C0C0C0"/>
                </a:outerShdw>
              </a:effectLst>
              <a:latin typeface="ＭＳ Ｐ明朝" panose="02020600040205080304" pitchFamily="18" charset="-128"/>
            </a:endParaRPr>
          </a:p>
          <a:p>
            <a:pPr>
              <a:spcBef>
                <a:spcPct val="0"/>
              </a:spcBef>
              <a:defRPr/>
            </a:pPr>
            <a:r>
              <a:rPr lang="ja-JP" altLang="en-US" dirty="0">
                <a:effectLst>
                  <a:outerShdw blurRad="38100" dist="38100" dir="2700000" algn="tl">
                    <a:srgbClr val="C0C0C0"/>
                  </a:outerShdw>
                </a:effectLst>
                <a:latin typeface="ＭＳ Ｐ明朝" panose="02020600040205080304" pitchFamily="18" charset="-128"/>
              </a:rPr>
              <a:t>　「Ａ　家族・家庭生活」は４つの指導事項で構成されています。</a:t>
            </a:r>
            <a:endParaRPr lang="en-US" altLang="ja-JP" dirty="0">
              <a:effectLst>
                <a:outerShdw blurRad="38100" dist="38100" dir="2700000" algn="tl">
                  <a:srgbClr val="C0C0C0"/>
                </a:outerShdw>
              </a:effectLst>
              <a:latin typeface="ＭＳ Ｐ明朝" panose="02020600040205080304" pitchFamily="18" charset="-128"/>
            </a:endParaRPr>
          </a:p>
          <a:p>
            <a:pPr>
              <a:spcBef>
                <a:spcPct val="0"/>
              </a:spcBef>
              <a:defRPr/>
            </a:pPr>
            <a:r>
              <a:rPr lang="ja-JP" altLang="en-US" dirty="0">
                <a:latin typeface="ＭＳ Ｐ明朝" panose="02020600040205080304" pitchFamily="18" charset="-128"/>
              </a:rPr>
              <a:t>　（１）「自分の成長と家族・家庭生活」では，これまで同様に，第</a:t>
            </a:r>
            <a:r>
              <a:rPr lang="en-US" altLang="ja-JP" dirty="0">
                <a:latin typeface="ＭＳ Ｐ明朝" panose="02020600040205080304" pitchFamily="18" charset="-128"/>
              </a:rPr>
              <a:t>4</a:t>
            </a:r>
            <a:r>
              <a:rPr lang="ja-JP" altLang="en-US" dirty="0">
                <a:latin typeface="ＭＳ Ｐ明朝" panose="02020600040205080304" pitchFamily="18" charset="-128"/>
              </a:rPr>
              <a:t>学年までの学習を踏まえ</a:t>
            </a:r>
            <a:r>
              <a:rPr lang="en-US" altLang="ja-JP" dirty="0">
                <a:latin typeface="ＭＳ Ｐ明朝" panose="02020600040205080304" pitchFamily="18" charset="-128"/>
              </a:rPr>
              <a:t>2</a:t>
            </a:r>
            <a:r>
              <a:rPr lang="ja-JP" altLang="en-US" dirty="0">
                <a:latin typeface="ＭＳ Ｐ明朝" panose="02020600040205080304" pitchFamily="18" charset="-128"/>
              </a:rPr>
              <a:t>学年の学習の見通しをもたせるガイダンスを実施しますが，ここでは新たに生活の営みに係る見方・考え方に触れるようにすることが示されています。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（２）「家庭生活と仕事」　では，実践の場を家庭だけではなく，児童の実態に応じて，学校に求めるなどの配慮が求められます。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（３）「家族や地域の人々との関わり」では，幼児又は低学年の児童や高齢者など異なる世代の人々との関わりについても扱うこととされ、</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（４）「家族・家庭生活についての課題と実践」は，実践的な態度の育成を意図して今回</a:t>
            </a:r>
            <a:r>
              <a:rPr lang="en-US" altLang="ja-JP" dirty="0">
                <a:latin typeface="ＭＳ Ｐ明朝" panose="02020600040205080304" pitchFamily="18" charset="-128"/>
              </a:rPr>
              <a:t>【</a:t>
            </a:r>
            <a:r>
              <a:rPr lang="ja-JP" altLang="en-US" dirty="0">
                <a:latin typeface="ＭＳ Ｐ明朝" panose="02020600040205080304" pitchFamily="18" charset="-128"/>
              </a:rPr>
              <a:t>新設</a:t>
            </a:r>
            <a:r>
              <a:rPr lang="en-US" altLang="ja-JP" dirty="0">
                <a:latin typeface="ＭＳ Ｐ明朝" panose="02020600040205080304" pitchFamily="18" charset="-128"/>
              </a:rPr>
              <a:t>】</a:t>
            </a:r>
            <a:r>
              <a:rPr lang="ja-JP" altLang="en-US" dirty="0">
                <a:latin typeface="ＭＳ Ｐ明朝" panose="02020600040205080304" pitchFamily="18" charset="-128"/>
              </a:rPr>
              <a:t>された内容です。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27310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1130F791-FB31-42BA-BF09-4B4A2ADE48DD}" type="slidenum">
              <a:rPr lang="en-US" altLang="ja-JP">
                <a:ea typeface="ＭＳ Ｐゴシック" panose="020B0600070205080204" pitchFamily="50" charset="-128"/>
              </a:rPr>
              <a:pPr algn="r" eaLnBrk="1" hangingPunct="1">
                <a:spcBef>
                  <a:spcPct val="0"/>
                </a:spcBef>
              </a:pPr>
              <a:t>12</a:t>
            </a:fld>
            <a:endParaRPr lang="en-US" altLang="ja-JP">
              <a:ea typeface="ＭＳ Ｐゴシック" panose="020B0600070205080204" pitchFamily="50" charset="-128"/>
            </a:endParaRPr>
          </a:p>
        </p:txBody>
      </p:sp>
      <p:sp>
        <p:nvSpPr>
          <p:cNvPr id="28675" name="Rectangle 2"/>
          <p:cNvSpPr>
            <a:spLocks noGrp="1" noRot="1" noChangeAspect="1" noChangeArrowheads="1" noTextEdit="1"/>
          </p:cNvSpPr>
          <p:nvPr>
            <p:ph type="sldImg"/>
          </p:nvPr>
        </p:nvSpPr>
        <p:spPr>
          <a:noFill/>
          <a:ln cap="flat">
            <a:headEnd type="none" w="med" len="med"/>
            <a:tailEnd type="none" w="med" len="med"/>
          </a:ln>
        </p:spPr>
      </p:sp>
      <p:sp>
        <p:nvSpPr>
          <p:cNvPr id="2867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150000"/>
              </a:lnSpc>
              <a:spcBef>
                <a:spcPct val="0"/>
              </a:spcBef>
            </a:pPr>
            <a:r>
              <a:rPr lang="ja-JP" altLang="en-US" dirty="0">
                <a:latin typeface="ＭＳ Ｐ明朝" panose="02020600040205080304" pitchFamily="18" charset="-128"/>
              </a:rPr>
              <a:t>　Ａ（４）では、　「ア　日常生活の中から問題を見出して課題を設定し，よりよい生活を考え計画を立てて実践できること。」と示されています。</a:t>
            </a:r>
            <a:endParaRPr lang="en-US" altLang="ja-JP" dirty="0">
              <a:latin typeface="ＭＳ Ｐ明朝" panose="02020600040205080304" pitchFamily="18" charset="-128"/>
            </a:endParaRPr>
          </a:p>
          <a:p>
            <a:pPr>
              <a:lnSpc>
                <a:spcPct val="150000"/>
              </a:lnSpc>
              <a:spcBef>
                <a:spcPct val="0"/>
              </a:spcBef>
            </a:pPr>
            <a:r>
              <a:rPr lang="ja-JP" altLang="en-US" dirty="0">
                <a:latin typeface="ＭＳ Ｐ明朝" panose="02020600040205080304" pitchFamily="18" charset="-128"/>
              </a:rPr>
              <a:t>　ここでは，Ａの（２）（３）を基礎とし，Ｂ，Ｃで学習した内容との関連を図るようにします。</a:t>
            </a:r>
            <a:endParaRPr lang="en-US" altLang="ja-JP" dirty="0">
              <a:latin typeface="ＭＳ Ｐ明朝" panose="02020600040205080304" pitchFamily="18" charset="-128"/>
            </a:endParaRPr>
          </a:p>
          <a:p>
            <a:pPr>
              <a:lnSpc>
                <a:spcPct val="150000"/>
              </a:lnSpc>
              <a:spcBef>
                <a:spcPct val="0"/>
              </a:spcBef>
            </a:pPr>
            <a:r>
              <a:rPr lang="ja-JP" altLang="en-US" dirty="0">
                <a:latin typeface="ＭＳ Ｐ明朝" panose="02020600040205080304" pitchFamily="18" charset="-128"/>
              </a:rPr>
              <a:t>　教師からの課題提示ではなく，児童が自分自身で問題を見いだすようにすることが大切です。</a:t>
            </a:r>
            <a:endParaRPr lang="en-US" altLang="ja-JP" dirty="0">
              <a:latin typeface="ＭＳ Ｐ明朝" panose="02020600040205080304" pitchFamily="18" charset="-128"/>
            </a:endParaRPr>
          </a:p>
          <a:p>
            <a:pPr>
              <a:lnSpc>
                <a:spcPct val="150000"/>
              </a:lnSpc>
              <a:spcBef>
                <a:spcPct val="0"/>
              </a:spcBef>
            </a:pPr>
            <a:r>
              <a:rPr lang="ja-JP" altLang="en-US" dirty="0">
                <a:latin typeface="ＭＳ Ｐ明朝" panose="02020600040205080304" pitchFamily="18" charset="-128"/>
              </a:rPr>
              <a:t>　これは，</a:t>
            </a:r>
            <a:r>
              <a:rPr lang="en-US" altLang="ja-JP" dirty="0">
                <a:latin typeface="ＭＳ Ｐ明朝" panose="02020600040205080304" pitchFamily="18" charset="-128"/>
              </a:rPr>
              <a:t>2</a:t>
            </a:r>
            <a:r>
              <a:rPr lang="ja-JP" altLang="en-US" dirty="0">
                <a:latin typeface="ＭＳ Ｐ明朝" panose="02020600040205080304" pitchFamily="18" charset="-128"/>
              </a:rPr>
              <a:t>学年間で１つ又は２つの課題を設定して履修するように指定されていますが，１つと２つでは設定時期や時数が大きく変わります。</a:t>
            </a:r>
            <a:endParaRPr lang="en-US" altLang="ja-JP" dirty="0">
              <a:latin typeface="ＭＳ Ｐ明朝" panose="02020600040205080304" pitchFamily="18" charset="-128"/>
            </a:endParaRPr>
          </a:p>
          <a:p>
            <a:pPr>
              <a:lnSpc>
                <a:spcPct val="150000"/>
              </a:lnSpc>
              <a:spcBef>
                <a:spcPct val="0"/>
              </a:spcBef>
            </a:pPr>
            <a:r>
              <a:rPr lang="ja-JP" altLang="en-US" dirty="0">
                <a:latin typeface="ＭＳ Ｐ明朝" panose="02020600040205080304" pitchFamily="18" charset="-128"/>
              </a:rPr>
              <a:t>　年間指導計画作成時に丁寧な検討が必要な事項です。</a:t>
            </a:r>
            <a:endParaRPr lang="en-US" altLang="ja-JP" dirty="0">
              <a:latin typeface="ＭＳ Ｐ明朝" panose="02020600040205080304" pitchFamily="18" charset="-128"/>
            </a:endParaRPr>
          </a:p>
          <a:p>
            <a:pPr>
              <a:lnSpc>
                <a:spcPct val="150000"/>
              </a:lnSpc>
              <a:spcBef>
                <a:spcPct val="0"/>
              </a:spcBef>
            </a:pPr>
            <a:r>
              <a:rPr lang="ja-JP" altLang="en-US" dirty="0">
                <a:latin typeface="ＭＳ Ｐ明朝" panose="02020600040205080304" pitchFamily="18" charset="-128"/>
              </a:rPr>
              <a:t>　実践方法として，家庭だけでなく地域、また，個人だけでなくグループで課題解決に取り組むことも示されています。</a:t>
            </a:r>
            <a:endParaRPr lang="en-US" altLang="ja-JP" dirty="0">
              <a:latin typeface="ＭＳ Ｐ明朝" panose="02020600040205080304" pitchFamily="18" charset="-128"/>
            </a:endParaRPr>
          </a:p>
          <a:p>
            <a:pPr>
              <a:lnSpc>
                <a:spcPct val="150000"/>
              </a:lnSpc>
            </a:pP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948089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2D30E44-1858-4C7F-95E7-01F37865331F}" type="slidenum">
              <a:rPr lang="en-US" altLang="ja-JP">
                <a:ea typeface="ＭＳ Ｐゴシック" panose="020B0600070205080204" pitchFamily="50" charset="-128"/>
              </a:rPr>
              <a:pPr algn="r" eaLnBrk="1" hangingPunct="1">
                <a:spcBef>
                  <a:spcPct val="0"/>
                </a:spcBef>
              </a:pPr>
              <a:t>13</a:t>
            </a:fld>
            <a:endParaRPr lang="en-US" altLang="ja-JP">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noFill/>
          <a:ln cap="flat">
            <a:headEnd type="none" w="med" len="med"/>
            <a:tailEnd type="none" w="med" len="med"/>
          </a:ln>
        </p:spPr>
      </p:sp>
      <p:sp>
        <p:nvSpPr>
          <p:cNvPr id="39222" name="Rectangle 3"/>
          <p:cNvSpPr>
            <a:spLocks noGrp="1" noChangeArrowheads="1"/>
          </p:cNvSpPr>
          <p:nvPr>
            <p:ph type="body" idx="1"/>
          </p:nvPr>
        </p:nvSpPr>
        <p:spPr>
          <a:ln/>
        </p:spPr>
        <p:txBody>
          <a:bodyPr/>
          <a:lstStyle/>
          <a:p>
            <a:pPr>
              <a:lnSpc>
                <a:spcPct val="150000"/>
              </a:lnSpc>
              <a:spcBef>
                <a:spcPct val="0"/>
              </a:spcBef>
              <a:defRPr/>
            </a:pPr>
            <a:r>
              <a:rPr lang="ja-JP" altLang="en-US" dirty="0">
                <a:effectLst>
                  <a:outerShdw blurRad="38100" dist="38100" dir="2700000" algn="tl">
                    <a:srgbClr val="C0C0C0"/>
                  </a:outerShdw>
                </a:effectLst>
                <a:latin typeface="ＭＳ Ｐ明朝" panose="02020600040205080304" pitchFamily="18" charset="-128"/>
              </a:rPr>
              <a:t>　Ｂ　衣食住の生活に進みます。</a:t>
            </a:r>
            <a:endParaRPr lang="en-US" altLang="ja-JP" dirty="0">
              <a:effectLst>
                <a:outerShdw blurRad="38100" dist="38100" dir="2700000" algn="tl">
                  <a:srgbClr val="C0C0C0"/>
                </a:outerShdw>
              </a:effectLst>
              <a:latin typeface="ＭＳ Ｐ明朝" panose="02020600040205080304" pitchFamily="18" charset="-128"/>
            </a:endParaRPr>
          </a:p>
          <a:p>
            <a:pPr>
              <a:lnSpc>
                <a:spcPct val="150000"/>
              </a:lnSpc>
              <a:spcBef>
                <a:spcPct val="0"/>
              </a:spcBef>
              <a:defRPr/>
            </a:pPr>
            <a:r>
              <a:rPr lang="ja-JP" altLang="en-US" dirty="0">
                <a:latin typeface="ＭＳ Ｐ明朝" panose="02020600040205080304" pitchFamily="18" charset="-128"/>
              </a:rPr>
              <a:t>　このように、６項目で構成されています。</a:t>
            </a:r>
            <a:endParaRPr lang="en-US" altLang="ja-JP" dirty="0">
              <a:effectLst>
                <a:outerShdw blurRad="38100" dist="38100" dir="2700000" algn="tl">
                  <a:srgbClr val="C0C0C0"/>
                </a:outerShdw>
              </a:effectLst>
              <a:latin typeface="ＭＳ Ｐ明朝" panose="02020600040205080304" pitchFamily="18" charset="-128"/>
            </a:endParaRPr>
          </a:p>
        </p:txBody>
      </p:sp>
    </p:spTree>
    <p:extLst>
      <p:ext uri="{BB962C8B-B14F-4D97-AF65-F5344CB8AC3E}">
        <p14:creationId xmlns:p14="http://schemas.microsoft.com/office/powerpoint/2010/main" val="2714301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38C3D4D6-8BC4-4BA8-BA49-EEF638364248}" type="slidenum">
              <a:rPr lang="en-US" altLang="ja-JP">
                <a:ea typeface="ＭＳ Ｐゴシック" panose="020B0600070205080204" pitchFamily="50" charset="-128"/>
              </a:rPr>
              <a:pPr algn="r" eaLnBrk="1" hangingPunct="1">
                <a:spcBef>
                  <a:spcPct val="0"/>
                </a:spcBef>
              </a:pPr>
              <a:t>14</a:t>
            </a:fld>
            <a:endParaRPr lang="en-US" altLang="ja-JP">
              <a:ea typeface="ＭＳ Ｐゴシック" panose="020B0600070205080204" pitchFamily="50" charset="-128"/>
            </a:endParaRPr>
          </a:p>
        </p:txBody>
      </p:sp>
      <p:sp>
        <p:nvSpPr>
          <p:cNvPr id="32771" name="Rectangle 2"/>
          <p:cNvSpPr>
            <a:spLocks noGrp="1" noRot="1" noChangeAspect="1" noChangeArrowheads="1" noTextEdit="1"/>
          </p:cNvSpPr>
          <p:nvPr>
            <p:ph type="sldImg"/>
          </p:nvPr>
        </p:nvSpPr>
        <p:spPr>
          <a:noFill/>
          <a:ln cap="flat">
            <a:headEnd type="none" w="med" len="med"/>
            <a:tailEnd type="none" w="med" len="med"/>
          </a:ln>
        </p:spPr>
      </p:sp>
      <p:sp>
        <p:nvSpPr>
          <p:cNvPr id="40251" name="Rectangle 3"/>
          <p:cNvSpPr>
            <a:spLocks noGrp="1" noChangeArrowheads="1"/>
          </p:cNvSpPr>
          <p:nvPr>
            <p:ph type="body" idx="1"/>
          </p:nvPr>
        </p:nvSpPr>
        <p:spPr>
          <a:ln/>
        </p:spPr>
        <p:txBody>
          <a:bodyPr/>
          <a:lstStyle/>
          <a:p>
            <a:pPr>
              <a:spcBef>
                <a:spcPct val="0"/>
              </a:spcBef>
              <a:defRPr/>
            </a:pPr>
            <a:r>
              <a:rPr lang="ja-JP" altLang="en-US" sz="1000" dirty="0">
                <a:effectLst>
                  <a:outerShdw blurRad="38100" dist="38100" dir="2700000" algn="tl">
                    <a:srgbClr val="C0C0C0"/>
                  </a:outerShdw>
                </a:effectLst>
                <a:latin typeface="ＭＳ Ｐ明朝" panose="02020600040205080304" pitchFamily="18" charset="-128"/>
              </a:rPr>
              <a:t>まず，食生活についてです。</a:t>
            </a:r>
            <a:endParaRPr lang="en-US" altLang="ja-JP" sz="1000" dirty="0">
              <a:effectLst>
                <a:outerShdw blurRad="38100" dist="38100" dir="2700000" algn="tl">
                  <a:srgbClr val="C0C0C0"/>
                </a:outerShdw>
              </a:effectLst>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（１）食事の役割です。今回の改訂では，どの指導事項も「役割や働き」の理解から始まる構成となっています。　</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　「なぜ食べるのか」ということから「どう食べるのか」そして「健康」という概念までつなぐ学習の展開が求められます。</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（２）調理の基礎では大きく</a:t>
            </a:r>
            <a:r>
              <a:rPr lang="en-US" altLang="ja-JP" sz="1000" dirty="0">
                <a:latin typeface="ＭＳ Ｐ明朝" panose="02020600040205080304" pitchFamily="18" charset="-128"/>
              </a:rPr>
              <a:t>5</a:t>
            </a:r>
            <a:r>
              <a:rPr lang="ja-JP" altLang="en-US" sz="1000" dirty="0">
                <a:latin typeface="ＭＳ Ｐ明朝" panose="02020600040205080304" pitchFamily="18" charset="-128"/>
              </a:rPr>
              <a:t>点の改訂がありました。</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　ゆでる材料を「青菜やじゃがいもなどを扱うこと」と一部指定しました。</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　みそ汁の調理では，日本の伝統的な食文化の大切さに気付くことができるように，「和食の基本となるだしの役割について触れる」とされました。</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　材料の分量では、「一人分の量から考えておよその量がわかるようにする」とされました。</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　安全で衛生的な取扱いについては，「包丁，食器，まな板，ふきん」は適切に使用できるよう明記されています。</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　これまで「こんろ」とされていましたが、「加熱用調理器具」とされました。火力の調節，換気，ＩＨクッキングヒーターの取扱いについても指導します。</a:t>
            </a:r>
            <a:endParaRPr lang="en-US" altLang="ja-JP" sz="1000" dirty="0">
              <a:latin typeface="ＭＳ Ｐ明朝" panose="02020600040205080304" pitchFamily="18" charset="-128"/>
            </a:endParaRPr>
          </a:p>
          <a:p>
            <a:pPr>
              <a:lnSpc>
                <a:spcPts val="1683"/>
              </a:lnSpc>
              <a:spcBef>
                <a:spcPct val="0"/>
              </a:spcBef>
              <a:defRPr/>
            </a:pPr>
            <a:r>
              <a:rPr lang="ja-JP" altLang="en-US" sz="1000" dirty="0">
                <a:latin typeface="ＭＳ Ｐ明朝" panose="02020600040205080304" pitchFamily="18" charset="-128"/>
              </a:rPr>
              <a:t>（３）栄養を考えた食事については，五大栄養素と食品の体内での主な働きを中心に扱いますが，（ウ）に新しく「献立を構成する要素として主食，主菜，副菜について扱うこと」が入りました。米飯とみそ汁を中心とした</a:t>
            </a:r>
            <a:r>
              <a:rPr lang="en-US" altLang="ja-JP" sz="1000" dirty="0">
                <a:latin typeface="ＭＳ Ｐ明朝" panose="02020600040205080304" pitchFamily="18" charset="-128"/>
              </a:rPr>
              <a:t>1</a:t>
            </a:r>
            <a:r>
              <a:rPr lang="ja-JP" altLang="en-US" sz="1000" dirty="0">
                <a:latin typeface="ＭＳ Ｐ明朝" panose="02020600040205080304" pitchFamily="18" charset="-128"/>
              </a:rPr>
              <a:t>食分を取扱い，献立カードなどを用いて、献立の「方法」を学習することを想定した、具体的な献立作成の方法ができるよう、配慮します。</a:t>
            </a:r>
            <a:endParaRPr lang="en-US" altLang="ja-JP" sz="1000" dirty="0">
              <a:latin typeface="ＭＳ Ｐ明朝" panose="02020600040205080304" pitchFamily="18" charset="-128"/>
            </a:endParaRPr>
          </a:p>
          <a:p>
            <a:pPr>
              <a:lnSpc>
                <a:spcPts val="1683"/>
              </a:lnSpc>
              <a:spcBef>
                <a:spcPct val="0"/>
              </a:spcBef>
              <a:defRPr/>
            </a:pPr>
            <a:endParaRPr lang="en-US" altLang="ja-JP" sz="1000" dirty="0">
              <a:latin typeface="ＭＳ Ｐ明朝" panose="02020600040205080304" pitchFamily="18" charset="-128"/>
            </a:endParaRPr>
          </a:p>
          <a:p>
            <a:pPr>
              <a:spcBef>
                <a:spcPct val="0"/>
              </a:spcBef>
              <a:defRPr/>
            </a:pPr>
            <a:endParaRPr lang="en-US" altLang="ja-JP" sz="1400" dirty="0">
              <a:latin typeface="ＭＳ Ｐ明朝" panose="02020600040205080304" pitchFamily="18" charset="-128"/>
            </a:endParaRPr>
          </a:p>
          <a:p>
            <a:pPr>
              <a:spcBef>
                <a:spcPct val="0"/>
              </a:spcBef>
              <a:defRPr/>
            </a:pPr>
            <a:endParaRPr lang="en-US" altLang="ja-JP" sz="1400" dirty="0">
              <a:latin typeface="ＭＳ Ｐ明朝" panose="02020600040205080304" pitchFamily="18" charset="-128"/>
            </a:endParaRPr>
          </a:p>
        </p:txBody>
      </p:sp>
    </p:spTree>
    <p:extLst>
      <p:ext uri="{BB962C8B-B14F-4D97-AF65-F5344CB8AC3E}">
        <p14:creationId xmlns:p14="http://schemas.microsoft.com/office/powerpoint/2010/main" val="1217817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C5A034DF-7B05-422D-AB36-96CEBDD0D526}" type="slidenum">
              <a:rPr lang="en-US" altLang="ja-JP">
                <a:ea typeface="ＭＳ Ｐゴシック" panose="020B0600070205080204" pitchFamily="50" charset="-128"/>
              </a:rPr>
              <a:pPr algn="r" eaLnBrk="1" hangingPunct="1">
                <a:spcBef>
                  <a:spcPct val="0"/>
                </a:spcBef>
              </a:pPr>
              <a:t>15</a:t>
            </a:fld>
            <a:endParaRPr lang="en-US" altLang="ja-JP">
              <a:ea typeface="ＭＳ Ｐゴシック" panose="020B0600070205080204" pitchFamily="50" charset="-128"/>
            </a:endParaRPr>
          </a:p>
        </p:txBody>
      </p:sp>
      <p:sp>
        <p:nvSpPr>
          <p:cNvPr id="34819" name="Rectangle 2"/>
          <p:cNvSpPr>
            <a:spLocks noGrp="1" noRot="1" noChangeAspect="1" noChangeArrowheads="1" noTextEdit="1"/>
          </p:cNvSpPr>
          <p:nvPr>
            <p:ph type="sldImg"/>
          </p:nvPr>
        </p:nvSpPr>
        <p:spPr>
          <a:noFill/>
          <a:ln cap="flat">
            <a:headEnd type="none" w="med" len="med"/>
            <a:tailEnd type="none" w="med" len="med"/>
          </a:ln>
        </p:spPr>
      </p:sp>
      <p:sp>
        <p:nvSpPr>
          <p:cNvPr id="41281" name="Rectangle 3"/>
          <p:cNvSpPr>
            <a:spLocks noGrp="1" noChangeArrowheads="1"/>
          </p:cNvSpPr>
          <p:nvPr>
            <p:ph type="body" idx="1"/>
          </p:nvPr>
        </p:nvSpPr>
        <p:spPr>
          <a:ln/>
        </p:spPr>
        <p:txBody>
          <a:bodyPr/>
          <a:lstStyle/>
          <a:p>
            <a:pPr>
              <a:spcBef>
                <a:spcPct val="0"/>
              </a:spcBef>
              <a:defRPr/>
            </a:pPr>
            <a:r>
              <a:rPr lang="ja-JP" altLang="en-US" dirty="0">
                <a:effectLst>
                  <a:outerShdw blurRad="38100" dist="38100" dir="2700000" algn="tl">
                    <a:srgbClr val="C0C0C0"/>
                  </a:outerShdw>
                </a:effectLst>
                <a:latin typeface="ＭＳ Ｐ明朝" panose="02020600040205080304" pitchFamily="18" charset="-128"/>
              </a:rPr>
              <a:t>　つぎに，衣生活についてです。</a:t>
            </a:r>
            <a:endParaRPr lang="en-US" altLang="ja-JP" dirty="0">
              <a:effectLst>
                <a:outerShdw blurRad="38100" dist="38100" dir="2700000" algn="tl">
                  <a:srgbClr val="C0C0C0"/>
                </a:outerShdw>
              </a:effectLst>
              <a:latin typeface="ＭＳ Ｐ明朝" panose="02020600040205080304" pitchFamily="18" charset="-128"/>
            </a:endParaRPr>
          </a:p>
          <a:p>
            <a:pPr>
              <a:spcBef>
                <a:spcPct val="0"/>
              </a:spcBef>
              <a:defRPr/>
            </a:pPr>
            <a:r>
              <a:rPr lang="ja-JP" altLang="en-US" dirty="0">
                <a:latin typeface="ＭＳ Ｐ明朝" panose="02020600040205080304" pitchFamily="18" charset="-128"/>
              </a:rPr>
              <a:t>　（４）衣服の着用と手入れでは，ア（ア）において，「衣服の主な働きが分かり，季節や状況に応じた日常着の快適な着方について理解すること」とあります。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「なぜ服を着るのか」「どのように着るのか」から「快適・安全」の概念へとつながるように考えられています。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「安全」の概念に関わって，新しく「安全の確保や危険の回避のために，目立つ色の上着を着たり，帽子をかぶったりすることなどにも触れる」という文言が入っています。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（５）生活を豊かにするための布を用いた製作では，題材を一部指定され　「ゆとりや縫い代の必要性を理解するために，袋などの題材を扱うようにする。」と明示されています。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指導計画作成時に，必ず袋の製作を位置づけてください。</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　また，Ｐ５４に示された「製作計画」について実践的・体験的な活動を通して理解させることを重視し，新しく記載されています。</a:t>
            </a:r>
            <a:endParaRPr lang="en-US" altLang="ja-JP" dirty="0">
              <a:latin typeface="ＭＳ Ｐ明朝" panose="02020600040205080304" pitchFamily="18" charset="-128"/>
            </a:endParaRPr>
          </a:p>
          <a:p>
            <a:pPr>
              <a:spcBef>
                <a:spcPct val="0"/>
              </a:spcBef>
              <a:defRPr/>
            </a:pPr>
            <a:r>
              <a:rPr lang="ja-JP" altLang="en-US" dirty="0"/>
              <a:t>　</a:t>
            </a:r>
            <a:r>
              <a:rPr lang="ja-JP" altLang="en-US" dirty="0">
                <a:latin typeface="ＭＳ Ｐ明朝" panose="02020600040205080304" pitchFamily="18" charset="-128"/>
              </a:rPr>
              <a:t>「なぜ，ゆとりが必要なのか」など「なぜ」を考えさせることを重視しています。　</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3638202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764A6E96-E409-4079-803A-C4E4A6AF44FD}" type="slidenum">
              <a:rPr lang="en-US" altLang="ja-JP">
                <a:ea typeface="ＭＳ Ｐゴシック" panose="020B0600070205080204" pitchFamily="50" charset="-128"/>
              </a:rPr>
              <a:pPr algn="r" eaLnBrk="1" hangingPunct="1">
                <a:spcBef>
                  <a:spcPct val="0"/>
                </a:spcBef>
              </a:pPr>
              <a:t>16</a:t>
            </a:fld>
            <a:endParaRPr lang="en-US" altLang="ja-JP">
              <a:ea typeface="ＭＳ Ｐゴシック" panose="020B0600070205080204" pitchFamily="50" charset="-128"/>
            </a:endParaRPr>
          </a:p>
        </p:txBody>
      </p:sp>
      <p:sp>
        <p:nvSpPr>
          <p:cNvPr id="36867" name="Rectangle 2"/>
          <p:cNvSpPr>
            <a:spLocks noGrp="1" noRot="1" noChangeAspect="1" noChangeArrowheads="1" noTextEdit="1"/>
          </p:cNvSpPr>
          <p:nvPr>
            <p:ph type="sldImg"/>
          </p:nvPr>
        </p:nvSpPr>
        <p:spPr>
          <a:noFill/>
          <a:ln cap="flat">
            <a:headEnd type="none" w="med" len="med"/>
            <a:tailEnd type="none" w="med" len="med"/>
          </a:ln>
        </p:spPr>
      </p:sp>
      <p:sp>
        <p:nvSpPr>
          <p:cNvPr id="42310" name="Rectangle 3"/>
          <p:cNvSpPr>
            <a:spLocks noGrp="1" noChangeArrowheads="1"/>
          </p:cNvSpPr>
          <p:nvPr>
            <p:ph type="body" idx="1"/>
          </p:nvPr>
        </p:nvSpPr>
        <p:spPr>
          <a:ln/>
        </p:spPr>
        <p:txBody>
          <a:bodyPr/>
          <a:lstStyle/>
          <a:p>
            <a:pPr>
              <a:spcBef>
                <a:spcPct val="0"/>
              </a:spcBef>
              <a:defRPr/>
            </a:pPr>
            <a:r>
              <a:rPr lang="ja-JP" altLang="en-US" dirty="0">
                <a:effectLst>
                  <a:outerShdw blurRad="38100" dist="38100" dir="2700000" algn="tl">
                    <a:srgbClr val="C0C0C0"/>
                  </a:outerShdw>
                </a:effectLst>
                <a:latin typeface="ＭＳ Ｐ明朝" panose="02020600040205080304" pitchFamily="18" charset="-128"/>
              </a:rPr>
              <a:t>　最後に，住生活についてです。</a:t>
            </a:r>
            <a:endParaRPr lang="en-US" altLang="ja-JP" dirty="0">
              <a:effectLst>
                <a:outerShdw blurRad="38100" dist="38100" dir="2700000" algn="tl">
                  <a:srgbClr val="C0C0C0"/>
                </a:outerShdw>
              </a:effectLst>
              <a:latin typeface="ＭＳ Ｐ明朝" panose="02020600040205080304" pitchFamily="18" charset="-128"/>
            </a:endParaRPr>
          </a:p>
          <a:p>
            <a:pPr>
              <a:spcBef>
                <a:spcPct val="0"/>
              </a:spcBef>
              <a:defRPr/>
            </a:pPr>
            <a:r>
              <a:rPr lang="ja-JP" altLang="en-US" dirty="0">
                <a:latin typeface="ＭＳ Ｐ明朝" panose="02020600040205080304" pitchFamily="18" charset="-128"/>
              </a:rPr>
              <a:t>　「風雨，寒暑などの自然から保護する働き」を小学校の「住まいの主な働き」として扱うこととしています。</a:t>
            </a:r>
            <a:endParaRPr lang="en-US" altLang="ja-JP" dirty="0">
              <a:latin typeface="ＭＳ Ｐ明朝" panose="02020600040205080304" pitchFamily="18" charset="-128"/>
            </a:endParaRPr>
          </a:p>
          <a:p>
            <a:pPr>
              <a:spcBef>
                <a:spcPct val="0"/>
              </a:spcBef>
              <a:defRPr/>
            </a:pPr>
            <a:r>
              <a:rPr lang="ja-JP" altLang="en-US" dirty="0">
                <a:latin typeface="ＭＳ Ｐ明朝" panose="02020600040205080304" pitchFamily="18" charset="-128"/>
              </a:rPr>
              <a:t>また，「音と生活との関わり」を小学校の内容としました。騒音については「Ａ家族・家庭生活」の</a:t>
            </a:r>
            <a:r>
              <a:rPr lang="en-US" altLang="ja-JP" dirty="0">
                <a:latin typeface="ＭＳ Ｐ明朝" panose="02020600040205080304" pitchFamily="18" charset="-128"/>
              </a:rPr>
              <a:t>(3)</a:t>
            </a:r>
            <a:r>
              <a:rPr lang="ja-JP" altLang="en-US" dirty="0">
                <a:latin typeface="ＭＳ Ｐ明朝" panose="02020600040205080304" pitchFamily="18" charset="-128"/>
              </a:rPr>
              <a:t>「家族や地域の人々との関わり」と関連させて扱うことなどが考えられます。カビ・ダニ等については，小学校の内容「通風・換気」や「清掃」と関連させて扱うことなどが考えられます。また、和室の畳の清掃の仕方や，ひさし，よしず，すだれ，打ち水，風鈴などの日本の伝統的な生活についても扱い、生活文化に気付くように配慮し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15991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5190161-B42B-46BC-B5FA-6B7EF53D5CBE}" type="slidenum">
              <a:rPr lang="en-US" altLang="ja-JP">
                <a:ea typeface="ＭＳ Ｐゴシック" panose="020B0600070205080204" pitchFamily="50" charset="-128"/>
              </a:rPr>
              <a:pPr algn="r" eaLnBrk="1" hangingPunct="1">
                <a:spcBef>
                  <a:spcPct val="0"/>
                </a:spcBef>
              </a:pPr>
              <a:t>17</a:t>
            </a:fld>
            <a:endParaRPr lang="en-US" altLang="ja-JP">
              <a:ea typeface="ＭＳ Ｐゴシック" panose="020B0600070205080204" pitchFamily="50" charset="-128"/>
            </a:endParaRPr>
          </a:p>
        </p:txBody>
      </p:sp>
      <p:sp>
        <p:nvSpPr>
          <p:cNvPr id="38915" name="Rectangle 2"/>
          <p:cNvSpPr>
            <a:spLocks noGrp="1" noRot="1" noChangeAspect="1" noChangeArrowheads="1" noTextEdit="1"/>
          </p:cNvSpPr>
          <p:nvPr>
            <p:ph type="sldImg"/>
          </p:nvPr>
        </p:nvSpPr>
        <p:spPr>
          <a:noFill/>
          <a:ln cap="flat">
            <a:headEnd type="none" w="med" len="med"/>
            <a:tailEnd type="none" w="med" len="med"/>
          </a:ln>
        </p:spPr>
      </p:sp>
      <p:sp>
        <p:nvSpPr>
          <p:cNvPr id="43339" name="Rectangle 3"/>
          <p:cNvSpPr>
            <a:spLocks noGrp="1" noChangeArrowheads="1"/>
          </p:cNvSpPr>
          <p:nvPr>
            <p:ph type="body" idx="1"/>
          </p:nvPr>
        </p:nvSpPr>
        <p:spPr>
          <a:ln/>
        </p:spPr>
        <p:txBody>
          <a:bodyPr/>
          <a:lstStyle/>
          <a:p>
            <a:pPr>
              <a:lnSpc>
                <a:spcPct val="150000"/>
              </a:lnSpc>
              <a:spcBef>
                <a:spcPct val="0"/>
              </a:spcBef>
              <a:defRPr/>
            </a:pPr>
            <a:r>
              <a:rPr lang="ja-JP" altLang="en-US" dirty="0">
                <a:effectLst>
                  <a:outerShdw blurRad="38100" dist="38100" dir="2700000" algn="tl">
                    <a:srgbClr val="C0C0C0"/>
                  </a:outerShdw>
                </a:effectLst>
                <a:latin typeface="ＭＳ Ｐ明朝" panose="02020600040205080304" pitchFamily="18" charset="-128"/>
              </a:rPr>
              <a:t>　「Ｃ消費生活・環境」は</a:t>
            </a:r>
            <a:r>
              <a:rPr lang="en-US" altLang="ja-JP" dirty="0">
                <a:latin typeface="ＭＳ Ｐ明朝" panose="02020600040205080304" pitchFamily="18" charset="-128"/>
              </a:rPr>
              <a:t>2</a:t>
            </a:r>
            <a:r>
              <a:rPr lang="ja-JP" altLang="en-US" dirty="0">
                <a:latin typeface="ＭＳ Ｐ明朝" panose="02020600040205080304" pitchFamily="18" charset="-128"/>
              </a:rPr>
              <a:t>項目で構成されています。</a:t>
            </a:r>
            <a:endParaRPr lang="en-US" altLang="ja-JP" dirty="0">
              <a:latin typeface="ＭＳ Ｐ明朝" panose="02020600040205080304" pitchFamily="18" charset="-128"/>
            </a:endParaRPr>
          </a:p>
          <a:p>
            <a:pPr>
              <a:lnSpc>
                <a:spcPct val="150000"/>
              </a:lnSpc>
              <a:spcBef>
                <a:spcPct val="0"/>
              </a:spcBef>
              <a:defRPr/>
            </a:pPr>
            <a:r>
              <a:rPr lang="ja-JP" altLang="en-US" dirty="0">
                <a:latin typeface="ＭＳ Ｐ明朝" panose="02020600040205080304" pitchFamily="18" charset="-128"/>
              </a:rPr>
              <a:t>　ここでは，自立した消費者を育成するために，消費者教育に関する内容を充実させています。</a:t>
            </a:r>
            <a:endParaRPr lang="en-US" altLang="ja-JP" dirty="0">
              <a:latin typeface="ＭＳ Ｐ明朝" panose="02020600040205080304" pitchFamily="18" charset="-128"/>
            </a:endParaRPr>
          </a:p>
          <a:p>
            <a:pPr>
              <a:lnSpc>
                <a:spcPct val="150000"/>
              </a:lnSpc>
              <a:spcBef>
                <a:spcPct val="0"/>
              </a:spcBef>
              <a:defRPr/>
            </a:pPr>
            <a:r>
              <a:rPr lang="ja-JP" altLang="en-US" dirty="0">
                <a:latin typeface="ＭＳ Ｐ明朝" panose="02020600040205080304" pitchFamily="18" charset="-128"/>
              </a:rPr>
              <a:t>　（１）ア（ア）買物の仕組みや消費者の役割が分かり物や金銭の大切さと計画的な使い方について理解することを</a:t>
            </a:r>
            <a:r>
              <a:rPr lang="en-US" altLang="ja-JP" dirty="0">
                <a:latin typeface="ＭＳ Ｐ明朝" panose="02020600040205080304" pitchFamily="18" charset="-128"/>
              </a:rPr>
              <a:t>【</a:t>
            </a:r>
            <a:r>
              <a:rPr lang="ja-JP" altLang="en-US" dirty="0">
                <a:latin typeface="ＭＳ Ｐ明朝" panose="02020600040205080304" pitchFamily="18" charset="-128"/>
              </a:rPr>
              <a:t>新設</a:t>
            </a:r>
            <a:r>
              <a:rPr lang="en-US" altLang="ja-JP" dirty="0">
                <a:latin typeface="ＭＳ Ｐ明朝" panose="02020600040205080304" pitchFamily="18" charset="-128"/>
              </a:rPr>
              <a:t>】</a:t>
            </a:r>
            <a:r>
              <a:rPr lang="ja-JP" altLang="en-US" dirty="0">
                <a:latin typeface="ＭＳ Ｐ明朝" panose="02020600040205080304" pitchFamily="18" charset="-128"/>
              </a:rPr>
              <a:t>して，売買契約の基礎について触れることとし、中学校の消費者教育の基礎となる学習ができるようにしています。</a:t>
            </a:r>
            <a:endParaRPr lang="en-US" altLang="ja-JP" dirty="0">
              <a:latin typeface="ＭＳ Ｐ明朝" panose="02020600040205080304" pitchFamily="18" charset="-128"/>
            </a:endParaRPr>
          </a:p>
          <a:p>
            <a:pPr>
              <a:lnSpc>
                <a:spcPct val="150000"/>
              </a:lnSpc>
              <a:spcBef>
                <a:spcPct val="0"/>
              </a:spcBef>
              <a:defRPr/>
            </a:pPr>
            <a:r>
              <a:rPr lang="ja-JP" altLang="en-US" dirty="0">
                <a:latin typeface="ＭＳ Ｐ明朝" panose="02020600040205080304" pitchFamily="18" charset="-128"/>
              </a:rPr>
              <a:t>　また，持続可能な社会の構築の視点と関連させて，消費生活や環境に配慮した生活の大切さに気付くことができるようにしています。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94725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AD1B0E95-534F-4DFB-ACFD-3CF1A04809A3}" type="slidenum">
              <a:rPr lang="en-US" altLang="ja-JP">
                <a:ea typeface="ＭＳ Ｐゴシック" panose="020B0600070205080204" pitchFamily="50" charset="-128"/>
              </a:rPr>
              <a:pPr algn="r" eaLnBrk="1" hangingPunct="1">
                <a:spcBef>
                  <a:spcPct val="0"/>
                </a:spcBef>
              </a:pPr>
              <a:t>18</a:t>
            </a:fld>
            <a:endParaRPr lang="en-US" altLang="ja-JP">
              <a:ea typeface="ＭＳ Ｐゴシック" panose="020B0600070205080204" pitchFamily="50" charset="-128"/>
            </a:endParaRPr>
          </a:p>
        </p:txBody>
      </p:sp>
      <p:sp>
        <p:nvSpPr>
          <p:cNvPr id="40963" name="Rectangle 2"/>
          <p:cNvSpPr>
            <a:spLocks noGrp="1" noRot="1" noChangeAspect="1" noChangeArrowheads="1" noTextEdit="1"/>
          </p:cNvSpPr>
          <p:nvPr>
            <p:ph type="sldImg"/>
          </p:nvPr>
        </p:nvSpPr>
        <p:spPr>
          <a:noFill/>
          <a:ln cap="flat">
            <a:headEnd type="none" w="med" len="med"/>
            <a:tailEnd type="none" w="med" len="med"/>
          </a:ln>
        </p:spPr>
      </p:sp>
      <p:sp>
        <p:nvSpPr>
          <p:cNvPr id="4096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150000"/>
              </a:lnSpc>
              <a:spcBef>
                <a:spcPct val="0"/>
              </a:spcBef>
            </a:pPr>
            <a:r>
              <a:rPr lang="ja-JP" altLang="en-US" dirty="0">
                <a:latin typeface="ＭＳ Ｐ明朝" panose="02020600040205080304" pitchFamily="18" charset="-128"/>
              </a:rPr>
              <a:t>指導計画作成の配慮事項について、</a:t>
            </a:r>
            <a:r>
              <a:rPr lang="en-US" altLang="ja-JP" dirty="0">
                <a:latin typeface="ＭＳ Ｐ明朝" panose="02020600040205080304" pitchFamily="18" charset="-128"/>
              </a:rPr>
              <a:t>7</a:t>
            </a:r>
            <a:r>
              <a:rPr lang="ja-JP" altLang="en-US" dirty="0">
                <a:latin typeface="ＭＳ Ｐ明朝" panose="02020600040205080304" pitchFamily="18" charset="-128"/>
              </a:rPr>
              <a:t>点あげられています。後ほど、ご確認ください。</a:t>
            </a:r>
            <a:endParaRPr lang="ja-JP" altLang="en-US" dirty="0"/>
          </a:p>
        </p:txBody>
      </p:sp>
    </p:spTree>
    <p:extLst>
      <p:ext uri="{BB962C8B-B14F-4D97-AF65-F5344CB8AC3E}">
        <p14:creationId xmlns:p14="http://schemas.microsoft.com/office/powerpoint/2010/main" val="3942022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CEFD85B-4B30-4955-8713-FBB1534F57A4}" type="slidenum">
              <a:rPr lang="en-US" altLang="ja-JP">
                <a:ea typeface="ＭＳ Ｐゴシック" panose="020B0600070205080204" pitchFamily="50" charset="-128"/>
              </a:rPr>
              <a:pPr algn="r" eaLnBrk="1" hangingPunct="1">
                <a:spcBef>
                  <a:spcPct val="0"/>
                </a:spcBef>
              </a:pPr>
              <a:t>19</a:t>
            </a:fld>
            <a:endParaRPr lang="en-US" altLang="ja-JP">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noFill/>
          <a:ln cap="flat">
            <a:headEnd type="none" w="med" len="med"/>
            <a:tailEnd type="none" w="med" len="med"/>
          </a:ln>
        </p:spPr>
      </p:sp>
      <p:sp>
        <p:nvSpPr>
          <p:cNvPr id="4301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Ｐ明朝" panose="02020600040205080304" pitchFamily="18" charset="-128"/>
              </a:rPr>
              <a:t>　内容の取扱いについての配慮事項は</a:t>
            </a:r>
            <a:r>
              <a:rPr lang="en-US" altLang="ja-JP" dirty="0">
                <a:latin typeface="ＭＳ Ｐ明朝" panose="02020600040205080304" pitchFamily="18" charset="-128"/>
              </a:rPr>
              <a:t>5</a:t>
            </a:r>
            <a:r>
              <a:rPr lang="ja-JP" altLang="en-US" dirty="0">
                <a:latin typeface="ＭＳ Ｐ明朝" panose="02020600040205080304" pitchFamily="18" charset="-128"/>
              </a:rPr>
              <a:t>点あります。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個に応じた指導の充実については，ティームティーチングや少人数指導を取り入れること、家庭や地域との連携においては，幼児や高齢者などの地域の人々を招いて学習活動を行う際は，相手に対する配慮や安全面について配慮することなどが新たに記載されています。</a:t>
            </a:r>
          </a:p>
        </p:txBody>
      </p:sp>
    </p:spTree>
    <p:extLst>
      <p:ext uri="{BB962C8B-B14F-4D97-AF65-F5344CB8AC3E}">
        <p14:creationId xmlns:p14="http://schemas.microsoft.com/office/powerpoint/2010/main" val="3665527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3218877-C43F-4B29-8F8D-3530861FC298}" type="slidenum">
              <a:rPr lang="en-US" altLang="ja-JP">
                <a:ea typeface="ＭＳ Ｐゴシック" panose="020B0600070205080204" pitchFamily="50" charset="-128"/>
              </a:rPr>
              <a:pPr algn="r" eaLnBrk="1" hangingPunct="1">
                <a:spcBef>
                  <a:spcPct val="0"/>
                </a:spcBef>
              </a:pPr>
              <a:t>2</a:t>
            </a:fld>
            <a:endParaRPr lang="en-US" altLang="ja-JP">
              <a:ea typeface="ＭＳ Ｐゴシック" panose="020B0600070205080204" pitchFamily="50" charset="-128"/>
            </a:endParaRPr>
          </a:p>
        </p:txBody>
      </p:sp>
      <p:sp>
        <p:nvSpPr>
          <p:cNvPr id="8195" name="Rectangle 2"/>
          <p:cNvSpPr>
            <a:spLocks noGrp="1" noRot="1" noChangeAspect="1" noChangeArrowheads="1" noTextEdit="1"/>
          </p:cNvSpPr>
          <p:nvPr>
            <p:ph type="sldImg"/>
          </p:nvPr>
        </p:nvSpPr>
        <p:spPr>
          <a:noFill/>
          <a:ln cap="flat">
            <a:headEnd type="none" w="med" len="med"/>
            <a:tailEnd type="none" w="med" len="med"/>
          </a:ln>
        </p:spPr>
      </p:sp>
      <p:sp>
        <p:nvSpPr>
          <p:cNvPr id="27900" name="Rectangle 3"/>
          <p:cNvSpPr>
            <a:spLocks noGrp="1" noChangeArrowheads="1"/>
          </p:cNvSpPr>
          <p:nvPr>
            <p:ph type="body" idx="1"/>
          </p:nvPr>
        </p:nvSpPr>
        <p:spPr>
          <a:ln/>
        </p:spPr>
        <p:txBody>
          <a:bodyPr/>
          <a:lstStyle/>
          <a:p>
            <a:pPr>
              <a:defRPr/>
            </a:pPr>
            <a:r>
              <a:rPr lang="ja-JP" altLang="en-US" dirty="0">
                <a:latin typeface="ＭＳ Ｐ明朝" panose="02020600040205080304" pitchFamily="18" charset="-128"/>
              </a:rPr>
              <a:t>　まず、家庭科改定の要旨及び要点についてです。</a:t>
            </a:r>
            <a:endParaRPr lang="en-US" altLang="ja-JP" dirty="0">
              <a:latin typeface="ＭＳ Ｐ明朝" panose="02020600040205080304" pitchFamily="18" charset="-128"/>
            </a:endParaRPr>
          </a:p>
          <a:p>
            <a:pPr>
              <a:defRPr/>
            </a:pPr>
            <a:r>
              <a:rPr lang="ja-JP" altLang="en-US" dirty="0">
                <a:latin typeface="ＭＳ Ｐ明朝" panose="02020600040205080304" pitchFamily="18" charset="-128"/>
              </a:rPr>
              <a:t>家庭科の目標の改善は</a:t>
            </a:r>
            <a:r>
              <a:rPr lang="en-US" altLang="ja-JP" dirty="0">
                <a:latin typeface="ＭＳ Ｐ明朝" panose="02020600040205080304" pitchFamily="18" charset="-128"/>
              </a:rPr>
              <a:t>3</a:t>
            </a:r>
            <a:r>
              <a:rPr lang="ja-JP" altLang="en-US" dirty="0">
                <a:latin typeface="ＭＳ Ｐ明朝" panose="02020600040205080304" pitchFamily="18" charset="-128"/>
              </a:rPr>
              <a:t>点です。</a:t>
            </a:r>
            <a:endParaRPr lang="en-US" altLang="ja-JP" dirty="0">
              <a:latin typeface="ＭＳ Ｐ明朝" panose="02020600040205080304" pitchFamily="18" charset="-128"/>
            </a:endParaRPr>
          </a:p>
          <a:p>
            <a:pPr>
              <a:defRPr/>
            </a:pPr>
            <a:r>
              <a:rPr lang="ja-JP" altLang="en-US" dirty="0">
                <a:latin typeface="ＭＳ Ｐ明朝" panose="02020600040205080304" pitchFamily="18" charset="-128"/>
              </a:rPr>
              <a:t>　</a:t>
            </a:r>
            <a:r>
              <a:rPr lang="en-US" altLang="ja-JP" dirty="0">
                <a:latin typeface="ＭＳ Ｐ明朝" panose="02020600040205080304" pitchFamily="18" charset="-128"/>
              </a:rPr>
              <a:t>1</a:t>
            </a:r>
            <a:r>
              <a:rPr lang="ja-JP" altLang="en-US" dirty="0">
                <a:latin typeface="ＭＳ Ｐ明朝" panose="02020600040205080304" pitchFamily="18" charset="-128"/>
              </a:rPr>
              <a:t>点は，目標の示し方の改善です。　</a:t>
            </a:r>
            <a:endParaRPr lang="en-US" altLang="ja-JP" dirty="0">
              <a:latin typeface="ＭＳ Ｐ明朝" panose="02020600040205080304" pitchFamily="18" charset="-128"/>
            </a:endParaRPr>
          </a:p>
          <a:p>
            <a:pPr>
              <a:defRPr/>
            </a:pPr>
            <a:r>
              <a:rPr lang="ja-JP" altLang="en-US" dirty="0">
                <a:latin typeface="ＭＳ Ｐ明朝" panose="02020600040205080304" pitchFamily="18" charset="-128"/>
              </a:rPr>
              <a:t>　</a:t>
            </a:r>
            <a:r>
              <a:rPr lang="en-US" altLang="ja-JP" dirty="0">
                <a:latin typeface="ＭＳ Ｐ明朝" panose="02020600040205080304" pitchFamily="18" charset="-128"/>
              </a:rPr>
              <a:t>2</a:t>
            </a:r>
            <a:r>
              <a:rPr lang="ja-JP" altLang="en-US" dirty="0">
                <a:latin typeface="ＭＳ Ｐ明朝" panose="02020600040205080304" pitchFamily="18" charset="-128"/>
              </a:rPr>
              <a:t>点は，家庭科における「</a:t>
            </a:r>
            <a:r>
              <a:rPr lang="ja-JP" altLang="en-US" dirty="0">
                <a:effectLst>
                  <a:outerShdw blurRad="38100" dist="38100" dir="2700000" algn="tl">
                    <a:srgbClr val="C0C0C0"/>
                  </a:outerShdw>
                </a:effectLst>
                <a:latin typeface="ＭＳ Ｐ明朝" panose="02020600040205080304" pitchFamily="18" charset="-128"/>
              </a:rPr>
              <a:t>生活の営みに係る見方・考え方</a:t>
            </a:r>
            <a:r>
              <a:rPr lang="ja-JP" altLang="en-US" dirty="0">
                <a:latin typeface="ＭＳ Ｐ明朝" panose="02020600040205080304" pitchFamily="18" charset="-128"/>
              </a:rPr>
              <a:t>」についてです。</a:t>
            </a:r>
            <a:endParaRPr lang="en-US" altLang="ja-JP" dirty="0">
              <a:latin typeface="ＭＳ Ｐ明朝" panose="02020600040205080304" pitchFamily="18" charset="-128"/>
            </a:endParaRPr>
          </a:p>
          <a:p>
            <a:pPr>
              <a:defRPr/>
            </a:pPr>
            <a:r>
              <a:rPr lang="ja-JP" altLang="en-US" dirty="0">
                <a:latin typeface="ＭＳ Ｐ明朝" panose="02020600040205080304" pitchFamily="18" charset="-128"/>
              </a:rPr>
              <a:t>　</a:t>
            </a:r>
            <a:r>
              <a:rPr lang="en-US" altLang="ja-JP" dirty="0">
                <a:latin typeface="ＭＳ Ｐ明朝" panose="02020600040205080304" pitchFamily="18" charset="-128"/>
              </a:rPr>
              <a:t>3</a:t>
            </a:r>
            <a:r>
              <a:rPr lang="ja-JP" altLang="en-US" dirty="0">
                <a:latin typeface="ＭＳ Ｐ明朝" panose="02020600040205080304" pitchFamily="18" charset="-128"/>
              </a:rPr>
              <a:t>点は，学年の目標を整理し，教科の目標としてまとめて示したことです。</a:t>
            </a:r>
            <a:endParaRPr lang="en-US" altLang="ja-JP" dirty="0">
              <a:latin typeface="ＭＳ Ｐ明朝" panose="02020600040205080304" pitchFamily="18" charset="-128"/>
            </a:endParaRPr>
          </a:p>
          <a:p>
            <a:pPr>
              <a:defRPr/>
            </a:pP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52242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DA39D11C-75F4-4C29-A92D-F6331638BCCE}" type="slidenum">
              <a:rPr lang="en-US" altLang="ja-JP">
                <a:ea typeface="ＭＳ Ｐゴシック" panose="020B0600070205080204" pitchFamily="50" charset="-128"/>
              </a:rPr>
              <a:pPr algn="r" eaLnBrk="1" hangingPunct="1">
                <a:spcBef>
                  <a:spcPct val="0"/>
                </a:spcBef>
              </a:pPr>
              <a:t>20</a:t>
            </a:fld>
            <a:endParaRPr lang="en-US" altLang="ja-JP">
              <a:ea typeface="ＭＳ Ｐゴシック" panose="020B0600070205080204" pitchFamily="50" charset="-128"/>
            </a:endParaRPr>
          </a:p>
        </p:txBody>
      </p:sp>
      <p:sp>
        <p:nvSpPr>
          <p:cNvPr id="45059" name="Rectangle 2"/>
          <p:cNvSpPr>
            <a:spLocks noGrp="1" noRot="1" noChangeAspect="1" noChangeArrowheads="1" noTextEdit="1"/>
          </p:cNvSpPr>
          <p:nvPr>
            <p:ph type="sldImg"/>
          </p:nvPr>
        </p:nvSpPr>
        <p:spPr>
          <a:noFill/>
          <a:ln cap="flat">
            <a:headEnd type="none" w="med" len="med"/>
            <a:tailEnd type="none" w="med" len="med"/>
          </a:ln>
        </p:spPr>
      </p:sp>
      <p:sp>
        <p:nvSpPr>
          <p:cNvPr id="45060"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Ｐ明朝" panose="02020600040205080304" pitchFamily="18" charset="-128"/>
              </a:rPr>
              <a:t>　実習の指導に当たっては，安全管理，衛生管理についての徹底が求められています。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実習室については，使い方に関する安全規則を定め，定期的な点検を実施すること、</a:t>
            </a:r>
            <a:endParaRPr lang="en-US" altLang="ja-JP" dirty="0">
              <a:latin typeface="ＭＳ Ｐ明朝" panose="02020600040205080304" pitchFamily="18" charset="-128"/>
            </a:endParaRPr>
          </a:p>
          <a:p>
            <a:r>
              <a:rPr lang="ja-JP" altLang="en-US" dirty="0">
                <a:latin typeface="ＭＳ Ｐ明朝" panose="02020600040205080304" pitchFamily="18" charset="-128"/>
              </a:rPr>
              <a:t>　調理実習における用具の手入れについても細かに示されています。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さらに，調理に用いる食品で生の魚や肉は扱わない，食物アレルギーに配慮することが示されています。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これらは家庭科だけでなく，総合的な学習などの他教科・領域においても実習の際に共通して留意するものですので，教職員の共通理解を確実に図ることが重要です。</a:t>
            </a:r>
          </a:p>
        </p:txBody>
      </p:sp>
    </p:spTree>
    <p:extLst>
      <p:ext uri="{BB962C8B-B14F-4D97-AF65-F5344CB8AC3E}">
        <p14:creationId xmlns:p14="http://schemas.microsoft.com/office/powerpoint/2010/main" val="1663915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81B51C4-65A5-4B90-9E2F-C8B342DE370A}" type="slidenum">
              <a:rPr lang="en-US" altLang="ja-JP">
                <a:ea typeface="ＭＳ Ｐゴシック" panose="020B0600070205080204" pitchFamily="50" charset="-128"/>
              </a:rPr>
              <a:pPr algn="r" eaLnBrk="1" hangingPunct="1">
                <a:spcBef>
                  <a:spcPct val="0"/>
                </a:spcBef>
              </a:pPr>
              <a:t>21</a:t>
            </a:fld>
            <a:endParaRPr lang="en-US" altLang="ja-JP">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noFill/>
          <a:ln cap="flat">
            <a:headEnd type="none" w="med" len="med"/>
            <a:tailEnd type="none" w="med" len="med"/>
          </a:ln>
        </p:spPr>
      </p:sp>
      <p:sp>
        <p:nvSpPr>
          <p:cNvPr id="4710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spcBef>
                <a:spcPts val="415"/>
              </a:spcBef>
              <a:buClr>
                <a:srgbClr val="A50021"/>
              </a:buClr>
            </a:pPr>
            <a:r>
              <a:rPr lang="ja-JP" altLang="en-US">
                <a:latin typeface="ＭＳ Ｐ明朝" panose="02020600040205080304" pitchFamily="18" charset="-128"/>
              </a:rPr>
              <a:t>　以上で、「新教育課程　小学校　家庭」の説明を終わります。</a:t>
            </a:r>
            <a:endParaRPr lang="en-US" altLang="ja-JP">
              <a:latin typeface="ＭＳ Ｐ明朝" panose="02020600040205080304" pitchFamily="18" charset="-128"/>
            </a:endParaRPr>
          </a:p>
        </p:txBody>
      </p:sp>
    </p:spTree>
    <p:extLst>
      <p:ext uri="{BB962C8B-B14F-4D97-AF65-F5344CB8AC3E}">
        <p14:creationId xmlns:p14="http://schemas.microsoft.com/office/powerpoint/2010/main" val="280651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B2CDEC7C-1B71-4A39-B6FE-99DAEDEF8FE9}" type="slidenum">
              <a:rPr lang="en-US" altLang="ja-JP">
                <a:ea typeface="ＭＳ Ｐゴシック" panose="020B0600070205080204" pitchFamily="50" charset="-128"/>
              </a:rPr>
              <a:pPr algn="r" eaLnBrk="1" hangingPunct="1">
                <a:spcBef>
                  <a:spcPct val="0"/>
                </a:spcBef>
              </a:pPr>
              <a:t>3</a:t>
            </a:fld>
            <a:endParaRPr lang="en-US" altLang="ja-JP">
              <a:ea typeface="ＭＳ Ｐゴシック" panose="020B0600070205080204" pitchFamily="50" charset="-128"/>
            </a:endParaRPr>
          </a:p>
        </p:txBody>
      </p:sp>
      <p:sp>
        <p:nvSpPr>
          <p:cNvPr id="10243" name="Rectangle 2"/>
          <p:cNvSpPr>
            <a:spLocks noGrp="1" noRot="1" noChangeAspect="1" noChangeArrowheads="1" noTextEdit="1"/>
          </p:cNvSpPr>
          <p:nvPr>
            <p:ph type="sldImg"/>
          </p:nvPr>
        </p:nvSpPr>
        <p:spPr>
          <a:noFill/>
          <a:ln cap="flat">
            <a:headEnd type="none" w="med" len="med"/>
            <a:tailEnd type="none" w="med" len="med"/>
          </a:ln>
        </p:spPr>
      </p:sp>
      <p:sp>
        <p:nvSpPr>
          <p:cNvPr id="1024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ts val="1683"/>
              </a:lnSpc>
            </a:pPr>
            <a:r>
              <a:rPr lang="ja-JP" altLang="en-US" dirty="0">
                <a:latin typeface="ＭＳ Ｐ明朝" panose="02020600040205080304" pitchFamily="18" charset="-128"/>
              </a:rPr>
              <a:t>　内容については、（ア）から（カ）の</a:t>
            </a:r>
            <a:r>
              <a:rPr lang="en-US" altLang="ja-JP" dirty="0">
                <a:latin typeface="ＭＳ Ｐ明朝" panose="02020600040205080304" pitchFamily="18" charset="-128"/>
              </a:rPr>
              <a:t>6</a:t>
            </a:r>
            <a:r>
              <a:rPr lang="ja-JP" altLang="en-US" dirty="0">
                <a:latin typeface="ＭＳ Ｐ明朝" panose="02020600040205080304" pitchFamily="18" charset="-128"/>
              </a:rPr>
              <a:t>点、改善が図られています。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378037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AC7FE1C-6236-4EDE-B6F2-4347FD19B603}" type="slidenum">
              <a:rPr lang="en-US" altLang="ja-JP">
                <a:ea typeface="ＭＳ Ｐゴシック" panose="020B0600070205080204" pitchFamily="50" charset="-128"/>
              </a:rPr>
              <a:pPr algn="r" eaLnBrk="1" hangingPunct="1">
                <a:spcBef>
                  <a:spcPct val="0"/>
                </a:spcBef>
              </a:pPr>
              <a:t>4</a:t>
            </a:fld>
            <a:endParaRPr lang="en-US" altLang="ja-JP">
              <a:ea typeface="ＭＳ Ｐゴシック" panose="020B0600070205080204" pitchFamily="50" charset="-128"/>
            </a:endParaRPr>
          </a:p>
        </p:txBody>
      </p:sp>
      <p:sp>
        <p:nvSpPr>
          <p:cNvPr id="12291" name="Rectangle 2"/>
          <p:cNvSpPr>
            <a:spLocks noGrp="1" noRot="1" noChangeAspect="1" noChangeArrowheads="1" noTextEdit="1"/>
          </p:cNvSpPr>
          <p:nvPr>
            <p:ph type="sldImg"/>
          </p:nvPr>
        </p:nvSpPr>
        <p:spPr>
          <a:noFill/>
          <a:ln cap="flat">
            <a:headEnd type="none" w="med" len="med"/>
            <a:tailEnd type="none" w="med" len="med"/>
          </a:ln>
        </p:spPr>
      </p:sp>
      <p:sp>
        <p:nvSpPr>
          <p:cNvPr id="1229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次に、目標について説明します。</a:t>
            </a:r>
            <a:endParaRPr lang="en-US" altLang="ja-JP" dirty="0">
              <a:latin typeface="ＭＳ Ｐ明朝" panose="02020600040205080304" pitchFamily="18" charset="-128"/>
            </a:endParaRPr>
          </a:p>
          <a:p>
            <a:pPr defTabSz="918698">
              <a:lnSpc>
                <a:spcPct val="150000"/>
              </a:lnSpc>
              <a:defRPr/>
            </a:pPr>
            <a:r>
              <a:rPr lang="ja-JP" altLang="en-US" dirty="0">
                <a:latin typeface="ＭＳ Ｐ明朝" panose="02020600040205080304" pitchFamily="18" charset="-128"/>
              </a:rPr>
              <a:t>家庭科において育成を目指す資質・能力を三つの柱により明確にし、全体に関わる目標を柱書として示すとともに、</a:t>
            </a:r>
            <a:endParaRPr lang="en-US" altLang="ja-JP" dirty="0">
              <a:latin typeface="ＭＳ Ｐ明朝" panose="02020600040205080304" pitchFamily="18" charset="-128"/>
            </a:endParaRPr>
          </a:p>
          <a:p>
            <a:pPr defTabSz="918698">
              <a:lnSpc>
                <a:spcPct val="150000"/>
              </a:lnSpc>
              <a:defRPr/>
            </a:pPr>
            <a:r>
              <a:rPr lang="ja-JP" altLang="en-US" dirty="0">
                <a:latin typeface="ＭＳ Ｐ明朝" panose="02020600040205080304" pitchFamily="18" charset="-128"/>
              </a:rPr>
              <a:t>　（１）として「知識及び技能」を，（２）として「思考力，判断力，表現力等」を、（３）として「学びに向かう力，人間性等」の目標を示すこととしています。</a:t>
            </a:r>
            <a:endParaRPr lang="en-US" altLang="ja-JP" dirty="0">
              <a:latin typeface="ＭＳ Ｐ明朝" panose="02020600040205080304" pitchFamily="18" charset="-128"/>
            </a:endParaRPr>
          </a:p>
          <a:p>
            <a:pPr>
              <a:lnSpc>
                <a:spcPct val="150000"/>
              </a:lnSpc>
            </a:pPr>
            <a:endParaRPr lang="ja-JP" altLang="en-US" dirty="0">
              <a:latin typeface="ＭＳ Ｐ明朝" panose="02020600040205080304" pitchFamily="18" charset="-128"/>
            </a:endParaRPr>
          </a:p>
        </p:txBody>
      </p:sp>
    </p:spTree>
    <p:extLst>
      <p:ext uri="{BB962C8B-B14F-4D97-AF65-F5344CB8AC3E}">
        <p14:creationId xmlns:p14="http://schemas.microsoft.com/office/powerpoint/2010/main" val="339521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8BF36E30-5625-4C3E-A8D4-9BF295238A65}" type="slidenum">
              <a:rPr lang="en-US" altLang="ja-JP">
                <a:ea typeface="ＭＳ Ｐゴシック" panose="020B0600070205080204" pitchFamily="50" charset="-128"/>
              </a:rPr>
              <a:pPr algn="r" eaLnBrk="1" hangingPunct="1">
                <a:spcBef>
                  <a:spcPct val="0"/>
                </a:spcBef>
              </a:pPr>
              <a:t>5</a:t>
            </a:fld>
            <a:endParaRPr lang="en-US" altLang="ja-JP">
              <a:ea typeface="ＭＳ Ｐゴシック" panose="020B0600070205080204" pitchFamily="50" charset="-128"/>
            </a:endParaRPr>
          </a:p>
        </p:txBody>
      </p:sp>
      <p:sp>
        <p:nvSpPr>
          <p:cNvPr id="14339" name="Rectangle 2"/>
          <p:cNvSpPr>
            <a:spLocks noGrp="1" noRot="1" noChangeAspect="1" noChangeArrowheads="1" noTextEdit="1"/>
          </p:cNvSpPr>
          <p:nvPr>
            <p:ph type="sldImg"/>
          </p:nvPr>
        </p:nvSpPr>
        <p:spPr>
          <a:noFill/>
          <a:ln cap="flat">
            <a:headEnd type="none" w="med" len="med"/>
            <a:tailEnd type="none" w="med" len="med"/>
          </a:ln>
        </p:spPr>
      </p:sp>
      <p:sp>
        <p:nvSpPr>
          <p:cNvPr id="14340"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冒頭に示されている「生活の営みに係る見方・考え方」は，家庭科で扱うすべての内容に共通する視点であり、相互に関わり合うものです。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従って、児童の発達の段階を踏まえると共に、取り上げる内容や題材構成などによって、いずれの視点を重視するのかを適切に定めることが大切です。</a:t>
            </a:r>
          </a:p>
          <a:p>
            <a:pPr>
              <a:lnSpc>
                <a:spcPct val="150000"/>
              </a:lnSpc>
            </a:pPr>
            <a:endParaRPr lang="ja-JP" altLang="en-US" sz="1100" dirty="0"/>
          </a:p>
        </p:txBody>
      </p:sp>
    </p:spTree>
    <p:extLst>
      <p:ext uri="{BB962C8B-B14F-4D97-AF65-F5344CB8AC3E}">
        <p14:creationId xmlns:p14="http://schemas.microsoft.com/office/powerpoint/2010/main" val="183724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962064B4-D51F-480B-A9D8-519B4A17D92E}" type="slidenum">
              <a:rPr lang="en-US" altLang="ja-JP">
                <a:ea typeface="ＭＳ Ｐゴシック" panose="020B0600070205080204" pitchFamily="50" charset="-128"/>
              </a:rPr>
              <a:pPr algn="r" eaLnBrk="1" hangingPunct="1">
                <a:spcBef>
                  <a:spcPct val="0"/>
                </a:spcBef>
              </a:pPr>
              <a:t>6</a:t>
            </a:fld>
            <a:endParaRPr lang="en-US" altLang="ja-JP">
              <a:ea typeface="ＭＳ Ｐゴシック" panose="020B0600070205080204" pitchFamily="50" charset="-128"/>
            </a:endParaRPr>
          </a:p>
        </p:txBody>
      </p:sp>
      <p:sp>
        <p:nvSpPr>
          <p:cNvPr id="16387" name="Rectangle 2"/>
          <p:cNvSpPr>
            <a:spLocks noGrp="1" noRot="1" noChangeAspect="1" noChangeArrowheads="1" noTextEdit="1"/>
          </p:cNvSpPr>
          <p:nvPr>
            <p:ph type="sldImg"/>
          </p:nvPr>
        </p:nvSpPr>
        <p:spPr>
          <a:noFill/>
          <a:ln cap="flat">
            <a:headEnd type="none" w="med" len="med"/>
            <a:tailEnd type="none" w="med" len="med"/>
          </a:ln>
        </p:spPr>
      </p:sp>
      <p:sp>
        <p:nvSpPr>
          <p:cNvPr id="16388"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r>
              <a:rPr lang="ja-JP" altLang="en-US" dirty="0">
                <a:latin typeface="ＭＳ Ｐ明朝" panose="02020600040205080304" pitchFamily="18" charset="-128"/>
              </a:rPr>
              <a:t>　（１）の「</a:t>
            </a:r>
            <a:r>
              <a:rPr lang="ja-JP" altLang="en-US" dirty="0"/>
              <a:t>知識及び技能」の</a:t>
            </a:r>
            <a:r>
              <a:rPr lang="ja-JP" altLang="en-US" dirty="0">
                <a:latin typeface="ＭＳ Ｐ明朝" panose="02020600040205080304" pitchFamily="18" charset="-128"/>
              </a:rPr>
              <a:t>目標は，学習内容として主に家庭生活に焦点を当て，家族や家庭，衣食住，消費や環境などに関する内容を取り上げ，日常生活に必要な基礎的な理解を図るとともに，それらに係る技能を身に付け，生活における自立の基礎を培うことについて示してい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「日常生活に必要な基礎的な理解」とは，個別の事実的理解だけでなく，家庭科における学習内容の本質を深く理解するための概念として習得され、様々な場面で活用されることを意図しています。</a:t>
            </a:r>
            <a:endParaRPr lang="en-US" altLang="ja-JP" dirty="0">
              <a:latin typeface="ＭＳ Ｐ明朝" panose="02020600040205080304" pitchFamily="18" charset="-128"/>
            </a:endParaRPr>
          </a:p>
          <a:p>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60160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65F7411-FC7D-476E-9263-1BF77B7002A6}" type="slidenum">
              <a:rPr lang="en-US" altLang="ja-JP">
                <a:ea typeface="ＭＳ Ｐゴシック" panose="020B0600070205080204" pitchFamily="50" charset="-128"/>
              </a:rPr>
              <a:pPr algn="r" eaLnBrk="1" hangingPunct="1">
                <a:spcBef>
                  <a:spcPct val="0"/>
                </a:spcBef>
              </a:pPr>
              <a:t>7</a:t>
            </a:fld>
            <a:endParaRPr lang="en-US" altLang="ja-JP">
              <a:ea typeface="ＭＳ Ｐゴシック" panose="020B0600070205080204" pitchFamily="50" charset="-128"/>
            </a:endParaRPr>
          </a:p>
        </p:txBody>
      </p:sp>
      <p:sp>
        <p:nvSpPr>
          <p:cNvPr id="18435" name="Rectangle 2"/>
          <p:cNvSpPr>
            <a:spLocks noGrp="1" noRot="1" noChangeAspect="1" noChangeArrowheads="1" noTextEdit="1"/>
          </p:cNvSpPr>
          <p:nvPr>
            <p:ph type="sldImg"/>
          </p:nvPr>
        </p:nvSpPr>
        <p:spPr>
          <a:noFill/>
          <a:ln cap="flat">
            <a:headEnd type="none" w="med" len="med"/>
            <a:tailEnd type="none" w="med" len="med"/>
          </a:ln>
        </p:spPr>
      </p:sp>
      <p:sp>
        <p:nvSpPr>
          <p:cNvPr id="18436"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defTabSz="0">
              <a:lnSpc>
                <a:spcPct val="150000"/>
              </a:lnSpc>
            </a:pPr>
            <a:r>
              <a:rPr lang="ja-JP" altLang="en-US" dirty="0">
                <a:latin typeface="ＭＳ Ｐ明朝" panose="02020600040205080304" pitchFamily="18" charset="-128"/>
              </a:rPr>
              <a:t>　（２）の</a:t>
            </a:r>
            <a:r>
              <a:rPr lang="ja-JP" altLang="en-US" dirty="0"/>
              <a:t>思考力，判断力，表現力等の</a:t>
            </a:r>
            <a:r>
              <a:rPr lang="ja-JP" altLang="en-US" dirty="0">
                <a:latin typeface="ＭＳ Ｐ明朝" panose="02020600040205080304" pitchFamily="18" charset="-128"/>
              </a:rPr>
              <a:t>目標は，図のような学習過程を通して，習得した「知識及び技能」を活用し，「思考力，判断力，表現力等」を育成することにより，課題を解決する力を養うことを明確にしたものです。　</a:t>
            </a:r>
            <a:endParaRPr lang="en-US" altLang="ja-JP" dirty="0">
              <a:latin typeface="ＭＳ Ｐ明朝" panose="02020600040205080304" pitchFamily="18" charset="-128"/>
            </a:endParaRPr>
          </a:p>
          <a:p>
            <a:pPr defTabSz="0">
              <a:lnSpc>
                <a:spcPct val="150000"/>
              </a:lnSpc>
            </a:pPr>
            <a:r>
              <a:rPr lang="ja-JP" altLang="en-US" dirty="0">
                <a:latin typeface="ＭＳ Ｐ明朝" panose="02020600040205080304" pitchFamily="18" charset="-128"/>
              </a:rPr>
              <a:t>　一連の学習過程を通して，課題解決の達成感や実践の喜びを味わい，次の学習に主体的に取り組むことができるようにすることが大切です。</a:t>
            </a:r>
            <a:endParaRPr lang="en-US" altLang="ja-JP" dirty="0">
              <a:latin typeface="ＭＳ Ｐ明朝" panose="02020600040205080304" pitchFamily="18" charset="-128"/>
            </a:endParaRPr>
          </a:p>
          <a:p>
            <a:pPr defTabSz="0">
              <a:lnSpc>
                <a:spcPct val="150000"/>
              </a:lnSpc>
            </a:pPr>
            <a:r>
              <a:rPr lang="ja-JP" altLang="en-US" dirty="0">
                <a:latin typeface="ＭＳ Ｐ明朝" panose="02020600040205080304" pitchFamily="18" charset="-128"/>
              </a:rPr>
              <a:t>　また，２学年間を見通して，学習過程を工夫した題材を計画的に配列し，課題を解決する力を養うことが必要です。</a:t>
            </a:r>
            <a:endParaRPr lang="en-US" altLang="ja-JP" dirty="0">
              <a:latin typeface="ＭＳ Ｐ明朝" panose="02020600040205080304" pitchFamily="18" charset="-128"/>
            </a:endParaRPr>
          </a:p>
          <a:p>
            <a:pPr defTabSz="0">
              <a:lnSpc>
                <a:spcPct val="150000"/>
              </a:lnSpc>
            </a:pPr>
            <a:r>
              <a:rPr lang="ja-JP" altLang="en-US" dirty="0">
                <a:latin typeface="ＭＳ Ｐ明朝" panose="02020600040205080304" pitchFamily="18" charset="-128"/>
              </a:rPr>
              <a:t>　図の右端の家庭・地域での実践はＡ（４）の課題と実践にあたるもので，ここまで学習過程として位置づけることが考えられます。</a:t>
            </a:r>
            <a:endParaRPr lang="en-US" altLang="ja-JP" dirty="0">
              <a:latin typeface="ＭＳ Ｐ明朝" panose="02020600040205080304" pitchFamily="18" charset="-128"/>
            </a:endParaRPr>
          </a:p>
          <a:p>
            <a:pPr defTabSz="0"/>
            <a:endParaRPr lang="ja-JP" altLang="en-US" sz="1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174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F00448BB-BFAE-4940-9892-EF0BD20CF3B8}" type="slidenum">
              <a:rPr lang="en-US" altLang="ja-JP">
                <a:ea typeface="ＭＳ Ｐゴシック" panose="020B0600070205080204" pitchFamily="50" charset="-128"/>
              </a:rPr>
              <a:pPr algn="r" eaLnBrk="1" hangingPunct="1">
                <a:spcBef>
                  <a:spcPct val="0"/>
                </a:spcBef>
              </a:pPr>
              <a:t>8</a:t>
            </a:fld>
            <a:endParaRPr lang="en-US" altLang="ja-JP">
              <a:ea typeface="ＭＳ Ｐゴシック" panose="020B0600070205080204" pitchFamily="50" charset="-128"/>
            </a:endParaRPr>
          </a:p>
        </p:txBody>
      </p:sp>
      <p:sp>
        <p:nvSpPr>
          <p:cNvPr id="20483" name="Rectangle 2"/>
          <p:cNvSpPr>
            <a:spLocks noGrp="1" noRot="1" noChangeAspect="1" noChangeArrowheads="1" noTextEdit="1"/>
          </p:cNvSpPr>
          <p:nvPr>
            <p:ph type="sldImg"/>
          </p:nvPr>
        </p:nvSpPr>
        <p:spPr>
          <a:noFill/>
          <a:ln cap="flat">
            <a:headEnd type="none" w="med" len="med"/>
            <a:tailEnd type="none" w="med" len="med"/>
          </a:ln>
        </p:spPr>
      </p:sp>
      <p:sp>
        <p:nvSpPr>
          <p:cNvPr id="20484"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defTabSz="0"/>
            <a:r>
              <a:rPr lang="ja-JP" altLang="en-US" dirty="0">
                <a:latin typeface="ＭＳ Ｐ明朝" panose="02020600040205080304" pitchFamily="18" charset="-128"/>
              </a:rPr>
              <a:t>　（３）学びに向かう力，人間性等の目標は，（１）及び（２）で身に付けた資質・能力を活用し，家族や地域の人々と関わり，家庭生活をよりよくしようと工夫する実践的な態度を養うことを明確にしたものです。</a:t>
            </a:r>
            <a:endParaRPr lang="en-US" altLang="ja-JP" dirty="0">
              <a:latin typeface="ＭＳ Ｐ明朝" panose="02020600040205080304" pitchFamily="18" charset="-128"/>
            </a:endParaRPr>
          </a:p>
          <a:p>
            <a:pPr defTabSz="0"/>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609087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3883852" y="9446257"/>
            <a:ext cx="2972547" cy="497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534" tIns="46267" rIns="92534" bIns="46267" anchor="b"/>
          <a:lstStyle>
            <a:lvl1pPr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1pPr>
            <a:lvl2pPr marL="742950" indent="-28575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2pPr>
            <a:lvl3pPr marL="11430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3pPr>
            <a:lvl4pPr marL="16002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4pPr>
            <a:lvl5pPr marL="2057400" indent="-228600" defTabSz="685800">
              <a:spcBef>
                <a:spcPct val="30000"/>
              </a:spcBef>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5pPr>
            <a:lvl6pPr marL="25146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6pPr>
            <a:lvl7pPr marL="29718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7pPr>
            <a:lvl8pPr marL="34290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8pPr>
            <a:lvl9pPr marL="3886200" indent="-228600" defTabSz="685800" eaLnBrk="0" fontAlgn="base" hangingPunct="0">
              <a:spcBef>
                <a:spcPct val="30000"/>
              </a:spcBef>
              <a:spcAft>
                <a:spcPct val="0"/>
              </a:spcAft>
              <a:buSzPct val="100000"/>
              <a:defRPr kumimoji="1" sz="1200">
                <a:solidFill>
                  <a:schemeClr val="tx1"/>
                </a:solidFill>
                <a:latin typeface="Arial" panose="020B0604020202020204" pitchFamily="34" charset="0"/>
                <a:ea typeface="ＭＳ Ｐ明朝" panose="02020600040205080304" pitchFamily="18" charset="-128"/>
                <a:cs typeface="Arial" panose="020B0604020202020204" pitchFamily="34" charset="0"/>
              </a:defRPr>
            </a:lvl9pPr>
          </a:lstStyle>
          <a:p>
            <a:pPr algn="r" eaLnBrk="1" hangingPunct="1">
              <a:spcBef>
                <a:spcPct val="0"/>
              </a:spcBef>
            </a:pPr>
            <a:fld id="{043370B1-987B-4C12-AFBD-7202D122E271}" type="slidenum">
              <a:rPr lang="en-US" altLang="ja-JP">
                <a:ea typeface="ＭＳ Ｐゴシック" panose="020B0600070205080204" pitchFamily="50" charset="-128"/>
              </a:rPr>
              <a:pPr algn="r" eaLnBrk="1" hangingPunct="1">
                <a:spcBef>
                  <a:spcPct val="0"/>
                </a:spcBef>
              </a:pPr>
              <a:t>9</a:t>
            </a:fld>
            <a:endParaRPr lang="en-US" altLang="ja-JP">
              <a:ea typeface="ＭＳ Ｐゴシック" panose="020B0600070205080204" pitchFamily="50" charset="-128"/>
            </a:endParaRPr>
          </a:p>
        </p:txBody>
      </p:sp>
      <p:sp>
        <p:nvSpPr>
          <p:cNvPr id="22531" name="Rectangle 2"/>
          <p:cNvSpPr>
            <a:spLocks noGrp="1" noRot="1" noChangeAspect="1" noChangeArrowheads="1" noTextEdit="1"/>
          </p:cNvSpPr>
          <p:nvPr>
            <p:ph type="sldImg"/>
          </p:nvPr>
        </p:nvSpPr>
        <p:spPr>
          <a:noFill/>
          <a:ln cap="flat">
            <a:headEnd type="none" w="med" len="med"/>
            <a:tailEnd type="none" w="med" len="med"/>
          </a:ln>
        </p:spPr>
      </p:sp>
      <p:sp>
        <p:nvSpPr>
          <p:cNvPr id="22532" name="Rectangle 3"/>
          <p:cNvSpPr>
            <a:spLocks noGrp="1" noChangeArrowheads="1"/>
          </p:cNvSpPr>
          <p:nvPr>
            <p:ph type="body" idx="1"/>
          </p:nvPr>
        </p:nvSpPr>
        <p:spPr>
          <a:noFill/>
          <a:extLst>
            <a:ext uri="{91240B29-F687-4F45-9708-019B960494DF}">
              <a14:hiddenLine xmlns:a14="http://schemas.microsoft.com/office/drawing/2010/main" w="9525" algn="ctr">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次に内容について説明します。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内容構成は次の三点から考えられています。</a:t>
            </a:r>
            <a:endParaRPr lang="en-US" altLang="ja-JP" dirty="0">
              <a:latin typeface="ＭＳ Ｐ明朝" panose="02020600040205080304" pitchFamily="18" charset="-128"/>
            </a:endParaRPr>
          </a:p>
          <a:p>
            <a:pPr>
              <a:lnSpc>
                <a:spcPct val="150000"/>
              </a:lnSpc>
            </a:pPr>
            <a:r>
              <a:rPr lang="en-US" altLang="ja-JP" dirty="0">
                <a:latin typeface="ＭＳ Ｐ明朝" panose="02020600040205080304" pitchFamily="18" charset="-128"/>
              </a:rPr>
              <a:t>1</a:t>
            </a:r>
            <a:r>
              <a:rPr lang="ja-JP" altLang="en-US" dirty="0">
                <a:latin typeface="ＭＳ Ｐ明朝" panose="02020600040205080304" pitchFamily="18" charset="-128"/>
              </a:rPr>
              <a:t>つは，</a:t>
            </a:r>
            <a:r>
              <a:rPr lang="ja-JP" altLang="ja-JP" dirty="0">
                <a:latin typeface="ＭＳ Ｐ明朝" panose="02020600040205080304" pitchFamily="18" charset="-128"/>
              </a:rPr>
              <a:t>小・中・高等学校</a:t>
            </a:r>
            <a:r>
              <a:rPr lang="ja-JP" altLang="en-US" dirty="0">
                <a:latin typeface="ＭＳ Ｐ明朝" panose="02020600040205080304" pitchFamily="18" charset="-128"/>
              </a:rPr>
              <a:t>における</a:t>
            </a:r>
            <a:r>
              <a:rPr lang="ja-JP" altLang="ja-JP" dirty="0">
                <a:latin typeface="ＭＳ Ｐ明朝" panose="02020600040205080304" pitchFamily="18" charset="-128"/>
              </a:rPr>
              <a:t>内容の系統性の明確化</a:t>
            </a:r>
            <a:r>
              <a:rPr lang="ja-JP" altLang="en-US" dirty="0">
                <a:latin typeface="ＭＳ Ｐ明朝" panose="02020600040205080304" pitchFamily="18" charset="-128"/>
              </a:rPr>
              <a:t>です。小・中・高等学校の各内容の接続が見えるように、</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小・中学校においては、</a:t>
            </a:r>
            <a:r>
              <a:rPr lang="ja-JP" altLang="ja-JP" dirty="0">
                <a:latin typeface="ＭＳ Ｐ明朝" panose="02020600040205080304" pitchFamily="18" charset="-128"/>
              </a:rPr>
              <a:t>「</a:t>
            </a:r>
            <a:r>
              <a:rPr lang="en-US" altLang="ja-JP" dirty="0">
                <a:latin typeface="ＭＳ Ｐ明朝" panose="02020600040205080304" pitchFamily="18" charset="-128"/>
              </a:rPr>
              <a:t>A</a:t>
            </a:r>
            <a:r>
              <a:rPr lang="ja-JP" altLang="ja-JP" dirty="0">
                <a:latin typeface="ＭＳ Ｐ明朝" panose="02020600040205080304" pitchFamily="18" charset="-128"/>
              </a:rPr>
              <a:t>家族・家庭生活」</a:t>
            </a:r>
            <a:r>
              <a:rPr lang="ja-JP" altLang="en-US" dirty="0">
                <a:latin typeface="ＭＳ Ｐ明朝" panose="02020600040205080304" pitchFamily="18" charset="-128"/>
              </a:rPr>
              <a:t>，</a:t>
            </a:r>
            <a:r>
              <a:rPr lang="ja-JP" altLang="ja-JP" dirty="0">
                <a:latin typeface="ＭＳ Ｐ明朝" panose="02020600040205080304" pitchFamily="18" charset="-128"/>
              </a:rPr>
              <a:t>「</a:t>
            </a:r>
            <a:r>
              <a:rPr lang="en-US" altLang="ja-JP" dirty="0">
                <a:latin typeface="ＭＳ Ｐ明朝" panose="02020600040205080304" pitchFamily="18" charset="-128"/>
              </a:rPr>
              <a:t>B</a:t>
            </a:r>
            <a:r>
              <a:rPr lang="ja-JP" altLang="ja-JP" dirty="0">
                <a:latin typeface="ＭＳ Ｐ明朝" panose="02020600040205080304" pitchFamily="18" charset="-128"/>
              </a:rPr>
              <a:t>衣食住の生活」</a:t>
            </a:r>
            <a:r>
              <a:rPr lang="ja-JP" altLang="en-US" dirty="0">
                <a:latin typeface="ＭＳ Ｐ明朝" panose="02020600040205080304" pitchFamily="18" charset="-128"/>
              </a:rPr>
              <a:t>，</a:t>
            </a:r>
            <a:r>
              <a:rPr lang="ja-JP" altLang="ja-JP" dirty="0">
                <a:latin typeface="ＭＳ Ｐ明朝" panose="02020600040205080304" pitchFamily="18" charset="-128"/>
              </a:rPr>
              <a:t>「</a:t>
            </a:r>
            <a:r>
              <a:rPr lang="en-US" altLang="ja-JP" dirty="0">
                <a:latin typeface="ＭＳ Ｐ明朝" panose="02020600040205080304" pitchFamily="18" charset="-128"/>
              </a:rPr>
              <a:t>C</a:t>
            </a:r>
            <a:r>
              <a:rPr lang="ja-JP" altLang="ja-JP" dirty="0">
                <a:latin typeface="ＭＳ Ｐ明朝" panose="02020600040205080304" pitchFamily="18" charset="-128"/>
              </a:rPr>
              <a:t>消費生活と環境」</a:t>
            </a:r>
            <a:r>
              <a:rPr lang="en-US" altLang="ja-JP" dirty="0">
                <a:latin typeface="ＭＳ Ｐ明朝" panose="02020600040205080304" pitchFamily="18" charset="-128"/>
              </a:rPr>
              <a:t> </a:t>
            </a:r>
            <a:r>
              <a:rPr lang="ja-JP" altLang="ja-JP" dirty="0">
                <a:latin typeface="ＭＳ Ｐ明朝" panose="02020600040205080304" pitchFamily="18" charset="-128"/>
              </a:rPr>
              <a:t>に関する三つの枠組みに整理</a:t>
            </a:r>
            <a:r>
              <a:rPr lang="ja-JP" altLang="en-US" dirty="0">
                <a:latin typeface="ＭＳ Ｐ明朝" panose="02020600040205080304" pitchFamily="18" charset="-128"/>
              </a:rPr>
              <a:t>しています。また、この枠組みは、生活の営みに係る見方・考え方も踏まえたものです。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２つは、空間軸と時間軸の視点からの学習対象の明確化です。　　</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小学校では，空間軸の視点が「主に自己と家庭」，時間軸の視点が「現在及びこれまでの生活」を学習対象とします。</a:t>
            </a:r>
          </a:p>
        </p:txBody>
      </p:sp>
    </p:spTree>
    <p:extLst>
      <p:ext uri="{BB962C8B-B14F-4D97-AF65-F5344CB8AC3E}">
        <p14:creationId xmlns:p14="http://schemas.microsoft.com/office/powerpoint/2010/main" val="3494699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rgbClr val="FFFFFF"/>
        </a:solidFill>
        <a:effectLst/>
      </p:bgPr>
    </p:bg>
    <p:spTree>
      <p:nvGrpSpPr>
        <p:cNvPr id="1" name=""/>
        <p:cNvGrpSpPr/>
        <p:nvPr/>
      </p:nvGrpSpPr>
      <p:grpSpPr>
        <a:xfrm>
          <a:off x="0" y="0"/>
          <a:ext cx="0" cy="0"/>
          <a:chOff x="0" y="0"/>
          <a:chExt cx="0" cy="0"/>
        </a:xfrm>
      </p:grpSpPr>
      <p:sp>
        <p:nvSpPr>
          <p:cNvPr id="2058" name="タイトル 1"/>
          <p:cNvSpPr>
            <a:spLocks noGrp="1" noChangeArrowheads="1"/>
          </p:cNvSpPr>
          <p:nvPr>
            <p:ph type="ctrTitle"/>
          </p:nvPr>
        </p:nvSpPr>
        <p:spPr>
          <a:xfrm>
            <a:off x="1143000" y="1122363"/>
            <a:ext cx="6858000" cy="2387600"/>
          </a:xfrm>
        </p:spPr>
        <p:txBody>
          <a:bodyPr anchor="b"/>
          <a:lstStyle>
            <a:lvl1pPr>
              <a:defRPr/>
            </a:lvl1pPr>
          </a:lstStyle>
          <a:p>
            <a:pPr lvl="0"/>
            <a:r>
              <a:rPr lang="ja-JP" altLang="en-US" noProof="0"/>
              <a:t>マスター タイトルの書式設定</a:t>
            </a:r>
          </a:p>
        </p:txBody>
      </p:sp>
      <p:sp>
        <p:nvSpPr>
          <p:cNvPr id="2059" name="サブタイトル 2"/>
          <p:cNvSpPr>
            <a:spLocks noGrp="1" noChangeArrowheads="1"/>
          </p:cNvSpPr>
          <p:nvPr>
            <p:ph type="subTitle" idx="1"/>
          </p:nvPr>
        </p:nvSpPr>
        <p:spPr>
          <a:xfrm>
            <a:off x="1143000" y="3602038"/>
            <a:ext cx="6858000" cy="1655762"/>
          </a:xfrm>
        </p:spPr>
        <p:txBody>
          <a:bodyPr/>
          <a:lstStyle>
            <a:lvl1pPr marL="0" indent="0" algn="ctr">
              <a:buFont typeface="Arial" panose="020B0604020202020204" pitchFamily="34" charset="0"/>
              <a:buNone/>
              <a:defRPr/>
            </a:lvl1pPr>
          </a:lstStyle>
          <a:p>
            <a:pPr lvl="0"/>
            <a:r>
              <a:rPr lang="ja-JP" altLang="en-US" noProof="0"/>
              <a:t>マスター サブタイトルの書式設定</a:t>
            </a:r>
          </a:p>
        </p:txBody>
      </p:sp>
      <p:sp>
        <p:nvSpPr>
          <p:cNvPr id="4" name="日付プレースホルダー 3"/>
          <p:cNvSpPr>
            <a:spLocks noGrp="1" noChangeArrowheads="1"/>
          </p:cNvSpPr>
          <p:nvPr>
            <p:ph type="dt" sz="half" idx="10"/>
          </p:nvPr>
        </p:nvSpPr>
        <p:spPr/>
        <p:txBody>
          <a:bodyPr/>
          <a:lstStyle>
            <a:lvl1pPr defTabSz="457200" eaLnBrk="0" hangingPunct="0">
              <a:defRPr kumimoji="0"/>
            </a:lvl1pPr>
          </a:lstStyle>
          <a:p>
            <a:pPr>
              <a:defRPr/>
            </a:pPr>
            <a:endParaRPr lang="en-US" altLang="ja-JP"/>
          </a:p>
        </p:txBody>
      </p:sp>
      <p:sp>
        <p:nvSpPr>
          <p:cNvPr id="5" name="フッター プレースホルダー 4"/>
          <p:cNvSpPr>
            <a:spLocks noGrp="1" noChangeArrowheads="1"/>
          </p:cNvSpPr>
          <p:nvPr>
            <p:ph type="ftr" sz="quarter" idx="11"/>
          </p:nvPr>
        </p:nvSpPr>
        <p:spPr/>
        <p:txBody>
          <a:bodyPr/>
          <a:lstStyle>
            <a:lvl1pPr defTabSz="457200" eaLnBrk="0" hangingPunct="0">
              <a:defRPr kumimoji="0"/>
            </a:lvl1pPr>
          </a:lstStyle>
          <a:p>
            <a:pPr>
              <a:defRPr/>
            </a:pPr>
            <a:endParaRPr lang="en-US" altLang="ja-JP"/>
          </a:p>
        </p:txBody>
      </p:sp>
      <p:sp>
        <p:nvSpPr>
          <p:cNvPr id="6" name="スライド番号プレースホルダー 5"/>
          <p:cNvSpPr>
            <a:spLocks noGrp="1" noChangeArrowheads="1"/>
          </p:cNvSpPr>
          <p:nvPr>
            <p:ph type="sldNum" sz="quarter" idx="12"/>
          </p:nvPr>
        </p:nvSpPr>
        <p:spPr/>
        <p:txBody>
          <a:bodyPr/>
          <a:lstStyle>
            <a:lvl1pPr defTabSz="457200" eaLnBrk="0" hangingPunct="0">
              <a:defRPr kumimoji="0"/>
            </a:lvl1pPr>
          </a:lstStyle>
          <a:p>
            <a:pPr>
              <a:defRPr/>
            </a:pPr>
            <a:fld id="{6C07A314-C644-4609-85B8-1F383B9652DF}" type="slidenum">
              <a:rPr lang="en-US" altLang="ja-JP"/>
              <a:pPr>
                <a:defRPr/>
              </a:pPr>
              <a:t>‹#›</a:t>
            </a:fld>
            <a:endParaRPr lang="en-US" altLang="ja-JP"/>
          </a:p>
        </p:txBody>
      </p:sp>
    </p:spTree>
    <p:extLst>
      <p:ext uri="{BB962C8B-B14F-4D97-AF65-F5344CB8AC3E}">
        <p14:creationId xmlns:p14="http://schemas.microsoft.com/office/powerpoint/2010/main" val="14944982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A39B463F-2266-4A9D-A57C-9EAE6E89E795}" type="slidenum">
              <a:rPr lang="en-US" altLang="ja-JP"/>
              <a:pPr>
                <a:defRPr/>
              </a:pPr>
              <a:t>‹#›</a:t>
            </a:fld>
            <a:endParaRPr lang="en-US" altLang="ja-JP"/>
          </a:p>
        </p:txBody>
      </p:sp>
    </p:spTree>
    <p:extLst>
      <p:ext uri="{BB962C8B-B14F-4D97-AF65-F5344CB8AC3E}">
        <p14:creationId xmlns:p14="http://schemas.microsoft.com/office/powerpoint/2010/main" val="390358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83F52C50-9DC9-4781-A04D-160444FE7FFD}" type="slidenum">
              <a:rPr lang="en-US" altLang="ja-JP"/>
              <a:pPr>
                <a:defRPr/>
              </a:pPr>
              <a:t>‹#›</a:t>
            </a:fld>
            <a:endParaRPr lang="en-US" altLang="ja-JP"/>
          </a:p>
        </p:txBody>
      </p:sp>
    </p:spTree>
    <p:extLst>
      <p:ext uri="{BB962C8B-B14F-4D97-AF65-F5344CB8AC3E}">
        <p14:creationId xmlns:p14="http://schemas.microsoft.com/office/powerpoint/2010/main" val="387503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E95C6257-5514-4E3E-B2C3-DD40C84E6FC5}" type="slidenum">
              <a:rPr lang="en-US" altLang="ja-JP"/>
              <a:pPr>
                <a:defRPr/>
              </a:pPr>
              <a:t>‹#›</a:t>
            </a:fld>
            <a:endParaRPr lang="en-US" altLang="ja-JP"/>
          </a:p>
        </p:txBody>
      </p:sp>
    </p:spTree>
    <p:extLst>
      <p:ext uri="{BB962C8B-B14F-4D97-AF65-F5344CB8AC3E}">
        <p14:creationId xmlns:p14="http://schemas.microsoft.com/office/powerpoint/2010/main" val="280741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5"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6" name="スライド番号プレースホルダー 5"/>
          <p:cNvSpPr>
            <a:spLocks noGrp="1" noChangeArrowheads="1"/>
          </p:cNvSpPr>
          <p:nvPr>
            <p:ph type="sldNum" sz="quarter" idx="12"/>
          </p:nvPr>
        </p:nvSpPr>
        <p:spPr>
          <a:ln/>
        </p:spPr>
        <p:txBody>
          <a:bodyPr/>
          <a:lstStyle>
            <a:lvl1pPr>
              <a:defRPr/>
            </a:lvl1pPr>
          </a:lstStyle>
          <a:p>
            <a:pPr>
              <a:defRPr/>
            </a:pPr>
            <a:fld id="{AF424784-5E39-40A7-8EB2-7863814BC8FF}" type="slidenum">
              <a:rPr lang="en-US" altLang="ja-JP"/>
              <a:pPr>
                <a:defRPr/>
              </a:pPr>
              <a:t>‹#›</a:t>
            </a:fld>
            <a:endParaRPr lang="en-US" altLang="ja-JP"/>
          </a:p>
        </p:txBody>
      </p:sp>
    </p:spTree>
    <p:extLst>
      <p:ext uri="{BB962C8B-B14F-4D97-AF65-F5344CB8AC3E}">
        <p14:creationId xmlns:p14="http://schemas.microsoft.com/office/powerpoint/2010/main" val="100054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6C080BFE-5BC7-4462-BEE6-7DAA66A3FBCA}" type="slidenum">
              <a:rPr lang="en-US" altLang="ja-JP"/>
              <a:pPr>
                <a:defRPr/>
              </a:pPr>
              <a:t>‹#›</a:t>
            </a:fld>
            <a:endParaRPr lang="en-US" altLang="ja-JP"/>
          </a:p>
        </p:txBody>
      </p:sp>
    </p:spTree>
    <p:extLst>
      <p:ext uri="{BB962C8B-B14F-4D97-AF65-F5344CB8AC3E}">
        <p14:creationId xmlns:p14="http://schemas.microsoft.com/office/powerpoint/2010/main" val="378137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8"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9" name="スライド番号プレースホルダー 5"/>
          <p:cNvSpPr>
            <a:spLocks noGrp="1" noChangeArrowheads="1"/>
          </p:cNvSpPr>
          <p:nvPr>
            <p:ph type="sldNum" sz="quarter" idx="12"/>
          </p:nvPr>
        </p:nvSpPr>
        <p:spPr>
          <a:ln/>
        </p:spPr>
        <p:txBody>
          <a:bodyPr/>
          <a:lstStyle>
            <a:lvl1pPr>
              <a:defRPr/>
            </a:lvl1pPr>
          </a:lstStyle>
          <a:p>
            <a:pPr>
              <a:defRPr/>
            </a:pPr>
            <a:fld id="{22B928C0-4C42-47A6-927D-F0FD0FDBFF7F}" type="slidenum">
              <a:rPr lang="en-US" altLang="ja-JP"/>
              <a:pPr>
                <a:defRPr/>
              </a:pPr>
              <a:t>‹#›</a:t>
            </a:fld>
            <a:endParaRPr lang="en-US" altLang="ja-JP"/>
          </a:p>
        </p:txBody>
      </p:sp>
    </p:spTree>
    <p:extLst>
      <p:ext uri="{BB962C8B-B14F-4D97-AF65-F5344CB8AC3E}">
        <p14:creationId xmlns:p14="http://schemas.microsoft.com/office/powerpoint/2010/main" val="373922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5" name="スライド番号プレースホルダー 5"/>
          <p:cNvSpPr>
            <a:spLocks noGrp="1" noChangeArrowheads="1"/>
          </p:cNvSpPr>
          <p:nvPr>
            <p:ph type="sldNum" sz="quarter" idx="12"/>
          </p:nvPr>
        </p:nvSpPr>
        <p:spPr>
          <a:ln/>
        </p:spPr>
        <p:txBody>
          <a:bodyPr/>
          <a:lstStyle>
            <a:lvl1pPr>
              <a:defRPr/>
            </a:lvl1pPr>
          </a:lstStyle>
          <a:p>
            <a:pPr>
              <a:defRPr/>
            </a:pPr>
            <a:fld id="{BA60FD91-18A4-4509-903E-15F6D05B6F15}" type="slidenum">
              <a:rPr lang="en-US" altLang="ja-JP"/>
              <a:pPr>
                <a:defRPr/>
              </a:pPr>
              <a:t>‹#›</a:t>
            </a:fld>
            <a:endParaRPr lang="en-US" altLang="ja-JP"/>
          </a:p>
        </p:txBody>
      </p:sp>
    </p:spTree>
    <p:extLst>
      <p:ext uri="{BB962C8B-B14F-4D97-AF65-F5344CB8AC3E}">
        <p14:creationId xmlns:p14="http://schemas.microsoft.com/office/powerpoint/2010/main" val="3926351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3"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4" name="スライド番号プレースホルダー 5"/>
          <p:cNvSpPr>
            <a:spLocks noGrp="1" noChangeArrowheads="1"/>
          </p:cNvSpPr>
          <p:nvPr>
            <p:ph type="sldNum" sz="quarter" idx="12"/>
          </p:nvPr>
        </p:nvSpPr>
        <p:spPr>
          <a:ln/>
        </p:spPr>
        <p:txBody>
          <a:bodyPr/>
          <a:lstStyle>
            <a:lvl1pPr>
              <a:defRPr/>
            </a:lvl1pPr>
          </a:lstStyle>
          <a:p>
            <a:pPr>
              <a:defRPr/>
            </a:pPr>
            <a:fld id="{231B35C3-B355-4B70-9F7A-33E56C9C51A8}" type="slidenum">
              <a:rPr lang="en-US" altLang="ja-JP"/>
              <a:pPr>
                <a:defRPr/>
              </a:pPr>
              <a:t>‹#›</a:t>
            </a:fld>
            <a:endParaRPr lang="en-US" altLang="ja-JP"/>
          </a:p>
        </p:txBody>
      </p:sp>
    </p:spTree>
    <p:extLst>
      <p:ext uri="{BB962C8B-B14F-4D97-AF65-F5344CB8AC3E}">
        <p14:creationId xmlns:p14="http://schemas.microsoft.com/office/powerpoint/2010/main" val="6291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466135E8-DA63-437D-B774-EA55AA5F1128}" type="slidenum">
              <a:rPr lang="en-US" altLang="ja-JP"/>
              <a:pPr>
                <a:defRPr/>
              </a:pPr>
              <a:t>‹#›</a:t>
            </a:fld>
            <a:endParaRPr lang="en-US" altLang="ja-JP"/>
          </a:p>
        </p:txBody>
      </p:sp>
    </p:spTree>
    <p:extLst>
      <p:ext uri="{BB962C8B-B14F-4D97-AF65-F5344CB8AC3E}">
        <p14:creationId xmlns:p14="http://schemas.microsoft.com/office/powerpoint/2010/main" val="320489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3"/>
          <p:cNvSpPr>
            <a:spLocks noGrp="1" noChangeArrowheads="1"/>
          </p:cNvSpPr>
          <p:nvPr>
            <p:ph type="dt" sz="half" idx="10"/>
          </p:nvPr>
        </p:nvSpPr>
        <p:spPr>
          <a:ln/>
        </p:spPr>
        <p:txBody>
          <a:bodyPr/>
          <a:lstStyle>
            <a:lvl1pPr>
              <a:defRPr/>
            </a:lvl1pPr>
          </a:lstStyle>
          <a:p>
            <a:pPr>
              <a:defRPr/>
            </a:pPr>
            <a:endParaRPr lang="en-US" altLang="ja-JP"/>
          </a:p>
        </p:txBody>
      </p:sp>
      <p:sp>
        <p:nvSpPr>
          <p:cNvPr id="6" name="フッター プレースホルダー 4"/>
          <p:cNvSpPr>
            <a:spLocks noGrp="1" noChangeArrowheads="1"/>
          </p:cNvSpPr>
          <p:nvPr>
            <p:ph type="ftr" sz="quarter" idx="11"/>
          </p:nvPr>
        </p:nvSpPr>
        <p:spPr>
          <a:ln/>
        </p:spPr>
        <p:txBody>
          <a:bodyPr/>
          <a:lstStyle>
            <a:lvl1pPr>
              <a:defRPr/>
            </a:lvl1pPr>
          </a:lstStyle>
          <a:p>
            <a:pPr>
              <a:defRPr/>
            </a:pPr>
            <a:endParaRPr lang="en-US" altLang="ja-JP"/>
          </a:p>
        </p:txBody>
      </p:sp>
      <p:sp>
        <p:nvSpPr>
          <p:cNvPr id="7" name="スライド番号プレースホルダー 5"/>
          <p:cNvSpPr>
            <a:spLocks noGrp="1" noChangeArrowheads="1"/>
          </p:cNvSpPr>
          <p:nvPr>
            <p:ph type="sldNum" sz="quarter" idx="12"/>
          </p:nvPr>
        </p:nvSpPr>
        <p:spPr>
          <a:ln/>
        </p:spPr>
        <p:txBody>
          <a:bodyPr/>
          <a:lstStyle>
            <a:lvl1pPr>
              <a:defRPr/>
            </a:lvl1pPr>
          </a:lstStyle>
          <a:p>
            <a:pPr>
              <a:defRPr/>
            </a:pPr>
            <a:fld id="{27145ECC-B2A1-47F9-9191-4178FF481B78}" type="slidenum">
              <a:rPr lang="en-US" altLang="ja-JP"/>
              <a:pPr>
                <a:defRPr/>
              </a:pPr>
              <a:t>‹#›</a:t>
            </a:fld>
            <a:endParaRPr lang="en-US" altLang="ja-JP"/>
          </a:p>
        </p:txBody>
      </p:sp>
    </p:spTree>
    <p:extLst>
      <p:ext uri="{BB962C8B-B14F-4D97-AF65-F5344CB8AC3E}">
        <p14:creationId xmlns:p14="http://schemas.microsoft.com/office/powerpoint/2010/main" val="1577079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noChangeArrowheads="1"/>
          </p:cNvSpPr>
          <p:nvPr>
            <p:ph type="title"/>
          </p:nvPr>
        </p:nvSpPr>
        <p:spPr bwMode="auto">
          <a:xfrm>
            <a:off x="628650" y="365125"/>
            <a:ext cx="7886700"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noChangeArrowheads="1"/>
          </p:cNvSpPr>
          <p:nvPr>
            <p:ph type="body" idx="1"/>
          </p:nvPr>
        </p:nvSpPr>
        <p:spPr bwMode="auto">
          <a:xfrm>
            <a:off x="628650" y="1825625"/>
            <a:ext cx="7886700"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9" name="日付プレースホルダー 3"/>
          <p:cNvSpPr>
            <a:spLocks noGrp="1" noChangeArrowheads="1"/>
          </p:cNvSpPr>
          <p:nvPr>
            <p:ph type="dt" sz="half" idx="2"/>
          </p:nvPr>
        </p:nvSpPr>
        <p:spPr bwMode="auto">
          <a:xfrm>
            <a:off x="6286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defTabSz="685800" eaLnBrk="1" hangingPunct="1">
              <a:buSzPct val="100000"/>
              <a:defRPr kumimoji="1" sz="900">
                <a:solidFill>
                  <a:srgbClr val="898989"/>
                </a:solidFill>
              </a:defRPr>
            </a:lvl1pPr>
          </a:lstStyle>
          <a:p>
            <a:pPr>
              <a:defRPr/>
            </a:pPr>
            <a:endParaRPr lang="en-US" altLang="ja-JP"/>
          </a:p>
        </p:txBody>
      </p:sp>
      <p:sp>
        <p:nvSpPr>
          <p:cNvPr id="1030" name="フッター プレースホルダー 4"/>
          <p:cNvSpPr>
            <a:spLocks noGrp="1" noChangeArrowheads="1"/>
          </p:cNvSpPr>
          <p:nvPr>
            <p:ph type="ftr" sz="quarter" idx="3"/>
          </p:nvPr>
        </p:nvSpPr>
        <p:spPr bwMode="auto">
          <a:xfrm>
            <a:off x="3028950" y="6356350"/>
            <a:ext cx="30861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685800" eaLnBrk="1" hangingPunct="1">
              <a:buSzPct val="100000"/>
              <a:defRPr kumimoji="1" sz="900">
                <a:solidFill>
                  <a:srgbClr val="898989"/>
                </a:solidFill>
              </a:defRPr>
            </a:lvl1pPr>
          </a:lstStyle>
          <a:p>
            <a:pPr>
              <a:defRPr/>
            </a:pPr>
            <a:endParaRPr lang="en-US" altLang="ja-JP"/>
          </a:p>
        </p:txBody>
      </p:sp>
      <p:sp>
        <p:nvSpPr>
          <p:cNvPr id="1031" name="スライド番号プレースホルダー 5"/>
          <p:cNvSpPr>
            <a:spLocks noGrp="1" noChangeArrowheads="1"/>
          </p:cNvSpPr>
          <p:nvPr>
            <p:ph type="sldNum" sz="quarter" idx="4"/>
          </p:nvPr>
        </p:nvSpPr>
        <p:spPr bwMode="auto">
          <a:xfrm>
            <a:off x="6457950" y="6356350"/>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defTabSz="685800" eaLnBrk="1" hangingPunct="1">
              <a:buSzPct val="100000"/>
              <a:defRPr kumimoji="1" sz="900">
                <a:solidFill>
                  <a:srgbClr val="898989"/>
                </a:solidFill>
              </a:defRPr>
            </a:lvl1pPr>
          </a:lstStyle>
          <a:p>
            <a:pPr>
              <a:defRPr/>
            </a:pPr>
            <a:fld id="{284372E5-BD4F-4351-B2C7-CD588A38680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654"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l" defTabSz="685800" rtl="0" eaLnBrk="0" fontAlgn="base" hangingPunct="0">
        <a:lnSpc>
          <a:spcPct val="90000"/>
        </a:lnSpc>
        <a:spcBef>
          <a:spcPct val="0"/>
        </a:spcBef>
        <a:spcAft>
          <a:spcPct val="0"/>
        </a:spcAft>
        <a:buSzPct val="100000"/>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2pPr>
      <a:lvl3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3pPr>
      <a:lvl4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4pPr>
      <a:lvl5pPr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5pPr>
      <a:lvl6pPr marL="4572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6pPr>
      <a:lvl7pPr marL="9144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7pPr>
      <a:lvl8pPr marL="13716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8pPr>
      <a:lvl9pPr marL="1828800" algn="l" defTabSz="685800" rtl="0" eaLnBrk="0" fontAlgn="base" hangingPunct="0">
        <a:lnSpc>
          <a:spcPct val="90000"/>
        </a:lnSpc>
        <a:spcBef>
          <a:spcPct val="0"/>
        </a:spcBef>
        <a:spcAft>
          <a:spcPct val="0"/>
        </a:spcAft>
        <a:buSzPct val="100000"/>
        <a:defRPr kumimoji="1" sz="3300">
          <a:solidFill>
            <a:schemeClr val="tx1"/>
          </a:solidFill>
          <a:latin typeface="Calibri Light" panose="020F0302020204030204" pitchFamily="34" charset="0"/>
          <a:cs typeface="Arial" panose="020B0604020202020204" pitchFamily="34" charset="0"/>
        </a:defRPr>
      </a:lvl9pPr>
    </p:titleStyle>
    <p:bodyStyle>
      <a:lvl1pPr marL="171450" indent="-171450" algn="l" defTabSz="685800" rtl="0" eaLnBrk="0" fontAlgn="base" hangingPunct="0">
        <a:lnSpc>
          <a:spcPct val="90000"/>
        </a:lnSpc>
        <a:spcBef>
          <a:spcPts val="750"/>
        </a:spcBef>
        <a:spcAft>
          <a:spcPct val="0"/>
        </a:spcAft>
        <a:buSzPct val="100000"/>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SzPct val="100000"/>
        <a:buFont typeface="Arial" panose="020B0604020202020204" pitchFamily="34" charset="0"/>
        <a:buChar char="•"/>
        <a:defRPr kumimoji="1"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WordArt 6" descr="紫のメッシュ"/>
          <p:cNvSpPr>
            <a:spLocks noChangeArrowheads="1" noChangeShapeType="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2060"/>
              </a:contourClr>
            </a:sp3d>
          </a:bodyPr>
          <a:lstStyle/>
          <a:p>
            <a:pPr algn="ctr"/>
            <a:r>
              <a:rPr lang="zh-TW" altLang="en-US" sz="3600" kern="10">
                <a:ln w="9525">
                  <a:round/>
                  <a:headEnd/>
                  <a:tailEnd/>
                </a:ln>
                <a:solidFill>
                  <a:srgbClr val="002060"/>
                </a:solid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solidFill>
                <a:srgbClr val="002060"/>
              </a:solidFill>
              <a:latin typeface="HGP教科書体" panose="02020600000000000000" pitchFamily="18" charset="-128"/>
              <a:ea typeface="HGP教科書体" panose="02020600000000000000" pitchFamily="18" charset="-128"/>
            </a:endParaRPr>
          </a:p>
        </p:txBody>
      </p:sp>
      <p:sp>
        <p:nvSpPr>
          <p:cNvPr id="5123" name="WordArt 10"/>
          <p:cNvSpPr>
            <a:spLocks noChangeArrowheads="1" noChangeShapeType="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3600" b="1" kern="10">
                <a:ln w="9525" algn="ctr">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家庭</a:t>
            </a:r>
          </a:p>
        </p:txBody>
      </p:sp>
      <p:sp>
        <p:nvSpPr>
          <p:cNvPr id="5124" name="AutoShape 12"/>
          <p:cNvSpPr>
            <a:spLocks noChangeArrowheads="1"/>
          </p:cNvSpPr>
          <p:nvPr/>
        </p:nvSpPr>
        <p:spPr bwMode="auto">
          <a:xfrm>
            <a:off x="827088" y="2133600"/>
            <a:ext cx="7489825" cy="3670300"/>
          </a:xfrm>
          <a:prstGeom prst="bevel">
            <a:avLst>
              <a:gd name="adj" fmla="val 4912"/>
            </a:avLst>
          </a:prstGeom>
          <a:gradFill rotWithShape="1">
            <a:gsLst>
              <a:gs pos="0">
                <a:srgbClr val="F7BDA4"/>
              </a:gs>
              <a:gs pos="50000">
                <a:srgbClr val="F5B195"/>
              </a:gs>
              <a:gs pos="100000">
                <a:srgbClr val="F8A581"/>
              </a:gs>
            </a:gsLst>
            <a:lin ang="5400000"/>
          </a:gradFill>
          <a:ln w="9525" algn="ctr">
            <a:solidFill>
              <a:srgbClr val="ED7D31"/>
            </a:solidFill>
            <a:miter lim="800000"/>
            <a:headEnd/>
            <a:tailEnd/>
          </a:ln>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600"/>
              </a:lnSpc>
              <a:spcBef>
                <a:spcPct val="50000"/>
              </a:spcBef>
              <a:buFontTx/>
              <a:buNone/>
            </a:pPr>
            <a:r>
              <a:rPr lang="en-US" altLang="ja-JP" sz="3200" b="1">
                <a:latin typeface="Arial" panose="020B0604020202020204" pitchFamily="34" charset="0"/>
                <a:ea typeface="HGPｺﾞｼｯｸM" panose="020B0600000000000000" pitchFamily="50" charset="-128"/>
              </a:rPr>
              <a:t>Ⅰ</a:t>
            </a:r>
            <a:r>
              <a:rPr lang="ja-JP" altLang="en-US" sz="3200" b="1">
                <a:latin typeface="Arial" panose="020B0604020202020204" pitchFamily="34" charset="0"/>
                <a:ea typeface="HGP教科書体" panose="02020600000000000000" pitchFamily="18" charset="-128"/>
              </a:rPr>
              <a:t>　家庭科改訂の趣旨及び要点</a:t>
            </a:r>
          </a:p>
          <a:p>
            <a:pPr eaLnBrk="1" hangingPunct="1">
              <a:lnSpc>
                <a:spcPts val="3600"/>
              </a:lnSpc>
              <a:spcBef>
                <a:spcPct val="50000"/>
              </a:spcBef>
              <a:buFontTx/>
              <a:buNone/>
            </a:pPr>
            <a:r>
              <a:rPr lang="en-US" altLang="ja-JP" sz="3200" b="1">
                <a:latin typeface="Arial" panose="020B0604020202020204" pitchFamily="34" charset="0"/>
                <a:ea typeface="HGPｺﾞｼｯｸM" panose="020B0600000000000000" pitchFamily="50" charset="-128"/>
              </a:rPr>
              <a:t>Ⅱ</a:t>
            </a:r>
            <a:r>
              <a:rPr lang="ja-JP" altLang="en-US" sz="3200" b="1">
                <a:latin typeface="Arial" panose="020B0604020202020204" pitchFamily="34" charset="0"/>
                <a:ea typeface="HGP教科書体" panose="02020600000000000000" pitchFamily="18" charset="-128"/>
              </a:rPr>
              <a:t>　家庭科の目標</a:t>
            </a:r>
          </a:p>
          <a:p>
            <a:pPr eaLnBrk="1" hangingPunct="1">
              <a:lnSpc>
                <a:spcPts val="3600"/>
              </a:lnSpc>
              <a:spcBef>
                <a:spcPct val="5000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a:p>
            <a:pPr eaLnBrk="1" hangingPunct="1">
              <a:lnSpc>
                <a:spcPts val="3600"/>
              </a:lnSpc>
              <a:spcBef>
                <a:spcPct val="50000"/>
              </a:spcBef>
              <a:buFontTx/>
              <a:buNone/>
            </a:pPr>
            <a:r>
              <a:rPr lang="en-US" altLang="ja-JP" sz="3200" b="1">
                <a:latin typeface="Arial" panose="020B0604020202020204" pitchFamily="34" charset="0"/>
                <a:ea typeface="HGP教科書体" panose="02020600000000000000" pitchFamily="18" charset="-128"/>
              </a:rPr>
              <a:t>Ⅳ</a:t>
            </a:r>
            <a:r>
              <a:rPr lang="ja-JP" altLang="en-US" sz="3200" b="1">
                <a:latin typeface="Arial" panose="020B0604020202020204" pitchFamily="34" charset="0"/>
                <a:ea typeface="HGP教科書体" panose="02020600000000000000" pitchFamily="18" charset="-128"/>
              </a:rPr>
              <a:t>　指導計画の作成と内容の取扱い</a:t>
            </a:r>
          </a:p>
        </p:txBody>
      </p:sp>
      <p:sp>
        <p:nvSpPr>
          <p:cNvPr id="5125" name="Text Box 14"/>
          <p:cNvSpPr>
            <a:spLocks noChangeArrowheads="1"/>
          </p:cNvSpPr>
          <p:nvPr/>
        </p:nvSpPr>
        <p:spPr bwMode="auto">
          <a:xfrm>
            <a:off x="2149475" y="404813"/>
            <a:ext cx="2112963" cy="668337"/>
          </a:xfrm>
          <a:prstGeom prst="rect">
            <a:avLst/>
          </a:prstGeom>
          <a:solidFill>
            <a:srgbClr val="800000"/>
          </a:solidFill>
          <a:ln w="9525" algn="ctr">
            <a:solidFill>
              <a:srgbClr val="800000"/>
            </a:solidFill>
            <a:miter lim="800000"/>
            <a:headEnd/>
            <a:tailEnd/>
          </a:ln>
        </p:spPr>
        <p:txBody>
          <a:bodyPr lIns="36000" tIns="36000" rIns="36000" bIns="36000" anchor="ctr" anchorCtr="1"/>
          <a:lstStyle>
            <a:lvl1pPr defTabSz="1279525">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1279525">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1279525">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5126" name="Text Box 16"/>
          <p:cNvSpPr>
            <a:spLocks noChangeArrowheads="1"/>
          </p:cNvSpPr>
          <p:nvPr/>
        </p:nvSpPr>
        <p:spPr bwMode="auto">
          <a:xfrm>
            <a:off x="4262438" y="403225"/>
            <a:ext cx="1231900" cy="669925"/>
          </a:xfrm>
          <a:prstGeom prst="rect">
            <a:avLst/>
          </a:prstGeom>
          <a:noFill/>
          <a:ln w="9525"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1279525">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1279525">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512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lgn="ctr">
            <a:solidFill>
              <a:srgbClr val="800000"/>
            </a:solidFill>
            <a:miter lim="800000"/>
            <a:headEnd/>
            <a:tailEnd/>
          </a:ln>
        </p:spPr>
        <p:txBody>
          <a:bodyPr lIns="36000" tIns="36000" rIns="36000" bIns="36000" anchor="ctr" anchorCtr="1"/>
          <a:lstStyle>
            <a:lvl1pPr defTabSz="1279525">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1279525">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1279525">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3600" b="1">
                <a:solidFill>
                  <a:schemeClr val="bg1"/>
                </a:solidFill>
                <a:latin typeface="HGP教科書体" panose="02020600000000000000" pitchFamily="18" charset="-128"/>
                <a:ea typeface="HGP教科書体" panose="02020600000000000000" pitchFamily="18" charset="-128"/>
              </a:rPr>
              <a:t>小学校</a:t>
            </a:r>
          </a:p>
        </p:txBody>
      </p:sp>
      <p:grpSp>
        <p:nvGrpSpPr>
          <p:cNvPr id="5128" name="楕円 1"/>
          <p:cNvGrpSpPr>
            <a:grpSpLocks/>
          </p:cNvGrpSpPr>
          <p:nvPr/>
        </p:nvGrpSpPr>
        <p:grpSpPr bwMode="auto">
          <a:xfrm>
            <a:off x="523875" y="255588"/>
            <a:ext cx="1566863" cy="1506537"/>
            <a:chOff x="330" y="161"/>
            <a:chExt cx="987" cy="949"/>
          </a:xfrm>
        </p:grpSpPr>
        <p:pic>
          <p:nvPicPr>
            <p:cNvPr id="5129" name="楕円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 y="161"/>
              <a:ext cx="987" cy="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0" name="Rectangle 25"/>
            <p:cNvSpPr>
              <a:spLocks noChangeArrowheads="1"/>
            </p:cNvSpPr>
            <p:nvPr/>
          </p:nvSpPr>
          <p:spPr bwMode="auto">
            <a:xfrm>
              <a:off x="735" y="269"/>
              <a:ext cx="420"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4400" b="1">
                  <a:solidFill>
                    <a:srgbClr val="C00000"/>
                  </a:solidFill>
                  <a:latin typeface="HGP教科書体" panose="02020600000000000000" pitchFamily="18" charset="-128"/>
                  <a:ea typeface="HGP教科書体" panose="02020600000000000000" pitchFamily="18" charset="-128"/>
                </a:rPr>
                <a:t>新</a:t>
              </a: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86"/>
    </mc:Choice>
    <mc:Fallback xmlns="">
      <p:transition spd="slow" advTm="28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P17</a:t>
            </a:r>
            <a:r>
              <a:rPr lang="ja-JP" altLang="en-US" sz="3200">
                <a:latin typeface="Tahoma" panose="020B0604030504040204" pitchFamily="34" charset="0"/>
              </a:rPr>
              <a:t>～</a:t>
            </a:r>
          </a:p>
        </p:txBody>
      </p:sp>
      <p:sp>
        <p:nvSpPr>
          <p:cNvPr id="12429" name="正方形/長方形 5"/>
          <p:cNvSpPr>
            <a:spLocks noChangeArrowheads="1"/>
          </p:cNvSpPr>
          <p:nvPr/>
        </p:nvSpPr>
        <p:spPr bwMode="auto">
          <a:xfrm>
            <a:off x="82550" y="1268413"/>
            <a:ext cx="8828088" cy="5229225"/>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endParaRPr lang="ja-JP" altLang="en-US">
              <a:solidFill>
                <a:srgbClr val="FFFFFF"/>
              </a:solidFill>
            </a:endParaRPr>
          </a:p>
        </p:txBody>
      </p:sp>
      <p:sp>
        <p:nvSpPr>
          <p:cNvPr id="23556" name="テキスト ボックス 6"/>
          <p:cNvSpPr>
            <a:spLocks noChangeArrowheads="1"/>
          </p:cNvSpPr>
          <p:nvPr/>
        </p:nvSpPr>
        <p:spPr bwMode="auto">
          <a:xfrm>
            <a:off x="136525" y="1773238"/>
            <a:ext cx="8766175" cy="407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363"/>
              </a:lnSpc>
              <a:spcBef>
                <a:spcPct val="0"/>
              </a:spcBef>
              <a:buFontTx/>
              <a:buNone/>
            </a:pPr>
            <a:r>
              <a:rPr lang="ja-JP" altLang="en-US" sz="2800" b="1">
                <a:latin typeface="ＭＳ Ｐゴシック" panose="020B0600070205080204" pitchFamily="50" charset="-128"/>
              </a:rPr>
              <a:t>③　</a:t>
            </a:r>
            <a:r>
              <a:rPr kumimoji="0" lang="ja-JP" altLang="en-US" sz="2800" b="1">
                <a:latin typeface="ＭＳ Ｐゴシック" panose="020B0600070205080204" pitchFamily="50" charset="-128"/>
              </a:rPr>
              <a:t>学習過程を踏まえた育成する資質・能力の明確化</a:t>
            </a:r>
          </a:p>
          <a:p>
            <a:pPr eaLnBrk="1" hangingPunct="1">
              <a:lnSpc>
                <a:spcPts val="4000"/>
              </a:lnSpc>
              <a:spcBef>
                <a:spcPct val="0"/>
              </a:spcBef>
              <a:buFontTx/>
              <a:buNone/>
            </a:pPr>
            <a:r>
              <a:rPr lang="ja-JP" altLang="en-US" sz="2800">
                <a:latin typeface="ＭＳ Ｐゴシック" panose="020B0600070205080204" pitchFamily="50" charset="-128"/>
              </a:rPr>
              <a:t>　項目ごとに育成する資質・能力を三つの柱に沿って示す。</a:t>
            </a:r>
          </a:p>
          <a:p>
            <a:pPr eaLnBrk="1" hangingPunct="1">
              <a:lnSpc>
                <a:spcPts val="4000"/>
              </a:lnSpc>
              <a:spcBef>
                <a:spcPct val="0"/>
              </a:spcBef>
              <a:buFontTx/>
              <a:buNone/>
            </a:pPr>
            <a:r>
              <a:rPr lang="ja-JP" altLang="en-US" sz="2800">
                <a:latin typeface="ＭＳ Ｐゴシック" panose="020B0600070205080204" pitchFamily="50" charset="-128"/>
              </a:rPr>
              <a:t>　　「知識及び技能」の習得　　　　　　　　　→</a:t>
            </a:r>
            <a:r>
              <a:rPr lang="ja-JP" altLang="en-US" sz="2800" u="sng">
                <a:latin typeface="ＭＳ Ｐゴシック" panose="020B0600070205080204" pitchFamily="50" charset="-128"/>
              </a:rPr>
              <a:t>アの事項</a:t>
            </a:r>
          </a:p>
          <a:p>
            <a:pPr eaLnBrk="1" hangingPunct="1">
              <a:lnSpc>
                <a:spcPts val="4000"/>
              </a:lnSpc>
              <a:spcBef>
                <a:spcPct val="0"/>
              </a:spcBef>
              <a:buFontTx/>
              <a:buNone/>
            </a:pPr>
            <a:r>
              <a:rPr lang="ja-JP" altLang="en-US" sz="2800">
                <a:latin typeface="ＭＳ Ｐゴシック" panose="020B0600070205080204" pitchFamily="50" charset="-128"/>
              </a:rPr>
              <a:t>　　「思考力，判断力，表現力等」の育成  →</a:t>
            </a:r>
            <a:r>
              <a:rPr lang="ja-JP" altLang="en-US" sz="2800" u="sng">
                <a:latin typeface="ＭＳ Ｐゴシック" panose="020B0600070205080204" pitchFamily="50" charset="-128"/>
              </a:rPr>
              <a:t>イの事項</a:t>
            </a:r>
          </a:p>
          <a:p>
            <a:pPr eaLnBrk="1" hangingPunct="1">
              <a:lnSpc>
                <a:spcPts val="4000"/>
              </a:lnSpc>
              <a:spcBef>
                <a:spcPct val="0"/>
              </a:spcBef>
              <a:buFontTx/>
              <a:buNone/>
            </a:pPr>
            <a:r>
              <a:rPr lang="ja-JP" altLang="en-US" sz="2800">
                <a:latin typeface="ＭＳ Ｐゴシック" panose="020B0600070205080204" pitchFamily="50" charset="-128"/>
              </a:rPr>
              <a:t>　</a:t>
            </a:r>
            <a:r>
              <a:rPr lang="en-US" altLang="ja-JP" sz="2800">
                <a:latin typeface="ＭＳ Ｐゴシック" panose="020B0600070205080204" pitchFamily="50" charset="-128"/>
              </a:rPr>
              <a:t>※</a:t>
            </a:r>
            <a:r>
              <a:rPr lang="ja-JP" altLang="en-US" sz="2800">
                <a:latin typeface="ＭＳ Ｐゴシック" panose="020B0600070205080204" pitchFamily="50" charset="-128"/>
              </a:rPr>
              <a:t>  「学びに向かう力，人間性等」については，教科目標　</a:t>
            </a:r>
          </a:p>
          <a:p>
            <a:pPr eaLnBrk="1" hangingPunct="1">
              <a:lnSpc>
                <a:spcPts val="4000"/>
              </a:lnSpc>
              <a:spcBef>
                <a:spcPct val="0"/>
              </a:spcBef>
              <a:buFontTx/>
              <a:buNone/>
            </a:pPr>
            <a:r>
              <a:rPr lang="ja-JP" altLang="en-US" sz="2800">
                <a:latin typeface="ＭＳ Ｐゴシック" panose="020B0600070205080204" pitchFamily="50" charset="-128"/>
              </a:rPr>
              <a:t>　　においてまとめて示しているため，</a:t>
            </a:r>
            <a:r>
              <a:rPr lang="ja-JP" altLang="en-US" sz="2800" u="sng">
                <a:latin typeface="ＭＳ Ｐゴシック" panose="020B0600070205080204" pitchFamily="50" charset="-128"/>
              </a:rPr>
              <a:t>ウの事項はない。</a:t>
            </a:r>
            <a:r>
              <a:rPr lang="ja-JP" altLang="en-US" sz="2800">
                <a:latin typeface="ＭＳ Ｐゴシック" panose="020B0600070205080204" pitchFamily="50" charset="-128"/>
              </a:rPr>
              <a:t>　　　　　　　　　　　　　　　　　　　　　　　　</a:t>
            </a:r>
          </a:p>
          <a:p>
            <a:pPr eaLnBrk="1" hangingPunct="1">
              <a:lnSpc>
                <a:spcPts val="4000"/>
              </a:lnSpc>
              <a:spcBef>
                <a:spcPct val="0"/>
              </a:spcBef>
              <a:buFontTx/>
              <a:buNone/>
            </a:pPr>
            <a:r>
              <a:rPr lang="ja-JP" altLang="en-US" sz="2800">
                <a:latin typeface="ＭＳ Ｐゴシック" panose="020B0600070205080204" pitchFamily="50" charset="-128"/>
              </a:rPr>
              <a:t>　</a:t>
            </a:r>
            <a:r>
              <a:rPr lang="en-US" altLang="ja-JP" sz="2800">
                <a:latin typeface="ＭＳ Ｐゴシック" panose="020B0600070205080204" pitchFamily="50" charset="-128"/>
              </a:rPr>
              <a:t>※</a:t>
            </a:r>
            <a:r>
              <a:rPr lang="ja-JP" altLang="en-US" sz="2800">
                <a:latin typeface="ＭＳ Ｐゴシック" panose="020B0600070205080204" pitchFamily="50" charset="-128"/>
              </a:rPr>
              <a:t>　 現代的な課題を適切に解決できる能力の育成に係</a:t>
            </a:r>
          </a:p>
          <a:p>
            <a:pPr eaLnBrk="1" hangingPunct="1">
              <a:lnSpc>
                <a:spcPts val="4000"/>
              </a:lnSpc>
              <a:spcBef>
                <a:spcPct val="0"/>
              </a:spcBef>
              <a:buFontTx/>
              <a:buNone/>
            </a:pPr>
            <a:r>
              <a:rPr lang="ja-JP" altLang="en-US" sz="2800">
                <a:latin typeface="ＭＳ Ｐゴシック" panose="020B0600070205080204" pitchFamily="50" charset="-128"/>
              </a:rPr>
              <a:t>　　　る指導内容の充実・改善</a:t>
            </a:r>
          </a:p>
        </p:txBody>
      </p:sp>
      <p:sp>
        <p:nvSpPr>
          <p:cNvPr id="23557"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sp>
        <p:nvSpPr>
          <p:cNvPr id="23558" name="角丸四角形 6"/>
          <p:cNvSpPr>
            <a:spLocks noChangeArrowheads="1"/>
          </p:cNvSpPr>
          <p:nvPr/>
        </p:nvSpPr>
        <p:spPr bwMode="auto">
          <a:xfrm>
            <a:off x="323850" y="981075"/>
            <a:ext cx="5024438" cy="568325"/>
          </a:xfrm>
          <a:prstGeom prst="roundRect">
            <a:avLst>
              <a:gd name="adj" fmla="val 28222"/>
            </a:avLst>
          </a:prstGeom>
          <a:solidFill>
            <a:srgbClr val="FFFFCC"/>
          </a:solidFill>
          <a:ln w="9525" algn="ctr">
            <a:solidFill>
              <a:srgbClr val="000000"/>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kumimoji="0" lang="ja-JP" altLang="en-US" sz="2800" b="1">
                <a:solidFill>
                  <a:srgbClr val="002060"/>
                </a:solidFill>
              </a:rPr>
              <a:t>小学校家庭科の内容構成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057"/>
    </mc:Choice>
    <mc:Fallback xmlns="">
      <p:transition spd="slow" advTm="55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P20~</a:t>
            </a:r>
          </a:p>
        </p:txBody>
      </p:sp>
      <p:sp>
        <p:nvSpPr>
          <p:cNvPr id="13460" name="正方形/長方形 5"/>
          <p:cNvSpPr>
            <a:spLocks noChangeArrowheads="1"/>
          </p:cNvSpPr>
          <p:nvPr/>
        </p:nvSpPr>
        <p:spPr bwMode="auto">
          <a:xfrm>
            <a:off x="250825" y="1196975"/>
            <a:ext cx="8785225" cy="532765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a:t>
            </a:r>
          </a:p>
        </p:txBody>
      </p:sp>
      <p:sp>
        <p:nvSpPr>
          <p:cNvPr id="25604" name="テキスト ボックス 6"/>
          <p:cNvSpPr>
            <a:spLocks noChangeArrowheads="1"/>
          </p:cNvSpPr>
          <p:nvPr/>
        </p:nvSpPr>
        <p:spPr bwMode="auto">
          <a:xfrm>
            <a:off x="323850" y="1325563"/>
            <a:ext cx="8829675" cy="7616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b="1">
                <a:latin typeface="Tahoma" panose="020B0604030504040204" pitchFamily="34" charset="0"/>
              </a:rPr>
              <a:t>Ａ　家族・家庭生活</a:t>
            </a:r>
          </a:p>
          <a:p>
            <a:pPr eaLnBrk="1" hangingPunct="1">
              <a:lnSpc>
                <a:spcPts val="3700"/>
              </a:lnSpc>
              <a:spcBef>
                <a:spcPct val="0"/>
              </a:spcBef>
              <a:buFontTx/>
              <a:buNone/>
            </a:pPr>
            <a:r>
              <a:rPr lang="ja-JP" altLang="en-US" sz="2400">
                <a:latin typeface="ＭＳ Ｐゴシック" panose="020B0600070205080204" pitchFamily="50" charset="-128"/>
              </a:rPr>
              <a:t>（１）「自分の成長と家族・家庭生活」</a:t>
            </a:r>
          </a:p>
          <a:p>
            <a:pPr eaLnBrk="1" hangingPunct="1">
              <a:lnSpc>
                <a:spcPts val="3700"/>
              </a:lnSpc>
              <a:spcBef>
                <a:spcPct val="0"/>
              </a:spcBef>
              <a:buFontTx/>
              <a:buNone/>
            </a:pPr>
            <a:r>
              <a:rPr lang="ja-JP" altLang="en-US" sz="2400">
                <a:latin typeface="ＭＳ Ｐゴシック" panose="020B0600070205080204" pitchFamily="50" charset="-128"/>
              </a:rPr>
              <a:t>　　　第</a:t>
            </a:r>
            <a:r>
              <a:rPr lang="en-US" altLang="ja-JP" sz="2400">
                <a:latin typeface="ＭＳ Ｐゴシック" panose="020B0600070205080204" pitchFamily="50" charset="-128"/>
              </a:rPr>
              <a:t>4</a:t>
            </a:r>
            <a:r>
              <a:rPr lang="ja-JP" altLang="en-US" sz="2400">
                <a:latin typeface="ＭＳ Ｐゴシック" panose="020B0600070205080204" pitchFamily="50" charset="-128"/>
              </a:rPr>
              <a:t>学年までの学習を踏まえ</a:t>
            </a:r>
            <a:r>
              <a:rPr lang="en-US" altLang="ja-JP" sz="2400">
                <a:latin typeface="ＭＳ Ｐゴシック" panose="020B0600070205080204" pitchFamily="50" charset="-128"/>
              </a:rPr>
              <a:t>2</a:t>
            </a:r>
            <a:r>
              <a:rPr lang="ja-JP" altLang="en-US" sz="2400">
                <a:latin typeface="ＭＳ Ｐゴシック" panose="020B0600070205080204" pitchFamily="50" charset="-128"/>
              </a:rPr>
              <a:t>学年の学習の見通しをもたせる</a:t>
            </a:r>
          </a:p>
          <a:p>
            <a:pPr eaLnBrk="1" hangingPunct="1">
              <a:lnSpc>
                <a:spcPts val="3700"/>
              </a:lnSpc>
              <a:spcBef>
                <a:spcPct val="0"/>
              </a:spcBef>
              <a:buFontTx/>
              <a:buNone/>
            </a:pPr>
            <a:r>
              <a:rPr lang="ja-JP" altLang="en-US" sz="2400">
                <a:latin typeface="ＭＳ Ｐゴシック" panose="020B0600070205080204" pitchFamily="50" charset="-128"/>
              </a:rPr>
              <a:t>　　　ガイダンス</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生活の営みに係る見方・考え方に触れるようにする。</a:t>
            </a:r>
          </a:p>
          <a:p>
            <a:pPr eaLnBrk="1" hangingPunct="1">
              <a:lnSpc>
                <a:spcPts val="3700"/>
              </a:lnSpc>
              <a:spcBef>
                <a:spcPct val="0"/>
              </a:spcBef>
              <a:buFontTx/>
              <a:buNone/>
            </a:pPr>
            <a:r>
              <a:rPr lang="ja-JP" altLang="en-US" sz="2400">
                <a:latin typeface="ＭＳ Ｐゴシック" panose="020B0600070205080204" pitchFamily="50" charset="-128"/>
              </a:rPr>
              <a:t>（２）「家庭生活と仕事」　</a:t>
            </a:r>
            <a:r>
              <a:rPr lang="ja-JP" altLang="en-US" sz="2400" b="1" u="sng">
                <a:solidFill>
                  <a:srgbClr val="FF0000"/>
                </a:solidFill>
                <a:latin typeface="ＭＳ Ｐゴシック" panose="020B0600070205080204" pitchFamily="50" charset="-128"/>
              </a:rPr>
              <a:t>実践の場を学校に求めるなど配慮する。</a:t>
            </a:r>
            <a:r>
              <a:rPr lang="ja-JP" altLang="en-US" sz="2400">
                <a:latin typeface="ＭＳ Ｐゴシック" panose="020B0600070205080204" pitchFamily="50" charset="-128"/>
              </a:rPr>
              <a:t>（３）「家族や地域の人々との関わり」</a:t>
            </a:r>
          </a:p>
          <a:p>
            <a:pPr eaLnBrk="1" hangingPunct="1">
              <a:lnSpc>
                <a:spcPts val="3700"/>
              </a:lnSpc>
              <a:spcBef>
                <a:spcPct val="0"/>
              </a:spcBef>
              <a:buFontTx/>
              <a:buNone/>
            </a:pPr>
            <a:r>
              <a:rPr lang="ja-JP" altLang="en-US" sz="2400">
                <a:latin typeface="ＭＳ Ｐゴシック" panose="020B0600070205080204" pitchFamily="50" charset="-128"/>
              </a:rPr>
              <a:t>　　　少子高齢社会の進展に対応して，</a:t>
            </a:r>
            <a:r>
              <a:rPr lang="ja-JP" altLang="en-US" sz="2400" b="1" u="sng">
                <a:solidFill>
                  <a:srgbClr val="FF0000"/>
                </a:solidFill>
                <a:latin typeface="ＭＳ Ｐゴシック" panose="020B0600070205080204" pitchFamily="50" charset="-128"/>
              </a:rPr>
              <a:t>幼児又は低学年の児童や</a:t>
            </a:r>
          </a:p>
          <a:p>
            <a:pPr eaLnBrk="1" hangingPunct="1">
              <a:lnSpc>
                <a:spcPts val="3700"/>
              </a:lnSpc>
              <a:spcBef>
                <a:spcPct val="0"/>
              </a:spcBef>
              <a:buFontTx/>
              <a:buNone/>
            </a:pPr>
            <a:r>
              <a:rPr lang="ja-JP" altLang="en-US" sz="2400" b="1">
                <a:solidFill>
                  <a:srgbClr val="FF0000"/>
                </a:solidFill>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高齢者</a:t>
            </a:r>
            <a:r>
              <a:rPr lang="ja-JP" altLang="en-US" sz="2400">
                <a:latin typeface="ＭＳ Ｐゴシック" panose="020B0600070205080204" pitchFamily="50" charset="-128"/>
              </a:rPr>
              <a:t>など異なる世代の人々との関わりについても扱う。</a:t>
            </a:r>
          </a:p>
          <a:p>
            <a:pPr eaLnBrk="1" hangingPunct="1">
              <a:lnSpc>
                <a:spcPts val="3700"/>
              </a:lnSpc>
              <a:spcBef>
                <a:spcPct val="0"/>
              </a:spcBef>
              <a:buFontTx/>
              <a:buNone/>
            </a:pPr>
            <a:r>
              <a:rPr lang="ja-JP" altLang="en-US" sz="2400">
                <a:latin typeface="ＭＳ Ｐゴシック" panose="020B0600070205080204" pitchFamily="50" charset="-128"/>
              </a:rPr>
              <a:t>（４）</a:t>
            </a:r>
            <a:r>
              <a:rPr lang="ja-JP" altLang="en-US" sz="2400" b="1" u="sng">
                <a:solidFill>
                  <a:srgbClr val="FF0000"/>
                </a:solidFill>
                <a:latin typeface="ＭＳ Ｐゴシック" panose="020B0600070205080204" pitchFamily="50" charset="-128"/>
              </a:rPr>
              <a:t>「家族・家庭生活についての課題と実践」</a:t>
            </a:r>
            <a:r>
              <a:rPr lang="en-US" altLang="ja-JP" sz="2400" b="1">
                <a:solidFill>
                  <a:srgbClr val="FF0000"/>
                </a:solidFill>
                <a:latin typeface="ＭＳ Ｐゴシック" panose="020B0600070205080204" pitchFamily="50" charset="-128"/>
              </a:rPr>
              <a:t>【</a:t>
            </a:r>
            <a:r>
              <a:rPr lang="ja-JP" altLang="en-US" sz="2400" b="1">
                <a:solidFill>
                  <a:srgbClr val="FF0000"/>
                </a:solidFill>
                <a:latin typeface="ＭＳ Ｐゴシック" panose="020B0600070205080204" pitchFamily="50" charset="-128"/>
              </a:rPr>
              <a:t>新設</a:t>
            </a:r>
            <a:r>
              <a:rPr lang="en-US" altLang="ja-JP" sz="2400" b="1">
                <a:solidFill>
                  <a:srgbClr val="FF0000"/>
                </a:solidFill>
                <a:latin typeface="ＭＳ Ｐゴシック" panose="020B0600070205080204" pitchFamily="50" charset="-128"/>
              </a:rPr>
              <a:t>】</a:t>
            </a:r>
          </a:p>
          <a:p>
            <a:pPr eaLnBrk="1" hangingPunct="1">
              <a:lnSpc>
                <a:spcPts val="3700"/>
              </a:lnSpc>
              <a:spcBef>
                <a:spcPct val="0"/>
              </a:spcBef>
              <a:buFontTx/>
              <a:buNone/>
            </a:pPr>
            <a:r>
              <a:rPr lang="ja-JP" altLang="en-US" sz="2400">
                <a:latin typeface="ＭＳ Ｐゴシック" panose="020B0600070205080204" pitchFamily="50" charset="-128"/>
              </a:rPr>
              <a:t>　　　実践的な態度の育成を意図している。</a:t>
            </a:r>
          </a:p>
          <a:p>
            <a:pPr eaLnBrk="1" hangingPunct="1">
              <a:lnSpc>
                <a:spcPts val="3700"/>
              </a:lnSpc>
              <a:spcBef>
                <a:spcPct val="0"/>
              </a:spcBef>
              <a:buFontTx/>
              <a:buNone/>
            </a:pPr>
            <a:endParaRPr lang="en-US" altLang="ja-JP" sz="2400">
              <a:latin typeface="ＭＳ Ｐゴシック" panose="020B0600070205080204" pitchFamily="50" charset="-128"/>
            </a:endParaRPr>
          </a:p>
          <a:p>
            <a:pPr eaLnBrk="1" hangingPunct="1">
              <a:lnSpc>
                <a:spcPts val="3700"/>
              </a:lnSpc>
              <a:spcBef>
                <a:spcPct val="0"/>
              </a:spcBef>
              <a:buFontTx/>
              <a:buNone/>
            </a:pPr>
            <a:r>
              <a:rPr lang="ja-JP" altLang="en-US" sz="2400">
                <a:latin typeface="ＭＳ Ｐゴシック" panose="020B0600070205080204" pitchFamily="50" charset="-128"/>
              </a:rPr>
              <a:t>　</a:t>
            </a:r>
          </a:p>
          <a:p>
            <a:pPr eaLnBrk="1" hangingPunct="1">
              <a:lnSpc>
                <a:spcPts val="3700"/>
              </a:lnSpc>
              <a:spcBef>
                <a:spcPct val="0"/>
              </a:spcBef>
              <a:buFontTx/>
              <a:buNone/>
            </a:pPr>
            <a:endParaRPr lang="en-US" altLang="ja-JP" sz="2400">
              <a:latin typeface="ＭＳ Ｐゴシック" panose="020B0600070205080204" pitchFamily="50" charset="-128"/>
            </a:endParaRPr>
          </a:p>
          <a:p>
            <a:pPr eaLnBrk="1" hangingPunct="1">
              <a:lnSpc>
                <a:spcPts val="3700"/>
              </a:lnSpc>
              <a:spcBef>
                <a:spcPct val="0"/>
              </a:spcBef>
              <a:buFontTx/>
              <a:buNone/>
            </a:pPr>
            <a:endParaRPr lang="en-US" altLang="ja-JP" sz="2400">
              <a:latin typeface="ＭＳ Ｐゴシック" panose="020B0600070205080204" pitchFamily="50" charset="-128"/>
            </a:endParaRPr>
          </a:p>
          <a:p>
            <a:pPr eaLnBrk="1" hangingPunct="1">
              <a:lnSpc>
                <a:spcPts val="3700"/>
              </a:lnSpc>
              <a:spcBef>
                <a:spcPct val="0"/>
              </a:spcBef>
              <a:buFontTx/>
              <a:buNone/>
            </a:pPr>
            <a:endParaRPr lang="en-US" altLang="ja-JP" sz="2400">
              <a:latin typeface="ＭＳ Ｐゴシック" panose="020B0600070205080204" pitchFamily="50" charset="-128"/>
            </a:endParaRPr>
          </a:p>
        </p:txBody>
      </p:sp>
      <p:sp>
        <p:nvSpPr>
          <p:cNvPr id="25605"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071"/>
    </mc:Choice>
    <mc:Fallback xmlns="">
      <p:transition spd="slow" advTm="82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P29~</a:t>
            </a:r>
          </a:p>
        </p:txBody>
      </p:sp>
      <p:sp>
        <p:nvSpPr>
          <p:cNvPr id="14490" name="正方形/長方形 5"/>
          <p:cNvSpPr>
            <a:spLocks noChangeArrowheads="1"/>
          </p:cNvSpPr>
          <p:nvPr/>
        </p:nvSpPr>
        <p:spPr bwMode="auto">
          <a:xfrm>
            <a:off x="250825" y="1196975"/>
            <a:ext cx="8677275" cy="5545138"/>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a:t>
            </a:r>
          </a:p>
        </p:txBody>
      </p:sp>
      <p:sp>
        <p:nvSpPr>
          <p:cNvPr id="27652" name="テキスト ボックス 6"/>
          <p:cNvSpPr>
            <a:spLocks noChangeArrowheads="1"/>
          </p:cNvSpPr>
          <p:nvPr/>
        </p:nvSpPr>
        <p:spPr bwMode="auto">
          <a:xfrm>
            <a:off x="323850" y="1268413"/>
            <a:ext cx="8829675" cy="7847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b="1" dirty="0">
                <a:latin typeface="ＭＳ Ｐゴシック" panose="020B0600070205080204" pitchFamily="50" charset="-128"/>
              </a:rPr>
              <a:t>Ａ　家族・家庭生活</a:t>
            </a:r>
          </a:p>
          <a:p>
            <a:pPr eaLnBrk="1" hangingPunct="1">
              <a:lnSpc>
                <a:spcPts val="3700"/>
              </a:lnSpc>
              <a:spcBef>
                <a:spcPct val="0"/>
              </a:spcBef>
              <a:buFontTx/>
              <a:buNone/>
            </a:pPr>
            <a:r>
              <a:rPr lang="ja-JP" altLang="en-US" sz="2800" u="sng" dirty="0">
                <a:solidFill>
                  <a:srgbClr val="FF0000"/>
                </a:solidFill>
                <a:latin typeface="ＭＳ Ｐゴシック" panose="020B0600070205080204" pitchFamily="50" charset="-128"/>
              </a:rPr>
              <a:t>（４）「家族・家庭生活についての課題と実践」</a:t>
            </a:r>
            <a:r>
              <a:rPr lang="en-US" altLang="ja-JP" sz="2800" dirty="0">
                <a:solidFill>
                  <a:srgbClr val="FF0000"/>
                </a:solidFill>
                <a:latin typeface="ＭＳ Ｐゴシック" panose="020B0600070205080204" pitchFamily="50" charset="-128"/>
              </a:rPr>
              <a:t>【</a:t>
            </a:r>
            <a:r>
              <a:rPr lang="ja-JP" altLang="en-US" sz="2800" dirty="0">
                <a:solidFill>
                  <a:srgbClr val="FF0000"/>
                </a:solidFill>
                <a:latin typeface="ＭＳ Ｐゴシック" panose="020B0600070205080204" pitchFamily="50" charset="-128"/>
              </a:rPr>
              <a:t>新設</a:t>
            </a:r>
            <a:r>
              <a:rPr lang="en-US" altLang="ja-JP" sz="2800" dirty="0">
                <a:solidFill>
                  <a:srgbClr val="FF0000"/>
                </a:solidFill>
                <a:latin typeface="ＭＳ Ｐゴシック" panose="020B0600070205080204" pitchFamily="50" charset="-128"/>
              </a:rPr>
              <a:t>】</a:t>
            </a:r>
          </a:p>
          <a:p>
            <a:pPr eaLnBrk="1" hangingPunct="1">
              <a:lnSpc>
                <a:spcPts val="3700"/>
              </a:lnSpc>
              <a:spcBef>
                <a:spcPct val="0"/>
              </a:spcBef>
              <a:buFontTx/>
              <a:buNone/>
            </a:pPr>
            <a:r>
              <a:rPr lang="ja-JP" altLang="en-US" sz="2400" dirty="0">
                <a:latin typeface="ＭＳ Ｐゴシック" panose="020B0600070205080204" pitchFamily="50" charset="-128"/>
              </a:rPr>
              <a:t> </a:t>
            </a:r>
            <a:r>
              <a:rPr lang="ja-JP" altLang="en-US" sz="2800" dirty="0">
                <a:latin typeface="ＭＳ Ｐゴシック" panose="020B0600070205080204" pitchFamily="50" charset="-128"/>
              </a:rPr>
              <a:t>ア　「日常生活の中から</a:t>
            </a:r>
            <a:r>
              <a:rPr lang="ja-JP" altLang="en-US" sz="2800" u="sng" dirty="0">
                <a:latin typeface="ＭＳ Ｐゴシック" panose="020B0600070205080204" pitchFamily="50" charset="-128"/>
              </a:rPr>
              <a:t>問題を見出し</a:t>
            </a:r>
            <a:r>
              <a:rPr lang="ja-JP" altLang="en-US" sz="2800" dirty="0">
                <a:latin typeface="ＭＳ Ｐゴシック" panose="020B0600070205080204" pitchFamily="50" charset="-128"/>
              </a:rPr>
              <a:t>て課題を設定し，</a:t>
            </a:r>
          </a:p>
          <a:p>
            <a:pPr eaLnBrk="1" hangingPunct="1">
              <a:lnSpc>
                <a:spcPts val="3700"/>
              </a:lnSpc>
              <a:spcBef>
                <a:spcPct val="0"/>
              </a:spcBef>
              <a:buFontTx/>
              <a:buNone/>
            </a:pPr>
            <a:r>
              <a:rPr lang="en-US" altLang="ja-JP" sz="2800" dirty="0">
                <a:latin typeface="ＭＳ Ｐゴシック" panose="020B0600070205080204" pitchFamily="50" charset="-128"/>
              </a:rPr>
              <a:t>     </a:t>
            </a:r>
            <a:r>
              <a:rPr lang="ja-JP" altLang="en-US" sz="2800" dirty="0">
                <a:latin typeface="ＭＳ Ｐゴシック" panose="020B0600070205080204" pitchFamily="50" charset="-128"/>
              </a:rPr>
              <a:t>よりよい生活を考え計画を立てて実践できること。」</a:t>
            </a:r>
          </a:p>
          <a:p>
            <a:pPr eaLnBrk="1" hangingPunct="1">
              <a:lnSpc>
                <a:spcPts val="1800"/>
              </a:lnSpc>
              <a:spcBef>
                <a:spcPct val="0"/>
              </a:spcBef>
              <a:buFontTx/>
              <a:buNone/>
            </a:pPr>
            <a:endParaRPr lang="en-US" altLang="ja-JP" sz="2800" dirty="0">
              <a:latin typeface="ＭＳ Ｐゴシック" panose="020B0600070205080204" pitchFamily="50" charset="-128"/>
            </a:endParaRPr>
          </a:p>
          <a:p>
            <a:pPr eaLnBrk="1" hangingPunct="1">
              <a:lnSpc>
                <a:spcPts val="3700"/>
              </a:lnSpc>
              <a:spcBef>
                <a:spcPct val="0"/>
              </a:spcBef>
              <a:buFontTx/>
              <a:buNone/>
            </a:pPr>
            <a:r>
              <a:rPr lang="en-US" altLang="ja-JP" sz="2800" dirty="0">
                <a:latin typeface="ＭＳ Ｐゴシック" panose="020B0600070205080204" pitchFamily="50" charset="-128"/>
              </a:rPr>
              <a:t> </a:t>
            </a:r>
            <a:r>
              <a:rPr lang="ja-JP" altLang="en-US" sz="2400" dirty="0">
                <a:latin typeface="ＭＳ Ｐゴシック" panose="020B0600070205080204" pitchFamily="50" charset="-128"/>
              </a:rPr>
              <a:t> </a:t>
            </a:r>
            <a:r>
              <a:rPr lang="ja-JP" altLang="en-US" sz="2800" dirty="0">
                <a:latin typeface="ＭＳ Ｐゴシック" panose="020B0600070205080204" pitchFamily="50" charset="-128"/>
              </a:rPr>
              <a:t>・　（２）（３）を基礎とし，</a:t>
            </a:r>
            <a:r>
              <a:rPr kumimoji="0" lang="ja-JP" altLang="ja-JP" sz="2800" dirty="0"/>
              <a:t> 「</a:t>
            </a:r>
            <a:r>
              <a:rPr kumimoji="0" lang="ja-JP" altLang="en-US" sz="2800" dirty="0"/>
              <a:t>Ｂ</a:t>
            </a:r>
            <a:r>
              <a:rPr kumimoji="0" lang="ja-JP" altLang="ja-JP" sz="2800" dirty="0"/>
              <a:t>衣食住の生活」</a:t>
            </a:r>
            <a:r>
              <a:rPr kumimoji="0" lang="ja-JP" altLang="en-US" sz="2800" dirty="0"/>
              <a:t>，</a:t>
            </a:r>
            <a:r>
              <a:rPr kumimoji="0" lang="ja-JP" altLang="ja-JP" sz="2800" dirty="0"/>
              <a:t>「</a:t>
            </a:r>
            <a:r>
              <a:rPr kumimoji="0" lang="ja-JP" altLang="en-US" sz="2800" dirty="0"/>
              <a:t>Ｃ</a:t>
            </a:r>
            <a:r>
              <a:rPr kumimoji="0" lang="ja-JP" altLang="ja-JP" sz="2800" dirty="0"/>
              <a:t>消費生</a:t>
            </a:r>
            <a:endParaRPr kumimoji="0" lang="en-US" altLang="ja-JP" sz="2800" dirty="0"/>
          </a:p>
          <a:p>
            <a:pPr eaLnBrk="1" hangingPunct="1">
              <a:lnSpc>
                <a:spcPts val="3700"/>
              </a:lnSpc>
              <a:spcBef>
                <a:spcPct val="0"/>
              </a:spcBef>
              <a:buFontTx/>
              <a:buNone/>
            </a:pPr>
            <a:r>
              <a:rPr kumimoji="0" lang="ja-JP" altLang="en-US" sz="2800" dirty="0"/>
              <a:t>　　　</a:t>
            </a:r>
            <a:r>
              <a:rPr kumimoji="0" lang="ja-JP" altLang="ja-JP" sz="2800" dirty="0"/>
              <a:t>活</a:t>
            </a:r>
            <a:r>
              <a:rPr kumimoji="0" lang="ja-JP" altLang="en-US" sz="2800" dirty="0"/>
              <a:t>・</a:t>
            </a:r>
            <a:r>
              <a:rPr kumimoji="0" lang="ja-JP" altLang="ja-JP" sz="2800" dirty="0"/>
              <a:t>環境」</a:t>
            </a:r>
            <a:r>
              <a:rPr lang="ja-JP" altLang="en-US" sz="2800" dirty="0">
                <a:latin typeface="ＭＳ Ｐゴシック" panose="020B0600070205080204" pitchFamily="50" charset="-128"/>
              </a:rPr>
              <a:t>で学習した内容との関連を図る。</a:t>
            </a:r>
          </a:p>
          <a:p>
            <a:pPr eaLnBrk="1" hangingPunct="1">
              <a:lnSpc>
                <a:spcPts val="3700"/>
              </a:lnSpc>
              <a:spcBef>
                <a:spcPct val="0"/>
              </a:spcBef>
              <a:buFontTx/>
              <a:buNone/>
            </a:pPr>
            <a:r>
              <a:rPr lang="en-US" altLang="ja-JP" sz="2800" dirty="0">
                <a:latin typeface="ＭＳ Ｐゴシック" panose="020B0600070205080204" pitchFamily="50" charset="-128"/>
              </a:rPr>
              <a:t>  </a:t>
            </a:r>
            <a:r>
              <a:rPr lang="ja-JP" altLang="en-US" sz="2800" dirty="0">
                <a:latin typeface="ＭＳ Ｐゴシック" panose="020B0600070205080204" pitchFamily="50" charset="-128"/>
              </a:rPr>
              <a:t>・　</a:t>
            </a:r>
            <a:r>
              <a:rPr lang="ja-JP" altLang="en-US" sz="2800" b="1" u="sng" dirty="0">
                <a:latin typeface="ＭＳ Ｐゴシック" panose="020B0600070205080204" pitchFamily="50" charset="-128"/>
              </a:rPr>
              <a:t>自分自身で</a:t>
            </a:r>
            <a:r>
              <a:rPr lang="ja-JP" altLang="en-US" sz="2800" dirty="0">
                <a:latin typeface="ＭＳ Ｐゴシック" panose="020B0600070205080204" pitchFamily="50" charset="-128"/>
              </a:rPr>
              <a:t>問題を見出すようにする。</a:t>
            </a:r>
          </a:p>
          <a:p>
            <a:pPr eaLnBrk="1" hangingPunct="1">
              <a:lnSpc>
                <a:spcPts val="3700"/>
              </a:lnSpc>
              <a:spcBef>
                <a:spcPct val="0"/>
              </a:spcBef>
              <a:buFontTx/>
              <a:buNone/>
            </a:pPr>
            <a:r>
              <a:rPr lang="ja-JP" altLang="en-US" sz="2400" dirty="0">
                <a:latin typeface="ＭＳ Ｐゴシック" panose="020B0600070205080204" pitchFamily="50" charset="-128"/>
              </a:rPr>
              <a:t>　</a:t>
            </a:r>
            <a:r>
              <a:rPr lang="ja-JP" altLang="en-US" sz="2800" dirty="0">
                <a:latin typeface="ＭＳ Ｐゴシック" panose="020B0600070205080204" pitchFamily="50" charset="-128"/>
              </a:rPr>
              <a:t>・　</a:t>
            </a:r>
            <a:r>
              <a:rPr lang="en-US" altLang="ja-JP" sz="2800" b="1" u="sng" dirty="0">
                <a:solidFill>
                  <a:srgbClr val="FF0000"/>
                </a:solidFill>
                <a:latin typeface="ＭＳ Ｐゴシック" panose="020B0600070205080204" pitchFamily="50" charset="-128"/>
              </a:rPr>
              <a:t>2</a:t>
            </a:r>
            <a:r>
              <a:rPr lang="ja-JP" altLang="en-US" sz="2800" b="1" u="sng" dirty="0">
                <a:solidFill>
                  <a:srgbClr val="FF0000"/>
                </a:solidFill>
                <a:latin typeface="ＭＳ Ｐゴシック" panose="020B0600070205080204" pitchFamily="50" charset="-128"/>
              </a:rPr>
              <a:t>学年間で一つ又は二つの課題</a:t>
            </a:r>
            <a:r>
              <a:rPr lang="ja-JP" altLang="en-US" sz="2800" dirty="0">
                <a:latin typeface="ＭＳ Ｐゴシック" panose="020B0600070205080204" pitchFamily="50" charset="-128"/>
              </a:rPr>
              <a:t>を設定して履修する。</a:t>
            </a:r>
          </a:p>
          <a:p>
            <a:pPr eaLnBrk="1" hangingPunct="1">
              <a:lnSpc>
                <a:spcPts val="3700"/>
              </a:lnSpc>
              <a:spcBef>
                <a:spcPct val="0"/>
              </a:spcBef>
              <a:buFontTx/>
              <a:buNone/>
            </a:pPr>
            <a:r>
              <a:rPr lang="ja-JP" altLang="en-US" sz="2800" dirty="0">
                <a:latin typeface="ＭＳ Ｐゴシック" panose="020B0600070205080204" pitchFamily="50" charset="-128"/>
              </a:rPr>
              <a:t>　   →年間指導計画作成時に丁寧な検討が必要な事項</a:t>
            </a:r>
          </a:p>
          <a:p>
            <a:pPr eaLnBrk="1" hangingPunct="1">
              <a:lnSpc>
                <a:spcPts val="3700"/>
              </a:lnSpc>
              <a:spcBef>
                <a:spcPct val="0"/>
              </a:spcBef>
              <a:buFontTx/>
              <a:buNone/>
            </a:pPr>
            <a:r>
              <a:rPr lang="ja-JP" altLang="en-US" sz="2800" dirty="0">
                <a:latin typeface="ＭＳ Ｐゴシック" panose="020B0600070205080204" pitchFamily="50" charset="-128"/>
              </a:rPr>
              <a:t>  ・　家庭や</a:t>
            </a:r>
            <a:r>
              <a:rPr lang="ja-JP" altLang="en-US" sz="2800" b="1" u="sng" dirty="0">
                <a:solidFill>
                  <a:srgbClr val="FF0000"/>
                </a:solidFill>
                <a:latin typeface="ＭＳ Ｐゴシック" panose="020B0600070205080204" pitchFamily="50" charset="-128"/>
              </a:rPr>
              <a:t>地域</a:t>
            </a:r>
            <a:r>
              <a:rPr lang="ja-JP" altLang="en-US" sz="2800" dirty="0">
                <a:latin typeface="ＭＳ Ｐゴシック" panose="020B0600070205080204" pitchFamily="50" charset="-128"/>
              </a:rPr>
              <a:t>で実践できるようにする。</a:t>
            </a:r>
          </a:p>
          <a:p>
            <a:pPr eaLnBrk="1" hangingPunct="1">
              <a:lnSpc>
                <a:spcPts val="3700"/>
              </a:lnSpc>
              <a:spcBef>
                <a:spcPct val="0"/>
              </a:spcBef>
              <a:buFontTx/>
              <a:buNone/>
            </a:pPr>
            <a:r>
              <a:rPr lang="ja-JP" altLang="en-US" sz="2800" dirty="0">
                <a:latin typeface="ＭＳ Ｐゴシック" panose="020B0600070205080204" pitchFamily="50" charset="-128"/>
              </a:rPr>
              <a:t>　・　個人又は</a:t>
            </a:r>
            <a:r>
              <a:rPr lang="ja-JP" altLang="en-US" sz="2800" b="1" u="sng" dirty="0">
                <a:solidFill>
                  <a:srgbClr val="FF0000"/>
                </a:solidFill>
                <a:latin typeface="ＭＳ Ｐゴシック" panose="020B0600070205080204" pitchFamily="50" charset="-128"/>
              </a:rPr>
              <a:t>グループ</a:t>
            </a:r>
            <a:r>
              <a:rPr lang="ja-JP" altLang="en-US" sz="2800" dirty="0">
                <a:latin typeface="ＭＳ Ｐゴシック" panose="020B0600070205080204" pitchFamily="50" charset="-128"/>
              </a:rPr>
              <a:t>で課題解決に取り組む。</a:t>
            </a:r>
          </a:p>
          <a:p>
            <a:pPr eaLnBrk="1" hangingPunct="1">
              <a:lnSpc>
                <a:spcPts val="3700"/>
              </a:lnSpc>
              <a:spcBef>
                <a:spcPct val="0"/>
              </a:spcBef>
              <a:buFontTx/>
              <a:buNone/>
            </a:pPr>
            <a:endParaRPr lang="en-US" altLang="ja-JP" sz="2400" dirty="0">
              <a:latin typeface="ＭＳ Ｐゴシック" panose="020B0600070205080204" pitchFamily="50" charset="-128"/>
            </a:endParaRPr>
          </a:p>
          <a:p>
            <a:pPr eaLnBrk="1" hangingPunct="1">
              <a:lnSpc>
                <a:spcPts val="3700"/>
              </a:lnSpc>
              <a:spcBef>
                <a:spcPct val="0"/>
              </a:spcBef>
              <a:buFontTx/>
              <a:buNone/>
            </a:pPr>
            <a:r>
              <a:rPr lang="ja-JP" altLang="en-US" sz="2400" dirty="0">
                <a:latin typeface="ＭＳ Ｐゴシック" panose="020B0600070205080204" pitchFamily="50" charset="-128"/>
              </a:rPr>
              <a:t>　</a:t>
            </a:r>
          </a:p>
          <a:p>
            <a:pPr eaLnBrk="1" hangingPunct="1">
              <a:lnSpc>
                <a:spcPts val="3700"/>
              </a:lnSpc>
              <a:spcBef>
                <a:spcPct val="0"/>
              </a:spcBef>
              <a:buFontTx/>
              <a:buNone/>
            </a:pPr>
            <a:endParaRPr lang="en-US" altLang="ja-JP" sz="2400" dirty="0">
              <a:latin typeface="ＭＳ Ｐゴシック" panose="020B0600070205080204" pitchFamily="50" charset="-128"/>
            </a:endParaRPr>
          </a:p>
          <a:p>
            <a:pPr eaLnBrk="1" hangingPunct="1">
              <a:lnSpc>
                <a:spcPts val="3700"/>
              </a:lnSpc>
              <a:spcBef>
                <a:spcPct val="0"/>
              </a:spcBef>
              <a:buFontTx/>
              <a:buNone/>
            </a:pPr>
            <a:endParaRPr lang="en-US" altLang="ja-JP" sz="2400" dirty="0">
              <a:latin typeface="ＭＳ Ｐゴシック" panose="020B0600070205080204" pitchFamily="50" charset="-128"/>
            </a:endParaRPr>
          </a:p>
          <a:p>
            <a:pPr eaLnBrk="1" hangingPunct="1">
              <a:lnSpc>
                <a:spcPts val="3700"/>
              </a:lnSpc>
              <a:spcBef>
                <a:spcPct val="0"/>
              </a:spcBef>
              <a:buFontTx/>
              <a:buNone/>
            </a:pPr>
            <a:endParaRPr lang="en-US" altLang="ja-JP" sz="2400" dirty="0">
              <a:latin typeface="ＭＳ Ｐゴシック" panose="020B0600070205080204" pitchFamily="50" charset="-128"/>
            </a:endParaRPr>
          </a:p>
        </p:txBody>
      </p:sp>
      <p:sp>
        <p:nvSpPr>
          <p:cNvPr id="27653"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579"/>
    </mc:Choice>
    <mc:Fallback xmlns="">
      <p:transition spd="slow" advTm="6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P32~</a:t>
            </a:r>
          </a:p>
        </p:txBody>
      </p:sp>
      <p:sp>
        <p:nvSpPr>
          <p:cNvPr id="15520" name="正方形/長方形 5"/>
          <p:cNvSpPr>
            <a:spLocks noChangeArrowheads="1"/>
          </p:cNvSpPr>
          <p:nvPr/>
        </p:nvSpPr>
        <p:spPr bwMode="auto">
          <a:xfrm>
            <a:off x="250825" y="1196975"/>
            <a:ext cx="8677275" cy="532765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a:t>
            </a:r>
          </a:p>
        </p:txBody>
      </p:sp>
      <p:sp>
        <p:nvSpPr>
          <p:cNvPr id="29700" name="テキスト ボックス 6"/>
          <p:cNvSpPr>
            <a:spLocks noChangeArrowheads="1"/>
          </p:cNvSpPr>
          <p:nvPr/>
        </p:nvSpPr>
        <p:spPr bwMode="auto">
          <a:xfrm>
            <a:off x="250825" y="1346200"/>
            <a:ext cx="8685213" cy="479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a:latin typeface="ＭＳ Ｐゴシック" panose="020B0600070205080204" pitchFamily="50" charset="-128"/>
              </a:rPr>
              <a:t>Ｂ　衣食住の生活</a:t>
            </a:r>
          </a:p>
          <a:p>
            <a:pPr eaLnBrk="1" hangingPunct="1">
              <a:lnSpc>
                <a:spcPts val="3700"/>
              </a:lnSpc>
              <a:spcBef>
                <a:spcPct val="0"/>
              </a:spcBef>
              <a:buFontTx/>
              <a:buNone/>
            </a:pPr>
            <a:r>
              <a:rPr lang="ja-JP" altLang="en-US" sz="2800">
                <a:latin typeface="ＭＳ Ｐゴシック" panose="020B0600070205080204" pitchFamily="50" charset="-128"/>
              </a:rPr>
              <a:t>食生活</a:t>
            </a:r>
          </a:p>
          <a:p>
            <a:pPr eaLnBrk="1" hangingPunct="1">
              <a:lnSpc>
                <a:spcPts val="3700"/>
              </a:lnSpc>
              <a:spcBef>
                <a:spcPct val="0"/>
              </a:spcBef>
              <a:buFontTx/>
              <a:buNone/>
            </a:pPr>
            <a:r>
              <a:rPr lang="ja-JP" altLang="en-US" sz="2800">
                <a:latin typeface="ＭＳ Ｐゴシック" panose="020B0600070205080204" pitchFamily="50" charset="-128"/>
              </a:rPr>
              <a:t>（１）食事の役割　</a:t>
            </a:r>
          </a:p>
          <a:p>
            <a:pPr eaLnBrk="1" hangingPunct="1">
              <a:lnSpc>
                <a:spcPts val="3700"/>
              </a:lnSpc>
              <a:spcBef>
                <a:spcPct val="0"/>
              </a:spcBef>
              <a:buFontTx/>
              <a:buNone/>
            </a:pPr>
            <a:r>
              <a:rPr lang="ja-JP" altLang="en-US" sz="2800">
                <a:latin typeface="ＭＳ Ｐゴシック" panose="020B0600070205080204" pitchFamily="50" charset="-128"/>
              </a:rPr>
              <a:t>（２）調理の基礎</a:t>
            </a:r>
          </a:p>
          <a:p>
            <a:pPr eaLnBrk="1" hangingPunct="1">
              <a:lnSpc>
                <a:spcPts val="3700"/>
              </a:lnSpc>
              <a:spcBef>
                <a:spcPct val="0"/>
              </a:spcBef>
              <a:buFontTx/>
              <a:buNone/>
            </a:pPr>
            <a:r>
              <a:rPr lang="ja-JP" altLang="en-US" sz="2800">
                <a:latin typeface="ＭＳ Ｐゴシック" panose="020B0600070205080204" pitchFamily="50" charset="-128"/>
              </a:rPr>
              <a:t>（３）栄養を考えた食事</a:t>
            </a:r>
          </a:p>
          <a:p>
            <a:pPr eaLnBrk="1" hangingPunct="1">
              <a:lnSpc>
                <a:spcPts val="3700"/>
              </a:lnSpc>
              <a:spcBef>
                <a:spcPct val="0"/>
              </a:spcBef>
              <a:buFontTx/>
              <a:buNone/>
            </a:pPr>
            <a:r>
              <a:rPr lang="ja-JP" altLang="en-US" sz="2800" b="1">
                <a:latin typeface="ＭＳ Ｐゴシック" panose="020B0600070205080204" pitchFamily="50" charset="-128"/>
              </a:rPr>
              <a:t>衣生活</a:t>
            </a:r>
          </a:p>
          <a:p>
            <a:pPr eaLnBrk="1" hangingPunct="1">
              <a:lnSpc>
                <a:spcPts val="3700"/>
              </a:lnSpc>
              <a:spcBef>
                <a:spcPct val="0"/>
              </a:spcBef>
              <a:buFontTx/>
              <a:buNone/>
            </a:pPr>
            <a:r>
              <a:rPr lang="ja-JP" altLang="en-US" sz="2800">
                <a:latin typeface="ＭＳ Ｐゴシック" panose="020B0600070205080204" pitchFamily="50" charset="-128"/>
              </a:rPr>
              <a:t>（４）衣服の着用と手入れ</a:t>
            </a:r>
          </a:p>
          <a:p>
            <a:pPr eaLnBrk="1" hangingPunct="1">
              <a:lnSpc>
                <a:spcPts val="3700"/>
              </a:lnSpc>
              <a:spcBef>
                <a:spcPct val="0"/>
              </a:spcBef>
              <a:buFontTx/>
              <a:buNone/>
            </a:pPr>
            <a:r>
              <a:rPr lang="ja-JP" altLang="en-US" sz="2800">
                <a:latin typeface="ＭＳ Ｐゴシック" panose="020B0600070205080204" pitchFamily="50" charset="-128"/>
              </a:rPr>
              <a:t>（５）生活を豊かにするための布を用いた製作</a:t>
            </a:r>
          </a:p>
          <a:p>
            <a:pPr eaLnBrk="1" hangingPunct="1">
              <a:lnSpc>
                <a:spcPts val="3700"/>
              </a:lnSpc>
              <a:spcBef>
                <a:spcPct val="0"/>
              </a:spcBef>
              <a:buFontTx/>
              <a:buNone/>
            </a:pPr>
            <a:r>
              <a:rPr lang="ja-JP" altLang="en-US" sz="2800" b="1">
                <a:latin typeface="ＭＳ Ｐゴシック" panose="020B0600070205080204" pitchFamily="50" charset="-128"/>
              </a:rPr>
              <a:t>住生活</a:t>
            </a:r>
          </a:p>
          <a:p>
            <a:pPr eaLnBrk="1" hangingPunct="1">
              <a:lnSpc>
                <a:spcPts val="3700"/>
              </a:lnSpc>
              <a:spcBef>
                <a:spcPct val="0"/>
              </a:spcBef>
              <a:buFontTx/>
              <a:buNone/>
            </a:pPr>
            <a:r>
              <a:rPr lang="ja-JP" altLang="en-US" sz="2800">
                <a:latin typeface="ＭＳ Ｐゴシック" panose="020B0600070205080204" pitchFamily="50" charset="-128"/>
              </a:rPr>
              <a:t>（６）快適な住まい方</a:t>
            </a:r>
          </a:p>
        </p:txBody>
      </p:sp>
      <p:sp>
        <p:nvSpPr>
          <p:cNvPr id="29701"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91"/>
    </mc:Choice>
    <mc:Fallback xmlns="">
      <p:transition spd="slow" advTm="1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P34~</a:t>
            </a:r>
          </a:p>
        </p:txBody>
      </p:sp>
      <p:sp>
        <p:nvSpPr>
          <p:cNvPr id="16550" name="正方形/長方形 5"/>
          <p:cNvSpPr>
            <a:spLocks noChangeArrowheads="1"/>
          </p:cNvSpPr>
          <p:nvPr/>
        </p:nvSpPr>
        <p:spPr bwMode="auto">
          <a:xfrm>
            <a:off x="250825" y="1196975"/>
            <a:ext cx="8677275" cy="532765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a:t>
            </a:r>
          </a:p>
        </p:txBody>
      </p:sp>
      <p:sp>
        <p:nvSpPr>
          <p:cNvPr id="31748" name="テキスト ボックス 6"/>
          <p:cNvSpPr>
            <a:spLocks noChangeArrowheads="1"/>
          </p:cNvSpPr>
          <p:nvPr/>
        </p:nvSpPr>
        <p:spPr bwMode="auto">
          <a:xfrm>
            <a:off x="180975" y="1287463"/>
            <a:ext cx="9082088" cy="526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b="1">
                <a:latin typeface="Tahoma" panose="020B0604030504040204" pitchFamily="34" charset="0"/>
              </a:rPr>
              <a:t>Ｂ　衣食住の生活　＜食生活＞</a:t>
            </a:r>
          </a:p>
          <a:p>
            <a:pPr eaLnBrk="1" hangingPunct="1">
              <a:lnSpc>
                <a:spcPts val="3700"/>
              </a:lnSpc>
              <a:spcBef>
                <a:spcPct val="0"/>
              </a:spcBef>
              <a:buFontTx/>
              <a:buNone/>
            </a:pPr>
            <a:r>
              <a:rPr lang="ja-JP" altLang="en-US" sz="2400">
                <a:latin typeface="ＭＳ Ｐゴシック" panose="020B0600070205080204" pitchFamily="50" charset="-128"/>
              </a:rPr>
              <a:t>（１）食事の</a:t>
            </a:r>
            <a:r>
              <a:rPr lang="ja-JP" altLang="en-US" sz="2400" b="1" u="sng">
                <a:solidFill>
                  <a:srgbClr val="FF0000"/>
                </a:solidFill>
                <a:latin typeface="ＭＳ Ｐゴシック" panose="020B0600070205080204" pitchFamily="50" charset="-128"/>
              </a:rPr>
              <a:t>役割</a:t>
            </a:r>
            <a:r>
              <a:rPr lang="ja-JP" altLang="en-US" sz="2400">
                <a:latin typeface="ＭＳ Ｐゴシック" panose="020B0600070205080204" pitchFamily="50" charset="-128"/>
              </a:rPr>
              <a:t>　</a:t>
            </a:r>
          </a:p>
          <a:p>
            <a:pPr eaLnBrk="1" hangingPunct="1">
              <a:lnSpc>
                <a:spcPts val="3700"/>
              </a:lnSpc>
              <a:spcBef>
                <a:spcPct val="0"/>
              </a:spcBef>
              <a:buFontTx/>
              <a:buNone/>
            </a:pPr>
            <a:r>
              <a:rPr lang="ja-JP" altLang="en-US" sz="2400">
                <a:latin typeface="ＭＳ Ｐゴシック" panose="020B0600070205080204" pitchFamily="50" charset="-128"/>
              </a:rPr>
              <a:t>　・「なぜ食べるの？」から「健康」という概念までつなぐ。</a:t>
            </a:r>
          </a:p>
          <a:p>
            <a:pPr eaLnBrk="1" hangingPunct="1">
              <a:lnSpc>
                <a:spcPts val="3700"/>
              </a:lnSpc>
              <a:spcBef>
                <a:spcPct val="0"/>
              </a:spcBef>
              <a:buFontTx/>
              <a:buNone/>
            </a:pPr>
            <a:r>
              <a:rPr lang="ja-JP" altLang="en-US" sz="2400">
                <a:latin typeface="ＭＳ Ｐゴシック" panose="020B0600070205080204" pitchFamily="50" charset="-128"/>
              </a:rPr>
              <a:t>（２）調理の基礎</a:t>
            </a:r>
          </a:p>
          <a:p>
            <a:pPr eaLnBrk="1" hangingPunct="1">
              <a:lnSpc>
                <a:spcPts val="3700"/>
              </a:lnSpc>
              <a:spcBef>
                <a:spcPct val="0"/>
              </a:spcBef>
              <a:buFontTx/>
              <a:buNone/>
            </a:pPr>
            <a:r>
              <a:rPr lang="ja-JP" altLang="en-US" sz="2400">
                <a:latin typeface="ＭＳ Ｐゴシック" panose="020B0600070205080204" pitchFamily="50" charset="-128"/>
              </a:rPr>
              <a:t>　・ゆでる材料を一部指定「</a:t>
            </a:r>
            <a:r>
              <a:rPr lang="ja-JP" altLang="en-US" sz="2400" b="1" u="sng">
                <a:solidFill>
                  <a:srgbClr val="FF0000"/>
                </a:solidFill>
                <a:latin typeface="ＭＳ Ｐゴシック" panose="020B0600070205080204" pitchFamily="50" charset="-128"/>
              </a:rPr>
              <a:t>青菜やじゃがいもなど</a:t>
            </a:r>
            <a:r>
              <a:rPr lang="ja-JP" altLang="en-US" sz="2400">
                <a:latin typeface="ＭＳ Ｐゴシック" panose="020B0600070205080204" pitchFamily="50" charset="-128"/>
              </a:rPr>
              <a:t>を扱うこと。」</a:t>
            </a:r>
          </a:p>
          <a:p>
            <a:pPr eaLnBrk="1" hangingPunct="1">
              <a:lnSpc>
                <a:spcPts val="3700"/>
              </a:lnSpc>
              <a:spcBef>
                <a:spcPct val="0"/>
              </a:spcBef>
              <a:buFontTx/>
              <a:buNone/>
            </a:pPr>
            <a:r>
              <a:rPr lang="ja-JP" altLang="en-US" sz="2400">
                <a:latin typeface="ＭＳ Ｐゴシック" panose="020B0600070205080204" pitchFamily="50" charset="-128"/>
              </a:rPr>
              <a:t>　・みそ汁の調理「</a:t>
            </a:r>
            <a:r>
              <a:rPr lang="ja-JP" altLang="en-US" sz="2400" b="1" u="sng">
                <a:solidFill>
                  <a:srgbClr val="FF0000"/>
                </a:solidFill>
                <a:latin typeface="ＭＳ Ｐゴシック" panose="020B0600070205080204" pitchFamily="50" charset="-128"/>
              </a:rPr>
              <a:t>和食</a:t>
            </a:r>
            <a:r>
              <a:rPr lang="ja-JP" altLang="en-US" sz="2400">
                <a:latin typeface="ＭＳ Ｐゴシック" panose="020B0600070205080204" pitchFamily="50" charset="-128"/>
              </a:rPr>
              <a:t>の基本となる</a:t>
            </a:r>
            <a:r>
              <a:rPr lang="ja-JP" altLang="en-US" sz="2400" b="1" u="sng">
                <a:solidFill>
                  <a:srgbClr val="FF0000"/>
                </a:solidFill>
                <a:latin typeface="ＭＳ Ｐゴシック" panose="020B0600070205080204" pitchFamily="50" charset="-128"/>
              </a:rPr>
              <a:t>だしの役割</a:t>
            </a:r>
            <a:r>
              <a:rPr lang="ja-JP" altLang="en-US" sz="2400">
                <a:latin typeface="ＭＳ Ｐゴシック" panose="020B0600070205080204" pitchFamily="50" charset="-128"/>
              </a:rPr>
              <a:t>について触れる。」</a:t>
            </a:r>
          </a:p>
          <a:p>
            <a:pPr eaLnBrk="1" hangingPunct="1">
              <a:lnSpc>
                <a:spcPts val="3700"/>
              </a:lnSpc>
              <a:spcBef>
                <a:spcPct val="0"/>
              </a:spcBef>
              <a:buFontTx/>
              <a:buNone/>
            </a:pPr>
            <a:r>
              <a:rPr lang="ja-JP" altLang="en-US" sz="2400">
                <a:latin typeface="ＭＳ Ｐゴシック" panose="020B0600070205080204" pitchFamily="50" charset="-128"/>
              </a:rPr>
              <a:t>　・材料の分量「</a:t>
            </a:r>
            <a:r>
              <a:rPr lang="ja-JP" altLang="en-US" sz="2400" b="1" u="sng">
                <a:solidFill>
                  <a:srgbClr val="FF0000"/>
                </a:solidFill>
                <a:latin typeface="ＭＳ Ｐゴシック" panose="020B0600070205080204" pitchFamily="50" charset="-128"/>
              </a:rPr>
              <a:t>一人分の量</a:t>
            </a:r>
            <a:r>
              <a:rPr lang="ja-JP" altLang="en-US" sz="2400">
                <a:latin typeface="ＭＳ Ｐゴシック" panose="020B0600070205080204" pitchFamily="50" charset="-128"/>
              </a:rPr>
              <a:t>から考えておよその量がわかる。」</a:t>
            </a:r>
          </a:p>
          <a:p>
            <a:pPr eaLnBrk="1" hangingPunct="1">
              <a:lnSpc>
                <a:spcPts val="3700"/>
              </a:lnSpc>
              <a:spcBef>
                <a:spcPct val="0"/>
              </a:spcBef>
              <a:buFontTx/>
              <a:buNone/>
            </a:pPr>
            <a:r>
              <a:rPr lang="ja-JP" altLang="en-US" sz="2400">
                <a:latin typeface="ＭＳ Ｐゴシック" panose="020B0600070205080204" pitchFamily="50" charset="-128"/>
              </a:rPr>
              <a:t>　・安全で衛生的な取扱い「</a:t>
            </a:r>
            <a:r>
              <a:rPr lang="ja-JP" altLang="en-US" sz="2400" b="1" u="sng">
                <a:solidFill>
                  <a:srgbClr val="FF0000"/>
                </a:solidFill>
                <a:latin typeface="ＭＳ Ｐゴシック" panose="020B0600070205080204" pitchFamily="50" charset="-128"/>
              </a:rPr>
              <a:t>包丁，食器，まな板，ふきん</a:t>
            </a:r>
            <a:r>
              <a:rPr lang="ja-JP" altLang="en-US" sz="2400">
                <a:latin typeface="ＭＳ Ｐゴシック" panose="020B0600070205080204" pitchFamily="50" charset="-128"/>
              </a:rPr>
              <a:t>」</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加熱用調理器具</a:t>
            </a:r>
            <a:r>
              <a:rPr lang="ja-JP" altLang="en-US" sz="2400">
                <a:latin typeface="ＭＳ Ｐゴシック" panose="020B0600070205080204" pitchFamily="50" charset="-128"/>
              </a:rPr>
              <a:t>　火力の調節，換気，ＩＨクッキングヒーター</a:t>
            </a:r>
          </a:p>
          <a:p>
            <a:pPr eaLnBrk="1" hangingPunct="1">
              <a:lnSpc>
                <a:spcPts val="3700"/>
              </a:lnSpc>
              <a:spcBef>
                <a:spcPct val="0"/>
              </a:spcBef>
              <a:buFontTx/>
              <a:buNone/>
            </a:pPr>
            <a:r>
              <a:rPr lang="ja-JP" altLang="en-US" sz="2400">
                <a:latin typeface="ＭＳ Ｐゴシック" panose="020B0600070205080204" pitchFamily="50" charset="-128"/>
              </a:rPr>
              <a:t>（３）栄養を考えた食事</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献立を構成する要素</a:t>
            </a:r>
            <a:r>
              <a:rPr lang="ja-JP" altLang="en-US" sz="2400">
                <a:latin typeface="ＭＳ Ｐゴシック" panose="020B0600070205080204" pitchFamily="50" charset="-128"/>
              </a:rPr>
              <a:t>として</a:t>
            </a:r>
            <a:r>
              <a:rPr lang="ja-JP" altLang="en-US" sz="2400" b="1" u="sng">
                <a:solidFill>
                  <a:srgbClr val="FF0000"/>
                </a:solidFill>
                <a:latin typeface="ＭＳ Ｐゴシック" panose="020B0600070205080204" pitchFamily="50" charset="-128"/>
              </a:rPr>
              <a:t>主食，主菜，副菜</a:t>
            </a:r>
            <a:r>
              <a:rPr lang="ja-JP" altLang="en-US" sz="2400">
                <a:latin typeface="ＭＳ Ｐゴシック" panose="020B0600070205080204" pitchFamily="50" charset="-128"/>
              </a:rPr>
              <a:t>について扱うこと。」</a:t>
            </a:r>
          </a:p>
        </p:txBody>
      </p:sp>
      <p:sp>
        <p:nvSpPr>
          <p:cNvPr id="31749"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063"/>
    </mc:Choice>
    <mc:Fallback xmlns="">
      <p:transition spd="slow" advTm="125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P49~</a:t>
            </a:r>
          </a:p>
        </p:txBody>
      </p:sp>
      <p:sp>
        <p:nvSpPr>
          <p:cNvPr id="17580" name="正方形/長方形 5"/>
          <p:cNvSpPr>
            <a:spLocks noChangeArrowheads="1"/>
          </p:cNvSpPr>
          <p:nvPr/>
        </p:nvSpPr>
        <p:spPr bwMode="auto">
          <a:xfrm>
            <a:off x="250825" y="1196975"/>
            <a:ext cx="8677275" cy="532765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a:t>
            </a:r>
          </a:p>
        </p:txBody>
      </p:sp>
      <p:sp>
        <p:nvSpPr>
          <p:cNvPr id="33796" name="テキスト ボックス 6"/>
          <p:cNvSpPr>
            <a:spLocks noChangeArrowheads="1"/>
          </p:cNvSpPr>
          <p:nvPr/>
        </p:nvSpPr>
        <p:spPr bwMode="auto">
          <a:xfrm>
            <a:off x="323850" y="1268413"/>
            <a:ext cx="8829675" cy="573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b="1">
                <a:latin typeface="Tahoma" panose="020B0604030504040204" pitchFamily="34" charset="0"/>
              </a:rPr>
              <a:t>Ｂ　衣食住の生活　＜衣生活＞</a:t>
            </a:r>
          </a:p>
          <a:p>
            <a:pPr eaLnBrk="1" hangingPunct="1">
              <a:lnSpc>
                <a:spcPts val="3700"/>
              </a:lnSpc>
              <a:spcBef>
                <a:spcPct val="0"/>
              </a:spcBef>
              <a:buFontTx/>
              <a:buNone/>
            </a:pPr>
            <a:r>
              <a:rPr lang="ja-JP" altLang="en-US" sz="2400">
                <a:latin typeface="ＭＳ Ｐゴシック" panose="020B0600070205080204" pitchFamily="50" charset="-128"/>
              </a:rPr>
              <a:t>（４）衣服の着用と手入れ</a:t>
            </a:r>
          </a:p>
          <a:p>
            <a:pPr eaLnBrk="1" hangingPunct="1">
              <a:lnSpc>
                <a:spcPts val="3700"/>
              </a:lnSpc>
              <a:spcBef>
                <a:spcPct val="0"/>
              </a:spcBef>
              <a:buFontTx/>
              <a:buNone/>
            </a:pPr>
            <a:r>
              <a:rPr lang="ja-JP" altLang="en-US" sz="2400">
                <a:latin typeface="ＭＳ Ｐゴシック" panose="020B0600070205080204" pitchFamily="50" charset="-128"/>
              </a:rPr>
              <a:t>　ア</a:t>
            </a:r>
            <a:r>
              <a:rPr lang="en-US" altLang="ja-JP" sz="2400">
                <a:latin typeface="ＭＳ Ｐゴシック" panose="020B0600070205080204" pitchFamily="50" charset="-128"/>
              </a:rPr>
              <a:t>(</a:t>
            </a:r>
            <a:r>
              <a:rPr lang="ja-JP" altLang="en-US" sz="2400">
                <a:latin typeface="ＭＳ Ｐゴシック" panose="020B0600070205080204" pitchFamily="50" charset="-128"/>
              </a:rPr>
              <a:t>ｱ</a:t>
            </a:r>
            <a:r>
              <a:rPr lang="en-US" altLang="ja-JP" sz="2400">
                <a:latin typeface="ＭＳ Ｐゴシック" panose="020B0600070205080204" pitchFamily="50" charset="-128"/>
              </a:rPr>
              <a:t>)</a:t>
            </a:r>
            <a:r>
              <a:rPr lang="ja-JP" altLang="en-US" sz="2400">
                <a:latin typeface="ＭＳ Ｐゴシック" panose="020B0600070205080204" pitchFamily="50" charset="-128"/>
              </a:rPr>
              <a:t>「衣服の主な</a:t>
            </a:r>
            <a:r>
              <a:rPr lang="ja-JP" altLang="en-US" sz="2400" b="1" u="sng">
                <a:solidFill>
                  <a:srgbClr val="FF0000"/>
                </a:solidFill>
                <a:latin typeface="ＭＳ Ｐゴシック" panose="020B0600070205080204" pitchFamily="50" charset="-128"/>
              </a:rPr>
              <a:t>働き</a:t>
            </a:r>
            <a:r>
              <a:rPr lang="ja-JP" altLang="en-US" sz="2400">
                <a:latin typeface="ＭＳ Ｐゴシック" panose="020B0600070205080204" pitchFamily="50" charset="-128"/>
              </a:rPr>
              <a:t>が分かり，季節や状況に応じた日常着の</a:t>
            </a:r>
          </a:p>
          <a:p>
            <a:pPr eaLnBrk="1" hangingPunct="1">
              <a:lnSpc>
                <a:spcPts val="3700"/>
              </a:lnSpc>
              <a:spcBef>
                <a:spcPct val="0"/>
              </a:spcBef>
              <a:buFontTx/>
              <a:buNone/>
            </a:pPr>
            <a:r>
              <a:rPr lang="ja-JP" altLang="en-US" sz="2400">
                <a:latin typeface="ＭＳ Ｐゴシック" panose="020B0600070205080204" pitchFamily="50" charset="-128"/>
              </a:rPr>
              <a:t>　　      快適な着方について理解すること。」→「快適・安全」の概念</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安全の確保や危険の回避のために</a:t>
            </a:r>
            <a:r>
              <a:rPr lang="en-US" altLang="ja-JP" sz="2400" b="1" u="sng">
                <a:solidFill>
                  <a:srgbClr val="FF0000"/>
                </a:solidFill>
                <a:latin typeface="ＭＳ Ｐゴシック" panose="020B0600070205080204" pitchFamily="50" charset="-128"/>
              </a:rPr>
              <a:t>…</a:t>
            </a:r>
            <a:r>
              <a:rPr lang="ja-JP" altLang="en-US" sz="2400">
                <a:latin typeface="ＭＳ Ｐゴシック" panose="020B0600070205080204" pitchFamily="50" charset="-128"/>
              </a:rPr>
              <a:t>」　</a:t>
            </a:r>
          </a:p>
          <a:p>
            <a:pPr eaLnBrk="1" hangingPunct="1">
              <a:lnSpc>
                <a:spcPts val="3700"/>
              </a:lnSpc>
              <a:spcBef>
                <a:spcPct val="0"/>
              </a:spcBef>
              <a:buFontTx/>
              <a:buNone/>
            </a:pPr>
            <a:r>
              <a:rPr lang="ja-JP" altLang="en-US" sz="2400">
                <a:latin typeface="ＭＳ Ｐゴシック" panose="020B0600070205080204" pitchFamily="50" charset="-128"/>
              </a:rPr>
              <a:t>　　・観察や実験を通して具体的に考えられるよう配慮する。</a:t>
            </a:r>
          </a:p>
          <a:p>
            <a:pPr eaLnBrk="1" hangingPunct="1">
              <a:lnSpc>
                <a:spcPts val="3700"/>
              </a:lnSpc>
              <a:spcBef>
                <a:spcPct val="0"/>
              </a:spcBef>
              <a:buFontTx/>
              <a:buNone/>
            </a:pPr>
            <a:r>
              <a:rPr lang="ja-JP" altLang="en-US" sz="2400">
                <a:latin typeface="ＭＳ Ｐゴシック" panose="020B0600070205080204" pitchFamily="50" charset="-128"/>
              </a:rPr>
              <a:t>（５）生活を豊かにするための布を用いた製作</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a:solidFill>
                  <a:srgbClr val="FF0000"/>
                </a:solidFill>
                <a:latin typeface="ＭＳ Ｐゴシック" panose="020B0600070205080204" pitchFamily="50" charset="-128"/>
              </a:rPr>
              <a:t>題材を一部指定</a:t>
            </a:r>
            <a:r>
              <a:rPr lang="ja-JP" altLang="en-US" sz="2400">
                <a:latin typeface="ＭＳ Ｐゴシック" panose="020B0600070205080204" pitchFamily="50" charset="-128"/>
              </a:rPr>
              <a:t>した。</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ゆとり</a:t>
            </a:r>
            <a:r>
              <a:rPr lang="ja-JP" altLang="en-US" sz="2400">
                <a:latin typeface="ＭＳ Ｐゴシック" panose="020B0600070205080204" pitchFamily="50" charset="-128"/>
              </a:rPr>
              <a:t>や縫いしろの必要性を理解するために，日常生活で使用　　</a:t>
            </a:r>
          </a:p>
          <a:p>
            <a:pPr eaLnBrk="1" hangingPunct="1">
              <a:lnSpc>
                <a:spcPts val="3700"/>
              </a:lnSpc>
              <a:spcBef>
                <a:spcPct val="0"/>
              </a:spcBef>
              <a:buFontTx/>
              <a:buNone/>
            </a:pPr>
            <a:r>
              <a:rPr lang="ja-JP" altLang="en-US" sz="2400">
                <a:latin typeface="ＭＳ Ｐゴシック" panose="020B0600070205080204" pitchFamily="50" charset="-128"/>
              </a:rPr>
              <a:t>　　　する物を入れるための</a:t>
            </a:r>
            <a:r>
              <a:rPr lang="ja-JP" altLang="en-US" sz="2400" b="1" u="sng">
                <a:solidFill>
                  <a:srgbClr val="FF0000"/>
                </a:solidFill>
                <a:latin typeface="ＭＳ Ｐゴシック" panose="020B0600070205080204" pitchFamily="50" charset="-128"/>
              </a:rPr>
              <a:t>袋などの題材</a:t>
            </a:r>
            <a:r>
              <a:rPr lang="ja-JP" altLang="en-US" sz="2400">
                <a:latin typeface="ＭＳ Ｐゴシック" panose="020B0600070205080204" pitchFamily="50" charset="-128"/>
              </a:rPr>
              <a:t>を扱うようにする。」</a:t>
            </a:r>
          </a:p>
          <a:p>
            <a:pPr eaLnBrk="1" hangingPunct="1">
              <a:lnSpc>
                <a:spcPts val="37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製作計画</a:t>
            </a:r>
            <a:r>
              <a:rPr lang="ja-JP" altLang="en-US" sz="2400">
                <a:latin typeface="ＭＳ Ｐゴシック" panose="020B0600070205080204" pitchFamily="50" charset="-128"/>
              </a:rPr>
              <a:t>　　</a:t>
            </a:r>
          </a:p>
          <a:p>
            <a:pPr eaLnBrk="1" hangingPunct="1">
              <a:lnSpc>
                <a:spcPts val="3700"/>
              </a:lnSpc>
              <a:spcBef>
                <a:spcPct val="0"/>
              </a:spcBef>
              <a:buFontTx/>
              <a:buNone/>
            </a:pPr>
            <a:endParaRPr lang="en-US" altLang="ja-JP" sz="2400">
              <a:latin typeface="ＭＳ Ｐゴシック" panose="020B0600070205080204" pitchFamily="50" charset="-128"/>
            </a:endParaRPr>
          </a:p>
        </p:txBody>
      </p:sp>
      <p:sp>
        <p:nvSpPr>
          <p:cNvPr id="33797"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6062"/>
    </mc:Choice>
    <mc:Fallback xmlns="">
      <p:transition spd="slow" advTm="86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P58~</a:t>
            </a:r>
          </a:p>
        </p:txBody>
      </p:sp>
      <p:sp>
        <p:nvSpPr>
          <p:cNvPr id="18610" name="正方形/長方形 5"/>
          <p:cNvSpPr>
            <a:spLocks noChangeArrowheads="1"/>
          </p:cNvSpPr>
          <p:nvPr/>
        </p:nvSpPr>
        <p:spPr bwMode="auto">
          <a:xfrm>
            <a:off x="250825" y="1011238"/>
            <a:ext cx="8678863" cy="5584825"/>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Ｓｓ小のうち，</a:t>
            </a:r>
          </a:p>
        </p:txBody>
      </p:sp>
      <p:sp>
        <p:nvSpPr>
          <p:cNvPr id="35844" name="テキスト ボックス 6"/>
          <p:cNvSpPr>
            <a:spLocks noChangeArrowheads="1"/>
          </p:cNvSpPr>
          <p:nvPr/>
        </p:nvSpPr>
        <p:spPr bwMode="auto">
          <a:xfrm>
            <a:off x="260350" y="1068388"/>
            <a:ext cx="8721725" cy="738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b="1">
                <a:latin typeface="Tahoma" panose="020B0604030504040204" pitchFamily="34" charset="0"/>
              </a:rPr>
              <a:t>Ｂ　衣食住の生活　＜住生活＞</a:t>
            </a:r>
          </a:p>
          <a:p>
            <a:pPr eaLnBrk="1" hangingPunct="1">
              <a:lnSpc>
                <a:spcPts val="3700"/>
              </a:lnSpc>
              <a:spcBef>
                <a:spcPct val="0"/>
              </a:spcBef>
              <a:buFontTx/>
              <a:buNone/>
            </a:pPr>
            <a:r>
              <a:rPr lang="ja-JP" altLang="en-US" sz="2400">
                <a:latin typeface="ＭＳ Ｐゴシック" panose="020B0600070205080204" pitchFamily="50" charset="-128"/>
              </a:rPr>
              <a:t>（６）快適な住まい方　　　　１項目で構成</a:t>
            </a:r>
          </a:p>
          <a:p>
            <a:pPr eaLnBrk="1" hangingPunct="1">
              <a:lnSpc>
                <a:spcPts val="3200"/>
              </a:lnSpc>
              <a:spcBef>
                <a:spcPct val="0"/>
              </a:spcBef>
              <a:buFontTx/>
              <a:buNone/>
            </a:pPr>
            <a:r>
              <a:rPr lang="ja-JP" altLang="en-US" sz="2400">
                <a:latin typeface="ＭＳ Ｐゴシック" panose="020B0600070205080204" pitchFamily="50" charset="-128"/>
              </a:rPr>
              <a:t>　ア（ア）住まいの主な</a:t>
            </a:r>
            <a:r>
              <a:rPr lang="ja-JP" altLang="en-US" sz="2400" b="1" u="sng">
                <a:solidFill>
                  <a:srgbClr val="FF0000"/>
                </a:solidFill>
                <a:latin typeface="ＭＳ Ｐゴシック" panose="020B0600070205080204" pitchFamily="50" charset="-128"/>
              </a:rPr>
              <a:t>働き</a:t>
            </a:r>
          </a:p>
          <a:p>
            <a:pPr eaLnBrk="1" hangingPunct="1">
              <a:lnSpc>
                <a:spcPts val="3200"/>
              </a:lnSpc>
              <a:spcBef>
                <a:spcPct val="0"/>
              </a:spcBef>
              <a:buFontTx/>
              <a:buNone/>
            </a:pPr>
            <a:r>
              <a:rPr lang="ja-JP" altLang="en-US" sz="2400">
                <a:latin typeface="ＭＳ Ｐゴシック" panose="020B0600070205080204" pitchFamily="50" charset="-128"/>
              </a:rPr>
              <a:t>　　・中学校で扱う「住居の基本的な機能」のうち，「</a:t>
            </a:r>
            <a:r>
              <a:rPr lang="ja-JP" altLang="en-US" sz="2400" b="1" u="sng">
                <a:solidFill>
                  <a:srgbClr val="FF0000"/>
                </a:solidFill>
                <a:latin typeface="ＭＳ Ｐゴシック" panose="020B0600070205080204" pitchFamily="50" charset="-128"/>
              </a:rPr>
              <a:t>風雨，寒暑など</a:t>
            </a:r>
          </a:p>
          <a:p>
            <a:pPr eaLnBrk="1" hangingPunct="1">
              <a:lnSpc>
                <a:spcPts val="3200"/>
              </a:lnSpc>
              <a:spcBef>
                <a:spcPct val="0"/>
              </a:spcBef>
              <a:buFontTx/>
              <a:buNone/>
            </a:pPr>
            <a:r>
              <a:rPr lang="ja-JP" altLang="en-US" sz="2400" b="1">
                <a:solidFill>
                  <a:srgbClr val="FF0000"/>
                </a:solidFill>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の自然から保護する働き</a:t>
            </a:r>
            <a:r>
              <a:rPr lang="ja-JP" altLang="en-US" sz="2400">
                <a:latin typeface="ＭＳ Ｐゴシック" panose="020B0600070205080204" pitchFamily="50" charset="-128"/>
              </a:rPr>
              <a:t>」を小学校の内容とした。</a:t>
            </a:r>
          </a:p>
          <a:p>
            <a:pPr eaLnBrk="1" hangingPunct="1">
              <a:lnSpc>
                <a:spcPts val="3200"/>
              </a:lnSpc>
              <a:spcBef>
                <a:spcPct val="0"/>
              </a:spcBef>
              <a:buFontTx/>
              <a:buNone/>
            </a:pPr>
            <a:r>
              <a:rPr lang="ja-JP" altLang="en-US" sz="2400">
                <a:latin typeface="ＭＳ Ｐゴシック" panose="020B0600070205080204" pitchFamily="50" charset="-128"/>
              </a:rPr>
              <a:t>　　・中学校で扱っていた「</a:t>
            </a:r>
            <a:r>
              <a:rPr lang="ja-JP" altLang="en-US" sz="2400" b="1" u="sng">
                <a:solidFill>
                  <a:srgbClr val="FF0000"/>
                </a:solidFill>
                <a:latin typeface="ＭＳ Ｐゴシック" panose="020B0600070205080204" pitchFamily="50" charset="-128"/>
              </a:rPr>
              <a:t>音</a:t>
            </a:r>
            <a:r>
              <a:rPr lang="ja-JP" altLang="en-US" sz="2400">
                <a:latin typeface="ＭＳ Ｐゴシック" panose="020B0600070205080204" pitchFamily="50" charset="-128"/>
              </a:rPr>
              <a:t>と生活との関わり」を小学校の内容とし</a:t>
            </a:r>
          </a:p>
          <a:p>
            <a:pPr eaLnBrk="1" hangingPunct="1">
              <a:lnSpc>
                <a:spcPts val="3200"/>
              </a:lnSpc>
              <a:spcBef>
                <a:spcPct val="0"/>
              </a:spcBef>
              <a:buFontTx/>
              <a:buNone/>
            </a:pPr>
            <a:r>
              <a:rPr lang="ja-JP" altLang="en-US" sz="2400">
                <a:latin typeface="ＭＳ Ｐゴシック" panose="020B0600070205080204" pitchFamily="50" charset="-128"/>
              </a:rPr>
              <a:t>　　　た。騒音についてはＡ（３）「家族や地域の人々との関わり」と</a:t>
            </a:r>
          </a:p>
          <a:p>
            <a:pPr eaLnBrk="1" hangingPunct="1">
              <a:lnSpc>
                <a:spcPts val="3200"/>
              </a:lnSpc>
              <a:spcBef>
                <a:spcPct val="0"/>
              </a:spcBef>
              <a:buFontTx/>
              <a:buNone/>
            </a:pPr>
            <a:r>
              <a:rPr lang="ja-JP" altLang="en-US" sz="2400">
                <a:latin typeface="ＭＳ Ｐゴシック" panose="020B0600070205080204" pitchFamily="50" charset="-128"/>
              </a:rPr>
              <a:t>　　　関連させる。</a:t>
            </a:r>
          </a:p>
          <a:p>
            <a:pPr eaLnBrk="1" hangingPunct="1">
              <a:lnSpc>
                <a:spcPts val="3200"/>
              </a:lnSpc>
              <a:spcBef>
                <a:spcPct val="0"/>
              </a:spcBef>
              <a:buFontTx/>
              <a:buNone/>
            </a:pPr>
            <a:r>
              <a:rPr lang="ja-JP" altLang="en-US" sz="2400">
                <a:latin typeface="ＭＳ Ｐゴシック" panose="020B0600070205080204" pitchFamily="50" charset="-128"/>
              </a:rPr>
              <a:t>　　・カビ・ダニ等については，「通風・換気」や「清掃」と関連させる。</a:t>
            </a:r>
          </a:p>
          <a:p>
            <a:pPr eaLnBrk="1" hangingPunct="1">
              <a:lnSpc>
                <a:spcPts val="3200"/>
              </a:lnSpc>
              <a:spcBef>
                <a:spcPct val="0"/>
              </a:spcBef>
              <a:buFontTx/>
              <a:buNone/>
            </a:pPr>
            <a:r>
              <a:rPr lang="ja-JP" altLang="en-US" sz="2400">
                <a:latin typeface="ＭＳ Ｐゴシック" panose="020B0600070205080204" pitchFamily="50" charset="-128"/>
              </a:rPr>
              <a:t>　　・比較実験などを通して科学的に理解できるよう配慮する。</a:t>
            </a:r>
          </a:p>
          <a:p>
            <a:pPr eaLnBrk="1" hangingPunct="1">
              <a:lnSpc>
                <a:spcPts val="3200"/>
              </a:lnSpc>
              <a:spcBef>
                <a:spcPct val="0"/>
              </a:spcBef>
              <a:buFontTx/>
              <a:buNone/>
            </a:pPr>
            <a:r>
              <a:rPr lang="ja-JP" altLang="en-US" sz="2400">
                <a:latin typeface="ＭＳ Ｐゴシック" panose="020B0600070205080204" pitchFamily="50" charset="-128"/>
              </a:rPr>
              <a:t>　　・</a:t>
            </a:r>
            <a:r>
              <a:rPr lang="ja-JP" altLang="en-US" sz="2400" b="1" u="sng">
                <a:solidFill>
                  <a:srgbClr val="FF0000"/>
                </a:solidFill>
                <a:latin typeface="ＭＳ Ｐゴシック" panose="020B0600070205080204" pitchFamily="50" charset="-128"/>
              </a:rPr>
              <a:t>日本の伝統的な生活</a:t>
            </a:r>
            <a:r>
              <a:rPr lang="ja-JP" altLang="en-US" sz="2400">
                <a:latin typeface="ＭＳ Ｐゴシック" panose="020B0600070205080204" pitchFamily="50" charset="-128"/>
              </a:rPr>
              <a:t>についても扱い，生活文化に気付くよう　</a:t>
            </a:r>
          </a:p>
          <a:p>
            <a:pPr eaLnBrk="1" hangingPunct="1">
              <a:lnSpc>
                <a:spcPts val="3200"/>
              </a:lnSpc>
              <a:spcBef>
                <a:spcPct val="0"/>
              </a:spcBef>
              <a:buFontTx/>
              <a:buNone/>
            </a:pPr>
            <a:r>
              <a:rPr lang="ja-JP" altLang="en-US" sz="2400">
                <a:latin typeface="ＭＳ Ｐゴシック" panose="020B0600070205080204" pitchFamily="50" charset="-128"/>
              </a:rPr>
              <a:t>　　　配慮する。</a:t>
            </a:r>
          </a:p>
          <a:p>
            <a:pPr eaLnBrk="1" hangingPunct="1">
              <a:lnSpc>
                <a:spcPts val="3200"/>
              </a:lnSpc>
              <a:spcBef>
                <a:spcPct val="0"/>
              </a:spcBef>
              <a:buFontTx/>
              <a:buNone/>
            </a:pPr>
            <a:r>
              <a:rPr lang="ja-JP" altLang="en-US" sz="2400">
                <a:latin typeface="ＭＳ Ｐゴシック" panose="020B0600070205080204" pitchFamily="50" charset="-128"/>
              </a:rPr>
              <a:t>　　　　</a:t>
            </a:r>
            <a:r>
              <a:rPr lang="ja-JP" altLang="en-US" sz="2000">
                <a:latin typeface="ＭＳ Ｐゴシック" panose="020B0600070205080204" pitchFamily="50" charset="-128"/>
              </a:rPr>
              <a:t>畳の清掃，ひさし，よしず，すだれ，打ち水，風鈴など</a:t>
            </a:r>
          </a:p>
          <a:p>
            <a:pPr eaLnBrk="1" hangingPunct="1">
              <a:lnSpc>
                <a:spcPts val="3700"/>
              </a:lnSpc>
              <a:spcBef>
                <a:spcPct val="0"/>
              </a:spcBef>
              <a:buFontTx/>
              <a:buNone/>
            </a:pPr>
            <a:endParaRPr lang="en-US" altLang="ja-JP" sz="2400">
              <a:latin typeface="ＭＳ Ｐゴシック" panose="020B0600070205080204" pitchFamily="50" charset="-128"/>
            </a:endParaRPr>
          </a:p>
          <a:p>
            <a:pPr eaLnBrk="1" hangingPunct="1">
              <a:lnSpc>
                <a:spcPts val="3700"/>
              </a:lnSpc>
              <a:spcBef>
                <a:spcPct val="0"/>
              </a:spcBef>
              <a:buFontTx/>
              <a:buNone/>
            </a:pPr>
            <a:endParaRPr lang="en-US" altLang="ja-JP" sz="2400">
              <a:latin typeface="ＭＳ Ｐゴシック" panose="020B0600070205080204" pitchFamily="50" charset="-128"/>
            </a:endParaRPr>
          </a:p>
          <a:p>
            <a:pPr eaLnBrk="1" hangingPunct="1">
              <a:lnSpc>
                <a:spcPts val="3700"/>
              </a:lnSpc>
              <a:spcBef>
                <a:spcPct val="0"/>
              </a:spcBef>
              <a:buFontTx/>
              <a:buNone/>
            </a:pPr>
            <a:endParaRPr lang="en-US" altLang="ja-JP" sz="2400">
              <a:latin typeface="ＭＳ Ｐゴシック" panose="020B0600070205080204" pitchFamily="50" charset="-128"/>
            </a:endParaRPr>
          </a:p>
          <a:p>
            <a:pPr eaLnBrk="1" hangingPunct="1">
              <a:lnSpc>
                <a:spcPts val="3700"/>
              </a:lnSpc>
              <a:spcBef>
                <a:spcPct val="0"/>
              </a:spcBef>
              <a:buFontTx/>
              <a:buNone/>
            </a:pPr>
            <a:endParaRPr lang="en-US" altLang="ja-JP" sz="2400">
              <a:latin typeface="ＭＳ Ｐゴシック" panose="020B0600070205080204" pitchFamily="50" charset="-128"/>
            </a:endParaRPr>
          </a:p>
        </p:txBody>
      </p:sp>
      <p:sp>
        <p:nvSpPr>
          <p:cNvPr id="35845"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052"/>
    </mc:Choice>
    <mc:Fallback xmlns="">
      <p:transition spd="slow" advTm="57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P64~</a:t>
            </a:r>
          </a:p>
        </p:txBody>
      </p:sp>
      <p:sp>
        <p:nvSpPr>
          <p:cNvPr id="19640" name="正方形/長方形 5"/>
          <p:cNvSpPr>
            <a:spLocks noChangeArrowheads="1"/>
          </p:cNvSpPr>
          <p:nvPr/>
        </p:nvSpPr>
        <p:spPr bwMode="auto">
          <a:xfrm>
            <a:off x="250825" y="1268413"/>
            <a:ext cx="8678863" cy="532765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a:solidFill>
                  <a:srgbClr val="FFFFFF"/>
                </a:solidFill>
              </a:rPr>
              <a:t>Ｓｓ小のうち，</a:t>
            </a:r>
          </a:p>
        </p:txBody>
      </p:sp>
      <p:sp>
        <p:nvSpPr>
          <p:cNvPr id="37892" name="テキスト ボックス 6"/>
          <p:cNvSpPr>
            <a:spLocks noChangeArrowheads="1"/>
          </p:cNvSpPr>
          <p:nvPr/>
        </p:nvSpPr>
        <p:spPr bwMode="auto">
          <a:xfrm>
            <a:off x="136525" y="1196975"/>
            <a:ext cx="9017000" cy="644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700"/>
              </a:lnSpc>
              <a:spcBef>
                <a:spcPct val="0"/>
              </a:spcBef>
              <a:buFontTx/>
              <a:buNone/>
            </a:pPr>
            <a:r>
              <a:rPr lang="ja-JP" altLang="en-US" sz="2800" b="1" dirty="0">
                <a:latin typeface="ＭＳ Ｐゴシック" panose="020B0600070205080204" pitchFamily="50" charset="-128"/>
              </a:rPr>
              <a:t>Ｃ　消費生活・環境　</a:t>
            </a:r>
          </a:p>
          <a:p>
            <a:pPr eaLnBrk="1" hangingPunct="1">
              <a:lnSpc>
                <a:spcPts val="1900"/>
              </a:lnSpc>
              <a:spcBef>
                <a:spcPct val="0"/>
              </a:spcBef>
              <a:buFontTx/>
              <a:buNone/>
            </a:pPr>
            <a:endParaRPr lang="en-US" altLang="ja-JP" sz="2800" dirty="0">
              <a:latin typeface="ＭＳ Ｐゴシック" panose="020B0600070205080204" pitchFamily="50" charset="-128"/>
            </a:endParaRPr>
          </a:p>
          <a:p>
            <a:pPr eaLnBrk="1" hangingPunct="1">
              <a:lnSpc>
                <a:spcPts val="3700"/>
              </a:lnSpc>
              <a:spcBef>
                <a:spcPct val="0"/>
              </a:spcBef>
              <a:buFontTx/>
              <a:buNone/>
            </a:pPr>
            <a:r>
              <a:rPr lang="ja-JP" altLang="en-US" sz="2800" dirty="0">
                <a:latin typeface="ＭＳ Ｐゴシック" panose="020B0600070205080204" pitchFamily="50" charset="-128"/>
              </a:rPr>
              <a:t>自立した消費者を育成するために</a:t>
            </a:r>
          </a:p>
          <a:p>
            <a:pPr eaLnBrk="1" hangingPunct="1">
              <a:lnSpc>
                <a:spcPts val="3700"/>
              </a:lnSpc>
              <a:spcBef>
                <a:spcPct val="0"/>
              </a:spcBef>
              <a:buFontTx/>
              <a:buNone/>
            </a:pPr>
            <a:r>
              <a:rPr lang="ja-JP" altLang="en-US" sz="2800" dirty="0">
                <a:latin typeface="ＭＳ Ｐゴシック" panose="020B0600070205080204" pitchFamily="50" charset="-128"/>
              </a:rPr>
              <a:t>（１）物や金銭の使い方と買物</a:t>
            </a:r>
          </a:p>
          <a:p>
            <a:pPr eaLnBrk="1" hangingPunct="1">
              <a:lnSpc>
                <a:spcPts val="3700"/>
              </a:lnSpc>
              <a:spcBef>
                <a:spcPct val="0"/>
              </a:spcBef>
              <a:buFontTx/>
              <a:buNone/>
            </a:pPr>
            <a:r>
              <a:rPr lang="ja-JP" altLang="en-US" sz="2800" dirty="0">
                <a:latin typeface="ＭＳ Ｐゴシック" panose="020B0600070205080204" pitchFamily="50" charset="-128"/>
              </a:rPr>
              <a:t>  ア</a:t>
            </a:r>
            <a:r>
              <a:rPr lang="en-US" altLang="ja-JP" sz="2800" dirty="0">
                <a:latin typeface="ＭＳ Ｐゴシック" panose="020B0600070205080204" pitchFamily="50" charset="-128"/>
              </a:rPr>
              <a:t>(</a:t>
            </a:r>
            <a:r>
              <a:rPr lang="ja-JP" altLang="en-US" sz="2800" dirty="0">
                <a:latin typeface="ＭＳ Ｐゴシック" panose="020B0600070205080204" pitchFamily="50" charset="-128"/>
              </a:rPr>
              <a:t>ｱ</a:t>
            </a:r>
            <a:r>
              <a:rPr lang="en-US" altLang="ja-JP" sz="2800" dirty="0">
                <a:latin typeface="ＭＳ Ｐゴシック" panose="020B0600070205080204" pitchFamily="50" charset="-128"/>
              </a:rPr>
              <a:t>)   </a:t>
            </a:r>
            <a:r>
              <a:rPr lang="ja-JP" altLang="en-US" sz="2800" b="1" u="sng" dirty="0">
                <a:solidFill>
                  <a:srgbClr val="FF0000"/>
                </a:solidFill>
                <a:latin typeface="ＭＳ Ｐゴシック" panose="020B0600070205080204" pitchFamily="50" charset="-128"/>
              </a:rPr>
              <a:t>買物の仕組みや消費者の役割</a:t>
            </a:r>
            <a:r>
              <a:rPr lang="ja-JP" altLang="en-US" sz="2800" dirty="0">
                <a:latin typeface="ＭＳ Ｐゴシック" panose="020B0600070205080204" pitchFamily="50" charset="-128"/>
              </a:rPr>
              <a:t>が分かり</a:t>
            </a:r>
            <a:r>
              <a:rPr lang="ja-JP" altLang="en-US" sz="2800" b="1" dirty="0">
                <a:solidFill>
                  <a:srgbClr val="FF0000"/>
                </a:solidFill>
                <a:latin typeface="ＭＳ Ｐゴシック" panose="020B0600070205080204" pitchFamily="50" charset="-128"/>
              </a:rPr>
              <a:t>売買契約</a:t>
            </a:r>
          </a:p>
          <a:p>
            <a:pPr eaLnBrk="1" hangingPunct="1">
              <a:lnSpc>
                <a:spcPts val="3700"/>
              </a:lnSpc>
              <a:spcBef>
                <a:spcPct val="0"/>
              </a:spcBef>
              <a:buFontTx/>
              <a:buNone/>
            </a:pPr>
            <a:r>
              <a:rPr lang="en-US" altLang="ja-JP" sz="2800" b="1" dirty="0">
                <a:solidFill>
                  <a:srgbClr val="FF0000"/>
                </a:solidFill>
                <a:latin typeface="ＭＳ Ｐゴシック" panose="020B0600070205080204" pitchFamily="50" charset="-128"/>
              </a:rPr>
              <a:t>         </a:t>
            </a:r>
            <a:r>
              <a:rPr lang="ja-JP" altLang="en-US" sz="2800" b="1" dirty="0">
                <a:solidFill>
                  <a:srgbClr val="FF0000"/>
                </a:solidFill>
                <a:latin typeface="ＭＳ Ｐゴシック" panose="020B0600070205080204" pitchFamily="50" charset="-128"/>
              </a:rPr>
              <a:t>の基礎について触れること</a:t>
            </a:r>
            <a:r>
              <a:rPr lang="en-US" altLang="ja-JP" sz="2800" b="1" dirty="0">
                <a:solidFill>
                  <a:srgbClr val="FF0000"/>
                </a:solidFill>
                <a:latin typeface="ＭＳ Ｐゴシック" panose="020B0600070205080204" pitchFamily="50" charset="-128"/>
              </a:rPr>
              <a:t>【</a:t>
            </a:r>
            <a:r>
              <a:rPr lang="ja-JP" altLang="en-US" sz="2800" b="1" dirty="0">
                <a:solidFill>
                  <a:srgbClr val="FF0000"/>
                </a:solidFill>
                <a:latin typeface="ＭＳ Ｐゴシック" panose="020B0600070205080204" pitchFamily="50" charset="-128"/>
              </a:rPr>
              <a:t>新設</a:t>
            </a:r>
            <a:r>
              <a:rPr lang="en-US" altLang="ja-JP" sz="2800" b="1" dirty="0">
                <a:solidFill>
                  <a:srgbClr val="FF0000"/>
                </a:solidFill>
                <a:latin typeface="ＭＳ Ｐゴシック" panose="020B0600070205080204" pitchFamily="50" charset="-128"/>
              </a:rPr>
              <a:t>】</a:t>
            </a:r>
          </a:p>
          <a:p>
            <a:pPr eaLnBrk="1" hangingPunct="1">
              <a:lnSpc>
                <a:spcPts val="3700"/>
              </a:lnSpc>
              <a:spcBef>
                <a:spcPct val="0"/>
              </a:spcBef>
              <a:buFontTx/>
              <a:buNone/>
            </a:pPr>
            <a:r>
              <a:rPr lang="en-US" altLang="ja-JP" sz="2800" dirty="0">
                <a:latin typeface="ＭＳ Ｐゴシック" panose="020B0600070205080204" pitchFamily="50" charset="-128"/>
              </a:rPr>
              <a:t>     (</a:t>
            </a:r>
            <a:r>
              <a:rPr lang="ja-JP" altLang="en-US" sz="2800" dirty="0">
                <a:latin typeface="ＭＳ Ｐゴシック" panose="020B0600070205080204" pitchFamily="50" charset="-128"/>
              </a:rPr>
              <a:t>ｲ</a:t>
            </a:r>
            <a:r>
              <a:rPr lang="en-US" altLang="ja-JP" sz="2800" dirty="0">
                <a:latin typeface="ＭＳ Ｐゴシック" panose="020B0600070205080204" pitchFamily="50" charset="-128"/>
              </a:rPr>
              <a:t>)    </a:t>
            </a:r>
            <a:r>
              <a:rPr lang="ja-JP" altLang="en-US" sz="2800" dirty="0">
                <a:latin typeface="ＭＳ Ｐゴシック" panose="020B0600070205080204" pitchFamily="50" charset="-128"/>
              </a:rPr>
              <a:t>購入するために必要な情報の収集・整理が適切　</a:t>
            </a:r>
          </a:p>
          <a:p>
            <a:pPr eaLnBrk="1" hangingPunct="1">
              <a:lnSpc>
                <a:spcPts val="3700"/>
              </a:lnSpc>
              <a:spcBef>
                <a:spcPct val="0"/>
              </a:spcBef>
              <a:buFontTx/>
              <a:buNone/>
            </a:pPr>
            <a:r>
              <a:rPr lang="ja-JP" altLang="en-US" sz="2800" dirty="0">
                <a:latin typeface="ＭＳ Ｐゴシック" panose="020B0600070205080204" pitchFamily="50" charset="-128"/>
              </a:rPr>
              <a:t>　　　　 にできること　　</a:t>
            </a:r>
          </a:p>
          <a:p>
            <a:pPr eaLnBrk="1" hangingPunct="1">
              <a:lnSpc>
                <a:spcPts val="3700"/>
              </a:lnSpc>
              <a:spcBef>
                <a:spcPct val="0"/>
              </a:spcBef>
              <a:buFontTx/>
              <a:buNone/>
            </a:pPr>
            <a:r>
              <a:rPr lang="ja-JP" altLang="en-US" sz="2800" dirty="0">
                <a:latin typeface="ＭＳ Ｐゴシック" panose="020B0600070205080204" pitchFamily="50" charset="-128"/>
              </a:rPr>
              <a:t>持続可能な社会の構築の視点から</a:t>
            </a:r>
          </a:p>
          <a:p>
            <a:pPr eaLnBrk="1" hangingPunct="1">
              <a:lnSpc>
                <a:spcPts val="3700"/>
              </a:lnSpc>
              <a:spcBef>
                <a:spcPct val="0"/>
              </a:spcBef>
              <a:buFontTx/>
              <a:buNone/>
            </a:pPr>
            <a:r>
              <a:rPr lang="ja-JP" altLang="en-US" sz="2800" dirty="0">
                <a:latin typeface="ＭＳ Ｐゴシック" panose="020B0600070205080204" pitchFamily="50" charset="-128"/>
              </a:rPr>
              <a:t>（２）環境に配慮した生活</a:t>
            </a:r>
          </a:p>
          <a:p>
            <a:pPr eaLnBrk="1" hangingPunct="1">
              <a:lnSpc>
                <a:spcPts val="3700"/>
              </a:lnSpc>
              <a:spcBef>
                <a:spcPct val="0"/>
              </a:spcBef>
              <a:buFontTx/>
              <a:buNone/>
            </a:pPr>
            <a:r>
              <a:rPr lang="ja-JP" altLang="en-US" sz="2800" dirty="0">
                <a:latin typeface="ＭＳ Ｐゴシック" panose="020B0600070205080204" pitchFamily="50" charset="-128"/>
              </a:rPr>
              <a:t>　　 環境に配慮した物の使い方など</a:t>
            </a:r>
          </a:p>
          <a:p>
            <a:pPr eaLnBrk="1" hangingPunct="1">
              <a:lnSpc>
                <a:spcPts val="3700"/>
              </a:lnSpc>
              <a:spcBef>
                <a:spcPct val="0"/>
              </a:spcBef>
              <a:buFontTx/>
              <a:buNone/>
            </a:pPr>
            <a:endParaRPr lang="en-US" altLang="ja-JP" sz="2800" dirty="0">
              <a:latin typeface="ＭＳ Ｐゴシック" panose="020B0600070205080204" pitchFamily="50" charset="-128"/>
            </a:endParaRPr>
          </a:p>
          <a:p>
            <a:pPr eaLnBrk="1" hangingPunct="1">
              <a:lnSpc>
                <a:spcPts val="3700"/>
              </a:lnSpc>
              <a:spcBef>
                <a:spcPct val="0"/>
              </a:spcBef>
              <a:buFontTx/>
              <a:buNone/>
            </a:pPr>
            <a:endParaRPr lang="en-US" altLang="ja-JP" sz="2800" dirty="0">
              <a:latin typeface="ＭＳ Ｐゴシック" panose="020B0600070205080204" pitchFamily="50" charset="-128"/>
            </a:endParaRPr>
          </a:p>
          <a:p>
            <a:pPr eaLnBrk="1" hangingPunct="1">
              <a:lnSpc>
                <a:spcPts val="3700"/>
              </a:lnSpc>
              <a:spcBef>
                <a:spcPct val="0"/>
              </a:spcBef>
              <a:buFontTx/>
              <a:buNone/>
            </a:pPr>
            <a:endParaRPr lang="en-US" altLang="ja-JP" sz="2800" dirty="0">
              <a:latin typeface="ＭＳ Ｐゴシック" panose="020B0600070205080204" pitchFamily="50" charset="-128"/>
            </a:endParaRPr>
          </a:p>
        </p:txBody>
      </p:sp>
      <p:sp>
        <p:nvSpPr>
          <p:cNvPr id="37893"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90"/>
    </mc:Choice>
    <mc:Fallback xmlns="">
      <p:transition spd="slow" advTm="5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17"/>
          <p:cNvSpPr>
            <a:spLocks noChangeArrowheads="1"/>
          </p:cNvSpPr>
          <p:nvPr/>
        </p:nvSpPr>
        <p:spPr bwMode="auto">
          <a:xfrm>
            <a:off x="6804025" y="44450"/>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P71~</a:t>
            </a:r>
          </a:p>
        </p:txBody>
      </p:sp>
      <p:sp>
        <p:nvSpPr>
          <p:cNvPr id="39939" name="Text Box 19"/>
          <p:cNvSpPr>
            <a:spLocks noChangeArrowheads="1"/>
          </p:cNvSpPr>
          <p:nvPr/>
        </p:nvSpPr>
        <p:spPr bwMode="auto">
          <a:xfrm>
            <a:off x="193675" y="842963"/>
            <a:ext cx="6553200" cy="52387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50000"/>
              </a:spcBef>
              <a:buFontTx/>
              <a:buNone/>
            </a:pPr>
            <a:r>
              <a:rPr lang="ja-JP" altLang="en-US" sz="2800" b="1">
                <a:latin typeface="Tahoma" panose="020B0604030504040204" pitchFamily="34" charset="0"/>
              </a:rPr>
              <a:t>（１）　指導計画作成の配慮事項</a:t>
            </a:r>
          </a:p>
        </p:txBody>
      </p:sp>
      <p:sp>
        <p:nvSpPr>
          <p:cNvPr id="39940" name="AutoShape 21"/>
          <p:cNvSpPr>
            <a:spLocks noChangeArrowheads="1"/>
          </p:cNvSpPr>
          <p:nvPr/>
        </p:nvSpPr>
        <p:spPr bwMode="auto">
          <a:xfrm>
            <a:off x="136525" y="122238"/>
            <a:ext cx="6667500"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Ⅳ</a:t>
            </a:r>
            <a:r>
              <a:rPr lang="ja-JP" altLang="en-US" sz="3200" b="1">
                <a:latin typeface="Arial" panose="020B0604020202020204" pitchFamily="34" charset="0"/>
                <a:ea typeface="HGP教科書体" panose="02020600000000000000" pitchFamily="18" charset="-128"/>
              </a:rPr>
              <a:t>　指導計画の作成と内容の取扱い</a:t>
            </a:r>
          </a:p>
        </p:txBody>
      </p:sp>
      <p:sp>
        <p:nvSpPr>
          <p:cNvPr id="20672" name="正方形/長方形 12"/>
          <p:cNvSpPr>
            <a:spLocks noChangeArrowheads="1"/>
          </p:cNvSpPr>
          <p:nvPr/>
        </p:nvSpPr>
        <p:spPr bwMode="auto">
          <a:xfrm>
            <a:off x="125413" y="2735263"/>
            <a:ext cx="8834437" cy="735012"/>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rIns="0"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③　「Ａ」（４</a:t>
            </a:r>
            <a:r>
              <a:rPr lang="ja-JP" altLang="en-US" sz="2400"/>
              <a:t>）</a:t>
            </a:r>
            <a:r>
              <a:rPr kumimoji="1" lang="ja-JP" altLang="en-US" sz="2400">
                <a:latin typeface="ＭＳ Ｐゴシック" panose="020B0600070205080204" pitchFamily="50" charset="-128"/>
              </a:rPr>
              <a:t> 「家族・家庭生活についての課題と実践」</a:t>
            </a:r>
            <a:r>
              <a:rPr lang="ja-JP" altLang="en-US" sz="2400">
                <a:solidFill>
                  <a:srgbClr val="222A35"/>
                </a:solidFill>
              </a:rPr>
              <a:t>は，２学年間で</a:t>
            </a:r>
          </a:p>
          <a:p>
            <a:pPr eaLnBrk="1" hangingPunct="1">
              <a:buSzPct val="100000"/>
              <a:defRPr/>
            </a:pPr>
            <a:r>
              <a:rPr lang="ja-JP" altLang="en-US" sz="2400">
                <a:solidFill>
                  <a:srgbClr val="222A35"/>
                </a:solidFill>
              </a:rPr>
              <a:t>　一つ又は二つの課題を設定して履修</a:t>
            </a:r>
          </a:p>
        </p:txBody>
      </p:sp>
      <p:sp>
        <p:nvSpPr>
          <p:cNvPr id="20673" name="正方形/長方形 15"/>
          <p:cNvSpPr>
            <a:spLocks noChangeArrowheads="1"/>
          </p:cNvSpPr>
          <p:nvPr/>
        </p:nvSpPr>
        <p:spPr bwMode="auto">
          <a:xfrm>
            <a:off x="109538" y="2112963"/>
            <a:ext cx="8831262" cy="547687"/>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②　各項目の授業時数及び履修学年は各学校で適切に定める</a:t>
            </a:r>
          </a:p>
        </p:txBody>
      </p:sp>
      <p:sp>
        <p:nvSpPr>
          <p:cNvPr id="20674" name="正方形/長方形 19"/>
          <p:cNvSpPr>
            <a:spLocks noChangeArrowheads="1"/>
          </p:cNvSpPr>
          <p:nvPr/>
        </p:nvSpPr>
        <p:spPr bwMode="auto">
          <a:xfrm>
            <a:off x="130175" y="1409700"/>
            <a:ext cx="8834438" cy="547688"/>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①　主体的・対話的で深い学びの実現に向けた授業改善</a:t>
            </a:r>
          </a:p>
        </p:txBody>
      </p:sp>
      <p:sp>
        <p:nvSpPr>
          <p:cNvPr id="20675" name="正方形/長方形 20"/>
          <p:cNvSpPr>
            <a:spLocks noChangeArrowheads="1"/>
          </p:cNvSpPr>
          <p:nvPr/>
        </p:nvSpPr>
        <p:spPr bwMode="auto">
          <a:xfrm>
            <a:off x="119063" y="3565525"/>
            <a:ext cx="8828087" cy="1006475"/>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lIns="90000" rIns="0"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④　「Ｂ」の（２）「</a:t>
            </a:r>
            <a:r>
              <a:rPr kumimoji="1" lang="ja-JP" altLang="en-US" sz="2400">
                <a:latin typeface="ＭＳ Ｐゴシック" panose="020B0600070205080204" pitchFamily="50" charset="-128"/>
              </a:rPr>
              <a:t>調理の基礎」</a:t>
            </a:r>
            <a:r>
              <a:rPr lang="ja-JP" altLang="en-US" sz="2400">
                <a:solidFill>
                  <a:srgbClr val="222A35"/>
                </a:solidFill>
              </a:rPr>
              <a:t>及び（５）「</a:t>
            </a:r>
            <a:r>
              <a:rPr kumimoji="1" lang="ja-JP" altLang="en-US" sz="2400">
                <a:latin typeface="ＭＳ Ｐゴシック" panose="020B0600070205080204" pitchFamily="50" charset="-128"/>
              </a:rPr>
              <a:t>生活を豊かにするための布を</a:t>
            </a:r>
          </a:p>
          <a:p>
            <a:pPr eaLnBrk="1" hangingPunct="1">
              <a:buSzPct val="100000"/>
              <a:defRPr/>
            </a:pPr>
            <a:r>
              <a:rPr kumimoji="1" lang="ja-JP" altLang="en-US" sz="2400">
                <a:latin typeface="ＭＳ Ｐゴシック" panose="020B0600070205080204" pitchFamily="50" charset="-128"/>
              </a:rPr>
              <a:t>　用いた製作」</a:t>
            </a:r>
            <a:r>
              <a:rPr lang="ja-JP" altLang="en-US" sz="2400">
                <a:solidFill>
                  <a:srgbClr val="222A35"/>
                </a:solidFill>
              </a:rPr>
              <a:t>については，平易なものから段階的に２学年にわたっ</a:t>
            </a:r>
          </a:p>
          <a:p>
            <a:pPr eaLnBrk="1" hangingPunct="1">
              <a:buSzPct val="100000"/>
              <a:defRPr/>
            </a:pPr>
            <a:r>
              <a:rPr lang="ja-JP" altLang="en-US" sz="2400">
                <a:solidFill>
                  <a:srgbClr val="222A35"/>
                </a:solidFill>
              </a:rPr>
              <a:t>　て取扱う　　</a:t>
            </a:r>
          </a:p>
        </p:txBody>
      </p:sp>
      <p:sp>
        <p:nvSpPr>
          <p:cNvPr id="20676" name="正方形/長方形 26"/>
          <p:cNvSpPr>
            <a:spLocks noChangeArrowheads="1"/>
          </p:cNvSpPr>
          <p:nvPr/>
        </p:nvSpPr>
        <p:spPr bwMode="auto">
          <a:xfrm>
            <a:off x="127000" y="5534025"/>
            <a:ext cx="8831263" cy="546100"/>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⑥　障がいのある児童などへの指導内容・方法の工夫</a:t>
            </a:r>
          </a:p>
        </p:txBody>
      </p:sp>
      <p:sp>
        <p:nvSpPr>
          <p:cNvPr id="20677" name="正方形/長方形 27"/>
          <p:cNvSpPr>
            <a:spLocks noChangeArrowheads="1"/>
          </p:cNvSpPr>
          <p:nvPr/>
        </p:nvSpPr>
        <p:spPr bwMode="auto">
          <a:xfrm>
            <a:off x="123825" y="4681538"/>
            <a:ext cx="8834438" cy="700087"/>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rIns="0"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⑤　内容相互の関連を図り，他教科との関連を明確に示し，中学校</a:t>
            </a:r>
          </a:p>
          <a:p>
            <a:pPr eaLnBrk="1" hangingPunct="1">
              <a:buSzPct val="100000"/>
              <a:defRPr/>
            </a:pPr>
            <a:r>
              <a:rPr lang="ja-JP" altLang="en-US" sz="2400">
                <a:solidFill>
                  <a:srgbClr val="222A35"/>
                </a:solidFill>
              </a:rPr>
              <a:t>　を見据えた系統的な指導を図る</a:t>
            </a:r>
          </a:p>
        </p:txBody>
      </p:sp>
      <p:sp>
        <p:nvSpPr>
          <p:cNvPr id="20678" name="正方形/長方形 10"/>
          <p:cNvSpPr>
            <a:spLocks noChangeArrowheads="1"/>
          </p:cNvSpPr>
          <p:nvPr/>
        </p:nvSpPr>
        <p:spPr bwMode="auto">
          <a:xfrm>
            <a:off x="100013" y="6223000"/>
            <a:ext cx="8831262" cy="546100"/>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400">
                <a:solidFill>
                  <a:srgbClr val="222A35"/>
                </a:solidFill>
              </a:rPr>
              <a:t>⑦　道徳科などとの関連を考慮した家庭科の特質に応じた指導</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56"/>
    </mc:Choice>
    <mc:Fallback xmlns="">
      <p:transition spd="slow" advTm="1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17"/>
          <p:cNvSpPr>
            <a:spLocks noChangeArrowheads="1"/>
          </p:cNvSpPr>
          <p:nvPr/>
        </p:nvSpPr>
        <p:spPr bwMode="auto">
          <a:xfrm>
            <a:off x="6804025" y="44450"/>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P77~</a:t>
            </a:r>
          </a:p>
        </p:txBody>
      </p:sp>
      <p:sp>
        <p:nvSpPr>
          <p:cNvPr id="41987" name="Text Box 19"/>
          <p:cNvSpPr>
            <a:spLocks noChangeArrowheads="1"/>
          </p:cNvSpPr>
          <p:nvPr/>
        </p:nvSpPr>
        <p:spPr bwMode="auto">
          <a:xfrm>
            <a:off x="250825" y="981075"/>
            <a:ext cx="6553200" cy="52387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50000"/>
              </a:spcBef>
              <a:buFontTx/>
              <a:buNone/>
            </a:pPr>
            <a:r>
              <a:rPr lang="ja-JP" altLang="en-US" sz="2800" b="1">
                <a:latin typeface="Tahoma" panose="020B0604030504040204" pitchFamily="34" charset="0"/>
              </a:rPr>
              <a:t>（２）　内容の取扱いと指導上の配慮事項</a:t>
            </a:r>
          </a:p>
        </p:txBody>
      </p:sp>
      <p:sp>
        <p:nvSpPr>
          <p:cNvPr id="41988" name="AutoShape 21"/>
          <p:cNvSpPr>
            <a:spLocks noChangeArrowheads="1"/>
          </p:cNvSpPr>
          <p:nvPr/>
        </p:nvSpPr>
        <p:spPr bwMode="auto">
          <a:xfrm>
            <a:off x="136525" y="122238"/>
            <a:ext cx="6667500"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Ⅳ</a:t>
            </a:r>
            <a:r>
              <a:rPr lang="ja-JP" altLang="en-US" sz="3200" b="1">
                <a:latin typeface="Arial" panose="020B0604020202020204" pitchFamily="34" charset="0"/>
                <a:ea typeface="HGP教科書体" panose="02020600000000000000" pitchFamily="18" charset="-128"/>
              </a:rPr>
              <a:t>　指導計画の作成と内容の取扱い</a:t>
            </a:r>
          </a:p>
        </p:txBody>
      </p:sp>
      <p:sp>
        <p:nvSpPr>
          <p:cNvPr id="21708" name="正方形/長方形 12"/>
          <p:cNvSpPr>
            <a:spLocks noChangeArrowheads="1"/>
          </p:cNvSpPr>
          <p:nvPr/>
        </p:nvSpPr>
        <p:spPr bwMode="auto">
          <a:xfrm>
            <a:off x="142875" y="3257550"/>
            <a:ext cx="8836025" cy="795338"/>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3200">
                <a:solidFill>
                  <a:srgbClr val="222A35"/>
                </a:solidFill>
              </a:rPr>
              <a:t>③　実践的・体験的な活動の充実</a:t>
            </a:r>
          </a:p>
        </p:txBody>
      </p:sp>
      <p:sp>
        <p:nvSpPr>
          <p:cNvPr id="21709" name="正方形/長方形 15"/>
          <p:cNvSpPr>
            <a:spLocks noChangeArrowheads="1"/>
          </p:cNvSpPr>
          <p:nvPr/>
        </p:nvSpPr>
        <p:spPr bwMode="auto">
          <a:xfrm>
            <a:off x="128588" y="2406650"/>
            <a:ext cx="8834437" cy="771525"/>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3200">
                <a:solidFill>
                  <a:srgbClr val="222A35"/>
                </a:solidFill>
              </a:rPr>
              <a:t>②　コンピュータや情報通信ネットワークの活用</a:t>
            </a:r>
          </a:p>
        </p:txBody>
      </p:sp>
      <p:sp>
        <p:nvSpPr>
          <p:cNvPr id="21710" name="正方形/長方形 19"/>
          <p:cNvSpPr>
            <a:spLocks noChangeArrowheads="1"/>
          </p:cNvSpPr>
          <p:nvPr/>
        </p:nvSpPr>
        <p:spPr bwMode="auto">
          <a:xfrm>
            <a:off x="136525" y="1562100"/>
            <a:ext cx="8836025" cy="773113"/>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3200">
                <a:solidFill>
                  <a:srgbClr val="222A35"/>
                </a:solidFill>
              </a:rPr>
              <a:t>①　言語活動の充実</a:t>
            </a:r>
          </a:p>
        </p:txBody>
      </p:sp>
      <p:sp>
        <p:nvSpPr>
          <p:cNvPr id="21711" name="正方形/長方形 20"/>
          <p:cNvSpPr>
            <a:spLocks noChangeArrowheads="1"/>
          </p:cNvSpPr>
          <p:nvPr/>
        </p:nvSpPr>
        <p:spPr bwMode="auto">
          <a:xfrm>
            <a:off x="149225" y="4130675"/>
            <a:ext cx="8829675" cy="1027113"/>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3200" dirty="0">
                <a:solidFill>
                  <a:srgbClr val="222A35"/>
                </a:solidFill>
              </a:rPr>
              <a:t>④　個に応じた指導の充実　</a:t>
            </a:r>
            <a:endParaRPr lang="en-US" altLang="ja-JP" sz="3200" dirty="0">
              <a:solidFill>
                <a:srgbClr val="222A35"/>
              </a:solidFill>
            </a:endParaRPr>
          </a:p>
          <a:p>
            <a:pPr eaLnBrk="1" hangingPunct="1">
              <a:buSzPct val="100000"/>
              <a:defRPr/>
            </a:pPr>
            <a:r>
              <a:rPr lang="ja-JP" altLang="en-US" sz="3200" b="1" dirty="0">
                <a:solidFill>
                  <a:srgbClr val="222A35"/>
                </a:solidFill>
              </a:rPr>
              <a:t>　　　</a:t>
            </a:r>
            <a:r>
              <a:rPr lang="ja-JP" altLang="en-US" sz="3200" b="1" dirty="0">
                <a:solidFill>
                  <a:srgbClr val="FF0000"/>
                </a:solidFill>
              </a:rPr>
              <a:t>ティームティーチングや</a:t>
            </a:r>
            <a:r>
              <a:rPr lang="ja-JP" altLang="en-US" sz="2800" b="1" dirty="0">
                <a:solidFill>
                  <a:srgbClr val="FF0000"/>
                </a:solidFill>
              </a:rPr>
              <a:t>少人数指導</a:t>
            </a:r>
          </a:p>
        </p:txBody>
      </p:sp>
      <p:sp>
        <p:nvSpPr>
          <p:cNvPr id="21712" name="正方形/長方形 27"/>
          <p:cNvSpPr>
            <a:spLocks noChangeArrowheads="1"/>
          </p:cNvSpPr>
          <p:nvPr/>
        </p:nvSpPr>
        <p:spPr bwMode="auto">
          <a:xfrm>
            <a:off x="125413" y="5157788"/>
            <a:ext cx="8836025" cy="1031875"/>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3200">
                <a:solidFill>
                  <a:srgbClr val="222A35"/>
                </a:solidFill>
              </a:rPr>
              <a:t>⑤　家庭や地域との連携</a:t>
            </a:r>
          </a:p>
          <a:p>
            <a:pPr eaLnBrk="1" hangingPunct="1">
              <a:buSzPct val="100000"/>
              <a:defRPr/>
            </a:pPr>
            <a:r>
              <a:rPr lang="ja-JP" altLang="en-US" sz="2800">
                <a:solidFill>
                  <a:srgbClr val="FF0000"/>
                </a:solidFill>
              </a:rPr>
              <a:t>　　　</a:t>
            </a:r>
            <a:r>
              <a:rPr lang="ja-JP" altLang="en-US" sz="2800" b="1">
                <a:solidFill>
                  <a:srgbClr val="FF0000"/>
                </a:solidFill>
              </a:rPr>
              <a:t>相手に対する配慮や安全面について配慮</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47"/>
    </mc:Choice>
    <mc:Fallback xmlns="">
      <p:transition spd="slow" advTm="3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15"/>
          <p:cNvSpPr>
            <a:spLocks noChangeArrowheads="1"/>
          </p:cNvSpPr>
          <p:nvPr/>
        </p:nvSpPr>
        <p:spPr bwMode="auto">
          <a:xfrm>
            <a:off x="34925" y="44450"/>
            <a:ext cx="5616575"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家庭科改訂の趣旨及び要点</a:t>
            </a:r>
          </a:p>
        </p:txBody>
      </p:sp>
      <p:sp>
        <p:nvSpPr>
          <p:cNvPr id="7171"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P7~8</a:t>
            </a:r>
          </a:p>
        </p:txBody>
      </p:sp>
      <p:sp>
        <p:nvSpPr>
          <p:cNvPr id="4126" name="正方形/長方形 5"/>
          <p:cNvSpPr>
            <a:spLocks noChangeArrowheads="1"/>
          </p:cNvSpPr>
          <p:nvPr/>
        </p:nvSpPr>
        <p:spPr bwMode="auto">
          <a:xfrm>
            <a:off x="250825" y="1268413"/>
            <a:ext cx="8642350" cy="5229225"/>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endParaRPr lang="ja-JP" altLang="en-US">
              <a:solidFill>
                <a:srgbClr val="FFFFFF"/>
              </a:solidFill>
            </a:endParaRPr>
          </a:p>
        </p:txBody>
      </p:sp>
      <p:sp>
        <p:nvSpPr>
          <p:cNvPr id="7173" name="テキスト ボックス 6"/>
          <p:cNvSpPr>
            <a:spLocks noChangeArrowheads="1"/>
          </p:cNvSpPr>
          <p:nvPr/>
        </p:nvSpPr>
        <p:spPr bwMode="auto">
          <a:xfrm>
            <a:off x="323850" y="1628775"/>
            <a:ext cx="8569325" cy="5200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ja-JP" altLang="en-US" sz="2800">
                <a:latin typeface="Tahoma" panose="020B0604030504040204" pitchFamily="34" charset="0"/>
              </a:rPr>
              <a:t>①　目標の示し方</a:t>
            </a:r>
          </a:p>
          <a:p>
            <a:pPr eaLnBrk="1" hangingPunct="1">
              <a:lnSpc>
                <a:spcPct val="100000"/>
              </a:lnSpc>
              <a:spcBef>
                <a:spcPct val="0"/>
              </a:spcBef>
              <a:buFontTx/>
              <a:buNone/>
            </a:pPr>
            <a:r>
              <a:rPr lang="ja-JP" altLang="en-US" sz="2400">
                <a:latin typeface="Tahoma" panose="020B0604030504040204" pitchFamily="34" charset="0"/>
              </a:rPr>
              <a:t>   育成を目指す資質・能力を，</a:t>
            </a:r>
            <a:r>
              <a:rPr lang="ja-JP" altLang="en-US" sz="2800" b="1">
                <a:solidFill>
                  <a:srgbClr val="FF0000"/>
                </a:solidFill>
                <a:latin typeface="Tahoma" panose="020B0604030504040204" pitchFamily="34" charset="0"/>
              </a:rPr>
              <a:t>三つの柱　「知識及び技能」，「思考力，判断力，表現力等」，「学びに向かう力，人間性等」</a:t>
            </a:r>
            <a:r>
              <a:rPr lang="ja-JP" altLang="en-US" sz="2400">
                <a:latin typeface="Tahoma" panose="020B0604030504040204" pitchFamily="34" charset="0"/>
              </a:rPr>
              <a:t>により明確にし，全体に関わる目標を柱書として示す。</a:t>
            </a:r>
          </a:p>
          <a:p>
            <a:pPr eaLnBrk="1" hangingPunct="1">
              <a:lnSpc>
                <a:spcPct val="100000"/>
              </a:lnSpc>
              <a:spcBef>
                <a:spcPct val="0"/>
              </a:spcBef>
              <a:buFontTx/>
              <a:buNone/>
            </a:pPr>
            <a:endParaRPr lang="en-US" altLang="ja-JP" sz="1800">
              <a:latin typeface="Tahoma" panose="020B0604030504040204" pitchFamily="34" charset="0"/>
            </a:endParaRPr>
          </a:p>
          <a:p>
            <a:pPr eaLnBrk="1" hangingPunct="1">
              <a:lnSpc>
                <a:spcPct val="100000"/>
              </a:lnSpc>
              <a:spcBef>
                <a:spcPct val="0"/>
              </a:spcBef>
              <a:buFontTx/>
              <a:buNone/>
            </a:pPr>
            <a:r>
              <a:rPr lang="ja-JP" altLang="en-US" sz="2800">
                <a:latin typeface="Tahoma" panose="020B0604030504040204" pitchFamily="34" charset="0"/>
              </a:rPr>
              <a:t>②　家庭科における「</a:t>
            </a:r>
            <a:r>
              <a:rPr lang="ja-JP" altLang="en-US" sz="2800" b="1">
                <a:solidFill>
                  <a:srgbClr val="0000FF"/>
                </a:solidFill>
                <a:latin typeface="Tahoma" panose="020B0604030504040204" pitchFamily="34" charset="0"/>
              </a:rPr>
              <a:t>生活の営みに係る見方・考え方</a:t>
            </a:r>
            <a:r>
              <a:rPr lang="ja-JP" altLang="en-US" sz="2800">
                <a:latin typeface="Tahoma" panose="020B0604030504040204" pitchFamily="34" charset="0"/>
              </a:rPr>
              <a:t>」</a:t>
            </a:r>
          </a:p>
          <a:p>
            <a:pPr algn="dist" eaLnBrk="1" hangingPunct="1">
              <a:lnSpc>
                <a:spcPct val="100000"/>
              </a:lnSpc>
              <a:spcBef>
                <a:spcPct val="0"/>
              </a:spcBef>
              <a:buFontTx/>
              <a:buNone/>
            </a:pPr>
            <a:r>
              <a:rPr lang="ja-JP" altLang="en-US" sz="2800">
                <a:latin typeface="Tahoma" panose="020B0604030504040204" pitchFamily="34" charset="0"/>
              </a:rPr>
              <a:t>　</a:t>
            </a:r>
            <a:r>
              <a:rPr lang="ja-JP" altLang="en-US" sz="2400">
                <a:latin typeface="Tahoma" panose="020B0604030504040204" pitchFamily="34" charset="0"/>
              </a:rPr>
              <a:t>家族や家庭，衣食住，消費や環境などに係る生活事象を，</a:t>
            </a:r>
          </a:p>
          <a:p>
            <a:pPr algn="dist" eaLnBrk="1" hangingPunct="1">
              <a:lnSpc>
                <a:spcPct val="100000"/>
              </a:lnSpc>
              <a:spcBef>
                <a:spcPct val="0"/>
              </a:spcBef>
              <a:buFontTx/>
              <a:buNone/>
            </a:pPr>
            <a:r>
              <a:rPr lang="ja-JP" altLang="en-US" sz="2400" b="1">
                <a:solidFill>
                  <a:srgbClr val="FF0000"/>
                </a:solidFill>
                <a:latin typeface="Tahoma" panose="020B0604030504040204" pitchFamily="34" charset="0"/>
              </a:rPr>
              <a:t>協力・協働，健康・快適・安全，生活文化の継承・創造，</a:t>
            </a:r>
          </a:p>
          <a:p>
            <a:pPr algn="dist" eaLnBrk="1" hangingPunct="1">
              <a:lnSpc>
                <a:spcPct val="100000"/>
              </a:lnSpc>
              <a:spcBef>
                <a:spcPct val="0"/>
              </a:spcBef>
              <a:buFontTx/>
              <a:buNone/>
            </a:pPr>
            <a:r>
              <a:rPr lang="ja-JP" altLang="en-US" sz="2400" b="1">
                <a:solidFill>
                  <a:srgbClr val="FF0000"/>
                </a:solidFill>
                <a:latin typeface="Tahoma" panose="020B0604030504040204" pitchFamily="34" charset="0"/>
              </a:rPr>
              <a:t>持続可能な社会の構築等の視点</a:t>
            </a:r>
            <a:r>
              <a:rPr lang="ja-JP" altLang="en-US" sz="2400">
                <a:latin typeface="Tahoma" panose="020B0604030504040204" pitchFamily="34" charset="0"/>
              </a:rPr>
              <a:t>で捉え，よりよい生活を営む</a:t>
            </a:r>
          </a:p>
          <a:p>
            <a:pPr eaLnBrk="1" hangingPunct="1">
              <a:lnSpc>
                <a:spcPct val="100000"/>
              </a:lnSpc>
              <a:spcBef>
                <a:spcPct val="0"/>
              </a:spcBef>
              <a:buFontTx/>
              <a:buNone/>
            </a:pPr>
            <a:r>
              <a:rPr lang="ja-JP" altLang="en-US" sz="2400">
                <a:latin typeface="Tahoma" panose="020B0604030504040204" pitchFamily="34" charset="0"/>
              </a:rPr>
              <a:t>ために工夫することとした。</a:t>
            </a:r>
          </a:p>
          <a:p>
            <a:pPr eaLnBrk="1" hangingPunct="1">
              <a:lnSpc>
                <a:spcPct val="100000"/>
              </a:lnSpc>
              <a:spcBef>
                <a:spcPct val="0"/>
              </a:spcBef>
              <a:buFontTx/>
              <a:buNone/>
            </a:pPr>
            <a:endParaRPr lang="en-US" altLang="ja-JP" sz="2000">
              <a:latin typeface="Tahoma" panose="020B0604030504040204" pitchFamily="34" charset="0"/>
            </a:endParaRPr>
          </a:p>
          <a:p>
            <a:pPr eaLnBrk="1" hangingPunct="1">
              <a:lnSpc>
                <a:spcPct val="100000"/>
              </a:lnSpc>
              <a:spcBef>
                <a:spcPct val="0"/>
              </a:spcBef>
              <a:buFontTx/>
              <a:buNone/>
            </a:pPr>
            <a:r>
              <a:rPr lang="ja-JP" altLang="en-US" sz="2800">
                <a:latin typeface="Tahoma" panose="020B0604030504040204" pitchFamily="34" charset="0"/>
              </a:rPr>
              <a:t>③　</a:t>
            </a:r>
            <a:r>
              <a:rPr lang="ja-JP" altLang="en-US" sz="2600">
                <a:latin typeface="Tahoma" panose="020B0604030504040204" pitchFamily="34" charset="0"/>
              </a:rPr>
              <a:t>学年の目標を整理し，教科の目標としてまとめて示す。</a:t>
            </a:r>
            <a:endParaRPr lang="en-US" altLang="ja-JP" sz="2600">
              <a:latin typeface="Tahoma" panose="020B0604030504040204" pitchFamily="34" charset="0"/>
            </a:endParaRPr>
          </a:p>
          <a:p>
            <a:pPr eaLnBrk="1" hangingPunct="1">
              <a:lnSpc>
                <a:spcPct val="100000"/>
              </a:lnSpc>
              <a:spcBef>
                <a:spcPct val="0"/>
              </a:spcBef>
              <a:buFontTx/>
              <a:buNone/>
            </a:pPr>
            <a:r>
              <a:rPr lang="ja-JP" altLang="en-US" sz="2600">
                <a:latin typeface="Tahoma" panose="020B0604030504040204" pitchFamily="34" charset="0"/>
              </a:rPr>
              <a:t>　　</a:t>
            </a:r>
          </a:p>
        </p:txBody>
      </p:sp>
      <p:sp>
        <p:nvSpPr>
          <p:cNvPr id="4128" name="角丸四角形 7"/>
          <p:cNvSpPr>
            <a:spLocks noChangeArrowheads="1"/>
          </p:cNvSpPr>
          <p:nvPr/>
        </p:nvSpPr>
        <p:spPr bwMode="auto">
          <a:xfrm>
            <a:off x="1476375" y="981075"/>
            <a:ext cx="6408738" cy="647700"/>
          </a:xfrm>
          <a:prstGeom prst="roundRect">
            <a:avLst>
              <a:gd name="adj" fmla="val 16667"/>
            </a:avLst>
          </a:prstGeom>
          <a:gradFill rotWithShape="1">
            <a:gsLst>
              <a:gs pos="0">
                <a:srgbClr val="71A6DB"/>
              </a:gs>
              <a:gs pos="50000">
                <a:srgbClr val="559BDB"/>
              </a:gs>
              <a:gs pos="100000">
                <a:srgbClr val="438AC9"/>
              </a:gs>
            </a:gsLst>
            <a:lin ang="5400000"/>
          </a:gra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sz="3200" b="1">
                <a:solidFill>
                  <a:srgbClr val="FFFFFF"/>
                </a:solidFill>
              </a:rPr>
              <a:t>家庭科の目標の改善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72"/>
    </mc:Choice>
    <mc:Fallback xmlns="">
      <p:transition spd="slow" advTm="3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17"/>
          <p:cNvSpPr>
            <a:spLocks noChangeArrowheads="1"/>
          </p:cNvSpPr>
          <p:nvPr/>
        </p:nvSpPr>
        <p:spPr bwMode="auto">
          <a:xfrm>
            <a:off x="6804025" y="44450"/>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P81~</a:t>
            </a:r>
          </a:p>
        </p:txBody>
      </p:sp>
      <p:sp>
        <p:nvSpPr>
          <p:cNvPr id="44035" name="Text Box 19"/>
          <p:cNvSpPr>
            <a:spLocks noChangeArrowheads="1"/>
          </p:cNvSpPr>
          <p:nvPr/>
        </p:nvSpPr>
        <p:spPr bwMode="auto">
          <a:xfrm>
            <a:off x="250825" y="981075"/>
            <a:ext cx="7850188" cy="52387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50000"/>
              </a:spcBef>
              <a:buFontTx/>
              <a:buNone/>
            </a:pPr>
            <a:r>
              <a:rPr lang="ja-JP" altLang="en-US" sz="2800" b="1">
                <a:latin typeface="Tahoma" panose="020B0604030504040204" pitchFamily="34" charset="0"/>
              </a:rPr>
              <a:t>（３）　実習の指導</a:t>
            </a:r>
          </a:p>
        </p:txBody>
      </p:sp>
      <p:sp>
        <p:nvSpPr>
          <p:cNvPr id="44036" name="AutoShape 21"/>
          <p:cNvSpPr>
            <a:spLocks noChangeArrowheads="1"/>
          </p:cNvSpPr>
          <p:nvPr/>
        </p:nvSpPr>
        <p:spPr bwMode="auto">
          <a:xfrm>
            <a:off x="136525" y="122238"/>
            <a:ext cx="6667500"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Ⅳ</a:t>
            </a:r>
            <a:r>
              <a:rPr lang="ja-JP" altLang="en-US" sz="3200" b="1">
                <a:latin typeface="Arial" panose="020B0604020202020204" pitchFamily="34" charset="0"/>
                <a:ea typeface="HGP教科書体" panose="02020600000000000000" pitchFamily="18" charset="-128"/>
              </a:rPr>
              <a:t>　指導計画の作成と内容の取扱い</a:t>
            </a:r>
          </a:p>
        </p:txBody>
      </p:sp>
      <p:sp>
        <p:nvSpPr>
          <p:cNvPr id="22742" name="正方形/長方形 12"/>
          <p:cNvSpPr>
            <a:spLocks noChangeArrowheads="1"/>
          </p:cNvSpPr>
          <p:nvPr/>
        </p:nvSpPr>
        <p:spPr bwMode="auto">
          <a:xfrm>
            <a:off x="165100" y="4300538"/>
            <a:ext cx="8799513" cy="1281112"/>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800">
                <a:solidFill>
                  <a:srgbClr val="222A35"/>
                </a:solidFill>
                <a:latin typeface="ＭＳ Ｐゴシック" panose="020B0600070205080204" pitchFamily="50" charset="-128"/>
              </a:rPr>
              <a:t>③　調理に用いる食品については，生の魚や肉は扱わない</a:t>
            </a:r>
          </a:p>
          <a:p>
            <a:pPr eaLnBrk="1" hangingPunct="1">
              <a:buSzPct val="100000"/>
              <a:defRPr/>
            </a:pPr>
            <a:r>
              <a:rPr lang="ja-JP" altLang="en-US" sz="2800">
                <a:solidFill>
                  <a:srgbClr val="222A35"/>
                </a:solidFill>
                <a:latin typeface="ＭＳ Ｐゴシック" panose="020B0600070205080204" pitchFamily="50" charset="-128"/>
              </a:rPr>
              <a:t>　など，安全・衛生に留意すること。また，食物アレルギーに</a:t>
            </a:r>
          </a:p>
          <a:p>
            <a:pPr eaLnBrk="1" hangingPunct="1">
              <a:buSzPct val="100000"/>
              <a:defRPr/>
            </a:pPr>
            <a:r>
              <a:rPr lang="ja-JP" altLang="en-US" sz="2800">
                <a:solidFill>
                  <a:srgbClr val="222A35"/>
                </a:solidFill>
                <a:latin typeface="ＭＳ Ｐゴシック" panose="020B0600070205080204" pitchFamily="50" charset="-128"/>
              </a:rPr>
              <a:t>　ついて配慮すること</a:t>
            </a:r>
          </a:p>
        </p:txBody>
      </p:sp>
      <p:sp>
        <p:nvSpPr>
          <p:cNvPr id="22743" name="正方形/長方形 15"/>
          <p:cNvSpPr>
            <a:spLocks noChangeArrowheads="1"/>
          </p:cNvSpPr>
          <p:nvPr/>
        </p:nvSpPr>
        <p:spPr bwMode="auto">
          <a:xfrm>
            <a:off x="130175" y="3119438"/>
            <a:ext cx="8834438" cy="1030287"/>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800">
                <a:solidFill>
                  <a:srgbClr val="222A35"/>
                </a:solidFill>
                <a:latin typeface="ＭＳ Ｐゴシック" panose="020B0600070205080204" pitchFamily="50" charset="-128"/>
              </a:rPr>
              <a:t>②　服装を整え，衛生に留意して用具の手入れや保管を適</a:t>
            </a:r>
          </a:p>
          <a:p>
            <a:pPr eaLnBrk="1" hangingPunct="1">
              <a:buSzPct val="100000"/>
              <a:defRPr/>
            </a:pPr>
            <a:r>
              <a:rPr lang="ja-JP" altLang="en-US" sz="2800">
                <a:solidFill>
                  <a:srgbClr val="222A35"/>
                </a:solidFill>
                <a:latin typeface="ＭＳ Ｐゴシック" panose="020B0600070205080204" pitchFamily="50" charset="-128"/>
              </a:rPr>
              <a:t>　切に行うこと</a:t>
            </a:r>
          </a:p>
        </p:txBody>
      </p:sp>
      <p:sp>
        <p:nvSpPr>
          <p:cNvPr id="22744" name="正方形/長方形 19"/>
          <p:cNvSpPr>
            <a:spLocks noChangeArrowheads="1"/>
          </p:cNvSpPr>
          <p:nvPr/>
        </p:nvSpPr>
        <p:spPr bwMode="auto">
          <a:xfrm>
            <a:off x="136525" y="1524000"/>
            <a:ext cx="8828088" cy="1400175"/>
          </a:xfrm>
          <a:prstGeom prst="rect">
            <a:avLst/>
          </a:prstGeom>
          <a:solidFill>
            <a:srgbClr val="FFFFFF"/>
          </a:solidFill>
          <a:ln w="12700" cap="flat" algn="ctr">
            <a:solidFill>
              <a:srgbClr val="41719C"/>
            </a:solidFill>
            <a:prstDash val="solid"/>
            <a:miter lim="800000"/>
            <a:headEnd type="none" w="med" len="med"/>
            <a:tailEnd type="none" w="med" len="med"/>
          </a:ln>
          <a:effectLst>
            <a:outerShdw blurRad="50800" dist="38100" dir="18900000" algn="bl" rotWithShape="0">
              <a:srgbClr val="000000">
                <a:alpha val="39999"/>
              </a:srgbClr>
            </a:outerShdw>
          </a:effec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eaLnBrk="1" hangingPunct="1">
              <a:buSzPct val="100000"/>
              <a:defRPr/>
            </a:pPr>
            <a:r>
              <a:rPr lang="ja-JP" altLang="en-US" sz="2800">
                <a:solidFill>
                  <a:srgbClr val="222A35"/>
                </a:solidFill>
                <a:latin typeface="ＭＳ Ｐゴシック" panose="020B0600070205080204" pitchFamily="50" charset="-128"/>
              </a:rPr>
              <a:t>①　施設・設備の安全管理に配慮し，学習環境を整備する</a:t>
            </a:r>
          </a:p>
          <a:p>
            <a:pPr eaLnBrk="1" hangingPunct="1">
              <a:buSzPct val="100000"/>
              <a:defRPr/>
            </a:pPr>
            <a:r>
              <a:rPr lang="ja-JP" altLang="en-US" sz="2800">
                <a:solidFill>
                  <a:srgbClr val="222A35"/>
                </a:solidFill>
                <a:latin typeface="ＭＳ Ｐゴシック" panose="020B0600070205080204" pitchFamily="50" charset="-128"/>
              </a:rPr>
              <a:t>　とともに熱源や用具，機械などの取扱いに注意して事故</a:t>
            </a:r>
          </a:p>
          <a:p>
            <a:pPr eaLnBrk="1" hangingPunct="1">
              <a:buSzPct val="100000"/>
              <a:defRPr/>
            </a:pPr>
            <a:r>
              <a:rPr lang="ja-JP" altLang="en-US" sz="2800">
                <a:solidFill>
                  <a:srgbClr val="222A35"/>
                </a:solidFill>
                <a:latin typeface="ＭＳ Ｐゴシック" panose="020B0600070205080204" pitchFamily="50" charset="-128"/>
              </a:rPr>
              <a:t>　防止の指導を徹底すること</a:t>
            </a:r>
          </a:p>
        </p:txBody>
      </p:sp>
      <p:sp>
        <p:nvSpPr>
          <p:cNvPr id="44040" name="テキスト ボックス 9"/>
          <p:cNvSpPr>
            <a:spLocks noChangeArrowheads="1"/>
          </p:cNvSpPr>
          <p:nvPr/>
        </p:nvSpPr>
        <p:spPr bwMode="auto">
          <a:xfrm>
            <a:off x="482600" y="5732463"/>
            <a:ext cx="8091488"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2800">
                <a:solidFill>
                  <a:srgbClr val="FF0000"/>
                </a:solidFill>
                <a:latin typeface="ＭＳ Ｐゴシック" panose="020B0600070205080204" pitchFamily="50" charset="-128"/>
              </a:rPr>
              <a:t>※</a:t>
            </a:r>
            <a:r>
              <a:rPr lang="ja-JP" altLang="en-US" sz="2800">
                <a:solidFill>
                  <a:srgbClr val="FF0000"/>
                </a:solidFill>
                <a:latin typeface="ＭＳ Ｐゴシック" panose="020B0600070205080204" pitchFamily="50" charset="-128"/>
              </a:rPr>
              <a:t>細心の注意を図ること　　</a:t>
            </a:r>
            <a:r>
              <a:rPr lang="en-US" altLang="ja-JP" sz="2800">
                <a:solidFill>
                  <a:srgbClr val="FF0000"/>
                </a:solidFill>
                <a:latin typeface="ＭＳ Ｐゴシック" panose="020B0600070205080204" pitchFamily="50" charset="-128"/>
              </a:rPr>
              <a:t>※</a:t>
            </a:r>
            <a:r>
              <a:rPr lang="ja-JP" altLang="en-US" sz="2800">
                <a:solidFill>
                  <a:srgbClr val="FF0000"/>
                </a:solidFill>
                <a:latin typeface="ＭＳ Ｐゴシック" panose="020B0600070205080204" pitchFamily="50" charset="-128"/>
              </a:rPr>
              <a:t>共通理解を図ること　　</a:t>
            </a:r>
          </a:p>
          <a:p>
            <a:pPr>
              <a:lnSpc>
                <a:spcPct val="100000"/>
              </a:lnSpc>
              <a:spcBef>
                <a:spcPct val="0"/>
              </a:spcBef>
              <a:buFontTx/>
              <a:buNone/>
            </a:pPr>
            <a:r>
              <a:rPr lang="en-US" altLang="ja-JP" sz="2800">
                <a:solidFill>
                  <a:srgbClr val="FF0000"/>
                </a:solidFill>
                <a:latin typeface="ＭＳ Ｐゴシック" panose="020B0600070205080204" pitchFamily="50" charset="-128"/>
              </a:rPr>
              <a:t>※</a:t>
            </a:r>
            <a:r>
              <a:rPr lang="ja-JP" altLang="en-US" sz="2800">
                <a:solidFill>
                  <a:srgbClr val="FF0000"/>
                </a:solidFill>
                <a:latin typeface="ＭＳ Ｐゴシック" panose="020B0600070205080204" pitchFamily="50" charset="-128"/>
              </a:rPr>
              <a:t>他教科等で実習する場合にも反映されること</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046"/>
    </mc:Choice>
    <mc:Fallback xmlns="">
      <p:transition spd="slow" advTm="4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6" descr="紫のメッシュ"/>
          <p:cNvSpPr>
            <a:spLocks noChangeArrowheads="1" noChangeShapeType="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2060"/>
              </a:contourClr>
            </a:sp3d>
          </a:bodyPr>
          <a:lstStyle/>
          <a:p>
            <a:pPr algn="ctr"/>
            <a:r>
              <a:rPr lang="zh-TW" altLang="en-US" sz="3600" kern="10">
                <a:ln w="9525">
                  <a:round/>
                  <a:headEnd/>
                  <a:tailEnd/>
                </a:ln>
                <a:solidFill>
                  <a:srgbClr val="002060"/>
                </a:solid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solidFill>
                <a:srgbClr val="002060"/>
              </a:solidFill>
              <a:latin typeface="HGP教科書体" panose="02020600000000000000" pitchFamily="18" charset="-128"/>
              <a:ea typeface="HGP教科書体" panose="02020600000000000000" pitchFamily="18" charset="-128"/>
            </a:endParaRPr>
          </a:p>
        </p:txBody>
      </p:sp>
      <p:sp>
        <p:nvSpPr>
          <p:cNvPr id="46083" name="WordArt 10"/>
          <p:cNvSpPr>
            <a:spLocks noChangeArrowheads="1" noChangeShapeType="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3600" b="1" kern="10">
                <a:ln w="9525" algn="ctr">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家庭</a:t>
            </a:r>
          </a:p>
        </p:txBody>
      </p:sp>
      <p:sp>
        <p:nvSpPr>
          <p:cNvPr id="46084" name="AutoShape 12"/>
          <p:cNvSpPr>
            <a:spLocks noChangeArrowheads="1"/>
          </p:cNvSpPr>
          <p:nvPr/>
        </p:nvSpPr>
        <p:spPr bwMode="auto">
          <a:xfrm>
            <a:off x="827088" y="2133600"/>
            <a:ext cx="7489825" cy="3670300"/>
          </a:xfrm>
          <a:prstGeom prst="bevel">
            <a:avLst>
              <a:gd name="adj" fmla="val 4912"/>
            </a:avLst>
          </a:prstGeom>
          <a:gradFill rotWithShape="1">
            <a:gsLst>
              <a:gs pos="0">
                <a:srgbClr val="F7BDA4"/>
              </a:gs>
              <a:gs pos="50000">
                <a:srgbClr val="F5B195"/>
              </a:gs>
              <a:gs pos="100000">
                <a:srgbClr val="F8A581"/>
              </a:gs>
            </a:gsLst>
            <a:lin ang="5400000"/>
          </a:gradFill>
          <a:ln w="9525" algn="ctr">
            <a:solidFill>
              <a:srgbClr val="ED7D31"/>
            </a:solidFill>
            <a:miter lim="800000"/>
            <a:headEnd/>
            <a:tailEnd/>
          </a:ln>
        </p:spPr>
        <p:txBody>
          <a:bodyPr lIns="36000" tIns="36000" rIns="36000" bIns="3600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ts val="3600"/>
              </a:lnSpc>
              <a:spcBef>
                <a:spcPct val="50000"/>
              </a:spcBef>
              <a:buFontTx/>
              <a:buNone/>
            </a:pPr>
            <a:r>
              <a:rPr lang="en-US" altLang="ja-JP" sz="3200" b="1">
                <a:latin typeface="Arial" panose="020B0604020202020204" pitchFamily="34" charset="0"/>
                <a:ea typeface="HGPｺﾞｼｯｸM" panose="020B0600000000000000" pitchFamily="50" charset="-128"/>
              </a:rPr>
              <a:t>Ⅰ</a:t>
            </a:r>
            <a:r>
              <a:rPr lang="ja-JP" altLang="en-US" sz="3200" b="1">
                <a:latin typeface="Arial" panose="020B0604020202020204" pitchFamily="34" charset="0"/>
                <a:ea typeface="HGP教科書体" panose="02020600000000000000" pitchFamily="18" charset="-128"/>
              </a:rPr>
              <a:t>　家庭科改訂の趣旨及び要点</a:t>
            </a:r>
          </a:p>
          <a:p>
            <a:pPr eaLnBrk="1" hangingPunct="1">
              <a:lnSpc>
                <a:spcPts val="3600"/>
              </a:lnSpc>
              <a:spcBef>
                <a:spcPct val="50000"/>
              </a:spcBef>
              <a:buFontTx/>
              <a:buNone/>
            </a:pPr>
            <a:r>
              <a:rPr lang="en-US" altLang="ja-JP" sz="3200" b="1">
                <a:latin typeface="Arial" panose="020B0604020202020204" pitchFamily="34" charset="0"/>
                <a:ea typeface="HGPｺﾞｼｯｸM" panose="020B0600000000000000" pitchFamily="50" charset="-128"/>
              </a:rPr>
              <a:t>Ⅱ</a:t>
            </a:r>
            <a:r>
              <a:rPr lang="ja-JP" altLang="en-US" sz="3200" b="1">
                <a:latin typeface="Arial" panose="020B0604020202020204" pitchFamily="34" charset="0"/>
                <a:ea typeface="HGP教科書体" panose="02020600000000000000" pitchFamily="18" charset="-128"/>
              </a:rPr>
              <a:t>　家庭科の目標</a:t>
            </a:r>
          </a:p>
          <a:p>
            <a:pPr eaLnBrk="1" hangingPunct="1">
              <a:lnSpc>
                <a:spcPts val="3600"/>
              </a:lnSpc>
              <a:spcBef>
                <a:spcPct val="5000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a:p>
            <a:pPr eaLnBrk="1" hangingPunct="1">
              <a:lnSpc>
                <a:spcPts val="3600"/>
              </a:lnSpc>
              <a:spcBef>
                <a:spcPct val="50000"/>
              </a:spcBef>
              <a:buFontTx/>
              <a:buNone/>
            </a:pPr>
            <a:r>
              <a:rPr lang="en-US" altLang="ja-JP" sz="3200" b="1">
                <a:latin typeface="Arial" panose="020B0604020202020204" pitchFamily="34" charset="0"/>
                <a:ea typeface="HGP教科書体" panose="02020600000000000000" pitchFamily="18" charset="-128"/>
              </a:rPr>
              <a:t>Ⅳ</a:t>
            </a:r>
            <a:r>
              <a:rPr lang="ja-JP" altLang="en-US" sz="3200" b="1">
                <a:latin typeface="Arial" panose="020B0604020202020204" pitchFamily="34" charset="0"/>
                <a:ea typeface="HGP教科書体" panose="02020600000000000000" pitchFamily="18" charset="-128"/>
              </a:rPr>
              <a:t>　指導計画の作成と内容の取扱い</a:t>
            </a:r>
          </a:p>
        </p:txBody>
      </p:sp>
      <p:sp>
        <p:nvSpPr>
          <p:cNvPr id="46085" name="Text Box 14"/>
          <p:cNvSpPr>
            <a:spLocks noChangeArrowheads="1"/>
          </p:cNvSpPr>
          <p:nvPr/>
        </p:nvSpPr>
        <p:spPr bwMode="auto">
          <a:xfrm>
            <a:off x="2149475" y="404813"/>
            <a:ext cx="2112963" cy="668337"/>
          </a:xfrm>
          <a:prstGeom prst="rect">
            <a:avLst/>
          </a:prstGeom>
          <a:solidFill>
            <a:srgbClr val="800000"/>
          </a:solidFill>
          <a:ln w="9525" algn="ctr">
            <a:solidFill>
              <a:srgbClr val="800000"/>
            </a:solidFill>
            <a:miter lim="800000"/>
            <a:headEnd/>
            <a:tailEnd/>
          </a:ln>
        </p:spPr>
        <p:txBody>
          <a:bodyPr lIns="36000" tIns="36000" rIns="36000" bIns="36000" anchor="ctr" anchorCtr="1"/>
          <a:lstStyle>
            <a:lvl1pPr defTabSz="1279525">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1279525">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1279525">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46086" name="Text Box 16"/>
          <p:cNvSpPr>
            <a:spLocks noChangeArrowheads="1"/>
          </p:cNvSpPr>
          <p:nvPr/>
        </p:nvSpPr>
        <p:spPr bwMode="auto">
          <a:xfrm>
            <a:off x="4262438" y="403225"/>
            <a:ext cx="1231900" cy="669925"/>
          </a:xfrm>
          <a:prstGeom prst="rect">
            <a:avLst/>
          </a:prstGeom>
          <a:noFill/>
          <a:ln w="9525"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1279525">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1279525">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46087" name="Rectangle 17"/>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lgn="ctr">
            <a:solidFill>
              <a:srgbClr val="800000"/>
            </a:solidFill>
            <a:miter lim="800000"/>
            <a:headEnd/>
            <a:tailEnd/>
          </a:ln>
        </p:spPr>
        <p:txBody>
          <a:bodyPr lIns="36000" tIns="36000" rIns="36000" bIns="36000" anchor="ctr" anchorCtr="1"/>
          <a:lstStyle>
            <a:lvl1pPr defTabSz="1279525">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1279525">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1279525">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1279525">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1279525"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3600" b="1">
                <a:solidFill>
                  <a:schemeClr val="bg1"/>
                </a:solidFill>
                <a:latin typeface="HGP教科書体" panose="02020600000000000000" pitchFamily="18" charset="-128"/>
                <a:ea typeface="HGP教科書体" panose="02020600000000000000" pitchFamily="18" charset="-128"/>
              </a:rPr>
              <a:t>小学校</a:t>
            </a:r>
          </a:p>
        </p:txBody>
      </p:sp>
      <p:grpSp>
        <p:nvGrpSpPr>
          <p:cNvPr id="46088" name="楕円 1"/>
          <p:cNvGrpSpPr>
            <a:grpSpLocks/>
          </p:cNvGrpSpPr>
          <p:nvPr/>
        </p:nvGrpSpPr>
        <p:grpSpPr bwMode="auto">
          <a:xfrm>
            <a:off x="523875" y="255588"/>
            <a:ext cx="1566863" cy="1506537"/>
            <a:chOff x="330" y="161"/>
            <a:chExt cx="987" cy="949"/>
          </a:xfrm>
        </p:grpSpPr>
        <p:pic>
          <p:nvPicPr>
            <p:cNvPr id="46089" name="楕円 1"/>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 y="161"/>
              <a:ext cx="987" cy="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228"/>
            <p:cNvSpPr>
              <a:spLocks noChangeArrowheads="1"/>
            </p:cNvSpPr>
            <p:nvPr/>
          </p:nvSpPr>
          <p:spPr bwMode="auto">
            <a:xfrm>
              <a:off x="735" y="269"/>
              <a:ext cx="420" cy="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ja-JP" altLang="en-US" sz="4400" b="1">
                  <a:solidFill>
                    <a:srgbClr val="C00000"/>
                  </a:solidFill>
                  <a:latin typeface="HGP教科書体" panose="02020600000000000000" pitchFamily="18" charset="-128"/>
                  <a:ea typeface="HGP教科書体" panose="02020600000000000000" pitchFamily="18" charset="-128"/>
                </a:rPr>
                <a:t>新</a:t>
              </a: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54"/>
    </mc:Choice>
    <mc:Fallback xmlns="">
      <p:transition spd="slow" advTm="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15"/>
          <p:cNvSpPr>
            <a:spLocks noChangeArrowheads="1"/>
          </p:cNvSpPr>
          <p:nvPr/>
        </p:nvSpPr>
        <p:spPr bwMode="auto">
          <a:xfrm>
            <a:off x="34925" y="44450"/>
            <a:ext cx="5616575"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家庭科改訂の趣旨及び要点</a:t>
            </a:r>
          </a:p>
        </p:txBody>
      </p:sp>
      <p:sp>
        <p:nvSpPr>
          <p:cNvPr id="9219"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P8~10</a:t>
            </a:r>
          </a:p>
        </p:txBody>
      </p:sp>
      <p:sp>
        <p:nvSpPr>
          <p:cNvPr id="5157" name="正方形/長方形 5"/>
          <p:cNvSpPr>
            <a:spLocks noChangeArrowheads="1"/>
          </p:cNvSpPr>
          <p:nvPr/>
        </p:nvSpPr>
        <p:spPr bwMode="auto">
          <a:xfrm>
            <a:off x="287338" y="1117600"/>
            <a:ext cx="8642350" cy="5526088"/>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endParaRPr lang="ja-JP" altLang="en-US" sz="1600">
              <a:solidFill>
                <a:srgbClr val="FFFFFF"/>
              </a:solidFill>
            </a:endParaRPr>
          </a:p>
        </p:txBody>
      </p:sp>
      <p:sp>
        <p:nvSpPr>
          <p:cNvPr id="9221" name="テキスト ボックス 6"/>
          <p:cNvSpPr>
            <a:spLocks noChangeArrowheads="1"/>
          </p:cNvSpPr>
          <p:nvPr/>
        </p:nvSpPr>
        <p:spPr bwMode="auto">
          <a:xfrm>
            <a:off x="911225" y="1765300"/>
            <a:ext cx="799306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0"/>
              </a:spcBef>
              <a:buFontTx/>
              <a:buNone/>
            </a:pPr>
            <a:r>
              <a:rPr lang="ja-JP" altLang="en-US" sz="3200" dirty="0">
                <a:latin typeface="Tahoma" panose="020B0604030504040204" pitchFamily="34" charset="0"/>
              </a:rPr>
              <a:t>（ア）内容構成の改善</a:t>
            </a:r>
          </a:p>
          <a:p>
            <a:pPr eaLnBrk="1" hangingPunct="1">
              <a:lnSpc>
                <a:spcPct val="100000"/>
              </a:lnSpc>
              <a:spcBef>
                <a:spcPct val="0"/>
              </a:spcBef>
              <a:buFontTx/>
              <a:buNone/>
            </a:pPr>
            <a:r>
              <a:rPr lang="ja-JP" altLang="en-US" sz="3200" dirty="0">
                <a:latin typeface="Tahoma" panose="020B0604030504040204" pitchFamily="34" charset="0"/>
              </a:rPr>
              <a:t>（イ）履修についての改善</a:t>
            </a:r>
          </a:p>
          <a:p>
            <a:pPr eaLnBrk="1" hangingPunct="1">
              <a:lnSpc>
                <a:spcPct val="100000"/>
              </a:lnSpc>
              <a:spcBef>
                <a:spcPct val="0"/>
              </a:spcBef>
              <a:buFontTx/>
              <a:buNone/>
            </a:pPr>
            <a:r>
              <a:rPr lang="ja-JP" altLang="en-US" sz="3200" dirty="0">
                <a:latin typeface="Tahoma" panose="020B0604030504040204" pitchFamily="34" charset="0"/>
              </a:rPr>
              <a:t>（ウ）社会の変化への対応</a:t>
            </a:r>
          </a:p>
          <a:p>
            <a:pPr eaLnBrk="1" hangingPunct="1">
              <a:lnSpc>
                <a:spcPct val="100000"/>
              </a:lnSpc>
              <a:spcBef>
                <a:spcPct val="0"/>
              </a:spcBef>
              <a:buFontTx/>
              <a:buNone/>
            </a:pPr>
            <a:r>
              <a:rPr lang="ja-JP" altLang="en-US" sz="3200" dirty="0">
                <a:latin typeface="Tahoma" panose="020B0604030504040204" pitchFamily="34" charset="0"/>
              </a:rPr>
              <a:t>（エ）基礎的・基本的な知識及び技能の</a:t>
            </a:r>
          </a:p>
          <a:p>
            <a:pPr eaLnBrk="1" hangingPunct="1">
              <a:lnSpc>
                <a:spcPct val="100000"/>
              </a:lnSpc>
              <a:spcBef>
                <a:spcPct val="0"/>
              </a:spcBef>
              <a:buFontTx/>
              <a:buNone/>
            </a:pPr>
            <a:r>
              <a:rPr lang="ja-JP" altLang="en-US" sz="3200" dirty="0">
                <a:latin typeface="Tahoma" panose="020B0604030504040204" pitchFamily="34" charset="0"/>
              </a:rPr>
              <a:t>　　確実な定着を図るための内容の充実</a:t>
            </a:r>
          </a:p>
          <a:p>
            <a:pPr eaLnBrk="1" hangingPunct="1">
              <a:lnSpc>
                <a:spcPct val="100000"/>
              </a:lnSpc>
              <a:spcBef>
                <a:spcPct val="0"/>
              </a:spcBef>
              <a:buFontTx/>
              <a:buNone/>
            </a:pPr>
            <a:r>
              <a:rPr lang="ja-JP" altLang="en-US" sz="3200" dirty="0">
                <a:latin typeface="Tahoma" panose="020B0604030504040204" pitchFamily="34" charset="0"/>
              </a:rPr>
              <a:t>（オ）知識及び技能を実生活で活用する</a:t>
            </a:r>
          </a:p>
          <a:p>
            <a:pPr eaLnBrk="1" hangingPunct="1">
              <a:lnSpc>
                <a:spcPct val="100000"/>
              </a:lnSpc>
              <a:spcBef>
                <a:spcPct val="0"/>
              </a:spcBef>
              <a:buFontTx/>
              <a:buNone/>
            </a:pPr>
            <a:r>
              <a:rPr lang="ja-JP" altLang="en-US" sz="3200" dirty="0">
                <a:latin typeface="Tahoma" panose="020B0604030504040204" pitchFamily="34" charset="0"/>
              </a:rPr>
              <a:t>　　ための内容の充実　</a:t>
            </a:r>
          </a:p>
          <a:p>
            <a:pPr eaLnBrk="1" hangingPunct="1">
              <a:lnSpc>
                <a:spcPct val="100000"/>
              </a:lnSpc>
              <a:spcBef>
                <a:spcPct val="0"/>
              </a:spcBef>
              <a:buFontTx/>
              <a:buNone/>
            </a:pPr>
            <a:r>
              <a:rPr lang="ja-JP" altLang="en-US" sz="3200" dirty="0">
                <a:latin typeface="Tahoma" panose="020B0604030504040204" pitchFamily="34" charset="0"/>
              </a:rPr>
              <a:t>（カ）「生活の営みに係る見方・考え方」と</a:t>
            </a:r>
          </a:p>
          <a:p>
            <a:pPr eaLnBrk="1" hangingPunct="1">
              <a:lnSpc>
                <a:spcPct val="100000"/>
              </a:lnSpc>
              <a:spcBef>
                <a:spcPct val="0"/>
              </a:spcBef>
              <a:buFontTx/>
              <a:buNone/>
            </a:pPr>
            <a:r>
              <a:rPr lang="ja-JP" altLang="en-US" sz="3200" dirty="0">
                <a:latin typeface="Tahoma" panose="020B0604030504040204" pitchFamily="34" charset="0"/>
              </a:rPr>
              <a:t>　　関連を図るための内容の充実</a:t>
            </a:r>
          </a:p>
        </p:txBody>
      </p:sp>
      <p:sp>
        <p:nvSpPr>
          <p:cNvPr id="5159" name="角丸四角形 7"/>
          <p:cNvSpPr>
            <a:spLocks noChangeArrowheads="1"/>
          </p:cNvSpPr>
          <p:nvPr/>
        </p:nvSpPr>
        <p:spPr bwMode="auto">
          <a:xfrm>
            <a:off x="1476375" y="765175"/>
            <a:ext cx="6408738" cy="647700"/>
          </a:xfrm>
          <a:prstGeom prst="roundRect">
            <a:avLst>
              <a:gd name="adj" fmla="val 16667"/>
            </a:avLst>
          </a:prstGeom>
          <a:gradFill rotWithShape="1">
            <a:gsLst>
              <a:gs pos="0">
                <a:srgbClr val="71A6DB"/>
              </a:gs>
              <a:gs pos="50000">
                <a:srgbClr val="559BDB"/>
              </a:gs>
              <a:gs pos="100000">
                <a:srgbClr val="438AC9"/>
              </a:gs>
            </a:gsLst>
            <a:lin ang="5400000"/>
          </a:gra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r>
              <a:rPr lang="ja-JP" altLang="en-US" sz="3200" b="1" dirty="0">
                <a:solidFill>
                  <a:srgbClr val="FFFFFF"/>
                </a:solidFill>
              </a:rPr>
              <a:t>家庭科の内容の改善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60"/>
    </mc:Choice>
    <mc:Fallback xmlns="">
      <p:transition spd="slow" advTm="1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17"/>
          <p:cNvSpPr>
            <a:spLocks noChangeArrowheads="1"/>
          </p:cNvSpPr>
          <p:nvPr/>
        </p:nvSpPr>
        <p:spPr bwMode="auto">
          <a:xfrm>
            <a:off x="6804025" y="44450"/>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P12</a:t>
            </a:r>
          </a:p>
        </p:txBody>
      </p:sp>
      <p:sp>
        <p:nvSpPr>
          <p:cNvPr id="11267" name="Text Box 19"/>
          <p:cNvSpPr>
            <a:spLocks noChangeArrowheads="1"/>
          </p:cNvSpPr>
          <p:nvPr/>
        </p:nvSpPr>
        <p:spPr bwMode="auto">
          <a:xfrm>
            <a:off x="141288" y="981075"/>
            <a:ext cx="3241675" cy="51911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50000"/>
              </a:spcBef>
              <a:buFontTx/>
              <a:buNone/>
            </a:pPr>
            <a:r>
              <a:rPr lang="ja-JP" altLang="en-US" sz="2800" b="1">
                <a:latin typeface="Tahoma" panose="020B0604030504040204" pitchFamily="34" charset="0"/>
              </a:rPr>
              <a:t>（１）家庭科の目標</a:t>
            </a:r>
          </a:p>
        </p:txBody>
      </p:sp>
      <p:sp>
        <p:nvSpPr>
          <p:cNvPr id="11268"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Ⅱ</a:t>
            </a:r>
            <a:r>
              <a:rPr lang="ja-JP" altLang="en-US" sz="3200" b="1">
                <a:latin typeface="Arial" panose="020B0604020202020204" pitchFamily="34" charset="0"/>
                <a:ea typeface="HGP教科書体" panose="02020600000000000000" pitchFamily="18" charset="-128"/>
              </a:rPr>
              <a:t>　家庭科の目標</a:t>
            </a:r>
          </a:p>
        </p:txBody>
      </p:sp>
      <p:sp>
        <p:nvSpPr>
          <p:cNvPr id="6189" name="テキスト ボックス 5"/>
          <p:cNvSpPr>
            <a:spLocks noChangeArrowheads="1"/>
          </p:cNvSpPr>
          <p:nvPr/>
        </p:nvSpPr>
        <p:spPr bwMode="auto">
          <a:xfrm>
            <a:off x="112713" y="1557338"/>
            <a:ext cx="8910637" cy="4851400"/>
          </a:xfrm>
          <a:prstGeom prst="rect">
            <a:avLst/>
          </a:prstGeom>
          <a:solidFill>
            <a:srgbClr val="FFFFFF"/>
          </a:solidFill>
          <a:ln w="12700" cap="flat" algn="ctr">
            <a:solidFill>
              <a:srgbClr val="000000"/>
            </a:solidFill>
            <a:prstDash val="solid"/>
            <a:miter lim="800000"/>
            <a:headEnd type="none" w="med" len="med"/>
            <a:tailEnd type="none" w="med" len="med"/>
          </a:ln>
          <a:effectLst>
            <a:outerShdw blurRad="50800" dist="38100" dir="2700000" algn="tl" rotWithShape="0">
              <a:srgbClr val="000000">
                <a:alpha val="39999"/>
              </a:srgbClr>
            </a:outerShdw>
          </a:effectLst>
        </p:spPr>
        <p:txBody>
          <a:bodyPr/>
          <a:lstStyle>
            <a:lvl1pPr defTabSz="0" eaLnBrk="0" hangingPunct="0">
              <a:defRPr>
                <a:solidFill>
                  <a:schemeClr val="tx1"/>
                </a:solidFill>
                <a:latin typeface="Calibri" panose="020F0502020204030204" pitchFamily="34" charset="0"/>
                <a:cs typeface="Arial" panose="020B0604020202020204" pitchFamily="34" charset="0"/>
              </a:defRPr>
            </a:lvl1pPr>
            <a:lvl2pPr defTabSz="0" eaLnBrk="0" hangingPunct="0">
              <a:defRPr>
                <a:solidFill>
                  <a:schemeClr val="tx1"/>
                </a:solidFill>
                <a:latin typeface="Calibri" panose="020F0502020204030204" pitchFamily="34" charset="0"/>
                <a:cs typeface="Arial" panose="020B0604020202020204" pitchFamily="34" charset="0"/>
              </a:defRPr>
            </a:lvl2pPr>
            <a:lvl3pPr defTabSz="0" eaLnBrk="0" hangingPunct="0">
              <a:defRPr>
                <a:solidFill>
                  <a:schemeClr val="tx1"/>
                </a:solidFill>
                <a:latin typeface="Calibri" panose="020F0502020204030204" pitchFamily="34" charset="0"/>
                <a:cs typeface="Arial" panose="020B0604020202020204" pitchFamily="34" charset="0"/>
              </a:defRPr>
            </a:lvl3pPr>
            <a:lvl4pPr defTabSz="0" eaLnBrk="0" hangingPunct="0">
              <a:defRPr>
                <a:solidFill>
                  <a:schemeClr val="tx1"/>
                </a:solidFill>
                <a:latin typeface="Calibri" panose="020F0502020204030204" pitchFamily="34" charset="0"/>
                <a:cs typeface="Arial" panose="020B0604020202020204" pitchFamily="34" charset="0"/>
              </a:defRPr>
            </a:lvl4pPr>
            <a:lvl5pPr defTabSz="0" eaLnBrk="0" hangingPunct="0">
              <a:defRPr>
                <a:solidFill>
                  <a:schemeClr val="tx1"/>
                </a:solidFill>
                <a:latin typeface="Calibri" panose="020F0502020204030204" pitchFamily="34" charset="0"/>
                <a:cs typeface="Arial" panose="020B0604020202020204" pitchFamily="34" charset="0"/>
              </a:defRPr>
            </a:lvl5pPr>
            <a:lvl6pPr defTabSz="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Pct val="100000"/>
              <a:defRPr/>
            </a:pPr>
            <a:r>
              <a:rPr kumimoji="1" lang="ja-JP" altLang="en-US" sz="2400">
                <a:solidFill>
                  <a:srgbClr val="000000"/>
                </a:solidFill>
              </a:rPr>
              <a:t>　 </a:t>
            </a:r>
            <a:r>
              <a:rPr kumimoji="1" lang="ja-JP" altLang="en-US" sz="2400" b="1" u="sng">
                <a:solidFill>
                  <a:srgbClr val="FF0000"/>
                </a:solidFill>
              </a:rPr>
              <a:t>生活の営みに係る見方・考え方を働かせ</a:t>
            </a:r>
            <a:r>
              <a:rPr kumimoji="1" lang="ja-JP" altLang="en-US" sz="2400">
                <a:solidFill>
                  <a:srgbClr val="000000"/>
                </a:solidFill>
              </a:rPr>
              <a:t>，</a:t>
            </a:r>
            <a:r>
              <a:rPr kumimoji="1" lang="ja-JP" altLang="en-US" sz="2400" u="sng">
                <a:solidFill>
                  <a:srgbClr val="000000"/>
                </a:solidFill>
              </a:rPr>
              <a:t>衣食住などに関する実践的・体験的な活動を通して</a:t>
            </a:r>
            <a:r>
              <a:rPr kumimoji="1" lang="ja-JP" altLang="en-US" sz="2400">
                <a:solidFill>
                  <a:srgbClr val="000000"/>
                </a:solidFill>
              </a:rPr>
              <a:t>，</a:t>
            </a:r>
            <a:r>
              <a:rPr kumimoji="1" lang="ja-JP" altLang="en-US" sz="2400" u="sng">
                <a:solidFill>
                  <a:srgbClr val="000000"/>
                </a:solidFill>
              </a:rPr>
              <a:t>生活をよりよくしようと工夫する</a:t>
            </a:r>
            <a:r>
              <a:rPr kumimoji="1" lang="ja-JP" altLang="en-US" sz="2400">
                <a:solidFill>
                  <a:srgbClr val="000000"/>
                </a:solidFill>
              </a:rPr>
              <a:t>資質・能力を次のとおり育成することを目指す。</a:t>
            </a:r>
          </a:p>
          <a:p>
            <a:pPr>
              <a:buSzPct val="100000"/>
              <a:defRPr/>
            </a:pPr>
            <a:endParaRPr kumimoji="1" lang="en-US" altLang="ja-JP" sz="2400">
              <a:solidFill>
                <a:srgbClr val="000000"/>
              </a:solidFill>
            </a:endParaRPr>
          </a:p>
          <a:p>
            <a:pPr>
              <a:buSzPct val="100000"/>
              <a:defRPr/>
            </a:pPr>
            <a:r>
              <a:rPr kumimoji="1" lang="ja-JP" altLang="en-US" sz="2400">
                <a:solidFill>
                  <a:srgbClr val="000000"/>
                </a:solidFill>
              </a:rPr>
              <a:t>（１）　家族や家庭，衣食住，消費や環境などについて，日常生活に　　</a:t>
            </a:r>
          </a:p>
          <a:p>
            <a:pPr>
              <a:buSzPct val="100000"/>
              <a:defRPr/>
            </a:pPr>
            <a:r>
              <a:rPr kumimoji="1" lang="ja-JP" altLang="en-US" sz="2400">
                <a:solidFill>
                  <a:srgbClr val="000000"/>
                </a:solidFill>
              </a:rPr>
              <a:t>　  必要な基礎的な理解を図るとともに，それらに係る技能を身に付</a:t>
            </a:r>
          </a:p>
          <a:p>
            <a:pPr>
              <a:buSzPct val="100000"/>
              <a:defRPr/>
            </a:pPr>
            <a:r>
              <a:rPr kumimoji="1" lang="en-US" altLang="ja-JP" sz="2400">
                <a:solidFill>
                  <a:srgbClr val="000000"/>
                </a:solidFill>
              </a:rPr>
              <a:t>     </a:t>
            </a:r>
            <a:r>
              <a:rPr kumimoji="1" lang="ja-JP" altLang="en-US" sz="2400">
                <a:solidFill>
                  <a:srgbClr val="000000"/>
                </a:solidFill>
              </a:rPr>
              <a:t>けるようにする。</a:t>
            </a:r>
          </a:p>
          <a:p>
            <a:pPr>
              <a:buSzPct val="100000"/>
              <a:defRPr/>
            </a:pPr>
            <a:r>
              <a:rPr kumimoji="1" lang="ja-JP" altLang="en-US" sz="2400">
                <a:solidFill>
                  <a:srgbClr val="000000"/>
                </a:solidFill>
              </a:rPr>
              <a:t>（２）　日常生活の中から問題を見いだして課題を設定し，様々な解</a:t>
            </a:r>
          </a:p>
          <a:p>
            <a:pPr>
              <a:buSzPct val="100000"/>
              <a:defRPr/>
            </a:pPr>
            <a:r>
              <a:rPr kumimoji="1" lang="ja-JP" altLang="en-US" sz="2400">
                <a:solidFill>
                  <a:srgbClr val="000000"/>
                </a:solidFill>
              </a:rPr>
              <a:t>　  決方法を考え，実践を評価・改善し，考えたことを表現するなど，</a:t>
            </a:r>
          </a:p>
          <a:p>
            <a:pPr>
              <a:buSzPct val="100000"/>
              <a:defRPr/>
            </a:pPr>
            <a:r>
              <a:rPr kumimoji="1" lang="en-US" altLang="ja-JP" sz="2400">
                <a:solidFill>
                  <a:srgbClr val="000000"/>
                </a:solidFill>
              </a:rPr>
              <a:t>    </a:t>
            </a:r>
            <a:r>
              <a:rPr kumimoji="1" lang="ja-JP" altLang="en-US" sz="2400">
                <a:solidFill>
                  <a:srgbClr val="000000"/>
                </a:solidFill>
              </a:rPr>
              <a:t>課題を解決する力を養う。</a:t>
            </a:r>
          </a:p>
          <a:p>
            <a:pPr>
              <a:buSzPct val="100000"/>
              <a:defRPr/>
            </a:pPr>
            <a:r>
              <a:rPr kumimoji="1" lang="ja-JP" altLang="en-US" sz="2400">
                <a:solidFill>
                  <a:srgbClr val="000000"/>
                </a:solidFill>
              </a:rPr>
              <a:t>（３）　家庭生活を大切にする心情を育み，家族や地域の人々との関</a:t>
            </a:r>
          </a:p>
          <a:p>
            <a:pPr>
              <a:buSzPct val="100000"/>
              <a:defRPr/>
            </a:pPr>
            <a:r>
              <a:rPr kumimoji="1" lang="ja-JP" altLang="en-US" sz="2400">
                <a:solidFill>
                  <a:srgbClr val="000000"/>
                </a:solidFill>
              </a:rPr>
              <a:t>　   わりを考え，家族の一員として，生活をよりよくしようと工夫する</a:t>
            </a:r>
          </a:p>
          <a:p>
            <a:pPr>
              <a:buSzPct val="100000"/>
              <a:defRPr/>
            </a:pPr>
            <a:r>
              <a:rPr kumimoji="1" lang="en-US" altLang="ja-JP" sz="2400">
                <a:solidFill>
                  <a:srgbClr val="000000"/>
                </a:solidFill>
              </a:rPr>
              <a:t>     </a:t>
            </a:r>
            <a:r>
              <a:rPr kumimoji="1" lang="ja-JP" altLang="en-US" sz="2400">
                <a:solidFill>
                  <a:srgbClr val="000000"/>
                </a:solidFill>
              </a:rPr>
              <a:t>実践的な態度を養う。</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17"/>
          <p:cNvSpPr>
            <a:spLocks noChangeArrowheads="1"/>
          </p:cNvSpPr>
          <p:nvPr/>
        </p:nvSpPr>
        <p:spPr bwMode="auto">
          <a:xfrm>
            <a:off x="6804025" y="44450"/>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P12</a:t>
            </a:r>
          </a:p>
        </p:txBody>
      </p:sp>
      <p:sp>
        <p:nvSpPr>
          <p:cNvPr id="13315" name="Text Box 19"/>
          <p:cNvSpPr>
            <a:spLocks noChangeArrowheads="1"/>
          </p:cNvSpPr>
          <p:nvPr/>
        </p:nvSpPr>
        <p:spPr bwMode="auto">
          <a:xfrm>
            <a:off x="250825" y="881063"/>
            <a:ext cx="3241675" cy="51911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eaLnBrk="1" hangingPunct="1">
              <a:lnSpc>
                <a:spcPct val="100000"/>
              </a:lnSpc>
              <a:spcBef>
                <a:spcPct val="50000"/>
              </a:spcBef>
              <a:buFontTx/>
              <a:buNone/>
            </a:pPr>
            <a:r>
              <a:rPr lang="ja-JP" altLang="en-US" sz="2800" b="1">
                <a:latin typeface="Tahoma" panose="020B0604030504040204" pitchFamily="34" charset="0"/>
              </a:rPr>
              <a:t>（１）家庭科の目標</a:t>
            </a:r>
          </a:p>
        </p:txBody>
      </p:sp>
      <p:sp>
        <p:nvSpPr>
          <p:cNvPr id="13316"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Ⅱ</a:t>
            </a:r>
            <a:r>
              <a:rPr lang="ja-JP" altLang="en-US" sz="3200" b="1">
                <a:latin typeface="Arial" panose="020B0604020202020204" pitchFamily="34" charset="0"/>
                <a:ea typeface="HGP教科書体" panose="02020600000000000000" pitchFamily="18" charset="-128"/>
              </a:rPr>
              <a:t>　家庭科の目標</a:t>
            </a:r>
          </a:p>
        </p:txBody>
      </p:sp>
      <p:sp>
        <p:nvSpPr>
          <p:cNvPr id="13317" name="テキスト ボックス 12"/>
          <p:cNvSpPr>
            <a:spLocks noChangeArrowheads="1"/>
          </p:cNvSpPr>
          <p:nvPr/>
        </p:nvSpPr>
        <p:spPr bwMode="auto">
          <a:xfrm>
            <a:off x="323850" y="1341438"/>
            <a:ext cx="8820150"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b="1" u="sng">
                <a:solidFill>
                  <a:srgbClr val="FF0000"/>
                </a:solidFill>
              </a:rPr>
              <a:t>生活の営みに係る見方・考え方を働かせ</a:t>
            </a:r>
            <a:r>
              <a:rPr lang="ja-JP" altLang="en-US" sz="2400"/>
              <a:t>，</a:t>
            </a:r>
            <a:r>
              <a:rPr lang="ja-JP" altLang="en-US" sz="2400" u="sng"/>
              <a:t>衣食住などに関する実践的・体験的な活動を通して</a:t>
            </a:r>
            <a:r>
              <a:rPr lang="ja-JP" altLang="en-US" sz="2400"/>
              <a:t>，</a:t>
            </a:r>
            <a:r>
              <a:rPr lang="ja-JP" altLang="en-US" sz="2400" u="sng"/>
              <a:t>生活をよりよくしようと工夫する</a:t>
            </a:r>
            <a:r>
              <a:rPr lang="ja-JP" altLang="en-US" sz="2400"/>
              <a:t>資質・能力を次のとおり育成することを目指す。</a:t>
            </a:r>
          </a:p>
        </p:txBody>
      </p:sp>
      <p:graphicFrame>
        <p:nvGraphicFramePr>
          <p:cNvPr id="7220" name="表 15"/>
          <p:cNvGraphicFramePr>
            <a:graphicFrameLocks noGrp="1"/>
          </p:cNvGraphicFramePr>
          <p:nvPr/>
        </p:nvGraphicFramePr>
        <p:xfrm>
          <a:off x="611188" y="2636838"/>
          <a:ext cx="7848600" cy="3444906"/>
        </p:xfrm>
        <a:graphic>
          <a:graphicData uri="http://schemas.openxmlformats.org/drawingml/2006/table">
            <a:tbl>
              <a:tblPr/>
              <a:tblGrid>
                <a:gridCol w="1962150">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1962150">
                  <a:extLst>
                    <a:ext uri="{9D8B030D-6E8A-4147-A177-3AD203B41FA5}">
                      <a16:colId xmlns:a16="http://schemas.microsoft.com/office/drawing/2014/main" val="20002"/>
                    </a:ext>
                  </a:extLst>
                </a:gridCol>
                <a:gridCol w="1962150">
                  <a:extLst>
                    <a:ext uri="{9D8B030D-6E8A-4147-A177-3AD203B41FA5}">
                      <a16:colId xmlns:a16="http://schemas.microsoft.com/office/drawing/2014/main" val="20003"/>
                    </a:ext>
                  </a:extLst>
                </a:gridCol>
              </a:tblGrid>
              <a:tr h="396858">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Pct val="100000"/>
                        <a:buFontTx/>
                        <a:buNone/>
                        <a:tabLst/>
                      </a:pPr>
                      <a:endParaRPr kumimoji="1" lang="ja-JP" altLang="en-US" sz="1800" b="1" i="0" u="none" strike="noStrike" cap="none" normalizeH="0" baseline="0">
                        <a:ln>
                          <a:noFill/>
                        </a:ln>
                        <a:solidFill>
                          <a:srgbClr val="FFFFFF"/>
                        </a:solidFill>
                        <a:effectLst/>
                        <a:latin typeface="Calibri" panose="020F0502020204030204" pitchFamily="34" charset="0"/>
                        <a:ea typeface="ＭＳ Ｐゴシック" panose="020B0600070205080204" pitchFamily="50" charset="-128"/>
                        <a:cs typeface="Arial" panose="020B0604020202020204" pitchFamily="34" charset="0"/>
                      </a:endParaRPr>
                    </a:p>
                  </a:txBody>
                  <a:tcPr marL="91437" marR="91437" marT="45726" marB="4572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家族・家庭生活</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衣食住の生活</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chemeClr val="tx1"/>
                          </a:solidFill>
                          <a:effectLst/>
                          <a:latin typeface="Calibri" panose="020F0502020204030204" pitchFamily="34" charset="0"/>
                          <a:ea typeface="ＭＳ Ｐゴシック" panose="020B0600070205080204" pitchFamily="50" charset="-128"/>
                          <a:cs typeface="Arial" panose="020B0604020202020204" pitchFamily="34" charset="0"/>
                        </a:rPr>
                        <a:t>消費生活・環境</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extLst>
                  <a:ext uri="{0D108BD9-81ED-4DB2-BD59-A6C34878D82A}">
                    <a16:rowId xmlns:a16="http://schemas.microsoft.com/office/drawing/2014/main" val="10000"/>
                  </a:ext>
                </a:extLst>
              </a:tr>
              <a:tr h="7620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協力・協働</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44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lvl1pPr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lvl1pPr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FF00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1"/>
                  </a:ext>
                </a:extLst>
              </a:tr>
              <a:tr h="7620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健康・快適</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・安全</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FF66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4400" b="0" i="0" u="none" strike="noStrike" cap="none" normalizeH="0" baseline="0">
                          <a:ln>
                            <a:noFill/>
                          </a:ln>
                          <a:solidFill>
                            <a:srgbClr val="FF66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FF66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620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生活文化の</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継承・創造</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6600FF"/>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4400" b="0" i="0" u="none" strike="noStrike" cap="none" normalizeH="0" baseline="0">
                          <a:ln>
                            <a:noFill/>
                          </a:ln>
                          <a:solidFill>
                            <a:srgbClr val="6600FF"/>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6600FF"/>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4C7E7"/>
                    </a:solidFill>
                  </a:tcPr>
                </a:tc>
                <a:extLst>
                  <a:ext uri="{0D108BD9-81ED-4DB2-BD59-A6C34878D82A}">
                    <a16:rowId xmlns:a16="http://schemas.microsoft.com/office/drawing/2014/main" val="10003"/>
                  </a:ext>
                </a:extLst>
              </a:tr>
              <a:tr h="762004">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持続可能な</a:t>
                      </a:r>
                    </a:p>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000" b="1" i="0" u="none" strike="noStrike" cap="none" normalizeH="0" baseline="0">
                          <a:ln>
                            <a:noFill/>
                          </a:ln>
                          <a:solidFill>
                            <a:srgbClr val="000000"/>
                          </a:solidFill>
                          <a:effectLst/>
                          <a:latin typeface="Calibri" panose="020F0502020204030204" pitchFamily="34" charset="0"/>
                          <a:ea typeface="ＭＳ Ｐゴシック" panose="020B0600070205080204" pitchFamily="50" charset="-128"/>
                          <a:cs typeface="Arial" panose="020B0604020202020204" pitchFamily="34" charset="0"/>
                        </a:rPr>
                        <a:t>社会の構築</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FF66"/>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0099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FF66"/>
                    </a:solidFill>
                  </a:tcPr>
                </a:tc>
                <a:tc>
                  <a:txBody>
                    <a:bodyPr/>
                    <a:lstStyle>
                      <a:lvl1pPr defTabSz="685800"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defTabSz="685800"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defTabSz="685800"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defTabSz="685800"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defTabSz="685800"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Pct val="100000"/>
                        <a:buFontTx/>
                        <a:buNone/>
                        <a:tabLst/>
                      </a:pPr>
                      <a:r>
                        <a:rPr kumimoji="1" lang="ja-JP" altLang="en-US" sz="2800" b="0" i="0" u="none" strike="noStrike" cap="none" normalizeH="0" baseline="0">
                          <a:ln>
                            <a:noFill/>
                          </a:ln>
                          <a:solidFill>
                            <a:srgbClr val="0099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FF66"/>
                    </a:solidFill>
                  </a:tcPr>
                </a:tc>
                <a:tc>
                  <a:txBody>
                    <a:bodyPr/>
                    <a:lstStyle>
                      <a:lvl1pPr eaLnBrk="0" hangingPunct="0">
                        <a:lnSpc>
                          <a:spcPct val="90000"/>
                        </a:lnSpc>
                        <a:spcBef>
                          <a:spcPts val="750"/>
                        </a:spcBef>
                        <a:buFont typeface="Arial" panose="020B0604020202020204" pitchFamily="34" charset="0"/>
                        <a:defRPr kumimoji="1" sz="1900">
                          <a:solidFill>
                            <a:schemeClr val="tx1"/>
                          </a:solidFill>
                          <a:latin typeface="Calibri" panose="020F0502020204030204" pitchFamily="34" charset="0"/>
                          <a:cs typeface="Arial" panose="020B0604020202020204" pitchFamily="34" charset="0"/>
                        </a:defRPr>
                      </a:lvl1pPr>
                      <a:lvl2pPr eaLnBrk="0" hangingPunct="0">
                        <a:lnSpc>
                          <a:spcPct val="90000"/>
                        </a:lnSpc>
                        <a:spcBef>
                          <a:spcPts val="375"/>
                        </a:spcBef>
                        <a:buFont typeface="Arial" panose="020B0604020202020204" pitchFamily="34" charset="0"/>
                        <a:defRPr kumimoji="1" sz="1600">
                          <a:solidFill>
                            <a:schemeClr val="tx1"/>
                          </a:solidFill>
                          <a:latin typeface="Calibri" panose="020F0502020204030204" pitchFamily="34" charset="0"/>
                          <a:cs typeface="Arial" panose="020B0604020202020204" pitchFamily="34" charset="0"/>
                        </a:defRPr>
                      </a:lvl2pPr>
                      <a:lvl3pPr eaLnBrk="0" hangingPunct="0">
                        <a:lnSpc>
                          <a:spcPct val="90000"/>
                        </a:lnSpc>
                        <a:spcBef>
                          <a:spcPts val="375"/>
                        </a:spcBef>
                        <a:buFont typeface="Arial" panose="020B0604020202020204" pitchFamily="34" charset="0"/>
                        <a:defRPr kumimoji="1" sz="1300">
                          <a:solidFill>
                            <a:schemeClr val="tx1"/>
                          </a:solidFill>
                          <a:latin typeface="Calibri" panose="020F0502020204030204" pitchFamily="34" charset="0"/>
                          <a:cs typeface="Arial" panose="020B0604020202020204" pitchFamily="34" charset="0"/>
                        </a:defRPr>
                      </a:lvl3pPr>
                      <a:lvl4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4pPr>
                      <a:lvl5pPr eaLnBrk="0" hangingPunct="0">
                        <a:lnSpc>
                          <a:spcPct val="90000"/>
                        </a:lnSpc>
                        <a:spcBef>
                          <a:spcPts val="375"/>
                        </a:spcBef>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5pPr>
                      <a:lvl6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6pPr>
                      <a:lvl7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7pPr>
                      <a:lvl8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8pPr>
                      <a:lvl9pPr eaLnBrk="0" fontAlgn="base" hangingPunct="0">
                        <a:lnSpc>
                          <a:spcPct val="90000"/>
                        </a:lnSpc>
                        <a:spcBef>
                          <a:spcPts val="375"/>
                        </a:spcBef>
                        <a:spcAft>
                          <a:spcPct val="0"/>
                        </a:spcAft>
                        <a:buSzPct val="100000"/>
                        <a:buFont typeface="Arial" panose="020B0604020202020204" pitchFamily="34" charset="0"/>
                        <a:defRPr kumimoji="1" sz="1100">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Pct val="100000"/>
                        <a:buFontTx/>
                        <a:buNone/>
                        <a:tabLst/>
                      </a:pPr>
                      <a:r>
                        <a:rPr kumimoji="1" lang="ja-JP" altLang="en-US" sz="4400" b="0" i="0" u="none" strike="noStrike" cap="none" normalizeH="0" baseline="0">
                          <a:ln>
                            <a:noFill/>
                          </a:ln>
                          <a:solidFill>
                            <a:srgbClr val="009900"/>
                          </a:solidFill>
                          <a:effectLst/>
                          <a:latin typeface="Calibri" panose="020F0502020204030204" pitchFamily="34" charset="0"/>
                          <a:ea typeface="ＭＳ Ｐゴシック" panose="020B0600070205080204" pitchFamily="50" charset="-128"/>
                          <a:cs typeface="Arial" panose="020B0604020202020204" pitchFamily="34" charset="0"/>
                        </a:rPr>
                        <a:t>●</a:t>
                      </a:r>
                    </a:p>
                  </a:txBody>
                  <a:tcPr marL="91437" marR="91437"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FF66"/>
                    </a:solidFill>
                  </a:tcPr>
                </a:tc>
                <a:extLst>
                  <a:ext uri="{0D108BD9-81ED-4DB2-BD59-A6C34878D82A}">
                    <a16:rowId xmlns:a16="http://schemas.microsoft.com/office/drawing/2014/main" val="10004"/>
                  </a:ext>
                </a:extLst>
              </a:tr>
            </a:tbl>
          </a:graphicData>
        </a:graphic>
      </p:graphicFrame>
      <p:sp>
        <p:nvSpPr>
          <p:cNvPr id="13350" name="直線コネクタ 20"/>
          <p:cNvSpPr>
            <a:spLocks noChangeShapeType="1"/>
          </p:cNvSpPr>
          <p:nvPr/>
        </p:nvSpPr>
        <p:spPr bwMode="auto">
          <a:xfrm>
            <a:off x="3419475" y="3429000"/>
            <a:ext cx="4176713"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51" name="直線コネクタ 21"/>
          <p:cNvSpPr>
            <a:spLocks noChangeShapeType="1"/>
          </p:cNvSpPr>
          <p:nvPr/>
        </p:nvSpPr>
        <p:spPr bwMode="auto">
          <a:xfrm>
            <a:off x="3563938" y="4221163"/>
            <a:ext cx="4032250" cy="0"/>
          </a:xfrm>
          <a:prstGeom prst="line">
            <a:avLst/>
          </a:prstGeom>
          <a:noFill/>
          <a:ln w="57150" algn="ctr">
            <a:solidFill>
              <a:srgbClr val="FF66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52" name="直線コネクタ 22"/>
          <p:cNvSpPr>
            <a:spLocks noChangeShapeType="1"/>
          </p:cNvSpPr>
          <p:nvPr/>
        </p:nvSpPr>
        <p:spPr bwMode="auto">
          <a:xfrm>
            <a:off x="3419475" y="4941888"/>
            <a:ext cx="4176713" cy="0"/>
          </a:xfrm>
          <a:prstGeom prst="line">
            <a:avLst/>
          </a:prstGeom>
          <a:noFill/>
          <a:ln w="57150" algn="ctr">
            <a:solidFill>
              <a:srgbClr val="6600F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53" name="直線コネクタ 23"/>
          <p:cNvSpPr>
            <a:spLocks noChangeShapeType="1"/>
          </p:cNvSpPr>
          <p:nvPr/>
        </p:nvSpPr>
        <p:spPr bwMode="auto">
          <a:xfrm>
            <a:off x="3492500" y="5732463"/>
            <a:ext cx="4176713" cy="0"/>
          </a:xfrm>
          <a:prstGeom prst="line">
            <a:avLst/>
          </a:prstGeom>
          <a:noFill/>
          <a:ln w="57150" algn="ctr">
            <a:solidFill>
              <a:srgbClr val="0099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354" name="テキスト ボックス 24"/>
          <p:cNvSpPr>
            <a:spLocks noChangeArrowheads="1"/>
          </p:cNvSpPr>
          <p:nvPr/>
        </p:nvSpPr>
        <p:spPr bwMode="auto">
          <a:xfrm>
            <a:off x="0" y="6211888"/>
            <a:ext cx="9144000" cy="64611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en-US" altLang="ja-JP" sz="1800"/>
              <a:t>※</a:t>
            </a:r>
            <a:r>
              <a:rPr lang="ja-JP" altLang="en-US" sz="1800"/>
              <a:t>　主として捉える視点については，大きい丸で示している。取り上げる内容や題材構成に</a:t>
            </a:r>
          </a:p>
          <a:p>
            <a:pPr>
              <a:lnSpc>
                <a:spcPct val="100000"/>
              </a:lnSpc>
              <a:spcBef>
                <a:spcPct val="0"/>
              </a:spcBef>
              <a:buFontTx/>
              <a:buNone/>
            </a:pPr>
            <a:r>
              <a:rPr lang="ja-JP" altLang="en-US" sz="1800"/>
              <a:t>　　よって，いずれの視点を重視するのかを適切に定めることが大切である。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583"/>
    </mc:Choice>
    <mc:Fallback xmlns="">
      <p:transition spd="slow" advTm="3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17"/>
          <p:cNvSpPr>
            <a:spLocks noChangeArrowheads="1"/>
          </p:cNvSpPr>
          <p:nvPr/>
        </p:nvSpPr>
        <p:spPr bwMode="auto">
          <a:xfrm>
            <a:off x="6716713" y="182563"/>
            <a:ext cx="2339975" cy="649287"/>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P13</a:t>
            </a:r>
          </a:p>
        </p:txBody>
      </p:sp>
      <p:sp>
        <p:nvSpPr>
          <p:cNvPr id="15363"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Ⅱ</a:t>
            </a:r>
            <a:r>
              <a:rPr lang="ja-JP" altLang="en-US" sz="3200" b="1">
                <a:latin typeface="Arial" panose="020B0604020202020204" pitchFamily="34" charset="0"/>
                <a:ea typeface="HGP教科書体" panose="02020600000000000000" pitchFamily="18" charset="-128"/>
              </a:rPr>
              <a:t>　家庭科の目標</a:t>
            </a:r>
          </a:p>
        </p:txBody>
      </p:sp>
      <p:sp>
        <p:nvSpPr>
          <p:cNvPr id="15364" name="正方形/長方形 6"/>
          <p:cNvSpPr>
            <a:spLocks noChangeArrowheads="1"/>
          </p:cNvSpPr>
          <p:nvPr/>
        </p:nvSpPr>
        <p:spPr bwMode="auto">
          <a:xfrm>
            <a:off x="26988" y="2947988"/>
            <a:ext cx="9144000" cy="3910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a:t>
            </a:r>
            <a:r>
              <a:rPr lang="ja-JP" altLang="en-US" sz="2800"/>
              <a:t>・日常生活に必要な基礎的な理解</a:t>
            </a:r>
          </a:p>
          <a:p>
            <a:pPr>
              <a:lnSpc>
                <a:spcPct val="100000"/>
              </a:lnSpc>
              <a:spcBef>
                <a:spcPct val="0"/>
              </a:spcBef>
              <a:buFontTx/>
              <a:buNone/>
            </a:pPr>
            <a:r>
              <a:rPr lang="ja-JP" altLang="en-US" sz="2800" b="1">
                <a:solidFill>
                  <a:srgbClr val="FF0000"/>
                </a:solidFill>
              </a:rPr>
              <a:t>　　</a:t>
            </a:r>
            <a:r>
              <a:rPr lang="ja-JP" altLang="en-US" sz="2800" b="1" u="sng">
                <a:solidFill>
                  <a:srgbClr val="FF0000"/>
                </a:solidFill>
              </a:rPr>
              <a:t>個別の事実的理解だけでなく</a:t>
            </a:r>
            <a:r>
              <a:rPr lang="ja-JP" altLang="en-US" sz="2800"/>
              <a:t>，</a:t>
            </a:r>
          </a:p>
          <a:p>
            <a:pPr>
              <a:lnSpc>
                <a:spcPct val="100000"/>
              </a:lnSpc>
              <a:spcBef>
                <a:spcPct val="0"/>
              </a:spcBef>
              <a:buFontTx/>
              <a:buNone/>
            </a:pPr>
            <a:r>
              <a:rPr lang="ja-JP" altLang="en-US" sz="2800"/>
              <a:t>　　家庭科における学習内容の本質を深く理解するための　</a:t>
            </a:r>
          </a:p>
          <a:p>
            <a:pPr>
              <a:lnSpc>
                <a:spcPct val="100000"/>
              </a:lnSpc>
              <a:spcBef>
                <a:spcPct val="0"/>
              </a:spcBef>
              <a:buFontTx/>
              <a:buNone/>
            </a:pPr>
            <a:r>
              <a:rPr lang="ja-JP" altLang="en-US" sz="2800" b="1">
                <a:solidFill>
                  <a:srgbClr val="FF0000"/>
                </a:solidFill>
              </a:rPr>
              <a:t>　　</a:t>
            </a:r>
            <a:r>
              <a:rPr lang="ja-JP" altLang="en-US" sz="2800" b="1" u="sng">
                <a:solidFill>
                  <a:srgbClr val="FF0000"/>
                </a:solidFill>
              </a:rPr>
              <a:t>概念</a:t>
            </a:r>
            <a:r>
              <a:rPr lang="ja-JP" altLang="en-US" sz="2800"/>
              <a:t>として習得され，様々な場面で</a:t>
            </a:r>
            <a:r>
              <a:rPr lang="ja-JP" altLang="en-US" sz="2800" b="1" u="sng">
                <a:solidFill>
                  <a:srgbClr val="FF0000"/>
                </a:solidFill>
              </a:rPr>
              <a:t>活用される</a:t>
            </a:r>
            <a:r>
              <a:rPr lang="ja-JP" altLang="en-US" sz="2800"/>
              <a:t>ことを意</a:t>
            </a:r>
          </a:p>
          <a:p>
            <a:pPr>
              <a:lnSpc>
                <a:spcPct val="100000"/>
              </a:lnSpc>
              <a:spcBef>
                <a:spcPct val="0"/>
              </a:spcBef>
              <a:buFontTx/>
              <a:buNone/>
            </a:pPr>
            <a:r>
              <a:rPr lang="ja-JP" altLang="en-US" sz="2800"/>
              <a:t>　　図している。</a:t>
            </a:r>
          </a:p>
          <a:p>
            <a:pPr>
              <a:lnSpc>
                <a:spcPct val="100000"/>
              </a:lnSpc>
              <a:spcBef>
                <a:spcPct val="0"/>
              </a:spcBef>
              <a:buFontTx/>
              <a:buNone/>
            </a:pPr>
            <a:endParaRPr lang="en-US" altLang="ja-JP" sz="2800"/>
          </a:p>
          <a:p>
            <a:pPr>
              <a:lnSpc>
                <a:spcPct val="100000"/>
              </a:lnSpc>
              <a:spcBef>
                <a:spcPct val="0"/>
              </a:spcBef>
              <a:buFontTx/>
              <a:buNone/>
            </a:pPr>
            <a:r>
              <a:rPr lang="ja-JP" altLang="en-US" sz="2800"/>
              <a:t>　　小学校で習得する「知識及び技能」は，</a:t>
            </a:r>
          </a:p>
          <a:p>
            <a:pPr>
              <a:lnSpc>
                <a:spcPct val="100000"/>
              </a:lnSpc>
              <a:spcBef>
                <a:spcPct val="0"/>
              </a:spcBef>
              <a:buFontTx/>
              <a:buNone/>
            </a:pPr>
            <a:r>
              <a:rPr lang="ja-JP" altLang="en-US" sz="2800"/>
              <a:t>　　</a:t>
            </a:r>
            <a:r>
              <a:rPr lang="ja-JP" altLang="en-US" sz="2800">
                <a:solidFill>
                  <a:srgbClr val="0000FF"/>
                </a:solidFill>
              </a:rPr>
              <a:t>生涯の生活における自立の基礎</a:t>
            </a:r>
            <a:r>
              <a:rPr lang="ja-JP" altLang="en-US" sz="2800"/>
              <a:t>を培うものと捉える。</a:t>
            </a:r>
          </a:p>
          <a:p>
            <a:pPr>
              <a:lnSpc>
                <a:spcPct val="100000"/>
              </a:lnSpc>
              <a:spcBef>
                <a:spcPct val="0"/>
              </a:spcBef>
              <a:buFontTx/>
              <a:buNone/>
            </a:pPr>
            <a:endParaRPr lang="en-US" altLang="ja-JP" sz="2400"/>
          </a:p>
        </p:txBody>
      </p:sp>
      <p:sp>
        <p:nvSpPr>
          <p:cNvPr id="15365" name="正方形/長方形 7"/>
          <p:cNvSpPr>
            <a:spLocks noChangeArrowheads="1"/>
          </p:cNvSpPr>
          <p:nvPr/>
        </p:nvSpPr>
        <p:spPr bwMode="auto">
          <a:xfrm>
            <a:off x="168275" y="1196975"/>
            <a:ext cx="8869363" cy="1373188"/>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solidFill>
                  <a:srgbClr val="000000"/>
                </a:solidFill>
              </a:rPr>
              <a:t>（１）　家族や家庭，衣食住，消費や環境などについて，日</a:t>
            </a:r>
          </a:p>
          <a:p>
            <a:pPr>
              <a:lnSpc>
                <a:spcPct val="100000"/>
              </a:lnSpc>
              <a:spcBef>
                <a:spcPct val="0"/>
              </a:spcBef>
              <a:buFontTx/>
              <a:buNone/>
            </a:pPr>
            <a:r>
              <a:rPr lang="en-US" altLang="ja-JP" sz="2800">
                <a:solidFill>
                  <a:srgbClr val="000000"/>
                </a:solidFill>
              </a:rPr>
              <a:t>     </a:t>
            </a:r>
            <a:r>
              <a:rPr lang="ja-JP" altLang="en-US" sz="2800">
                <a:solidFill>
                  <a:srgbClr val="000000"/>
                </a:solidFill>
              </a:rPr>
              <a:t>常生活に必要な基礎的な理解を図るとともに，それら</a:t>
            </a:r>
          </a:p>
          <a:p>
            <a:pPr>
              <a:lnSpc>
                <a:spcPct val="100000"/>
              </a:lnSpc>
              <a:spcBef>
                <a:spcPct val="0"/>
              </a:spcBef>
              <a:buFontTx/>
              <a:buNone/>
            </a:pPr>
            <a:r>
              <a:rPr lang="en-US" altLang="ja-JP" sz="2800">
                <a:solidFill>
                  <a:srgbClr val="000000"/>
                </a:solidFill>
              </a:rPr>
              <a:t>     </a:t>
            </a:r>
            <a:r>
              <a:rPr lang="ja-JP" altLang="en-US" sz="2800">
                <a:solidFill>
                  <a:srgbClr val="000000"/>
                </a:solidFill>
              </a:rPr>
              <a:t>に係る技能を身に付けるようにする。（知識及び技能）</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603"/>
    </mc:Choice>
    <mc:Fallback xmlns="">
      <p:transition spd="slow" advTm="53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Ⅱ</a:t>
            </a:r>
            <a:r>
              <a:rPr lang="ja-JP" altLang="en-US" sz="3200" b="1">
                <a:latin typeface="Arial" panose="020B0604020202020204" pitchFamily="34" charset="0"/>
                <a:ea typeface="HGP教科書体" panose="02020600000000000000" pitchFamily="18" charset="-128"/>
              </a:rPr>
              <a:t>　家庭科の目標</a:t>
            </a:r>
          </a:p>
        </p:txBody>
      </p:sp>
      <p:pic>
        <p:nvPicPr>
          <p:cNvPr id="9314" name="Picture 17"/>
          <p:cNvPicPr preferRelativeResize="0">
            <a:picLocks noChangeArrowheads="1"/>
          </p:cNvPicPr>
          <p:nvPr/>
        </p:nvPicPr>
        <p:blipFill>
          <a:blip r:embed="rId5"/>
          <a:srcRect l="29938" t="13782" r="9518" b="53082"/>
          <a:stretch>
            <a:fillRect/>
          </a:stretch>
        </p:blipFill>
        <p:spPr bwMode="auto">
          <a:xfrm>
            <a:off x="166688" y="2314575"/>
            <a:ext cx="8891587" cy="27368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17412" name="正方形/長方形 4"/>
          <p:cNvSpPr>
            <a:spLocks noChangeArrowheads="1"/>
          </p:cNvSpPr>
          <p:nvPr/>
        </p:nvSpPr>
        <p:spPr bwMode="auto">
          <a:xfrm>
            <a:off x="0" y="5287963"/>
            <a:ext cx="9144000" cy="1570037"/>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400"/>
              <a:t>　・　  </a:t>
            </a:r>
            <a:r>
              <a:rPr lang="ja-JP" altLang="en-US" sz="2400" b="1">
                <a:solidFill>
                  <a:srgbClr val="FF0000"/>
                </a:solidFill>
              </a:rPr>
              <a:t>一連の学習過程を通して</a:t>
            </a:r>
            <a:r>
              <a:rPr lang="ja-JP" altLang="en-US" sz="2400"/>
              <a:t>，課題解決の達成感や実践の喜びを味　</a:t>
            </a:r>
          </a:p>
          <a:p>
            <a:pPr>
              <a:lnSpc>
                <a:spcPct val="100000"/>
              </a:lnSpc>
              <a:spcBef>
                <a:spcPct val="0"/>
              </a:spcBef>
              <a:buFontTx/>
              <a:buNone/>
            </a:pPr>
            <a:r>
              <a:rPr lang="ja-JP" altLang="en-US" sz="2400"/>
              <a:t>　　わい，次の学習に主体的に取り組むことができるようにする。</a:t>
            </a:r>
          </a:p>
          <a:p>
            <a:pPr>
              <a:lnSpc>
                <a:spcPct val="100000"/>
              </a:lnSpc>
              <a:spcBef>
                <a:spcPct val="0"/>
              </a:spcBef>
              <a:buFontTx/>
              <a:buNone/>
            </a:pPr>
            <a:r>
              <a:rPr lang="ja-JP" altLang="en-US" sz="2400"/>
              <a:t>　・　  </a:t>
            </a:r>
            <a:r>
              <a:rPr lang="ja-JP" altLang="en-US" sz="2400" b="1">
                <a:solidFill>
                  <a:srgbClr val="FF0000"/>
                </a:solidFill>
              </a:rPr>
              <a:t>２学年間を見通して</a:t>
            </a:r>
            <a:r>
              <a:rPr lang="ja-JP" altLang="en-US" sz="2400"/>
              <a:t>，学習過程を工夫した題材を計画的に配列し</a:t>
            </a:r>
          </a:p>
          <a:p>
            <a:pPr>
              <a:lnSpc>
                <a:spcPct val="100000"/>
              </a:lnSpc>
              <a:spcBef>
                <a:spcPct val="0"/>
              </a:spcBef>
              <a:buFontTx/>
              <a:buNone/>
            </a:pPr>
            <a:r>
              <a:rPr lang="ja-JP" altLang="en-US" sz="2400"/>
              <a:t>　　課題を解決する力を養う。</a:t>
            </a:r>
          </a:p>
        </p:txBody>
      </p:sp>
      <p:sp>
        <p:nvSpPr>
          <p:cNvPr id="17413" name="正方形/長方形 5"/>
          <p:cNvSpPr>
            <a:spLocks noChangeArrowheads="1"/>
          </p:cNvSpPr>
          <p:nvPr/>
        </p:nvSpPr>
        <p:spPr bwMode="auto">
          <a:xfrm>
            <a:off x="7624763" y="2670175"/>
            <a:ext cx="1366837" cy="2016125"/>
          </a:xfrm>
          <a:prstGeom prst="rect">
            <a:avLst/>
          </a:prstGeom>
          <a:noFill/>
          <a:ln w="762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000000"/>
              </a:solidFill>
            </a:endParaRPr>
          </a:p>
        </p:txBody>
      </p:sp>
      <p:sp>
        <p:nvSpPr>
          <p:cNvPr id="17414" name="正方形/長方形 6"/>
          <p:cNvSpPr>
            <a:spLocks noChangeArrowheads="1"/>
          </p:cNvSpPr>
          <p:nvPr/>
        </p:nvSpPr>
        <p:spPr bwMode="auto">
          <a:xfrm>
            <a:off x="169863" y="868363"/>
            <a:ext cx="8936037" cy="1373187"/>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solidFill>
                  <a:srgbClr val="000000"/>
                </a:solidFill>
              </a:rPr>
              <a:t>（２）　日常生活の中から問題を見いだして課題を設定し，</a:t>
            </a:r>
          </a:p>
          <a:p>
            <a:pPr>
              <a:lnSpc>
                <a:spcPct val="100000"/>
              </a:lnSpc>
              <a:spcBef>
                <a:spcPct val="0"/>
              </a:spcBef>
              <a:buFontTx/>
              <a:buNone/>
            </a:pPr>
            <a:r>
              <a:rPr lang="en-US" altLang="ja-JP" sz="2800">
                <a:solidFill>
                  <a:srgbClr val="000000"/>
                </a:solidFill>
              </a:rPr>
              <a:t>     </a:t>
            </a:r>
            <a:r>
              <a:rPr lang="ja-JP" altLang="en-US" sz="2800">
                <a:solidFill>
                  <a:srgbClr val="000000"/>
                </a:solidFill>
              </a:rPr>
              <a:t>様々な解決方法を考え，実践を評価・改善し，考えたこ</a:t>
            </a:r>
          </a:p>
          <a:p>
            <a:pPr>
              <a:lnSpc>
                <a:spcPct val="100000"/>
              </a:lnSpc>
              <a:spcBef>
                <a:spcPct val="0"/>
              </a:spcBef>
              <a:buFontTx/>
              <a:buNone/>
            </a:pPr>
            <a:r>
              <a:rPr lang="en-US" altLang="ja-JP" sz="2800">
                <a:solidFill>
                  <a:srgbClr val="000000"/>
                </a:solidFill>
              </a:rPr>
              <a:t>     </a:t>
            </a:r>
            <a:r>
              <a:rPr lang="ja-JP" altLang="en-US" sz="2800">
                <a:solidFill>
                  <a:srgbClr val="000000"/>
                </a:solidFill>
              </a:rPr>
              <a:t>とを表現するなど， 課題を解決する力を養う。</a:t>
            </a:r>
          </a:p>
        </p:txBody>
      </p:sp>
      <p:sp>
        <p:nvSpPr>
          <p:cNvPr id="17415" name="正方形/長方形 7"/>
          <p:cNvSpPr>
            <a:spLocks noChangeArrowheads="1"/>
          </p:cNvSpPr>
          <p:nvPr/>
        </p:nvSpPr>
        <p:spPr bwMode="auto">
          <a:xfrm>
            <a:off x="7583488" y="2311400"/>
            <a:ext cx="1384300" cy="323850"/>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000000"/>
              </a:solidFill>
            </a:endParaRPr>
          </a:p>
        </p:txBody>
      </p:sp>
      <p:sp>
        <p:nvSpPr>
          <p:cNvPr id="17416" name="正方形/長方形 1"/>
          <p:cNvSpPr>
            <a:spLocks noChangeArrowheads="1"/>
          </p:cNvSpPr>
          <p:nvPr/>
        </p:nvSpPr>
        <p:spPr bwMode="auto">
          <a:xfrm>
            <a:off x="1327150" y="2446338"/>
            <a:ext cx="5964238" cy="276225"/>
          </a:xfrm>
          <a:prstGeom prst="rect">
            <a:avLst/>
          </a:prstGeom>
          <a:solidFill>
            <a:srgbClr val="FFFFFF"/>
          </a:solidFill>
          <a:ln>
            <a:noFill/>
          </a:ln>
          <a:effectLst/>
          <a:extLs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000"/>
              <a:t>家庭科，技術・家庭（家庭分野）の学習過程の参考例</a:t>
            </a:r>
          </a:p>
        </p:txBody>
      </p:sp>
      <p:sp>
        <p:nvSpPr>
          <p:cNvPr id="17417" name="AutoShape 17"/>
          <p:cNvSpPr>
            <a:spLocks noChangeArrowheads="1"/>
          </p:cNvSpPr>
          <p:nvPr/>
        </p:nvSpPr>
        <p:spPr bwMode="auto">
          <a:xfrm>
            <a:off x="6756400" y="117475"/>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a:t>
            </a:r>
            <a:r>
              <a:rPr lang="ja-JP" altLang="en-US" sz="3200">
                <a:latin typeface="Tahoma" panose="020B0604030504040204" pitchFamily="34" charset="0"/>
              </a:rPr>
              <a:t>４</a:t>
            </a:r>
            <a:r>
              <a:rPr lang="en-US" altLang="ja-JP" sz="3200">
                <a:latin typeface="Tahoma" panose="020B0604030504040204" pitchFamily="34" charset="0"/>
              </a:rPr>
              <a:t>~1</a:t>
            </a:r>
            <a:r>
              <a:rPr lang="ja-JP" altLang="en-US" sz="3200">
                <a:latin typeface="Tahoma" panose="020B0604030504040204" pitchFamily="34" charset="0"/>
              </a:rPr>
              <a:t>５</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564"/>
    </mc:Choice>
    <mc:Fallback xmlns="">
      <p:transition spd="slow" advTm="6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17"/>
          <p:cNvSpPr>
            <a:spLocks noChangeArrowheads="1"/>
          </p:cNvSpPr>
          <p:nvPr/>
        </p:nvSpPr>
        <p:spPr bwMode="auto">
          <a:xfrm>
            <a:off x="6804025" y="44450"/>
            <a:ext cx="2339975"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P15~16</a:t>
            </a:r>
          </a:p>
        </p:txBody>
      </p:sp>
      <p:sp>
        <p:nvSpPr>
          <p:cNvPr id="19459"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Ⅱ</a:t>
            </a:r>
            <a:r>
              <a:rPr lang="ja-JP" altLang="en-US" sz="3200" b="1">
                <a:latin typeface="Arial" panose="020B0604020202020204" pitchFamily="34" charset="0"/>
                <a:ea typeface="HGP教科書体" panose="02020600000000000000" pitchFamily="18" charset="-128"/>
              </a:rPr>
              <a:t>　家庭科の目標</a:t>
            </a:r>
          </a:p>
        </p:txBody>
      </p:sp>
      <p:sp>
        <p:nvSpPr>
          <p:cNvPr id="19460" name="正方形/長方形 4"/>
          <p:cNvSpPr>
            <a:spLocks noChangeArrowheads="1"/>
          </p:cNvSpPr>
          <p:nvPr/>
        </p:nvSpPr>
        <p:spPr bwMode="auto">
          <a:xfrm>
            <a:off x="468313" y="3789363"/>
            <a:ext cx="8351837" cy="2246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　①    家庭生活を構成している要素に関心をもつ。</a:t>
            </a:r>
          </a:p>
          <a:p>
            <a:pPr>
              <a:lnSpc>
                <a:spcPct val="100000"/>
              </a:lnSpc>
              <a:spcBef>
                <a:spcPct val="0"/>
              </a:spcBef>
              <a:buFontTx/>
              <a:buNone/>
            </a:pPr>
            <a:r>
              <a:rPr lang="ja-JP" altLang="en-US" sz="2800"/>
              <a:t>　②    家庭生活はそれらの要素が互いに関連しあって</a:t>
            </a:r>
          </a:p>
          <a:p>
            <a:pPr>
              <a:lnSpc>
                <a:spcPct val="100000"/>
              </a:lnSpc>
              <a:spcBef>
                <a:spcPct val="0"/>
              </a:spcBef>
              <a:buFontTx/>
              <a:buNone/>
            </a:pPr>
            <a:r>
              <a:rPr lang="ja-JP" altLang="en-US" sz="2800"/>
              <a:t>　　 営まれていることに気付く。</a:t>
            </a:r>
          </a:p>
          <a:p>
            <a:pPr>
              <a:lnSpc>
                <a:spcPct val="100000"/>
              </a:lnSpc>
              <a:spcBef>
                <a:spcPct val="0"/>
              </a:spcBef>
              <a:buFontTx/>
              <a:buNone/>
            </a:pPr>
            <a:r>
              <a:rPr lang="ja-JP" altLang="en-US" sz="2800"/>
              <a:t>　③    生活の営みには家族を支えるという大切な意味</a:t>
            </a:r>
          </a:p>
          <a:p>
            <a:pPr>
              <a:lnSpc>
                <a:spcPct val="100000"/>
              </a:lnSpc>
              <a:spcBef>
                <a:spcPct val="0"/>
              </a:spcBef>
              <a:buFontTx/>
              <a:buNone/>
            </a:pPr>
            <a:r>
              <a:rPr lang="en-US" altLang="ja-JP" sz="2800"/>
              <a:t>      </a:t>
            </a:r>
            <a:r>
              <a:rPr lang="ja-JP" altLang="en-US" sz="2800"/>
              <a:t>があることに気付く。</a:t>
            </a:r>
          </a:p>
        </p:txBody>
      </p:sp>
      <p:sp>
        <p:nvSpPr>
          <p:cNvPr id="19461" name="正方形/長方形 5"/>
          <p:cNvSpPr>
            <a:spLocks noChangeArrowheads="1"/>
          </p:cNvSpPr>
          <p:nvPr/>
        </p:nvSpPr>
        <p:spPr bwMode="auto">
          <a:xfrm>
            <a:off x="182563" y="1081088"/>
            <a:ext cx="8740775" cy="1373187"/>
          </a:xfrm>
          <a:prstGeom prst="rect">
            <a:avLst/>
          </a:prstGeom>
          <a:noFill/>
          <a:ln w="3810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solidFill>
                  <a:srgbClr val="000000"/>
                </a:solidFill>
              </a:rPr>
              <a:t>（３）　 家庭生活を大切にする心情を育み，家族や地域の   </a:t>
            </a:r>
          </a:p>
          <a:p>
            <a:pPr>
              <a:lnSpc>
                <a:spcPct val="100000"/>
              </a:lnSpc>
              <a:spcBef>
                <a:spcPct val="0"/>
              </a:spcBef>
              <a:buFontTx/>
              <a:buNone/>
            </a:pPr>
            <a:r>
              <a:rPr lang="en-US" altLang="ja-JP" sz="2800">
                <a:solidFill>
                  <a:srgbClr val="000000"/>
                </a:solidFill>
              </a:rPr>
              <a:t>      </a:t>
            </a:r>
            <a:r>
              <a:rPr lang="ja-JP" altLang="en-US" sz="2800">
                <a:solidFill>
                  <a:srgbClr val="000000"/>
                </a:solidFill>
              </a:rPr>
              <a:t>人々との関わりを考え，家族の一員として，生活をよ</a:t>
            </a:r>
          </a:p>
          <a:p>
            <a:pPr>
              <a:lnSpc>
                <a:spcPct val="100000"/>
              </a:lnSpc>
              <a:spcBef>
                <a:spcPct val="0"/>
              </a:spcBef>
              <a:buFontTx/>
              <a:buNone/>
            </a:pPr>
            <a:r>
              <a:rPr lang="en-US" altLang="ja-JP" sz="2800">
                <a:solidFill>
                  <a:srgbClr val="000000"/>
                </a:solidFill>
              </a:rPr>
              <a:t>       </a:t>
            </a:r>
            <a:r>
              <a:rPr lang="ja-JP" altLang="en-US" sz="2800">
                <a:solidFill>
                  <a:srgbClr val="000000"/>
                </a:solidFill>
              </a:rPr>
              <a:t>りよくしようと工夫する実践的な態度を養う。</a:t>
            </a:r>
          </a:p>
        </p:txBody>
      </p:sp>
      <p:sp>
        <p:nvSpPr>
          <p:cNvPr id="19462" name="正方形/長方形 4"/>
          <p:cNvSpPr>
            <a:spLocks noChangeArrowheads="1"/>
          </p:cNvSpPr>
          <p:nvPr/>
        </p:nvSpPr>
        <p:spPr bwMode="auto">
          <a:xfrm>
            <a:off x="-323850" y="3060700"/>
            <a:ext cx="91440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0">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defTabSz="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defTabSz="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defTabSz="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en-US" altLang="ja-JP" sz="3200" b="1"/>
              <a:t>【</a:t>
            </a:r>
            <a:r>
              <a:rPr lang="ja-JP" altLang="en-US" sz="3200" b="1"/>
              <a:t>意欲や態度が深まる三つの段階</a:t>
            </a:r>
            <a:r>
              <a:rPr lang="en-US" altLang="ja-JP" sz="3200" b="1"/>
              <a:t>】</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69"/>
    </mc:Choice>
    <mc:Fallback xmlns="">
      <p:transition spd="slow" advTm="26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a:latin typeface="Tahoma" panose="020B0604030504040204" pitchFamily="34" charset="0"/>
              </a:rPr>
              <a:t>P17</a:t>
            </a:r>
            <a:r>
              <a:rPr lang="ja-JP" altLang="en-US" sz="3200">
                <a:latin typeface="Tahoma" panose="020B0604030504040204" pitchFamily="34" charset="0"/>
              </a:rPr>
              <a:t>～</a:t>
            </a:r>
          </a:p>
        </p:txBody>
      </p:sp>
      <p:sp>
        <p:nvSpPr>
          <p:cNvPr id="11379" name="正方形/長方形 5"/>
          <p:cNvSpPr>
            <a:spLocks noChangeArrowheads="1"/>
          </p:cNvSpPr>
          <p:nvPr/>
        </p:nvSpPr>
        <p:spPr bwMode="auto">
          <a:xfrm>
            <a:off x="250825" y="1268413"/>
            <a:ext cx="8731250" cy="547370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lgn="ctr" eaLnBrk="1" hangingPunct="1">
              <a:buSzPct val="100000"/>
              <a:defRPr/>
            </a:pPr>
            <a:endParaRPr lang="ja-JP" altLang="en-US">
              <a:solidFill>
                <a:srgbClr val="FFFFFF"/>
              </a:solidFill>
            </a:endParaRPr>
          </a:p>
        </p:txBody>
      </p:sp>
      <p:sp>
        <p:nvSpPr>
          <p:cNvPr id="21508" name="テキスト ボックス 6"/>
          <p:cNvSpPr>
            <a:spLocks noChangeArrowheads="1"/>
          </p:cNvSpPr>
          <p:nvPr/>
        </p:nvSpPr>
        <p:spPr bwMode="auto">
          <a:xfrm>
            <a:off x="452438" y="1695450"/>
            <a:ext cx="8829675" cy="150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700"/>
              </a:lnSpc>
              <a:spcBef>
                <a:spcPct val="0"/>
              </a:spcBef>
              <a:buFontTx/>
              <a:buNone/>
            </a:pPr>
            <a:r>
              <a:rPr lang="ja-JP" altLang="en-US" sz="2400" dirty="0">
                <a:latin typeface="Tahoma" panose="020B0604030504040204" pitchFamily="34" charset="0"/>
              </a:rPr>
              <a:t>　</a:t>
            </a:r>
            <a:r>
              <a:rPr lang="ja-JP" altLang="en-US" sz="2400" b="1" dirty="0">
                <a:latin typeface="ＭＳ Ｐゴシック" panose="020B0600070205080204" pitchFamily="50" charset="-128"/>
              </a:rPr>
              <a:t>①　</a:t>
            </a:r>
            <a:r>
              <a:rPr kumimoji="0" lang="ja-JP" altLang="ja-JP" sz="2400" b="1" dirty="0">
                <a:latin typeface="ＭＳ Ｐゴシック" panose="020B0600070205080204" pitchFamily="50" charset="-128"/>
              </a:rPr>
              <a:t>小・中・高等学校</a:t>
            </a:r>
            <a:r>
              <a:rPr kumimoji="0" lang="ja-JP" altLang="en-US" sz="2400" b="1" dirty="0">
                <a:latin typeface="ＭＳ Ｐゴシック" panose="020B0600070205080204" pitchFamily="50" charset="-128"/>
              </a:rPr>
              <a:t>における</a:t>
            </a:r>
            <a:r>
              <a:rPr kumimoji="0" lang="ja-JP" altLang="ja-JP" sz="2400" b="1" dirty="0">
                <a:latin typeface="ＭＳ Ｐゴシック" panose="020B0600070205080204" pitchFamily="50" charset="-128"/>
              </a:rPr>
              <a:t>内容の系統性の明確化</a:t>
            </a:r>
          </a:p>
          <a:p>
            <a:pPr>
              <a:lnSpc>
                <a:spcPts val="3700"/>
              </a:lnSpc>
              <a:spcBef>
                <a:spcPct val="0"/>
              </a:spcBef>
              <a:buFontTx/>
              <a:buNone/>
            </a:pPr>
            <a:r>
              <a:rPr kumimoji="0" lang="ja-JP" altLang="en-US" sz="2400" dirty="0"/>
              <a:t>　　</a:t>
            </a:r>
            <a:r>
              <a:rPr kumimoji="0" lang="ja-JP" altLang="ja-JP" sz="2400" dirty="0"/>
              <a:t>「</a:t>
            </a:r>
            <a:r>
              <a:rPr kumimoji="0" lang="ja-JP" altLang="en-US" sz="2400" dirty="0"/>
              <a:t>Ａ</a:t>
            </a:r>
            <a:r>
              <a:rPr kumimoji="0" lang="ja-JP" altLang="ja-JP" sz="2400" dirty="0"/>
              <a:t>家族・家庭生活」</a:t>
            </a:r>
            <a:r>
              <a:rPr kumimoji="0" lang="ja-JP" altLang="en-US" sz="2400" dirty="0"/>
              <a:t>，</a:t>
            </a:r>
            <a:r>
              <a:rPr kumimoji="0" lang="ja-JP" altLang="ja-JP" sz="2400" dirty="0"/>
              <a:t>「</a:t>
            </a:r>
            <a:r>
              <a:rPr kumimoji="0" lang="ja-JP" altLang="en-US" sz="2400" dirty="0"/>
              <a:t>Ｂ</a:t>
            </a:r>
            <a:r>
              <a:rPr kumimoji="0" lang="ja-JP" altLang="ja-JP" sz="2400" dirty="0"/>
              <a:t>衣食住の生活」</a:t>
            </a:r>
            <a:r>
              <a:rPr kumimoji="0" lang="ja-JP" altLang="en-US" sz="2400" dirty="0"/>
              <a:t>，</a:t>
            </a:r>
            <a:r>
              <a:rPr kumimoji="0" lang="ja-JP" altLang="ja-JP" sz="2400" dirty="0"/>
              <a:t>「</a:t>
            </a:r>
            <a:r>
              <a:rPr kumimoji="0" lang="ja-JP" altLang="en-US" sz="2400" dirty="0"/>
              <a:t>Ｃ</a:t>
            </a:r>
            <a:r>
              <a:rPr kumimoji="0" lang="ja-JP" altLang="ja-JP" sz="2400" dirty="0"/>
              <a:t>消費生活</a:t>
            </a:r>
            <a:r>
              <a:rPr kumimoji="0" lang="ja-JP" altLang="en-US" sz="2400" dirty="0"/>
              <a:t>・</a:t>
            </a:r>
            <a:r>
              <a:rPr kumimoji="0" lang="ja-JP" altLang="ja-JP" sz="2400" dirty="0"/>
              <a:t>環境」</a:t>
            </a:r>
            <a:r>
              <a:rPr kumimoji="0" lang="en-US" altLang="ja-JP" sz="2400" dirty="0"/>
              <a:t>  </a:t>
            </a:r>
          </a:p>
          <a:p>
            <a:pPr>
              <a:lnSpc>
                <a:spcPts val="3700"/>
              </a:lnSpc>
              <a:spcBef>
                <a:spcPct val="0"/>
              </a:spcBef>
              <a:buFontTx/>
              <a:buNone/>
            </a:pPr>
            <a:r>
              <a:rPr kumimoji="0" lang="en-US" altLang="ja-JP" sz="2400" dirty="0"/>
              <a:t>     </a:t>
            </a:r>
            <a:r>
              <a:rPr kumimoji="0" lang="ja-JP" altLang="ja-JP" sz="2400" dirty="0"/>
              <a:t>に関する三つの枠組みに整理</a:t>
            </a:r>
            <a:r>
              <a:rPr kumimoji="0" lang="ja-JP" altLang="en-US" sz="2400" dirty="0"/>
              <a:t>　　４領域→３領域</a:t>
            </a:r>
          </a:p>
        </p:txBody>
      </p:sp>
      <p:grpSp>
        <p:nvGrpSpPr>
          <p:cNvPr id="21509" name="グループ化 18"/>
          <p:cNvGrpSpPr>
            <a:grpSpLocks/>
          </p:cNvGrpSpPr>
          <p:nvPr/>
        </p:nvGrpSpPr>
        <p:grpSpPr bwMode="auto">
          <a:xfrm>
            <a:off x="354013" y="3987800"/>
            <a:ext cx="8434387" cy="2562225"/>
            <a:chOff x="420166" y="4509120"/>
            <a:chExt cx="8435235" cy="1893574"/>
          </a:xfrm>
        </p:grpSpPr>
        <p:sp>
          <p:nvSpPr>
            <p:cNvPr id="11382" name="正方形/長方形 9"/>
            <p:cNvSpPr>
              <a:spLocks noChangeArrowheads="1"/>
            </p:cNvSpPr>
            <p:nvPr/>
          </p:nvSpPr>
          <p:spPr bwMode="auto">
            <a:xfrm>
              <a:off x="793266" y="4804771"/>
              <a:ext cx="8062135" cy="793095"/>
            </a:xfrm>
            <a:prstGeom prst="rect">
              <a:avLst/>
            </a:prstGeom>
            <a:solidFill>
              <a:srgbClr val="FF33CC"/>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Pct val="100000"/>
                <a:defRPr/>
              </a:pPr>
              <a:r>
                <a:rPr kumimoji="1" lang="ja-JP" altLang="en-US">
                  <a:solidFill>
                    <a:srgbClr val="FFFFFF"/>
                  </a:solidFill>
                </a:rPr>
                <a:t>　　　　  </a:t>
              </a:r>
              <a:r>
                <a:rPr kumimoji="1" lang="ja-JP" altLang="en-US" sz="2800"/>
                <a:t>家　庭</a:t>
              </a:r>
            </a:p>
          </p:txBody>
        </p:sp>
        <p:sp>
          <p:nvSpPr>
            <p:cNvPr id="21523" name="1 つの角を切り取った四角形 10"/>
            <p:cNvSpPr>
              <a:spLocks/>
            </p:cNvSpPr>
            <p:nvPr/>
          </p:nvSpPr>
          <p:spPr bwMode="auto">
            <a:xfrm>
              <a:off x="3419255" y="4804771"/>
              <a:ext cx="5436146" cy="587783"/>
            </a:xfrm>
            <a:custGeom>
              <a:avLst/>
              <a:gdLst>
                <a:gd name="T0" fmla="*/ 0 w 5436146"/>
                <a:gd name="T1" fmla="*/ 0 h 587783"/>
                <a:gd name="T2" fmla="*/ 5338180 w 5436146"/>
                <a:gd name="T3" fmla="*/ 0 h 587783"/>
                <a:gd name="T4" fmla="*/ 5436146 w 5436146"/>
                <a:gd name="T5" fmla="*/ 97966 h 587783"/>
                <a:gd name="T6" fmla="*/ 5436146 w 5436146"/>
                <a:gd name="T7" fmla="*/ 587783 h 587783"/>
                <a:gd name="T8" fmla="*/ 0 w 5436146"/>
                <a:gd name="T9" fmla="*/ 587783 h 587783"/>
                <a:gd name="T10" fmla="*/ 0 w 5436146"/>
                <a:gd name="T11" fmla="*/ 0 h 587783"/>
                <a:gd name="T12" fmla="*/ 0 60000 65536"/>
                <a:gd name="T13" fmla="*/ 0 60000 65536"/>
                <a:gd name="T14" fmla="*/ 0 60000 65536"/>
                <a:gd name="T15" fmla="*/ 0 60000 65536"/>
                <a:gd name="T16" fmla="*/ 0 60000 65536"/>
                <a:gd name="T17" fmla="*/ 0 60000 65536"/>
                <a:gd name="T18" fmla="*/ 0 w 5436146"/>
                <a:gd name="T19" fmla="*/ 0 h 587783"/>
                <a:gd name="T20" fmla="*/ 5436146 w 5436146"/>
                <a:gd name="T21" fmla="*/ 587783 h 587783"/>
              </a:gdLst>
              <a:ahLst/>
              <a:cxnLst>
                <a:cxn ang="T12">
                  <a:pos x="T0" y="T1"/>
                </a:cxn>
                <a:cxn ang="T13">
                  <a:pos x="T2" y="T3"/>
                </a:cxn>
                <a:cxn ang="T14">
                  <a:pos x="T4" y="T5"/>
                </a:cxn>
                <a:cxn ang="T15">
                  <a:pos x="T6" y="T7"/>
                </a:cxn>
                <a:cxn ang="T16">
                  <a:pos x="T8" y="T9"/>
                </a:cxn>
                <a:cxn ang="T17">
                  <a:pos x="T10" y="T11"/>
                </a:cxn>
              </a:cxnLst>
              <a:rect l="T18" t="T19" r="T20" b="T21"/>
              <a:pathLst>
                <a:path w="5436146" h="587783">
                  <a:moveTo>
                    <a:pt x="0" y="0"/>
                  </a:moveTo>
                  <a:lnTo>
                    <a:pt x="5338180" y="0"/>
                  </a:lnTo>
                  <a:lnTo>
                    <a:pt x="5436146" y="97966"/>
                  </a:lnTo>
                  <a:lnTo>
                    <a:pt x="5436146" y="587783"/>
                  </a:lnTo>
                  <a:lnTo>
                    <a:pt x="0" y="587783"/>
                  </a:lnTo>
                  <a:lnTo>
                    <a:pt x="0" y="0"/>
                  </a:lnTo>
                  <a:close/>
                </a:path>
              </a:pathLst>
            </a:custGeom>
            <a:solidFill>
              <a:srgbClr val="FF99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　　　 地　域</a:t>
              </a:r>
            </a:p>
          </p:txBody>
        </p:sp>
        <p:sp>
          <p:nvSpPr>
            <p:cNvPr id="21524" name="1 つの角を切り取った四角形 11"/>
            <p:cNvSpPr>
              <a:spLocks/>
            </p:cNvSpPr>
            <p:nvPr/>
          </p:nvSpPr>
          <p:spPr bwMode="auto">
            <a:xfrm>
              <a:off x="6010315" y="4797732"/>
              <a:ext cx="2845086" cy="431744"/>
            </a:xfrm>
            <a:custGeom>
              <a:avLst/>
              <a:gdLst>
                <a:gd name="T0" fmla="*/ 0 w 2845086"/>
                <a:gd name="T1" fmla="*/ 0 h 431744"/>
                <a:gd name="T2" fmla="*/ 2773127 w 2845086"/>
                <a:gd name="T3" fmla="*/ 0 h 431744"/>
                <a:gd name="T4" fmla="*/ 2845086 w 2845086"/>
                <a:gd name="T5" fmla="*/ 71959 h 431744"/>
                <a:gd name="T6" fmla="*/ 2845086 w 2845086"/>
                <a:gd name="T7" fmla="*/ 431744 h 431744"/>
                <a:gd name="T8" fmla="*/ 0 w 2845086"/>
                <a:gd name="T9" fmla="*/ 431744 h 431744"/>
                <a:gd name="T10" fmla="*/ 0 w 2845086"/>
                <a:gd name="T11" fmla="*/ 0 h 431744"/>
                <a:gd name="T12" fmla="*/ 0 60000 65536"/>
                <a:gd name="T13" fmla="*/ 0 60000 65536"/>
                <a:gd name="T14" fmla="*/ 0 60000 65536"/>
                <a:gd name="T15" fmla="*/ 0 60000 65536"/>
                <a:gd name="T16" fmla="*/ 0 60000 65536"/>
                <a:gd name="T17" fmla="*/ 0 60000 65536"/>
                <a:gd name="T18" fmla="*/ 0 w 2845086"/>
                <a:gd name="T19" fmla="*/ 0 h 431744"/>
                <a:gd name="T20" fmla="*/ 2845086 w 2845086"/>
                <a:gd name="T21" fmla="*/ 431744 h 431744"/>
              </a:gdLst>
              <a:ahLst/>
              <a:cxnLst>
                <a:cxn ang="T12">
                  <a:pos x="T0" y="T1"/>
                </a:cxn>
                <a:cxn ang="T13">
                  <a:pos x="T2" y="T3"/>
                </a:cxn>
                <a:cxn ang="T14">
                  <a:pos x="T4" y="T5"/>
                </a:cxn>
                <a:cxn ang="T15">
                  <a:pos x="T6" y="T7"/>
                </a:cxn>
                <a:cxn ang="T16">
                  <a:pos x="T8" y="T9"/>
                </a:cxn>
                <a:cxn ang="T17">
                  <a:pos x="T10" y="T11"/>
                </a:cxn>
              </a:cxnLst>
              <a:rect l="T18" t="T19" r="T20" b="T21"/>
              <a:pathLst>
                <a:path w="2845086" h="431744">
                  <a:moveTo>
                    <a:pt x="0" y="0"/>
                  </a:moveTo>
                  <a:lnTo>
                    <a:pt x="2773127" y="0"/>
                  </a:lnTo>
                  <a:lnTo>
                    <a:pt x="2845086" y="71959"/>
                  </a:lnTo>
                  <a:lnTo>
                    <a:pt x="2845086" y="431744"/>
                  </a:lnTo>
                  <a:lnTo>
                    <a:pt x="0" y="431744"/>
                  </a:lnTo>
                  <a:lnTo>
                    <a:pt x="0" y="0"/>
                  </a:lnTo>
                  <a:close/>
                </a:path>
              </a:pathLst>
            </a:custGeom>
            <a:solidFill>
              <a:srgbClr val="FFCC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t>社　会</a:t>
              </a:r>
            </a:p>
          </p:txBody>
        </p:sp>
        <p:sp>
          <p:nvSpPr>
            <p:cNvPr id="11385" name="正方形/長方形 12"/>
            <p:cNvSpPr>
              <a:spLocks noChangeArrowheads="1"/>
            </p:cNvSpPr>
            <p:nvPr/>
          </p:nvSpPr>
          <p:spPr bwMode="auto">
            <a:xfrm>
              <a:off x="828194" y="5589654"/>
              <a:ext cx="8027207" cy="791922"/>
            </a:xfrm>
            <a:prstGeom prst="rect">
              <a:avLst/>
            </a:prstGeom>
            <a:solidFill>
              <a:srgbClr val="00CCF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eaLnBrk="0" hangingPunct="0">
                <a:defRPr>
                  <a:solidFill>
                    <a:schemeClr val="tx1"/>
                  </a:solidFill>
                  <a:latin typeface="Calibri" panose="020F0502020204030204" pitchFamily="34" charset="0"/>
                  <a:cs typeface="Arial" panose="020B0604020202020204" pitchFamily="34" charset="0"/>
                </a:defRPr>
              </a:lvl1pPr>
              <a:lvl2pPr eaLnBrk="0" hangingPunct="0">
                <a:defRPr>
                  <a:solidFill>
                    <a:schemeClr val="tx1"/>
                  </a:solidFill>
                  <a:latin typeface="Calibri" panose="020F0502020204030204" pitchFamily="34" charset="0"/>
                  <a:cs typeface="Arial" panose="020B0604020202020204" pitchFamily="34" charset="0"/>
                </a:defRPr>
              </a:lvl2pPr>
              <a:lvl3pPr eaLnBrk="0" hangingPunct="0">
                <a:defRPr>
                  <a:solidFill>
                    <a:schemeClr val="tx1"/>
                  </a:solidFill>
                  <a:latin typeface="Calibri" panose="020F0502020204030204" pitchFamily="34" charset="0"/>
                  <a:cs typeface="Arial" panose="020B0604020202020204" pitchFamily="34" charset="0"/>
                </a:defRPr>
              </a:lvl3pPr>
              <a:lvl4pPr eaLnBrk="0" hangingPunct="0">
                <a:defRPr>
                  <a:solidFill>
                    <a:schemeClr val="tx1"/>
                  </a:solidFill>
                  <a:latin typeface="Calibri" panose="020F0502020204030204" pitchFamily="34" charset="0"/>
                  <a:cs typeface="Arial" panose="020B0604020202020204" pitchFamily="34" charset="0"/>
                </a:defRPr>
              </a:lvl4pPr>
              <a:lvl5pPr eaLnBrk="0" hangingPunct="0">
                <a:defRPr>
                  <a:solidFill>
                    <a:schemeClr val="tx1"/>
                  </a:solidFill>
                  <a:latin typeface="Calibri" panose="020F0502020204030204" pitchFamily="34" charset="0"/>
                  <a:cs typeface="Arial" panose="020B0604020202020204" pitchFamily="34" charset="0"/>
                </a:defRPr>
              </a:lvl5pPr>
              <a:lvl6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6pPr>
              <a:lvl7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7pPr>
              <a:lvl8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8pPr>
              <a:lvl9pPr defTabSz="457200" eaLnBrk="0" fontAlgn="base" hangingPunct="0">
                <a:spcBef>
                  <a:spcPct val="0"/>
                </a:spcBef>
                <a:spcAft>
                  <a:spcPct val="0"/>
                </a:spcAft>
                <a:buSzPct val="100000"/>
                <a:defRPr>
                  <a:solidFill>
                    <a:schemeClr val="tx1"/>
                  </a:solidFill>
                  <a:latin typeface="Calibri" panose="020F0502020204030204" pitchFamily="34" charset="0"/>
                  <a:cs typeface="Arial" panose="020B0604020202020204" pitchFamily="34" charset="0"/>
                </a:defRPr>
              </a:lvl9pPr>
            </a:lstStyle>
            <a:p>
              <a:pPr>
                <a:buSzPct val="100000"/>
                <a:defRPr/>
              </a:pPr>
              <a:r>
                <a:rPr kumimoji="1" lang="ja-JP" altLang="en-US" sz="2800"/>
                <a:t>現在</a:t>
              </a:r>
            </a:p>
            <a:p>
              <a:pPr>
                <a:buSzPct val="100000"/>
                <a:defRPr/>
              </a:pPr>
              <a:r>
                <a:rPr kumimoji="1" lang="ja-JP" altLang="en-US" sz="2800"/>
                <a:t>これまでの生活</a:t>
              </a:r>
            </a:p>
          </p:txBody>
        </p:sp>
        <p:sp>
          <p:nvSpPr>
            <p:cNvPr id="21526" name="1 つの角を切り取った四角形 13"/>
            <p:cNvSpPr>
              <a:spLocks/>
            </p:cNvSpPr>
            <p:nvPr/>
          </p:nvSpPr>
          <p:spPr bwMode="auto">
            <a:xfrm>
              <a:off x="3419255" y="5589654"/>
              <a:ext cx="5401218" cy="578396"/>
            </a:xfrm>
            <a:custGeom>
              <a:avLst/>
              <a:gdLst>
                <a:gd name="T0" fmla="*/ 0 w 5401218"/>
                <a:gd name="T1" fmla="*/ 0 h 578396"/>
                <a:gd name="T2" fmla="*/ 5304817 w 5401218"/>
                <a:gd name="T3" fmla="*/ 0 h 578396"/>
                <a:gd name="T4" fmla="*/ 5401218 w 5401218"/>
                <a:gd name="T5" fmla="*/ 96401 h 578396"/>
                <a:gd name="T6" fmla="*/ 5401218 w 5401218"/>
                <a:gd name="T7" fmla="*/ 578396 h 578396"/>
                <a:gd name="T8" fmla="*/ 0 w 5401218"/>
                <a:gd name="T9" fmla="*/ 578396 h 578396"/>
                <a:gd name="T10" fmla="*/ 0 w 5401218"/>
                <a:gd name="T11" fmla="*/ 0 h 578396"/>
                <a:gd name="T12" fmla="*/ 0 60000 65536"/>
                <a:gd name="T13" fmla="*/ 0 60000 65536"/>
                <a:gd name="T14" fmla="*/ 0 60000 65536"/>
                <a:gd name="T15" fmla="*/ 0 60000 65536"/>
                <a:gd name="T16" fmla="*/ 0 60000 65536"/>
                <a:gd name="T17" fmla="*/ 0 60000 65536"/>
                <a:gd name="T18" fmla="*/ 0 w 5401218"/>
                <a:gd name="T19" fmla="*/ 0 h 578396"/>
                <a:gd name="T20" fmla="*/ 5401218 w 5401218"/>
                <a:gd name="T21" fmla="*/ 578396 h 578396"/>
              </a:gdLst>
              <a:ahLst/>
              <a:cxnLst>
                <a:cxn ang="T12">
                  <a:pos x="T0" y="T1"/>
                </a:cxn>
                <a:cxn ang="T13">
                  <a:pos x="T2" y="T3"/>
                </a:cxn>
                <a:cxn ang="T14">
                  <a:pos x="T4" y="T5"/>
                </a:cxn>
                <a:cxn ang="T15">
                  <a:pos x="T6" y="T7"/>
                </a:cxn>
                <a:cxn ang="T16">
                  <a:pos x="T8" y="T9"/>
                </a:cxn>
                <a:cxn ang="T17">
                  <a:pos x="T10" y="T11"/>
                </a:cxn>
              </a:cxnLst>
              <a:rect l="T18" t="T19" r="T20" b="T21"/>
              <a:pathLst>
                <a:path w="5401218" h="578396">
                  <a:moveTo>
                    <a:pt x="0" y="0"/>
                  </a:moveTo>
                  <a:lnTo>
                    <a:pt x="5304817" y="0"/>
                  </a:lnTo>
                  <a:lnTo>
                    <a:pt x="5401218" y="96401"/>
                  </a:lnTo>
                  <a:lnTo>
                    <a:pt x="5401218" y="578396"/>
                  </a:lnTo>
                  <a:lnTo>
                    <a:pt x="0" y="578396"/>
                  </a:lnTo>
                  <a:lnTo>
                    <a:pt x="0" y="0"/>
                  </a:lnTo>
                  <a:close/>
                </a:path>
              </a:pathLst>
            </a:custGeom>
            <a:solidFill>
              <a:srgbClr val="00FF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これからの生活</a:t>
              </a:r>
            </a:p>
          </p:txBody>
        </p:sp>
        <p:sp>
          <p:nvSpPr>
            <p:cNvPr id="21527" name="1 つの角を切り取った四角形 14"/>
            <p:cNvSpPr>
              <a:spLocks/>
            </p:cNvSpPr>
            <p:nvPr/>
          </p:nvSpPr>
          <p:spPr bwMode="auto">
            <a:xfrm>
              <a:off x="6010315" y="5589654"/>
              <a:ext cx="2845086" cy="431744"/>
            </a:xfrm>
            <a:custGeom>
              <a:avLst/>
              <a:gdLst>
                <a:gd name="T0" fmla="*/ 0 w 2845086"/>
                <a:gd name="T1" fmla="*/ 0 h 431744"/>
                <a:gd name="T2" fmla="*/ 2773127 w 2845086"/>
                <a:gd name="T3" fmla="*/ 0 h 431744"/>
                <a:gd name="T4" fmla="*/ 2845086 w 2845086"/>
                <a:gd name="T5" fmla="*/ 71959 h 431744"/>
                <a:gd name="T6" fmla="*/ 2845086 w 2845086"/>
                <a:gd name="T7" fmla="*/ 431744 h 431744"/>
                <a:gd name="T8" fmla="*/ 0 w 2845086"/>
                <a:gd name="T9" fmla="*/ 431744 h 431744"/>
                <a:gd name="T10" fmla="*/ 0 w 2845086"/>
                <a:gd name="T11" fmla="*/ 0 h 431744"/>
                <a:gd name="T12" fmla="*/ 0 60000 65536"/>
                <a:gd name="T13" fmla="*/ 0 60000 65536"/>
                <a:gd name="T14" fmla="*/ 0 60000 65536"/>
                <a:gd name="T15" fmla="*/ 0 60000 65536"/>
                <a:gd name="T16" fmla="*/ 0 60000 65536"/>
                <a:gd name="T17" fmla="*/ 0 60000 65536"/>
                <a:gd name="T18" fmla="*/ 0 w 2845086"/>
                <a:gd name="T19" fmla="*/ 0 h 431744"/>
                <a:gd name="T20" fmla="*/ 2845086 w 2845086"/>
                <a:gd name="T21" fmla="*/ 431744 h 431744"/>
              </a:gdLst>
              <a:ahLst/>
              <a:cxnLst>
                <a:cxn ang="T12">
                  <a:pos x="T0" y="T1"/>
                </a:cxn>
                <a:cxn ang="T13">
                  <a:pos x="T2" y="T3"/>
                </a:cxn>
                <a:cxn ang="T14">
                  <a:pos x="T4" y="T5"/>
                </a:cxn>
                <a:cxn ang="T15">
                  <a:pos x="T6" y="T7"/>
                </a:cxn>
                <a:cxn ang="T16">
                  <a:pos x="T8" y="T9"/>
                </a:cxn>
                <a:cxn ang="T17">
                  <a:pos x="T10" y="T11"/>
                </a:cxn>
              </a:cxnLst>
              <a:rect l="T18" t="T19" r="T20" b="T21"/>
              <a:pathLst>
                <a:path w="2845086" h="431744">
                  <a:moveTo>
                    <a:pt x="0" y="0"/>
                  </a:moveTo>
                  <a:lnTo>
                    <a:pt x="2773127" y="0"/>
                  </a:lnTo>
                  <a:lnTo>
                    <a:pt x="2845086" y="71959"/>
                  </a:lnTo>
                  <a:lnTo>
                    <a:pt x="2845086" y="431744"/>
                  </a:lnTo>
                  <a:lnTo>
                    <a:pt x="0" y="431744"/>
                  </a:lnTo>
                  <a:lnTo>
                    <a:pt x="0" y="0"/>
                  </a:lnTo>
                  <a:close/>
                </a:path>
              </a:pathLst>
            </a:custGeom>
            <a:solidFill>
              <a:srgbClr val="CCFF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400"/>
                <a:t>生涯を見通した生活</a:t>
              </a:r>
            </a:p>
          </p:txBody>
        </p:sp>
        <p:sp>
          <p:nvSpPr>
            <p:cNvPr id="21528" name="正方形/長方形 16"/>
            <p:cNvSpPr>
              <a:spLocks noChangeArrowheads="1"/>
            </p:cNvSpPr>
            <p:nvPr/>
          </p:nvSpPr>
          <p:spPr bwMode="auto">
            <a:xfrm>
              <a:off x="828194" y="4509120"/>
              <a:ext cx="7992278" cy="288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000">
                  <a:solidFill>
                    <a:srgbClr val="000000"/>
                  </a:solidFill>
                </a:rPr>
                <a:t>　　　　</a:t>
              </a:r>
              <a:r>
                <a:rPr lang="ja-JP" altLang="en-US" sz="2400">
                  <a:solidFill>
                    <a:srgbClr val="000000"/>
                  </a:solidFill>
                </a:rPr>
                <a:t>小学校　　　　　　　　　中学校　　　　　　　高等学校</a:t>
              </a:r>
            </a:p>
          </p:txBody>
        </p:sp>
        <p:sp>
          <p:nvSpPr>
            <p:cNvPr id="21529" name="正方形/長方形 17"/>
            <p:cNvSpPr>
              <a:spLocks noChangeArrowheads="1"/>
            </p:cNvSpPr>
            <p:nvPr/>
          </p:nvSpPr>
          <p:spPr bwMode="auto">
            <a:xfrm>
              <a:off x="420166" y="5583788"/>
              <a:ext cx="419142" cy="818906"/>
            </a:xfrm>
            <a:prstGeom prst="rect">
              <a:avLst/>
            </a:prstGeom>
            <a:solidFill>
              <a:srgbClr val="CCFFFF"/>
            </a:solidFill>
            <a:ln w="12700" algn="ctr">
              <a:solidFill>
                <a:srgbClr val="000000"/>
              </a:solidFill>
              <a:miter lim="800000"/>
              <a:headEnd/>
              <a:tailEnd/>
            </a:ln>
          </p:spPr>
          <p:txBody>
            <a:bodyPr vert="eaVert" lIns="0" tIns="0" rIns="0" bIns="0"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r>
                <a:rPr lang="ja-JP" altLang="en-US" sz="2800">
                  <a:solidFill>
                    <a:srgbClr val="000000"/>
                  </a:solidFill>
                </a:rPr>
                <a:t>時間軸</a:t>
              </a:r>
            </a:p>
          </p:txBody>
        </p:sp>
      </p:grpSp>
      <p:sp>
        <p:nvSpPr>
          <p:cNvPr id="21510" name="AutoShape 21"/>
          <p:cNvSpPr>
            <a:spLocks noChangeArrowheads="1"/>
          </p:cNvSpPr>
          <p:nvPr/>
        </p:nvSpPr>
        <p:spPr bwMode="auto">
          <a:xfrm>
            <a:off x="136525" y="122238"/>
            <a:ext cx="5113338" cy="720725"/>
          </a:xfrm>
          <a:prstGeom prst="bevel">
            <a:avLst>
              <a:gd name="adj" fmla="val 12500"/>
            </a:avLst>
          </a:prstGeom>
          <a:solidFill>
            <a:srgbClr val="FFFFCC"/>
          </a:solidFill>
          <a:ln w="9525" algn="ctr">
            <a:solidFill>
              <a:srgbClr val="000000"/>
            </a:solidFill>
            <a:miter lim="800000"/>
            <a:headEnd/>
            <a:tailEnd/>
          </a:ln>
        </p:spPr>
        <p:txBody>
          <a:bodyPr wrap="none"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lang="en-US" altLang="ja-JP" sz="3200" b="1">
                <a:latin typeface="Arial" panose="020B0604020202020204" pitchFamily="34" charset="0"/>
                <a:ea typeface="HGP教科書体" panose="02020600000000000000" pitchFamily="18" charset="-128"/>
              </a:rPr>
              <a:t>Ⅲ</a:t>
            </a:r>
            <a:r>
              <a:rPr lang="ja-JP" altLang="en-US" sz="3200" b="1">
                <a:latin typeface="Arial" panose="020B0604020202020204" pitchFamily="34" charset="0"/>
                <a:ea typeface="HGP教科書体" panose="02020600000000000000" pitchFamily="18" charset="-128"/>
              </a:rPr>
              <a:t>　家庭科の内容</a:t>
            </a:r>
          </a:p>
        </p:txBody>
      </p:sp>
      <p:sp>
        <p:nvSpPr>
          <p:cNvPr id="21512" name="角丸四角形 19"/>
          <p:cNvSpPr>
            <a:spLocks noChangeArrowheads="1"/>
          </p:cNvSpPr>
          <p:nvPr/>
        </p:nvSpPr>
        <p:spPr bwMode="auto">
          <a:xfrm>
            <a:off x="323850" y="981075"/>
            <a:ext cx="5024438" cy="568325"/>
          </a:xfrm>
          <a:prstGeom prst="roundRect">
            <a:avLst>
              <a:gd name="adj" fmla="val 28222"/>
            </a:avLst>
          </a:prstGeom>
          <a:solidFill>
            <a:srgbClr val="FFFFCC"/>
          </a:solidFill>
          <a:ln w="9525" algn="ctr">
            <a:solidFill>
              <a:srgbClr val="000000"/>
            </a:solidFill>
            <a:round/>
            <a:headEnd/>
            <a:tailEnd/>
          </a:ln>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eaLnBrk="1" hangingPunct="1">
              <a:lnSpc>
                <a:spcPct val="100000"/>
              </a:lnSpc>
              <a:spcBef>
                <a:spcPct val="0"/>
              </a:spcBef>
              <a:buFontTx/>
              <a:buNone/>
            </a:pPr>
            <a:r>
              <a:rPr kumimoji="0" lang="ja-JP" altLang="en-US" sz="2800" b="1">
                <a:solidFill>
                  <a:srgbClr val="002060"/>
                </a:solidFill>
              </a:rPr>
              <a:t>小学校家庭科の内容構成</a:t>
            </a:r>
          </a:p>
        </p:txBody>
      </p:sp>
      <p:grpSp>
        <p:nvGrpSpPr>
          <p:cNvPr id="21513" name="グループ化 6"/>
          <p:cNvGrpSpPr>
            <a:grpSpLocks/>
          </p:cNvGrpSpPr>
          <p:nvPr/>
        </p:nvGrpSpPr>
        <p:grpSpPr bwMode="auto">
          <a:xfrm>
            <a:off x="384175" y="3952875"/>
            <a:ext cx="8423275" cy="2590800"/>
            <a:chOff x="234882" y="4025091"/>
            <a:chExt cx="8423207" cy="2577531"/>
          </a:xfrm>
        </p:grpSpPr>
        <p:grpSp>
          <p:nvGrpSpPr>
            <p:cNvPr id="21516" name="グループ化 4"/>
            <p:cNvGrpSpPr>
              <a:grpSpLocks/>
            </p:cNvGrpSpPr>
            <p:nvPr/>
          </p:nvGrpSpPr>
          <p:grpSpPr bwMode="auto">
            <a:xfrm>
              <a:off x="615274" y="4025091"/>
              <a:ext cx="8042815" cy="2577531"/>
              <a:chOff x="615274" y="4025091"/>
              <a:chExt cx="8042815" cy="2577531"/>
            </a:xfrm>
          </p:grpSpPr>
          <p:sp>
            <p:nvSpPr>
              <p:cNvPr id="21519" name="テキスト ボックス 1"/>
              <p:cNvSpPr>
                <a:spLocks noChangeArrowheads="1"/>
              </p:cNvSpPr>
              <p:nvPr/>
            </p:nvSpPr>
            <p:spPr bwMode="auto">
              <a:xfrm>
                <a:off x="615274" y="4046622"/>
                <a:ext cx="2590798" cy="2556000"/>
              </a:xfrm>
              <a:prstGeom prst="rect">
                <a:avLst/>
              </a:prstGeom>
              <a:noFill/>
              <a:ln w="158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ja-JP" altLang="en-US" sz="1800"/>
              </a:p>
            </p:txBody>
          </p:sp>
          <p:sp>
            <p:nvSpPr>
              <p:cNvPr id="21520" name="テキスト ボックス 23"/>
              <p:cNvSpPr>
                <a:spLocks noChangeArrowheads="1"/>
              </p:cNvSpPr>
              <p:nvPr/>
            </p:nvSpPr>
            <p:spPr bwMode="auto">
              <a:xfrm>
                <a:off x="3193876" y="4032138"/>
                <a:ext cx="2590794" cy="2556000"/>
              </a:xfrm>
              <a:prstGeom prst="rect">
                <a:avLst/>
              </a:prstGeom>
              <a:noFill/>
              <a:ln w="158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ja-JP" altLang="en-US" sz="1800"/>
              </a:p>
            </p:txBody>
          </p:sp>
          <p:sp>
            <p:nvSpPr>
              <p:cNvPr id="21521" name="テキスト ボックス 24"/>
              <p:cNvSpPr>
                <a:spLocks noChangeArrowheads="1"/>
              </p:cNvSpPr>
              <p:nvPr/>
            </p:nvSpPr>
            <p:spPr bwMode="auto">
              <a:xfrm>
                <a:off x="5798842" y="4025091"/>
                <a:ext cx="2859247" cy="2556000"/>
              </a:xfrm>
              <a:prstGeom prst="rect">
                <a:avLst/>
              </a:prstGeom>
              <a:noFill/>
              <a:ln w="158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endParaRPr lang="ja-JP" altLang="en-US" sz="1800"/>
              </a:p>
            </p:txBody>
          </p:sp>
        </p:grpSp>
        <p:sp>
          <p:nvSpPr>
            <p:cNvPr id="21517" name="直線コネクタ 3"/>
            <p:cNvSpPr>
              <a:spLocks noChangeShapeType="1"/>
            </p:cNvSpPr>
            <p:nvPr/>
          </p:nvSpPr>
          <p:spPr bwMode="auto">
            <a:xfrm>
              <a:off x="238057" y="5501802"/>
              <a:ext cx="8400982" cy="2369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1518" name="直線コネクタ 25"/>
            <p:cNvSpPr>
              <a:spLocks noChangeShapeType="1"/>
            </p:cNvSpPr>
            <p:nvPr/>
          </p:nvSpPr>
          <p:spPr bwMode="auto">
            <a:xfrm>
              <a:off x="234882" y="4448362"/>
              <a:ext cx="8400982" cy="22111"/>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21514" name="テキスト ボックス 6"/>
          <p:cNvSpPr>
            <a:spLocks noChangeArrowheads="1"/>
          </p:cNvSpPr>
          <p:nvPr/>
        </p:nvSpPr>
        <p:spPr bwMode="auto">
          <a:xfrm>
            <a:off x="161925" y="3359150"/>
            <a:ext cx="8820150" cy="566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ts val="3700"/>
              </a:lnSpc>
              <a:spcBef>
                <a:spcPct val="0"/>
              </a:spcBef>
              <a:buFontTx/>
              <a:buNone/>
            </a:pPr>
            <a:r>
              <a:rPr lang="ja-JP" altLang="en-US" sz="2400">
                <a:latin typeface="Tahoma" panose="020B0604030504040204" pitchFamily="34" charset="0"/>
              </a:rPr>
              <a:t>　　</a:t>
            </a:r>
            <a:r>
              <a:rPr lang="ja-JP" altLang="en-US" sz="2400" b="1">
                <a:latin typeface="Tahoma" panose="020B0604030504040204" pitchFamily="34" charset="0"/>
              </a:rPr>
              <a:t>②　空間軸と時間軸の視点からの学習対象の明確化</a:t>
            </a:r>
            <a:r>
              <a:rPr lang="ja-JP" altLang="en-US" sz="2400">
                <a:latin typeface="Tahoma" panose="020B0604030504040204" pitchFamily="34" charset="0"/>
              </a:rPr>
              <a:t>　　</a:t>
            </a:r>
          </a:p>
        </p:txBody>
      </p:sp>
      <p:sp>
        <p:nvSpPr>
          <p:cNvPr id="21515" name="テキスト ボックス 7"/>
          <p:cNvSpPr>
            <a:spLocks noChangeArrowheads="1"/>
          </p:cNvSpPr>
          <p:nvPr/>
        </p:nvSpPr>
        <p:spPr bwMode="auto">
          <a:xfrm>
            <a:off x="342900" y="4381500"/>
            <a:ext cx="430213" cy="1071563"/>
          </a:xfrm>
          <a:prstGeom prst="rect">
            <a:avLst/>
          </a:prstGeom>
          <a:solidFill>
            <a:srgbClr val="FFCCFF"/>
          </a:solidFill>
          <a:ln w="12700" algn="ctr">
            <a:solidFill>
              <a:srgbClr val="000000"/>
            </a:solidFill>
            <a:miter lim="800000"/>
            <a:headEnd/>
            <a:tailEnd/>
          </a:ln>
        </p:spPr>
        <p:txBody>
          <a:bodyPr vert="eaVert" lIns="0" tIns="0" rIns="0" bIns="0">
            <a:spAutoFit/>
          </a:bodyP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nSpc>
                <a:spcPct val="100000"/>
              </a:lnSpc>
              <a:spcBef>
                <a:spcPct val="0"/>
              </a:spcBef>
              <a:buFontTx/>
              <a:buNone/>
            </a:pPr>
            <a:r>
              <a:rPr lang="ja-JP" altLang="en-US" sz="2800"/>
              <a:t>空間軸</a:t>
            </a:r>
          </a:p>
        </p:txBody>
      </p:sp>
      <p:sp>
        <p:nvSpPr>
          <p:cNvPr id="21511" name="正方形/長方形 18"/>
          <p:cNvSpPr>
            <a:spLocks noChangeArrowheads="1"/>
          </p:cNvSpPr>
          <p:nvPr/>
        </p:nvSpPr>
        <p:spPr bwMode="auto">
          <a:xfrm>
            <a:off x="334963" y="3959225"/>
            <a:ext cx="3024187" cy="2592388"/>
          </a:xfrm>
          <a:prstGeom prst="rect">
            <a:avLst/>
          </a:prstGeom>
          <a:noFill/>
          <a:ln w="762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750"/>
              </a:spcBef>
              <a:buSzPct val="100000"/>
              <a:buFont typeface="Arial" panose="020B0604020202020204" pitchFamily="34" charset="0"/>
              <a:buChar char="•"/>
              <a:defRPr kumimoji="1" sz="2100">
                <a:solidFill>
                  <a:schemeClr val="tx1"/>
                </a:solidFill>
                <a:latin typeface="Calibri" panose="020F0502020204030204" pitchFamily="34" charset="0"/>
                <a:cs typeface="Arial" panose="020B0604020202020204" pitchFamily="34" charset="0"/>
              </a:defRPr>
            </a:lvl1pPr>
            <a:lvl2pPr marL="514350" indent="-171450">
              <a:lnSpc>
                <a:spcPct val="90000"/>
              </a:lnSpc>
              <a:spcBef>
                <a:spcPts val="375"/>
              </a:spcBef>
              <a:buSzPct val="100000"/>
              <a:buFont typeface="Arial" panose="020B0604020202020204" pitchFamily="34" charset="0"/>
              <a:buChar char="•"/>
              <a:defRPr kumimoji="1">
                <a:solidFill>
                  <a:schemeClr val="tx1"/>
                </a:solidFill>
                <a:latin typeface="Calibri" panose="020F0502020204030204" pitchFamily="34" charset="0"/>
                <a:cs typeface="Arial" panose="020B0604020202020204" pitchFamily="34" charset="0"/>
              </a:defRPr>
            </a:lvl2pPr>
            <a:lvl3pPr marL="857250" indent="-171450">
              <a:lnSpc>
                <a:spcPct val="90000"/>
              </a:lnSpc>
              <a:spcBef>
                <a:spcPts val="375"/>
              </a:spcBef>
              <a:buSzPct val="100000"/>
              <a:buFont typeface="Arial" panose="020B0604020202020204" pitchFamily="34" charset="0"/>
              <a:buChar char="•"/>
              <a:defRPr kumimoji="1" sz="1500">
                <a:solidFill>
                  <a:schemeClr val="tx1"/>
                </a:solidFill>
                <a:latin typeface="Calibri" panose="020F0502020204030204" pitchFamily="34" charset="0"/>
                <a:cs typeface="Arial" panose="020B0604020202020204" pitchFamily="34" charset="0"/>
              </a:defRPr>
            </a:lvl3pPr>
            <a:lvl4pPr marL="12001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4pPr>
            <a:lvl5pPr marL="1543050" indent="-171450">
              <a:lnSpc>
                <a:spcPct val="90000"/>
              </a:lnSpc>
              <a:spcBef>
                <a:spcPts val="375"/>
              </a:spcBef>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5pPr>
            <a:lvl6pPr marL="20002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6pPr>
            <a:lvl7pPr marL="24574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7pPr>
            <a:lvl8pPr marL="29146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8pPr>
            <a:lvl9pPr marL="3371850" indent="-171450" defTabSz="457200" eaLnBrk="0" fontAlgn="base" hangingPunct="0">
              <a:lnSpc>
                <a:spcPct val="90000"/>
              </a:lnSpc>
              <a:spcBef>
                <a:spcPts val="375"/>
              </a:spcBef>
              <a:spcAft>
                <a:spcPct val="0"/>
              </a:spcAft>
              <a:buSzPct val="100000"/>
              <a:buFont typeface="Arial" panose="020B0604020202020204" pitchFamily="34" charset="0"/>
              <a:buChar char="•"/>
              <a:defRPr kumimoji="1" sz="1300">
                <a:solidFill>
                  <a:schemeClr val="tx1"/>
                </a:solidFill>
                <a:latin typeface="Calibri" panose="020F0502020204030204" pitchFamily="34" charset="0"/>
                <a:cs typeface="Arial" panose="020B0604020202020204" pitchFamily="34" charset="0"/>
              </a:defRPr>
            </a:lvl9pPr>
          </a:lstStyle>
          <a:p>
            <a:pPr algn="ctr">
              <a:lnSpc>
                <a:spcPct val="100000"/>
              </a:lnSpc>
              <a:spcBef>
                <a:spcPct val="0"/>
              </a:spcBef>
              <a:buFontTx/>
              <a:buNone/>
            </a:pPr>
            <a:endParaRPr lang="ja-JP" altLang="en-US" sz="1800">
              <a:solidFill>
                <a:srgbClr val="000000"/>
              </a:solidFill>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068"/>
    </mc:Choice>
    <mc:Fallback xmlns="">
      <p:transition spd="slow" advTm="69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7.10.11"/>
  <p:tag name="AS_TITLE" val="Aspose.Slides for .NET 3.5"/>
  <p:tag name="AS_VERSION" val="17.9.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692</TotalTime>
  <Words>5348</Words>
  <PresentationFormat>画面に合わせる (4:3)</PresentationFormat>
  <Paragraphs>399</Paragraphs>
  <Slides>21</Slides>
  <Notes>21</Notes>
  <HiddenSlides>0</HiddenSlides>
  <MMClips>21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21</vt:i4>
      </vt:variant>
    </vt:vector>
  </HeadingPairs>
  <TitlesOfParts>
    <vt:vector size="29" baseType="lpstr">
      <vt:lpstr>HGP教科書体</vt:lpstr>
      <vt:lpstr>ＭＳ Ｐゴシック</vt:lpstr>
      <vt:lpstr>ＭＳ Ｐ明朝</vt:lpstr>
      <vt:lpstr>Arial</vt:lpstr>
      <vt:lpstr>Calibri</vt:lpstr>
      <vt:lpstr>Calibri Light</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subject/>
  <cp:keywords/>
  <dc:description/>
  <cp:lastPrinted>2020-07-29T20:07:24Z</cp:lastPrinted>
  <dcterms:created xsi:type="dcterms:W3CDTF">2009-05-16T06:50:40Z</dcterms:created>
  <dcterms:modified xsi:type="dcterms:W3CDTF">2020-08-02T12:02:11Z</dcterms:modified>
  <cp:category/>
</cp:coreProperties>
</file>