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23" r:id="rId1"/>
  </p:sldMasterIdLst>
  <p:notesMasterIdLst>
    <p:notesMasterId r:id="rId19"/>
  </p:notesMasterIdLst>
  <p:handoutMasterIdLst>
    <p:handoutMasterId r:id="rId20"/>
  </p:handoutMasterIdLst>
  <p:sldIdLst>
    <p:sldId id="377" r:id="rId2"/>
    <p:sldId id="428" r:id="rId3"/>
    <p:sldId id="429" r:id="rId4"/>
    <p:sldId id="430" r:id="rId5"/>
    <p:sldId id="435" r:id="rId6"/>
    <p:sldId id="434" r:id="rId7"/>
    <p:sldId id="398" r:id="rId8"/>
    <p:sldId id="419" r:id="rId9"/>
    <p:sldId id="400" r:id="rId10"/>
    <p:sldId id="421" r:id="rId11"/>
    <p:sldId id="401" r:id="rId12"/>
    <p:sldId id="402" r:id="rId13"/>
    <p:sldId id="422" r:id="rId14"/>
    <p:sldId id="423" r:id="rId15"/>
    <p:sldId id="424" r:id="rId16"/>
    <p:sldId id="425" r:id="rId17"/>
    <p:sldId id="432"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XM/kxi22NJ//oKVrEGQ6w==" hashData="eQed7h4Y8u6DcjraVH4M9Ztpb5LHxBMpt0XpeJlUh7yoK30y2XGE9n6XA0ZH5sEhrNUWoeTTS4t7+Kuaxf1FiQ=="/>
  <p:extLst>
    <p:ext uri="{EFAFB233-063F-42B5-8137-9DF3F51BA10A}">
      <p15:sldGuideLst xmlns:p15="http://schemas.microsoft.com/office/powerpoint/2012/main">
        <p15:guide id="1" orient="horz" pos="2205" userDrawn="1">
          <p15:clr>
            <a:srgbClr val="A4A3A4"/>
          </p15:clr>
        </p15:guide>
        <p15:guide id="2" pos="2880">
          <p15:clr>
            <a:srgbClr val="A4A3A4"/>
          </p15:clr>
        </p15:guide>
        <p15:guide id="3" orient="horz" pos="302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3399"/>
    <a:srgbClr val="FFCCFF"/>
    <a:srgbClr val="FF6699"/>
    <a:srgbClr val="FFFFCC"/>
    <a:srgbClr val="FFFF66"/>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62230" autoAdjust="0"/>
  </p:normalViewPr>
  <p:slideViewPr>
    <p:cSldViewPr>
      <p:cViewPr varScale="1">
        <p:scale>
          <a:sx n="41" d="100"/>
          <a:sy n="41" d="100"/>
        </p:scale>
        <p:origin x="2124" y="54"/>
      </p:cViewPr>
      <p:guideLst>
        <p:guide orient="horz" pos="2205"/>
        <p:guide pos="2880"/>
        <p:guide orient="horz" pos="3022"/>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34264F59-281F-4A18-A67A-7ED674DD3329}"/>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EA34C025-0049-4CBB-A6D2-6B7DFADCBAD3}"/>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76B99833-57CC-4BB5-9DCD-D091DF77A4D3}"/>
              </a:ext>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2C256134-DD92-42F9-BD6F-4547B9CF598D}"/>
              </a:ext>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fld id="{7013767F-C86C-4DCC-AEF1-1E97B2C03484}" type="slidenum">
              <a:rPr lang="en-US" altLang="ja-JP"/>
              <a:pPr/>
              <a:t>‹#›</a:t>
            </a:fld>
            <a:endParaRPr lang="en-US" altLang="ja-JP"/>
          </a:p>
        </p:txBody>
      </p:sp>
    </p:spTree>
    <p:extLst>
      <p:ext uri="{BB962C8B-B14F-4D97-AF65-F5344CB8AC3E}">
        <p14:creationId xmlns:p14="http://schemas.microsoft.com/office/powerpoint/2010/main" val="3867458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D7547531-5E7B-4CE4-8A83-6C01F4472DA1}"/>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8BFC64DE-6132-47B3-98B0-F11BA7CCCA49}"/>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9700" name="Rectangle 4">
            <a:extLst>
              <a:ext uri="{FF2B5EF4-FFF2-40B4-BE49-F238E27FC236}">
                <a16:creationId xmlns:a16="http://schemas.microsoft.com/office/drawing/2014/main" id="{E80B5C32-A43A-4996-B4C3-ADA3E9D2245F}"/>
              </a:ext>
            </a:extLst>
          </p:cNvPr>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D8E2FB97-F606-4B32-8061-F04E086AE467}"/>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FF62B2AA-C2A6-4E0D-B489-486F58DAE291}"/>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72E9A119-A02F-462F-839E-64E8AF6A5CC9}"/>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fld id="{42FF00DC-C9F4-44B3-AD37-6F59D844AA28}" type="slidenum">
              <a:rPr lang="en-US" altLang="ja-JP"/>
              <a:pPr/>
              <a:t>‹#›</a:t>
            </a:fld>
            <a:endParaRPr lang="en-US" altLang="ja-JP"/>
          </a:p>
        </p:txBody>
      </p:sp>
    </p:spTree>
    <p:extLst>
      <p:ext uri="{BB962C8B-B14F-4D97-AF65-F5344CB8AC3E}">
        <p14:creationId xmlns:p14="http://schemas.microsoft.com/office/powerpoint/2010/main" val="8117316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EA8EAB3-6B1D-4937-8EF3-D0B9A59AB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F92E210-0B68-4271-8912-4500116CEF09}" type="slidenum">
              <a:rPr kumimoji="1" lang="en-US" altLang="ja-JP">
                <a:latin typeface="Arial" panose="020B0604020202020204" pitchFamily="34" charset="0"/>
              </a:rPr>
              <a:pPr/>
              <a:t>1</a:t>
            </a:fld>
            <a:endParaRPr kumimoji="1" lang="en-US" altLang="ja-JP" dirty="0">
              <a:latin typeface="Arial" panose="020B0604020202020204" pitchFamily="34" charset="0"/>
            </a:endParaRPr>
          </a:p>
        </p:txBody>
      </p:sp>
      <p:sp>
        <p:nvSpPr>
          <p:cNvPr id="30723" name="Rectangle 2">
            <a:extLst>
              <a:ext uri="{FF2B5EF4-FFF2-40B4-BE49-F238E27FC236}">
                <a16:creationId xmlns:a16="http://schemas.microsoft.com/office/drawing/2014/main" id="{00B14819-E015-412F-A109-3E156537CB3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B83575D-D5DF-4C4C-98C0-6E4F2E3B6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buFont typeface="Wingdings" panose="05000000000000000000" pitchFamily="2" charset="2"/>
              <a:buNone/>
            </a:pPr>
            <a:r>
              <a:rPr lang="ja-JP" altLang="en-US" dirty="0">
                <a:latin typeface="ＭＳ 明朝" panose="02020609040205080304" pitchFamily="17" charset="-128"/>
                <a:ea typeface="ＭＳ 明朝" panose="02020609040205080304" pitchFamily="17" charset="-128"/>
              </a:rPr>
              <a:t>　</a:t>
            </a: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49" charset="-128"/>
                <a:ea typeface="ＭＳ 明朝" panose="02020609040205080304" pitchFamily="49" charset="-128"/>
                <a:cs typeface="+mn-cs"/>
              </a:rPr>
              <a:t>ただいまから，「新教育課程　図画工作科」の説明を始めます。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明朝" panose="02020609040205080304" pitchFamily="17" charset="-128"/>
                <a:ea typeface="ＭＳ 明朝" panose="02020609040205080304" pitchFamily="17" charset="-128"/>
              </a:rPr>
              <a:t>　　　</a:t>
            </a:r>
          </a:p>
          <a:p>
            <a:pPr eaLnBrk="1" hangingPunct="1">
              <a:lnSpc>
                <a:spcPts val="1700"/>
              </a:lnSpc>
              <a:spcBef>
                <a:spcPts val="413"/>
              </a:spcBef>
              <a:buClr>
                <a:srgbClr val="A50021"/>
              </a:buClr>
              <a:buFont typeface="Wingdings" panose="05000000000000000000" pitchFamily="2" charset="2"/>
              <a:buNone/>
            </a:pPr>
            <a:r>
              <a:rPr lang="ja-JP" altLang="en-US" dirty="0">
                <a:latin typeface="ＭＳ 明朝" panose="02020609040205080304" pitchFamily="17" charset="-128"/>
                <a:ea typeface="ＭＳ 明朝" panose="02020609040205080304" pitchFamily="17" charset="-128"/>
              </a:rPr>
              <a:t>　説明の時間は、約１５分です。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スライド中の右上に学習指導要領解説図画工作編の該当ページを示しておりますので，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74429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4ED1455-378C-464C-9F69-A9C62E2EC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747C696-EFC1-4051-9F08-CAF78C6977F9}" type="slidenum">
              <a:rPr kumimoji="1" lang="en-US" altLang="ja-JP">
                <a:latin typeface="Arial" panose="020B0604020202020204" pitchFamily="34" charset="0"/>
              </a:rPr>
              <a:pPr/>
              <a:t>10</a:t>
            </a:fld>
            <a:endParaRPr kumimoji="1"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D0E6FC1B-3BCE-4C67-904C-DA085F43C9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7E2941-2C3D-4EE4-8143-748A49D56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　</a:t>
            </a:r>
            <a:r>
              <a:rPr lang="en-US" altLang="ja-JP" dirty="0">
                <a:latin typeface="ＭＳ 明朝" panose="02020609040205080304" pitchFamily="17" charset="-128"/>
                <a:ea typeface="ＭＳ 明朝" panose="02020609040205080304" pitchFamily="17" charset="-128"/>
              </a:rPr>
              <a:t>Ⅲ</a:t>
            </a:r>
            <a:r>
              <a:rPr lang="ja-JP" altLang="en-US" dirty="0">
                <a:latin typeface="ＭＳ 明朝" panose="02020609040205080304" pitchFamily="17" charset="-128"/>
                <a:ea typeface="ＭＳ 明朝" panose="02020609040205080304" pitchFamily="17" charset="-128"/>
              </a:rPr>
              <a:t>図画工作科の内容についてです。まず内容構成等の関連です。解説</a:t>
            </a:r>
            <a:r>
              <a:rPr lang="en-US" altLang="ja-JP" dirty="0">
                <a:latin typeface="ＭＳ 明朝" panose="02020609040205080304" pitchFamily="17" charset="-128"/>
                <a:ea typeface="ＭＳ 明朝" panose="02020609040205080304" pitchFamily="17" charset="-128"/>
              </a:rPr>
              <a:t>19</a:t>
            </a:r>
            <a:r>
              <a:rPr lang="ja-JP" altLang="en-US" dirty="0">
                <a:latin typeface="ＭＳ 明朝" panose="02020609040205080304" pitchFamily="17" charset="-128"/>
                <a:ea typeface="ＭＳ 明朝" panose="02020609040205080304" pitchFamily="17" charset="-128"/>
              </a:rPr>
              <a:t>ページをご覧下さい。領域は，これまでと同じＡ表現とＢ鑑賞の２つで構成されています。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しかし，項目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事項にある指導内容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指導事項と順に見ていただくと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それぞれが資質・能力で整理されていることが分かります。　</a:t>
            </a:r>
          </a:p>
          <a:p>
            <a:pPr eaLnBrk="1" hangingPunct="1"/>
            <a:r>
              <a:rPr lang="ja-JP" altLang="en-US" u="none" dirty="0">
                <a:latin typeface="ＭＳ 明朝" panose="02020609040205080304" pitchFamily="17" charset="-128"/>
                <a:ea typeface="ＭＳ 明朝" panose="02020609040205080304" pitchFamily="17" charset="-128"/>
              </a:rPr>
              <a:t>　従前は，Ａ表現（１）が造形遊びをする活動，（２）が絵や立体，工作に表す活動と示されていましたが，今回の改訂では，Ａ表現（１）が発想・構想，（２）が技能となっており，資質・能力で整理されています。</a:t>
            </a:r>
            <a:endParaRPr lang="en-US" altLang="ja-JP" u="none"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128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4ED1455-378C-464C-9F69-A9C62E2EC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747C696-EFC1-4051-9F08-CAF78C6977F9}" type="slidenum">
              <a:rPr kumimoji="1" lang="en-US" altLang="ja-JP">
                <a:latin typeface="Arial" panose="020B0604020202020204" pitchFamily="34" charset="0"/>
              </a:rPr>
              <a:pPr/>
              <a:t>11</a:t>
            </a:fld>
            <a:endParaRPr kumimoji="1"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D0E6FC1B-3BCE-4C67-904C-DA085F43C9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7E2941-2C3D-4EE4-8143-748A49D56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４　各学年の目標及び内容について説明します。解説の１８ページをご覧下さい。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（１）の知識・技能に当たる造形的な視点については，低学年では気付く，中学年では分かる，高学年では理解するとなっています。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（２）の思考力等に当たる表現や鑑賞の双方に関わることでは，低学年が造形的な面白さや楽しさ，中学年では面白さとよさになり，高学年になると，よさと美しさについて考えるとなっています。</a:t>
            </a:r>
            <a:endParaRPr lang="en-US" altLang="ja-JP"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　また，思考力等に当たる発想や構想については，低学年は楽しく，中学年では豊かに，高学年では創造的にとなっています。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（３）の人間性等については，学年に上がるにつれて，楽しくから，進んで，主体的にというように発達段階に応じた態度を養うようになっています。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59931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12</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次に，各学年の内容です。解説の１４６ページ，１４７ページをご覧下さい。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「Ａ表現」領域の内容です。</a:t>
            </a:r>
            <a:r>
              <a:rPr kumimoji="1" lang="ja-JP" altLang="en-US" u="none" dirty="0">
                <a:latin typeface="ＭＳ 明朝" panose="02020609040205080304" pitchFamily="17" charset="-128"/>
                <a:ea typeface="ＭＳ 明朝" panose="02020609040205080304" pitchFamily="17" charset="-128"/>
              </a:rPr>
              <a:t>現行では，（</a:t>
            </a:r>
            <a:r>
              <a:rPr kumimoji="1" lang="en-US" altLang="ja-JP" u="none" dirty="0">
                <a:latin typeface="ＭＳ 明朝" panose="02020609040205080304" pitchFamily="17" charset="-128"/>
                <a:ea typeface="ＭＳ 明朝" panose="02020609040205080304" pitchFamily="17" charset="-128"/>
              </a:rPr>
              <a:t>1</a:t>
            </a:r>
            <a:r>
              <a:rPr kumimoji="1" lang="ja-JP" altLang="en-US" u="none" dirty="0">
                <a:latin typeface="ＭＳ 明朝" panose="02020609040205080304" pitchFamily="17" charset="-128"/>
                <a:ea typeface="ＭＳ 明朝" panose="02020609040205080304" pitchFamily="17" charset="-128"/>
              </a:rPr>
              <a:t>）や（</a:t>
            </a:r>
            <a:r>
              <a:rPr kumimoji="1" lang="en-US" altLang="ja-JP" u="none" dirty="0">
                <a:latin typeface="ＭＳ 明朝" panose="02020609040205080304" pitchFamily="17" charset="-128"/>
                <a:ea typeface="ＭＳ 明朝" panose="02020609040205080304" pitchFamily="17" charset="-128"/>
              </a:rPr>
              <a:t>2</a:t>
            </a:r>
            <a:r>
              <a:rPr kumimoji="1" lang="ja-JP" altLang="en-US" u="none" dirty="0">
                <a:latin typeface="ＭＳ 明朝" panose="02020609040205080304" pitchFamily="17" charset="-128"/>
                <a:ea typeface="ＭＳ 明朝" panose="02020609040205080304" pitchFamily="17" charset="-128"/>
              </a:rPr>
              <a:t>）の項目は，「次の事項を指導する」でしたが，これが，「次の事項を身に付けることができるよう指導する」という文言に変更されています。</a:t>
            </a:r>
            <a:endParaRPr kumimoji="1" lang="en-US" altLang="ja-JP" u="none" dirty="0">
              <a:latin typeface="ＭＳ 明朝" panose="02020609040205080304" pitchFamily="17" charset="-128"/>
              <a:ea typeface="ＭＳ 明朝" panose="02020609040205080304" pitchFamily="17" charset="-128"/>
            </a:endParaRPr>
          </a:p>
          <a:p>
            <a:pPr eaLnBrk="1" hangingPunct="1"/>
            <a:r>
              <a:rPr kumimoji="1" lang="ja-JP" altLang="en-US" u="none" dirty="0">
                <a:latin typeface="ＭＳ 明朝" panose="02020609040205080304" pitchFamily="17" charset="-128"/>
                <a:ea typeface="ＭＳ 明朝" panose="02020609040205080304" pitchFamily="17" charset="-128"/>
              </a:rPr>
              <a:t>　このことは指導者が児童に次の事項が身についたかどうかを確かめる必要があることを示しています。</a:t>
            </a:r>
            <a:endParaRPr kumimoji="1" lang="en-US" altLang="ja-JP" u="none" dirty="0">
              <a:latin typeface="ＭＳ 明朝" panose="02020609040205080304" pitchFamily="17" charset="-128"/>
              <a:ea typeface="ＭＳ 明朝" panose="02020609040205080304" pitchFamily="17" charset="-128"/>
            </a:endParaRPr>
          </a:p>
          <a:p>
            <a:pPr eaLnBrk="1" hangingPunct="1"/>
            <a:r>
              <a:rPr kumimoji="1" lang="ja-JP" altLang="en-US" u="none" dirty="0">
                <a:latin typeface="ＭＳ 明朝" panose="02020609040205080304" pitchFamily="17" charset="-128"/>
                <a:ea typeface="ＭＳ 明朝" panose="02020609040205080304" pitchFamily="17" charset="-128"/>
              </a:rPr>
              <a:t>　各学年の違いについてみていきます。例えば，思考力等に関しては，低学年の（１）の造形遊びでは，自然物や人工の材料の形や色，中学年では材料や場所，高学年では空間が加わっています。</a:t>
            </a:r>
            <a:endParaRPr kumimoji="1" lang="en-US" altLang="ja-JP" u="none" dirty="0">
              <a:latin typeface="ＭＳ 明朝" panose="02020609040205080304" pitchFamily="17" charset="-128"/>
              <a:ea typeface="ＭＳ 明朝" panose="02020609040205080304" pitchFamily="17" charset="-128"/>
            </a:endParaRPr>
          </a:p>
          <a:p>
            <a:pPr eaLnBrk="1" hangingPunct="1"/>
            <a:r>
              <a:rPr kumimoji="1" lang="ja-JP" altLang="en-US" u="none" dirty="0">
                <a:latin typeface="ＭＳ 明朝" panose="02020609040205080304" pitchFamily="17" charset="-128"/>
                <a:ea typeface="ＭＳ 明朝" panose="02020609040205080304" pitchFamily="17" charset="-128"/>
              </a:rPr>
              <a:t>　また，（１）の絵や立体等では，中学年から，見たこと，高学年では，伝え合いたいことから表したいことを見付けることとなっています。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なお，高学年になると，新たに，主題をどのように表すかを考えることが出てきます。この主題とは表したいことの中心的な内容のことです。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技能についても同様に，低・中・高学年で，それぞれ特徴がありますので，説明後に違いをマーカーで付けるなどして確認してください。</a:t>
            </a:r>
            <a:endParaRPr lang="ja-JP" altLang="en-US" u="none"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7390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13</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次に鑑賞領域と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の内容です。</a:t>
            </a:r>
            <a:endParaRPr lang="en-US" altLang="ja-JP" dirty="0">
              <a:latin typeface="ＭＳ 明朝" panose="02020609040205080304" pitchFamily="17" charset="-128"/>
              <a:ea typeface="ＭＳ 明朝" panose="02020609040205080304" pitchFamily="17" charset="-128"/>
            </a:endParaRPr>
          </a:p>
          <a:p>
            <a:pPr eaLnBrk="1" hangingPunct="1"/>
            <a:r>
              <a:rPr kumimoji="1" lang="ja-JP" altLang="en-US" dirty="0">
                <a:latin typeface="ＭＳ 明朝" panose="02020609040205080304" pitchFamily="17" charset="-128"/>
                <a:ea typeface="ＭＳ 明朝" panose="02020609040205080304" pitchFamily="17" charset="-128"/>
              </a:rPr>
              <a:t>　高学年において，新たに，生活の中の造形が加わったことは前にお話しした通りです。</a:t>
            </a:r>
            <a:endParaRPr kumimoji="1"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ja-JP" altLang="en-US" u="none" dirty="0">
                <a:latin typeface="ＭＳ 明朝" panose="02020609040205080304" pitchFamily="17" charset="-128"/>
                <a:ea typeface="ＭＳ 明朝" panose="02020609040205080304" pitchFamily="17" charset="-128"/>
              </a:rPr>
              <a:t>鑑賞においては，児童を取り巻く生活の中にある造形と関わることが，社会に開かれた教育課程の</a:t>
            </a:r>
            <a:r>
              <a:rPr lang="en-US" altLang="ja-JP" u="none" dirty="0">
                <a:latin typeface="ＭＳ 明朝" panose="02020609040205080304" pitchFamily="17" charset="-128"/>
                <a:ea typeface="ＭＳ 明朝" panose="02020609040205080304" pitchFamily="17" charset="-128"/>
              </a:rPr>
              <a:t>3</a:t>
            </a:r>
            <a:r>
              <a:rPr lang="ja-JP" altLang="en-US" u="none" dirty="0">
                <a:latin typeface="ＭＳ 明朝" panose="02020609040205080304" pitchFamily="17" charset="-128"/>
                <a:ea typeface="ＭＳ 明朝" panose="02020609040205080304" pitchFamily="17" charset="-128"/>
              </a:rPr>
              <a:t>つめの理念の現れとして色濃く出ていることがわかります。このことからも，造形的な見方・考え方は，図画工作科の学習の時間以外の生活でも児童が働かせていくよう，意識して指導に当たることが大切で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9916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00B22D72-A42D-4F72-8FD9-B74D43BF5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7156FA-1288-4A1C-82E7-3403A930901F}" type="slidenum">
              <a:rPr kumimoji="1" lang="en-US" altLang="ja-JP">
                <a:latin typeface="Arial" panose="020B0604020202020204" pitchFamily="34" charset="0"/>
              </a:rPr>
              <a:pPr/>
              <a:t>14</a:t>
            </a:fld>
            <a:endParaRPr kumimoji="1" lang="en-US" altLang="ja-JP" dirty="0">
              <a:latin typeface="Arial" panose="020B0604020202020204" pitchFamily="34" charset="0"/>
            </a:endParaRPr>
          </a:p>
        </p:txBody>
      </p:sp>
      <p:sp>
        <p:nvSpPr>
          <p:cNvPr id="47107" name="Rectangle 2">
            <a:extLst>
              <a:ext uri="{FF2B5EF4-FFF2-40B4-BE49-F238E27FC236}">
                <a16:creationId xmlns:a16="http://schemas.microsoft.com/office/drawing/2014/main" id="{8B6EF744-7F55-4BE6-811B-1D598AB6D6E1}"/>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71001F55-9FDA-4A40-9F1A-EC2E1067C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５　指導計画の作成と内容の取扱いです。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「指導計画作成上の配慮事項」と「内容の取扱いと指導上の配慮事項」，「安全指導」，「学校としての鑑賞の環境づくり」の４つで構成されています。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１点目の「指導計画作成上の配慮事項」については、９つの配慮事項が示されています。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その中でも、特に「主体的・対話的で深い学びの実現に向けた授業改善」について説明します。　</a:t>
            </a:r>
            <a:endParaRPr lang="ja-JP" altLang="en-US" dirty="0">
              <a:latin typeface="Arial" panose="020B0604020202020204" pitchFamily="34" charset="0"/>
            </a:endParaRPr>
          </a:p>
        </p:txBody>
      </p:sp>
    </p:spTree>
    <p:extLst>
      <p:ext uri="{BB962C8B-B14F-4D97-AF65-F5344CB8AC3E}">
        <p14:creationId xmlns:p14="http://schemas.microsoft.com/office/powerpoint/2010/main" val="67683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15</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図画工作科における「主体的・対話的で深い学び」については次のようなことが考えられます。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「主体的な学び」の実現に向けては，児童が表したいことや主題，及び活動を見付け，</a:t>
            </a:r>
            <a:r>
              <a:rPr kumimoji="1" lang="ja-JP" altLang="en-US" sz="1200" dirty="0">
                <a:latin typeface="ＭＳ 明朝" panose="02020609040205080304" pitchFamily="17" charset="-128"/>
                <a:ea typeface="ＭＳ 明朝" panose="02020609040205080304" pitchFamily="17" charset="-128"/>
              </a:rPr>
              <a:t>身に付けた３つの資質・能力を自分で相互に関連させながら発揮できるようにしていくことです。</a:t>
            </a:r>
            <a:endParaRPr kumimoji="1" lang="en-US" altLang="ja-JP" sz="1200" dirty="0">
              <a:latin typeface="ＭＳ 明朝" panose="02020609040205080304" pitchFamily="17" charset="-128"/>
              <a:ea typeface="ＭＳ 明朝" panose="02020609040205080304" pitchFamily="17" charset="-128"/>
            </a:endParaRPr>
          </a:p>
          <a:p>
            <a:pPr eaLnBrk="1" hangingPunct="1"/>
            <a:r>
              <a:rPr kumimoji="1" lang="ja-JP" altLang="en-US" sz="12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「対話的な学び」の実現に向けては，思考力等の育成を目指して</a:t>
            </a:r>
            <a:r>
              <a:rPr kumimoji="1" lang="en-US" altLang="ja-JP" sz="1200" dirty="0">
                <a:latin typeface="ＭＳ 明朝" panose="02020609040205080304" pitchFamily="17" charset="-128"/>
                <a:ea typeface="ＭＳ 明朝" panose="02020609040205080304" pitchFamily="17" charset="-128"/>
              </a:rPr>
              <a:t>〔</a:t>
            </a:r>
            <a:r>
              <a:rPr kumimoji="1" lang="ja-JP" altLang="en-US" sz="1200" dirty="0">
                <a:latin typeface="ＭＳ 明朝" panose="02020609040205080304" pitchFamily="17" charset="-128"/>
                <a:ea typeface="ＭＳ 明朝" panose="02020609040205080304" pitchFamily="17" charset="-128"/>
              </a:rPr>
              <a:t>共通事項</a:t>
            </a:r>
            <a:r>
              <a:rPr kumimoji="1" lang="en-US" altLang="ja-JP" sz="1200" dirty="0">
                <a:latin typeface="ＭＳ 明朝" panose="02020609040205080304" pitchFamily="17" charset="-128"/>
                <a:ea typeface="ＭＳ 明朝" panose="02020609040205080304" pitchFamily="17" charset="-128"/>
              </a:rPr>
              <a:t>〕</a:t>
            </a:r>
            <a:r>
              <a:rPr kumimoji="1" lang="ja-JP" altLang="en-US" sz="1200" dirty="0">
                <a:latin typeface="ＭＳ 明朝" panose="02020609040205080304" pitchFamily="17" charset="-128"/>
                <a:ea typeface="ＭＳ 明朝" panose="02020609040205080304" pitchFamily="17" charset="-128"/>
              </a:rPr>
              <a:t>に示す事項を視点にして，感じたことや思ったこと，考えたことなどを話し合ったり，「この形や色でいいか」，「自分の表したいことは表せているか」など自分自身と対話をしたりできるようにすることです。</a:t>
            </a:r>
          </a:p>
          <a:p>
            <a:pPr>
              <a:defRPr/>
            </a:pPr>
            <a:r>
              <a:rPr lang="ja-JP" altLang="en-US" dirty="0">
                <a:latin typeface="ＭＳ 明朝" panose="02020609040205080304" pitchFamily="17" charset="-128"/>
                <a:ea typeface="ＭＳ 明朝" panose="02020609040205080304" pitchFamily="17" charset="-128"/>
              </a:rPr>
              <a:t>　「深い学び」は，</a:t>
            </a:r>
            <a:r>
              <a:rPr kumimoji="1" lang="ja-JP" altLang="en-US" sz="1200" dirty="0">
                <a:latin typeface="ＭＳ 明朝" panose="02020609040205080304" pitchFamily="17" charset="-128"/>
                <a:ea typeface="ＭＳ 明朝" panose="02020609040205080304" pitchFamily="17" charset="-128"/>
              </a:rPr>
              <a:t>造形的な見方・考え方を働かせながら，自分の表したいことや主題，自分の見方や感じ方を大切にし，創造的に考えて表現したり鑑賞したりして自分の成長やよさ，可能性に気付くようにすることです。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知識及び技能」や「思考力，判断力，表現力等」の育成を目指す授業は，これまでも多くの実践が重ねられてきており全く異なる指導方法を導入しなければならないと捉えるものではありません。また，１単位時間の授業の中で全てが実施されるものでもありません。</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Arial" panose="020B0604020202020204" pitchFamily="34" charset="0"/>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63159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A9ECB96-5AF1-4E1A-9F63-4B69AE65D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07273B3-60BE-489A-8816-140BA325A3E5}" type="slidenum">
              <a:rPr kumimoji="1" lang="en-US" altLang="ja-JP">
                <a:latin typeface="Arial" panose="020B0604020202020204" pitchFamily="34" charset="0"/>
              </a:rPr>
              <a:pPr/>
              <a:t>16</a:t>
            </a:fld>
            <a:endParaRPr kumimoji="1" lang="en-US" altLang="ja-JP">
              <a:latin typeface="Arial" panose="020B0604020202020204" pitchFamily="34" charset="0"/>
            </a:endParaRPr>
          </a:p>
        </p:txBody>
      </p:sp>
      <p:sp>
        <p:nvSpPr>
          <p:cNvPr id="49155" name="Rectangle 2">
            <a:extLst>
              <a:ext uri="{FF2B5EF4-FFF2-40B4-BE49-F238E27FC236}">
                <a16:creationId xmlns:a16="http://schemas.microsoft.com/office/drawing/2014/main" id="{F0081D90-2962-4638-BEA5-D2BB901E4BA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0AF37B1-687D-4A59-8642-1DB28FF50F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次に，内容の取扱いと指導上の配慮事項です。</a:t>
            </a:r>
            <a:endParaRPr lang="en-US" altLang="ja-JP" dirty="0">
              <a:latin typeface="ＭＳ 明朝" panose="02020609040205080304" pitchFamily="17" charset="-128"/>
              <a:ea typeface="ＭＳ 明朝" panose="02020609040205080304" pitchFamily="17" charset="-128"/>
            </a:endParaRPr>
          </a:p>
          <a:p>
            <a:pPr eaLnBrk="1" hangingPunct="1"/>
            <a:r>
              <a:rPr lang="en-US" altLang="ja-JP" dirty="0">
                <a:latin typeface="ＭＳ 明朝" panose="02020609040205080304" pitchFamily="17" charset="-128"/>
                <a:ea typeface="ＭＳ 明朝" panose="02020609040205080304" pitchFamily="17" charset="-128"/>
              </a:rPr>
              <a:t>11</a:t>
            </a:r>
            <a:r>
              <a:rPr lang="ja-JP" altLang="en-US" dirty="0">
                <a:latin typeface="ＭＳ 明朝" panose="02020609040205080304" pitchFamily="17" charset="-128"/>
                <a:ea typeface="ＭＳ 明朝" panose="02020609040205080304" pitchFamily="17" charset="-128"/>
              </a:rPr>
              <a:t>の配慮事項で構成されています。</a:t>
            </a:r>
            <a:r>
              <a:rPr lang="ja-JP" altLang="en-US" dirty="0">
                <a:latin typeface="Arial" panose="020B0604020202020204" pitchFamily="34" charset="0"/>
              </a:rPr>
              <a:t>　新たに設置された項目は</a:t>
            </a:r>
            <a:endParaRPr lang="en-US" altLang="ja-JP" dirty="0">
              <a:latin typeface="Arial" panose="020B0604020202020204" pitchFamily="34" charset="0"/>
            </a:endParaRPr>
          </a:p>
          <a:p>
            <a:pPr eaLnBrk="1" hangingPunct="1"/>
            <a:r>
              <a:rPr lang="ja-JP" altLang="en-US" dirty="0">
                <a:latin typeface="Arial" panose="020B0604020202020204" pitchFamily="34" charset="0"/>
              </a:rPr>
              <a:t>４つめの児童の思いを大切にした指導です。</a:t>
            </a:r>
            <a:endParaRPr lang="en-US" altLang="ja-JP" dirty="0">
              <a:latin typeface="Arial" panose="020B0604020202020204" pitchFamily="34" charset="0"/>
            </a:endParaRPr>
          </a:p>
          <a:p>
            <a:pPr eaLnBrk="1" hangingPunct="1"/>
            <a:r>
              <a:rPr lang="ja-JP" altLang="en-US" dirty="0">
                <a:latin typeface="ＭＳ 明朝" panose="02020609040205080304" pitchFamily="17" charset="-128"/>
                <a:ea typeface="ＭＳ 明朝" panose="02020609040205080304" pitchFamily="17" charset="-128"/>
              </a:rPr>
              <a:t>解説の</a:t>
            </a:r>
            <a:r>
              <a:rPr lang="en-US" altLang="ja-JP" dirty="0">
                <a:latin typeface="ＭＳ 明朝" panose="02020609040205080304" pitchFamily="17" charset="-128"/>
                <a:ea typeface="ＭＳ 明朝" panose="02020609040205080304" pitchFamily="17" charset="-128"/>
              </a:rPr>
              <a:t>P116</a:t>
            </a:r>
            <a:r>
              <a:rPr lang="ja-JP" altLang="en-US" dirty="0">
                <a:latin typeface="ＭＳ 明朝" panose="02020609040205080304" pitchFamily="17" charset="-128"/>
                <a:ea typeface="ＭＳ 明朝" panose="02020609040205080304" pitchFamily="17" charset="-128"/>
              </a:rPr>
              <a:t>をご覧下さい。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発想や構想</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技能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実現したいこと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人間性等に関わることなど</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様々な児童の思いについて具体的に示され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指導者が児童の思いを</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知り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指導計画に生かすことの必要性が示されています。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なお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「安全指導」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「学校としての鑑賞の環境づくり」については</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時間の関係上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説明を省きますが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特に「安全指導」については</a:t>
            </a:r>
            <a:endParaRPr lang="en-US" altLang="ja-JP"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必ず読んでご配慮いただきますようお願いします。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2465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EA8EAB3-6B1D-4937-8EF3-D0B9A59AB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F92E210-0B68-4271-8912-4500116CEF09}" type="slidenum">
              <a:rPr kumimoji="1" lang="en-US" altLang="ja-JP">
                <a:latin typeface="Arial" panose="020B0604020202020204" pitchFamily="34" charset="0"/>
              </a:rPr>
              <a:pPr/>
              <a:t>17</a:t>
            </a:fld>
            <a:endParaRPr kumimoji="1" lang="en-US" altLang="ja-JP" dirty="0">
              <a:latin typeface="Arial" panose="020B0604020202020204" pitchFamily="34" charset="0"/>
            </a:endParaRPr>
          </a:p>
        </p:txBody>
      </p:sp>
      <p:sp>
        <p:nvSpPr>
          <p:cNvPr id="30723" name="Rectangle 2">
            <a:extLst>
              <a:ext uri="{FF2B5EF4-FFF2-40B4-BE49-F238E27FC236}">
                <a16:creationId xmlns:a16="http://schemas.microsoft.com/office/drawing/2014/main" id="{00B14819-E015-412F-A109-3E156537CB3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B83575D-D5DF-4C4C-98C0-6E4F2E3B6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buFont typeface="Wingdings" panose="05000000000000000000" pitchFamily="2" charset="2"/>
              <a:buNone/>
            </a:pPr>
            <a:r>
              <a:rPr lang="ja-JP" altLang="en-US" dirty="0">
                <a:latin typeface="ＭＳ 明朝" panose="02020609040205080304" pitchFamily="17" charset="-128"/>
                <a:ea typeface="ＭＳ 明朝" panose="02020609040205080304" pitchFamily="17" charset="-128"/>
              </a:rPr>
              <a:t>　以上で、</a:t>
            </a:r>
            <a:r>
              <a:rPr kumimoji="1" lang="ja-JP" altLang="en-US" sz="1200" b="0" i="0" u="none" strike="noStrike" kern="1200" cap="none" spc="0" normalizeH="0" baseline="0" noProof="0">
                <a:ln>
                  <a:noFill/>
                </a:ln>
                <a:solidFill>
                  <a:srgbClr val="000000"/>
                </a:solidFill>
                <a:effectLst/>
                <a:uLnTx/>
                <a:uFillTx/>
                <a:latin typeface="ＭＳ 明朝" panose="02020609040205080304" pitchFamily="49" charset="-128"/>
                <a:ea typeface="ＭＳ 明朝" panose="02020609040205080304" pitchFamily="49" charset="-128"/>
                <a:cs typeface="+mn-cs"/>
              </a:rPr>
              <a:t>「新教育課程</a:t>
            </a: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49" charset="-128"/>
                <a:ea typeface="ＭＳ 明朝" panose="02020609040205080304" pitchFamily="49" charset="-128"/>
                <a:cs typeface="+mn-cs"/>
              </a:rPr>
              <a:t>　図画工作科」の説明を終わります。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buFont typeface="Wingdings" panose="05000000000000000000" pitchFamily="2" charset="2"/>
              <a:buNone/>
            </a:pPr>
            <a:r>
              <a:rPr lang="ja-JP" altLang="en-US" dirty="0">
                <a:latin typeface="ＭＳ 明朝" panose="02020609040205080304" pitchFamily="17" charset="-128"/>
                <a:ea typeface="ＭＳ 明朝" panose="02020609040205080304" pitchFamily="17" charset="-128"/>
              </a:rPr>
              <a:t>　　　</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6977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4077B73-D7B8-4057-AE13-B4231A7602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6129683-7CC9-4D3D-A945-B0298B4ADDA6}" type="slidenum">
              <a:rPr kumimoji="1" lang="en-US" altLang="ja-JP">
                <a:latin typeface="Arial" panose="020B0604020202020204" pitchFamily="34" charset="0"/>
              </a:rPr>
              <a:pPr/>
              <a:t>2</a:t>
            </a:fld>
            <a:endParaRPr kumimoji="1" lang="en-US" altLang="ja-JP" dirty="0">
              <a:latin typeface="Arial" panose="020B0604020202020204" pitchFamily="34" charset="0"/>
            </a:endParaRPr>
          </a:p>
        </p:txBody>
      </p:sp>
      <p:sp>
        <p:nvSpPr>
          <p:cNvPr id="31747" name="Rectangle 2">
            <a:extLst>
              <a:ext uri="{FF2B5EF4-FFF2-40B4-BE49-F238E27FC236}">
                <a16:creationId xmlns:a16="http://schemas.microsoft.com/office/drawing/2014/main" id="{DA843436-8E43-4B19-B267-7B90E6C4C7F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B37065B-7029-4FA6-9D1F-4B8795B21B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u="none" dirty="0">
                <a:latin typeface="Arial" panose="020B0604020202020204" pitchFamily="34" charset="0"/>
                <a:ea typeface="ＭＳ Ｐ明朝" pitchFamily="18" charset="-128"/>
              </a:rPr>
              <a:t>　</a:t>
            </a:r>
            <a:r>
              <a:rPr lang="ja-JP" altLang="en-US" sz="1200" u="none" dirty="0">
                <a:latin typeface="ＭＳ 明朝" panose="02020609040205080304" pitchFamily="17" charset="-128"/>
                <a:ea typeface="ＭＳ 明朝" panose="02020609040205080304" pitchFamily="17" charset="-128"/>
              </a:rPr>
              <a:t>はじめに，教科目標の改善について３点です。</a:t>
            </a:r>
            <a:endParaRPr lang="en-US" altLang="ja-JP" sz="1200" u="none" dirty="0">
              <a:latin typeface="ＭＳ 明朝" panose="02020609040205080304" pitchFamily="17" charset="-128"/>
              <a:ea typeface="ＭＳ 明朝" panose="02020609040205080304" pitchFamily="17" charset="-128"/>
            </a:endParaRPr>
          </a:p>
          <a:p>
            <a:pPr eaLnBrk="1" hangingPunct="1"/>
            <a:r>
              <a:rPr lang="ja-JP" altLang="en-US" sz="1200" u="none" dirty="0">
                <a:latin typeface="ＭＳ 明朝" panose="02020609040205080304" pitchFamily="17" charset="-128"/>
                <a:ea typeface="ＭＳ 明朝" panose="02020609040205080304" pitchFamily="17" charset="-128"/>
              </a:rPr>
              <a:t>　１点は，目標の示し方です。今回の学習指導要領の改訂では，図画工作科・美術科において育成を目指す資質・能力を「知識及び技能」「思考力，判断力，表現力等」，「学びに向かう力，人間性等」の三つの柱に沿って明確化し，目標についてもこの三つの柱で整理されました。</a:t>
            </a:r>
            <a:endParaRPr lang="en-US" altLang="ja-JP" sz="1200" u="none" dirty="0">
              <a:latin typeface="ＭＳ 明朝" panose="02020609040205080304" pitchFamily="17" charset="-128"/>
              <a:ea typeface="ＭＳ 明朝" panose="02020609040205080304" pitchFamily="17" charset="-128"/>
            </a:endParaRPr>
          </a:p>
          <a:p>
            <a:pPr eaLnBrk="1" hangingPunct="1"/>
            <a:r>
              <a:rPr lang="ja-JP" altLang="en-US" sz="1200" u="none" dirty="0">
                <a:latin typeface="ＭＳ 明朝" panose="02020609040205080304" pitchFamily="17" charset="-128"/>
                <a:ea typeface="ＭＳ 明朝" panose="02020609040205080304" pitchFamily="17" charset="-128"/>
              </a:rPr>
              <a:t>　２点は，図画工作科の学習における「造形的な見方・考え方」です。</a:t>
            </a:r>
            <a:endParaRPr lang="en-US" altLang="ja-JP" sz="1200" u="none" dirty="0">
              <a:latin typeface="ＭＳ 明朝" panose="02020609040205080304" pitchFamily="17" charset="-128"/>
              <a:ea typeface="ＭＳ 明朝" panose="02020609040205080304" pitchFamily="17" charset="-128"/>
            </a:endParaRPr>
          </a:p>
          <a:p>
            <a:pPr eaLnBrk="1" hangingPunct="1"/>
            <a:r>
              <a:rPr lang="ja-JP" altLang="en-US" sz="1200" u="none" dirty="0">
                <a:latin typeface="ＭＳ 明朝" panose="02020609040205080304" pitchFamily="17" charset="-128"/>
                <a:ea typeface="ＭＳ 明朝" panose="02020609040205080304" pitchFamily="17" charset="-128"/>
              </a:rPr>
              <a:t>　今回の改訂で，「造形的な見方・考え方」は，</a:t>
            </a:r>
            <a:r>
              <a:rPr lang="ja-JP" altLang="en-US" sz="1200" u="none" dirty="0">
                <a:solidFill>
                  <a:srgbClr val="000000"/>
                </a:solidFill>
                <a:latin typeface="ＭＳ 明朝" panose="02020609040205080304" pitchFamily="17" charset="-128"/>
                <a:ea typeface="ＭＳ 明朝" panose="02020609040205080304" pitchFamily="17" charset="-128"/>
              </a:rPr>
              <a:t>感性や想像力を働かせ，対象や事象を，形や色などの造形的な視点で捉え，自分のイメージをもちながら意味や価値をつくりだすことと記されており</a:t>
            </a:r>
            <a:r>
              <a:rPr lang="ja-JP" altLang="en-US" sz="1200" u="none" dirty="0">
                <a:latin typeface="ＭＳ 明朝" panose="02020609040205080304" pitchFamily="17" charset="-128"/>
                <a:ea typeface="ＭＳ 明朝" panose="02020609040205080304" pitchFamily="17" charset="-128"/>
              </a:rPr>
              <a:t>，「知識及び技能」「思考力，判断力，表現力等」「学びに向かう力，人間性等」の全てに働くものとされました。</a:t>
            </a:r>
            <a:endParaRPr lang="en-US" altLang="ja-JP" sz="1200" u="none" dirty="0">
              <a:latin typeface="ＭＳ 明朝" panose="02020609040205080304" pitchFamily="17" charset="-128"/>
              <a:ea typeface="ＭＳ 明朝" panose="02020609040205080304" pitchFamily="17" charset="-128"/>
            </a:endParaRPr>
          </a:p>
          <a:p>
            <a:pPr eaLnBrk="1" hangingPunct="1"/>
            <a:r>
              <a:rPr lang="ja-JP" altLang="en-US" sz="1200" u="none" dirty="0">
                <a:latin typeface="ＭＳ 明朝" panose="02020609040205080304" pitchFamily="17" charset="-128"/>
                <a:ea typeface="ＭＳ 明朝" panose="02020609040205080304" pitchFamily="17" charset="-128"/>
              </a:rPr>
              <a:t>　３点は，造形的な創造活動の充実です。創造活動は，これまでも大切にしてきたことですが，これからの社会においてますます重要とされることから，さらに充実を図るため，三つの柱のそれぞれに創造が示されています。</a:t>
            </a:r>
            <a:endParaRPr lang="en-US" altLang="ja-JP" sz="1200" u="none" dirty="0">
              <a:latin typeface="ＭＳ 明朝" panose="02020609040205080304" pitchFamily="17" charset="-128"/>
              <a:ea typeface="ＭＳ 明朝" panose="02020609040205080304" pitchFamily="17" charset="-128"/>
            </a:endParaRPr>
          </a:p>
          <a:p>
            <a:pPr eaLnBrk="1" hangingPunct="1"/>
            <a:r>
              <a:rPr lang="ja-JP" altLang="en-US" sz="1200" u="none" dirty="0">
                <a:latin typeface="ＭＳ 明朝" panose="02020609040205080304" pitchFamily="17" charset="-128"/>
                <a:ea typeface="ＭＳ 明朝" panose="02020609040205080304" pitchFamily="17" charset="-128"/>
              </a:rPr>
              <a:t>　　</a:t>
            </a:r>
            <a:endParaRPr lang="en-US" altLang="ja-JP" sz="1200" u="none"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8715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101F727-B7BD-4486-B914-BDE26BF7E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C29F2F1-CAD6-4D3B-A725-8A0D77EE9AED}" type="slidenum">
              <a:rPr kumimoji="1" lang="en-US" altLang="ja-JP">
                <a:latin typeface="Arial" panose="020B0604020202020204" pitchFamily="34" charset="0"/>
              </a:rPr>
              <a:pPr/>
              <a:t>3</a:t>
            </a:fld>
            <a:endParaRPr kumimoji="1" lang="en-US" altLang="ja-JP" dirty="0">
              <a:latin typeface="Arial" panose="020B0604020202020204" pitchFamily="34" charset="0"/>
            </a:endParaRPr>
          </a:p>
        </p:txBody>
      </p:sp>
      <p:sp>
        <p:nvSpPr>
          <p:cNvPr id="33795" name="Rectangle 2">
            <a:extLst>
              <a:ext uri="{FF2B5EF4-FFF2-40B4-BE49-F238E27FC236}">
                <a16:creationId xmlns:a16="http://schemas.microsoft.com/office/drawing/2014/main" id="{A81EF738-E90D-4B8E-AFF5-12412845EE41}"/>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47B8F61-EFED-4448-AAC8-A0BA660BC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ea typeface="ＭＳ Ｐ明朝" pitchFamily="18" charset="-128"/>
              </a:rPr>
              <a:t>　</a:t>
            </a:r>
            <a:r>
              <a:rPr lang="ja-JP" altLang="en-US" u="none" dirty="0">
                <a:latin typeface="ＭＳ 明朝" panose="02020609040205080304" pitchFamily="17" charset="-128"/>
                <a:ea typeface="ＭＳ 明朝" panose="02020609040205080304" pitchFamily="17" charset="-128"/>
              </a:rPr>
              <a:t>次に，図画工作科の内容構成の改善３点です。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１点は，表現領域の改善です。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今回の改訂で</a:t>
            </a:r>
            <a:r>
              <a:rPr lang="ja-JP" altLang="en-US" u="none">
                <a:latin typeface="ＭＳ 明朝" panose="02020609040205080304" pitchFamily="17" charset="-128"/>
                <a:ea typeface="ＭＳ 明朝" panose="02020609040205080304" pitchFamily="17" charset="-128"/>
              </a:rPr>
              <a:t>は，Ａ表現の（</a:t>
            </a:r>
            <a:r>
              <a:rPr lang="ja-JP" altLang="en-US" u="none" dirty="0">
                <a:latin typeface="ＭＳ 明朝" panose="02020609040205080304" pitchFamily="17" charset="-128"/>
                <a:ea typeface="ＭＳ 明朝" panose="02020609040205080304" pitchFamily="17" charset="-128"/>
              </a:rPr>
              <a:t>１）は発想や構想に関する資質・能力，Ａ表現の（２）</a:t>
            </a:r>
            <a:r>
              <a:rPr lang="ja-JP" altLang="en-US" u="none">
                <a:latin typeface="ＭＳ 明朝" panose="02020609040205080304" pitchFamily="17" charset="-128"/>
                <a:ea typeface="ＭＳ 明朝" panose="02020609040205080304" pitchFamily="17" charset="-128"/>
              </a:rPr>
              <a:t>は技能に関する資質・能力と</a:t>
            </a:r>
            <a:r>
              <a:rPr lang="ja-JP" altLang="en-US" u="none" dirty="0">
                <a:latin typeface="ＭＳ 明朝" panose="02020609040205080304" pitchFamily="17" charset="-128"/>
                <a:ea typeface="ＭＳ 明朝" panose="02020609040205080304" pitchFamily="17" charset="-128"/>
              </a:rPr>
              <a:t>整理され，それぞれの項目の中にアが造形遊びをする活動，イが絵や立体，工作に表す活動を通してと整理されています。　</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２点は，鑑賞領域の改善です。項目は改訂前と同じですが，</a:t>
            </a:r>
            <a:r>
              <a:rPr kumimoji="1" lang="ja-JP" altLang="en-US" sz="1200" u="none" dirty="0">
                <a:latin typeface="ＭＳ 明朝" panose="02020609040205080304" pitchFamily="17" charset="-128"/>
                <a:ea typeface="ＭＳ 明朝" panose="02020609040205080304" pitchFamily="17" charset="-128"/>
              </a:rPr>
              <a:t>「思考力，判断力，表現力等」の観点から整理されました。</a:t>
            </a:r>
            <a:r>
              <a:rPr lang="ja-JP" altLang="en-US" u="none" dirty="0">
                <a:latin typeface="ＭＳ 明朝" panose="02020609040205080304" pitchFamily="17" charset="-128"/>
                <a:ea typeface="ＭＳ 明朝" panose="02020609040205080304" pitchFamily="17" charset="-128"/>
              </a:rPr>
              <a:t>また，第５学年及び第６学年では，鑑賞の対象として生活の中の造形が新たに位置づけられました。これは，社会に開かれた教育課程の理念を図画工作科でさらに具体化させたものの１つです。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３点は，</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共通事項</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の改善です。</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共通事項</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（１）アは，知識，イは</a:t>
            </a:r>
            <a:r>
              <a:rPr kumimoji="1" lang="ja-JP" altLang="en-US" sz="1200" u="none" dirty="0">
                <a:latin typeface="ＭＳ 明朝" panose="02020609040205080304" pitchFamily="17" charset="-128"/>
                <a:ea typeface="ＭＳ 明朝" panose="02020609040205080304" pitchFamily="17" charset="-128"/>
              </a:rPr>
              <a:t>「思考力，判断力・表現力等」として位置づけられました。なお，この「知識」に関しては解説の１１４ｐから配慮事項が示されていますので、後ほどご覧ください。</a:t>
            </a:r>
            <a:endParaRPr lang="en-US" altLang="ja-JP" u="none"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0544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4</a:t>
            </a:fld>
            <a:endParaRPr kumimoji="1" lang="en-US" altLang="ja-JP" dirty="0">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図画工作科の目標及び学年の目標について説明します。</a:t>
            </a:r>
          </a:p>
          <a:p>
            <a:pPr eaLnBrk="1" hangingPunct="1"/>
            <a:r>
              <a:rPr lang="ja-JP" altLang="en-US" dirty="0">
                <a:latin typeface="ＭＳ 明朝" panose="02020609040205080304" pitchFamily="17" charset="-128"/>
                <a:ea typeface="ＭＳ 明朝" panose="02020609040205080304" pitchFamily="17" charset="-128"/>
              </a:rPr>
              <a:t>　まず，図画工作科の目標についてです。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従前は，一文で示していた目標ですが，このようにまず，柱書きが示されています。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柱書きの前半の部分から説明します。</a:t>
            </a:r>
          </a:p>
        </p:txBody>
      </p:sp>
    </p:spTree>
    <p:extLst>
      <p:ext uri="{BB962C8B-B14F-4D97-AF65-F5344CB8AC3E}">
        <p14:creationId xmlns:p14="http://schemas.microsoft.com/office/powerpoint/2010/main" val="19472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5</a:t>
            </a:fld>
            <a:endParaRPr kumimoji="1" lang="en-US" altLang="ja-JP" dirty="0">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　今回の改訂で，目標に「造形的な見方・考え方」が示されたことは，</a:t>
            </a:r>
            <a:r>
              <a:rPr kumimoji="1" lang="ja-JP" altLang="en-US" sz="1200" b="0" dirty="0">
                <a:latin typeface="ＭＳ 明朝" panose="02020609040205080304" pitchFamily="17" charset="-128"/>
                <a:ea typeface="ＭＳ 明朝" panose="02020609040205080304" pitchFamily="17" charset="-128"/>
              </a:rPr>
              <a:t>図画工作科の目標の改善のところで</a:t>
            </a:r>
            <a:r>
              <a:rPr lang="ja-JP" altLang="en-US" b="0" dirty="0">
                <a:latin typeface="ＭＳ 明朝" panose="02020609040205080304" pitchFamily="17" charset="-128"/>
                <a:ea typeface="ＭＳ 明朝" panose="02020609040205080304" pitchFamily="17" charset="-128"/>
              </a:rPr>
              <a:t>説明</a:t>
            </a:r>
            <a:r>
              <a:rPr lang="ja-JP" altLang="en-US" dirty="0">
                <a:latin typeface="ＭＳ 明朝" panose="02020609040205080304" pitchFamily="17" charset="-128"/>
                <a:ea typeface="ＭＳ 明朝" panose="02020609040205080304" pitchFamily="17" charset="-128"/>
              </a:rPr>
              <a:t>しました。</a:t>
            </a:r>
            <a:endParaRPr lang="en-US" altLang="ja-JP"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この中の造形的な視点については，解説に３つ示されています。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１つは</a:t>
            </a:r>
            <a:r>
              <a:rPr kumimoji="1" lang="ja-JP" altLang="en-US" sz="1200" dirty="0">
                <a:latin typeface="ＭＳ 明朝" panose="02020609040205080304" pitchFamily="17" charset="-128"/>
                <a:ea typeface="ＭＳ 明朝" panose="02020609040205080304" pitchFamily="17" charset="-128"/>
              </a:rPr>
              <a:t>形や色など。</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　２つは形や色などの感じ。</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　</a:t>
            </a:r>
            <a:r>
              <a:rPr kumimoji="1" lang="ja-JP" altLang="en-US" sz="1200" u="none" dirty="0">
                <a:latin typeface="ＭＳ 明朝" panose="02020609040205080304" pitchFamily="17" charset="-128"/>
                <a:ea typeface="ＭＳ 明朝" panose="02020609040205080304" pitchFamily="17" charset="-128"/>
              </a:rPr>
              <a:t>３つは形や色などの造形的な特徴です。</a:t>
            </a:r>
            <a:endParaRPr kumimoji="1" lang="en-US" altLang="ja-JP" sz="1200" u="none"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u="none" dirty="0">
                <a:solidFill>
                  <a:schemeClr val="tx1"/>
                </a:solidFill>
                <a:latin typeface="ＭＳ 明朝" panose="02020609040205080304" pitchFamily="17" charset="-128"/>
                <a:ea typeface="ＭＳ 明朝" panose="02020609040205080304" pitchFamily="17" charset="-128"/>
              </a:rPr>
              <a:t>　表現，鑑賞いずれの領域においても発達段階に応じてこれらの視点から対象や事象をとらえるようにしていく必要があります。</a:t>
            </a:r>
            <a:endParaRPr kumimoji="1" lang="en-US" altLang="ja-JP" sz="1200" u="none" dirty="0">
              <a:solidFill>
                <a:schemeClr val="tx1"/>
              </a:solidFill>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u="none" dirty="0">
                <a:solidFill>
                  <a:schemeClr val="tx1"/>
                </a:solidFill>
                <a:latin typeface="ＭＳ 明朝" panose="02020609040205080304" pitchFamily="17" charset="-128"/>
                <a:ea typeface="ＭＳ 明朝" panose="02020609040205080304" pitchFamily="17" charset="-128"/>
              </a:rPr>
              <a:t>　また，造形的な見方・考え方にある「自分のイメージ」についてですが，指導者と児童との間で食い違っている場合が見受けらます。</a:t>
            </a:r>
            <a:endParaRPr kumimoji="1" lang="en-US" altLang="ja-JP" sz="1200" u="none" dirty="0">
              <a:solidFill>
                <a:schemeClr val="tx1"/>
              </a:solidFill>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u="none" dirty="0">
                <a:solidFill>
                  <a:schemeClr val="tx1"/>
                </a:solidFill>
                <a:latin typeface="ＭＳ 明朝" panose="02020609040205080304" pitchFamily="17" charset="-128"/>
                <a:ea typeface="ＭＳ 明朝" panose="02020609040205080304" pitchFamily="17" charset="-128"/>
              </a:rPr>
              <a:t>　図画工作科での「イメージ」は、このように３つほど示されています。</a:t>
            </a:r>
            <a:endParaRPr kumimoji="1" lang="en-US" altLang="ja-JP" sz="1200" u="none" dirty="0">
              <a:solidFill>
                <a:schemeClr val="tx1"/>
              </a:solidFill>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u="none" dirty="0">
                <a:solidFill>
                  <a:schemeClr val="tx1"/>
                </a:solidFill>
                <a:latin typeface="ＭＳ 明朝" panose="02020609040205080304" pitchFamily="17" charset="-128"/>
                <a:ea typeface="ＭＳ 明朝" panose="02020609040205080304" pitchFamily="17" charset="-128"/>
              </a:rPr>
              <a:t>　指導者は，どのイメージのことなのかを明確にして児童に伝える必要があります。</a:t>
            </a:r>
            <a:endParaRPr kumimoji="1" lang="en-US" altLang="ja-JP" sz="1200" u="none" dirty="0">
              <a:solidFill>
                <a:schemeClr val="tx1"/>
              </a:solidFill>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u="sng" dirty="0">
              <a:solidFill>
                <a:schemeClr val="tx1"/>
              </a:solidFill>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ja-JP" altLang="en-US" u="sng"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7020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6</a:t>
            </a:fld>
            <a:endParaRPr kumimoji="1" lang="en-US" altLang="ja-JP" dirty="0">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柱書きの後半部分「生活や社会の中の形や色などと豊かに関わる資質・能力」についてです。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この資質・能力とは，図画工作科の学習活動において，児童がつくりだす形や色，作品などや，家庭，地域，社会で出会う形や色，作品，造形，美術などと豊かに関わる資質・能力を示しています。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ja-JP" altLang="en-US" u="none" dirty="0">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様々な場面において，形や色などと豊かに関わる資質・能力を働かせることが，楽しく豊かな生活を創造しようとすることなどにつながります。</a:t>
            </a: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2397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EC87717-65BE-47EC-9FB5-58D121D0B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5696D7D-B947-4F8C-92A1-5AF7627E602F}" type="slidenum">
              <a:rPr kumimoji="1" lang="en-US" altLang="ja-JP">
                <a:latin typeface="Arial" panose="020B0604020202020204" pitchFamily="34" charset="0"/>
              </a:rPr>
              <a:pPr/>
              <a:t>7</a:t>
            </a:fld>
            <a:endParaRPr kumimoji="1" lang="en-US" altLang="ja-JP">
              <a:latin typeface="Arial" panose="020B0604020202020204" pitchFamily="34" charset="0"/>
            </a:endParaRPr>
          </a:p>
        </p:txBody>
      </p:sp>
      <p:sp>
        <p:nvSpPr>
          <p:cNvPr id="37891" name="Rectangle 2">
            <a:extLst>
              <a:ext uri="{FF2B5EF4-FFF2-40B4-BE49-F238E27FC236}">
                <a16:creationId xmlns:a16="http://schemas.microsoft.com/office/drawing/2014/main" id="{B53FF8D2-0946-49DD-AA88-C519DFDF4A6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77E09BB-D325-4D46-AC1A-9D2142020E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では，柱書きの下の（１）から（３）の図画工作科の目標について説明します。解説の９ページをご覧下さい。</a:t>
            </a:r>
            <a:endParaRPr lang="en-US" altLang="ja-JP" dirty="0">
              <a:latin typeface="ＭＳ 明朝" panose="02020609040205080304" pitchFamily="17" charset="-128"/>
              <a:ea typeface="ＭＳ 明朝" panose="02020609040205080304" pitchFamily="17"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ＭＳ 明朝" panose="02020609040205080304" pitchFamily="17" charset="-128"/>
                <a:ea typeface="ＭＳ 明朝" panose="02020609040205080304" pitchFamily="17" charset="-128"/>
              </a:rPr>
              <a:t>　今回の改訂では，育成すべき三つの柱の資質・能力に基づいて，（１）を知識及び技能に関する目標，（２）を思考力，判断力，表現力等に関する目標，（３）を学びに向かう力，人間性等に関する目標として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なお，これまで図画工作科では技能に関することは，創造的な技能という文言を使ってきました。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今回の改訂での技能は，創造的な技能とは言わなくなりましたが，意味はこれまでと同じです。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110137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8</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200" dirty="0">
                <a:latin typeface="ＭＳ 明朝" panose="02020609040205080304" pitchFamily="17" charset="-128"/>
                <a:ea typeface="ＭＳ 明朝" panose="02020609040205080304" pitchFamily="17" charset="-128"/>
              </a:rPr>
              <a:t>解説９ページの目標に照らし合わせてみますと，このように整理されます。</a:t>
            </a:r>
            <a:endParaRPr lang="en-US" altLang="ja-JP" sz="1200" dirty="0">
              <a:latin typeface="ＭＳ 明朝" panose="02020609040205080304" pitchFamily="17" charset="-128"/>
              <a:ea typeface="ＭＳ 明朝" panose="02020609040205080304" pitchFamily="17" charset="-128"/>
            </a:endParaRPr>
          </a:p>
          <a:p>
            <a:pPr eaLnBrk="1" hangingPunct="1"/>
            <a:r>
              <a:rPr lang="ja-JP" altLang="en-US" sz="1200" dirty="0">
                <a:latin typeface="ＭＳ 明朝" panose="02020609040205080304" pitchFamily="17" charset="-128"/>
                <a:ea typeface="ＭＳ 明朝" panose="02020609040205080304" pitchFamily="17" charset="-128"/>
              </a:rPr>
              <a:t>　今回の改訂では，図画工作科は何ができるようになる教科かということを，この知識・技能，思考力等の資質・能力から明らかに示していることが分かります。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（１）は前半部分が理解とありますので知識のことです。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　つまり共通事項アのことです。知識については，自分の感覚や行為を通して理解できるようにすることが重要です。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　後半部分が創意工夫して表す技能のことです。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（２）は</a:t>
            </a:r>
            <a:r>
              <a:rPr lang="ja-JP" altLang="en-US" sz="1200" dirty="0">
                <a:solidFill>
                  <a:srgbClr val="000000"/>
                </a:solidFill>
                <a:latin typeface="ＭＳ 明朝" panose="02020609040205080304" pitchFamily="17" charset="-128"/>
                <a:ea typeface="ＭＳ 明朝" panose="02020609040205080304" pitchFamily="17" charset="-128"/>
              </a:rPr>
              <a:t>造形的なよさや美しさなどについて考えたり，構想などしたりすることですから，Ａ表現とＢ鑑賞を通して</a:t>
            </a:r>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育成する思考力等の双方に重なる資質・能力です。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algn="just" eaLnBrk="1" hangingPunct="1"/>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（３）は，つくりだす活動に向かう意欲や喜びや感性，豊かな情操を培う等、「学びに向かう力、人間性等」に関する目標になります。</a:t>
            </a:r>
            <a:endParaRPr kumimoji="1" lang="en-US" altLang="ja-JP"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algn="just" eaLnBrk="1" hangingPunct="1"/>
            <a:r>
              <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　これら３つは相互に関連しながら育成する資質・能力と捉えることが大切です</a:t>
            </a:r>
            <a:r>
              <a:rPr kumimoji="1" lang="ja-JP" altLang="en-US" sz="1200" b="0" i="0" u="none" strike="noStrike" kern="1200" baseline="0" dirty="0" err="1">
                <a:solidFill>
                  <a:schemeClr val="tx1"/>
                </a:solidFill>
                <a:latin typeface="ＭＳ 明朝" panose="02020609040205080304" pitchFamily="17" charset="-128"/>
                <a:ea typeface="ＭＳ 明朝" panose="02020609040205080304" pitchFamily="17" charset="-128"/>
                <a:cs typeface="+mn-cs"/>
              </a:rPr>
              <a:t>。</a:t>
            </a:r>
            <a:endParaRPr kumimoji="1" lang="ja-JP" altLang="en-US" sz="12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696635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78BC545-E96F-47EE-A9C2-D745E85B50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BCB26F3-F14D-4A74-A761-22D63291A033}" type="slidenum">
              <a:rPr kumimoji="1" lang="en-US" altLang="ja-JP">
                <a:latin typeface="Arial" panose="020B0604020202020204" pitchFamily="34" charset="0"/>
              </a:rPr>
              <a:pPr/>
              <a:t>9</a:t>
            </a:fld>
            <a:endParaRPr kumimoji="1" lang="en-US" altLang="ja-JP">
              <a:latin typeface="Arial" panose="020B0604020202020204" pitchFamily="34" charset="0"/>
            </a:endParaRPr>
          </a:p>
        </p:txBody>
      </p:sp>
      <p:sp>
        <p:nvSpPr>
          <p:cNvPr id="38915" name="Rectangle 2">
            <a:extLst>
              <a:ext uri="{FF2B5EF4-FFF2-40B4-BE49-F238E27FC236}">
                <a16:creationId xmlns:a16="http://schemas.microsoft.com/office/drawing/2014/main" id="{54D66300-5875-40CA-B043-A0D693CC47E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D918472-3285-429A-A294-4CA5B0BD85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ここからは「学年の目標」について説明します。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学年の目標も，図画工作科の目標と同様に各学年で育成を目指す資質・能力の三つの柱に対応して示されています。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なお，この（１）や（２）は優先順位や重要性を示す数字ではありません。</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6396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fld id="{BB1A09CA-771D-4789-9169-D97B09846CC2}" type="slidenum">
              <a:rPr lang="en-US" altLang="ja-JP" smtClean="0"/>
              <a:pPr/>
              <a:t>‹#›</a:t>
            </a:fld>
            <a:endParaRPr lang="en-US" altLang="ja-JP"/>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919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fld id="{1F4A4DF7-D625-483F-B0B1-393DFE6BC0F4}" type="slidenum">
              <a:rPr lang="en-US" altLang="ja-JP" smtClean="0"/>
              <a:pPr/>
              <a:t>‹#›</a:t>
            </a:fld>
            <a:endParaRPr lang="en-US" altLang="ja-JP"/>
          </a:p>
        </p:txBody>
      </p:sp>
    </p:spTree>
    <p:extLst>
      <p:ext uri="{BB962C8B-B14F-4D97-AF65-F5344CB8AC3E}">
        <p14:creationId xmlns:p14="http://schemas.microsoft.com/office/powerpoint/2010/main" val="130309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fld id="{4090E908-F174-46C8-ACC4-E30064328BE3}" type="slidenum">
              <a:rPr lang="en-US" altLang="ja-JP" smtClean="0"/>
              <a:pPr/>
              <a:t>‹#›</a:t>
            </a:fld>
            <a:endParaRPr lang="en-US" altLang="ja-JP"/>
          </a:p>
        </p:txBody>
      </p:sp>
    </p:spTree>
    <p:extLst>
      <p:ext uri="{BB962C8B-B14F-4D97-AF65-F5344CB8AC3E}">
        <p14:creationId xmlns:p14="http://schemas.microsoft.com/office/powerpoint/2010/main" val="256503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fld id="{D393B232-0E32-4315-B670-A987C39036D3}" type="slidenum">
              <a:rPr lang="en-US" altLang="ja-JP" smtClean="0"/>
              <a:pPr/>
              <a:t>‹#›</a:t>
            </a:fld>
            <a:endParaRPr lang="en-US" altLang="ja-JP"/>
          </a:p>
        </p:txBody>
      </p:sp>
    </p:spTree>
    <p:extLst>
      <p:ext uri="{BB962C8B-B14F-4D97-AF65-F5344CB8AC3E}">
        <p14:creationId xmlns:p14="http://schemas.microsoft.com/office/powerpoint/2010/main" val="169580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fld id="{5B10A6D3-5824-4DBD-A057-60336982523B}" type="slidenum">
              <a:rPr lang="en-US" altLang="ja-JP" smtClean="0"/>
              <a:pPr/>
              <a:t>‹#›</a:t>
            </a:fld>
            <a:endParaRPr lang="en-US" altLang="ja-JP"/>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8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fld id="{1F46DA98-04FD-4C05-964C-37360EC7DD8B}" type="slidenum">
              <a:rPr lang="en-US" altLang="ja-JP" smtClean="0"/>
              <a:pPr/>
              <a:t>‹#›</a:t>
            </a:fld>
            <a:endParaRPr lang="en-US" altLang="ja-JP"/>
          </a:p>
        </p:txBody>
      </p:sp>
    </p:spTree>
    <p:extLst>
      <p:ext uri="{BB962C8B-B14F-4D97-AF65-F5344CB8AC3E}">
        <p14:creationId xmlns:p14="http://schemas.microsoft.com/office/powerpoint/2010/main" val="105316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5"/>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fld id="{F4A6C383-84C1-422B-A121-823E1B17D0F7}" type="slidenum">
              <a:rPr lang="en-US" altLang="ja-JP" smtClean="0"/>
              <a:pPr/>
              <a:t>‹#›</a:t>
            </a:fld>
            <a:endParaRPr lang="en-US" altLang="ja-JP"/>
          </a:p>
        </p:txBody>
      </p:sp>
    </p:spTree>
    <p:extLst>
      <p:ext uri="{BB962C8B-B14F-4D97-AF65-F5344CB8AC3E}">
        <p14:creationId xmlns:p14="http://schemas.microsoft.com/office/powerpoint/2010/main" val="68077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fld id="{D0F79C03-C7C1-4D20-A8F5-C4C61A5F2878}" type="slidenum">
              <a:rPr lang="en-US" altLang="ja-JP" smtClean="0"/>
              <a:pPr/>
              <a:t>‹#›</a:t>
            </a:fld>
            <a:endParaRPr lang="en-US" altLang="ja-JP"/>
          </a:p>
        </p:txBody>
      </p:sp>
    </p:spTree>
    <p:extLst>
      <p:ext uri="{BB962C8B-B14F-4D97-AF65-F5344CB8AC3E}">
        <p14:creationId xmlns:p14="http://schemas.microsoft.com/office/powerpoint/2010/main" val="163498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9" name="Slide Number Placeholder 8"/>
          <p:cNvSpPr>
            <a:spLocks noGrp="1"/>
          </p:cNvSpPr>
          <p:nvPr>
            <p:ph type="sldNum" sz="quarter" idx="12"/>
          </p:nvPr>
        </p:nvSpPr>
        <p:spPr/>
        <p:txBody>
          <a:bodyPr/>
          <a:lstStyle/>
          <a:p>
            <a:fld id="{C771EE6E-C7D1-48A0-A1BA-D6886BB4D498}" type="slidenum">
              <a:rPr lang="en-US" altLang="ja-JP" smtClean="0"/>
              <a:pPr/>
              <a:t>‹#›</a:t>
            </a:fld>
            <a:endParaRPr lang="en-US" altLang="ja-JP"/>
          </a:p>
        </p:txBody>
      </p:sp>
    </p:spTree>
    <p:extLst>
      <p:ext uri="{BB962C8B-B14F-4D97-AF65-F5344CB8AC3E}">
        <p14:creationId xmlns:p14="http://schemas.microsoft.com/office/powerpoint/2010/main" val="1424674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ltLang="ja-JP"/>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ltLang="ja-JP"/>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6B03690-FA79-46D0-B4D8-107365EFD97F}" type="slidenum">
              <a:rPr lang="en-US" altLang="ja-JP" smtClean="0"/>
              <a:pPr/>
              <a:t>‹#›</a:t>
            </a:fld>
            <a:endParaRPr lang="en-US" altLang="ja-JP"/>
          </a:p>
        </p:txBody>
      </p:sp>
    </p:spTree>
    <p:extLst>
      <p:ext uri="{BB962C8B-B14F-4D97-AF65-F5344CB8AC3E}">
        <p14:creationId xmlns:p14="http://schemas.microsoft.com/office/powerpoint/2010/main" val="177452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fld id="{19F1B77F-11EB-45AD-853E-96A0F4FB6269}" type="slidenum">
              <a:rPr lang="en-US" altLang="ja-JP" smtClean="0"/>
              <a:pPr/>
              <a:t>‹#›</a:t>
            </a:fld>
            <a:endParaRPr lang="en-US" altLang="ja-JP"/>
          </a:p>
        </p:txBody>
      </p:sp>
    </p:spTree>
    <p:extLst>
      <p:ext uri="{BB962C8B-B14F-4D97-AF65-F5344CB8AC3E}">
        <p14:creationId xmlns:p14="http://schemas.microsoft.com/office/powerpoint/2010/main" val="374953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ja-JP"/>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ja-JP"/>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15F127A-5724-4542-B56C-EC7FF96EF12A}" type="slidenum">
              <a:rPr lang="en-US" altLang="ja-JP" smtClean="0"/>
              <a:pPr/>
              <a:t>‹#›</a:t>
            </a:fld>
            <a:endParaRPr lang="en-US" altLang="ja-JP"/>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86878"/>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WordArt 10">
            <a:extLst>
              <a:ext uri="{FF2B5EF4-FFF2-40B4-BE49-F238E27FC236}">
                <a16:creationId xmlns:a16="http://schemas.microsoft.com/office/drawing/2014/main" id="{61F622A2-0F32-475E-8C21-C31FB1335BAD}"/>
              </a:ext>
            </a:extLst>
          </p:cNvPr>
          <p:cNvSpPr>
            <a:spLocks noChangeArrowheads="1" noChangeShapeType="1" noTextEdit="1"/>
          </p:cNvSpPr>
          <p:nvPr/>
        </p:nvSpPr>
        <p:spPr bwMode="auto">
          <a:xfrm>
            <a:off x="3419872" y="1151060"/>
            <a:ext cx="2384299" cy="609600"/>
          </a:xfrm>
          <a:prstGeom prst="rect">
            <a:avLst/>
          </a:prstGeom>
        </p:spPr>
        <p:txBody>
          <a:bodyPr wrap="none" fromWordArt="1">
            <a:prstTxWarp prst="textPlain">
              <a:avLst>
                <a:gd name="adj" fmla="val 50000"/>
              </a:avLst>
            </a:prstTxWarp>
          </a:bodyPr>
          <a:lstStyle/>
          <a:p>
            <a:pPr algn="ctr"/>
            <a:r>
              <a:rPr lang="ja-JP" altLang="en-US" sz="5400" b="1" kern="10" dirty="0">
                <a:ln w="0"/>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図画工作</a:t>
            </a:r>
          </a:p>
        </p:txBody>
      </p:sp>
      <p:sp>
        <p:nvSpPr>
          <p:cNvPr id="10" name="AutoShape 12">
            <a:extLst>
              <a:ext uri="{FF2B5EF4-FFF2-40B4-BE49-F238E27FC236}">
                <a16:creationId xmlns:a16="http://schemas.microsoft.com/office/drawing/2014/main" id="{DD55602D-B576-4A95-B84F-F7E791F5F072}"/>
              </a:ext>
            </a:extLst>
          </p:cNvPr>
          <p:cNvSpPr>
            <a:spLocks noChangeArrowheads="1"/>
          </p:cNvSpPr>
          <p:nvPr/>
        </p:nvSpPr>
        <p:spPr bwMode="auto">
          <a:xfrm>
            <a:off x="1308942" y="2150385"/>
            <a:ext cx="6633989" cy="3437358"/>
          </a:xfrm>
          <a:prstGeom prst="bevel">
            <a:avLst>
              <a:gd name="adj" fmla="val 4912"/>
            </a:avLst>
          </a:prstGeom>
          <a:solidFill>
            <a:srgbClr val="FFFFCC"/>
          </a:solidFill>
          <a:ln>
            <a:solidFill>
              <a:srgbClr val="FF9900"/>
            </a:solid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図画工作科の改訂の趣旨及び要点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図画工作科の目標及び学年の目標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図画工作科の内容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11" name="WordArt 6" descr="紫のメッシュ">
            <a:extLst>
              <a:ext uri="{FF2B5EF4-FFF2-40B4-BE49-F238E27FC236}">
                <a16:creationId xmlns:a16="http://schemas.microsoft.com/office/drawing/2014/main" id="{5C33779F-F803-4304-8395-FAB050B737D9}"/>
              </a:ext>
            </a:extLst>
          </p:cNvPr>
          <p:cNvSpPr>
            <a:spLocks noChangeArrowheads="1" noChangeShapeType="1" noTextEdit="1"/>
          </p:cNvSpPr>
          <p:nvPr/>
        </p:nvSpPr>
        <p:spPr bwMode="auto">
          <a:xfrm>
            <a:off x="2728913" y="6367193"/>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2" name="Text Box 14">
            <a:extLst>
              <a:ext uri="{FF2B5EF4-FFF2-40B4-BE49-F238E27FC236}">
                <a16:creationId xmlns:a16="http://schemas.microsoft.com/office/drawing/2014/main" id="{1D7A54C4-5040-46A1-B3FF-312A51396FAD}"/>
              </a:ext>
            </a:extLst>
          </p:cNvPr>
          <p:cNvSpPr txBox="1">
            <a:spLocks noChangeArrowheads="1"/>
          </p:cNvSpPr>
          <p:nvPr/>
        </p:nvSpPr>
        <p:spPr bwMode="auto">
          <a:xfrm>
            <a:off x="2149475" y="231900"/>
            <a:ext cx="2112963"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教育課程</a:t>
            </a:r>
          </a:p>
        </p:txBody>
      </p:sp>
      <p:sp>
        <p:nvSpPr>
          <p:cNvPr id="13" name="Text Box 16">
            <a:extLst>
              <a:ext uri="{FF2B5EF4-FFF2-40B4-BE49-F238E27FC236}">
                <a16:creationId xmlns:a16="http://schemas.microsoft.com/office/drawing/2014/main" id="{42A0B814-E0C5-45E6-96AD-D28F866A65AC}"/>
              </a:ext>
            </a:extLst>
          </p:cNvPr>
          <p:cNvSpPr txBox="1">
            <a:spLocks noChangeArrowheads="1"/>
          </p:cNvSpPr>
          <p:nvPr/>
        </p:nvSpPr>
        <p:spPr bwMode="auto">
          <a:xfrm>
            <a:off x="4262438" y="230312"/>
            <a:ext cx="1317674"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説明</a:t>
            </a:r>
          </a:p>
        </p:txBody>
      </p:sp>
      <p:sp>
        <p:nvSpPr>
          <p:cNvPr id="14" name="Rectangle 17">
            <a:extLst>
              <a:ext uri="{FF2B5EF4-FFF2-40B4-BE49-F238E27FC236}">
                <a16:creationId xmlns:a16="http://schemas.microsoft.com/office/drawing/2014/main" id="{AA8FD301-4732-4457-85EF-51B13E70CEBF}"/>
              </a:ext>
            </a:extLst>
          </p:cNvPr>
          <p:cNvSpPr>
            <a:spLocks noChangeArrowheads="1"/>
          </p:cNvSpPr>
          <p:nvPr/>
        </p:nvSpPr>
        <p:spPr bwMode="auto">
          <a:xfrm>
            <a:off x="6119813" y="231900"/>
            <a:ext cx="1701800"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latin typeface="HGP教科書体" panose="02020600000000000000" pitchFamily="18" charset="-128"/>
                <a:ea typeface="HGP教科書体" panose="02020600000000000000" pitchFamily="18" charset="-128"/>
              </a:rPr>
              <a:t>小学校</a:t>
            </a:r>
          </a:p>
        </p:txBody>
      </p:sp>
      <p:sp>
        <p:nvSpPr>
          <p:cNvPr id="15" name="楕円 14">
            <a:extLst>
              <a:ext uri="{FF2B5EF4-FFF2-40B4-BE49-F238E27FC236}">
                <a16:creationId xmlns:a16="http://schemas.microsoft.com/office/drawing/2014/main" id="{48118D34-4E3F-48A6-8C97-0602469D6FEE}"/>
              </a:ext>
            </a:extLst>
          </p:cNvPr>
          <p:cNvSpPr/>
          <p:nvPr/>
        </p:nvSpPr>
        <p:spPr>
          <a:xfrm>
            <a:off x="1028375" y="116632"/>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chemeClr val="tx2">
                    <a:lumMod val="50000"/>
                  </a:schemeClr>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96"/>
    </mc:Choice>
    <mc:Fallback xmlns="">
      <p:transition spd="slow" advTm="3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a:extLst>
              <a:ext uri="{FF2B5EF4-FFF2-40B4-BE49-F238E27FC236}">
                <a16:creationId xmlns:a16="http://schemas.microsoft.com/office/drawing/2014/main" id="{2ACE989E-8140-4343-9A52-FE3C13EDA31C}"/>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P19</a:t>
            </a:r>
            <a:endParaRPr lang="ja-JP" altLang="en-US" dirty="0">
              <a:latin typeface="+mn-ea"/>
              <a:ea typeface="+mn-ea"/>
            </a:endParaRPr>
          </a:p>
        </p:txBody>
      </p:sp>
      <p:sp>
        <p:nvSpPr>
          <p:cNvPr id="17411" name="Text Box 19">
            <a:extLst>
              <a:ext uri="{FF2B5EF4-FFF2-40B4-BE49-F238E27FC236}">
                <a16:creationId xmlns:a16="http://schemas.microsoft.com/office/drawing/2014/main" id="{75E01752-F338-4ED5-AB79-F6A1BBABF799}"/>
              </a:ext>
            </a:extLst>
          </p:cNvPr>
          <p:cNvSpPr txBox="1">
            <a:spLocks noChangeArrowheads="1"/>
          </p:cNvSpPr>
          <p:nvPr/>
        </p:nvSpPr>
        <p:spPr bwMode="auto">
          <a:xfrm>
            <a:off x="107504" y="620688"/>
            <a:ext cx="43370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内容構成の関連</a:t>
            </a:r>
          </a:p>
        </p:txBody>
      </p:sp>
      <p:sp>
        <p:nvSpPr>
          <p:cNvPr id="63" name="AutoShape 15">
            <a:extLst>
              <a:ext uri="{FF2B5EF4-FFF2-40B4-BE49-F238E27FC236}">
                <a16:creationId xmlns:a16="http://schemas.microsoft.com/office/drawing/2014/main" id="{F379AA16-FF0A-410E-947C-A5C6CE641BC0}"/>
              </a:ext>
            </a:extLst>
          </p:cNvPr>
          <p:cNvSpPr>
            <a:spLocks noChangeArrowheads="1"/>
          </p:cNvSpPr>
          <p:nvPr/>
        </p:nvSpPr>
        <p:spPr bwMode="auto">
          <a:xfrm>
            <a:off x="34925" y="44450"/>
            <a:ext cx="5298771" cy="618613"/>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3200" b="1" dirty="0">
                <a:solidFill>
                  <a:prstClr val="black"/>
                </a:solidFill>
                <a:ea typeface="HGP教科書体" panose="02020600000000000000" pitchFamily="18" charset="-128"/>
              </a:rPr>
              <a:t>Ⅲ</a:t>
            </a:r>
            <a:r>
              <a:rPr lang="ja-JP" altLang="en-US" sz="3200" b="1" dirty="0">
                <a:solidFill>
                  <a:prstClr val="black"/>
                </a:solidFill>
                <a:ea typeface="HGP教科書体" panose="02020600000000000000" pitchFamily="18" charset="-128"/>
              </a:rPr>
              <a:t>　図画工作科の内容</a:t>
            </a:r>
            <a:endParaRPr lang="en-US" altLang="ja-JP" sz="3200" b="1" dirty="0">
              <a:solidFill>
                <a:prstClr val="black"/>
              </a:solidFill>
              <a:ea typeface="HGP教科書体" panose="02020600000000000000" pitchFamily="18" charset="-128"/>
            </a:endParaRPr>
          </a:p>
        </p:txBody>
      </p:sp>
      <p:sp>
        <p:nvSpPr>
          <p:cNvPr id="52" name="正方形/長方形 51">
            <a:extLst>
              <a:ext uri="{FF2B5EF4-FFF2-40B4-BE49-F238E27FC236}">
                <a16:creationId xmlns:a16="http://schemas.microsoft.com/office/drawing/2014/main" id="{CC34BED8-2D1E-4CCA-A740-9663001B7D3E}"/>
              </a:ext>
            </a:extLst>
          </p:cNvPr>
          <p:cNvSpPr/>
          <p:nvPr/>
        </p:nvSpPr>
        <p:spPr>
          <a:xfrm>
            <a:off x="5058405" y="1547431"/>
            <a:ext cx="3978091" cy="4395980"/>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1"/>
                </a:solidFill>
                <a:latin typeface="+mj-ea"/>
                <a:ea typeface="+mj-ea"/>
              </a:rPr>
              <a:t>宇</a:t>
            </a:r>
          </a:p>
        </p:txBody>
      </p:sp>
      <p:sp>
        <p:nvSpPr>
          <p:cNvPr id="58" name="正方形/長方形 57">
            <a:extLst>
              <a:ext uri="{FF2B5EF4-FFF2-40B4-BE49-F238E27FC236}">
                <a16:creationId xmlns:a16="http://schemas.microsoft.com/office/drawing/2014/main" id="{A99E58A9-5932-4F07-9F01-DE429B79AD78}"/>
              </a:ext>
            </a:extLst>
          </p:cNvPr>
          <p:cNvSpPr/>
          <p:nvPr/>
        </p:nvSpPr>
        <p:spPr>
          <a:xfrm>
            <a:off x="3967926" y="5949045"/>
            <a:ext cx="1137145" cy="857568"/>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400" dirty="0">
                <a:solidFill>
                  <a:schemeClr val="tx1"/>
                </a:solidFill>
                <a:latin typeface="+mj-ea"/>
                <a:ea typeface="+mj-ea"/>
              </a:rPr>
              <a:t>（１）「</a:t>
            </a:r>
            <a:r>
              <a:rPr lang="en-US" altLang="ja-JP" sz="1400" dirty="0">
                <a:solidFill>
                  <a:schemeClr val="tx1"/>
                </a:solidFill>
                <a:latin typeface="+mj-ea"/>
                <a:ea typeface="+mj-ea"/>
              </a:rPr>
              <a:t>A</a:t>
            </a:r>
            <a:r>
              <a:rPr lang="ja-JP" altLang="en-US" sz="1400" dirty="0">
                <a:solidFill>
                  <a:schemeClr val="tx1"/>
                </a:solidFill>
                <a:latin typeface="+mj-ea"/>
                <a:ea typeface="+mj-ea"/>
              </a:rPr>
              <a:t>表現」及び「</a:t>
            </a:r>
            <a:r>
              <a:rPr lang="en-US" altLang="ja-JP" sz="1400" dirty="0">
                <a:solidFill>
                  <a:schemeClr val="tx1"/>
                </a:solidFill>
                <a:latin typeface="+mj-ea"/>
                <a:ea typeface="+mj-ea"/>
              </a:rPr>
              <a:t>B</a:t>
            </a:r>
            <a:r>
              <a:rPr lang="ja-JP" altLang="en-US" sz="1400" dirty="0">
                <a:solidFill>
                  <a:schemeClr val="tx1"/>
                </a:solidFill>
                <a:latin typeface="+mj-ea"/>
                <a:ea typeface="+mj-ea"/>
              </a:rPr>
              <a:t>鑑賞」を通して指導</a:t>
            </a:r>
          </a:p>
        </p:txBody>
      </p:sp>
      <p:sp>
        <p:nvSpPr>
          <p:cNvPr id="59" name="正方形/長方形 58">
            <a:extLst>
              <a:ext uri="{FF2B5EF4-FFF2-40B4-BE49-F238E27FC236}">
                <a16:creationId xmlns:a16="http://schemas.microsoft.com/office/drawing/2014/main" id="{58B57FE4-AD63-4B80-8248-46F9F68423AA}"/>
              </a:ext>
            </a:extLst>
          </p:cNvPr>
          <p:cNvSpPr/>
          <p:nvPr/>
        </p:nvSpPr>
        <p:spPr>
          <a:xfrm>
            <a:off x="2955997" y="1578192"/>
            <a:ext cx="1039183" cy="4395980"/>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solidFill>
                <a:schemeClr val="tx1"/>
              </a:solidFill>
              <a:latin typeface="+mj-ea"/>
              <a:ea typeface="+mj-ea"/>
            </a:endParaRPr>
          </a:p>
        </p:txBody>
      </p:sp>
      <p:sp>
        <p:nvSpPr>
          <p:cNvPr id="60" name="正方形/長方形 59">
            <a:extLst>
              <a:ext uri="{FF2B5EF4-FFF2-40B4-BE49-F238E27FC236}">
                <a16:creationId xmlns:a16="http://schemas.microsoft.com/office/drawing/2014/main" id="{1F1A53BA-3941-476A-A168-5421A060C0DA}"/>
              </a:ext>
            </a:extLst>
          </p:cNvPr>
          <p:cNvSpPr/>
          <p:nvPr/>
        </p:nvSpPr>
        <p:spPr>
          <a:xfrm>
            <a:off x="65967" y="1979454"/>
            <a:ext cx="1815440" cy="48271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62" name="角丸四角形 16">
            <a:extLst>
              <a:ext uri="{FF2B5EF4-FFF2-40B4-BE49-F238E27FC236}">
                <a16:creationId xmlns:a16="http://schemas.microsoft.com/office/drawing/2014/main" id="{0469C346-8F36-401B-B490-F204C95C1510}"/>
              </a:ext>
            </a:extLst>
          </p:cNvPr>
          <p:cNvSpPr/>
          <p:nvPr/>
        </p:nvSpPr>
        <p:spPr>
          <a:xfrm>
            <a:off x="107504" y="1119663"/>
            <a:ext cx="1773903" cy="869177"/>
          </a:xfrm>
          <a:prstGeom prst="roundRect">
            <a:avLst>
              <a:gd name="adj" fmla="val 0"/>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r>
              <a:rPr lang="ja-JP" altLang="en-US" sz="2000" b="1" dirty="0">
                <a:solidFill>
                  <a:srgbClr val="002060"/>
                </a:solidFill>
                <a:latin typeface="+mj-ea"/>
                <a:ea typeface="+mj-ea"/>
              </a:rPr>
              <a:t>図画工作科の目標</a:t>
            </a:r>
            <a:endParaRPr lang="ja-JP" altLang="en-US" sz="2000" dirty="0">
              <a:solidFill>
                <a:srgbClr val="002060"/>
              </a:solidFill>
              <a:latin typeface="+mj-ea"/>
              <a:ea typeface="+mj-ea"/>
            </a:endParaRPr>
          </a:p>
        </p:txBody>
      </p:sp>
      <p:sp>
        <p:nvSpPr>
          <p:cNvPr id="64" name="正方形/長方形 63">
            <a:extLst>
              <a:ext uri="{FF2B5EF4-FFF2-40B4-BE49-F238E27FC236}">
                <a16:creationId xmlns:a16="http://schemas.microsoft.com/office/drawing/2014/main" id="{1A4411FC-7C5D-43F8-ACCD-3A47A98BD8E3}"/>
              </a:ext>
            </a:extLst>
          </p:cNvPr>
          <p:cNvSpPr/>
          <p:nvPr/>
        </p:nvSpPr>
        <p:spPr>
          <a:xfrm>
            <a:off x="1988204" y="1991341"/>
            <a:ext cx="876243" cy="48152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65" name="角丸四角形 33">
            <a:extLst>
              <a:ext uri="{FF2B5EF4-FFF2-40B4-BE49-F238E27FC236}">
                <a16:creationId xmlns:a16="http://schemas.microsoft.com/office/drawing/2014/main" id="{FFFF6F9A-DD02-4938-9F44-47C8DAE63CE5}"/>
              </a:ext>
            </a:extLst>
          </p:cNvPr>
          <p:cNvSpPr/>
          <p:nvPr/>
        </p:nvSpPr>
        <p:spPr>
          <a:xfrm>
            <a:off x="1965255" y="1119663"/>
            <a:ext cx="894138" cy="869177"/>
          </a:xfrm>
          <a:prstGeom prst="roundRect">
            <a:avLst>
              <a:gd name="adj" fmla="val 0"/>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r>
              <a:rPr lang="ja-JP" altLang="en-US" b="1" spc="-150" dirty="0">
                <a:solidFill>
                  <a:srgbClr val="002060"/>
                </a:solidFill>
                <a:latin typeface="+mj-ea"/>
                <a:ea typeface="+mj-ea"/>
              </a:rPr>
              <a:t>学年の目標</a:t>
            </a:r>
            <a:endParaRPr lang="ja-JP" altLang="en-US" spc="-150" dirty="0">
              <a:solidFill>
                <a:srgbClr val="002060"/>
              </a:solidFill>
              <a:latin typeface="+mj-ea"/>
              <a:ea typeface="+mj-ea"/>
            </a:endParaRPr>
          </a:p>
        </p:txBody>
      </p:sp>
      <p:sp>
        <p:nvSpPr>
          <p:cNvPr id="68" name="正方形/長方形 67">
            <a:extLst>
              <a:ext uri="{FF2B5EF4-FFF2-40B4-BE49-F238E27FC236}">
                <a16:creationId xmlns:a16="http://schemas.microsoft.com/office/drawing/2014/main" id="{4C3A7ACF-00A6-47A4-B5CD-659F5985D8A6}"/>
              </a:ext>
            </a:extLst>
          </p:cNvPr>
          <p:cNvSpPr/>
          <p:nvPr/>
        </p:nvSpPr>
        <p:spPr>
          <a:xfrm>
            <a:off x="2097971" y="5172696"/>
            <a:ext cx="675194" cy="106461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latin typeface="+mj-ea"/>
                <a:ea typeface="+mj-ea"/>
              </a:rPr>
              <a:t>（３）</a:t>
            </a:r>
          </a:p>
        </p:txBody>
      </p:sp>
      <p:sp>
        <p:nvSpPr>
          <p:cNvPr id="71" name="正方形/長方形 70">
            <a:extLst>
              <a:ext uri="{FF2B5EF4-FFF2-40B4-BE49-F238E27FC236}">
                <a16:creationId xmlns:a16="http://schemas.microsoft.com/office/drawing/2014/main" id="{BA89D349-45FD-4D25-97E1-16E9FA933896}"/>
              </a:ext>
            </a:extLst>
          </p:cNvPr>
          <p:cNvSpPr/>
          <p:nvPr/>
        </p:nvSpPr>
        <p:spPr>
          <a:xfrm>
            <a:off x="2097971" y="3665198"/>
            <a:ext cx="675194" cy="103696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latin typeface="+mj-ea"/>
                <a:ea typeface="+mj-ea"/>
              </a:rPr>
              <a:t>（２）</a:t>
            </a:r>
          </a:p>
        </p:txBody>
      </p:sp>
      <p:sp>
        <p:nvSpPr>
          <p:cNvPr id="72" name="正方形/長方形 71">
            <a:extLst>
              <a:ext uri="{FF2B5EF4-FFF2-40B4-BE49-F238E27FC236}">
                <a16:creationId xmlns:a16="http://schemas.microsoft.com/office/drawing/2014/main" id="{9182AEAB-797E-4D00-920E-BFF0C8440562}"/>
              </a:ext>
            </a:extLst>
          </p:cNvPr>
          <p:cNvSpPr/>
          <p:nvPr/>
        </p:nvSpPr>
        <p:spPr>
          <a:xfrm>
            <a:off x="2074628" y="2209250"/>
            <a:ext cx="691288" cy="103696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latin typeface="+mj-ea"/>
                <a:ea typeface="+mj-ea"/>
              </a:rPr>
              <a:t>（１）</a:t>
            </a:r>
          </a:p>
        </p:txBody>
      </p:sp>
      <p:sp>
        <p:nvSpPr>
          <p:cNvPr id="73" name="四角形: 角を丸くする 42">
            <a:extLst>
              <a:ext uri="{FF2B5EF4-FFF2-40B4-BE49-F238E27FC236}">
                <a16:creationId xmlns:a16="http://schemas.microsoft.com/office/drawing/2014/main" id="{8F2EF368-D8F0-4621-A50A-4FC0CFDE69EE}"/>
              </a:ext>
            </a:extLst>
          </p:cNvPr>
          <p:cNvSpPr/>
          <p:nvPr/>
        </p:nvSpPr>
        <p:spPr>
          <a:xfrm>
            <a:off x="232165" y="2211754"/>
            <a:ext cx="1492831" cy="969887"/>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solidFill>
                  <a:schemeClr val="bg1"/>
                </a:solidFill>
                <a:latin typeface="+mj-ea"/>
                <a:ea typeface="+mj-ea"/>
              </a:rPr>
              <a:t>知識・技能</a:t>
            </a:r>
          </a:p>
        </p:txBody>
      </p:sp>
      <p:sp>
        <p:nvSpPr>
          <p:cNvPr id="78" name="四角形: 角を丸くする 43">
            <a:extLst>
              <a:ext uri="{FF2B5EF4-FFF2-40B4-BE49-F238E27FC236}">
                <a16:creationId xmlns:a16="http://schemas.microsoft.com/office/drawing/2014/main" id="{2D0AEF4D-6CE7-4943-A8FD-7EFA90639F62}"/>
              </a:ext>
            </a:extLst>
          </p:cNvPr>
          <p:cNvSpPr/>
          <p:nvPr/>
        </p:nvSpPr>
        <p:spPr>
          <a:xfrm>
            <a:off x="227397" y="3676581"/>
            <a:ext cx="1492831" cy="96988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solidFill>
                  <a:schemeClr val="bg1"/>
                </a:solidFill>
                <a:latin typeface="+mj-ea"/>
                <a:ea typeface="+mj-ea"/>
              </a:rPr>
              <a:t>思考力，　判断力，　表現力等</a:t>
            </a:r>
          </a:p>
        </p:txBody>
      </p:sp>
      <p:sp>
        <p:nvSpPr>
          <p:cNvPr id="82" name="四角形: 角を丸くする 44">
            <a:extLst>
              <a:ext uri="{FF2B5EF4-FFF2-40B4-BE49-F238E27FC236}">
                <a16:creationId xmlns:a16="http://schemas.microsoft.com/office/drawing/2014/main" id="{9AD49821-AF1B-48DC-99D3-8C0B45A50FFA}"/>
              </a:ext>
            </a:extLst>
          </p:cNvPr>
          <p:cNvSpPr/>
          <p:nvPr/>
        </p:nvSpPr>
        <p:spPr>
          <a:xfrm>
            <a:off x="227397" y="5195417"/>
            <a:ext cx="1476397" cy="969887"/>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150" dirty="0">
                <a:solidFill>
                  <a:schemeClr val="bg1"/>
                </a:solidFill>
                <a:latin typeface="+mj-ea"/>
                <a:ea typeface="+mj-ea"/>
              </a:rPr>
              <a:t>学びに向かう力・人間性等</a:t>
            </a:r>
          </a:p>
        </p:txBody>
      </p:sp>
      <p:sp>
        <p:nvSpPr>
          <p:cNvPr id="83" name="正方形/長方形 82">
            <a:extLst>
              <a:ext uri="{FF2B5EF4-FFF2-40B4-BE49-F238E27FC236}">
                <a16:creationId xmlns:a16="http://schemas.microsoft.com/office/drawing/2014/main" id="{DCCBD691-AFF3-4D47-ABDD-5362782C1152}"/>
              </a:ext>
            </a:extLst>
          </p:cNvPr>
          <p:cNvSpPr/>
          <p:nvPr/>
        </p:nvSpPr>
        <p:spPr>
          <a:xfrm>
            <a:off x="2959814" y="1563497"/>
            <a:ext cx="509183" cy="437991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tx1"/>
                </a:solidFill>
                <a:latin typeface="+mj-ea"/>
                <a:ea typeface="+mj-ea"/>
              </a:rPr>
              <a:t>領域</a:t>
            </a:r>
          </a:p>
        </p:txBody>
      </p:sp>
      <p:sp>
        <p:nvSpPr>
          <p:cNvPr id="84" name="正方形/長方形 83">
            <a:extLst>
              <a:ext uri="{FF2B5EF4-FFF2-40B4-BE49-F238E27FC236}">
                <a16:creationId xmlns:a16="http://schemas.microsoft.com/office/drawing/2014/main" id="{756FF8CE-3A80-4D51-BBEB-9F5F74E1D1B8}"/>
              </a:ext>
            </a:extLst>
          </p:cNvPr>
          <p:cNvSpPr/>
          <p:nvPr/>
        </p:nvSpPr>
        <p:spPr>
          <a:xfrm>
            <a:off x="3463870" y="1978351"/>
            <a:ext cx="5572626" cy="3048291"/>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85" name="テキスト ボックス 84">
            <a:extLst>
              <a:ext uri="{FF2B5EF4-FFF2-40B4-BE49-F238E27FC236}">
                <a16:creationId xmlns:a16="http://schemas.microsoft.com/office/drawing/2014/main" id="{02B75AB2-3A52-49ED-B08A-CE6AE64E0C88}"/>
              </a:ext>
            </a:extLst>
          </p:cNvPr>
          <p:cNvSpPr txBox="1"/>
          <p:nvPr/>
        </p:nvSpPr>
        <p:spPr>
          <a:xfrm>
            <a:off x="3447147" y="2711542"/>
            <a:ext cx="548789" cy="523220"/>
          </a:xfrm>
          <a:prstGeom prst="rect">
            <a:avLst/>
          </a:prstGeom>
          <a:noFill/>
        </p:spPr>
        <p:txBody>
          <a:bodyPr wrap="square" rtlCol="0">
            <a:spAutoFit/>
          </a:bodyPr>
          <a:lstStyle/>
          <a:p>
            <a:pPr algn="ctr"/>
            <a:r>
              <a:rPr kumimoji="1" lang="en-US" altLang="ja-JP" sz="2800" dirty="0">
                <a:latin typeface="+mj-ea"/>
                <a:ea typeface="+mj-ea"/>
              </a:rPr>
              <a:t>A</a:t>
            </a:r>
            <a:endParaRPr kumimoji="1" lang="ja-JP" altLang="en-US" sz="2800" dirty="0">
              <a:latin typeface="+mj-ea"/>
              <a:ea typeface="+mj-ea"/>
            </a:endParaRPr>
          </a:p>
        </p:txBody>
      </p:sp>
      <p:sp>
        <p:nvSpPr>
          <p:cNvPr id="86" name="テキスト ボックス 85">
            <a:extLst>
              <a:ext uri="{FF2B5EF4-FFF2-40B4-BE49-F238E27FC236}">
                <a16:creationId xmlns:a16="http://schemas.microsoft.com/office/drawing/2014/main" id="{D922A213-C72A-4824-92F8-BBBBD8872704}"/>
              </a:ext>
            </a:extLst>
          </p:cNvPr>
          <p:cNvSpPr txBox="1"/>
          <p:nvPr/>
        </p:nvSpPr>
        <p:spPr>
          <a:xfrm>
            <a:off x="3441938" y="3127854"/>
            <a:ext cx="553998" cy="864096"/>
          </a:xfrm>
          <a:prstGeom prst="rect">
            <a:avLst/>
          </a:prstGeom>
          <a:noFill/>
        </p:spPr>
        <p:txBody>
          <a:bodyPr vert="eaVert" wrap="square" rtlCol="0">
            <a:spAutoFit/>
          </a:bodyPr>
          <a:lstStyle/>
          <a:p>
            <a:r>
              <a:rPr kumimoji="1" lang="ja-JP" altLang="en-US" sz="2400" b="1" dirty="0">
                <a:latin typeface="+mj-ea"/>
                <a:ea typeface="+mj-ea"/>
              </a:rPr>
              <a:t>表現</a:t>
            </a:r>
          </a:p>
        </p:txBody>
      </p:sp>
      <p:sp>
        <p:nvSpPr>
          <p:cNvPr id="87" name="正方形/長方形 86">
            <a:extLst>
              <a:ext uri="{FF2B5EF4-FFF2-40B4-BE49-F238E27FC236}">
                <a16:creationId xmlns:a16="http://schemas.microsoft.com/office/drawing/2014/main" id="{53602498-2ED3-42E1-99C5-7AB6EEFE6E6A}"/>
              </a:ext>
            </a:extLst>
          </p:cNvPr>
          <p:cNvSpPr/>
          <p:nvPr/>
        </p:nvSpPr>
        <p:spPr>
          <a:xfrm>
            <a:off x="3463869" y="5019775"/>
            <a:ext cx="5572627" cy="92249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88" name="テキスト ボックス 87">
            <a:extLst>
              <a:ext uri="{FF2B5EF4-FFF2-40B4-BE49-F238E27FC236}">
                <a16:creationId xmlns:a16="http://schemas.microsoft.com/office/drawing/2014/main" id="{6D9A6A16-66B5-4DFF-B101-9C9745411F6E}"/>
              </a:ext>
            </a:extLst>
          </p:cNvPr>
          <p:cNvSpPr txBox="1"/>
          <p:nvPr/>
        </p:nvSpPr>
        <p:spPr>
          <a:xfrm>
            <a:off x="3557421" y="4965912"/>
            <a:ext cx="582531" cy="523220"/>
          </a:xfrm>
          <a:prstGeom prst="rect">
            <a:avLst/>
          </a:prstGeom>
          <a:noFill/>
        </p:spPr>
        <p:txBody>
          <a:bodyPr wrap="square" rtlCol="0">
            <a:spAutoFit/>
          </a:bodyPr>
          <a:lstStyle/>
          <a:p>
            <a:r>
              <a:rPr kumimoji="1" lang="en-US" altLang="ja-JP" sz="2800" dirty="0">
                <a:latin typeface="+mj-ea"/>
                <a:ea typeface="+mj-ea"/>
              </a:rPr>
              <a:t>B</a:t>
            </a:r>
            <a:endParaRPr kumimoji="1" lang="ja-JP" altLang="en-US" sz="2800" dirty="0">
              <a:latin typeface="+mj-ea"/>
              <a:ea typeface="+mj-ea"/>
            </a:endParaRPr>
          </a:p>
        </p:txBody>
      </p:sp>
      <p:sp>
        <p:nvSpPr>
          <p:cNvPr id="89" name="テキスト ボックス 88">
            <a:extLst>
              <a:ext uri="{FF2B5EF4-FFF2-40B4-BE49-F238E27FC236}">
                <a16:creationId xmlns:a16="http://schemas.microsoft.com/office/drawing/2014/main" id="{E79EA90C-E5C2-4949-AB2E-A46A6C65AEC4}"/>
              </a:ext>
            </a:extLst>
          </p:cNvPr>
          <p:cNvSpPr txBox="1"/>
          <p:nvPr/>
        </p:nvSpPr>
        <p:spPr>
          <a:xfrm>
            <a:off x="3491881" y="5345116"/>
            <a:ext cx="492443" cy="606786"/>
          </a:xfrm>
          <a:prstGeom prst="rect">
            <a:avLst/>
          </a:prstGeom>
          <a:noFill/>
        </p:spPr>
        <p:txBody>
          <a:bodyPr vert="eaVert" wrap="square" rtlCol="0">
            <a:spAutoFit/>
          </a:bodyPr>
          <a:lstStyle/>
          <a:p>
            <a:r>
              <a:rPr kumimoji="1" lang="ja-JP" altLang="en-US" sz="2000" b="1" dirty="0">
                <a:latin typeface="+mj-ea"/>
                <a:ea typeface="+mj-ea"/>
              </a:rPr>
              <a:t>鑑賞</a:t>
            </a:r>
          </a:p>
        </p:txBody>
      </p:sp>
      <p:sp>
        <p:nvSpPr>
          <p:cNvPr id="90" name="角丸四角形 33">
            <a:extLst>
              <a:ext uri="{FF2B5EF4-FFF2-40B4-BE49-F238E27FC236}">
                <a16:creationId xmlns:a16="http://schemas.microsoft.com/office/drawing/2014/main" id="{70324925-1DAC-4A12-9142-675FD8C60666}"/>
              </a:ext>
            </a:extLst>
          </p:cNvPr>
          <p:cNvSpPr/>
          <p:nvPr/>
        </p:nvSpPr>
        <p:spPr>
          <a:xfrm>
            <a:off x="2954284" y="1127367"/>
            <a:ext cx="6082212" cy="439241"/>
          </a:xfrm>
          <a:prstGeom prst="roundRect">
            <a:avLst>
              <a:gd name="adj" fmla="val 0"/>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rgbClr val="002060"/>
                </a:solidFill>
                <a:latin typeface="+mj-ea"/>
                <a:ea typeface="+mj-ea"/>
              </a:rPr>
              <a:t>内容の構成（</a:t>
            </a:r>
            <a:r>
              <a:rPr lang="en-US" altLang="ja-JP" sz="2400" b="1" dirty="0">
                <a:solidFill>
                  <a:srgbClr val="002060"/>
                </a:solidFill>
                <a:latin typeface="+mj-ea"/>
                <a:ea typeface="+mj-ea"/>
              </a:rPr>
              <a:t>2</a:t>
            </a:r>
            <a:r>
              <a:rPr lang="ja-JP" altLang="en-US" sz="2400" b="1" dirty="0">
                <a:solidFill>
                  <a:srgbClr val="002060"/>
                </a:solidFill>
                <a:latin typeface="+mj-ea"/>
                <a:ea typeface="+mj-ea"/>
              </a:rPr>
              <a:t>学年ごと）</a:t>
            </a:r>
          </a:p>
        </p:txBody>
      </p:sp>
      <p:sp>
        <p:nvSpPr>
          <p:cNvPr id="91" name="テキスト ボックス 90">
            <a:extLst>
              <a:ext uri="{FF2B5EF4-FFF2-40B4-BE49-F238E27FC236}">
                <a16:creationId xmlns:a16="http://schemas.microsoft.com/office/drawing/2014/main" id="{24DB496C-A852-45D4-A76E-C1077C0D2C27}"/>
              </a:ext>
            </a:extLst>
          </p:cNvPr>
          <p:cNvSpPr txBox="1"/>
          <p:nvPr/>
        </p:nvSpPr>
        <p:spPr>
          <a:xfrm>
            <a:off x="4170423" y="1553064"/>
            <a:ext cx="934647" cy="461665"/>
          </a:xfrm>
          <a:prstGeom prst="rect">
            <a:avLst/>
          </a:prstGeom>
          <a:noFill/>
        </p:spPr>
        <p:txBody>
          <a:bodyPr wrap="square" rtlCol="0">
            <a:spAutoFit/>
          </a:bodyPr>
          <a:lstStyle/>
          <a:p>
            <a:r>
              <a:rPr kumimoji="1" lang="ja-JP" altLang="en-US" sz="2400" b="1" spc="-150" dirty="0">
                <a:latin typeface="+mj-ea"/>
                <a:ea typeface="+mj-ea"/>
              </a:rPr>
              <a:t>項目</a:t>
            </a:r>
          </a:p>
        </p:txBody>
      </p:sp>
      <p:sp>
        <p:nvSpPr>
          <p:cNvPr id="92" name="テキスト ボックス 91">
            <a:extLst>
              <a:ext uri="{FF2B5EF4-FFF2-40B4-BE49-F238E27FC236}">
                <a16:creationId xmlns:a16="http://schemas.microsoft.com/office/drawing/2014/main" id="{7C44E9A7-F61A-459F-9D50-6B8513AFF1FA}"/>
              </a:ext>
            </a:extLst>
          </p:cNvPr>
          <p:cNvSpPr txBox="1"/>
          <p:nvPr/>
        </p:nvSpPr>
        <p:spPr>
          <a:xfrm>
            <a:off x="6546687" y="1553064"/>
            <a:ext cx="1368152" cy="461665"/>
          </a:xfrm>
          <a:prstGeom prst="rect">
            <a:avLst/>
          </a:prstGeom>
          <a:noFill/>
        </p:spPr>
        <p:txBody>
          <a:bodyPr wrap="square" rtlCol="0">
            <a:spAutoFit/>
          </a:bodyPr>
          <a:lstStyle/>
          <a:p>
            <a:r>
              <a:rPr kumimoji="1" lang="ja-JP" altLang="en-US" sz="2400" b="1" spc="-150" dirty="0">
                <a:latin typeface="+mj-ea"/>
                <a:ea typeface="+mj-ea"/>
              </a:rPr>
              <a:t>事項</a:t>
            </a:r>
          </a:p>
        </p:txBody>
      </p:sp>
      <p:sp>
        <p:nvSpPr>
          <p:cNvPr id="93" name="四角形: 角を丸くする 60">
            <a:extLst>
              <a:ext uri="{FF2B5EF4-FFF2-40B4-BE49-F238E27FC236}">
                <a16:creationId xmlns:a16="http://schemas.microsoft.com/office/drawing/2014/main" id="{6FAFFBC9-6377-417B-AE73-3B49F2E30C14}"/>
              </a:ext>
            </a:extLst>
          </p:cNvPr>
          <p:cNvSpPr/>
          <p:nvPr/>
        </p:nvSpPr>
        <p:spPr>
          <a:xfrm>
            <a:off x="4098415" y="2147454"/>
            <a:ext cx="822335" cy="1232660"/>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150" dirty="0">
                <a:solidFill>
                  <a:schemeClr val="bg1"/>
                </a:solidFill>
                <a:latin typeface="+mj-ea"/>
                <a:ea typeface="+mj-ea"/>
              </a:rPr>
              <a:t>（１）発想</a:t>
            </a:r>
            <a:endParaRPr kumimoji="1" lang="en-US" altLang="ja-JP" sz="2000" spc="-150" dirty="0">
              <a:solidFill>
                <a:schemeClr val="bg1"/>
              </a:solidFill>
              <a:latin typeface="+mj-ea"/>
              <a:ea typeface="+mj-ea"/>
            </a:endParaRPr>
          </a:p>
          <a:p>
            <a:r>
              <a:rPr kumimoji="1" lang="ja-JP" altLang="en-US" sz="2000" spc="-150" dirty="0">
                <a:solidFill>
                  <a:schemeClr val="bg1"/>
                </a:solidFill>
                <a:latin typeface="+mj-ea"/>
                <a:ea typeface="+mj-ea"/>
              </a:rPr>
              <a:t>構想</a:t>
            </a:r>
          </a:p>
        </p:txBody>
      </p:sp>
      <p:sp>
        <p:nvSpPr>
          <p:cNvPr id="94" name="四角形: 角を丸くする 65">
            <a:extLst>
              <a:ext uri="{FF2B5EF4-FFF2-40B4-BE49-F238E27FC236}">
                <a16:creationId xmlns:a16="http://schemas.microsoft.com/office/drawing/2014/main" id="{E672F32A-9073-4848-9FDC-E577E57D07AF}"/>
              </a:ext>
            </a:extLst>
          </p:cNvPr>
          <p:cNvSpPr/>
          <p:nvPr/>
        </p:nvSpPr>
        <p:spPr>
          <a:xfrm>
            <a:off x="4098414" y="3628751"/>
            <a:ext cx="821057" cy="1269922"/>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150" dirty="0">
                <a:solidFill>
                  <a:schemeClr val="bg1"/>
                </a:solidFill>
                <a:latin typeface="+mj-ea"/>
                <a:ea typeface="+mj-ea"/>
              </a:rPr>
              <a:t>（２）技能</a:t>
            </a:r>
          </a:p>
        </p:txBody>
      </p:sp>
      <p:sp>
        <p:nvSpPr>
          <p:cNvPr id="95" name="四角形: 角を丸くする 66">
            <a:extLst>
              <a:ext uri="{FF2B5EF4-FFF2-40B4-BE49-F238E27FC236}">
                <a16:creationId xmlns:a16="http://schemas.microsoft.com/office/drawing/2014/main" id="{CEA136B6-45CD-4988-9AC5-3D22677D70FE}"/>
              </a:ext>
            </a:extLst>
          </p:cNvPr>
          <p:cNvSpPr/>
          <p:nvPr/>
        </p:nvSpPr>
        <p:spPr>
          <a:xfrm>
            <a:off x="4098415" y="5219553"/>
            <a:ext cx="821056" cy="598141"/>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150" dirty="0">
                <a:solidFill>
                  <a:schemeClr val="bg1"/>
                </a:solidFill>
                <a:latin typeface="+mj-ea"/>
                <a:ea typeface="+mj-ea"/>
              </a:rPr>
              <a:t>（１）鑑賞</a:t>
            </a:r>
          </a:p>
        </p:txBody>
      </p:sp>
      <p:cxnSp>
        <p:nvCxnSpPr>
          <p:cNvPr id="96" name="直線コネクタ 95">
            <a:extLst>
              <a:ext uri="{FF2B5EF4-FFF2-40B4-BE49-F238E27FC236}">
                <a16:creationId xmlns:a16="http://schemas.microsoft.com/office/drawing/2014/main" id="{2E689BA8-C8DA-4450-99DA-24DBF1823461}"/>
              </a:ext>
            </a:extLst>
          </p:cNvPr>
          <p:cNvCxnSpPr>
            <a:cxnSpLocks/>
          </p:cNvCxnSpPr>
          <p:nvPr/>
        </p:nvCxnSpPr>
        <p:spPr>
          <a:xfrm>
            <a:off x="4017868" y="3497280"/>
            <a:ext cx="4973027"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7" name="四角形: 角を丸くする 75">
            <a:extLst>
              <a:ext uri="{FF2B5EF4-FFF2-40B4-BE49-F238E27FC236}">
                <a16:creationId xmlns:a16="http://schemas.microsoft.com/office/drawing/2014/main" id="{D1D5B871-E4F7-4DDB-AE95-AF2B5263C3DA}"/>
              </a:ext>
            </a:extLst>
          </p:cNvPr>
          <p:cNvSpPr/>
          <p:nvPr/>
        </p:nvSpPr>
        <p:spPr>
          <a:xfrm>
            <a:off x="5178536" y="2744780"/>
            <a:ext cx="3757942" cy="671065"/>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dirty="0">
                <a:solidFill>
                  <a:schemeClr val="bg1"/>
                </a:solidFill>
                <a:latin typeface="+mj-ea"/>
                <a:ea typeface="+mj-ea"/>
              </a:rPr>
              <a:t>イ　</a:t>
            </a:r>
            <a:r>
              <a:rPr kumimoji="1" lang="ja-JP" altLang="en-US" spc="-150" dirty="0">
                <a:solidFill>
                  <a:schemeClr val="bg1"/>
                </a:solidFill>
                <a:latin typeface="+mj-ea"/>
                <a:ea typeface="+mj-ea"/>
              </a:rPr>
              <a:t>絵や立体</a:t>
            </a:r>
            <a:r>
              <a:rPr kumimoji="1" lang="en-US" altLang="ja-JP" spc="-150" dirty="0">
                <a:solidFill>
                  <a:schemeClr val="bg1"/>
                </a:solidFill>
                <a:latin typeface="+mj-ea"/>
                <a:ea typeface="+mj-ea"/>
              </a:rPr>
              <a:t>,</a:t>
            </a:r>
            <a:r>
              <a:rPr kumimoji="1" lang="ja-JP" altLang="en-US" spc="-150" dirty="0">
                <a:solidFill>
                  <a:schemeClr val="bg1"/>
                </a:solidFill>
                <a:latin typeface="+mj-ea"/>
                <a:ea typeface="+mj-ea"/>
              </a:rPr>
              <a:t>工作に表す活動を通して　育成する「思考力・判断料・表現力等」</a:t>
            </a:r>
          </a:p>
        </p:txBody>
      </p:sp>
      <p:sp>
        <p:nvSpPr>
          <p:cNvPr id="98" name="四角形: 角を丸くする 76">
            <a:extLst>
              <a:ext uri="{FF2B5EF4-FFF2-40B4-BE49-F238E27FC236}">
                <a16:creationId xmlns:a16="http://schemas.microsoft.com/office/drawing/2014/main" id="{124B165A-8459-42C1-8E45-0E69013D551D}"/>
              </a:ext>
            </a:extLst>
          </p:cNvPr>
          <p:cNvSpPr/>
          <p:nvPr/>
        </p:nvSpPr>
        <p:spPr>
          <a:xfrm>
            <a:off x="5178536" y="3569288"/>
            <a:ext cx="3757942" cy="661949"/>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solidFill>
                  <a:schemeClr val="bg1"/>
                </a:solidFill>
                <a:latin typeface="+mj-ea"/>
                <a:ea typeface="+mj-ea"/>
              </a:rPr>
              <a:t>ア　造形遊びをする活動を通して　育成する「技能」</a:t>
            </a:r>
          </a:p>
        </p:txBody>
      </p:sp>
      <p:sp>
        <p:nvSpPr>
          <p:cNvPr id="99" name="四角形: 角を丸くする 101">
            <a:extLst>
              <a:ext uri="{FF2B5EF4-FFF2-40B4-BE49-F238E27FC236}">
                <a16:creationId xmlns:a16="http://schemas.microsoft.com/office/drawing/2014/main" id="{C0CF4A29-5D2F-4186-BCDF-AF8825AE245B}"/>
              </a:ext>
            </a:extLst>
          </p:cNvPr>
          <p:cNvSpPr/>
          <p:nvPr/>
        </p:nvSpPr>
        <p:spPr>
          <a:xfrm>
            <a:off x="5178535" y="2061278"/>
            <a:ext cx="3757943" cy="619510"/>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dirty="0">
                <a:solidFill>
                  <a:schemeClr val="bg1"/>
                </a:solidFill>
                <a:latin typeface="+mj-ea"/>
                <a:ea typeface="+mj-ea"/>
              </a:rPr>
              <a:t>ア　造形遊びをする活動を通して育成する「思考力・判断料・表現力等」</a:t>
            </a:r>
          </a:p>
        </p:txBody>
      </p:sp>
      <p:sp>
        <p:nvSpPr>
          <p:cNvPr id="100" name="正方形/長方形 99">
            <a:extLst>
              <a:ext uri="{FF2B5EF4-FFF2-40B4-BE49-F238E27FC236}">
                <a16:creationId xmlns:a16="http://schemas.microsoft.com/office/drawing/2014/main" id="{92774D5E-65B3-4CAB-9AD8-5E9E84B17439}"/>
              </a:ext>
            </a:extLst>
          </p:cNvPr>
          <p:cNvSpPr/>
          <p:nvPr/>
        </p:nvSpPr>
        <p:spPr>
          <a:xfrm>
            <a:off x="5058405" y="5942272"/>
            <a:ext cx="3978091" cy="864341"/>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101" name="正方形/長方形 100">
            <a:extLst>
              <a:ext uri="{FF2B5EF4-FFF2-40B4-BE49-F238E27FC236}">
                <a16:creationId xmlns:a16="http://schemas.microsoft.com/office/drawing/2014/main" id="{D4D8C269-96CB-4D04-AABB-2EE1AE8FF782}"/>
              </a:ext>
            </a:extLst>
          </p:cNvPr>
          <p:cNvSpPr/>
          <p:nvPr/>
        </p:nvSpPr>
        <p:spPr>
          <a:xfrm>
            <a:off x="2954285" y="5942272"/>
            <a:ext cx="1040895" cy="871104"/>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latin typeface="+mj-ea"/>
              <a:ea typeface="+mj-ea"/>
            </a:endParaRPr>
          </a:p>
        </p:txBody>
      </p:sp>
      <p:sp>
        <p:nvSpPr>
          <p:cNvPr id="103" name="正方形/長方形 102">
            <a:extLst>
              <a:ext uri="{FF2B5EF4-FFF2-40B4-BE49-F238E27FC236}">
                <a16:creationId xmlns:a16="http://schemas.microsoft.com/office/drawing/2014/main" id="{A6329348-0DBC-4185-B5D0-67ABD44A6AB8}"/>
              </a:ext>
            </a:extLst>
          </p:cNvPr>
          <p:cNvSpPr/>
          <p:nvPr/>
        </p:nvSpPr>
        <p:spPr>
          <a:xfrm>
            <a:off x="2615866" y="6068645"/>
            <a:ext cx="1626565" cy="519321"/>
          </a:xfrm>
          <a:prstGeom prst="rect">
            <a:avLst/>
          </a:pr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2000" b="1" spc="-150" dirty="0">
                <a:solidFill>
                  <a:schemeClr val="tx1"/>
                </a:solidFill>
                <a:latin typeface="+mj-ea"/>
                <a:ea typeface="+mj-ea"/>
              </a:rPr>
              <a:t>〔</a:t>
            </a:r>
            <a:r>
              <a:rPr lang="ja-JP" altLang="en-US" sz="2000" b="1" spc="-150" dirty="0">
                <a:solidFill>
                  <a:schemeClr val="tx1"/>
                </a:solidFill>
                <a:latin typeface="+mj-ea"/>
                <a:ea typeface="+mj-ea"/>
              </a:rPr>
              <a:t>共通</a:t>
            </a:r>
            <a:endParaRPr lang="en-US" altLang="ja-JP" sz="2000" b="1" spc="-150" dirty="0">
              <a:solidFill>
                <a:schemeClr val="tx1"/>
              </a:solidFill>
              <a:latin typeface="+mj-ea"/>
              <a:ea typeface="+mj-ea"/>
            </a:endParaRPr>
          </a:p>
          <a:p>
            <a:pPr algn="ctr" eaLnBrk="1" fontAlgn="auto" hangingPunct="1">
              <a:spcBef>
                <a:spcPts val="0"/>
              </a:spcBef>
              <a:spcAft>
                <a:spcPts val="0"/>
              </a:spcAft>
              <a:defRPr/>
            </a:pPr>
            <a:r>
              <a:rPr lang="ja-JP" altLang="en-US" sz="2000" b="1" spc="-150" dirty="0">
                <a:solidFill>
                  <a:schemeClr val="tx1"/>
                </a:solidFill>
                <a:latin typeface="+mj-ea"/>
                <a:ea typeface="+mj-ea"/>
              </a:rPr>
              <a:t>事項</a:t>
            </a:r>
            <a:r>
              <a:rPr lang="en-US" altLang="ja-JP" sz="2000" b="1" spc="-150" dirty="0">
                <a:solidFill>
                  <a:schemeClr val="tx1"/>
                </a:solidFill>
                <a:latin typeface="+mj-ea"/>
                <a:ea typeface="+mj-ea"/>
              </a:rPr>
              <a:t>〕</a:t>
            </a:r>
            <a:endParaRPr lang="ja-JP" altLang="en-US" sz="2000" b="1" spc="-150" dirty="0">
              <a:solidFill>
                <a:schemeClr val="tx1"/>
              </a:solidFill>
              <a:latin typeface="+mj-ea"/>
              <a:ea typeface="+mj-ea"/>
            </a:endParaRPr>
          </a:p>
        </p:txBody>
      </p:sp>
      <p:sp>
        <p:nvSpPr>
          <p:cNvPr id="104" name="四角形: 角を丸くする 112">
            <a:extLst>
              <a:ext uri="{FF2B5EF4-FFF2-40B4-BE49-F238E27FC236}">
                <a16:creationId xmlns:a16="http://schemas.microsoft.com/office/drawing/2014/main" id="{32EDCED3-7B92-4587-824E-26D9BFFC9B8C}"/>
              </a:ext>
            </a:extLst>
          </p:cNvPr>
          <p:cNvSpPr/>
          <p:nvPr/>
        </p:nvSpPr>
        <p:spPr>
          <a:xfrm>
            <a:off x="5178535" y="5989813"/>
            <a:ext cx="3747885" cy="337432"/>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pc="-150" dirty="0">
                <a:solidFill>
                  <a:schemeClr val="bg1"/>
                </a:solidFill>
                <a:latin typeface="+mj-ea"/>
                <a:ea typeface="+mj-ea"/>
              </a:rPr>
              <a:t>ア　２つの領域を通して育成する「知識」</a:t>
            </a:r>
          </a:p>
        </p:txBody>
      </p:sp>
      <p:sp>
        <p:nvSpPr>
          <p:cNvPr id="105" name="四角形: 角を丸くする 78">
            <a:extLst>
              <a:ext uri="{FF2B5EF4-FFF2-40B4-BE49-F238E27FC236}">
                <a16:creationId xmlns:a16="http://schemas.microsoft.com/office/drawing/2014/main" id="{A9C30A10-AD7C-496F-9533-F76734430248}"/>
              </a:ext>
            </a:extLst>
          </p:cNvPr>
          <p:cNvSpPr/>
          <p:nvPr/>
        </p:nvSpPr>
        <p:spPr>
          <a:xfrm>
            <a:off x="5168479" y="4293834"/>
            <a:ext cx="3757942" cy="661949"/>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solidFill>
                  <a:schemeClr val="bg1"/>
                </a:solidFill>
                <a:latin typeface="+mj-ea"/>
                <a:ea typeface="+mj-ea"/>
              </a:rPr>
              <a:t>イ　絵や立体</a:t>
            </a:r>
            <a:r>
              <a:rPr kumimoji="1" lang="en-US" altLang="ja-JP" dirty="0">
                <a:solidFill>
                  <a:schemeClr val="bg1"/>
                </a:solidFill>
                <a:latin typeface="+mj-ea"/>
                <a:ea typeface="+mj-ea"/>
              </a:rPr>
              <a:t>,</a:t>
            </a:r>
            <a:r>
              <a:rPr kumimoji="1" lang="ja-JP" altLang="en-US" dirty="0">
                <a:solidFill>
                  <a:schemeClr val="bg1"/>
                </a:solidFill>
                <a:latin typeface="+mj-ea"/>
                <a:ea typeface="+mj-ea"/>
              </a:rPr>
              <a:t>工作に表す活動を　　通して育成する「技能」</a:t>
            </a:r>
          </a:p>
        </p:txBody>
      </p:sp>
      <p:sp>
        <p:nvSpPr>
          <p:cNvPr id="106" name="四角形: 角を丸くする 79">
            <a:extLst>
              <a:ext uri="{FF2B5EF4-FFF2-40B4-BE49-F238E27FC236}">
                <a16:creationId xmlns:a16="http://schemas.microsoft.com/office/drawing/2014/main" id="{857C0ED0-5711-4B4F-B7E9-7B39C5C45807}"/>
              </a:ext>
            </a:extLst>
          </p:cNvPr>
          <p:cNvSpPr/>
          <p:nvPr/>
        </p:nvSpPr>
        <p:spPr>
          <a:xfrm>
            <a:off x="5168478" y="5193876"/>
            <a:ext cx="3757943" cy="619510"/>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dirty="0">
                <a:solidFill>
                  <a:schemeClr val="bg1"/>
                </a:solidFill>
                <a:latin typeface="+mj-ea"/>
                <a:ea typeface="+mj-ea"/>
              </a:rPr>
              <a:t>ア　鑑賞する活動を通して育成する「思考力・判断料・表現力」</a:t>
            </a:r>
          </a:p>
        </p:txBody>
      </p:sp>
      <p:sp>
        <p:nvSpPr>
          <p:cNvPr id="107" name="四角形: 角を丸くする 80">
            <a:extLst>
              <a:ext uri="{FF2B5EF4-FFF2-40B4-BE49-F238E27FC236}">
                <a16:creationId xmlns:a16="http://schemas.microsoft.com/office/drawing/2014/main" id="{744FA2B2-951B-4813-BA6A-2369DA749AAD}"/>
              </a:ext>
            </a:extLst>
          </p:cNvPr>
          <p:cNvSpPr/>
          <p:nvPr/>
        </p:nvSpPr>
        <p:spPr>
          <a:xfrm>
            <a:off x="5168478" y="6456131"/>
            <a:ext cx="3757942" cy="29877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dirty="0">
                <a:solidFill>
                  <a:schemeClr val="bg1"/>
                </a:solidFill>
                <a:latin typeface="+mj-ea"/>
                <a:ea typeface="+mj-ea"/>
              </a:rPr>
              <a:t>イ　</a:t>
            </a:r>
            <a:r>
              <a:rPr kumimoji="1" lang="ja-JP" altLang="en-US" spc="-300" dirty="0">
                <a:solidFill>
                  <a:schemeClr val="bg1"/>
                </a:solidFill>
                <a:latin typeface="+mj-ea"/>
                <a:ea typeface="+mj-ea"/>
              </a:rPr>
              <a:t>２つの領域を通して育成する「思考力等」 </a:t>
            </a:r>
            <a:r>
              <a:rPr kumimoji="1" lang="ja-JP" altLang="en-US" dirty="0">
                <a:solidFill>
                  <a:schemeClr val="bg1"/>
                </a:solidFill>
                <a:latin typeface="+mj-ea"/>
                <a:ea typeface="+mj-ea"/>
              </a:rPr>
              <a:t>　</a:t>
            </a:r>
          </a:p>
        </p:txBody>
      </p:sp>
      <p:cxnSp>
        <p:nvCxnSpPr>
          <p:cNvPr id="109" name="直線コネクタ 108">
            <a:extLst>
              <a:ext uri="{FF2B5EF4-FFF2-40B4-BE49-F238E27FC236}">
                <a16:creationId xmlns:a16="http://schemas.microsoft.com/office/drawing/2014/main" id="{FE25A592-9281-4CAF-BD04-E5CCC25F69C9}"/>
              </a:ext>
            </a:extLst>
          </p:cNvPr>
          <p:cNvCxnSpPr>
            <a:cxnSpLocks/>
          </p:cNvCxnSpPr>
          <p:nvPr/>
        </p:nvCxnSpPr>
        <p:spPr>
          <a:xfrm flipH="1">
            <a:off x="1720228" y="2735109"/>
            <a:ext cx="372317" cy="746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DD8847ED-093E-4FA3-9D9F-1E8EEA8029EC}"/>
              </a:ext>
            </a:extLst>
          </p:cNvPr>
          <p:cNvCxnSpPr>
            <a:cxnSpLocks/>
          </p:cNvCxnSpPr>
          <p:nvPr/>
        </p:nvCxnSpPr>
        <p:spPr>
          <a:xfrm flipH="1">
            <a:off x="1721933" y="4148450"/>
            <a:ext cx="372317" cy="746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606FC41F-136B-4573-9864-2B8E0E9B31AC}"/>
              </a:ext>
            </a:extLst>
          </p:cNvPr>
          <p:cNvCxnSpPr>
            <a:cxnSpLocks/>
          </p:cNvCxnSpPr>
          <p:nvPr/>
        </p:nvCxnSpPr>
        <p:spPr>
          <a:xfrm flipH="1">
            <a:off x="1724898" y="5725787"/>
            <a:ext cx="372317" cy="746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026938"/>
      </p:ext>
    </p:extLst>
  </p:cSld>
  <p:clrMapOvr>
    <a:masterClrMapping/>
  </p:clrMapOvr>
  <mc:AlternateContent xmlns:mc="http://schemas.openxmlformats.org/markup-compatibility/2006" xmlns:p14="http://schemas.microsoft.com/office/powerpoint/2010/main">
    <mc:Choice Requires="p14">
      <p:transition spd="slow" p14:dur="2000" advTm="58400"/>
    </mc:Choice>
    <mc:Fallback xmlns="">
      <p:transition spd="slow" advTm="5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15">
            <a:extLst>
              <a:ext uri="{FF2B5EF4-FFF2-40B4-BE49-F238E27FC236}">
                <a16:creationId xmlns:a16="http://schemas.microsoft.com/office/drawing/2014/main" id="{8B5C302C-E9A5-4B5C-ABD3-7197D9FF59AA}"/>
              </a:ext>
            </a:extLst>
          </p:cNvPr>
          <p:cNvSpPr>
            <a:spLocks noChangeArrowheads="1"/>
          </p:cNvSpPr>
          <p:nvPr/>
        </p:nvSpPr>
        <p:spPr bwMode="auto">
          <a:xfrm>
            <a:off x="34925" y="44450"/>
            <a:ext cx="5298771" cy="594303"/>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2800" b="1" dirty="0">
                <a:solidFill>
                  <a:prstClr val="black"/>
                </a:solidFill>
                <a:ea typeface="HGP教科書体" panose="02020600000000000000" pitchFamily="18" charset="-128"/>
              </a:rPr>
              <a:t>Ⅳ</a:t>
            </a:r>
            <a:r>
              <a:rPr lang="ja-JP" altLang="en-US" sz="2800" b="1" dirty="0">
                <a:solidFill>
                  <a:prstClr val="black"/>
                </a:solidFill>
                <a:ea typeface="HGP教科書体" panose="02020600000000000000" pitchFamily="18" charset="-128"/>
              </a:rPr>
              <a:t>　各学年の目標及び内容</a:t>
            </a:r>
            <a:endParaRPr lang="en-US" altLang="ja-JP" sz="2800" b="1" dirty="0">
              <a:solidFill>
                <a:prstClr val="black"/>
              </a:solidFill>
              <a:ea typeface="HGP教科書体" panose="02020600000000000000" pitchFamily="18" charset="-128"/>
            </a:endParaRPr>
          </a:p>
        </p:txBody>
      </p:sp>
      <p:sp>
        <p:nvSpPr>
          <p:cNvPr id="8" name="Text Box 19">
            <a:extLst>
              <a:ext uri="{FF2B5EF4-FFF2-40B4-BE49-F238E27FC236}">
                <a16:creationId xmlns:a16="http://schemas.microsoft.com/office/drawing/2014/main" id="{EB75AB3D-C477-472D-89F1-BA1B2AA4E5F0}"/>
              </a:ext>
            </a:extLst>
          </p:cNvPr>
          <p:cNvSpPr txBox="1">
            <a:spLocks noChangeArrowheads="1"/>
          </p:cNvSpPr>
          <p:nvPr/>
        </p:nvSpPr>
        <p:spPr bwMode="auto">
          <a:xfrm>
            <a:off x="5333696" y="122923"/>
            <a:ext cx="38103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各学年の目標</a:t>
            </a:r>
          </a:p>
        </p:txBody>
      </p:sp>
      <p:graphicFrame>
        <p:nvGraphicFramePr>
          <p:cNvPr id="13" name="表 12">
            <a:extLst>
              <a:ext uri="{FF2B5EF4-FFF2-40B4-BE49-F238E27FC236}">
                <a16:creationId xmlns:a16="http://schemas.microsoft.com/office/drawing/2014/main" id="{0F18E355-BFEA-427B-9FAB-7C608E5327AB}"/>
              </a:ext>
            </a:extLst>
          </p:cNvPr>
          <p:cNvGraphicFramePr>
            <a:graphicFrameLocks noGrp="1"/>
          </p:cNvGraphicFramePr>
          <p:nvPr>
            <p:extLst>
              <p:ext uri="{D42A27DB-BD31-4B8C-83A1-F6EECF244321}">
                <p14:modId xmlns:p14="http://schemas.microsoft.com/office/powerpoint/2010/main" val="1450263447"/>
              </p:ext>
            </p:extLst>
          </p:nvPr>
        </p:nvGraphicFramePr>
        <p:xfrm>
          <a:off x="648073" y="908720"/>
          <a:ext cx="8388423" cy="5802952"/>
        </p:xfrm>
        <a:graphic>
          <a:graphicData uri="http://schemas.openxmlformats.org/drawingml/2006/table">
            <a:tbl>
              <a:tblPr>
                <a:tableStyleId>{5940675A-B579-460E-94D1-54222C63F5DA}</a:tableStyleId>
              </a:tblPr>
              <a:tblGrid>
                <a:gridCol w="3024336">
                  <a:extLst>
                    <a:ext uri="{9D8B030D-6E8A-4147-A177-3AD203B41FA5}">
                      <a16:colId xmlns:a16="http://schemas.microsoft.com/office/drawing/2014/main" val="1054655744"/>
                    </a:ext>
                  </a:extLst>
                </a:gridCol>
                <a:gridCol w="2736304">
                  <a:extLst>
                    <a:ext uri="{9D8B030D-6E8A-4147-A177-3AD203B41FA5}">
                      <a16:colId xmlns:a16="http://schemas.microsoft.com/office/drawing/2014/main" val="380366224"/>
                    </a:ext>
                  </a:extLst>
                </a:gridCol>
                <a:gridCol w="2627783">
                  <a:extLst>
                    <a:ext uri="{9D8B030D-6E8A-4147-A177-3AD203B41FA5}">
                      <a16:colId xmlns:a16="http://schemas.microsoft.com/office/drawing/2014/main" val="3527579547"/>
                    </a:ext>
                  </a:extLst>
                </a:gridCol>
              </a:tblGrid>
              <a:tr h="328651">
                <a:tc>
                  <a:txBody>
                    <a:bodyPr/>
                    <a:lstStyle/>
                    <a:p>
                      <a:pPr algn="ctr" fontAlgn="t"/>
                      <a:r>
                        <a:rPr lang="ja-JP" altLang="en-US" sz="2000" b="0" i="0" u="none" strike="noStrike" dirty="0">
                          <a:solidFill>
                            <a:srgbClr val="000000"/>
                          </a:solidFill>
                          <a:effectLst/>
                          <a:latin typeface="+mj-ea"/>
                          <a:ea typeface="+mj-ea"/>
                        </a:rPr>
                        <a:t>第</a:t>
                      </a:r>
                      <a:r>
                        <a:rPr lang="en-US" altLang="ja-JP" sz="2000" b="0" i="0" u="none" strike="noStrike" dirty="0">
                          <a:solidFill>
                            <a:srgbClr val="000000"/>
                          </a:solidFill>
                          <a:effectLst/>
                          <a:latin typeface="+mj-ea"/>
                          <a:ea typeface="+mj-ea"/>
                        </a:rPr>
                        <a:t>1</a:t>
                      </a:r>
                      <a:r>
                        <a:rPr lang="ja-JP" altLang="en-US" sz="2000" b="0" i="0" u="none" strike="noStrike" dirty="0">
                          <a:solidFill>
                            <a:srgbClr val="000000"/>
                          </a:solidFill>
                          <a:effectLst/>
                          <a:latin typeface="+mj-ea"/>
                          <a:ea typeface="+mj-ea"/>
                        </a:rPr>
                        <a:t>学年及び第２学年</a:t>
                      </a:r>
                    </a:p>
                  </a:txBody>
                  <a:tcPr marL="6459" marR="6459" marT="6459" marB="0" anchor="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mn-ea"/>
                          <a:cs typeface="+mn-cs"/>
                        </a:rPr>
                        <a:t>第３学年及び第４学年</a:t>
                      </a:r>
                      <a:endParaRPr lang="ja-JP" altLang="en-US" sz="1600" b="0" i="0" u="none" strike="noStrike" dirty="0">
                        <a:solidFill>
                          <a:srgbClr val="000000"/>
                        </a:solidFill>
                        <a:effectLst/>
                        <a:latin typeface="+mj-ea"/>
                        <a:ea typeface="+mj-ea"/>
                      </a:endParaRPr>
                    </a:p>
                  </a:txBody>
                  <a:tcPr marL="6459" marR="6459" marT="6459" marB="0" anchor="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mn-ea"/>
                          <a:cs typeface="+mn-cs"/>
                        </a:rPr>
                        <a:t>第５学年及び第６学年</a:t>
                      </a:r>
                      <a:endParaRPr lang="ja-JP" altLang="en-US" sz="1600" b="0" i="0" u="none" strike="noStrike" dirty="0">
                        <a:solidFill>
                          <a:srgbClr val="000000"/>
                        </a:solidFill>
                        <a:effectLst/>
                        <a:latin typeface="+mj-ea"/>
                        <a:ea typeface="+mj-ea"/>
                      </a:endParaRPr>
                    </a:p>
                  </a:txBody>
                  <a:tcPr marL="6459" marR="6459" marT="6459" marB="0" anchor="b">
                    <a:solidFill>
                      <a:schemeClr val="bg1"/>
                    </a:solidFill>
                  </a:tcPr>
                </a:tc>
                <a:extLst>
                  <a:ext uri="{0D108BD9-81ED-4DB2-BD59-A6C34878D82A}">
                    <a16:rowId xmlns:a16="http://schemas.microsoft.com/office/drawing/2014/main" val="2363728955"/>
                  </a:ext>
                </a:extLst>
              </a:tr>
              <a:tr h="2047613">
                <a:tc>
                  <a:txBody>
                    <a:bodyPr/>
                    <a:lstStyle/>
                    <a:p>
                      <a:r>
                        <a:rPr lang="en-US" altLang="ja-JP" sz="1600" b="0" i="0" dirty="0">
                          <a:solidFill>
                            <a:srgbClr val="000000"/>
                          </a:solidFill>
                          <a:effectLst/>
                          <a:latin typeface="ＭＳ明朝"/>
                        </a:rPr>
                        <a:t>(1)</a:t>
                      </a:r>
                      <a:r>
                        <a:rPr lang="ja-JP" altLang="en-US" sz="1600" b="0" i="0" dirty="0">
                          <a:solidFill>
                            <a:srgbClr val="000000"/>
                          </a:solidFill>
                          <a:effectLst/>
                          <a:latin typeface="ＭＳ明朝"/>
                        </a:rPr>
                        <a:t>対象や事象を捉える造形的な視点について自分の感覚や行為を通して</a:t>
                      </a:r>
                      <a:r>
                        <a:rPr lang="ja-JP" altLang="en-US" sz="1600" b="1" i="0" dirty="0">
                          <a:solidFill>
                            <a:srgbClr val="FF0000"/>
                          </a:solidFill>
                          <a:effectLst/>
                          <a:latin typeface="ＭＳ明朝"/>
                        </a:rPr>
                        <a:t>気付く</a:t>
                      </a:r>
                      <a:r>
                        <a:rPr lang="ja-JP" altLang="en-US" sz="1600" b="0" i="0" dirty="0">
                          <a:solidFill>
                            <a:srgbClr val="000000"/>
                          </a:solidFill>
                          <a:effectLst/>
                          <a:latin typeface="ＭＳ明朝"/>
                        </a:rPr>
                        <a:t>とともに，手や体全体の感覚などを働かせ材料や用具を使い，表し方などを工夫して，創造的につくったり表したり　することができるようにする。</a:t>
                      </a:r>
                      <a:endParaRPr lang="ja-JP" altLang="en-US" sz="2400" dirty="0">
                        <a:effectLst/>
                      </a:endParaRPr>
                    </a:p>
                  </a:txBody>
                  <a:tcPr>
                    <a:solidFill>
                      <a:schemeClr val="bg1"/>
                    </a:solidFill>
                  </a:tcPr>
                </a:tc>
                <a:tc>
                  <a:txBody>
                    <a:bodyPr/>
                    <a:lstStyle/>
                    <a:p>
                      <a:r>
                        <a:rPr lang="en-US" altLang="ja-JP" sz="1600" b="0" i="0" dirty="0">
                          <a:solidFill>
                            <a:srgbClr val="000000"/>
                          </a:solidFill>
                          <a:effectLst/>
                          <a:latin typeface="ＭＳ明朝"/>
                        </a:rPr>
                        <a:t>(1) </a:t>
                      </a:r>
                      <a:r>
                        <a:rPr lang="ja-JP" altLang="en-US" sz="1600" b="0" i="0" dirty="0">
                          <a:solidFill>
                            <a:srgbClr val="000000"/>
                          </a:solidFill>
                          <a:effectLst/>
                          <a:latin typeface="ＭＳ明朝"/>
                        </a:rPr>
                        <a:t>対象や事象を捉える造形的な視点について自分の　　感覚や行為を通して</a:t>
                      </a:r>
                      <a:r>
                        <a:rPr lang="ja-JP" altLang="en-US" sz="1600" b="1" i="0" dirty="0">
                          <a:solidFill>
                            <a:srgbClr val="FF0000"/>
                          </a:solidFill>
                          <a:effectLst/>
                          <a:latin typeface="ＭＳ明朝"/>
                        </a:rPr>
                        <a:t>分かる</a:t>
                      </a:r>
                      <a:r>
                        <a:rPr lang="ja-JP" altLang="en-US" sz="1600" b="0" i="0" dirty="0">
                          <a:solidFill>
                            <a:srgbClr val="000000"/>
                          </a:solidFill>
                          <a:effectLst/>
                          <a:latin typeface="ＭＳ明朝"/>
                        </a:rPr>
                        <a:t>とともに，手や体全体を十分に働かせ材料や用具を使い，　表し方などを工夫して，創造的につくったり表したりする　ことができるようにする。</a:t>
                      </a:r>
                      <a:endParaRPr lang="ja-JP" altLang="en-US" sz="2400" dirty="0">
                        <a:effectLst/>
                      </a:endParaRPr>
                    </a:p>
                  </a:txBody>
                  <a:tcPr>
                    <a:solidFill>
                      <a:schemeClr val="bg1"/>
                    </a:solidFill>
                  </a:tcPr>
                </a:tc>
                <a:tc>
                  <a:txBody>
                    <a:bodyPr/>
                    <a:lstStyle/>
                    <a:p>
                      <a:r>
                        <a:rPr lang="en-US" altLang="ja-JP" sz="1600" b="0" i="0" dirty="0">
                          <a:solidFill>
                            <a:srgbClr val="000000"/>
                          </a:solidFill>
                          <a:effectLst/>
                          <a:latin typeface="ＭＳ明朝"/>
                        </a:rPr>
                        <a:t>(1) </a:t>
                      </a:r>
                      <a:r>
                        <a:rPr lang="ja-JP" altLang="en-US" sz="1600" b="0" i="0" dirty="0">
                          <a:solidFill>
                            <a:srgbClr val="000000"/>
                          </a:solidFill>
                          <a:effectLst/>
                          <a:latin typeface="ＭＳ明朝"/>
                        </a:rPr>
                        <a:t>対象や事象を捉える　　造形的な視点について自分の感覚や行為を通して</a:t>
                      </a:r>
                      <a:r>
                        <a:rPr lang="ja-JP" altLang="en-US" sz="1600" b="1" i="0" dirty="0">
                          <a:solidFill>
                            <a:srgbClr val="FF0000"/>
                          </a:solidFill>
                          <a:effectLst/>
                          <a:latin typeface="ＭＳ明朝"/>
                        </a:rPr>
                        <a:t>理解する</a:t>
                      </a:r>
                      <a:r>
                        <a:rPr lang="ja-JP" altLang="en-US" sz="1600" b="0" i="0" dirty="0">
                          <a:solidFill>
                            <a:srgbClr val="000000"/>
                          </a:solidFill>
                          <a:effectLst/>
                          <a:latin typeface="ＭＳ明朝"/>
                        </a:rPr>
                        <a:t>とともに，材料や用具を活用し</a:t>
                      </a:r>
                      <a:r>
                        <a:rPr lang="en-US" altLang="ja-JP" sz="1600" b="0" i="0" dirty="0">
                          <a:solidFill>
                            <a:srgbClr val="000000"/>
                          </a:solidFill>
                          <a:effectLst/>
                          <a:latin typeface="ＭＳ明朝"/>
                        </a:rPr>
                        <a:t>,</a:t>
                      </a:r>
                      <a:r>
                        <a:rPr lang="ja-JP" altLang="en-US" sz="1600" b="0" i="0" dirty="0">
                          <a:solidFill>
                            <a:srgbClr val="000000"/>
                          </a:solidFill>
                          <a:effectLst/>
                          <a:latin typeface="ＭＳ明朝"/>
                        </a:rPr>
                        <a:t>表し方などを工夫して，創造的につくったり表したりすることができるようにする。</a:t>
                      </a:r>
                      <a:endParaRPr lang="ja-JP" altLang="en-US" sz="2400" dirty="0">
                        <a:effectLst/>
                      </a:endParaRPr>
                    </a:p>
                  </a:txBody>
                  <a:tcPr>
                    <a:solidFill>
                      <a:schemeClr val="bg1"/>
                    </a:solidFill>
                  </a:tcPr>
                </a:tc>
                <a:extLst>
                  <a:ext uri="{0D108BD9-81ED-4DB2-BD59-A6C34878D82A}">
                    <a16:rowId xmlns:a16="http://schemas.microsoft.com/office/drawing/2014/main" val="3607241304"/>
                  </a:ext>
                </a:extLst>
              </a:tr>
              <a:tr h="1872208">
                <a:tc>
                  <a:txBody>
                    <a:bodyPr/>
                    <a:lstStyle/>
                    <a:p>
                      <a:r>
                        <a:rPr lang="en-US" altLang="ja-JP" sz="1600" b="0" i="0" dirty="0">
                          <a:solidFill>
                            <a:srgbClr val="000000"/>
                          </a:solidFill>
                          <a:effectLst/>
                          <a:latin typeface="ＭＳ明朝"/>
                        </a:rPr>
                        <a:t>(2) </a:t>
                      </a:r>
                      <a:r>
                        <a:rPr lang="ja-JP" altLang="en-US" sz="1600" b="0" i="0" dirty="0">
                          <a:solidFill>
                            <a:srgbClr val="000000"/>
                          </a:solidFill>
                          <a:effectLst/>
                          <a:latin typeface="ＭＳ明朝"/>
                        </a:rPr>
                        <a:t>造形的な</a:t>
                      </a:r>
                      <a:r>
                        <a:rPr lang="ja-JP" altLang="en-US" sz="1600" b="1" i="0" dirty="0">
                          <a:solidFill>
                            <a:srgbClr val="FF0000"/>
                          </a:solidFill>
                          <a:effectLst/>
                          <a:latin typeface="ＭＳ明朝"/>
                        </a:rPr>
                        <a:t>面白さ</a:t>
                      </a:r>
                      <a:r>
                        <a:rPr lang="ja-JP" altLang="en-US" sz="1600" b="0" i="0" dirty="0">
                          <a:solidFill>
                            <a:srgbClr val="000000"/>
                          </a:solidFill>
                          <a:effectLst/>
                          <a:latin typeface="ＭＳ明朝"/>
                        </a:rPr>
                        <a:t>や</a:t>
                      </a:r>
                      <a:r>
                        <a:rPr lang="ja-JP" altLang="en-US" sz="1600" b="1" i="0" dirty="0">
                          <a:solidFill>
                            <a:srgbClr val="FF0000"/>
                          </a:solidFill>
                          <a:effectLst/>
                          <a:latin typeface="ＭＳ明朝"/>
                        </a:rPr>
                        <a:t>楽しさ</a:t>
                      </a:r>
                      <a:r>
                        <a:rPr lang="ja-JP" altLang="en-US" sz="1600" b="0" i="0" dirty="0">
                          <a:solidFill>
                            <a:srgbClr val="000000"/>
                          </a:solidFill>
                          <a:effectLst/>
                          <a:latin typeface="ＭＳ明朝"/>
                        </a:rPr>
                        <a:t>，　　表したいこと，表し方などに　　　ついて考え，</a:t>
                      </a:r>
                      <a:r>
                        <a:rPr lang="ja-JP" altLang="en-US" sz="1600" b="1" i="0" dirty="0">
                          <a:solidFill>
                            <a:srgbClr val="FF0000"/>
                          </a:solidFill>
                          <a:effectLst/>
                          <a:latin typeface="ＭＳ明朝"/>
                        </a:rPr>
                        <a:t>楽しく</a:t>
                      </a:r>
                      <a:r>
                        <a:rPr lang="ja-JP" altLang="en-US" sz="1600" b="0" i="0" dirty="0">
                          <a:solidFill>
                            <a:srgbClr val="000000"/>
                          </a:solidFill>
                          <a:effectLst/>
                          <a:latin typeface="ＭＳ明朝"/>
                        </a:rPr>
                        <a:t>発想や構想をしたり，身の回りの作品などから自分の見方や感じ方を広げたりすることができるようにする。</a:t>
                      </a:r>
                      <a:endParaRPr lang="ja-JP" altLang="en-US" sz="2400" dirty="0">
                        <a:effectLst/>
                      </a:endParaRPr>
                    </a:p>
                  </a:txBody>
                  <a:tcPr>
                    <a:solidFill>
                      <a:schemeClr val="bg1"/>
                    </a:solidFill>
                  </a:tcPr>
                </a:tc>
                <a:tc>
                  <a:txBody>
                    <a:bodyPr/>
                    <a:lstStyle/>
                    <a:p>
                      <a:r>
                        <a:rPr lang="en-US" altLang="ja-JP" sz="1600" b="0" i="0" dirty="0">
                          <a:solidFill>
                            <a:srgbClr val="000000"/>
                          </a:solidFill>
                          <a:effectLst/>
                          <a:latin typeface="ＭＳ明朝"/>
                        </a:rPr>
                        <a:t>(2) </a:t>
                      </a:r>
                      <a:r>
                        <a:rPr lang="ja-JP" altLang="en-US" sz="1600" b="0" i="0" dirty="0">
                          <a:solidFill>
                            <a:srgbClr val="000000"/>
                          </a:solidFill>
                          <a:effectLst/>
                          <a:latin typeface="ＭＳ明朝"/>
                        </a:rPr>
                        <a:t>造形的な</a:t>
                      </a:r>
                      <a:r>
                        <a:rPr lang="ja-JP" altLang="en-US" sz="1600" b="1" i="0" dirty="0">
                          <a:solidFill>
                            <a:srgbClr val="FF0000"/>
                          </a:solidFill>
                          <a:effectLst/>
                          <a:latin typeface="ＭＳ明朝"/>
                        </a:rPr>
                        <a:t>よさ</a:t>
                      </a:r>
                      <a:r>
                        <a:rPr lang="ja-JP" altLang="en-US" sz="1600" b="0" i="0" dirty="0">
                          <a:solidFill>
                            <a:srgbClr val="000000"/>
                          </a:solidFill>
                          <a:effectLst/>
                          <a:latin typeface="ＭＳ明朝"/>
                        </a:rPr>
                        <a:t>や</a:t>
                      </a:r>
                      <a:r>
                        <a:rPr lang="ja-JP" altLang="en-US" sz="1600" b="1" i="0" dirty="0">
                          <a:solidFill>
                            <a:srgbClr val="FF0000"/>
                          </a:solidFill>
                          <a:effectLst/>
                          <a:latin typeface="ＭＳ明朝"/>
                        </a:rPr>
                        <a:t>面白さ</a:t>
                      </a:r>
                      <a:r>
                        <a:rPr lang="ja-JP" altLang="en-US" sz="1600" b="0" i="0" dirty="0">
                          <a:solidFill>
                            <a:srgbClr val="000000"/>
                          </a:solidFill>
                          <a:effectLst/>
                          <a:latin typeface="ＭＳ明朝"/>
                        </a:rPr>
                        <a:t>，　表したいこと，表し方などについて考え，</a:t>
                      </a:r>
                      <a:r>
                        <a:rPr lang="ja-JP" altLang="en-US" sz="1600" b="1" i="0" dirty="0">
                          <a:solidFill>
                            <a:srgbClr val="FF0000"/>
                          </a:solidFill>
                          <a:effectLst/>
                          <a:latin typeface="ＭＳ明朝"/>
                        </a:rPr>
                        <a:t>豊かに</a:t>
                      </a:r>
                      <a:r>
                        <a:rPr lang="ja-JP" altLang="en-US" sz="1600" b="0" i="0" dirty="0">
                          <a:solidFill>
                            <a:srgbClr val="000000"/>
                          </a:solidFill>
                          <a:effectLst/>
                          <a:latin typeface="ＭＳ明朝"/>
                        </a:rPr>
                        <a:t>発想や構想をしたり，身近にある作品などから自分の見方や感じ方を　広げたりすることができるようにする。</a:t>
                      </a:r>
                      <a:endParaRPr lang="ja-JP" altLang="en-US" sz="2400" dirty="0">
                        <a:effectLst/>
                      </a:endParaRPr>
                    </a:p>
                  </a:txBody>
                  <a:tcPr>
                    <a:solidFill>
                      <a:schemeClr val="bg1"/>
                    </a:solidFill>
                  </a:tcPr>
                </a:tc>
                <a:tc>
                  <a:txBody>
                    <a:bodyPr/>
                    <a:lstStyle/>
                    <a:p>
                      <a:r>
                        <a:rPr lang="en-US" altLang="ja-JP" sz="1600" b="0" i="0" dirty="0">
                          <a:solidFill>
                            <a:srgbClr val="000000"/>
                          </a:solidFill>
                          <a:effectLst/>
                          <a:latin typeface="ＭＳ明朝"/>
                        </a:rPr>
                        <a:t>(2) </a:t>
                      </a:r>
                      <a:r>
                        <a:rPr lang="ja-JP" altLang="en-US" sz="1600" b="0" i="0" dirty="0">
                          <a:solidFill>
                            <a:srgbClr val="000000"/>
                          </a:solidFill>
                          <a:effectLst/>
                          <a:latin typeface="ＭＳ明朝"/>
                        </a:rPr>
                        <a:t>造形的な</a:t>
                      </a:r>
                      <a:r>
                        <a:rPr lang="ja-JP" altLang="en-US" sz="1600" b="1" i="0" dirty="0">
                          <a:solidFill>
                            <a:srgbClr val="FF0000"/>
                          </a:solidFill>
                          <a:effectLst/>
                          <a:latin typeface="ＭＳ明朝"/>
                        </a:rPr>
                        <a:t>よさ</a:t>
                      </a:r>
                      <a:r>
                        <a:rPr lang="ja-JP" altLang="en-US" sz="1600" b="0" i="0" dirty="0">
                          <a:solidFill>
                            <a:srgbClr val="000000"/>
                          </a:solidFill>
                          <a:effectLst/>
                          <a:latin typeface="ＭＳ明朝"/>
                        </a:rPr>
                        <a:t>や</a:t>
                      </a:r>
                      <a:r>
                        <a:rPr lang="ja-JP" altLang="en-US" sz="1600" b="1" i="0" dirty="0">
                          <a:solidFill>
                            <a:srgbClr val="FF0000"/>
                          </a:solidFill>
                          <a:effectLst/>
                          <a:latin typeface="ＭＳ明朝"/>
                        </a:rPr>
                        <a:t>美しさ</a:t>
                      </a:r>
                      <a:r>
                        <a:rPr lang="ja-JP" altLang="en-US" sz="1600" b="0" i="0" dirty="0">
                          <a:solidFill>
                            <a:srgbClr val="000000"/>
                          </a:solidFill>
                          <a:effectLst/>
                          <a:latin typeface="ＭＳ明朝"/>
                        </a:rPr>
                        <a:t>，表したいこと，表し方などについて考え，</a:t>
                      </a:r>
                      <a:r>
                        <a:rPr lang="ja-JP" altLang="en-US" sz="1600" b="1" i="0" dirty="0">
                          <a:solidFill>
                            <a:srgbClr val="FF0000"/>
                          </a:solidFill>
                          <a:effectLst/>
                          <a:latin typeface="ＭＳ明朝"/>
                        </a:rPr>
                        <a:t>創造的に</a:t>
                      </a:r>
                      <a:r>
                        <a:rPr lang="ja-JP" altLang="en-US" sz="1600" b="0" i="0" dirty="0">
                          <a:solidFill>
                            <a:srgbClr val="000000"/>
                          </a:solidFill>
                          <a:effectLst/>
                          <a:latin typeface="ＭＳ明朝"/>
                        </a:rPr>
                        <a:t>発想や構想をしたり，親しみの　ある作品などから自分の　見方や感じ方を深めたり　　することができるようにする。</a:t>
                      </a:r>
                      <a:endParaRPr lang="ja-JP" altLang="en-US" sz="2400" dirty="0">
                        <a:effectLst/>
                      </a:endParaRPr>
                    </a:p>
                  </a:txBody>
                  <a:tcPr anchor="ctr">
                    <a:solidFill>
                      <a:schemeClr val="bg1"/>
                    </a:solidFill>
                  </a:tcPr>
                </a:tc>
                <a:extLst>
                  <a:ext uri="{0D108BD9-81ED-4DB2-BD59-A6C34878D82A}">
                    <a16:rowId xmlns:a16="http://schemas.microsoft.com/office/drawing/2014/main" val="1133423485"/>
                  </a:ext>
                </a:extLst>
              </a:tr>
              <a:tr h="1228387">
                <a:tc>
                  <a:txBody>
                    <a:bodyPr/>
                    <a:lstStyle/>
                    <a:p>
                      <a:r>
                        <a:rPr lang="en-US" altLang="ja-JP" sz="1600" b="0" i="0" dirty="0">
                          <a:solidFill>
                            <a:srgbClr val="000000"/>
                          </a:solidFill>
                          <a:effectLst/>
                          <a:latin typeface="+mj-ea"/>
                          <a:ea typeface="+mj-ea"/>
                        </a:rPr>
                        <a:t>(3) </a:t>
                      </a:r>
                      <a:r>
                        <a:rPr lang="ja-JP" altLang="en-US" sz="1600" b="1" i="0" dirty="0">
                          <a:solidFill>
                            <a:srgbClr val="FF0000"/>
                          </a:solidFill>
                          <a:effectLst/>
                          <a:latin typeface="+mj-ea"/>
                          <a:ea typeface="+mj-ea"/>
                        </a:rPr>
                        <a:t>楽しく</a:t>
                      </a:r>
                      <a:r>
                        <a:rPr lang="ja-JP" altLang="en-US" sz="1600" b="0" i="0" dirty="0">
                          <a:solidFill>
                            <a:srgbClr val="000000"/>
                          </a:solidFill>
                          <a:effectLst/>
                          <a:latin typeface="+mj-ea"/>
                          <a:ea typeface="+mj-ea"/>
                        </a:rPr>
                        <a:t>表現したり鑑賞したり　する活動に取り組み，つくりだす喜びを味わうとともに，形や色　などに関わり楽しい生活を創造しようとする態度を養う。</a:t>
                      </a:r>
                      <a:endParaRPr lang="ja-JP" altLang="en-US" sz="2400" dirty="0">
                        <a:effectLst/>
                        <a:latin typeface="+mj-ea"/>
                        <a:ea typeface="+mj-ea"/>
                      </a:endParaRPr>
                    </a:p>
                  </a:txBody>
                  <a:tcPr>
                    <a:solidFill>
                      <a:schemeClr val="bg1"/>
                    </a:solidFill>
                  </a:tcPr>
                </a:tc>
                <a:tc>
                  <a:txBody>
                    <a:bodyPr/>
                    <a:lstStyle/>
                    <a:p>
                      <a:r>
                        <a:rPr lang="en-US" altLang="ja-JP" sz="1600" b="0" i="0" dirty="0">
                          <a:solidFill>
                            <a:srgbClr val="000000"/>
                          </a:solidFill>
                          <a:effectLst/>
                          <a:latin typeface="+mj-ea"/>
                          <a:ea typeface="+mj-ea"/>
                        </a:rPr>
                        <a:t>(3) </a:t>
                      </a:r>
                      <a:r>
                        <a:rPr lang="ja-JP" altLang="en-US" sz="1600" b="1" i="0" dirty="0">
                          <a:solidFill>
                            <a:srgbClr val="FF0000"/>
                          </a:solidFill>
                          <a:effectLst/>
                          <a:latin typeface="+mj-ea"/>
                          <a:ea typeface="+mj-ea"/>
                        </a:rPr>
                        <a:t>進んで</a:t>
                      </a:r>
                      <a:r>
                        <a:rPr lang="ja-JP" altLang="en-US" sz="1600" b="0" i="0" dirty="0">
                          <a:solidFill>
                            <a:srgbClr val="000000"/>
                          </a:solidFill>
                          <a:effectLst/>
                          <a:latin typeface="+mj-ea"/>
                          <a:ea typeface="+mj-ea"/>
                        </a:rPr>
                        <a:t>表現したり鑑賞したりする活動に取り組み，つくりだす喜びを味わうとともに，　形や色などに関わり楽しく　　豊かな生活を創造しようと　　する態度を養う。</a:t>
                      </a:r>
                      <a:endParaRPr lang="ja-JP" altLang="en-US" sz="2400" dirty="0">
                        <a:effectLst/>
                        <a:latin typeface="+mj-ea"/>
                        <a:ea typeface="+mj-ea"/>
                      </a:endParaRPr>
                    </a:p>
                  </a:txBody>
                  <a:tcPr>
                    <a:solidFill>
                      <a:schemeClr val="bg1"/>
                    </a:solidFill>
                  </a:tcPr>
                </a:tc>
                <a:tc>
                  <a:txBody>
                    <a:bodyPr/>
                    <a:lstStyle/>
                    <a:p>
                      <a:r>
                        <a:rPr lang="en-US" altLang="ja-JP" sz="1600" b="0" i="0" dirty="0">
                          <a:solidFill>
                            <a:srgbClr val="000000"/>
                          </a:solidFill>
                          <a:effectLst/>
                          <a:latin typeface="+mj-ea"/>
                          <a:ea typeface="+mj-ea"/>
                        </a:rPr>
                        <a:t>(3) </a:t>
                      </a:r>
                      <a:r>
                        <a:rPr lang="ja-JP" altLang="en-US" sz="1600" b="1" i="0" dirty="0">
                          <a:solidFill>
                            <a:srgbClr val="FF0000"/>
                          </a:solidFill>
                          <a:effectLst/>
                          <a:latin typeface="+mj-ea"/>
                          <a:ea typeface="+mj-ea"/>
                        </a:rPr>
                        <a:t>主体的に</a:t>
                      </a:r>
                      <a:r>
                        <a:rPr lang="ja-JP" altLang="en-US" sz="1600" b="0" i="0" dirty="0">
                          <a:solidFill>
                            <a:srgbClr val="000000"/>
                          </a:solidFill>
                          <a:effectLst/>
                          <a:latin typeface="+mj-ea"/>
                          <a:ea typeface="+mj-ea"/>
                        </a:rPr>
                        <a:t>表現したり鑑賞したりする活動に取り組み，つくりだす喜びを味わうと　　ともに，形や色などに関わり　楽しく豊かな生活を創造し　ようとする態度を養う。</a:t>
                      </a:r>
                      <a:endParaRPr lang="ja-JP" altLang="en-US" sz="2400" dirty="0">
                        <a:effectLst/>
                        <a:latin typeface="+mj-ea"/>
                        <a:ea typeface="+mj-ea"/>
                      </a:endParaRPr>
                    </a:p>
                  </a:txBody>
                  <a:tcPr>
                    <a:solidFill>
                      <a:schemeClr val="bg1"/>
                    </a:solidFill>
                  </a:tcPr>
                </a:tc>
                <a:extLst>
                  <a:ext uri="{0D108BD9-81ED-4DB2-BD59-A6C34878D82A}">
                    <a16:rowId xmlns:a16="http://schemas.microsoft.com/office/drawing/2014/main" val="3312170450"/>
                  </a:ext>
                </a:extLst>
              </a:tr>
            </a:tbl>
          </a:graphicData>
        </a:graphic>
      </p:graphicFrame>
      <p:sp>
        <p:nvSpPr>
          <p:cNvPr id="14" name="四角形: 角を丸くする 20">
            <a:extLst>
              <a:ext uri="{FF2B5EF4-FFF2-40B4-BE49-F238E27FC236}">
                <a16:creationId xmlns:a16="http://schemas.microsoft.com/office/drawing/2014/main" id="{7300439C-E60F-4031-B5C3-C2183793C54E}"/>
              </a:ext>
            </a:extLst>
          </p:cNvPr>
          <p:cNvSpPr/>
          <p:nvPr/>
        </p:nvSpPr>
        <p:spPr>
          <a:xfrm>
            <a:off x="90821" y="1340768"/>
            <a:ext cx="505678" cy="1843106"/>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bg1"/>
                </a:solidFill>
                <a:latin typeface="+mj-ea"/>
                <a:ea typeface="+mj-ea"/>
              </a:rPr>
              <a:t>知</a:t>
            </a:r>
            <a:endParaRPr kumimoji="1" lang="en-US" altLang="ja-JP" sz="2000" dirty="0">
              <a:solidFill>
                <a:schemeClr val="bg1"/>
              </a:solidFill>
              <a:latin typeface="+mj-ea"/>
              <a:ea typeface="+mj-ea"/>
            </a:endParaRPr>
          </a:p>
          <a:p>
            <a:pPr algn="ctr"/>
            <a:r>
              <a:rPr kumimoji="1" lang="ja-JP" altLang="en-US" sz="2000" dirty="0">
                <a:solidFill>
                  <a:schemeClr val="bg1"/>
                </a:solidFill>
                <a:latin typeface="+mj-ea"/>
                <a:ea typeface="+mj-ea"/>
              </a:rPr>
              <a:t>・技</a:t>
            </a:r>
          </a:p>
        </p:txBody>
      </p:sp>
      <p:sp>
        <p:nvSpPr>
          <p:cNvPr id="15" name="四角形: 角を丸くする 25">
            <a:extLst>
              <a:ext uri="{FF2B5EF4-FFF2-40B4-BE49-F238E27FC236}">
                <a16:creationId xmlns:a16="http://schemas.microsoft.com/office/drawing/2014/main" id="{B6426183-BE5C-449A-BF74-7E41688E566B}"/>
              </a:ext>
            </a:extLst>
          </p:cNvPr>
          <p:cNvSpPr/>
          <p:nvPr/>
        </p:nvSpPr>
        <p:spPr>
          <a:xfrm>
            <a:off x="72009" y="3356993"/>
            <a:ext cx="509395" cy="1728192"/>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bg1"/>
                </a:solidFill>
                <a:latin typeface="+mj-ea"/>
                <a:ea typeface="+mj-ea"/>
              </a:rPr>
              <a:t>思・</a:t>
            </a:r>
            <a:endParaRPr kumimoji="1" lang="en-US" altLang="ja-JP" sz="2000" dirty="0">
              <a:solidFill>
                <a:schemeClr val="bg1"/>
              </a:solidFill>
              <a:latin typeface="+mj-ea"/>
              <a:ea typeface="+mj-ea"/>
            </a:endParaRPr>
          </a:p>
          <a:p>
            <a:pPr algn="ctr"/>
            <a:r>
              <a:rPr kumimoji="1" lang="ja-JP" altLang="en-US" sz="2000" dirty="0">
                <a:solidFill>
                  <a:schemeClr val="bg1"/>
                </a:solidFill>
                <a:latin typeface="+mj-ea"/>
                <a:ea typeface="+mj-ea"/>
              </a:rPr>
              <a:t>判・</a:t>
            </a:r>
            <a:endParaRPr kumimoji="1" lang="en-US" altLang="ja-JP" sz="2000" dirty="0">
              <a:solidFill>
                <a:schemeClr val="bg1"/>
              </a:solidFill>
              <a:latin typeface="+mj-ea"/>
              <a:ea typeface="+mj-ea"/>
            </a:endParaRPr>
          </a:p>
          <a:p>
            <a:pPr algn="ctr"/>
            <a:r>
              <a:rPr kumimoji="1" lang="ja-JP" altLang="en-US" sz="2000" dirty="0">
                <a:solidFill>
                  <a:schemeClr val="bg1"/>
                </a:solidFill>
                <a:latin typeface="+mj-ea"/>
                <a:ea typeface="+mj-ea"/>
              </a:rPr>
              <a:t>表</a:t>
            </a:r>
          </a:p>
        </p:txBody>
      </p:sp>
      <p:sp>
        <p:nvSpPr>
          <p:cNvPr id="16" name="四角形: 角を丸くする 26">
            <a:extLst>
              <a:ext uri="{FF2B5EF4-FFF2-40B4-BE49-F238E27FC236}">
                <a16:creationId xmlns:a16="http://schemas.microsoft.com/office/drawing/2014/main" id="{FA74ABF8-8EFB-430A-A2CF-B53FA852E5D5}"/>
              </a:ext>
            </a:extLst>
          </p:cNvPr>
          <p:cNvSpPr/>
          <p:nvPr/>
        </p:nvSpPr>
        <p:spPr>
          <a:xfrm>
            <a:off x="57343" y="5337720"/>
            <a:ext cx="509395" cy="1403648"/>
          </a:xfrm>
          <a:prstGeom prst="roundRect">
            <a:avLst>
              <a:gd name="adj" fmla="val 20407"/>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300" dirty="0">
                <a:solidFill>
                  <a:schemeClr val="bg1"/>
                </a:solidFill>
                <a:latin typeface="+mj-ea"/>
                <a:ea typeface="+mj-ea"/>
              </a:rPr>
              <a:t>人</a:t>
            </a:r>
            <a:endParaRPr kumimoji="1" lang="en-US" altLang="ja-JP" sz="2000" spc="-300" dirty="0">
              <a:solidFill>
                <a:schemeClr val="bg1"/>
              </a:solidFill>
              <a:latin typeface="+mj-ea"/>
              <a:ea typeface="+mj-ea"/>
            </a:endParaRPr>
          </a:p>
          <a:p>
            <a:r>
              <a:rPr kumimoji="1" lang="ja-JP" altLang="en-US" sz="2000" spc="-300" dirty="0">
                <a:solidFill>
                  <a:schemeClr val="bg1"/>
                </a:solidFill>
                <a:latin typeface="+mj-ea"/>
                <a:ea typeface="+mj-ea"/>
              </a:rPr>
              <a:t>間</a:t>
            </a:r>
            <a:endParaRPr kumimoji="1" lang="en-US" altLang="ja-JP" sz="2000" spc="-300" dirty="0">
              <a:solidFill>
                <a:schemeClr val="bg1"/>
              </a:solidFill>
              <a:latin typeface="+mj-ea"/>
              <a:ea typeface="+mj-ea"/>
            </a:endParaRPr>
          </a:p>
          <a:p>
            <a:r>
              <a:rPr kumimoji="1" lang="ja-JP" altLang="en-US" sz="2000" spc="-300" dirty="0">
                <a:solidFill>
                  <a:schemeClr val="bg1"/>
                </a:solidFill>
                <a:latin typeface="+mj-ea"/>
                <a:ea typeface="+mj-ea"/>
              </a:rPr>
              <a:t>性</a:t>
            </a:r>
            <a:endParaRPr kumimoji="1" lang="en-US" altLang="ja-JP" sz="2000" spc="-300" dirty="0">
              <a:solidFill>
                <a:schemeClr val="bg1"/>
              </a:solidFill>
              <a:latin typeface="+mj-ea"/>
              <a:ea typeface="+mj-ea"/>
            </a:endParaRPr>
          </a:p>
          <a:p>
            <a:r>
              <a:rPr kumimoji="1" lang="ja-JP" altLang="en-US" sz="2000" spc="-300" dirty="0">
                <a:solidFill>
                  <a:schemeClr val="bg1"/>
                </a:solidFill>
                <a:latin typeface="+mj-ea"/>
                <a:ea typeface="+mj-ea"/>
              </a:rPr>
              <a:t>等</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793"/>
    </mc:Choice>
    <mc:Fallback xmlns="">
      <p:transition spd="slow" advTm="7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5333696" y="0"/>
            <a:ext cx="38103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（２）　表現領域の内容</a:t>
            </a:r>
          </a:p>
        </p:txBody>
      </p:sp>
      <p:sp>
        <p:nvSpPr>
          <p:cNvPr id="11"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2400" b="1" dirty="0">
                <a:solidFill>
                  <a:prstClr val="black"/>
                </a:solidFill>
                <a:ea typeface="HGP教科書体" panose="02020600000000000000" pitchFamily="18" charset="-128"/>
              </a:rPr>
              <a:t>Ⅳ</a:t>
            </a:r>
            <a:r>
              <a:rPr lang="ja-JP" altLang="en-US" sz="2400" b="1" dirty="0">
                <a:solidFill>
                  <a:prstClr val="black"/>
                </a:solidFill>
                <a:ea typeface="HGP教科書体" panose="02020600000000000000" pitchFamily="18" charset="-128"/>
              </a:rPr>
              <a:t>　各学年の目標及び内容</a:t>
            </a:r>
            <a:endParaRPr lang="en-US" altLang="ja-JP" sz="2400" b="1" dirty="0">
              <a:solidFill>
                <a:prstClr val="black"/>
              </a:solidFill>
              <a:ea typeface="HGP教科書体" panose="02020600000000000000" pitchFamily="18" charset="-128"/>
            </a:endParaRPr>
          </a:p>
        </p:txBody>
      </p:sp>
      <p:graphicFrame>
        <p:nvGraphicFramePr>
          <p:cNvPr id="6" name="表 5">
            <a:extLst>
              <a:ext uri="{FF2B5EF4-FFF2-40B4-BE49-F238E27FC236}">
                <a16:creationId xmlns:a16="http://schemas.microsoft.com/office/drawing/2014/main" id="{9E5921BA-B69E-455B-B823-CFA74B9FBE2F}"/>
              </a:ext>
            </a:extLst>
          </p:cNvPr>
          <p:cNvGraphicFramePr>
            <a:graphicFrameLocks noGrp="1"/>
          </p:cNvGraphicFramePr>
          <p:nvPr>
            <p:extLst>
              <p:ext uri="{D42A27DB-BD31-4B8C-83A1-F6EECF244321}">
                <p14:modId xmlns:p14="http://schemas.microsoft.com/office/powerpoint/2010/main" val="4230998007"/>
              </p:ext>
            </p:extLst>
          </p:nvPr>
        </p:nvGraphicFramePr>
        <p:xfrm>
          <a:off x="35496" y="548680"/>
          <a:ext cx="9108504" cy="6309320"/>
        </p:xfrm>
        <a:graphic>
          <a:graphicData uri="http://schemas.openxmlformats.org/drawingml/2006/table">
            <a:tbl>
              <a:tblPr/>
              <a:tblGrid>
                <a:gridCol w="364896">
                  <a:extLst>
                    <a:ext uri="{9D8B030D-6E8A-4147-A177-3AD203B41FA5}">
                      <a16:colId xmlns:a16="http://schemas.microsoft.com/office/drawing/2014/main" val="2502820626"/>
                    </a:ext>
                  </a:extLst>
                </a:gridCol>
                <a:gridCol w="290875">
                  <a:extLst>
                    <a:ext uri="{9D8B030D-6E8A-4147-A177-3AD203B41FA5}">
                      <a16:colId xmlns:a16="http://schemas.microsoft.com/office/drawing/2014/main" val="1669219550"/>
                    </a:ext>
                  </a:extLst>
                </a:gridCol>
                <a:gridCol w="2842251">
                  <a:extLst>
                    <a:ext uri="{9D8B030D-6E8A-4147-A177-3AD203B41FA5}">
                      <a16:colId xmlns:a16="http://schemas.microsoft.com/office/drawing/2014/main" val="1591757619"/>
                    </a:ext>
                  </a:extLst>
                </a:gridCol>
                <a:gridCol w="2668013">
                  <a:extLst>
                    <a:ext uri="{9D8B030D-6E8A-4147-A177-3AD203B41FA5}">
                      <a16:colId xmlns:a16="http://schemas.microsoft.com/office/drawing/2014/main" val="1672332096"/>
                    </a:ext>
                  </a:extLst>
                </a:gridCol>
                <a:gridCol w="2942469">
                  <a:extLst>
                    <a:ext uri="{9D8B030D-6E8A-4147-A177-3AD203B41FA5}">
                      <a16:colId xmlns:a16="http://schemas.microsoft.com/office/drawing/2014/main" val="2141552097"/>
                    </a:ext>
                  </a:extLst>
                </a:gridCol>
              </a:tblGrid>
              <a:tr h="252775">
                <a:tc gridSpan="2">
                  <a:txBody>
                    <a:bodyPr/>
                    <a:lstStyle/>
                    <a:p>
                      <a:pPr algn="ctr" fontAlgn="ctr"/>
                      <a:r>
                        <a:rPr lang="ja-JP" altLang="en-US" sz="1200" b="0" i="0" u="none" strike="noStrike" dirty="0">
                          <a:solidFill>
                            <a:srgbClr val="000000"/>
                          </a:solidFill>
                          <a:effectLst/>
                          <a:latin typeface="+mj-ea"/>
                          <a:ea typeface="+mj-ea"/>
                        </a:rPr>
                        <a:t>　</a:t>
                      </a: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400" b="0" i="0" u="none" strike="noStrike" spc="-150" dirty="0">
                          <a:solidFill>
                            <a:srgbClr val="000000"/>
                          </a:solidFill>
                          <a:effectLst/>
                          <a:latin typeface="+mj-ea"/>
                          <a:ea typeface="+mj-ea"/>
                        </a:rPr>
                        <a:t>〔</a:t>
                      </a:r>
                      <a:r>
                        <a:rPr lang="ja-JP" altLang="en-US" sz="1400" b="0" i="0" u="none" strike="noStrike" spc="-150" dirty="0">
                          <a:solidFill>
                            <a:srgbClr val="000000"/>
                          </a:solidFill>
                          <a:effectLst/>
                          <a:latin typeface="+mj-ea"/>
                          <a:ea typeface="+mj-ea"/>
                        </a:rPr>
                        <a:t>第１学年及び第２学年</a:t>
                      </a:r>
                      <a:r>
                        <a:rPr lang="en-US" altLang="ja-JP" sz="1400" b="0" i="0" u="none" strike="noStrike" spc="-150" dirty="0">
                          <a:solidFill>
                            <a:srgbClr val="000000"/>
                          </a:solidFill>
                          <a:effectLst/>
                          <a:latin typeface="+mj-ea"/>
                          <a:ea typeface="+mj-ea"/>
                        </a:rPr>
                        <a:t>〕</a:t>
                      </a:r>
                    </a:p>
                  </a:txBody>
                  <a:tcPr marL="4886" marR="4886"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spc="-150" dirty="0">
                          <a:solidFill>
                            <a:srgbClr val="000000"/>
                          </a:solidFill>
                          <a:effectLst/>
                          <a:latin typeface="+mj-ea"/>
                          <a:ea typeface="+mj-ea"/>
                        </a:rPr>
                        <a:t>〔</a:t>
                      </a:r>
                      <a:r>
                        <a:rPr lang="ja-JP" altLang="en-US" sz="1400" b="0" i="0" u="none" strike="noStrike" spc="-150" dirty="0">
                          <a:solidFill>
                            <a:srgbClr val="000000"/>
                          </a:solidFill>
                          <a:effectLst/>
                          <a:latin typeface="+mj-ea"/>
                          <a:ea typeface="+mj-ea"/>
                        </a:rPr>
                        <a:t>第３学年及び第４学年</a:t>
                      </a:r>
                      <a:r>
                        <a:rPr lang="en-US" altLang="ja-JP" sz="1400" b="0" i="0" u="none" strike="noStrike" spc="-150" dirty="0">
                          <a:solidFill>
                            <a:srgbClr val="000000"/>
                          </a:solidFill>
                          <a:effectLst/>
                          <a:latin typeface="+mj-ea"/>
                          <a:ea typeface="+mj-ea"/>
                        </a:rPr>
                        <a:t>〕</a:t>
                      </a:r>
                    </a:p>
                  </a:txBody>
                  <a:tcPr marL="4886" marR="4886"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spc="-150" dirty="0">
                          <a:solidFill>
                            <a:srgbClr val="000000"/>
                          </a:solidFill>
                          <a:effectLst/>
                          <a:latin typeface="+mj-ea"/>
                          <a:ea typeface="+mj-ea"/>
                        </a:rPr>
                        <a:t>〔</a:t>
                      </a:r>
                      <a:r>
                        <a:rPr lang="ja-JP" altLang="en-US" sz="1400" b="0" i="0" u="none" strike="noStrike" spc="-150" dirty="0">
                          <a:solidFill>
                            <a:srgbClr val="000000"/>
                          </a:solidFill>
                          <a:effectLst/>
                          <a:latin typeface="+mj-ea"/>
                          <a:ea typeface="+mj-ea"/>
                        </a:rPr>
                        <a:t>第５学年及び第６学年</a:t>
                      </a:r>
                      <a:r>
                        <a:rPr lang="en-US" altLang="ja-JP" sz="1400" b="0" i="0" u="none" strike="noStrike" spc="-150" dirty="0">
                          <a:solidFill>
                            <a:srgbClr val="000000"/>
                          </a:solidFill>
                          <a:effectLst/>
                          <a:latin typeface="+mj-ea"/>
                          <a:ea typeface="+mj-ea"/>
                        </a:rPr>
                        <a:t>〕</a:t>
                      </a:r>
                    </a:p>
                  </a:txBody>
                  <a:tcPr marL="4886" marR="4886"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151376"/>
                  </a:ext>
                </a:extLst>
              </a:tr>
              <a:tr h="280765">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spc="-150" dirty="0">
                          <a:solidFill>
                            <a:srgbClr val="000000"/>
                          </a:solidFill>
                          <a:effectLst/>
                          <a:latin typeface="+mj-ea"/>
                          <a:ea typeface="+mj-ea"/>
                        </a:rPr>
                        <a:t>思 考 力・ 判 断 力・  表 現 力 等</a:t>
                      </a:r>
                    </a:p>
                  </a:txBody>
                  <a:tcPr marL="36000" marR="36000" marT="36000" marB="36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rowSpan="2">
                  <a:txBody>
                    <a:bodyPr/>
                    <a:lstStyle/>
                    <a:p>
                      <a:pPr algn="ctr" fontAlgn="ctr"/>
                      <a:r>
                        <a:rPr lang="ja-JP" altLang="en-US" sz="1400" b="0" i="0" u="none" strike="noStrike" spc="-150" dirty="0">
                          <a:solidFill>
                            <a:srgbClr val="000000"/>
                          </a:solidFill>
                          <a:effectLst/>
                          <a:latin typeface="+mj-ea"/>
                          <a:ea typeface="+mj-ea"/>
                        </a:rPr>
                        <a:t>造形遊び</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dist" fontAlgn="ctr"/>
                      <a:r>
                        <a:rPr lang="en-US" altLang="ja-JP" sz="1600" b="0" i="0" u="none" strike="noStrike" spc="-150" dirty="0">
                          <a:solidFill>
                            <a:schemeClr val="tx1"/>
                          </a:solidFill>
                          <a:effectLst/>
                          <a:latin typeface="+mj-ea"/>
                          <a:ea typeface="+mj-ea"/>
                        </a:rPr>
                        <a:t>(1) </a:t>
                      </a:r>
                      <a:r>
                        <a:rPr lang="ja-JP" altLang="en-US" sz="1600" b="0" i="0" u="none" strike="noStrike" spc="-150" dirty="0">
                          <a:solidFill>
                            <a:schemeClr val="tx1"/>
                          </a:solidFill>
                          <a:effectLst/>
                          <a:latin typeface="+mj-ea"/>
                          <a:ea typeface="+mj-ea"/>
                        </a:rPr>
                        <a:t>表現の活動を通して，発想や構想に関する次の事項を</a:t>
                      </a:r>
                      <a:r>
                        <a:rPr lang="ja-JP" altLang="en-US" sz="1600" b="1" i="0" u="sng" strike="noStrike" spc="-150" dirty="0">
                          <a:solidFill>
                            <a:srgbClr val="FF0000"/>
                          </a:solidFill>
                          <a:effectLst/>
                          <a:latin typeface="+mj-ea"/>
                          <a:ea typeface="+mj-ea"/>
                        </a:rPr>
                        <a:t>身に付けることができるよう</a:t>
                      </a:r>
                      <a:r>
                        <a:rPr lang="ja-JP" altLang="en-US" sz="1600" b="0" i="0" u="none" strike="noStrike" spc="-150" dirty="0">
                          <a:solidFill>
                            <a:schemeClr val="tx1"/>
                          </a:solidFill>
                          <a:effectLst/>
                          <a:latin typeface="+mj-ea"/>
                          <a:ea typeface="+mj-ea"/>
                        </a:rPr>
                        <a:t>指導する</a:t>
                      </a: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233726785"/>
                  </a:ext>
                </a:extLst>
              </a:tr>
              <a:tr h="93811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b="0" i="0" u="none" strike="noStrike" dirty="0">
                          <a:solidFill>
                            <a:srgbClr val="000000"/>
                          </a:solidFill>
                          <a:effectLst/>
                          <a:latin typeface="+mj-ea"/>
                          <a:ea typeface="+mj-ea"/>
                        </a:rPr>
                        <a:t>・身近な</a:t>
                      </a:r>
                      <a:r>
                        <a:rPr lang="ja-JP" altLang="en-US" sz="1400" b="0" i="0" u="none" strike="noStrike" dirty="0">
                          <a:solidFill>
                            <a:srgbClr val="000000"/>
                          </a:solidFill>
                          <a:effectLst/>
                          <a:highlight>
                            <a:srgbClr val="FFFF00"/>
                          </a:highlight>
                          <a:latin typeface="+mj-ea"/>
                          <a:ea typeface="+mj-ea"/>
                        </a:rPr>
                        <a:t>自然物や人工の材料の</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00"/>
                          </a:highlight>
                          <a:latin typeface="+mj-ea"/>
                          <a:ea typeface="+mj-ea"/>
                        </a:rPr>
                        <a:t>形や色</a:t>
                      </a:r>
                      <a:r>
                        <a:rPr lang="ja-JP" altLang="en-US" sz="1400" b="0" i="0" u="none" strike="noStrike" dirty="0">
                          <a:solidFill>
                            <a:srgbClr val="000000"/>
                          </a:solidFill>
                          <a:effectLst/>
                          <a:latin typeface="+mj-ea"/>
                          <a:ea typeface="+mj-ea"/>
                        </a:rPr>
                        <a:t>など</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感覚や気持ち</a:t>
                      </a:r>
                      <a:r>
                        <a:rPr lang="ja-JP" altLang="en-US" sz="1400" b="0" i="0" u="none" strike="noStrike" dirty="0">
                          <a:solidFill>
                            <a:srgbClr val="000000"/>
                          </a:solidFill>
                          <a:effectLst/>
                          <a:latin typeface="+mj-ea"/>
                          <a:ea typeface="+mj-ea"/>
                        </a:rPr>
                        <a:t>を生かしながら，</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・身近な</a:t>
                      </a:r>
                      <a:r>
                        <a:rPr lang="ja-JP" altLang="en-US" sz="1400" b="0" i="0" u="none" strike="noStrike" dirty="0">
                          <a:solidFill>
                            <a:srgbClr val="000000"/>
                          </a:solidFill>
                          <a:effectLst/>
                          <a:highlight>
                            <a:srgbClr val="FFFF00"/>
                          </a:highlight>
                          <a:latin typeface="+mj-ea"/>
                          <a:ea typeface="+mj-ea"/>
                        </a:rPr>
                        <a:t>材料や場所</a:t>
                      </a:r>
                      <a:r>
                        <a:rPr lang="ja-JP" altLang="en-US" sz="1400" b="0" i="0" u="none" strike="noStrike" dirty="0">
                          <a:solidFill>
                            <a:srgbClr val="000000"/>
                          </a:solidFill>
                          <a:effectLst/>
                          <a:latin typeface="+mj-ea"/>
                          <a:ea typeface="+mj-ea"/>
                        </a:rPr>
                        <a:t>など</a:t>
                      </a: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新しい形や色などを思い付き</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　</a:t>
                      </a:r>
                      <a:r>
                        <a:rPr lang="ja-JP" altLang="en-US" sz="1400" b="0" i="0" u="none" strike="noStrike" dirty="0" err="1">
                          <a:solidFill>
                            <a:srgbClr val="000000"/>
                          </a:solidFill>
                          <a:effectLst/>
                          <a:latin typeface="+mj-ea"/>
                          <a:ea typeface="+mj-ea"/>
                        </a:rPr>
                        <a:t>ながら</a:t>
                      </a:r>
                      <a:r>
                        <a:rPr lang="en-US" altLang="ja-JP" sz="1400" b="0" i="0" u="none" strike="noStrike" dirty="0">
                          <a:solidFill>
                            <a:srgbClr val="000000"/>
                          </a:solidFill>
                          <a:effectLst/>
                          <a:latin typeface="+mj-ea"/>
                          <a:ea typeface="+mj-ea"/>
                        </a:rPr>
                        <a:t>,</a:t>
                      </a:r>
                      <a:endParaRPr lang="ja-JP" altLang="en-US" sz="1400" b="0" i="0" u="none" strike="noStrike" dirty="0">
                        <a:solidFill>
                          <a:srgbClr val="000000"/>
                        </a:solidFill>
                        <a:effectLst/>
                        <a:latin typeface="+mj-ea"/>
                        <a:ea typeface="+mj-ea"/>
                      </a:endParaRP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・材料や場所，</a:t>
                      </a:r>
                      <a:r>
                        <a:rPr lang="ja-JP" altLang="en-US" sz="1400" b="0" i="0" u="none" strike="noStrike" dirty="0">
                          <a:solidFill>
                            <a:srgbClr val="000000"/>
                          </a:solidFill>
                          <a:effectLst/>
                          <a:highlight>
                            <a:srgbClr val="FFFF00"/>
                          </a:highlight>
                          <a:latin typeface="+mj-ea"/>
                          <a:ea typeface="+mj-ea"/>
                        </a:rPr>
                        <a:t>空間</a:t>
                      </a:r>
                      <a:r>
                        <a:rPr lang="ja-JP" altLang="en-US" sz="1400" b="0" i="0" u="none" strike="noStrike" dirty="0">
                          <a:solidFill>
                            <a:srgbClr val="000000"/>
                          </a:solidFill>
                          <a:effectLst/>
                          <a:latin typeface="+mj-ea"/>
                          <a:ea typeface="+mj-ea"/>
                        </a:rPr>
                        <a:t>など</a:t>
                      </a: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構成したり周囲の様子を考え合わせ</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highlight>
                            <a:srgbClr val="FFFF00"/>
                          </a:highlight>
                          <a:latin typeface="+mj-ea"/>
                          <a:ea typeface="+mj-ea"/>
                        </a:rPr>
                        <a:t>　</a:t>
                      </a:r>
                      <a:r>
                        <a:rPr lang="ja-JP" altLang="en-US" sz="1400" b="0" i="0" u="none" strike="noStrike" dirty="0">
                          <a:solidFill>
                            <a:srgbClr val="000000"/>
                          </a:solidFill>
                          <a:effectLst/>
                          <a:latin typeface="+mj-ea"/>
                          <a:ea typeface="+mj-ea"/>
                        </a:rPr>
                        <a:t>たりしながら</a:t>
                      </a:r>
                      <a:r>
                        <a:rPr lang="en-US" altLang="ja-JP" sz="1400" b="0" i="0" u="none" strike="noStrike" dirty="0">
                          <a:solidFill>
                            <a:srgbClr val="000000"/>
                          </a:solidFill>
                          <a:effectLst/>
                          <a:latin typeface="+mj-ea"/>
                          <a:ea typeface="+mj-ea"/>
                        </a:rPr>
                        <a:t>,</a:t>
                      </a:r>
                      <a:endParaRPr lang="ja-JP" altLang="en-US" sz="1400" b="0" i="0" u="none" strike="noStrike" dirty="0">
                        <a:solidFill>
                          <a:srgbClr val="000000"/>
                        </a:solidFill>
                        <a:effectLst/>
                        <a:latin typeface="+mj-ea"/>
                        <a:ea typeface="+mj-ea"/>
                      </a:endParaRP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0380929"/>
                  </a:ext>
                </a:extLst>
              </a:tr>
              <a:tr h="1375119">
                <a:tc vMerge="1">
                  <a:txBody>
                    <a:bodyPr/>
                    <a:lstStyle/>
                    <a:p>
                      <a:endParaRPr kumimoji="1" lang="ja-JP" altLang="en-US"/>
                    </a:p>
                  </a:txBody>
                  <a:tcPr/>
                </a:tc>
                <a:tc>
                  <a:txBody>
                    <a:bodyPr/>
                    <a:lstStyle/>
                    <a:p>
                      <a:pPr algn="ctr"/>
                      <a:r>
                        <a:rPr kumimoji="1" lang="ja-JP" altLang="en-US" sz="1400" dirty="0">
                          <a:latin typeface="+mj-ea"/>
                          <a:ea typeface="+mj-ea"/>
                        </a:rPr>
                        <a:t>絵や立体、工作</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400" b="0" i="0" u="none" strike="noStrike" dirty="0">
                          <a:solidFill>
                            <a:srgbClr val="000000"/>
                          </a:solidFill>
                          <a:effectLst/>
                          <a:latin typeface="+mj-ea"/>
                          <a:ea typeface="+mj-ea"/>
                        </a:rPr>
                        <a:t>・感じたこと，想像したことから，</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表したいことを見付けること</a:t>
                      </a: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好きな</a:t>
                      </a:r>
                      <a:r>
                        <a:rPr lang="ja-JP" altLang="en-US" sz="1400" b="0" i="0" u="none" strike="noStrike" dirty="0">
                          <a:solidFill>
                            <a:srgbClr val="000000"/>
                          </a:solidFill>
                          <a:effectLst/>
                          <a:latin typeface="+mj-ea"/>
                          <a:ea typeface="+mj-ea"/>
                        </a:rPr>
                        <a:t>形や色を選んだり，いろいろ</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な形や色を考えたりしながら，</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どのように表すか</a:t>
                      </a:r>
                    </a:p>
                  </a:txBody>
                  <a:tcPr marL="4886" marR="4886" marT="48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・感じたこと，想像したこと</a:t>
                      </a:r>
                      <a:r>
                        <a:rPr lang="en-US" altLang="ja-JP" sz="1400" b="0" i="0" u="none" strike="noStrike" dirty="0">
                          <a:solidFill>
                            <a:srgbClr val="000000"/>
                          </a:solidFill>
                          <a:effectLst/>
                          <a:latin typeface="+mj-ea"/>
                          <a:ea typeface="+mj-ea"/>
                        </a:rPr>
                        <a:t>,</a:t>
                      </a:r>
                    </a:p>
                    <a:p>
                      <a:pPr algn="l" fontAlgn="ctr"/>
                      <a:r>
                        <a:rPr lang="ja-JP" altLang="en-US"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00"/>
                          </a:highlight>
                          <a:latin typeface="+mj-ea"/>
                          <a:ea typeface="+mj-ea"/>
                        </a:rPr>
                        <a:t>見たこと</a:t>
                      </a:r>
                      <a:r>
                        <a:rPr lang="ja-JP" altLang="en-US" sz="1400" b="0" i="0" u="none" strike="noStrike" dirty="0">
                          <a:solidFill>
                            <a:srgbClr val="000000"/>
                          </a:solidFill>
                          <a:effectLst/>
                          <a:latin typeface="+mj-ea"/>
                          <a:ea typeface="+mj-ea"/>
                        </a:rPr>
                        <a:t>から，表したいことを</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見付けることや用途など</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・形や色</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材料などを生かし</a:t>
                      </a:r>
                      <a:r>
                        <a:rPr lang="ja-JP" altLang="en-US" sz="1400" b="0" i="0" u="none" strike="noStrike" dirty="0">
                          <a:solidFill>
                            <a:srgbClr val="000000"/>
                          </a:solidFill>
                          <a:effectLst/>
                          <a:latin typeface="+mj-ea"/>
                          <a:ea typeface="+mj-ea"/>
                        </a:rPr>
                        <a:t>ながら</a:t>
                      </a:r>
                      <a:r>
                        <a:rPr lang="en-US" altLang="ja-JP" sz="1400" b="0" i="0" u="none" strike="noStrike" dirty="0">
                          <a:solidFill>
                            <a:srgbClr val="000000"/>
                          </a:solidFill>
                          <a:effectLst/>
                          <a:latin typeface="+mj-ea"/>
                          <a:ea typeface="+mj-ea"/>
                        </a:rPr>
                        <a:t>,</a:t>
                      </a:r>
                    </a:p>
                    <a:p>
                      <a:pPr algn="l" fontAlgn="ctr"/>
                      <a:r>
                        <a:rPr lang="ja-JP" altLang="en-US" sz="1400" b="0" i="0" u="none" strike="noStrike" dirty="0">
                          <a:solidFill>
                            <a:srgbClr val="000000"/>
                          </a:solidFill>
                          <a:effectLst/>
                          <a:latin typeface="+mj-ea"/>
                          <a:ea typeface="+mj-ea"/>
                        </a:rPr>
                        <a:t>　どのように表すか</a:t>
                      </a:r>
                    </a:p>
                  </a:txBody>
                  <a:tcPr marL="4886" marR="4886" marT="48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・感じたこと，想像したこと，見たこと，</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highlight>
                            <a:srgbClr val="FFFF00"/>
                          </a:highlight>
                          <a:latin typeface="+mj-ea"/>
                          <a:ea typeface="+mj-ea"/>
                        </a:rPr>
                        <a:t>　伝え合いたいこと</a:t>
                      </a:r>
                      <a:r>
                        <a:rPr lang="ja-JP" altLang="en-US" sz="1400" b="0" i="0" u="none" strike="noStrike" dirty="0">
                          <a:solidFill>
                            <a:srgbClr val="000000"/>
                          </a:solidFill>
                          <a:effectLst/>
                          <a:latin typeface="+mj-ea"/>
                          <a:ea typeface="+mj-ea"/>
                        </a:rPr>
                        <a:t>から，表したいこと</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を見付けること</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・形や色，材料</a:t>
                      </a:r>
                      <a:r>
                        <a:rPr lang="ja-JP" altLang="en-US" sz="1400" b="0" i="0" u="none" strike="noStrike" dirty="0">
                          <a:solidFill>
                            <a:srgbClr val="000000"/>
                          </a:solidFill>
                          <a:effectLst/>
                          <a:highlight>
                            <a:srgbClr val="FFFF00"/>
                          </a:highlight>
                          <a:latin typeface="+mj-ea"/>
                          <a:ea typeface="+mj-ea"/>
                        </a:rPr>
                        <a:t>の特徴，構成の美しさ</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highlight>
                            <a:srgbClr val="FFFF00"/>
                          </a:highlight>
                          <a:latin typeface="+mj-ea"/>
                          <a:ea typeface="+mj-ea"/>
                        </a:rPr>
                        <a:t>　などの感じ，用途</a:t>
                      </a:r>
                      <a:r>
                        <a:rPr lang="ja-JP" altLang="en-US" sz="1400" b="0" i="0" u="none" strike="noStrike" dirty="0">
                          <a:solidFill>
                            <a:srgbClr val="000000"/>
                          </a:solidFill>
                          <a:effectLst/>
                          <a:latin typeface="+mj-ea"/>
                          <a:ea typeface="+mj-ea"/>
                        </a:rPr>
                        <a:t>などを考えながら</a:t>
                      </a:r>
                      <a:r>
                        <a:rPr lang="en-US" altLang="ja-JP" sz="1400" b="0" i="0" u="none" strike="noStrike" dirty="0">
                          <a:solidFill>
                            <a:srgbClr val="000000"/>
                          </a:solidFill>
                          <a:effectLst/>
                          <a:latin typeface="+mj-ea"/>
                          <a:ea typeface="+mj-ea"/>
                        </a:rPr>
                        <a:t>,</a:t>
                      </a:r>
                    </a:p>
                    <a:p>
                      <a:pPr algn="l" fontAlgn="ctr"/>
                      <a:r>
                        <a:rPr lang="ja-JP" altLang="en-US" sz="1400" b="0" i="0" u="none" strike="noStrike" dirty="0">
                          <a:solidFill>
                            <a:srgbClr val="000000"/>
                          </a:solidFill>
                          <a:effectLst/>
                          <a:latin typeface="+mj-ea"/>
                          <a:ea typeface="+mj-ea"/>
                        </a:rPr>
                        <a:t>　どのように</a:t>
                      </a:r>
                      <a:r>
                        <a:rPr lang="ja-JP" altLang="en-US" sz="1400" b="0" i="0" u="none" strike="noStrike" dirty="0">
                          <a:solidFill>
                            <a:srgbClr val="000000"/>
                          </a:solidFill>
                          <a:effectLst/>
                          <a:highlight>
                            <a:srgbClr val="FFFF00"/>
                          </a:highlight>
                          <a:latin typeface="+mj-ea"/>
                          <a:ea typeface="+mj-ea"/>
                        </a:rPr>
                        <a:t>主題</a:t>
                      </a:r>
                      <a:r>
                        <a:rPr lang="ja-JP" altLang="en-US" sz="1400" b="0" i="0" u="none" strike="noStrike" dirty="0">
                          <a:solidFill>
                            <a:srgbClr val="000000"/>
                          </a:solidFill>
                          <a:effectLst/>
                          <a:latin typeface="+mj-ea"/>
                          <a:ea typeface="+mj-ea"/>
                        </a:rPr>
                        <a:t>を表すか</a:t>
                      </a:r>
                    </a:p>
                  </a:txBody>
                  <a:tcPr marL="4886" marR="4886" marT="488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960700"/>
                  </a:ext>
                </a:extLst>
              </a:tr>
              <a:tr h="252132">
                <a:tc rowSpan="3">
                  <a:txBody>
                    <a:bodyPr/>
                    <a:lstStyle/>
                    <a:p>
                      <a:pPr algn="ctr"/>
                      <a:r>
                        <a:rPr kumimoji="1" lang="ja-JP" altLang="en-US" sz="1600" dirty="0">
                          <a:latin typeface="+mj-ea"/>
                          <a:ea typeface="+mj-ea"/>
                        </a:rPr>
                        <a:t>技　　　能</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spc="-150" dirty="0">
                          <a:solidFill>
                            <a:srgbClr val="000000"/>
                          </a:solidFill>
                          <a:effectLst/>
                          <a:latin typeface="+mj-ea"/>
                          <a:ea typeface="+mj-ea"/>
                        </a:rPr>
                        <a:t>造形遊び</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dist" fontAlgn="ctr"/>
                      <a:r>
                        <a:rPr lang="en-US" altLang="ja-JP" sz="1600" b="0" i="0" u="none" strike="noStrike" dirty="0">
                          <a:solidFill>
                            <a:schemeClr val="tx1"/>
                          </a:solidFill>
                          <a:effectLst/>
                          <a:latin typeface="+mj-ea"/>
                          <a:ea typeface="+mj-ea"/>
                        </a:rPr>
                        <a:t>(2) </a:t>
                      </a:r>
                      <a:r>
                        <a:rPr lang="ja-JP" altLang="en-US" sz="1600" b="0" i="0" u="none" strike="noStrike" dirty="0">
                          <a:solidFill>
                            <a:schemeClr val="tx1"/>
                          </a:solidFill>
                          <a:effectLst/>
                          <a:latin typeface="+mj-ea"/>
                          <a:ea typeface="+mj-ea"/>
                        </a:rPr>
                        <a:t>表現の活動を通して，技能に関する次の事項を</a:t>
                      </a:r>
                      <a:r>
                        <a:rPr lang="ja-JP" altLang="en-US" sz="1600" b="1" i="0" u="sng" strike="noStrike" dirty="0">
                          <a:solidFill>
                            <a:srgbClr val="FF0000"/>
                          </a:solidFill>
                          <a:effectLst/>
                          <a:latin typeface="+mj-ea"/>
                          <a:ea typeface="+mj-ea"/>
                        </a:rPr>
                        <a:t>身に付けることができるよう</a:t>
                      </a:r>
                      <a:r>
                        <a:rPr lang="ja-JP" altLang="en-US" sz="1600" b="0" i="0" u="none" strike="noStrike" dirty="0">
                          <a:solidFill>
                            <a:schemeClr val="tx1"/>
                          </a:solidFill>
                          <a:effectLst/>
                          <a:latin typeface="+mj-ea"/>
                          <a:ea typeface="+mj-ea"/>
                        </a:rPr>
                        <a:t>指導する</a:t>
                      </a: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328158042"/>
                  </a:ext>
                </a:extLst>
              </a:tr>
              <a:tr h="1407172">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身近で扱いやすい</a:t>
                      </a:r>
                      <a:r>
                        <a:rPr lang="ja-JP" altLang="en-US" sz="1400" b="0" i="0" u="none" strike="noStrike" dirty="0">
                          <a:solidFill>
                            <a:srgbClr val="000000"/>
                          </a:solidFill>
                          <a:effectLst/>
                          <a:latin typeface="+mj-ea"/>
                          <a:ea typeface="+mj-ea"/>
                        </a:rPr>
                        <a:t>材料や用具に</a:t>
                      </a:r>
                      <a:endParaRPr lang="en-US" altLang="ja-JP" sz="1400" b="0" i="0" u="none" strike="noStrike" dirty="0">
                        <a:solidFill>
                          <a:srgbClr val="000000"/>
                        </a:solidFill>
                        <a:effectLst/>
                        <a:latin typeface="+mj-ea"/>
                        <a:ea typeface="+mj-ea"/>
                      </a:endParaRPr>
                    </a:p>
                    <a:p>
                      <a:pPr marL="0" algn="l" defTabSz="914400" rtl="0" eaLnBrk="1" fontAlgn="ctr" latinLnBrk="0" hangingPunct="1"/>
                      <a:r>
                        <a:rPr lang="ja-JP" altLang="en-US" sz="1400" b="0" i="0" u="none" strike="noStrike" dirty="0">
                          <a:solidFill>
                            <a:srgbClr val="000000"/>
                          </a:solidFill>
                          <a:effectLst/>
                          <a:latin typeface="+mj-ea"/>
                          <a:ea typeface="+mj-ea"/>
                        </a:rPr>
                        <a:t>　十</a:t>
                      </a:r>
                      <a:r>
                        <a:rPr kumimoji="1" lang="ja-JP" altLang="en-US" sz="1400" b="0" i="0" u="none" strike="noStrike" kern="1200" dirty="0">
                          <a:solidFill>
                            <a:srgbClr val="000000"/>
                          </a:solidFill>
                          <a:effectLst/>
                          <a:latin typeface="+mj-ea"/>
                          <a:ea typeface="+mj-ea"/>
                          <a:cs typeface="+mn-cs"/>
                        </a:rPr>
                        <a:t>分に慣れる</a:t>
                      </a:r>
                      <a:endParaRPr kumimoji="1" lang="en-US" altLang="ja-JP" sz="1400" b="0" i="0" u="none" strike="noStrike" kern="1200" dirty="0">
                        <a:solidFill>
                          <a:srgbClr val="000000"/>
                        </a:solidFill>
                        <a:effectLst/>
                        <a:latin typeface="+mj-ea"/>
                        <a:ea typeface="+mj-ea"/>
                        <a:cs typeface="+mn-cs"/>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・並べたり，つないだり，積んだ</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a:t>
                      </a:r>
                      <a:r>
                        <a:rPr lang="ja-JP" altLang="en-US" sz="1400" b="0" i="0" u="none" strike="noStrike" dirty="0" err="1">
                          <a:solidFill>
                            <a:srgbClr val="000000"/>
                          </a:solidFill>
                          <a:effectLst/>
                          <a:latin typeface="+mj-ea"/>
                          <a:ea typeface="+mj-ea"/>
                        </a:rPr>
                        <a:t>り</a:t>
                      </a:r>
                      <a:r>
                        <a:rPr lang="ja-JP" altLang="en-US" sz="1400" b="0" i="0" u="none" strike="noStrike" dirty="0">
                          <a:solidFill>
                            <a:srgbClr val="000000"/>
                          </a:solidFill>
                          <a:effectLst/>
                          <a:latin typeface="+mj-ea"/>
                          <a:ea typeface="+mj-ea"/>
                        </a:rPr>
                        <a:t>するなど手や体全体の感覚な</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a:t>
                      </a:r>
                      <a:r>
                        <a:rPr lang="ja-JP" altLang="en-US" sz="1400" b="0" i="0" u="none" strike="noStrike" dirty="0" err="1">
                          <a:solidFill>
                            <a:srgbClr val="000000"/>
                          </a:solidFill>
                          <a:effectLst/>
                          <a:latin typeface="+mj-ea"/>
                          <a:ea typeface="+mj-ea"/>
                        </a:rPr>
                        <a:t>どを</a:t>
                      </a:r>
                      <a:r>
                        <a:rPr lang="ja-JP" altLang="en-US" sz="1400" b="0" i="0" u="none" strike="noStrike" dirty="0">
                          <a:solidFill>
                            <a:srgbClr val="000000"/>
                          </a:solidFill>
                          <a:effectLst/>
                          <a:latin typeface="+mj-ea"/>
                          <a:ea typeface="+mj-ea"/>
                        </a:rPr>
                        <a:t>働かせ</a:t>
                      </a:r>
                    </a:p>
                  </a:txBody>
                  <a:tcPr marL="4886" marR="4886" marT="108000" marB="0">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・材料や用具を</a:t>
                      </a:r>
                      <a:r>
                        <a:rPr lang="ja-JP" altLang="en-US" sz="1400" b="0" i="0" u="none" strike="noStrike" dirty="0">
                          <a:solidFill>
                            <a:srgbClr val="000000"/>
                          </a:solidFill>
                          <a:effectLst/>
                          <a:highlight>
                            <a:srgbClr val="FFFF00"/>
                          </a:highlight>
                          <a:latin typeface="+mj-ea"/>
                          <a:ea typeface="+mj-ea"/>
                        </a:rPr>
                        <a:t>適切に扱う</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・前学年までの材料や用具に</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ついての経験を生かし</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・組み合わせたり</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切ってつないだり</a:t>
                      </a:r>
                      <a:r>
                        <a:rPr lang="en-US" altLang="ja-JP" sz="1400" b="0" i="0" u="none" strike="noStrike" dirty="0">
                          <a:solidFill>
                            <a:srgbClr val="000000"/>
                          </a:solidFill>
                          <a:effectLst/>
                          <a:latin typeface="+mj-ea"/>
                          <a:ea typeface="+mj-ea"/>
                        </a:rPr>
                        <a:t>,</a:t>
                      </a:r>
                    </a:p>
                    <a:p>
                      <a:pPr algn="l" fontAlgn="ctr"/>
                      <a:r>
                        <a:rPr lang="ja-JP" altLang="en-US" sz="1400" b="0" i="0" u="none" strike="noStrike" dirty="0">
                          <a:solidFill>
                            <a:srgbClr val="000000"/>
                          </a:solidFill>
                          <a:effectLst/>
                          <a:latin typeface="+mj-ea"/>
                          <a:ea typeface="+mj-ea"/>
                        </a:rPr>
                        <a:t>　形を変えたりするなど手や体全体</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を十分に働かせ</a:t>
                      </a:r>
                    </a:p>
                  </a:txBody>
                  <a:tcPr marL="4886" marR="4886" marT="108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spc="-150" dirty="0">
                          <a:solidFill>
                            <a:srgbClr val="000000"/>
                          </a:solidFill>
                          <a:effectLst/>
                          <a:latin typeface="+mj-ea"/>
                          <a:ea typeface="+mj-ea"/>
                        </a:rPr>
                        <a:t>・活動に応じて材料や用具を</a:t>
                      </a:r>
                      <a:r>
                        <a:rPr lang="ja-JP" altLang="en-US" sz="1400" b="0" i="0" u="none" strike="noStrike" spc="-150" dirty="0">
                          <a:solidFill>
                            <a:srgbClr val="000000"/>
                          </a:solidFill>
                          <a:effectLst/>
                          <a:highlight>
                            <a:srgbClr val="FFFF00"/>
                          </a:highlight>
                          <a:latin typeface="+mj-ea"/>
                          <a:ea typeface="+mj-ea"/>
                        </a:rPr>
                        <a:t>活用する</a:t>
                      </a:r>
                      <a:endParaRPr lang="en-US" altLang="ja-JP" sz="1400" b="0" i="0" u="none" strike="noStrike" spc="-150"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・前学年までの材料や用具について</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　の経験や</a:t>
                      </a:r>
                      <a:r>
                        <a:rPr lang="ja-JP" altLang="en-US" sz="1400" b="0" i="0" u="none" strike="noStrike" dirty="0">
                          <a:solidFill>
                            <a:srgbClr val="000000"/>
                          </a:solidFill>
                          <a:effectLst/>
                          <a:highlight>
                            <a:srgbClr val="FFFF00"/>
                          </a:highlight>
                          <a:latin typeface="+mj-ea"/>
                          <a:ea typeface="+mj-ea"/>
                        </a:rPr>
                        <a:t>技能を総合的</a:t>
                      </a:r>
                      <a:r>
                        <a:rPr lang="ja-JP" altLang="en-US" sz="1400" b="0" i="0" u="none" strike="noStrike" dirty="0">
                          <a:solidFill>
                            <a:srgbClr val="000000"/>
                          </a:solidFill>
                          <a:effectLst/>
                          <a:latin typeface="+mj-ea"/>
                          <a:ea typeface="+mj-ea"/>
                        </a:rPr>
                        <a:t>に生かし</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・方法などを組み合わせたりする</a:t>
                      </a:r>
                    </a:p>
                  </a:txBody>
                  <a:tcPr marL="4886" marR="4886" marT="108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325089"/>
                  </a:ext>
                </a:extLst>
              </a:tr>
              <a:tr h="1803243">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j-ea"/>
                          <a:ea typeface="+mj-ea"/>
                          <a:cs typeface="+mn-cs"/>
                        </a:rPr>
                        <a:t>絵や立体、工作</a:t>
                      </a:r>
                      <a:endParaRPr kumimoji="1" lang="ja-JP" altLang="en-US" sz="1400" dirty="0">
                        <a:latin typeface="+mj-ea"/>
                        <a:ea typeface="+mj-ea"/>
                      </a:endParaRPr>
                    </a:p>
                  </a:txBody>
                  <a:tcPr marL="4886" marR="4886" marT="4886" marB="0" vert="eaVert" anchor="ct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身近で扱いやすい</a:t>
                      </a:r>
                      <a:r>
                        <a:rPr lang="ja-JP" altLang="en-US" sz="1400" b="0" i="0" u="none" strike="noStrike" dirty="0">
                          <a:solidFill>
                            <a:srgbClr val="000000"/>
                          </a:solidFill>
                          <a:effectLst/>
                          <a:latin typeface="+mj-ea"/>
                          <a:ea typeface="+mj-ea"/>
                        </a:rPr>
                        <a:t>材料や用具に</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十分に慣れる</a:t>
                      </a: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・手や体全体の感覚などを働かせ，</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表したいことを基に</a:t>
                      </a:r>
                    </a:p>
                  </a:txBody>
                  <a:tcPr marL="4886" marR="4886" marT="72000" marB="0">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・材料や用具に</a:t>
                      </a:r>
                      <a:r>
                        <a:rPr lang="ja-JP" altLang="en-US" sz="1400" b="0" i="0" u="none" strike="noStrike" dirty="0">
                          <a:solidFill>
                            <a:srgbClr val="000000"/>
                          </a:solidFill>
                          <a:effectLst/>
                          <a:highlight>
                            <a:srgbClr val="FFFF00"/>
                          </a:highlight>
                          <a:latin typeface="+mj-ea"/>
                          <a:ea typeface="+mj-ea"/>
                        </a:rPr>
                        <a:t>適切に扱う</a:t>
                      </a:r>
                      <a:endParaRPr lang="en-US" altLang="ja-JP" sz="1400" b="0" i="0" u="none" strike="noStrike" dirty="0">
                        <a:solidFill>
                          <a:srgbClr val="000000"/>
                        </a:solidFill>
                        <a:effectLst/>
                        <a:highlight>
                          <a:srgbClr val="FFFF00"/>
                        </a:highlight>
                        <a:latin typeface="+mj-ea"/>
                        <a:ea typeface="+mj-ea"/>
                      </a:endParaRP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・前学年までの材料や用具に</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ついての経験を生かし</a:t>
                      </a:r>
                      <a:r>
                        <a:rPr lang="en-US" altLang="ja-JP" sz="1400" b="0" i="0" u="none" strike="noStrike" dirty="0">
                          <a:solidFill>
                            <a:srgbClr val="000000"/>
                          </a:solidFill>
                          <a:effectLst/>
                          <a:latin typeface="+mj-ea"/>
                          <a:ea typeface="+mj-ea"/>
                        </a:rPr>
                        <a:t>,</a:t>
                      </a:r>
                    </a:p>
                    <a:p>
                      <a:pPr algn="l" fontAlgn="ct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・手や体全体を</a:t>
                      </a:r>
                      <a:r>
                        <a:rPr lang="ja-JP" altLang="en-US" sz="1400" b="0" i="0" u="none" strike="noStrike" dirty="0">
                          <a:solidFill>
                            <a:srgbClr val="000000"/>
                          </a:solidFill>
                          <a:effectLst/>
                          <a:highlight>
                            <a:srgbClr val="FFFF00"/>
                          </a:highlight>
                          <a:latin typeface="+mj-ea"/>
                          <a:ea typeface="+mj-ea"/>
                        </a:rPr>
                        <a:t>十分に</a:t>
                      </a:r>
                      <a:r>
                        <a:rPr lang="ja-JP" altLang="en-US" sz="1400" b="0" i="0" u="none" strike="noStrike" dirty="0">
                          <a:solidFill>
                            <a:srgbClr val="000000"/>
                          </a:solidFill>
                          <a:effectLst/>
                          <a:latin typeface="+mj-ea"/>
                          <a:ea typeface="+mj-ea"/>
                        </a:rPr>
                        <a:t>働かせ，</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表したいことに合わせて</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表現方法に応じて</a:t>
                      </a:r>
                      <a:r>
                        <a:rPr lang="ja-JP" altLang="en-US" sz="1400" b="0" i="0" u="none" strike="noStrike" dirty="0">
                          <a:solidFill>
                            <a:srgbClr val="000000"/>
                          </a:solidFill>
                          <a:effectLst/>
                          <a:latin typeface="+mj-ea"/>
                          <a:ea typeface="+mj-ea"/>
                        </a:rPr>
                        <a:t>材料や用具を  </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baseline="0" dirty="0">
                          <a:solidFill>
                            <a:srgbClr val="000000"/>
                          </a:solidFill>
                          <a:effectLst/>
                          <a:latin typeface="+mj-ea"/>
                          <a:ea typeface="+mj-ea"/>
                        </a:rPr>
                        <a:t> </a:t>
                      </a:r>
                      <a:r>
                        <a:rPr lang="ja-JP" altLang="en-US" sz="1400" b="0" i="0" u="none" strike="noStrike" dirty="0">
                          <a:solidFill>
                            <a:srgbClr val="000000"/>
                          </a:solidFill>
                          <a:effectLst/>
                          <a:highlight>
                            <a:srgbClr val="FFFF00"/>
                          </a:highlight>
                          <a:latin typeface="+mj-ea"/>
                          <a:ea typeface="+mj-ea"/>
                        </a:rPr>
                        <a:t>活用する</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・前学年までの材料や用具などに</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ついての経験や</a:t>
                      </a:r>
                      <a:r>
                        <a:rPr lang="ja-JP" altLang="en-US" sz="1400" b="0" i="0" u="none" strike="noStrike" dirty="0">
                          <a:solidFill>
                            <a:srgbClr val="000000"/>
                          </a:solidFill>
                          <a:effectLst/>
                          <a:highlight>
                            <a:srgbClr val="FFFF00"/>
                          </a:highlight>
                          <a:latin typeface="+mj-ea"/>
                          <a:ea typeface="+mj-ea"/>
                        </a:rPr>
                        <a:t>技能を総合的に</a:t>
                      </a:r>
                      <a:endParaRPr lang="en-US" altLang="ja-JP" sz="1400" b="0" i="0" u="none" strike="noStrike" dirty="0">
                        <a:solidFill>
                          <a:srgbClr val="000000"/>
                        </a:solidFill>
                        <a:effectLst/>
                        <a:highlight>
                          <a:srgbClr val="FFFF00"/>
                        </a:highlight>
                        <a:latin typeface="+mj-ea"/>
                        <a:ea typeface="+mj-ea"/>
                      </a:endParaRPr>
                    </a:p>
                    <a:p>
                      <a:pPr algn="l" fontAlgn="ctr"/>
                      <a:r>
                        <a:rPr lang="ja-JP" altLang="en-US" sz="1400" b="0" i="0" u="none" strike="noStrike" dirty="0">
                          <a:solidFill>
                            <a:srgbClr val="000000"/>
                          </a:solidFill>
                          <a:effectLst/>
                          <a:latin typeface="+mj-ea"/>
                          <a:ea typeface="+mj-ea"/>
                        </a:rPr>
                        <a:t>　生かし</a:t>
                      </a:r>
                      <a:endParaRPr lang="en-US" altLang="ja-JP" sz="1400" b="0" i="0" u="none" strike="noStrike" dirty="0">
                        <a:solidFill>
                          <a:srgbClr val="000000"/>
                        </a:solidFill>
                        <a:effectLst/>
                        <a:latin typeface="+mj-ea"/>
                        <a:ea typeface="+mj-ea"/>
                      </a:endParaRPr>
                    </a:p>
                    <a:p>
                      <a:pPr algn="l" fontAlgn="ctr"/>
                      <a:r>
                        <a:rPr lang="ja-JP" altLang="en-US" sz="1400" b="0" i="0" u="none" strike="noStrike" dirty="0">
                          <a:solidFill>
                            <a:srgbClr val="000000"/>
                          </a:solidFill>
                          <a:effectLst/>
                          <a:latin typeface="+mj-ea"/>
                          <a:ea typeface="+mj-ea"/>
                        </a:rPr>
                        <a:t>・</a:t>
                      </a:r>
                      <a:r>
                        <a:rPr lang="ja-JP" altLang="en-US" sz="1400" b="0" i="0" u="none" strike="noStrike" dirty="0">
                          <a:solidFill>
                            <a:srgbClr val="000000"/>
                          </a:solidFill>
                          <a:effectLst/>
                          <a:highlight>
                            <a:srgbClr val="FFFF00"/>
                          </a:highlight>
                          <a:latin typeface="+mj-ea"/>
                          <a:ea typeface="+mj-ea"/>
                        </a:rPr>
                        <a:t>表現に適した方法などを組み合わせ</a:t>
                      </a:r>
                      <a:endParaRPr lang="en-US" altLang="ja-JP" sz="1400" b="0" i="0" u="none" strike="noStrike" dirty="0">
                        <a:solidFill>
                          <a:srgbClr val="000000"/>
                        </a:solidFill>
                        <a:effectLst/>
                        <a:highlight>
                          <a:srgbClr val="FFFF00"/>
                        </a:highlight>
                        <a:latin typeface="+mj-ea"/>
                        <a:ea typeface="+mj-ea"/>
                      </a:endParaRPr>
                    </a:p>
                    <a:p>
                      <a:pPr algn="l" fontAlgn="ctr"/>
                      <a:r>
                        <a:rPr lang="en-US" altLang="ja-JP" sz="1400" b="0" i="0" u="none" strike="noStrike" dirty="0">
                          <a:solidFill>
                            <a:srgbClr val="000000"/>
                          </a:solidFill>
                          <a:effectLst/>
                          <a:highlight>
                            <a:srgbClr val="FFFF00"/>
                          </a:highlight>
                          <a:latin typeface="+mj-ea"/>
                          <a:ea typeface="+mj-ea"/>
                        </a:rPr>
                        <a:t>  </a:t>
                      </a:r>
                      <a:r>
                        <a:rPr lang="ja-JP" altLang="en-US" sz="1400" b="0" i="0" u="none" strike="noStrike" dirty="0">
                          <a:solidFill>
                            <a:srgbClr val="000000"/>
                          </a:solidFill>
                          <a:effectLst/>
                          <a:latin typeface="+mj-ea"/>
                          <a:ea typeface="+mj-ea"/>
                        </a:rPr>
                        <a:t>たりするなどして，表したいことに</a:t>
                      </a:r>
                      <a:endParaRPr lang="en-US" altLang="ja-JP" sz="1400" b="0" i="0" u="none" strike="noStrike" dirty="0">
                        <a:solidFill>
                          <a:srgbClr val="000000"/>
                        </a:solidFill>
                        <a:effectLst/>
                        <a:latin typeface="+mj-ea"/>
                        <a:ea typeface="+mj-ea"/>
                      </a:endParaRPr>
                    </a:p>
                    <a:p>
                      <a:pPr algn="l" fontAlgn="ct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合わせて</a:t>
                      </a:r>
                    </a:p>
                  </a:txBody>
                  <a:tcPr marL="4886" marR="4886" marT="72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216676"/>
                  </a:ext>
                </a:extLst>
              </a:tr>
            </a:tbl>
          </a:graphicData>
        </a:graphic>
      </p:graphicFrame>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506"/>
    </mc:Choice>
    <mc:Fallback xmlns="">
      <p:transition spd="slow" advTm="9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5333696" y="0"/>
            <a:ext cx="38103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（３）　鑑賞領域の内容</a:t>
            </a:r>
          </a:p>
        </p:txBody>
      </p:sp>
      <p:sp>
        <p:nvSpPr>
          <p:cNvPr id="9"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2400" b="1" dirty="0">
                <a:solidFill>
                  <a:prstClr val="black"/>
                </a:solidFill>
                <a:ea typeface="HGP教科書体" panose="02020600000000000000" pitchFamily="18" charset="-128"/>
              </a:rPr>
              <a:t>Ⅳ</a:t>
            </a:r>
            <a:r>
              <a:rPr lang="ja-JP" altLang="en-US" sz="2400" b="1" dirty="0">
                <a:solidFill>
                  <a:prstClr val="black"/>
                </a:solidFill>
                <a:ea typeface="HGP教科書体" panose="02020600000000000000" pitchFamily="18" charset="-128"/>
              </a:rPr>
              <a:t>　各学年の目標及び内容</a:t>
            </a:r>
            <a:endParaRPr lang="en-US" altLang="ja-JP" sz="2400" b="1" dirty="0">
              <a:solidFill>
                <a:prstClr val="black"/>
              </a:solidFill>
              <a:ea typeface="HGP教科書体" panose="02020600000000000000" pitchFamily="18" charset="-128"/>
            </a:endParaRPr>
          </a:p>
        </p:txBody>
      </p:sp>
      <p:graphicFrame>
        <p:nvGraphicFramePr>
          <p:cNvPr id="6" name="表 5">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1898646954"/>
              </p:ext>
            </p:extLst>
          </p:nvPr>
        </p:nvGraphicFramePr>
        <p:xfrm>
          <a:off x="34925" y="548680"/>
          <a:ext cx="9001571" cy="6295560"/>
        </p:xfrm>
        <a:graphic>
          <a:graphicData uri="http://schemas.openxmlformats.org/drawingml/2006/table">
            <a:tbl>
              <a:tblPr/>
              <a:tblGrid>
                <a:gridCol w="288603">
                  <a:extLst>
                    <a:ext uri="{9D8B030D-6E8A-4147-A177-3AD203B41FA5}">
                      <a16:colId xmlns:a16="http://schemas.microsoft.com/office/drawing/2014/main" val="3865313884"/>
                    </a:ext>
                  </a:extLst>
                </a:gridCol>
                <a:gridCol w="288032">
                  <a:extLst>
                    <a:ext uri="{9D8B030D-6E8A-4147-A177-3AD203B41FA5}">
                      <a16:colId xmlns:a16="http://schemas.microsoft.com/office/drawing/2014/main" val="4114913126"/>
                    </a:ext>
                  </a:extLst>
                </a:gridCol>
                <a:gridCol w="2448272">
                  <a:extLst>
                    <a:ext uri="{9D8B030D-6E8A-4147-A177-3AD203B41FA5}">
                      <a16:colId xmlns:a16="http://schemas.microsoft.com/office/drawing/2014/main" val="201569178"/>
                    </a:ext>
                  </a:extLst>
                </a:gridCol>
                <a:gridCol w="3024336">
                  <a:extLst>
                    <a:ext uri="{9D8B030D-6E8A-4147-A177-3AD203B41FA5}">
                      <a16:colId xmlns:a16="http://schemas.microsoft.com/office/drawing/2014/main" val="1684722649"/>
                    </a:ext>
                  </a:extLst>
                </a:gridCol>
                <a:gridCol w="2952328">
                  <a:extLst>
                    <a:ext uri="{9D8B030D-6E8A-4147-A177-3AD203B41FA5}">
                      <a16:colId xmlns:a16="http://schemas.microsoft.com/office/drawing/2014/main" val="131864100"/>
                    </a:ext>
                  </a:extLst>
                </a:gridCol>
              </a:tblGrid>
              <a:tr h="288032">
                <a:tc gridSpan="2">
                  <a:txBody>
                    <a:bodyPr/>
                    <a:lstStyle/>
                    <a:p>
                      <a:pPr algn="ctr" fontAlgn="ctr"/>
                      <a:endParaRPr lang="ja-JP" altLang="en-US" sz="1800" b="0"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400" b="0" i="0" u="none" strike="noStrike" kern="1200" cap="none" spc="-150" normalizeH="0" baseline="0" noProof="0" dirty="0">
                          <a:ln>
                            <a:noFill/>
                          </a:ln>
                          <a:solidFill>
                            <a:srgbClr val="000000"/>
                          </a:solidFill>
                          <a:effectLst/>
                          <a:uLnTx/>
                          <a:uFillTx/>
                          <a:latin typeface="+mj-ea"/>
                          <a:ea typeface="+mj-ea"/>
                          <a:cs typeface="+mn-cs"/>
                        </a:rPr>
                        <a:t>〔</a:t>
                      </a:r>
                      <a:r>
                        <a:rPr kumimoji="1" lang="ja-JP" altLang="en-US" sz="1400" b="0" i="0" u="none" strike="noStrike" kern="1200" cap="none" spc="-150" normalizeH="0" baseline="0" noProof="0" dirty="0">
                          <a:ln>
                            <a:noFill/>
                          </a:ln>
                          <a:solidFill>
                            <a:srgbClr val="000000"/>
                          </a:solidFill>
                          <a:effectLst/>
                          <a:uLnTx/>
                          <a:uFillTx/>
                          <a:latin typeface="+mj-ea"/>
                          <a:ea typeface="+mj-ea"/>
                          <a:cs typeface="+mn-cs"/>
                        </a:rPr>
                        <a:t>第１学年及び第２学年</a:t>
                      </a:r>
                      <a:r>
                        <a:rPr kumimoji="1" lang="en-US" altLang="ja-JP" sz="1400" b="0" i="0" u="none" strike="noStrike" kern="1200" cap="none" spc="-150" normalizeH="0" baseline="0" noProof="0" dirty="0">
                          <a:ln>
                            <a:noFill/>
                          </a:ln>
                          <a:solidFill>
                            <a:srgbClr val="000000"/>
                          </a:solidFill>
                          <a:effectLst/>
                          <a:uLnTx/>
                          <a:uFillTx/>
                          <a:latin typeface="+mj-ea"/>
                          <a:ea typeface="+mj-ea"/>
                          <a:cs typeface="+mn-cs"/>
                        </a:rPr>
                        <a:t>〕</a:t>
                      </a:r>
                      <a:endParaRPr lang="ja-JP" altLang="en-US" sz="1800" b="0" i="0" u="none" strike="noStrike" dirty="0">
                        <a:solidFill>
                          <a:srgbClr val="000000"/>
                        </a:solidFill>
                        <a:effectLst/>
                        <a:latin typeface="+mj-ea"/>
                        <a:ea typeface="+mj-ea"/>
                      </a:endParaRP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400" b="0" i="0" u="none" strike="noStrike" spc="-150" dirty="0">
                          <a:solidFill>
                            <a:srgbClr val="000000"/>
                          </a:solidFill>
                          <a:effectLst/>
                          <a:latin typeface="+mj-ea"/>
                          <a:ea typeface="+mj-ea"/>
                        </a:rPr>
                        <a:t>〔</a:t>
                      </a:r>
                      <a:r>
                        <a:rPr lang="ja-JP" altLang="en-US" sz="1400" b="0" i="0" u="none" strike="noStrike" spc="-150" dirty="0">
                          <a:solidFill>
                            <a:srgbClr val="000000"/>
                          </a:solidFill>
                          <a:effectLst/>
                          <a:latin typeface="+mj-ea"/>
                          <a:ea typeface="+mj-ea"/>
                        </a:rPr>
                        <a:t>第３学年及び第４学年</a:t>
                      </a:r>
                      <a:r>
                        <a:rPr lang="en-US" altLang="ja-JP" sz="1400" b="0" i="0" u="none" strike="noStrike" spc="-150" dirty="0">
                          <a:solidFill>
                            <a:srgbClr val="000000"/>
                          </a:solidFill>
                          <a:effectLst/>
                          <a:latin typeface="+mj-ea"/>
                          <a:ea typeface="+mj-ea"/>
                        </a:rPr>
                        <a:t>〕</a:t>
                      </a:r>
                    </a:p>
                  </a:txBody>
                  <a:tcPr marL="4886" marR="4886"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400" b="0" i="0" u="none" strike="noStrike" spc="-150" dirty="0">
                          <a:solidFill>
                            <a:srgbClr val="000000"/>
                          </a:solidFill>
                          <a:effectLst/>
                          <a:latin typeface="+mj-ea"/>
                          <a:ea typeface="+mj-ea"/>
                        </a:rPr>
                        <a:t>〔</a:t>
                      </a:r>
                      <a:r>
                        <a:rPr lang="ja-JP" altLang="en-US" sz="1400" b="0" i="0" u="none" strike="noStrike" spc="-150" dirty="0">
                          <a:solidFill>
                            <a:srgbClr val="000000"/>
                          </a:solidFill>
                          <a:effectLst/>
                          <a:latin typeface="+mj-ea"/>
                          <a:ea typeface="+mj-ea"/>
                        </a:rPr>
                        <a:t>第５学年及び第６学年</a:t>
                      </a:r>
                      <a:r>
                        <a:rPr lang="en-US" altLang="ja-JP" sz="1400" b="0" i="0" u="none" strike="noStrike" spc="-150" dirty="0">
                          <a:solidFill>
                            <a:srgbClr val="000000"/>
                          </a:solidFill>
                          <a:effectLst/>
                          <a:latin typeface="+mj-ea"/>
                          <a:ea typeface="+mj-ea"/>
                        </a:rPr>
                        <a:t>〕</a:t>
                      </a:r>
                    </a:p>
                  </a:txBody>
                  <a:tcPr marL="4886" marR="4886"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46731">
                <a:tc rowSpan="2">
                  <a:txBody>
                    <a:bodyPr/>
                    <a:lstStyle/>
                    <a:p>
                      <a:pPr algn="ctr" fontAlgn="ctr"/>
                      <a:r>
                        <a:rPr lang="ja-JP" altLang="en-US" sz="1600" b="0" i="0" u="none" strike="noStrike" dirty="0">
                          <a:solidFill>
                            <a:srgbClr val="000000"/>
                          </a:solidFill>
                          <a:effectLst/>
                          <a:latin typeface="+mj-ea"/>
                          <a:ea typeface="+mj-ea"/>
                        </a:rPr>
                        <a:t>鑑　　　　賞</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400" b="0" i="0" u="none" strike="noStrike" dirty="0">
                          <a:solidFill>
                            <a:srgbClr val="000000"/>
                          </a:solidFill>
                          <a:effectLst/>
                          <a:latin typeface="+mj-ea"/>
                          <a:ea typeface="+mj-ea"/>
                        </a:rPr>
                        <a:t>思 考 力、判 断 力、表 現 力 等</a:t>
                      </a:r>
                    </a:p>
                  </a:txBody>
                  <a:tcPr marL="36000" marR="36000" marT="36000" marB="36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gridSpan="3">
                  <a:txBody>
                    <a:bodyPr/>
                    <a:lstStyle/>
                    <a:p>
                      <a:pPr algn="ctr" fontAlgn="ctr"/>
                      <a:r>
                        <a:rPr lang="en-US" altLang="ja-JP" sz="1800" b="0" i="0" u="none" strike="noStrike" dirty="0">
                          <a:solidFill>
                            <a:srgbClr val="000000"/>
                          </a:solidFill>
                          <a:effectLst/>
                          <a:latin typeface="+mj-ea"/>
                          <a:ea typeface="+mj-ea"/>
                        </a:rPr>
                        <a:t>(1) </a:t>
                      </a:r>
                      <a:r>
                        <a:rPr lang="ja-JP" altLang="en-US" sz="1800" b="0" i="0" u="none" strike="noStrike" dirty="0">
                          <a:solidFill>
                            <a:srgbClr val="000000"/>
                          </a:solidFill>
                          <a:effectLst/>
                          <a:latin typeface="+mj-ea"/>
                          <a:ea typeface="+mj-ea"/>
                        </a:rPr>
                        <a:t>鑑賞の活動を通して，次の事項を</a:t>
                      </a:r>
                      <a:r>
                        <a:rPr lang="ja-JP" altLang="en-US" sz="1800" b="1" i="0" u="none" strike="noStrike" dirty="0">
                          <a:solidFill>
                            <a:srgbClr val="000000"/>
                          </a:solidFill>
                          <a:effectLst/>
                          <a:latin typeface="+mj-ea"/>
                          <a:ea typeface="+mj-ea"/>
                        </a:rPr>
                        <a:t>身に付けることができるよう</a:t>
                      </a:r>
                      <a:r>
                        <a:rPr lang="ja-JP" altLang="en-US" sz="1800" b="0" i="0" u="none" strike="noStrike" dirty="0">
                          <a:solidFill>
                            <a:srgbClr val="000000"/>
                          </a:solidFill>
                          <a:effectLst/>
                          <a:latin typeface="+mj-ea"/>
                          <a:ea typeface="+mj-ea"/>
                        </a:rPr>
                        <a:t>指導する。</a:t>
                      </a: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pPr algn="ctr" fontAlgn="ctr"/>
                      <a:endParaRPr lang="ja-JP" altLang="en-US" sz="1800" b="1" i="0" u="none" strike="noStrike" dirty="0">
                        <a:solidFill>
                          <a:srgbClr val="000000"/>
                        </a:solidFill>
                        <a:effectLst/>
                        <a:latin typeface="ＭＳＰゴシック"/>
                        <a:ea typeface="游ゴシック" panose="020B0400000000000000" pitchFamily="50" charset="-128"/>
                      </a:endParaRP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44850852"/>
                  </a:ext>
                </a:extLst>
              </a:tr>
              <a:tr h="346969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800" b="0" i="0" u="none" strike="noStrike" dirty="0">
                          <a:solidFill>
                            <a:srgbClr val="000000"/>
                          </a:solidFill>
                          <a:effectLst/>
                          <a:latin typeface="+mj-ea"/>
                          <a:ea typeface="+mj-ea"/>
                        </a:rPr>
                        <a:t>・</a:t>
                      </a:r>
                      <a:r>
                        <a:rPr lang="ja-JP" altLang="en-US" sz="1800" b="0" i="0" u="none" strike="noStrike" dirty="0">
                          <a:solidFill>
                            <a:srgbClr val="000000"/>
                          </a:solidFill>
                          <a:effectLst/>
                          <a:highlight>
                            <a:srgbClr val="FFFF00"/>
                          </a:highlight>
                          <a:latin typeface="+mj-ea"/>
                          <a:ea typeface="+mj-ea"/>
                        </a:rPr>
                        <a:t>身の回りの</a:t>
                      </a:r>
                      <a:r>
                        <a:rPr lang="ja-JP" altLang="en-US" sz="1800" b="0" i="0" u="none" strike="noStrike" dirty="0">
                          <a:solidFill>
                            <a:srgbClr val="000000"/>
                          </a:solidFill>
                          <a:effectLst/>
                          <a:latin typeface="+mj-ea"/>
                          <a:ea typeface="+mj-ea"/>
                        </a:rPr>
                        <a:t>作品など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・自分たちの作品や</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身近な材料</a:t>
                      </a:r>
                      <a:r>
                        <a:rPr lang="ja-JP" altLang="en-US" sz="1800" b="0" i="0" u="none" strike="noStrike" dirty="0">
                          <a:solidFill>
                            <a:srgbClr val="000000"/>
                          </a:solidFill>
                          <a:effectLst/>
                          <a:latin typeface="+mj-ea"/>
                          <a:ea typeface="+mj-ea"/>
                        </a:rPr>
                        <a:t>などの</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造形的な面白さや</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楽しさ</a:t>
                      </a:r>
                      <a:endParaRPr lang="en-US" altLang="ja-JP" sz="1800" b="0" i="0" u="none" strike="noStrike" dirty="0">
                        <a:solidFill>
                          <a:srgbClr val="000000"/>
                        </a:solidFill>
                        <a:effectLst/>
                        <a:highlight>
                          <a:srgbClr val="FFFF00"/>
                        </a:highlight>
                        <a:latin typeface="+mj-ea"/>
                        <a:ea typeface="+mj-ea"/>
                      </a:endParaRPr>
                    </a:p>
                    <a:p>
                      <a:pPr algn="l" fontAlgn="ct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表したいこと，表し方</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などについて，</a:t>
                      </a:r>
                      <a:endParaRPr lang="en-US" altLang="ja-JP" sz="1800" b="0" i="0" u="none" strike="noStrike" dirty="0">
                        <a:solidFill>
                          <a:srgbClr val="000000"/>
                        </a:solidFill>
                        <a:effectLst/>
                        <a:latin typeface="+mj-ea"/>
                        <a:ea typeface="+mj-ea"/>
                      </a:endParaRPr>
                    </a:p>
                    <a:p>
                      <a:pPr algn="l" fontAlgn="ct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感じ取ったり考えた</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りし，自分の見方や</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感じ方を</a:t>
                      </a:r>
                      <a:r>
                        <a:rPr lang="ja-JP" altLang="en-US" sz="1800" b="0" i="0" u="none" strike="noStrike" dirty="0">
                          <a:solidFill>
                            <a:srgbClr val="000000"/>
                          </a:solidFill>
                          <a:effectLst/>
                          <a:highlight>
                            <a:srgbClr val="FFFF00"/>
                          </a:highlight>
                          <a:latin typeface="+mj-ea"/>
                          <a:ea typeface="+mj-ea"/>
                        </a:rPr>
                        <a:t>広げる</a:t>
                      </a:r>
                      <a:r>
                        <a:rPr lang="ja-JP" altLang="en-US" sz="1800" b="0" i="0" u="none" strike="noStrike" dirty="0">
                          <a:solidFill>
                            <a:srgbClr val="000000"/>
                          </a:solidFill>
                          <a:effectLst/>
                          <a:latin typeface="+mj-ea"/>
                          <a:ea typeface="+mj-ea"/>
                        </a:rPr>
                        <a:t>こと。</a:t>
                      </a:r>
                    </a:p>
                  </a:txBody>
                  <a:tcPr marL="4886" marR="4886" marT="108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a:t>
                      </a:r>
                      <a:r>
                        <a:rPr lang="ja-JP" altLang="en-US" sz="1800" b="0" i="0" u="none" strike="noStrike" dirty="0">
                          <a:solidFill>
                            <a:srgbClr val="000000"/>
                          </a:solidFill>
                          <a:effectLst/>
                          <a:highlight>
                            <a:srgbClr val="FFFF00"/>
                          </a:highlight>
                          <a:latin typeface="+mj-ea"/>
                          <a:ea typeface="+mj-ea"/>
                        </a:rPr>
                        <a:t>身近にある</a:t>
                      </a:r>
                      <a:r>
                        <a:rPr lang="ja-JP" altLang="en-US" sz="1800" b="0" i="0" u="none" strike="noStrike" dirty="0">
                          <a:solidFill>
                            <a:srgbClr val="000000"/>
                          </a:solidFill>
                          <a:effectLst/>
                          <a:latin typeface="+mj-ea"/>
                          <a:ea typeface="+mj-ea"/>
                        </a:rPr>
                        <a:t>作品など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・自分たちの作品や</a:t>
                      </a:r>
                      <a:r>
                        <a:rPr lang="ja-JP" altLang="en-US" sz="1800" b="0" i="0" u="none" strike="noStrike" dirty="0">
                          <a:solidFill>
                            <a:srgbClr val="000000"/>
                          </a:solidFill>
                          <a:effectLst/>
                          <a:highlight>
                            <a:srgbClr val="FFFF00"/>
                          </a:highlight>
                          <a:latin typeface="+mj-ea"/>
                          <a:ea typeface="+mj-ea"/>
                        </a:rPr>
                        <a:t>身近な</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highlight>
                            <a:srgbClr val="FFFF00"/>
                          </a:highlight>
                          <a:latin typeface="+mj-ea"/>
                          <a:ea typeface="+mj-ea"/>
                        </a:rPr>
                        <a:t>　美術作品</a:t>
                      </a:r>
                      <a:r>
                        <a:rPr lang="en-US" altLang="ja-JP" sz="1800" b="0" i="0" u="none" strike="noStrike" dirty="0">
                          <a:solidFill>
                            <a:srgbClr val="000000"/>
                          </a:solidFill>
                          <a:effectLst/>
                          <a:latin typeface="+mj-ea"/>
                          <a:ea typeface="+mj-ea"/>
                        </a:rPr>
                        <a:t>,</a:t>
                      </a:r>
                      <a:r>
                        <a:rPr lang="ja-JP" altLang="en-US" sz="1800" b="0" i="0" u="none" strike="noStrike" dirty="0">
                          <a:solidFill>
                            <a:srgbClr val="000000"/>
                          </a:solidFill>
                          <a:effectLst/>
                          <a:highlight>
                            <a:srgbClr val="FFFF00"/>
                          </a:highlight>
                          <a:latin typeface="+mj-ea"/>
                          <a:ea typeface="+mj-ea"/>
                        </a:rPr>
                        <a:t>製作の過程</a:t>
                      </a:r>
                      <a:r>
                        <a:rPr lang="ja-JP" altLang="en-US" sz="1800" b="0" i="0" u="none" strike="noStrike" dirty="0">
                          <a:solidFill>
                            <a:srgbClr val="000000"/>
                          </a:solidFill>
                          <a:effectLst/>
                          <a:latin typeface="+mj-ea"/>
                          <a:ea typeface="+mj-ea"/>
                        </a:rPr>
                        <a:t>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の造形的な</a:t>
                      </a:r>
                      <a:r>
                        <a:rPr lang="ja-JP" altLang="en-US" sz="1800" b="0" i="0" u="none" strike="noStrike" dirty="0">
                          <a:solidFill>
                            <a:srgbClr val="000000"/>
                          </a:solidFill>
                          <a:effectLst/>
                          <a:highlight>
                            <a:srgbClr val="FFFF00"/>
                          </a:highlight>
                          <a:latin typeface="+mj-ea"/>
                          <a:ea typeface="+mj-ea"/>
                        </a:rPr>
                        <a:t>よさ</a:t>
                      </a:r>
                      <a:r>
                        <a:rPr lang="ja-JP" altLang="en-US" sz="1800" b="0" i="0" u="none" strike="noStrike" dirty="0">
                          <a:solidFill>
                            <a:srgbClr val="000000"/>
                          </a:solidFill>
                          <a:effectLst/>
                          <a:latin typeface="+mj-ea"/>
                          <a:ea typeface="+mj-ea"/>
                        </a:rPr>
                        <a:t>や面白さ</a:t>
                      </a:r>
                      <a:endParaRPr lang="en-US" altLang="ja-JP" sz="1800" b="0" i="0" u="none" strike="noStrike" dirty="0">
                        <a:solidFill>
                          <a:srgbClr val="000000"/>
                        </a:solidFill>
                        <a:effectLst/>
                        <a:latin typeface="+mj-ea"/>
                        <a:ea typeface="+mj-ea"/>
                      </a:endParaRPr>
                    </a:p>
                    <a:p>
                      <a:pPr algn="l" fontAlgn="ctr"/>
                      <a:endParaRPr lang="en-US" altLang="ja-JP" sz="1800" b="0" i="0" u="none" strike="noStrike" dirty="0">
                        <a:solidFill>
                          <a:srgbClr val="000000"/>
                        </a:solidFill>
                        <a:effectLst/>
                        <a:latin typeface="+mj-ea"/>
                        <a:ea typeface="+mj-ea"/>
                      </a:endParaRPr>
                    </a:p>
                    <a:p>
                      <a:pPr algn="l" fontAlgn="ct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表したいこと</a:t>
                      </a:r>
                      <a:r>
                        <a:rPr lang="en-US" altLang="ja-JP" sz="1800" b="0" i="0" u="none" strike="noStrike" dirty="0">
                          <a:solidFill>
                            <a:srgbClr val="000000"/>
                          </a:solidFill>
                          <a:effectLst/>
                          <a:latin typeface="+mj-ea"/>
                          <a:ea typeface="+mj-ea"/>
                        </a:rPr>
                        <a:t>,</a:t>
                      </a:r>
                      <a:r>
                        <a:rPr lang="ja-JP" altLang="en-US" sz="1800" b="0" i="0" u="none" strike="noStrike" dirty="0">
                          <a:solidFill>
                            <a:srgbClr val="000000"/>
                          </a:solidFill>
                          <a:effectLst/>
                          <a:highlight>
                            <a:srgbClr val="FFFF00"/>
                          </a:highlight>
                          <a:latin typeface="+mj-ea"/>
                          <a:ea typeface="+mj-ea"/>
                        </a:rPr>
                        <a:t>いろいろな</a:t>
                      </a:r>
                      <a:r>
                        <a:rPr lang="ja-JP" altLang="en-US" sz="1800" b="0" i="0" u="none" strike="noStrike" dirty="0">
                          <a:solidFill>
                            <a:srgbClr val="000000"/>
                          </a:solidFill>
                          <a:effectLst/>
                          <a:latin typeface="+mj-ea"/>
                          <a:ea typeface="+mj-ea"/>
                        </a:rPr>
                        <a:t>　</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表し方について</a:t>
                      </a:r>
                      <a:r>
                        <a:rPr lang="en-US" altLang="ja-JP" sz="1800" b="0" i="0" u="none" strike="noStrike" dirty="0">
                          <a:solidFill>
                            <a:srgbClr val="000000"/>
                          </a:solidFill>
                          <a:effectLst/>
                          <a:latin typeface="+mj-ea"/>
                          <a:ea typeface="+mj-ea"/>
                        </a:rPr>
                        <a:t>,</a:t>
                      </a:r>
                    </a:p>
                    <a:p>
                      <a:pPr algn="l" fontAlgn="ct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感じ取ったり考えたりし，</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自分の見方や感じ方を</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広げる</a:t>
                      </a:r>
                      <a:r>
                        <a:rPr lang="ja-JP" altLang="en-US" sz="1800" b="0" i="0" u="none" strike="noStrike" dirty="0">
                          <a:solidFill>
                            <a:srgbClr val="000000"/>
                          </a:solidFill>
                          <a:effectLst/>
                          <a:latin typeface="+mj-ea"/>
                          <a:ea typeface="+mj-ea"/>
                        </a:rPr>
                        <a:t>こと。</a:t>
                      </a:r>
                    </a:p>
                  </a:txBody>
                  <a:tcPr marL="4886" marR="4886" marT="108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親しみのある</a:t>
                      </a:r>
                      <a:r>
                        <a:rPr lang="ja-JP" altLang="en-US" sz="1800" b="0" i="0" u="none" strike="noStrike" dirty="0">
                          <a:solidFill>
                            <a:srgbClr val="000000"/>
                          </a:solidFill>
                          <a:effectLst/>
                          <a:latin typeface="+mj-ea"/>
                          <a:ea typeface="+mj-ea"/>
                        </a:rPr>
                        <a:t>作品など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・自分たちの作品，</a:t>
                      </a:r>
                      <a:r>
                        <a:rPr lang="ja-JP" altLang="en-US" sz="1800" b="0" i="0" u="none" strike="noStrike" dirty="0">
                          <a:solidFill>
                            <a:srgbClr val="000000"/>
                          </a:solidFill>
                          <a:effectLst/>
                          <a:highlight>
                            <a:srgbClr val="FFFF00"/>
                          </a:highlight>
                          <a:latin typeface="+mj-ea"/>
                          <a:ea typeface="+mj-ea"/>
                        </a:rPr>
                        <a:t>我が国</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や諸外国の親しみのあ</a:t>
                      </a:r>
                      <a:r>
                        <a:rPr lang="ja-JP" altLang="en-US" sz="1800" b="0" i="0" u="none" strike="noStrike" dirty="0">
                          <a:solidFill>
                            <a:srgbClr val="000000"/>
                          </a:solidFill>
                          <a:effectLst/>
                          <a:latin typeface="+mj-ea"/>
                          <a:ea typeface="+mj-ea"/>
                        </a:rPr>
                        <a:t>る</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美術作品，</a:t>
                      </a:r>
                      <a:r>
                        <a:rPr lang="ja-JP" altLang="en-US" sz="1800" b="1" i="0" u="sng" strike="noStrike" dirty="0">
                          <a:solidFill>
                            <a:srgbClr val="000000"/>
                          </a:solidFill>
                          <a:effectLst/>
                          <a:highlight>
                            <a:srgbClr val="FFFF00"/>
                          </a:highlight>
                          <a:latin typeface="+mj-ea"/>
                          <a:ea typeface="+mj-ea"/>
                        </a:rPr>
                        <a:t>生活の中</a:t>
                      </a:r>
                      <a:r>
                        <a:rPr lang="ja-JP" altLang="en-US" sz="1800" b="0" i="0" u="none" strike="noStrike" dirty="0">
                          <a:solidFill>
                            <a:srgbClr val="000000"/>
                          </a:solidFill>
                          <a:effectLst/>
                          <a:latin typeface="+mj-ea"/>
                          <a:ea typeface="+mj-ea"/>
                        </a:rPr>
                        <a:t>の</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造形などの造形的なよさ</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や</a:t>
                      </a:r>
                      <a:r>
                        <a:rPr lang="ja-JP" altLang="en-US" sz="1800" b="0" i="0" u="none" strike="noStrike" dirty="0">
                          <a:solidFill>
                            <a:srgbClr val="000000"/>
                          </a:solidFill>
                          <a:effectLst/>
                          <a:highlight>
                            <a:srgbClr val="FFFF00"/>
                          </a:highlight>
                          <a:latin typeface="+mj-ea"/>
                          <a:ea typeface="+mj-ea"/>
                        </a:rPr>
                        <a:t>美しさ</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表現の意図や特徴</a:t>
                      </a:r>
                      <a:r>
                        <a:rPr lang="ja-JP" altLang="en-US" sz="1800" b="0" i="0" u="none" strike="noStrike" dirty="0">
                          <a:solidFill>
                            <a:srgbClr val="000000"/>
                          </a:solidFill>
                          <a:effectLst/>
                          <a:latin typeface="+mj-ea"/>
                          <a:ea typeface="+mj-ea"/>
                        </a:rPr>
                        <a:t>，</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表し方の変化</a:t>
                      </a:r>
                      <a:r>
                        <a:rPr lang="ja-JP" altLang="en-US" sz="1800" b="0" i="0" u="none" strike="noStrike" dirty="0">
                          <a:solidFill>
                            <a:srgbClr val="000000"/>
                          </a:solidFill>
                          <a:effectLst/>
                          <a:latin typeface="+mj-ea"/>
                          <a:ea typeface="+mj-ea"/>
                        </a:rPr>
                        <a:t>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について，</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感じ取ったり考えたりし，　</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自分の見方や感じ方を</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a:t>
                      </a:r>
                      <a:r>
                        <a:rPr lang="ja-JP" altLang="en-US" sz="1800" b="0" i="0" u="none" strike="noStrike" dirty="0">
                          <a:solidFill>
                            <a:srgbClr val="000000"/>
                          </a:solidFill>
                          <a:effectLst/>
                          <a:highlight>
                            <a:srgbClr val="FFFF00"/>
                          </a:highlight>
                          <a:latin typeface="+mj-ea"/>
                          <a:ea typeface="+mj-ea"/>
                        </a:rPr>
                        <a:t>深める</a:t>
                      </a:r>
                      <a:r>
                        <a:rPr lang="ja-JP" altLang="en-US" sz="1800" b="0" i="0" u="none" strike="noStrike" dirty="0">
                          <a:solidFill>
                            <a:srgbClr val="000000"/>
                          </a:solidFill>
                          <a:effectLst/>
                          <a:latin typeface="+mj-ea"/>
                          <a:ea typeface="+mj-ea"/>
                        </a:rPr>
                        <a:t>こと。</a:t>
                      </a:r>
                    </a:p>
                  </a:txBody>
                  <a:tcPr marL="4886" marR="4886" marT="108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786357"/>
                  </a:ext>
                </a:extLst>
              </a:tr>
              <a:tr h="360040">
                <a:tc rowSpan="3">
                  <a:txBody>
                    <a:bodyPr/>
                    <a:lstStyle/>
                    <a:p>
                      <a:pPr algn="dist" fontAlgn="ctr"/>
                      <a:r>
                        <a:rPr lang="en-US" altLang="ja-JP" sz="1600" b="0" i="0" u="none" strike="noStrike">
                          <a:solidFill>
                            <a:srgbClr val="000000"/>
                          </a:solidFill>
                          <a:effectLst/>
                          <a:latin typeface="+mj-ea"/>
                          <a:ea typeface="+mj-ea"/>
                        </a:rPr>
                        <a:t>〔</a:t>
                      </a:r>
                      <a:r>
                        <a:rPr lang="ja-JP" altLang="en-US" sz="1600" b="0" i="0" u="none" strike="noStrike">
                          <a:solidFill>
                            <a:srgbClr val="000000"/>
                          </a:solidFill>
                          <a:effectLst/>
                          <a:latin typeface="+mj-ea"/>
                          <a:ea typeface="+mj-ea"/>
                        </a:rPr>
                        <a:t>共通事項</a:t>
                      </a:r>
                      <a:r>
                        <a:rPr lang="en-US" altLang="ja-JP" sz="1600" b="0" i="0" u="none" strike="noStrike">
                          <a:solidFill>
                            <a:srgbClr val="000000"/>
                          </a:solidFill>
                          <a:effectLst/>
                          <a:latin typeface="+mj-ea"/>
                          <a:ea typeface="+mj-ea"/>
                        </a:rPr>
                        <a:t>〕</a:t>
                      </a:r>
                      <a:endParaRPr lang="en-US" altLang="ja-JP" sz="1600" b="0"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1" i="0" u="none" strike="noStrike" dirty="0">
                          <a:solidFill>
                            <a:srgbClr val="000000"/>
                          </a:solidFill>
                          <a:effectLst/>
                          <a:latin typeface="+mj-ea"/>
                          <a:ea typeface="+mj-ea"/>
                        </a:rPr>
                        <a:t>　</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800" b="1" i="0" u="none" strike="noStrike" dirty="0">
                          <a:solidFill>
                            <a:srgbClr val="000000"/>
                          </a:solidFill>
                          <a:effectLst/>
                          <a:latin typeface="+mj-ea"/>
                          <a:ea typeface="+mj-ea"/>
                        </a:rPr>
                        <a:t>　</a:t>
                      </a:r>
                      <a:r>
                        <a:rPr lang="en-US" altLang="ja-JP" sz="1400" b="0" i="0" u="none" strike="noStrike" dirty="0">
                          <a:solidFill>
                            <a:srgbClr val="000000"/>
                          </a:solidFill>
                          <a:effectLst/>
                          <a:latin typeface="+mj-ea"/>
                          <a:ea typeface="+mj-ea"/>
                        </a:rPr>
                        <a:t>(1) </a:t>
                      </a:r>
                      <a:r>
                        <a:rPr lang="ja-JP" altLang="en-US" sz="1400" b="0" i="0" u="none" strike="noStrike" dirty="0">
                          <a:solidFill>
                            <a:srgbClr val="000000"/>
                          </a:solidFill>
                          <a:effectLst/>
                          <a:latin typeface="+mj-ea"/>
                          <a:ea typeface="+mj-ea"/>
                        </a:rPr>
                        <a:t>「Ａ表現」及び「Ｂ鑑賞」の指導を通して，次の事項</a:t>
                      </a:r>
                      <a:r>
                        <a:rPr lang="ja-JP" altLang="en-US" sz="1400" b="1" i="0" u="none" strike="noStrike" dirty="0">
                          <a:solidFill>
                            <a:srgbClr val="000000"/>
                          </a:solidFill>
                          <a:effectLst/>
                          <a:latin typeface="+mj-ea"/>
                          <a:ea typeface="+mj-ea"/>
                        </a:rPr>
                        <a:t>を身に付けることができるよう</a:t>
                      </a:r>
                      <a:r>
                        <a:rPr lang="ja-JP" altLang="en-US" sz="1400" b="0" i="0" u="none" strike="noStrike" dirty="0">
                          <a:solidFill>
                            <a:srgbClr val="000000"/>
                          </a:solidFill>
                          <a:effectLst/>
                          <a:latin typeface="+mj-ea"/>
                          <a:ea typeface="+mj-ea"/>
                        </a:rPr>
                        <a:t>指導する。</a:t>
                      </a: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fontAlgn="ctr"/>
                      <a:endParaRPr lang="ja-JP" altLang="en-US" sz="1800" b="0" i="0" u="none" strike="noStrike" dirty="0">
                        <a:solidFill>
                          <a:srgbClr val="000000"/>
                        </a:solidFill>
                        <a:effectLst/>
                        <a:latin typeface="ＭＳＰゴシック"/>
                        <a:ea typeface="游ゴシック" panose="020B0400000000000000" pitchFamily="50" charset="-128"/>
                      </a:endParaRP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4205947"/>
                  </a:ext>
                </a:extLst>
              </a:tr>
              <a:tr h="936104">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mj-ea"/>
                          <a:ea typeface="+mj-ea"/>
                        </a:rPr>
                        <a:t>知　識</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ア 自分の感覚や</a:t>
                      </a:r>
                      <a:r>
                        <a:rPr lang="ja-JP" altLang="en-US" sz="1800" b="0" i="0" u="sng" strike="noStrike" dirty="0">
                          <a:solidFill>
                            <a:srgbClr val="000000"/>
                          </a:solidFill>
                          <a:effectLst/>
                          <a:latin typeface="+mj-ea"/>
                          <a:ea typeface="+mj-ea"/>
                        </a:rPr>
                        <a:t>行為</a:t>
                      </a:r>
                      <a:r>
                        <a:rPr lang="ja-JP" altLang="en-US" sz="1800" b="0" i="0" u="none" strike="noStrike" dirty="0">
                          <a:solidFill>
                            <a:srgbClr val="000000"/>
                          </a:solidFill>
                          <a:effectLst/>
                          <a:latin typeface="+mj-ea"/>
                          <a:ea typeface="+mj-ea"/>
                        </a:rPr>
                        <a:t>を　</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通して，形や色など</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に</a:t>
                      </a:r>
                      <a:r>
                        <a:rPr lang="ja-JP" altLang="en-US" sz="1800" b="0" i="0" u="none" strike="noStrike" dirty="0">
                          <a:solidFill>
                            <a:srgbClr val="000000"/>
                          </a:solidFill>
                          <a:effectLst/>
                          <a:highlight>
                            <a:srgbClr val="FFFF00"/>
                          </a:highlight>
                          <a:latin typeface="+mj-ea"/>
                          <a:ea typeface="+mj-ea"/>
                        </a:rPr>
                        <a:t>気付く</a:t>
                      </a:r>
                      <a:r>
                        <a:rPr lang="ja-JP" altLang="en-US" sz="1800" b="0" i="0" u="none" strike="noStrike" dirty="0">
                          <a:solidFill>
                            <a:srgbClr val="000000"/>
                          </a:solidFill>
                          <a:effectLst/>
                          <a:latin typeface="+mj-ea"/>
                          <a:ea typeface="+mj-ea"/>
                        </a:rPr>
                        <a:t>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ア 自分の感覚や</a:t>
                      </a:r>
                      <a:r>
                        <a:rPr lang="ja-JP" altLang="en-US" sz="1800" b="0" i="0" u="sng" strike="noStrike" dirty="0">
                          <a:solidFill>
                            <a:srgbClr val="000000"/>
                          </a:solidFill>
                          <a:effectLst/>
                          <a:latin typeface="+mj-ea"/>
                          <a:ea typeface="+mj-ea"/>
                        </a:rPr>
                        <a:t>行為</a:t>
                      </a:r>
                      <a:r>
                        <a:rPr lang="ja-JP" altLang="en-US" sz="1800" b="0" i="0" u="none" strike="noStrike" dirty="0">
                          <a:solidFill>
                            <a:srgbClr val="000000"/>
                          </a:solidFill>
                          <a:effectLst/>
                          <a:latin typeface="+mj-ea"/>
                          <a:ea typeface="+mj-ea"/>
                        </a:rPr>
                        <a:t>を通し</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て，形や色などの</a:t>
                      </a:r>
                      <a:r>
                        <a:rPr lang="ja-JP" altLang="en-US" sz="1800" b="0" i="0" u="none" strike="noStrike" dirty="0">
                          <a:solidFill>
                            <a:srgbClr val="000000"/>
                          </a:solidFill>
                          <a:effectLst/>
                          <a:highlight>
                            <a:srgbClr val="FFFF00"/>
                          </a:highlight>
                          <a:latin typeface="+mj-ea"/>
                          <a:ea typeface="+mj-ea"/>
                        </a:rPr>
                        <a:t>感じの違</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highlight>
                            <a:srgbClr val="FFFF00"/>
                          </a:highlight>
                          <a:latin typeface="+mj-ea"/>
                          <a:ea typeface="+mj-ea"/>
                        </a:rPr>
                        <a:t>　い</a:t>
                      </a:r>
                      <a:r>
                        <a:rPr lang="ja-JP" altLang="en-US" sz="1800" b="0" i="0" u="none" strike="noStrike" dirty="0">
                          <a:solidFill>
                            <a:srgbClr val="000000"/>
                          </a:solidFill>
                          <a:effectLst/>
                          <a:latin typeface="+mj-ea"/>
                          <a:ea typeface="+mj-ea"/>
                        </a:rPr>
                        <a:t>が</a:t>
                      </a:r>
                      <a:r>
                        <a:rPr lang="ja-JP" altLang="en-US" sz="1800" b="0" i="0" u="none" strike="noStrike" dirty="0">
                          <a:solidFill>
                            <a:srgbClr val="000000"/>
                          </a:solidFill>
                          <a:effectLst/>
                          <a:highlight>
                            <a:srgbClr val="FFFF00"/>
                          </a:highlight>
                          <a:latin typeface="+mj-ea"/>
                          <a:ea typeface="+mj-ea"/>
                        </a:rPr>
                        <a:t>分かる</a:t>
                      </a:r>
                      <a:r>
                        <a:rPr lang="ja-JP" altLang="en-US" sz="1800" b="0" i="0" u="none" strike="noStrike" dirty="0">
                          <a:solidFill>
                            <a:srgbClr val="000000"/>
                          </a:solidFill>
                          <a:effectLst/>
                          <a:latin typeface="+mj-ea"/>
                          <a:ea typeface="+mj-ea"/>
                        </a:rPr>
                        <a:t>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ア 自分の感覚や</a:t>
                      </a:r>
                      <a:r>
                        <a:rPr lang="ja-JP" altLang="en-US" sz="1800" b="0" i="0" u="sng" strike="noStrike" dirty="0">
                          <a:solidFill>
                            <a:srgbClr val="000000"/>
                          </a:solidFill>
                          <a:effectLst/>
                          <a:latin typeface="+mj-ea"/>
                          <a:ea typeface="+mj-ea"/>
                        </a:rPr>
                        <a:t>行為</a:t>
                      </a:r>
                      <a:r>
                        <a:rPr lang="ja-JP" altLang="en-US" sz="1800" b="0" i="0" u="none" strike="noStrike" dirty="0">
                          <a:solidFill>
                            <a:srgbClr val="000000"/>
                          </a:solidFill>
                          <a:effectLst/>
                          <a:latin typeface="+mj-ea"/>
                          <a:ea typeface="+mj-ea"/>
                        </a:rPr>
                        <a:t>を通</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して，形や色などの</a:t>
                      </a:r>
                      <a:r>
                        <a:rPr lang="ja-JP" altLang="en-US" sz="1800" b="0" i="0" u="none" strike="noStrike" dirty="0">
                          <a:solidFill>
                            <a:srgbClr val="000000"/>
                          </a:solidFill>
                          <a:effectLst/>
                          <a:highlight>
                            <a:srgbClr val="FFFF00"/>
                          </a:highlight>
                          <a:latin typeface="+mj-ea"/>
                          <a:ea typeface="+mj-ea"/>
                        </a:rPr>
                        <a:t>造形</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highlight>
                            <a:srgbClr val="FFFF00"/>
                          </a:highlight>
                          <a:latin typeface="+mj-ea"/>
                          <a:ea typeface="+mj-ea"/>
                        </a:rPr>
                        <a:t>　的な特徴</a:t>
                      </a:r>
                      <a:r>
                        <a:rPr lang="ja-JP" altLang="en-US" sz="1800" b="0" i="0" u="none" strike="noStrike" dirty="0">
                          <a:solidFill>
                            <a:srgbClr val="000000"/>
                          </a:solidFill>
                          <a:effectLst/>
                          <a:latin typeface="+mj-ea"/>
                          <a:ea typeface="+mj-ea"/>
                        </a:rPr>
                        <a:t>を</a:t>
                      </a:r>
                      <a:r>
                        <a:rPr lang="ja-JP" altLang="en-US" sz="1800" b="0" i="0" u="none" strike="noStrike" dirty="0">
                          <a:solidFill>
                            <a:srgbClr val="000000"/>
                          </a:solidFill>
                          <a:effectLst/>
                          <a:highlight>
                            <a:srgbClr val="FFFF00"/>
                          </a:highlight>
                          <a:latin typeface="+mj-ea"/>
                          <a:ea typeface="+mj-ea"/>
                        </a:rPr>
                        <a:t>理解する</a:t>
                      </a:r>
                      <a:r>
                        <a:rPr lang="ja-JP" altLang="en-US" sz="1800" b="0" i="0" u="none" strike="noStrike" dirty="0">
                          <a:solidFill>
                            <a:srgbClr val="000000"/>
                          </a:solidFill>
                          <a:effectLst/>
                          <a:latin typeface="+mj-ea"/>
                          <a:ea typeface="+mj-ea"/>
                        </a:rPr>
                        <a:t>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733152"/>
                  </a:ext>
                </a:extLst>
              </a:tr>
              <a:tr h="847330">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mj-ea"/>
                          <a:ea typeface="+mj-ea"/>
                        </a:rPr>
                        <a:t>思考力等</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イ 形や色などを基に，　</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自分のイメージをも</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つこと。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イ 形や色などの</a:t>
                      </a:r>
                      <a:r>
                        <a:rPr lang="ja-JP" altLang="en-US" sz="1800" b="0" i="0" u="none" strike="noStrike" dirty="0">
                          <a:solidFill>
                            <a:srgbClr val="000000"/>
                          </a:solidFill>
                          <a:effectLst/>
                          <a:highlight>
                            <a:srgbClr val="FFFF00"/>
                          </a:highlight>
                          <a:latin typeface="+mj-ea"/>
                          <a:ea typeface="+mj-ea"/>
                        </a:rPr>
                        <a:t>感じ</a:t>
                      </a:r>
                      <a:r>
                        <a:rPr lang="ja-JP" altLang="en-US" sz="1800" b="0" i="0" u="none" strike="noStrike" dirty="0">
                          <a:solidFill>
                            <a:srgbClr val="000000"/>
                          </a:solidFill>
                          <a:effectLst/>
                          <a:latin typeface="+mj-ea"/>
                          <a:ea typeface="+mj-ea"/>
                        </a:rPr>
                        <a:t>を基に，</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自分のイメージをもつこと。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dirty="0">
                          <a:solidFill>
                            <a:srgbClr val="000000"/>
                          </a:solidFill>
                          <a:effectLst/>
                          <a:latin typeface="+mj-ea"/>
                          <a:ea typeface="+mj-ea"/>
                        </a:rPr>
                        <a:t>イ 形や色などの</a:t>
                      </a:r>
                      <a:r>
                        <a:rPr lang="ja-JP" altLang="en-US" sz="1800" b="0" i="0" u="none" strike="noStrike" dirty="0">
                          <a:solidFill>
                            <a:srgbClr val="000000"/>
                          </a:solidFill>
                          <a:effectLst/>
                          <a:highlight>
                            <a:srgbClr val="FFFF00"/>
                          </a:highlight>
                          <a:latin typeface="+mj-ea"/>
                          <a:ea typeface="+mj-ea"/>
                        </a:rPr>
                        <a:t>造形的な</a:t>
                      </a:r>
                      <a:endParaRPr lang="en-US" altLang="ja-JP" sz="1800" b="0" i="0" u="none" strike="noStrike" dirty="0">
                        <a:solidFill>
                          <a:srgbClr val="000000"/>
                        </a:solidFill>
                        <a:effectLst/>
                        <a:highlight>
                          <a:srgbClr val="FFFF00"/>
                        </a:highlight>
                        <a:latin typeface="+mj-ea"/>
                        <a:ea typeface="+mj-ea"/>
                      </a:endParaRPr>
                    </a:p>
                    <a:p>
                      <a:pPr algn="l" fontAlgn="ctr"/>
                      <a:r>
                        <a:rPr lang="ja-JP" altLang="en-US" sz="1800" b="0" i="0" u="none" strike="noStrike" dirty="0">
                          <a:solidFill>
                            <a:srgbClr val="000000"/>
                          </a:solidFill>
                          <a:effectLst/>
                          <a:highlight>
                            <a:srgbClr val="FFFF00"/>
                          </a:highlight>
                          <a:latin typeface="+mj-ea"/>
                          <a:ea typeface="+mj-ea"/>
                        </a:rPr>
                        <a:t>　特徴</a:t>
                      </a:r>
                      <a:r>
                        <a:rPr lang="ja-JP" altLang="en-US" sz="1800" b="0" i="0" u="none" strike="noStrike" dirty="0">
                          <a:solidFill>
                            <a:srgbClr val="000000"/>
                          </a:solidFill>
                          <a:effectLst/>
                          <a:latin typeface="+mj-ea"/>
                          <a:ea typeface="+mj-ea"/>
                        </a:rPr>
                        <a:t>を基に，自分のイ</a:t>
                      </a:r>
                      <a:endParaRPr lang="en-US" altLang="ja-JP" sz="1800" b="0" i="0" u="none" strike="noStrike" dirty="0">
                        <a:solidFill>
                          <a:srgbClr val="000000"/>
                        </a:solidFill>
                        <a:effectLst/>
                        <a:latin typeface="+mj-ea"/>
                        <a:ea typeface="+mj-ea"/>
                      </a:endParaRPr>
                    </a:p>
                    <a:p>
                      <a:pPr algn="l" fontAlgn="ctr"/>
                      <a:r>
                        <a:rPr lang="ja-JP" altLang="en-US" sz="1800" b="0" i="0" u="none" strike="noStrike" dirty="0">
                          <a:solidFill>
                            <a:srgbClr val="000000"/>
                          </a:solidFill>
                          <a:effectLst/>
                          <a:latin typeface="+mj-ea"/>
                          <a:ea typeface="+mj-ea"/>
                        </a:rPr>
                        <a:t>　メージをもつこと。</a:t>
                      </a:r>
                    </a:p>
                  </a:txBody>
                  <a:tcPr marL="4886" marR="4886" marT="72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103573"/>
                  </a:ext>
                </a:extLst>
              </a:tr>
            </a:tbl>
          </a:graphicData>
        </a:graphic>
      </p:graphicFrame>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0513524"/>
      </p:ext>
    </p:extLst>
  </p:cSld>
  <p:clrMapOvr>
    <a:masterClrMapping/>
  </p:clrMapOvr>
  <mc:AlternateContent xmlns:mc="http://schemas.openxmlformats.org/markup-compatibility/2006" xmlns:p14="http://schemas.microsoft.com/office/powerpoint/2010/main">
    <mc:Choice Requires="p14">
      <p:transition spd="slow" p14:dur="2000" advTm="45536"/>
    </mc:Choice>
    <mc:Fallback xmlns="">
      <p:transition spd="slow" advTm="4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a:extLst>
              <a:ext uri="{FF2B5EF4-FFF2-40B4-BE49-F238E27FC236}">
                <a16:creationId xmlns:a16="http://schemas.microsoft.com/office/drawing/2014/main" id="{E0A0B315-2E42-44BD-B6F5-404B78F48A29}"/>
              </a:ext>
            </a:extLst>
          </p:cNvPr>
          <p:cNvSpPr>
            <a:spLocks noChangeArrowheads="1"/>
          </p:cNvSpPr>
          <p:nvPr/>
        </p:nvSpPr>
        <p:spPr bwMode="auto">
          <a:xfrm>
            <a:off x="6948264" y="44450"/>
            <a:ext cx="219573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j-ea"/>
                <a:ea typeface="+mj-ea"/>
              </a:rPr>
              <a:t>P104</a:t>
            </a:r>
            <a:r>
              <a:rPr lang="ja-JP" altLang="en-US" dirty="0">
                <a:latin typeface="+mj-ea"/>
                <a:ea typeface="+mj-ea"/>
              </a:rPr>
              <a:t>∼</a:t>
            </a:r>
          </a:p>
        </p:txBody>
      </p:sp>
      <p:sp>
        <p:nvSpPr>
          <p:cNvPr id="24579" name="Text Box 19">
            <a:extLst>
              <a:ext uri="{FF2B5EF4-FFF2-40B4-BE49-F238E27FC236}">
                <a16:creationId xmlns:a16="http://schemas.microsoft.com/office/drawing/2014/main" id="{902FE763-A2E0-4589-B73E-9B22691341EF}"/>
              </a:ext>
            </a:extLst>
          </p:cNvPr>
          <p:cNvSpPr txBox="1">
            <a:spLocks noChangeArrowheads="1"/>
          </p:cNvSpPr>
          <p:nvPr/>
        </p:nvSpPr>
        <p:spPr bwMode="auto">
          <a:xfrm>
            <a:off x="107504" y="807095"/>
            <a:ext cx="65532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指導計画作成上の配慮事項</a:t>
            </a:r>
          </a:p>
        </p:txBody>
      </p:sp>
      <p:sp>
        <p:nvSpPr>
          <p:cNvPr id="24580" name="AutoShape 21">
            <a:extLst>
              <a:ext uri="{FF2B5EF4-FFF2-40B4-BE49-F238E27FC236}">
                <a16:creationId xmlns:a16="http://schemas.microsoft.com/office/drawing/2014/main" id="{2268182A-9758-4627-B68C-BF6EFCFF816C}"/>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grpSp>
        <p:nvGrpSpPr>
          <p:cNvPr id="3" name="グループ化 2">
            <a:extLst>
              <a:ext uri="{FF2B5EF4-FFF2-40B4-BE49-F238E27FC236}">
                <a16:creationId xmlns:a16="http://schemas.microsoft.com/office/drawing/2014/main" id="{015EA74D-2079-452B-AA7E-C6BE17FD8F9F}"/>
              </a:ext>
            </a:extLst>
          </p:cNvPr>
          <p:cNvGrpSpPr/>
          <p:nvPr/>
        </p:nvGrpSpPr>
        <p:grpSpPr>
          <a:xfrm>
            <a:off x="123825" y="1268760"/>
            <a:ext cx="8843963" cy="5517232"/>
            <a:chOff x="123825" y="1409701"/>
            <a:chExt cx="8843963" cy="6466025"/>
          </a:xfrm>
        </p:grpSpPr>
        <p:sp>
          <p:nvSpPr>
            <p:cNvPr id="13" name="正方形/長方形 12">
              <a:extLst>
                <a:ext uri="{FF2B5EF4-FFF2-40B4-BE49-F238E27FC236}">
                  <a16:creationId xmlns:a16="http://schemas.microsoft.com/office/drawing/2014/main" id="{0AB311D5-45E9-4A5A-896B-B4A0D616113C}"/>
                </a:ext>
              </a:extLst>
            </p:cNvPr>
            <p:cNvSpPr/>
            <p:nvPr/>
          </p:nvSpPr>
          <p:spPr>
            <a:xfrm>
              <a:off x="130175" y="2907611"/>
              <a:ext cx="8834438" cy="64975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③　</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共通事項</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の取扱い</a:t>
              </a:r>
            </a:p>
          </p:txBody>
        </p:sp>
        <p:sp>
          <p:nvSpPr>
            <p:cNvPr id="16" name="正方形/長方形 15">
              <a:extLst>
                <a:ext uri="{FF2B5EF4-FFF2-40B4-BE49-F238E27FC236}">
                  <a16:creationId xmlns:a16="http://schemas.microsoft.com/office/drawing/2014/main" id="{C4C5E8FD-D47A-493F-9463-2682ECAA9D2D}"/>
                </a:ext>
              </a:extLst>
            </p:cNvPr>
            <p:cNvSpPr/>
            <p:nvPr/>
          </p:nvSpPr>
          <p:spPr>
            <a:xfrm>
              <a:off x="131763" y="2160428"/>
              <a:ext cx="8831262" cy="63030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②　「</a:t>
              </a:r>
              <a:r>
                <a:rPr lang="en-US" altLang="ja-JP" sz="2400" dirty="0">
                  <a:solidFill>
                    <a:schemeClr val="tx2">
                      <a:lumMod val="50000"/>
                    </a:schemeClr>
                  </a:solidFill>
                  <a:latin typeface="+mj-ea"/>
                  <a:ea typeface="+mj-ea"/>
                </a:rPr>
                <a:t>A</a:t>
              </a:r>
              <a:r>
                <a:rPr lang="ja-JP" altLang="en-US" sz="2400" dirty="0">
                  <a:solidFill>
                    <a:schemeClr val="tx2">
                      <a:lumMod val="50000"/>
                    </a:schemeClr>
                  </a:solidFill>
                  <a:latin typeface="+mj-ea"/>
                  <a:ea typeface="+mj-ea"/>
                </a:rPr>
                <a:t>表現」と「</a:t>
              </a:r>
              <a:r>
                <a:rPr lang="en-US" altLang="ja-JP" sz="2400" dirty="0">
                  <a:solidFill>
                    <a:schemeClr val="tx2">
                      <a:lumMod val="50000"/>
                    </a:schemeClr>
                  </a:solidFill>
                  <a:latin typeface="+mj-ea"/>
                  <a:ea typeface="+mj-ea"/>
                </a:rPr>
                <a:t>B</a:t>
              </a:r>
              <a:r>
                <a:rPr lang="ja-JP" altLang="en-US" sz="2400" dirty="0">
                  <a:solidFill>
                    <a:schemeClr val="tx2">
                      <a:lumMod val="50000"/>
                    </a:schemeClr>
                  </a:solidFill>
                  <a:latin typeface="+mj-ea"/>
                  <a:ea typeface="+mj-ea"/>
                </a:rPr>
                <a:t>鑑賞」の関連</a:t>
              </a:r>
            </a:p>
          </p:txBody>
        </p:sp>
        <p:sp>
          <p:nvSpPr>
            <p:cNvPr id="20" name="正方形/長方形 19">
              <a:extLst>
                <a:ext uri="{FF2B5EF4-FFF2-40B4-BE49-F238E27FC236}">
                  <a16:creationId xmlns:a16="http://schemas.microsoft.com/office/drawing/2014/main" id="{4AFEF387-37A5-4D27-AE35-317DF34C8550}"/>
                </a:ext>
              </a:extLst>
            </p:cNvPr>
            <p:cNvSpPr/>
            <p:nvPr/>
          </p:nvSpPr>
          <p:spPr>
            <a:xfrm>
              <a:off x="130175" y="1409701"/>
              <a:ext cx="8834438" cy="63159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①　主体的・対話的で深い学びの実現に向けた授業改善</a:t>
              </a:r>
            </a:p>
          </p:txBody>
        </p:sp>
        <p:sp>
          <p:nvSpPr>
            <p:cNvPr id="21" name="正方形/長方形 20">
              <a:extLst>
                <a:ext uri="{FF2B5EF4-FFF2-40B4-BE49-F238E27FC236}">
                  <a16:creationId xmlns:a16="http://schemas.microsoft.com/office/drawing/2014/main" id="{C3CBF981-576F-438D-88EA-4E49FC08EB1D}"/>
                </a:ext>
              </a:extLst>
            </p:cNvPr>
            <p:cNvSpPr/>
            <p:nvPr/>
          </p:nvSpPr>
          <p:spPr>
            <a:xfrm>
              <a:off x="130175" y="3654793"/>
              <a:ext cx="8828088" cy="64975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④　「</a:t>
              </a:r>
              <a:r>
                <a:rPr lang="en-US" altLang="ja-JP" sz="2400" dirty="0">
                  <a:solidFill>
                    <a:schemeClr val="tx2">
                      <a:lumMod val="50000"/>
                    </a:schemeClr>
                  </a:solidFill>
                  <a:latin typeface="+mj-ea"/>
                  <a:ea typeface="+mj-ea"/>
                </a:rPr>
                <a:t>A</a:t>
              </a:r>
              <a:r>
                <a:rPr lang="ja-JP" altLang="en-US" sz="2400" dirty="0">
                  <a:solidFill>
                    <a:schemeClr val="tx2">
                      <a:lumMod val="50000"/>
                    </a:schemeClr>
                  </a:solidFill>
                  <a:latin typeface="+mj-ea"/>
                  <a:ea typeface="+mj-ea"/>
                </a:rPr>
                <a:t>表現」（</a:t>
              </a:r>
              <a:r>
                <a:rPr lang="en-US" altLang="ja-JP" sz="2400" dirty="0">
                  <a:solidFill>
                    <a:schemeClr val="tx2">
                      <a:lumMod val="50000"/>
                    </a:schemeClr>
                  </a:solidFill>
                  <a:latin typeface="+mj-ea"/>
                  <a:ea typeface="+mj-ea"/>
                </a:rPr>
                <a:t>1</a:t>
              </a:r>
              <a:r>
                <a:rPr lang="ja-JP" altLang="en-US" sz="2400" dirty="0">
                  <a:solidFill>
                    <a:schemeClr val="tx2">
                      <a:lumMod val="50000"/>
                    </a:schemeClr>
                  </a:solidFill>
                  <a:latin typeface="+mj-ea"/>
                  <a:ea typeface="+mj-ea"/>
                </a:rPr>
                <a:t>）</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a:t>
              </a:r>
              <a:r>
                <a:rPr lang="en-US" altLang="ja-JP" sz="2400" dirty="0">
                  <a:solidFill>
                    <a:schemeClr val="tx2">
                      <a:lumMod val="50000"/>
                    </a:schemeClr>
                  </a:solidFill>
                  <a:latin typeface="+mj-ea"/>
                  <a:ea typeface="+mj-ea"/>
                </a:rPr>
                <a:t>2</a:t>
              </a:r>
              <a:r>
                <a:rPr lang="ja-JP" altLang="en-US" sz="2400" dirty="0">
                  <a:solidFill>
                    <a:schemeClr val="tx2">
                      <a:lumMod val="50000"/>
                    </a:schemeClr>
                  </a:solidFill>
                  <a:latin typeface="+mj-ea"/>
                  <a:ea typeface="+mj-ea"/>
                </a:rPr>
                <a:t>）の関連と指導に配当する授業時数</a:t>
              </a:r>
            </a:p>
          </p:txBody>
        </p:sp>
        <p:sp>
          <p:nvSpPr>
            <p:cNvPr id="27" name="正方形/長方形 26">
              <a:extLst>
                <a:ext uri="{FF2B5EF4-FFF2-40B4-BE49-F238E27FC236}">
                  <a16:creationId xmlns:a16="http://schemas.microsoft.com/office/drawing/2014/main" id="{1B6F4A14-A447-4471-9484-B606A7978A89}"/>
                </a:ext>
              </a:extLst>
            </p:cNvPr>
            <p:cNvSpPr/>
            <p:nvPr/>
          </p:nvSpPr>
          <p:spPr>
            <a:xfrm>
              <a:off x="133350" y="5149157"/>
              <a:ext cx="8831263" cy="63030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⑥　作品などの特質を踏まえた「</a:t>
              </a:r>
              <a:r>
                <a:rPr lang="en-US" altLang="ja-JP" sz="2400" dirty="0">
                  <a:solidFill>
                    <a:schemeClr val="tx2">
                      <a:lumMod val="50000"/>
                    </a:schemeClr>
                  </a:solidFill>
                  <a:latin typeface="+mj-ea"/>
                  <a:ea typeface="+mj-ea"/>
                </a:rPr>
                <a:t>B</a:t>
              </a:r>
              <a:r>
                <a:rPr lang="ja-JP" altLang="en-US" sz="2400" dirty="0">
                  <a:solidFill>
                    <a:schemeClr val="tx2">
                      <a:lumMod val="50000"/>
                    </a:schemeClr>
                  </a:solidFill>
                  <a:latin typeface="+mj-ea"/>
                  <a:ea typeface="+mj-ea"/>
                </a:rPr>
                <a:t>鑑賞」の指導</a:t>
              </a:r>
            </a:p>
          </p:txBody>
        </p:sp>
        <p:sp>
          <p:nvSpPr>
            <p:cNvPr id="28" name="正方形/長方形 27">
              <a:extLst>
                <a:ext uri="{FF2B5EF4-FFF2-40B4-BE49-F238E27FC236}">
                  <a16:creationId xmlns:a16="http://schemas.microsoft.com/office/drawing/2014/main" id="{62D24266-72CF-4E3B-A194-B10C651B2593}"/>
                </a:ext>
              </a:extLst>
            </p:cNvPr>
            <p:cNvSpPr/>
            <p:nvPr/>
          </p:nvSpPr>
          <p:spPr>
            <a:xfrm>
              <a:off x="130175" y="4401975"/>
              <a:ext cx="8834438" cy="63159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⑤　共同してつくりだす活動</a:t>
              </a:r>
            </a:p>
          </p:txBody>
        </p:sp>
        <p:sp>
          <p:nvSpPr>
            <p:cNvPr id="11" name="正方形/長方形 10">
              <a:extLst>
                <a:ext uri="{FF2B5EF4-FFF2-40B4-BE49-F238E27FC236}">
                  <a16:creationId xmlns:a16="http://schemas.microsoft.com/office/drawing/2014/main" id="{AD3EE1B1-C431-430D-B865-4B484B446338}"/>
                </a:ext>
              </a:extLst>
            </p:cNvPr>
            <p:cNvSpPr/>
            <p:nvPr/>
          </p:nvSpPr>
          <p:spPr>
            <a:xfrm>
              <a:off x="136525" y="7245424"/>
              <a:ext cx="8831263" cy="63030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⑨　道徳化などとの関連</a:t>
              </a:r>
            </a:p>
          </p:txBody>
        </p:sp>
        <p:sp>
          <p:nvSpPr>
            <p:cNvPr id="14" name="正方形/長方形 13">
              <a:extLst>
                <a:ext uri="{FF2B5EF4-FFF2-40B4-BE49-F238E27FC236}">
                  <a16:creationId xmlns:a16="http://schemas.microsoft.com/office/drawing/2014/main" id="{926ECE96-001C-4C75-9C9E-AA2FA5D9D7EB}"/>
                </a:ext>
              </a:extLst>
            </p:cNvPr>
            <p:cNvSpPr/>
            <p:nvPr/>
          </p:nvSpPr>
          <p:spPr>
            <a:xfrm>
              <a:off x="127000" y="6525344"/>
              <a:ext cx="8831263" cy="63030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⑧　障害のある児童への指導</a:t>
              </a:r>
            </a:p>
          </p:txBody>
        </p:sp>
        <p:sp>
          <p:nvSpPr>
            <p:cNvPr id="15" name="正方形/長方形 14">
              <a:extLst>
                <a:ext uri="{FF2B5EF4-FFF2-40B4-BE49-F238E27FC236}">
                  <a16:creationId xmlns:a16="http://schemas.microsoft.com/office/drawing/2014/main" id="{06C42F54-3F65-4ECC-8649-28CCA9380B2A}"/>
                </a:ext>
              </a:extLst>
            </p:cNvPr>
            <p:cNvSpPr/>
            <p:nvPr/>
          </p:nvSpPr>
          <p:spPr>
            <a:xfrm>
              <a:off x="123825" y="5847912"/>
              <a:ext cx="8834438" cy="63159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⑦　低学年における他教科等や幼児教育との関連</a:t>
              </a:r>
            </a:p>
          </p:txBody>
        </p:sp>
      </p:gr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3900150"/>
      </p:ext>
    </p:extLst>
  </p:cSld>
  <p:clrMapOvr>
    <a:masterClrMapping/>
  </p:clrMapOvr>
  <mc:AlternateContent xmlns:mc="http://schemas.openxmlformats.org/markup-compatibility/2006" xmlns:p14="http://schemas.microsoft.com/office/powerpoint/2010/main">
    <mc:Choice Requires="p14">
      <p:transition spd="slow" p14:dur="2000" advTm="41915"/>
    </mc:Choice>
    <mc:Fallback xmlns="">
      <p:transition spd="slow" advTm="4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1">
            <a:extLst>
              <a:ext uri="{FF2B5EF4-FFF2-40B4-BE49-F238E27FC236}">
                <a16:creationId xmlns:a16="http://schemas.microsoft.com/office/drawing/2014/main" id="{028B81D9-2F97-4310-8A7E-5F6BBD520C48}"/>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a:extLst>
              <a:ext uri="{FF2B5EF4-FFF2-40B4-BE49-F238E27FC236}">
                <a16:creationId xmlns:a16="http://schemas.microsoft.com/office/drawing/2014/main" id="{C57CC422-D3E8-4F98-A40F-A1F8E8704567}"/>
              </a:ext>
            </a:extLst>
          </p:cNvPr>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1" name="正方形/長方形 10">
            <a:extLst>
              <a:ext uri="{FF2B5EF4-FFF2-40B4-BE49-F238E27FC236}">
                <a16:creationId xmlns:a16="http://schemas.microsoft.com/office/drawing/2014/main" id="{0606E002-8063-45E0-AAD3-9FB5040FAA30}"/>
              </a:ext>
            </a:extLst>
          </p:cNvPr>
          <p:cNvSpPr/>
          <p:nvPr/>
        </p:nvSpPr>
        <p:spPr>
          <a:xfrm>
            <a:off x="160338" y="6165304"/>
            <a:ext cx="8834437" cy="57606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2" name="角丸四角形 11">
            <a:extLst>
              <a:ext uri="{FF2B5EF4-FFF2-40B4-BE49-F238E27FC236}">
                <a16:creationId xmlns:a16="http://schemas.microsoft.com/office/drawing/2014/main" id="{E4F559F5-4CCD-4ED9-BD33-41A62455295D}"/>
              </a:ext>
            </a:extLst>
          </p:cNvPr>
          <p:cNvSpPr/>
          <p:nvPr/>
        </p:nvSpPr>
        <p:spPr>
          <a:xfrm>
            <a:off x="250825" y="1484784"/>
            <a:ext cx="8642350" cy="1559741"/>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endParaRPr kumimoji="1" lang="en-US" altLang="ja-JP" sz="2200" b="1" dirty="0"/>
          </a:p>
          <a:p>
            <a:pPr>
              <a:defRPr/>
            </a:pPr>
            <a:r>
              <a:rPr kumimoji="1" lang="ja-JP" altLang="en-US" sz="2200" dirty="0"/>
              <a:t>自分が表したいこと（主題）や活動を見付け</a:t>
            </a:r>
            <a:r>
              <a:rPr kumimoji="1" lang="en-US" altLang="ja-JP" sz="2200" dirty="0"/>
              <a:t>,</a:t>
            </a:r>
            <a:r>
              <a:rPr kumimoji="1" lang="ja-JP" altLang="en-US" sz="2200" dirty="0"/>
              <a:t>その実現に向けて</a:t>
            </a:r>
            <a:r>
              <a:rPr kumimoji="1" lang="en-US" altLang="ja-JP" sz="2200" dirty="0"/>
              <a:t>,</a:t>
            </a:r>
            <a:r>
              <a:rPr kumimoji="1" lang="ja-JP" altLang="en-US" sz="2200" dirty="0"/>
              <a:t>身に付けた３つの資質・能力を自分で相互に関連させながら発揮できるようにすること。</a:t>
            </a:r>
          </a:p>
        </p:txBody>
      </p:sp>
      <p:sp>
        <p:nvSpPr>
          <p:cNvPr id="14" name="角丸四角形 13">
            <a:extLst>
              <a:ext uri="{FF2B5EF4-FFF2-40B4-BE49-F238E27FC236}">
                <a16:creationId xmlns:a16="http://schemas.microsoft.com/office/drawing/2014/main" id="{71E0AB5F-FA0A-419E-9169-35217AA8D49E}"/>
              </a:ext>
            </a:extLst>
          </p:cNvPr>
          <p:cNvSpPr/>
          <p:nvPr/>
        </p:nvSpPr>
        <p:spPr>
          <a:xfrm>
            <a:off x="234950" y="3140968"/>
            <a:ext cx="8640763" cy="1222301"/>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　　</a:t>
            </a:r>
            <a:endParaRPr kumimoji="1" lang="en-US" altLang="ja-JP" sz="2200" b="1" dirty="0"/>
          </a:p>
          <a:p>
            <a:pPr>
              <a:defRPr/>
            </a:pPr>
            <a:r>
              <a:rPr kumimoji="1" lang="en-US" altLang="ja-JP" sz="2200" dirty="0"/>
              <a:t>〔</a:t>
            </a:r>
            <a:r>
              <a:rPr kumimoji="1" lang="ja-JP" altLang="en-US" sz="2200" dirty="0"/>
              <a:t>共通事項</a:t>
            </a:r>
            <a:r>
              <a:rPr kumimoji="1" lang="en-US" altLang="ja-JP" sz="2200" dirty="0"/>
              <a:t>〕</a:t>
            </a:r>
            <a:r>
              <a:rPr kumimoji="1" lang="ja-JP" altLang="en-US" sz="2200" dirty="0"/>
              <a:t>に示す事項を視点にして</a:t>
            </a:r>
            <a:r>
              <a:rPr kumimoji="1" lang="en-US" altLang="ja-JP" sz="2200" dirty="0"/>
              <a:t>,</a:t>
            </a:r>
            <a:r>
              <a:rPr kumimoji="1" lang="ja-JP" altLang="en-US" sz="2200" dirty="0"/>
              <a:t>感じたことや思ったこと</a:t>
            </a:r>
            <a:r>
              <a:rPr kumimoji="1" lang="en-US" altLang="ja-JP" sz="2200" dirty="0"/>
              <a:t>,</a:t>
            </a:r>
            <a:r>
              <a:rPr kumimoji="1" lang="ja-JP" altLang="en-US" sz="2200" dirty="0"/>
              <a:t>考えたことなどを話し合ったり</a:t>
            </a:r>
            <a:r>
              <a:rPr kumimoji="1" lang="en-US" altLang="ja-JP" sz="2200" dirty="0"/>
              <a:t>,</a:t>
            </a:r>
            <a:r>
              <a:rPr kumimoji="1" lang="ja-JP" altLang="en-US" sz="2200" dirty="0"/>
              <a:t>自分自身と対話をしたりできるようにすること。</a:t>
            </a:r>
          </a:p>
        </p:txBody>
      </p:sp>
      <p:sp>
        <p:nvSpPr>
          <p:cNvPr id="15" name="角丸四角形 14">
            <a:extLst>
              <a:ext uri="{FF2B5EF4-FFF2-40B4-BE49-F238E27FC236}">
                <a16:creationId xmlns:a16="http://schemas.microsoft.com/office/drawing/2014/main" id="{D09D1833-2CA7-4FDD-BEC0-56EF2F47F38A}"/>
              </a:ext>
            </a:extLst>
          </p:cNvPr>
          <p:cNvSpPr/>
          <p:nvPr/>
        </p:nvSpPr>
        <p:spPr>
          <a:xfrm>
            <a:off x="250825" y="4509120"/>
            <a:ext cx="8642350" cy="1512168"/>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endParaRPr kumimoji="1" lang="en-US" altLang="ja-JP" sz="2200" b="1" dirty="0"/>
          </a:p>
          <a:p>
            <a:pPr>
              <a:defRPr/>
            </a:pPr>
            <a:r>
              <a:rPr kumimoji="1" lang="ja-JP" altLang="en-US" sz="2200" dirty="0"/>
              <a:t>造形的な見方・考え方を働かせながら</a:t>
            </a:r>
            <a:r>
              <a:rPr kumimoji="1" lang="en-US" altLang="ja-JP" sz="2200" dirty="0"/>
              <a:t>,</a:t>
            </a:r>
            <a:r>
              <a:rPr kumimoji="1" lang="ja-JP" altLang="en-US" sz="2200" dirty="0"/>
              <a:t>自分が表したいこと（主題）や</a:t>
            </a:r>
            <a:r>
              <a:rPr kumimoji="1" lang="en-US" altLang="ja-JP" sz="2200" dirty="0"/>
              <a:t>,</a:t>
            </a:r>
            <a:r>
              <a:rPr kumimoji="1" lang="ja-JP" altLang="en-US" sz="2200" dirty="0"/>
              <a:t>自分の見方や感じ方を大切にし</a:t>
            </a:r>
            <a:r>
              <a:rPr kumimoji="1" lang="en-US" altLang="ja-JP" sz="2200" dirty="0"/>
              <a:t>,</a:t>
            </a:r>
            <a:r>
              <a:rPr kumimoji="1" lang="ja-JP" altLang="en-US" sz="2200" dirty="0"/>
              <a:t>創造的に考えて表現したり鑑賞したりして自分の成長やよさ</a:t>
            </a:r>
            <a:r>
              <a:rPr kumimoji="1" lang="en-US" altLang="ja-JP" sz="2200" dirty="0"/>
              <a:t>,</a:t>
            </a:r>
            <a:r>
              <a:rPr kumimoji="1" lang="ja-JP" altLang="en-US" sz="2200" dirty="0"/>
              <a:t>可能性に気付くようにすること。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0948087"/>
      </p:ext>
    </p:extLst>
  </p:cSld>
  <p:clrMapOvr>
    <a:masterClrMapping/>
  </p:clrMapOvr>
  <mc:AlternateContent xmlns:mc="http://schemas.openxmlformats.org/markup-compatibility/2006" xmlns:p14="http://schemas.microsoft.com/office/powerpoint/2010/main">
    <mc:Choice Requires="p14">
      <p:transition spd="slow" p14:dur="2000" advTm="94380"/>
    </mc:Choice>
    <mc:Fallback xmlns="">
      <p:transition spd="slow" advTm="9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a:extLst>
              <a:ext uri="{FF2B5EF4-FFF2-40B4-BE49-F238E27FC236}">
                <a16:creationId xmlns:a16="http://schemas.microsoft.com/office/drawing/2014/main" id="{A3978532-1C7C-472C-9F8E-195DD4EE903E}"/>
              </a:ext>
            </a:extLst>
          </p:cNvPr>
          <p:cNvSpPr>
            <a:spLocks noChangeArrowheads="1"/>
          </p:cNvSpPr>
          <p:nvPr/>
        </p:nvSpPr>
        <p:spPr bwMode="auto">
          <a:xfrm>
            <a:off x="6948264" y="44450"/>
            <a:ext cx="219573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P113</a:t>
            </a:r>
            <a:r>
              <a:rPr lang="ja-JP" altLang="en-US" dirty="0">
                <a:latin typeface="+mn-ea"/>
                <a:ea typeface="+mn-ea"/>
              </a:rPr>
              <a:t>∼</a:t>
            </a:r>
          </a:p>
        </p:txBody>
      </p:sp>
      <p:sp>
        <p:nvSpPr>
          <p:cNvPr id="26627" name="Text Box 19">
            <a:extLst>
              <a:ext uri="{FF2B5EF4-FFF2-40B4-BE49-F238E27FC236}">
                <a16:creationId xmlns:a16="http://schemas.microsoft.com/office/drawing/2014/main" id="{0EFB7468-ED86-48CA-B460-1E37E02376B0}"/>
              </a:ext>
            </a:extLst>
          </p:cNvPr>
          <p:cNvSpPr txBox="1">
            <a:spLocks noChangeArrowheads="1"/>
          </p:cNvSpPr>
          <p:nvPr/>
        </p:nvSpPr>
        <p:spPr bwMode="auto">
          <a:xfrm>
            <a:off x="250825" y="836712"/>
            <a:ext cx="6553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Tahoma" panose="020B0604030504040204" pitchFamily="34" charset="0"/>
              </a:rPr>
              <a:t>（２）　内容の取扱いと指導上の配慮事項</a:t>
            </a:r>
          </a:p>
        </p:txBody>
      </p:sp>
      <p:sp>
        <p:nvSpPr>
          <p:cNvPr id="26628" name="AutoShape 21">
            <a:extLst>
              <a:ext uri="{FF2B5EF4-FFF2-40B4-BE49-F238E27FC236}">
                <a16:creationId xmlns:a16="http://schemas.microsoft.com/office/drawing/2014/main" id="{17E9D75A-B095-4414-ACB5-BE92805C4350}"/>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grpSp>
        <p:nvGrpSpPr>
          <p:cNvPr id="2" name="グループ化 1">
            <a:extLst>
              <a:ext uri="{FF2B5EF4-FFF2-40B4-BE49-F238E27FC236}">
                <a16:creationId xmlns:a16="http://schemas.microsoft.com/office/drawing/2014/main" id="{CB56FF04-1895-4D51-B808-0BC64853AD17}"/>
              </a:ext>
            </a:extLst>
          </p:cNvPr>
          <p:cNvGrpSpPr/>
          <p:nvPr/>
        </p:nvGrpSpPr>
        <p:grpSpPr>
          <a:xfrm>
            <a:off x="123825" y="1268760"/>
            <a:ext cx="8843963" cy="5472608"/>
            <a:chOff x="123825" y="1268760"/>
            <a:chExt cx="8843963" cy="5688632"/>
          </a:xfrm>
        </p:grpSpPr>
        <p:sp>
          <p:nvSpPr>
            <p:cNvPr id="16" name="正方形/長方形 15">
              <a:extLst>
                <a:ext uri="{FF2B5EF4-FFF2-40B4-BE49-F238E27FC236}">
                  <a16:creationId xmlns:a16="http://schemas.microsoft.com/office/drawing/2014/main" id="{C6B1F3A2-143A-408C-AC7D-DAA27F48B282}"/>
                </a:ext>
              </a:extLst>
            </p:cNvPr>
            <p:cNvSpPr/>
            <p:nvPr/>
          </p:nvSpPr>
          <p:spPr>
            <a:xfrm>
              <a:off x="130175" y="2353042"/>
              <a:ext cx="8834438" cy="47033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③</a:t>
              </a:r>
              <a:r>
                <a:rPr lang="en-US" altLang="ja-JP" sz="2400" dirty="0">
                  <a:solidFill>
                    <a:schemeClr val="tx2">
                      <a:lumMod val="50000"/>
                    </a:schemeClr>
                  </a:solidFill>
                  <a:latin typeface="+mj-ea"/>
                </a:rPr>
                <a:t> </a:t>
              </a:r>
              <a:r>
                <a:rPr lang="ja-JP" altLang="en-US" sz="2400" dirty="0">
                  <a:solidFill>
                    <a:schemeClr val="tx2">
                      <a:lumMod val="50000"/>
                    </a:schemeClr>
                  </a:solidFill>
                  <a:latin typeface="+mj-ea"/>
                </a:rPr>
                <a:t>　</a:t>
              </a:r>
              <a:r>
                <a:rPr lang="en-US" altLang="ja-JP" sz="2400" dirty="0">
                  <a:solidFill>
                    <a:schemeClr val="tx2">
                      <a:lumMod val="50000"/>
                    </a:schemeClr>
                  </a:solidFill>
                  <a:latin typeface="+mj-ea"/>
                </a:rPr>
                <a:t>〔</a:t>
              </a:r>
              <a:r>
                <a:rPr lang="ja-JP" altLang="en-US" sz="2400" dirty="0">
                  <a:solidFill>
                    <a:schemeClr val="tx2">
                      <a:lumMod val="50000"/>
                    </a:schemeClr>
                  </a:solidFill>
                  <a:latin typeface="+mj-ea"/>
                </a:rPr>
                <a:t>共通事項</a:t>
              </a:r>
              <a:r>
                <a:rPr lang="en-US" altLang="ja-JP" sz="2400" dirty="0">
                  <a:solidFill>
                    <a:schemeClr val="tx2">
                      <a:lumMod val="50000"/>
                    </a:schemeClr>
                  </a:solidFill>
                  <a:latin typeface="+mj-ea"/>
                </a:rPr>
                <a:t>〕</a:t>
              </a:r>
              <a:r>
                <a:rPr lang="ja-JP" altLang="en-US" sz="2400" dirty="0">
                  <a:solidFill>
                    <a:schemeClr val="tx2">
                      <a:lumMod val="50000"/>
                    </a:schemeClr>
                  </a:solidFill>
                  <a:latin typeface="+mj-ea"/>
                </a:rPr>
                <a:t>のアの指導</a:t>
              </a:r>
              <a:r>
                <a:rPr lang="ja-JP" altLang="en-US" sz="2400" dirty="0">
                  <a:solidFill>
                    <a:schemeClr val="tx2">
                      <a:lumMod val="50000"/>
                    </a:schemeClr>
                  </a:solidFill>
                  <a:latin typeface="+mj-ea"/>
                  <a:ea typeface="+mj-ea"/>
                </a:rPr>
                <a:t>　　　</a:t>
              </a:r>
            </a:p>
          </p:txBody>
        </p:sp>
        <p:sp>
          <p:nvSpPr>
            <p:cNvPr id="20" name="正方形/長方形 19">
              <a:extLst>
                <a:ext uri="{FF2B5EF4-FFF2-40B4-BE49-F238E27FC236}">
                  <a16:creationId xmlns:a16="http://schemas.microsoft.com/office/drawing/2014/main" id="{E206E932-B3CC-48FD-B8F8-603072432FBD}"/>
                </a:ext>
              </a:extLst>
            </p:cNvPr>
            <p:cNvSpPr/>
            <p:nvPr/>
          </p:nvSpPr>
          <p:spPr>
            <a:xfrm>
              <a:off x="131763" y="1812184"/>
              <a:ext cx="8831262"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②　</a:t>
              </a:r>
              <a:r>
                <a:rPr lang="en-US" altLang="ja-JP" sz="2400" dirty="0">
                  <a:solidFill>
                    <a:schemeClr val="tx2">
                      <a:lumMod val="50000"/>
                    </a:schemeClr>
                  </a:solidFill>
                  <a:latin typeface="+mj-ea"/>
                </a:rPr>
                <a:t> 〔</a:t>
              </a:r>
              <a:r>
                <a:rPr lang="ja-JP" altLang="en-US" sz="2400" dirty="0">
                  <a:solidFill>
                    <a:schemeClr val="tx2">
                      <a:lumMod val="50000"/>
                    </a:schemeClr>
                  </a:solidFill>
                  <a:latin typeface="+mj-ea"/>
                </a:rPr>
                <a:t>共通事項</a:t>
              </a:r>
              <a:r>
                <a:rPr lang="en-US" altLang="ja-JP" sz="2400" dirty="0">
                  <a:solidFill>
                    <a:schemeClr val="tx2">
                      <a:lumMod val="50000"/>
                    </a:schemeClr>
                  </a:solidFill>
                  <a:latin typeface="+mj-ea"/>
                </a:rPr>
                <a:t>〕</a:t>
              </a:r>
              <a:r>
                <a:rPr lang="ja-JP" altLang="en-US" sz="2400" dirty="0">
                  <a:solidFill>
                    <a:schemeClr val="tx2">
                      <a:lumMod val="50000"/>
                    </a:schemeClr>
                  </a:solidFill>
                  <a:latin typeface="+mj-ea"/>
                </a:rPr>
                <a:t>のアとイとの関わり</a:t>
              </a:r>
              <a:endParaRPr lang="ja-JP" altLang="en-US" sz="2400" dirty="0">
                <a:solidFill>
                  <a:schemeClr val="tx2">
                    <a:lumMod val="50000"/>
                  </a:schemeClr>
                </a:solidFill>
                <a:latin typeface="+mj-ea"/>
                <a:ea typeface="+mj-ea"/>
              </a:endParaRPr>
            </a:p>
          </p:txBody>
        </p:sp>
        <p:sp>
          <p:nvSpPr>
            <p:cNvPr id="21" name="正方形/長方形 20">
              <a:extLst>
                <a:ext uri="{FF2B5EF4-FFF2-40B4-BE49-F238E27FC236}">
                  <a16:creationId xmlns:a16="http://schemas.microsoft.com/office/drawing/2014/main" id="{89B41BA6-14F2-4E17-9B5D-BC3126E2BBF0}"/>
                </a:ext>
              </a:extLst>
            </p:cNvPr>
            <p:cNvSpPr/>
            <p:nvPr/>
          </p:nvSpPr>
          <p:spPr>
            <a:xfrm>
              <a:off x="130175" y="1268760"/>
              <a:ext cx="8834438" cy="45719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①　児童の個性を生かした内容の取扱い</a:t>
              </a:r>
            </a:p>
          </p:txBody>
        </p:sp>
        <p:sp>
          <p:nvSpPr>
            <p:cNvPr id="23" name="正方形/長方形 22">
              <a:extLst>
                <a:ext uri="{FF2B5EF4-FFF2-40B4-BE49-F238E27FC236}">
                  <a16:creationId xmlns:a16="http://schemas.microsoft.com/office/drawing/2014/main" id="{3D80C6B7-DDEC-49A5-9726-EC7B750140B4}"/>
                </a:ext>
              </a:extLst>
            </p:cNvPr>
            <p:cNvSpPr/>
            <p:nvPr/>
          </p:nvSpPr>
          <p:spPr>
            <a:xfrm>
              <a:off x="130175" y="2893900"/>
              <a:ext cx="8828088" cy="47033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④　</a:t>
              </a:r>
              <a:r>
                <a:rPr lang="ja-JP" altLang="en-US" sz="2400" dirty="0">
                  <a:solidFill>
                    <a:schemeClr val="tx2">
                      <a:lumMod val="50000"/>
                    </a:schemeClr>
                  </a:solidFill>
                  <a:latin typeface="+mj-ea"/>
                </a:rPr>
                <a:t>児童の思いを大切にした指導</a:t>
              </a:r>
              <a:r>
                <a:rPr lang="ja-JP" altLang="en-US" sz="2400" dirty="0">
                  <a:solidFill>
                    <a:schemeClr val="tx2">
                      <a:lumMod val="50000"/>
                    </a:schemeClr>
                  </a:solidFill>
                  <a:latin typeface="+mj-ea"/>
                  <a:ea typeface="+mj-ea"/>
                </a:rPr>
                <a:t>　　</a:t>
              </a:r>
            </a:p>
          </p:txBody>
        </p:sp>
        <p:sp>
          <p:nvSpPr>
            <p:cNvPr id="24" name="正方形/長方形 23">
              <a:extLst>
                <a:ext uri="{FF2B5EF4-FFF2-40B4-BE49-F238E27FC236}">
                  <a16:creationId xmlns:a16="http://schemas.microsoft.com/office/drawing/2014/main" id="{D9C31099-8791-437F-A12B-3D5A8EEB85D4}"/>
                </a:ext>
              </a:extLst>
            </p:cNvPr>
            <p:cNvSpPr/>
            <p:nvPr/>
          </p:nvSpPr>
          <p:spPr>
            <a:xfrm>
              <a:off x="133350" y="3975616"/>
              <a:ext cx="8831263"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⑥　材料や用具</a:t>
              </a:r>
            </a:p>
          </p:txBody>
        </p:sp>
        <p:sp>
          <p:nvSpPr>
            <p:cNvPr id="25" name="正方形/長方形 24">
              <a:extLst>
                <a:ext uri="{FF2B5EF4-FFF2-40B4-BE49-F238E27FC236}">
                  <a16:creationId xmlns:a16="http://schemas.microsoft.com/office/drawing/2014/main" id="{344835C8-EDDE-4E78-A1CE-0A75D83BABC1}"/>
                </a:ext>
              </a:extLst>
            </p:cNvPr>
            <p:cNvSpPr/>
            <p:nvPr/>
          </p:nvSpPr>
          <p:spPr>
            <a:xfrm>
              <a:off x="130175" y="3434758"/>
              <a:ext cx="8834438" cy="45719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⑤　</a:t>
              </a:r>
              <a:r>
                <a:rPr lang="ja-JP" altLang="en-US" sz="2400" dirty="0">
                  <a:solidFill>
                    <a:schemeClr val="tx2">
                      <a:lumMod val="50000"/>
                    </a:schemeClr>
                  </a:solidFill>
                  <a:latin typeface="+mj-ea"/>
                </a:rPr>
                <a:t>互いのよさや個性などを認め尊重し合うようにする指導</a:t>
              </a:r>
              <a:endParaRPr lang="ja-JP" altLang="en-US" sz="2400" dirty="0">
                <a:solidFill>
                  <a:schemeClr val="tx2">
                    <a:lumMod val="50000"/>
                  </a:schemeClr>
                </a:solidFill>
                <a:latin typeface="+mj-ea"/>
                <a:ea typeface="+mj-ea"/>
              </a:endParaRPr>
            </a:p>
          </p:txBody>
        </p:sp>
        <p:sp>
          <p:nvSpPr>
            <p:cNvPr id="26" name="正方形/長方形 25">
              <a:extLst>
                <a:ext uri="{FF2B5EF4-FFF2-40B4-BE49-F238E27FC236}">
                  <a16:creationId xmlns:a16="http://schemas.microsoft.com/office/drawing/2014/main" id="{F16546CA-49CC-43AC-BFC7-EAE5F8178436}"/>
                </a:ext>
              </a:extLst>
            </p:cNvPr>
            <p:cNvSpPr/>
            <p:nvPr/>
          </p:nvSpPr>
          <p:spPr>
            <a:xfrm>
              <a:off x="136525" y="5493027"/>
              <a:ext cx="8831263"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⑨　言語活動の充実　</a:t>
              </a:r>
            </a:p>
          </p:txBody>
        </p:sp>
        <p:sp>
          <p:nvSpPr>
            <p:cNvPr id="27" name="正方形/長方形 26">
              <a:extLst>
                <a:ext uri="{FF2B5EF4-FFF2-40B4-BE49-F238E27FC236}">
                  <a16:creationId xmlns:a16="http://schemas.microsoft.com/office/drawing/2014/main" id="{80FD1FFC-F647-4642-9393-90F8B3588D70}"/>
                </a:ext>
              </a:extLst>
            </p:cNvPr>
            <p:cNvSpPr/>
            <p:nvPr/>
          </p:nvSpPr>
          <p:spPr>
            <a:xfrm>
              <a:off x="127000" y="4971788"/>
              <a:ext cx="8831263"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⑧　地域の美術館などの利用や連携</a:t>
              </a:r>
            </a:p>
          </p:txBody>
        </p:sp>
        <p:sp>
          <p:nvSpPr>
            <p:cNvPr id="28" name="正方形/長方形 27">
              <a:extLst>
                <a:ext uri="{FF2B5EF4-FFF2-40B4-BE49-F238E27FC236}">
                  <a16:creationId xmlns:a16="http://schemas.microsoft.com/office/drawing/2014/main" id="{D78685C4-6151-45B6-AE51-3BEB8F2EF8E2}"/>
                </a:ext>
              </a:extLst>
            </p:cNvPr>
            <p:cNvSpPr/>
            <p:nvPr/>
          </p:nvSpPr>
          <p:spPr>
            <a:xfrm>
              <a:off x="123825" y="4481419"/>
              <a:ext cx="8834438" cy="45719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j-ea"/>
                  <a:ea typeface="+mj-ea"/>
                </a:rPr>
                <a:t>⑦　版に表す経験や土を焼成して表す経験</a:t>
              </a:r>
            </a:p>
          </p:txBody>
        </p:sp>
        <p:sp>
          <p:nvSpPr>
            <p:cNvPr id="29" name="正方形/長方形 28">
              <a:extLst>
                <a:ext uri="{FF2B5EF4-FFF2-40B4-BE49-F238E27FC236}">
                  <a16:creationId xmlns:a16="http://schemas.microsoft.com/office/drawing/2014/main" id="{CE676723-67A3-447A-AC9E-7FC0247119B3}"/>
                </a:ext>
              </a:extLst>
            </p:cNvPr>
            <p:cNvSpPr/>
            <p:nvPr/>
          </p:nvSpPr>
          <p:spPr>
            <a:xfrm>
              <a:off x="133225" y="6501139"/>
              <a:ext cx="8831263"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⑪　</a:t>
              </a:r>
              <a:r>
                <a:rPr lang="ja-JP" altLang="en-US" sz="2400" dirty="0">
                  <a:solidFill>
                    <a:schemeClr val="tx2">
                      <a:lumMod val="50000"/>
                    </a:schemeClr>
                  </a:solidFill>
                  <a:latin typeface="+mj-ea"/>
                </a:rPr>
                <a:t>創造性を大切にする態度</a:t>
              </a:r>
              <a:endParaRPr lang="ja-JP" altLang="en-US" sz="2400" dirty="0">
                <a:solidFill>
                  <a:schemeClr val="tx2">
                    <a:lumMod val="50000"/>
                  </a:schemeClr>
                </a:solidFill>
                <a:latin typeface="+mj-ea"/>
                <a:ea typeface="+mj-ea"/>
              </a:endParaRPr>
            </a:p>
          </p:txBody>
        </p:sp>
        <p:sp>
          <p:nvSpPr>
            <p:cNvPr id="30" name="正方形/長方形 29">
              <a:extLst>
                <a:ext uri="{FF2B5EF4-FFF2-40B4-BE49-F238E27FC236}">
                  <a16:creationId xmlns:a16="http://schemas.microsoft.com/office/drawing/2014/main" id="{721AA82C-2224-48BD-8CDA-894857737CF1}"/>
                </a:ext>
              </a:extLst>
            </p:cNvPr>
            <p:cNvSpPr/>
            <p:nvPr/>
          </p:nvSpPr>
          <p:spPr>
            <a:xfrm>
              <a:off x="133225" y="6004002"/>
              <a:ext cx="8831263" cy="45625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2">
                      <a:lumMod val="50000"/>
                    </a:schemeClr>
                  </a:solidFill>
                  <a:latin typeface="+mj-ea"/>
                  <a:ea typeface="+mj-ea"/>
                </a:rPr>
                <a:t>⑩　</a:t>
              </a:r>
              <a:r>
                <a:rPr lang="ja-JP" altLang="en-US" sz="2400" dirty="0">
                  <a:solidFill>
                    <a:schemeClr val="tx2">
                      <a:lumMod val="50000"/>
                    </a:schemeClr>
                  </a:solidFill>
                  <a:latin typeface="+mj-ea"/>
                </a:rPr>
                <a:t>コンピュータ</a:t>
              </a:r>
              <a:r>
                <a:rPr lang="en-US" altLang="ja-JP" sz="2400" dirty="0">
                  <a:solidFill>
                    <a:schemeClr val="tx2">
                      <a:lumMod val="50000"/>
                    </a:schemeClr>
                  </a:solidFill>
                  <a:latin typeface="+mj-ea"/>
                </a:rPr>
                <a:t>,</a:t>
              </a:r>
              <a:r>
                <a:rPr lang="ja-JP" altLang="en-US" sz="2400" dirty="0">
                  <a:solidFill>
                    <a:schemeClr val="tx2">
                      <a:lumMod val="50000"/>
                    </a:schemeClr>
                  </a:solidFill>
                  <a:latin typeface="+mj-ea"/>
                </a:rPr>
                <a:t>カメラなどの情報機器の利用</a:t>
              </a:r>
              <a:r>
                <a:rPr lang="ja-JP" altLang="en-US" sz="2400" dirty="0">
                  <a:solidFill>
                    <a:schemeClr val="tx2">
                      <a:lumMod val="50000"/>
                    </a:schemeClr>
                  </a:solidFill>
                  <a:latin typeface="+mj-ea"/>
                  <a:ea typeface="+mj-ea"/>
                </a:rPr>
                <a:t>　</a:t>
              </a:r>
            </a:p>
          </p:txBody>
        </p:sp>
      </p:gr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5849250"/>
      </p:ext>
    </p:extLst>
  </p:cSld>
  <p:clrMapOvr>
    <a:masterClrMapping/>
  </p:clrMapOvr>
  <mc:AlternateContent xmlns:mc="http://schemas.openxmlformats.org/markup-compatibility/2006" xmlns:p14="http://schemas.microsoft.com/office/powerpoint/2010/main">
    <mc:Choice Requires="p14">
      <p:transition spd="slow" p14:dur="2000" advTm="57850"/>
    </mc:Choice>
    <mc:Fallback xmlns="">
      <p:transition spd="slow" advTm="5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WordArt 10">
            <a:extLst>
              <a:ext uri="{FF2B5EF4-FFF2-40B4-BE49-F238E27FC236}">
                <a16:creationId xmlns:a16="http://schemas.microsoft.com/office/drawing/2014/main" id="{61F622A2-0F32-475E-8C21-C31FB1335BAD}"/>
              </a:ext>
            </a:extLst>
          </p:cNvPr>
          <p:cNvSpPr>
            <a:spLocks noChangeArrowheads="1" noChangeShapeType="1" noTextEdit="1"/>
          </p:cNvSpPr>
          <p:nvPr/>
        </p:nvSpPr>
        <p:spPr bwMode="auto">
          <a:xfrm>
            <a:off x="3297386" y="1151060"/>
            <a:ext cx="2520653" cy="609600"/>
          </a:xfrm>
          <a:prstGeom prst="rect">
            <a:avLst/>
          </a:prstGeom>
        </p:spPr>
        <p:txBody>
          <a:bodyPr wrap="none" fromWordArt="1">
            <a:prstTxWarp prst="textPlain">
              <a:avLst>
                <a:gd name="adj" fmla="val 50000"/>
              </a:avLst>
            </a:prstTxWarp>
          </a:bodyPr>
          <a:lstStyle/>
          <a:p>
            <a:pPr algn="ctr"/>
            <a:r>
              <a:rPr lang="ja-JP" altLang="en-US" sz="4800" b="1" kern="10" dirty="0">
                <a:ln w="0"/>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図画工作</a:t>
            </a:r>
          </a:p>
        </p:txBody>
      </p:sp>
      <p:sp>
        <p:nvSpPr>
          <p:cNvPr id="10" name="AutoShape 12">
            <a:extLst>
              <a:ext uri="{FF2B5EF4-FFF2-40B4-BE49-F238E27FC236}">
                <a16:creationId xmlns:a16="http://schemas.microsoft.com/office/drawing/2014/main" id="{DD55602D-B576-4A95-B84F-F7E791F5F072}"/>
              </a:ext>
            </a:extLst>
          </p:cNvPr>
          <p:cNvSpPr>
            <a:spLocks noChangeArrowheads="1"/>
          </p:cNvSpPr>
          <p:nvPr/>
        </p:nvSpPr>
        <p:spPr bwMode="auto">
          <a:xfrm>
            <a:off x="1308942" y="2150385"/>
            <a:ext cx="6633989" cy="3437358"/>
          </a:xfrm>
          <a:prstGeom prst="bevel">
            <a:avLst>
              <a:gd name="adj" fmla="val 4912"/>
            </a:avLst>
          </a:prstGeom>
          <a:solidFill>
            <a:srgbClr val="FFFFCC"/>
          </a:solidFill>
          <a:ln>
            <a:solidFill>
              <a:srgbClr val="FF9900"/>
            </a:solid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図画工作科の改訂の趣旨及び要点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図画工作科の目標及び学年の目標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図画工作科の内容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11" name="WordArt 6" descr="紫のメッシュ">
            <a:extLst>
              <a:ext uri="{FF2B5EF4-FFF2-40B4-BE49-F238E27FC236}">
                <a16:creationId xmlns:a16="http://schemas.microsoft.com/office/drawing/2014/main" id="{5C33779F-F803-4304-8395-FAB050B737D9}"/>
              </a:ext>
            </a:extLst>
          </p:cNvPr>
          <p:cNvSpPr>
            <a:spLocks noChangeArrowheads="1" noChangeShapeType="1" noTextEdit="1"/>
          </p:cNvSpPr>
          <p:nvPr/>
        </p:nvSpPr>
        <p:spPr bwMode="auto">
          <a:xfrm>
            <a:off x="2728913" y="6367193"/>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2" name="Text Box 14">
            <a:extLst>
              <a:ext uri="{FF2B5EF4-FFF2-40B4-BE49-F238E27FC236}">
                <a16:creationId xmlns:a16="http://schemas.microsoft.com/office/drawing/2014/main" id="{1D7A54C4-5040-46A1-B3FF-312A51396FAD}"/>
              </a:ext>
            </a:extLst>
          </p:cNvPr>
          <p:cNvSpPr txBox="1">
            <a:spLocks noChangeArrowheads="1"/>
          </p:cNvSpPr>
          <p:nvPr/>
        </p:nvSpPr>
        <p:spPr bwMode="auto">
          <a:xfrm>
            <a:off x="2149475" y="231900"/>
            <a:ext cx="2112963"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教育課程</a:t>
            </a:r>
          </a:p>
        </p:txBody>
      </p:sp>
      <p:sp>
        <p:nvSpPr>
          <p:cNvPr id="13" name="Text Box 16">
            <a:extLst>
              <a:ext uri="{FF2B5EF4-FFF2-40B4-BE49-F238E27FC236}">
                <a16:creationId xmlns:a16="http://schemas.microsoft.com/office/drawing/2014/main" id="{42A0B814-E0C5-45E6-96AD-D28F866A65AC}"/>
              </a:ext>
            </a:extLst>
          </p:cNvPr>
          <p:cNvSpPr txBox="1">
            <a:spLocks noChangeArrowheads="1"/>
          </p:cNvSpPr>
          <p:nvPr/>
        </p:nvSpPr>
        <p:spPr bwMode="auto">
          <a:xfrm>
            <a:off x="4262438" y="230312"/>
            <a:ext cx="1245666"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説明</a:t>
            </a:r>
          </a:p>
        </p:txBody>
      </p:sp>
      <p:sp>
        <p:nvSpPr>
          <p:cNvPr id="14" name="Rectangle 17">
            <a:extLst>
              <a:ext uri="{FF2B5EF4-FFF2-40B4-BE49-F238E27FC236}">
                <a16:creationId xmlns:a16="http://schemas.microsoft.com/office/drawing/2014/main" id="{AA8FD301-4732-4457-85EF-51B13E70CEBF}"/>
              </a:ext>
            </a:extLst>
          </p:cNvPr>
          <p:cNvSpPr>
            <a:spLocks noChangeArrowheads="1"/>
          </p:cNvSpPr>
          <p:nvPr/>
        </p:nvSpPr>
        <p:spPr bwMode="auto">
          <a:xfrm>
            <a:off x="6119813" y="231900"/>
            <a:ext cx="1701800"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latin typeface="HGP教科書体" panose="02020600000000000000" pitchFamily="18" charset="-128"/>
                <a:ea typeface="HGP教科書体" panose="02020600000000000000" pitchFamily="18" charset="-128"/>
              </a:rPr>
              <a:t>小学校</a:t>
            </a:r>
          </a:p>
        </p:txBody>
      </p:sp>
      <p:sp>
        <p:nvSpPr>
          <p:cNvPr id="15" name="楕円 14">
            <a:extLst>
              <a:ext uri="{FF2B5EF4-FFF2-40B4-BE49-F238E27FC236}">
                <a16:creationId xmlns:a16="http://schemas.microsoft.com/office/drawing/2014/main" id="{48118D34-4E3F-48A6-8C97-0602469D6FEE}"/>
              </a:ext>
            </a:extLst>
          </p:cNvPr>
          <p:cNvSpPr/>
          <p:nvPr/>
        </p:nvSpPr>
        <p:spPr>
          <a:xfrm>
            <a:off x="1028375" y="116632"/>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chemeClr val="tx2">
                    <a:lumMod val="50000"/>
                  </a:schemeClr>
                </a:solidFill>
                <a:latin typeface="HGP教科書体" panose="02020600000000000000" pitchFamily="18" charset="-128"/>
                <a:ea typeface="HGP教科書体" panose="02020600000000000000" pitchFamily="18" charset="-128"/>
              </a:rPr>
              <a:t>新</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41668"/>
      </p:ext>
    </p:extLst>
  </p:cSld>
  <p:clrMapOvr>
    <a:masterClrMapping/>
  </p:clrMapOvr>
  <mc:AlternateContent xmlns:mc="http://schemas.openxmlformats.org/markup-compatibility/2006" xmlns:p14="http://schemas.microsoft.com/office/powerpoint/2010/main">
    <mc:Choice Requires="p14">
      <p:transition spd="slow" p14:dur="2000" advTm="7145"/>
    </mc:Choice>
    <mc:Fallback xmlns="">
      <p:transition spd="slow" advTm="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a:extLst>
              <a:ext uri="{FF2B5EF4-FFF2-40B4-BE49-F238E27FC236}">
                <a16:creationId xmlns:a16="http://schemas.microsoft.com/office/drawing/2014/main" id="{44447EF8-2659-4194-8727-DA6650B35146}"/>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j-ea"/>
                <a:ea typeface="+mj-ea"/>
              </a:rPr>
              <a:t>P6</a:t>
            </a:r>
            <a:r>
              <a:rPr lang="ja-JP" altLang="en-US" dirty="0">
                <a:latin typeface="+mj-ea"/>
                <a:ea typeface="+mj-ea"/>
              </a:rPr>
              <a:t>∼</a:t>
            </a:r>
            <a:r>
              <a:rPr lang="en-US" altLang="ja-JP" dirty="0">
                <a:latin typeface="+mj-ea"/>
                <a:ea typeface="+mj-ea"/>
              </a:rPr>
              <a:t>8</a:t>
            </a:r>
            <a:endParaRPr lang="ja-JP" altLang="en-US" dirty="0">
              <a:latin typeface="+mj-ea"/>
              <a:ea typeface="+mj-ea"/>
            </a:endParaRPr>
          </a:p>
        </p:txBody>
      </p:sp>
      <p:sp>
        <p:nvSpPr>
          <p:cNvPr id="6" name="正方形/長方形 5">
            <a:extLst>
              <a:ext uri="{FF2B5EF4-FFF2-40B4-BE49-F238E27FC236}">
                <a16:creationId xmlns:a16="http://schemas.microsoft.com/office/drawing/2014/main" id="{985E7889-CB17-46A9-A9AF-9566AA94AF1E}"/>
              </a:ext>
            </a:extLst>
          </p:cNvPr>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latin typeface="+mj-ea"/>
              <a:ea typeface="+mj-ea"/>
            </a:endParaRPr>
          </a:p>
        </p:txBody>
      </p:sp>
      <p:sp>
        <p:nvSpPr>
          <p:cNvPr id="9221" name="テキスト ボックス 6">
            <a:extLst>
              <a:ext uri="{FF2B5EF4-FFF2-40B4-BE49-F238E27FC236}">
                <a16:creationId xmlns:a16="http://schemas.microsoft.com/office/drawing/2014/main" id="{FB7877C8-F0C6-45C9-B323-62133942D08E}"/>
              </a:ext>
            </a:extLst>
          </p:cNvPr>
          <p:cNvSpPr txBox="1">
            <a:spLocks noChangeArrowheads="1"/>
          </p:cNvSpPr>
          <p:nvPr/>
        </p:nvSpPr>
        <p:spPr bwMode="auto">
          <a:xfrm>
            <a:off x="323850" y="1484784"/>
            <a:ext cx="8569325"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dirty="0">
                <a:latin typeface="+mj-ea"/>
                <a:ea typeface="+mj-ea"/>
              </a:rPr>
              <a:t>①　目標の示し方</a:t>
            </a:r>
            <a:endParaRPr kumimoji="1" lang="en-US" altLang="ja-JP" sz="2800" b="1" dirty="0">
              <a:latin typeface="+mj-ea"/>
              <a:ea typeface="+mj-ea"/>
            </a:endParaRPr>
          </a:p>
          <a:p>
            <a:pPr eaLnBrk="1" hangingPunct="1"/>
            <a:r>
              <a:rPr kumimoji="1" lang="ja-JP" altLang="en-US" sz="2400" dirty="0">
                <a:latin typeface="+mj-ea"/>
                <a:ea typeface="+mj-ea"/>
              </a:rPr>
              <a:t>　　　「知識及び技能」，「思考力，判断力，表現力等」，「学びに</a:t>
            </a:r>
            <a:endParaRPr kumimoji="1" lang="en-US" altLang="ja-JP" sz="2400" dirty="0">
              <a:latin typeface="+mj-ea"/>
              <a:ea typeface="+mj-ea"/>
            </a:endParaRPr>
          </a:p>
          <a:p>
            <a:pPr eaLnBrk="1" hangingPunct="1"/>
            <a:r>
              <a:rPr kumimoji="1" lang="ja-JP" altLang="en-US" sz="2400" dirty="0">
                <a:latin typeface="+mj-ea"/>
                <a:ea typeface="+mj-ea"/>
              </a:rPr>
              <a:t>　向かう力，人間性等」　</a:t>
            </a:r>
            <a:r>
              <a:rPr kumimoji="1" lang="en-US" altLang="ja-JP" sz="2400" b="1" u="sng" dirty="0">
                <a:latin typeface="+mj-ea"/>
                <a:ea typeface="+mj-ea"/>
              </a:rPr>
              <a:t>※</a:t>
            </a:r>
            <a:r>
              <a:rPr kumimoji="1" lang="ja-JP" altLang="en-US" sz="2400" b="1" u="sng" dirty="0">
                <a:latin typeface="+mj-ea"/>
                <a:ea typeface="+mj-ea"/>
              </a:rPr>
              <a:t>学年の目標も同様に三つの柱で示す</a:t>
            </a:r>
            <a:endParaRPr kumimoji="1" lang="en-US" altLang="ja-JP" sz="2800" b="1" u="sng" dirty="0">
              <a:latin typeface="+mj-ea"/>
              <a:ea typeface="+mj-ea"/>
            </a:endParaRPr>
          </a:p>
          <a:p>
            <a:pPr eaLnBrk="1" hangingPunct="1"/>
            <a:endParaRPr kumimoji="1" lang="en-US" altLang="ja-JP" sz="2800" dirty="0">
              <a:latin typeface="+mj-ea"/>
              <a:ea typeface="+mj-ea"/>
            </a:endParaRPr>
          </a:p>
          <a:p>
            <a:pPr algn="dist" eaLnBrk="1" hangingPunct="1"/>
            <a:r>
              <a:rPr kumimoji="1" lang="ja-JP" altLang="en-US" sz="2800" b="1" dirty="0">
                <a:latin typeface="+mj-ea"/>
                <a:ea typeface="+mj-ea"/>
              </a:rPr>
              <a:t>②　</a:t>
            </a:r>
            <a:r>
              <a:rPr kumimoji="1" lang="ja-JP" altLang="en-US" sz="2800" b="1" spc="-150" dirty="0">
                <a:latin typeface="+mj-ea"/>
                <a:ea typeface="+mj-ea"/>
              </a:rPr>
              <a:t>図画工作科の学習における「造形的な見方・考え方」</a:t>
            </a:r>
            <a:endParaRPr kumimoji="1" lang="en-US" altLang="ja-JP" sz="2800" b="1" spc="-150" dirty="0">
              <a:latin typeface="+mj-ea"/>
              <a:ea typeface="+mj-ea"/>
            </a:endParaRPr>
          </a:p>
          <a:p>
            <a:pPr eaLnBrk="1" hangingPunct="1"/>
            <a:r>
              <a:rPr kumimoji="1" lang="ja-JP" altLang="en-US" sz="2800" dirty="0">
                <a:latin typeface="+mj-ea"/>
                <a:ea typeface="+mj-ea"/>
              </a:rPr>
              <a:t>　　</a:t>
            </a:r>
            <a:r>
              <a:rPr lang="ja-JP" altLang="en-US" sz="2400" dirty="0">
                <a:solidFill>
                  <a:srgbClr val="000000"/>
                </a:solidFill>
                <a:latin typeface="+mj-ea"/>
                <a:ea typeface="+mj-ea"/>
              </a:rPr>
              <a:t>感性や想像力を働かせ，対象や事象を，形や色などの造形的　</a:t>
            </a:r>
            <a:endParaRPr lang="en-US" altLang="ja-JP" sz="2400" dirty="0">
              <a:solidFill>
                <a:srgbClr val="000000"/>
              </a:solidFill>
              <a:latin typeface="+mj-ea"/>
              <a:ea typeface="+mj-ea"/>
            </a:endParaRPr>
          </a:p>
          <a:p>
            <a:pPr eaLnBrk="1" hangingPunct="1"/>
            <a:r>
              <a:rPr lang="ja-JP" altLang="en-US" sz="2400" dirty="0">
                <a:solidFill>
                  <a:srgbClr val="000000"/>
                </a:solidFill>
                <a:latin typeface="+mj-ea"/>
                <a:ea typeface="+mj-ea"/>
              </a:rPr>
              <a:t>　な視点で捉え，自分のイメージをもちながら意味や価値をつくり　　</a:t>
            </a:r>
            <a:endParaRPr lang="en-US" altLang="ja-JP" sz="2400" dirty="0">
              <a:solidFill>
                <a:srgbClr val="000000"/>
              </a:solidFill>
              <a:latin typeface="+mj-ea"/>
              <a:ea typeface="+mj-ea"/>
            </a:endParaRPr>
          </a:p>
          <a:p>
            <a:pPr eaLnBrk="1" hangingPunct="1"/>
            <a:r>
              <a:rPr lang="ja-JP" altLang="en-US" sz="2400" dirty="0">
                <a:solidFill>
                  <a:srgbClr val="000000"/>
                </a:solidFill>
                <a:latin typeface="+mj-ea"/>
                <a:ea typeface="+mj-ea"/>
              </a:rPr>
              <a:t>　だすこと</a:t>
            </a:r>
            <a:r>
              <a:rPr lang="ja-JP" altLang="en-US" sz="2400" dirty="0">
                <a:latin typeface="+mj-ea"/>
                <a:ea typeface="+mj-ea"/>
              </a:rPr>
              <a:t> </a:t>
            </a:r>
            <a:br>
              <a:rPr lang="ja-JP" altLang="en-US" sz="2400" dirty="0">
                <a:latin typeface="+mj-ea"/>
                <a:ea typeface="+mj-ea"/>
              </a:rPr>
            </a:br>
            <a:endParaRPr kumimoji="1" lang="en-US" altLang="ja-JP" sz="2800" dirty="0">
              <a:latin typeface="+mj-ea"/>
              <a:ea typeface="+mj-ea"/>
            </a:endParaRPr>
          </a:p>
          <a:p>
            <a:pPr eaLnBrk="1" hangingPunct="1"/>
            <a:r>
              <a:rPr kumimoji="1" lang="ja-JP" altLang="en-US" sz="2800" b="1" dirty="0">
                <a:latin typeface="+mj-ea"/>
                <a:ea typeface="+mj-ea"/>
              </a:rPr>
              <a:t>③　</a:t>
            </a:r>
            <a:r>
              <a:rPr kumimoji="1" lang="ja-JP" altLang="en-US" sz="2800" b="1" spc="-150" dirty="0">
                <a:latin typeface="+mj-ea"/>
                <a:ea typeface="+mj-ea"/>
              </a:rPr>
              <a:t>造形的な創造活動の充実</a:t>
            </a:r>
            <a:endParaRPr kumimoji="1" lang="en-US" altLang="ja-JP" sz="2800" b="1" spc="-150" dirty="0">
              <a:latin typeface="+mj-ea"/>
              <a:ea typeface="+mj-ea"/>
            </a:endParaRPr>
          </a:p>
          <a:p>
            <a:pPr eaLnBrk="1" hangingPunct="1"/>
            <a:r>
              <a:rPr kumimoji="1" lang="ja-JP" altLang="en-US" sz="2800" dirty="0">
                <a:latin typeface="+mj-ea"/>
                <a:ea typeface="+mj-ea"/>
              </a:rPr>
              <a:t>　　</a:t>
            </a:r>
            <a:r>
              <a:rPr lang="ja-JP" altLang="en-US" sz="2400" spc="-150" dirty="0">
                <a:solidFill>
                  <a:srgbClr val="000000"/>
                </a:solidFill>
                <a:latin typeface="+mj-ea"/>
                <a:ea typeface="+mj-ea"/>
              </a:rPr>
              <a:t>育成を目指す資質・能力の三つの柱のそれぞれに「創造」を位置　</a:t>
            </a:r>
            <a:endParaRPr lang="en-US" altLang="ja-JP" sz="2400" spc="-150" dirty="0">
              <a:solidFill>
                <a:srgbClr val="000000"/>
              </a:solidFill>
              <a:latin typeface="+mj-ea"/>
              <a:ea typeface="+mj-ea"/>
            </a:endParaRPr>
          </a:p>
          <a:p>
            <a:pPr eaLnBrk="1" hangingPunct="1"/>
            <a:r>
              <a:rPr lang="ja-JP" altLang="en-US" sz="2400" spc="-150" dirty="0">
                <a:solidFill>
                  <a:srgbClr val="000000"/>
                </a:solidFill>
                <a:latin typeface="+mj-ea"/>
                <a:ea typeface="+mj-ea"/>
              </a:rPr>
              <a:t>　付け，図画工作科の学習が造形的な創造活動を目指していること</a:t>
            </a:r>
            <a:br>
              <a:rPr lang="ja-JP" altLang="en-US" sz="2400" spc="-150" dirty="0">
                <a:latin typeface="+mj-ea"/>
                <a:ea typeface="+mj-ea"/>
              </a:rPr>
            </a:br>
            <a:endParaRPr kumimoji="1" lang="ja-JP" altLang="en-US" sz="2800" spc="-150" dirty="0">
              <a:latin typeface="+mj-ea"/>
              <a:ea typeface="+mj-ea"/>
            </a:endParaRPr>
          </a:p>
        </p:txBody>
      </p:sp>
      <p:sp>
        <p:nvSpPr>
          <p:cNvPr id="8" name="角丸四角形 7">
            <a:extLst>
              <a:ext uri="{FF2B5EF4-FFF2-40B4-BE49-F238E27FC236}">
                <a16:creationId xmlns:a16="http://schemas.microsoft.com/office/drawing/2014/main" id="{B97E73AF-9BB6-4757-AD38-CFFAD998D49C}"/>
              </a:ext>
            </a:extLst>
          </p:cNvPr>
          <p:cNvSpPr/>
          <p:nvPr/>
        </p:nvSpPr>
        <p:spPr>
          <a:xfrm>
            <a:off x="1475656" y="836712"/>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latin typeface="+mj-ea"/>
                <a:ea typeface="+mj-ea"/>
              </a:rPr>
              <a:t>図画工作科の目標の改善</a:t>
            </a:r>
          </a:p>
        </p:txBody>
      </p:sp>
      <p:sp>
        <p:nvSpPr>
          <p:cNvPr id="7"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Ⅰ</a:t>
            </a:r>
            <a:r>
              <a:rPr lang="ja-JP" altLang="en-US" sz="2400" b="1" dirty="0">
                <a:solidFill>
                  <a:prstClr val="black"/>
                </a:solidFill>
                <a:ea typeface="HGP教科書体" panose="02020600000000000000" pitchFamily="18" charset="-128"/>
              </a:rPr>
              <a:t>　図画工作科の改訂の趣旨及び要点</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2110186"/>
      </p:ext>
    </p:extLst>
  </p:cSld>
  <p:clrMapOvr>
    <a:masterClrMapping/>
  </p:clrMapOvr>
  <mc:AlternateContent xmlns:mc="http://schemas.openxmlformats.org/markup-compatibility/2006" xmlns:p14="http://schemas.microsoft.com/office/powerpoint/2010/main">
    <mc:Choice Requires="p14">
      <p:transition spd="slow" p14:dur="2000" advTm="97193"/>
    </mc:Choice>
    <mc:Fallback xmlns="">
      <p:transition spd="slow" advTm="9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a:extLst>
              <a:ext uri="{FF2B5EF4-FFF2-40B4-BE49-F238E27FC236}">
                <a16:creationId xmlns:a16="http://schemas.microsoft.com/office/drawing/2014/main" id="{E1CF4A60-29BD-4475-B6A2-23BD3C319262}"/>
              </a:ext>
            </a:extLst>
          </p:cNvPr>
          <p:cNvSpPr>
            <a:spLocks noChangeArrowheads="1"/>
          </p:cNvSpPr>
          <p:nvPr/>
        </p:nvSpPr>
        <p:spPr bwMode="auto">
          <a:xfrm>
            <a:off x="6732240" y="44450"/>
            <a:ext cx="241176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j-ea"/>
                <a:ea typeface="+mj-ea"/>
              </a:rPr>
              <a:t>P25</a:t>
            </a:r>
            <a:endParaRPr lang="ja-JP" altLang="en-US" dirty="0">
              <a:latin typeface="+mj-ea"/>
              <a:ea typeface="+mj-ea"/>
            </a:endParaRPr>
          </a:p>
        </p:txBody>
      </p:sp>
      <p:sp>
        <p:nvSpPr>
          <p:cNvPr id="6" name="正方形/長方形 5">
            <a:extLst>
              <a:ext uri="{FF2B5EF4-FFF2-40B4-BE49-F238E27FC236}">
                <a16:creationId xmlns:a16="http://schemas.microsoft.com/office/drawing/2014/main" id="{7FFEE41E-D0F2-4668-8914-7DF86439FDF0}"/>
              </a:ext>
            </a:extLst>
          </p:cNvPr>
          <p:cNvSpPr/>
          <p:nvPr/>
        </p:nvSpPr>
        <p:spPr>
          <a:xfrm>
            <a:off x="250825" y="1196752"/>
            <a:ext cx="8642350" cy="558958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 name="角丸四角形 7">
            <a:extLst>
              <a:ext uri="{FF2B5EF4-FFF2-40B4-BE49-F238E27FC236}">
                <a16:creationId xmlns:a16="http://schemas.microsoft.com/office/drawing/2014/main" id="{CC5E0978-9A99-44EF-8F4E-D466E3FF03C2}"/>
              </a:ext>
            </a:extLst>
          </p:cNvPr>
          <p:cNvSpPr/>
          <p:nvPr/>
        </p:nvSpPr>
        <p:spPr>
          <a:xfrm>
            <a:off x="1475656" y="836712"/>
            <a:ext cx="6408712" cy="508113"/>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図画工作科の内容構成の改善</a:t>
            </a:r>
          </a:p>
        </p:txBody>
      </p:sp>
      <p:graphicFrame>
        <p:nvGraphicFramePr>
          <p:cNvPr id="13" name="表 12">
            <a:extLst>
              <a:ext uri="{FF2B5EF4-FFF2-40B4-BE49-F238E27FC236}">
                <a16:creationId xmlns:a16="http://schemas.microsoft.com/office/drawing/2014/main" id="{9AEB424C-8699-4300-8609-2A82963017E7}"/>
              </a:ext>
            </a:extLst>
          </p:cNvPr>
          <p:cNvGraphicFramePr>
            <a:graphicFrameLocks noGrp="1"/>
          </p:cNvGraphicFramePr>
          <p:nvPr/>
        </p:nvGraphicFramePr>
        <p:xfrm>
          <a:off x="395536" y="1412776"/>
          <a:ext cx="8424936" cy="5295182"/>
        </p:xfrm>
        <a:graphic>
          <a:graphicData uri="http://schemas.openxmlformats.org/drawingml/2006/table">
            <a:tbl>
              <a:tblPr firstRow="1" firstCol="1" bandRow="1"/>
              <a:tblGrid>
                <a:gridCol w="1872208">
                  <a:extLst>
                    <a:ext uri="{9D8B030D-6E8A-4147-A177-3AD203B41FA5}">
                      <a16:colId xmlns:a16="http://schemas.microsoft.com/office/drawing/2014/main" val="2332641874"/>
                    </a:ext>
                  </a:extLst>
                </a:gridCol>
                <a:gridCol w="6552728">
                  <a:extLst>
                    <a:ext uri="{9D8B030D-6E8A-4147-A177-3AD203B41FA5}">
                      <a16:colId xmlns:a16="http://schemas.microsoft.com/office/drawing/2014/main" val="3795053183"/>
                    </a:ext>
                  </a:extLst>
                </a:gridCol>
              </a:tblGrid>
              <a:tr h="1566905">
                <a:tc>
                  <a:txBody>
                    <a:bodyPr/>
                    <a:lstStyle/>
                    <a:p>
                      <a:pPr marL="133350" indent="-133350" algn="l">
                        <a:spcAft>
                          <a:spcPts val="0"/>
                        </a:spcAft>
                      </a:pPr>
                      <a:r>
                        <a:rPr lang="ja-JP" sz="2400" kern="100" dirty="0">
                          <a:effectLst/>
                          <a:latin typeface="+mj-ea"/>
                          <a:ea typeface="+mj-ea"/>
                          <a:cs typeface="Times New Roman" panose="02020603050405020304" pitchFamily="18" charset="0"/>
                        </a:rPr>
                        <a:t>「</a:t>
                      </a:r>
                      <a:r>
                        <a:rPr lang="en-US" sz="2400" kern="100" dirty="0">
                          <a:effectLst/>
                          <a:latin typeface="+mj-ea"/>
                          <a:ea typeface="+mj-ea"/>
                          <a:cs typeface="Times New Roman" panose="02020603050405020304" pitchFamily="18" charset="0"/>
                        </a:rPr>
                        <a:t>A </a:t>
                      </a:r>
                      <a:r>
                        <a:rPr lang="ja-JP" sz="2400" kern="100" dirty="0">
                          <a:effectLst/>
                          <a:latin typeface="+mj-ea"/>
                          <a:ea typeface="+mj-ea"/>
                          <a:cs typeface="Times New Roman" panose="02020603050405020304" pitchFamily="18" charset="0"/>
                        </a:rPr>
                        <a:t>表現</a:t>
                      </a:r>
                      <a:r>
                        <a:rPr lang="ja-JP" sz="2400" b="1" u="sng" kern="100" dirty="0">
                          <a:effectLst/>
                          <a:latin typeface="+mj-ea"/>
                          <a:ea typeface="+mj-ea"/>
                          <a:cs typeface="Times New Roman" panose="02020603050405020304" pitchFamily="18" charset="0"/>
                        </a:rPr>
                        <a:t>（１）</a:t>
                      </a:r>
                      <a:r>
                        <a:rPr lang="ja-JP" sz="2400" u="sng" kern="100" dirty="0">
                          <a:effectLst/>
                          <a:latin typeface="+mj-ea"/>
                          <a:ea typeface="+mj-ea"/>
                          <a:cs typeface="Times New Roman" panose="02020603050405020304" pitchFamily="18" charset="0"/>
                        </a:rPr>
                        <a:t>　　　</a:t>
                      </a:r>
                      <a:r>
                        <a:rPr lang="ja-JP" sz="2400" b="1" u="sng" kern="100" dirty="0">
                          <a:effectLst/>
                          <a:latin typeface="+mj-ea"/>
                          <a:ea typeface="+mj-ea"/>
                          <a:cs typeface="Times New Roman" panose="02020603050405020304" pitchFamily="18" charset="0"/>
                        </a:rPr>
                        <a:t>発想や構想</a:t>
                      </a:r>
                      <a:r>
                        <a:rPr lang="ja-JP" sz="2400" kern="100" dirty="0">
                          <a:effectLst/>
                          <a:latin typeface="+mj-ea"/>
                          <a:ea typeface="+mj-ea"/>
                          <a:cs typeface="Times New Roman" panose="02020603050405020304" pitchFamily="18" charset="0"/>
                        </a:rPr>
                        <a:t>に関する</a:t>
                      </a:r>
                      <a:r>
                        <a:rPr lang="ja-JP" altLang="en-US" sz="2400" kern="100" dirty="0">
                          <a:effectLst/>
                          <a:latin typeface="+mj-ea"/>
                          <a:ea typeface="+mj-ea"/>
                          <a:cs typeface="Times New Roman" panose="02020603050405020304" pitchFamily="18" charset="0"/>
                        </a:rPr>
                        <a:t>　</a:t>
                      </a:r>
                      <a:r>
                        <a:rPr lang="ja-JP" sz="2400" kern="100" dirty="0">
                          <a:effectLst/>
                          <a:latin typeface="+mj-ea"/>
                          <a:ea typeface="+mj-ea"/>
                          <a:cs typeface="Times New Roman" panose="02020603050405020304" pitchFamily="18" charset="0"/>
                        </a:rPr>
                        <a:t>項目</a:t>
                      </a:r>
                      <a:r>
                        <a:rPr lang="ja-JP" altLang="en-US" sz="2400" kern="100" dirty="0">
                          <a:effectLst/>
                          <a:latin typeface="+mj-ea"/>
                          <a:ea typeface="+mj-ea"/>
                          <a:cs typeface="Times New Roman" panose="02020603050405020304" pitchFamily="18" charset="0"/>
                        </a:rPr>
                        <a:t>　</a:t>
                      </a:r>
                      <a:endParaRPr lang="ja-JP" sz="2400" kern="100" dirty="0">
                        <a:effectLst/>
                        <a:latin typeface="+mj-ea"/>
                        <a:ea typeface="+mj-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 typeface="+mj-lt"/>
                        <a:buNone/>
                      </a:pPr>
                      <a:r>
                        <a:rPr lang="ja-JP" sz="2400" b="1" u="sng" kern="100" dirty="0">
                          <a:solidFill>
                            <a:srgbClr val="FF0000"/>
                          </a:solidFill>
                          <a:effectLst/>
                          <a:latin typeface="+mj-ea"/>
                          <a:ea typeface="+mj-ea"/>
                          <a:cs typeface="Times New Roman" panose="02020603050405020304" pitchFamily="18" charset="0"/>
                        </a:rPr>
                        <a:t>ア　造形遊びをする活動</a:t>
                      </a:r>
                      <a:r>
                        <a:rPr lang="ja-JP" sz="2400" kern="100" dirty="0">
                          <a:effectLst/>
                          <a:latin typeface="+mj-ea"/>
                          <a:ea typeface="+mj-ea"/>
                          <a:cs typeface="Times New Roman" panose="02020603050405020304" pitchFamily="18" charset="0"/>
                        </a:rPr>
                        <a:t>を通して育成する</a:t>
                      </a:r>
                      <a:endParaRPr lang="en-US" altLang="ja-JP" sz="2400" kern="100" dirty="0">
                        <a:effectLst/>
                        <a:latin typeface="+mj-ea"/>
                        <a:ea typeface="+mj-ea"/>
                        <a:cs typeface="Times New Roman" panose="02020603050405020304" pitchFamily="18" charset="0"/>
                      </a:endParaRPr>
                    </a:p>
                    <a:p>
                      <a:pPr marL="0" indent="0" algn="l">
                        <a:spcAft>
                          <a:spcPts val="0"/>
                        </a:spcAft>
                        <a:buFont typeface="+mj-lt"/>
                        <a:buNone/>
                      </a:pPr>
                      <a:r>
                        <a:rPr lang="ja-JP" altLang="en-US" sz="2400" u="none" kern="100" dirty="0">
                          <a:effectLst/>
                          <a:latin typeface="+mj-ea"/>
                          <a:ea typeface="+mj-ea"/>
                          <a:cs typeface="Times New Roman" panose="02020603050405020304" pitchFamily="18" charset="0"/>
                        </a:rPr>
                        <a:t>　</a:t>
                      </a:r>
                      <a:r>
                        <a:rPr lang="ja-JP" sz="2400" b="1" u="sng" kern="100" dirty="0">
                          <a:effectLst/>
                          <a:latin typeface="+mj-ea"/>
                          <a:ea typeface="+mj-ea"/>
                          <a:cs typeface="Times New Roman" panose="02020603050405020304" pitchFamily="18" charset="0"/>
                        </a:rPr>
                        <a:t>「思考力</a:t>
                      </a:r>
                      <a:r>
                        <a:rPr lang="ja-JP" altLang="en-US" sz="2400" b="1" u="sng" kern="100" dirty="0">
                          <a:effectLst/>
                          <a:latin typeface="+mj-ea"/>
                          <a:ea typeface="+mj-ea"/>
                          <a:cs typeface="Times New Roman" panose="02020603050405020304" pitchFamily="18" charset="0"/>
                        </a:rPr>
                        <a:t>，</a:t>
                      </a:r>
                      <a:r>
                        <a:rPr lang="ja-JP" sz="2400" b="1" u="sng" kern="100" dirty="0">
                          <a:effectLst/>
                          <a:latin typeface="+mj-ea"/>
                          <a:ea typeface="+mj-ea"/>
                          <a:cs typeface="Times New Roman" panose="02020603050405020304" pitchFamily="18" charset="0"/>
                        </a:rPr>
                        <a:t>判断力</a:t>
                      </a:r>
                      <a:r>
                        <a:rPr lang="ja-JP" altLang="en-US" sz="2400" b="1" u="sng" kern="100" dirty="0">
                          <a:effectLst/>
                          <a:latin typeface="+mj-ea"/>
                          <a:ea typeface="+mj-ea"/>
                          <a:cs typeface="Times New Roman" panose="02020603050405020304" pitchFamily="18" charset="0"/>
                        </a:rPr>
                        <a:t>，</a:t>
                      </a:r>
                      <a:r>
                        <a:rPr lang="ja-JP" sz="2400" b="1" u="sng" kern="100" dirty="0">
                          <a:effectLst/>
                          <a:latin typeface="+mj-ea"/>
                          <a:ea typeface="+mj-ea"/>
                          <a:cs typeface="Times New Roman" panose="02020603050405020304" pitchFamily="18" charset="0"/>
                        </a:rPr>
                        <a:t>表現力等」</a:t>
                      </a:r>
                      <a:br>
                        <a:rPr lang="en-US" sz="2400" kern="100" dirty="0">
                          <a:effectLst/>
                          <a:latin typeface="+mj-ea"/>
                          <a:ea typeface="+mj-ea"/>
                          <a:cs typeface="Times New Roman" panose="02020603050405020304" pitchFamily="18" charset="0"/>
                        </a:rPr>
                      </a:br>
                      <a:r>
                        <a:rPr lang="ja-JP" sz="2400" b="1" u="sng" kern="100" dirty="0">
                          <a:solidFill>
                            <a:srgbClr val="FF0000"/>
                          </a:solidFill>
                          <a:effectLst/>
                          <a:latin typeface="+mj-ea"/>
                          <a:ea typeface="+mj-ea"/>
                          <a:cs typeface="Times New Roman" panose="02020603050405020304" pitchFamily="18" charset="0"/>
                        </a:rPr>
                        <a:t>イ　絵や立体</a:t>
                      </a:r>
                      <a:r>
                        <a:rPr lang="ja-JP" altLang="en-US" sz="2400" b="1" u="sng" kern="100" dirty="0">
                          <a:solidFill>
                            <a:srgbClr val="FF0000"/>
                          </a:solidFill>
                          <a:effectLst/>
                          <a:latin typeface="+mj-ea"/>
                          <a:ea typeface="+mj-ea"/>
                          <a:cs typeface="Times New Roman" panose="02020603050405020304" pitchFamily="18" charset="0"/>
                        </a:rPr>
                        <a:t>，</a:t>
                      </a:r>
                      <a:r>
                        <a:rPr lang="ja-JP" sz="2400" b="1" u="sng" kern="100" dirty="0">
                          <a:solidFill>
                            <a:srgbClr val="FF0000"/>
                          </a:solidFill>
                          <a:effectLst/>
                          <a:latin typeface="+mj-ea"/>
                          <a:ea typeface="+mj-ea"/>
                          <a:cs typeface="Times New Roman" panose="02020603050405020304" pitchFamily="18" charset="0"/>
                        </a:rPr>
                        <a:t>工作に表す活動</a:t>
                      </a:r>
                      <a:r>
                        <a:rPr lang="ja-JP" sz="2400" kern="100" dirty="0">
                          <a:effectLst/>
                          <a:latin typeface="+mj-ea"/>
                          <a:ea typeface="+mj-ea"/>
                          <a:cs typeface="Times New Roman" panose="02020603050405020304" pitchFamily="18" charset="0"/>
                        </a:rPr>
                        <a:t>を通して育成する</a:t>
                      </a:r>
                      <a:endParaRPr lang="en-US" altLang="ja-JP" sz="2400" kern="100" dirty="0">
                        <a:effectLst/>
                        <a:latin typeface="+mj-ea"/>
                        <a:ea typeface="+mj-ea"/>
                        <a:cs typeface="Times New Roman" panose="02020603050405020304" pitchFamily="18" charset="0"/>
                      </a:endParaRPr>
                    </a:p>
                    <a:p>
                      <a:pPr marL="0" indent="0" algn="l">
                        <a:spcAft>
                          <a:spcPts val="0"/>
                        </a:spcAft>
                        <a:buFont typeface="+mj-lt"/>
                        <a:buNone/>
                      </a:pPr>
                      <a:r>
                        <a:rPr lang="ja-JP" altLang="en-US" sz="2400" u="none" kern="100" dirty="0">
                          <a:effectLst/>
                          <a:latin typeface="+mj-ea"/>
                          <a:ea typeface="+mj-ea"/>
                          <a:cs typeface="Times New Roman" panose="02020603050405020304" pitchFamily="18" charset="0"/>
                        </a:rPr>
                        <a:t>　</a:t>
                      </a:r>
                      <a:r>
                        <a:rPr lang="ja-JP" sz="2400" b="1" u="sng" kern="100" dirty="0">
                          <a:effectLst/>
                          <a:latin typeface="+mj-ea"/>
                          <a:ea typeface="+mj-ea"/>
                          <a:cs typeface="Times New Roman" panose="02020603050405020304" pitchFamily="18" charset="0"/>
                        </a:rPr>
                        <a:t>「思考力</a:t>
                      </a:r>
                      <a:r>
                        <a:rPr lang="ja-JP" altLang="en-US" sz="2400" b="1" u="sng" kern="100" dirty="0">
                          <a:effectLst/>
                          <a:latin typeface="+mj-ea"/>
                          <a:ea typeface="+mj-ea"/>
                          <a:cs typeface="Times New Roman" panose="02020603050405020304" pitchFamily="18" charset="0"/>
                        </a:rPr>
                        <a:t>，</a:t>
                      </a:r>
                      <a:r>
                        <a:rPr lang="ja-JP" sz="2400" b="1" u="sng" kern="100" dirty="0">
                          <a:effectLst/>
                          <a:latin typeface="+mj-ea"/>
                          <a:ea typeface="+mj-ea"/>
                          <a:cs typeface="Times New Roman" panose="02020603050405020304" pitchFamily="18" charset="0"/>
                        </a:rPr>
                        <a:t>判断力</a:t>
                      </a:r>
                      <a:r>
                        <a:rPr lang="ja-JP" altLang="en-US" sz="2400" b="1" u="sng" kern="100" dirty="0">
                          <a:effectLst/>
                          <a:latin typeface="+mj-ea"/>
                          <a:ea typeface="+mj-ea"/>
                          <a:cs typeface="Times New Roman" panose="02020603050405020304" pitchFamily="18" charset="0"/>
                        </a:rPr>
                        <a:t>，</a:t>
                      </a:r>
                      <a:r>
                        <a:rPr lang="ja-JP" sz="2400" b="1" u="sng" kern="100" dirty="0">
                          <a:effectLst/>
                          <a:latin typeface="+mj-ea"/>
                          <a:ea typeface="+mj-ea"/>
                          <a:cs typeface="Times New Roman" panose="02020603050405020304" pitchFamily="18" charset="0"/>
                        </a:rPr>
                        <a:t>表現力等」</a:t>
                      </a:r>
                      <a:endParaRPr lang="ja-JP" sz="2400" b="1" kern="100" dirty="0">
                        <a:effectLst/>
                        <a:latin typeface="+mj-ea"/>
                        <a:ea typeface="+mj-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173927"/>
                  </a:ext>
                </a:extLst>
              </a:tr>
              <a:tr h="1118483">
                <a:tc>
                  <a:txBody>
                    <a:bodyPr/>
                    <a:lstStyle/>
                    <a:p>
                      <a:pPr marL="133350" indent="-133350" algn="l">
                        <a:spcAft>
                          <a:spcPts val="0"/>
                        </a:spcAft>
                      </a:pPr>
                      <a:r>
                        <a:rPr lang="ja-JP" sz="2400" kern="100" dirty="0">
                          <a:effectLst/>
                          <a:latin typeface="+mj-ea"/>
                          <a:ea typeface="+mj-ea"/>
                          <a:cs typeface="Times New Roman" panose="02020603050405020304" pitchFamily="18" charset="0"/>
                        </a:rPr>
                        <a:t>「</a:t>
                      </a:r>
                      <a:r>
                        <a:rPr lang="en-US" sz="2400" kern="100" dirty="0">
                          <a:effectLst/>
                          <a:latin typeface="+mj-ea"/>
                          <a:ea typeface="+mj-ea"/>
                          <a:cs typeface="Times New Roman" panose="02020603050405020304" pitchFamily="18" charset="0"/>
                        </a:rPr>
                        <a:t>A </a:t>
                      </a:r>
                      <a:r>
                        <a:rPr lang="ja-JP" sz="2400" kern="100" dirty="0">
                          <a:effectLst/>
                          <a:latin typeface="+mj-ea"/>
                          <a:ea typeface="+mj-ea"/>
                          <a:cs typeface="Times New Roman" panose="02020603050405020304" pitchFamily="18" charset="0"/>
                        </a:rPr>
                        <a:t>表現</a:t>
                      </a:r>
                      <a:r>
                        <a:rPr lang="ja-JP" sz="2400" b="1" u="sng" kern="100" dirty="0">
                          <a:effectLst/>
                          <a:latin typeface="+mj-ea"/>
                          <a:ea typeface="+mj-ea"/>
                          <a:cs typeface="Times New Roman" panose="02020603050405020304" pitchFamily="18" charset="0"/>
                        </a:rPr>
                        <a:t>（２）　　　技能</a:t>
                      </a:r>
                      <a:r>
                        <a:rPr lang="ja-JP" sz="2400" kern="100" dirty="0">
                          <a:effectLst/>
                          <a:latin typeface="+mj-ea"/>
                          <a:ea typeface="+mj-ea"/>
                          <a:cs typeface="Times New Roman" panose="02020603050405020304" pitchFamily="18" charset="0"/>
                        </a:rPr>
                        <a:t>に</a:t>
                      </a:r>
                      <a:r>
                        <a:rPr lang="ja-JP" altLang="en-US" sz="2400" kern="100" dirty="0">
                          <a:effectLst/>
                          <a:latin typeface="+mj-ea"/>
                          <a:ea typeface="+mj-ea"/>
                          <a:cs typeface="Times New Roman" panose="02020603050405020304" pitchFamily="18" charset="0"/>
                        </a:rPr>
                        <a:t>　　</a:t>
                      </a:r>
                      <a:r>
                        <a:rPr lang="ja-JP" sz="2400" kern="100" dirty="0">
                          <a:effectLst/>
                          <a:latin typeface="+mj-ea"/>
                          <a:ea typeface="+mj-ea"/>
                          <a:cs typeface="Times New Roman" panose="02020603050405020304" pitchFamily="18" charset="0"/>
                        </a:rPr>
                        <a:t>関する項目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 typeface="+mj-lt"/>
                        <a:buNone/>
                      </a:pPr>
                      <a:r>
                        <a:rPr lang="ja-JP" sz="2400" b="1" u="sng" kern="100" dirty="0">
                          <a:solidFill>
                            <a:srgbClr val="FF0000"/>
                          </a:solidFill>
                          <a:effectLst/>
                          <a:latin typeface="+mj-ea"/>
                          <a:ea typeface="+mj-ea"/>
                          <a:cs typeface="Times New Roman" panose="02020603050405020304" pitchFamily="18" charset="0"/>
                        </a:rPr>
                        <a:t>ア　造形遊びをする活動</a:t>
                      </a:r>
                      <a:r>
                        <a:rPr lang="ja-JP" sz="2400" kern="100" dirty="0">
                          <a:effectLst/>
                          <a:latin typeface="+mj-ea"/>
                          <a:ea typeface="+mj-ea"/>
                          <a:cs typeface="Times New Roman" panose="02020603050405020304" pitchFamily="18" charset="0"/>
                        </a:rPr>
                        <a:t>を通して育成する</a:t>
                      </a:r>
                      <a:r>
                        <a:rPr lang="ja-JP" sz="2400" b="1" u="sng" kern="100" dirty="0">
                          <a:effectLst/>
                          <a:latin typeface="+mj-ea"/>
                          <a:ea typeface="+mj-ea"/>
                          <a:cs typeface="Times New Roman" panose="02020603050405020304" pitchFamily="18" charset="0"/>
                        </a:rPr>
                        <a:t>「技能」</a:t>
                      </a:r>
                      <a:br>
                        <a:rPr lang="en-US" sz="2400" b="1" u="sng" kern="100" dirty="0">
                          <a:effectLst/>
                          <a:latin typeface="+mj-ea"/>
                          <a:ea typeface="+mj-ea"/>
                          <a:cs typeface="Times New Roman" panose="02020603050405020304" pitchFamily="18" charset="0"/>
                        </a:rPr>
                      </a:br>
                      <a:r>
                        <a:rPr lang="ja-JP" sz="2400" b="1" u="sng" kern="100" dirty="0">
                          <a:solidFill>
                            <a:srgbClr val="FF0000"/>
                          </a:solidFill>
                          <a:effectLst/>
                          <a:latin typeface="+mj-ea"/>
                          <a:ea typeface="+mj-ea"/>
                          <a:cs typeface="Times New Roman" panose="02020603050405020304" pitchFamily="18" charset="0"/>
                        </a:rPr>
                        <a:t>イ　絵や立体</a:t>
                      </a:r>
                      <a:r>
                        <a:rPr lang="ja-JP" altLang="en-US" sz="2400" b="1" u="sng" kern="100" dirty="0">
                          <a:solidFill>
                            <a:srgbClr val="FF0000"/>
                          </a:solidFill>
                          <a:effectLst/>
                          <a:latin typeface="+mj-ea"/>
                          <a:ea typeface="+mj-ea"/>
                          <a:cs typeface="Times New Roman" panose="02020603050405020304" pitchFamily="18" charset="0"/>
                        </a:rPr>
                        <a:t>，</a:t>
                      </a:r>
                      <a:r>
                        <a:rPr lang="ja-JP" sz="2400" b="1" u="sng" kern="100" dirty="0">
                          <a:solidFill>
                            <a:srgbClr val="FF0000"/>
                          </a:solidFill>
                          <a:effectLst/>
                          <a:latin typeface="+mj-ea"/>
                          <a:ea typeface="+mj-ea"/>
                          <a:cs typeface="Times New Roman" panose="02020603050405020304" pitchFamily="18" charset="0"/>
                        </a:rPr>
                        <a:t>工作に表す活動</a:t>
                      </a:r>
                      <a:r>
                        <a:rPr lang="ja-JP" sz="2400" kern="100" dirty="0">
                          <a:effectLst/>
                          <a:latin typeface="+mj-ea"/>
                          <a:ea typeface="+mj-ea"/>
                          <a:cs typeface="Times New Roman" panose="02020603050405020304" pitchFamily="18" charset="0"/>
                        </a:rPr>
                        <a:t>を通して育成する</a:t>
                      </a:r>
                      <a:endParaRPr lang="en-US" altLang="ja-JP" sz="2400" kern="100" dirty="0">
                        <a:effectLst/>
                        <a:latin typeface="+mj-ea"/>
                        <a:ea typeface="+mj-ea"/>
                        <a:cs typeface="Times New Roman" panose="02020603050405020304" pitchFamily="18" charset="0"/>
                      </a:endParaRPr>
                    </a:p>
                    <a:p>
                      <a:pPr marL="0" indent="0" algn="l">
                        <a:spcAft>
                          <a:spcPts val="0"/>
                        </a:spcAft>
                        <a:buFont typeface="+mj-lt"/>
                        <a:buNone/>
                      </a:pPr>
                      <a:r>
                        <a:rPr lang="ja-JP" altLang="en-US" sz="2400" u="none" kern="100" dirty="0">
                          <a:effectLst/>
                          <a:latin typeface="+mj-ea"/>
                          <a:ea typeface="+mj-ea"/>
                          <a:cs typeface="Times New Roman" panose="02020603050405020304" pitchFamily="18" charset="0"/>
                        </a:rPr>
                        <a:t>　</a:t>
                      </a:r>
                      <a:r>
                        <a:rPr lang="ja-JP" sz="2400" u="sng" kern="100" dirty="0">
                          <a:effectLst/>
                          <a:latin typeface="+mj-ea"/>
                          <a:ea typeface="+mj-ea"/>
                          <a:cs typeface="Times New Roman" panose="02020603050405020304" pitchFamily="18" charset="0"/>
                        </a:rPr>
                        <a:t>「技能」</a:t>
                      </a:r>
                      <a:endParaRPr lang="ja-JP" sz="2400" kern="100" dirty="0">
                        <a:effectLst/>
                        <a:latin typeface="+mj-ea"/>
                        <a:ea typeface="+mj-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7953298"/>
                  </a:ext>
                </a:extLst>
              </a:tr>
              <a:tr h="1118483">
                <a:tc>
                  <a:txBody>
                    <a:bodyPr/>
                    <a:lstStyle/>
                    <a:p>
                      <a:pPr marL="133350" indent="-133350" algn="l">
                        <a:spcAft>
                          <a:spcPts val="0"/>
                        </a:spcAft>
                      </a:pPr>
                      <a:r>
                        <a:rPr lang="ja-JP" sz="2400" kern="100" dirty="0">
                          <a:effectLst/>
                          <a:latin typeface="+mj-ea"/>
                          <a:ea typeface="+mj-ea"/>
                          <a:cs typeface="Times New Roman" panose="02020603050405020304" pitchFamily="18" charset="0"/>
                        </a:rPr>
                        <a:t>「</a:t>
                      </a:r>
                      <a:r>
                        <a:rPr lang="en-US" sz="2400" kern="100" dirty="0">
                          <a:effectLst/>
                          <a:latin typeface="+mj-ea"/>
                          <a:ea typeface="+mj-ea"/>
                          <a:cs typeface="Times New Roman" panose="02020603050405020304" pitchFamily="18" charset="0"/>
                        </a:rPr>
                        <a:t>B </a:t>
                      </a:r>
                      <a:r>
                        <a:rPr lang="ja-JP" sz="2400" kern="100" dirty="0">
                          <a:effectLst/>
                          <a:latin typeface="+mj-ea"/>
                          <a:ea typeface="+mj-ea"/>
                          <a:cs typeface="Times New Roman" panose="02020603050405020304" pitchFamily="18" charset="0"/>
                        </a:rPr>
                        <a:t>鑑賞（１）　　　鑑賞に</a:t>
                      </a:r>
                      <a:r>
                        <a:rPr lang="ja-JP" altLang="en-US" sz="2400" kern="100" dirty="0">
                          <a:effectLst/>
                          <a:latin typeface="+mj-ea"/>
                          <a:ea typeface="+mj-ea"/>
                          <a:cs typeface="Times New Roman" panose="02020603050405020304" pitchFamily="18" charset="0"/>
                        </a:rPr>
                        <a:t>　　</a:t>
                      </a:r>
                      <a:r>
                        <a:rPr lang="ja-JP" sz="2400" kern="100" dirty="0">
                          <a:effectLst/>
                          <a:latin typeface="+mj-ea"/>
                          <a:ea typeface="+mj-ea"/>
                          <a:cs typeface="Times New Roman" panose="02020603050405020304" pitchFamily="18" charset="0"/>
                        </a:rPr>
                        <a:t>関する項目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 typeface="+mj-lt"/>
                        <a:buNone/>
                      </a:pPr>
                      <a:r>
                        <a:rPr lang="ja-JP" sz="2400" kern="100" dirty="0">
                          <a:effectLst/>
                          <a:latin typeface="+mj-ea"/>
                          <a:ea typeface="+mj-ea"/>
                          <a:cs typeface="Times New Roman" panose="02020603050405020304" pitchFamily="18" charset="0"/>
                        </a:rPr>
                        <a:t>ア　</a:t>
                      </a:r>
                      <a:r>
                        <a:rPr lang="ja-JP" sz="2400" kern="100" dirty="0">
                          <a:solidFill>
                            <a:srgbClr val="FF0000"/>
                          </a:solidFill>
                          <a:effectLst/>
                          <a:latin typeface="+mj-ea"/>
                          <a:ea typeface="+mj-ea"/>
                          <a:cs typeface="Times New Roman" panose="02020603050405020304" pitchFamily="18" charset="0"/>
                        </a:rPr>
                        <a:t>鑑賞する活動</a:t>
                      </a:r>
                      <a:r>
                        <a:rPr lang="ja-JP" sz="2400" kern="100" dirty="0">
                          <a:effectLst/>
                          <a:latin typeface="+mj-ea"/>
                          <a:ea typeface="+mj-ea"/>
                          <a:cs typeface="Times New Roman" panose="02020603050405020304" pitchFamily="18" charset="0"/>
                        </a:rPr>
                        <a:t>を通して育成する</a:t>
                      </a:r>
                      <a:r>
                        <a:rPr lang="ja-JP" sz="2400" b="1" u="sng" kern="100" dirty="0">
                          <a:solidFill>
                            <a:schemeClr val="tx1"/>
                          </a:solidFill>
                          <a:effectLst/>
                          <a:latin typeface="+mj-ea"/>
                          <a:ea typeface="+mj-ea"/>
                          <a:cs typeface="Times New Roman" panose="02020603050405020304" pitchFamily="18" charset="0"/>
                        </a:rPr>
                        <a:t>「思考力</a:t>
                      </a:r>
                      <a:r>
                        <a:rPr lang="ja-JP" altLang="en-US" sz="2400" b="1" u="sng" kern="100" dirty="0">
                          <a:solidFill>
                            <a:schemeClr val="tx1"/>
                          </a:solidFill>
                          <a:effectLst/>
                          <a:latin typeface="+mj-ea"/>
                          <a:ea typeface="+mj-ea"/>
                          <a:cs typeface="Times New Roman" panose="02020603050405020304" pitchFamily="18" charset="0"/>
                        </a:rPr>
                        <a:t>，</a:t>
                      </a:r>
                      <a:endParaRPr lang="en-US" altLang="ja-JP" sz="2400" b="1" u="sng" kern="100" dirty="0">
                        <a:solidFill>
                          <a:schemeClr val="tx1"/>
                        </a:solidFill>
                        <a:effectLst/>
                        <a:latin typeface="+mj-ea"/>
                        <a:ea typeface="+mj-ea"/>
                        <a:cs typeface="Times New Roman" panose="02020603050405020304" pitchFamily="18" charset="0"/>
                      </a:endParaRPr>
                    </a:p>
                    <a:p>
                      <a:pPr marL="0" indent="0" algn="l">
                        <a:spcAft>
                          <a:spcPts val="0"/>
                        </a:spcAft>
                        <a:buFont typeface="+mj-lt"/>
                        <a:buNone/>
                      </a:pPr>
                      <a:r>
                        <a:rPr lang="ja-JP" altLang="en-US" sz="2400" b="1" u="none" kern="100" dirty="0">
                          <a:solidFill>
                            <a:schemeClr val="tx1"/>
                          </a:solidFill>
                          <a:effectLst/>
                          <a:latin typeface="+mj-ea"/>
                          <a:ea typeface="+mj-ea"/>
                          <a:cs typeface="Times New Roman" panose="02020603050405020304" pitchFamily="18" charset="0"/>
                        </a:rPr>
                        <a:t>　</a:t>
                      </a:r>
                      <a:r>
                        <a:rPr lang="ja-JP" sz="2400" b="1" u="sng" kern="100" dirty="0">
                          <a:solidFill>
                            <a:schemeClr val="tx1"/>
                          </a:solidFill>
                          <a:effectLst/>
                          <a:latin typeface="+mj-ea"/>
                          <a:ea typeface="+mj-ea"/>
                          <a:cs typeface="Times New Roman" panose="02020603050405020304" pitchFamily="18" charset="0"/>
                        </a:rPr>
                        <a:t>判断力</a:t>
                      </a:r>
                      <a:r>
                        <a:rPr lang="ja-JP" altLang="en-US" sz="2400" b="1" u="sng" kern="100" dirty="0">
                          <a:solidFill>
                            <a:schemeClr val="tx1"/>
                          </a:solidFill>
                          <a:effectLst/>
                          <a:latin typeface="+mj-ea"/>
                          <a:ea typeface="+mj-ea"/>
                          <a:cs typeface="Times New Roman" panose="02020603050405020304" pitchFamily="18" charset="0"/>
                        </a:rPr>
                        <a:t>，</a:t>
                      </a:r>
                      <a:r>
                        <a:rPr lang="ja-JP" sz="2400" b="1" u="sng" kern="100" dirty="0">
                          <a:solidFill>
                            <a:schemeClr val="tx1"/>
                          </a:solidFill>
                          <a:effectLst/>
                          <a:latin typeface="+mj-ea"/>
                          <a:ea typeface="+mj-ea"/>
                          <a:cs typeface="Times New Roman" panose="02020603050405020304" pitchFamily="18" charset="0"/>
                        </a:rPr>
                        <a:t>表現力等」</a:t>
                      </a:r>
                      <a:endParaRPr lang="en-US" altLang="ja-JP" sz="2400" b="1" u="sng" kern="100" dirty="0">
                        <a:solidFill>
                          <a:schemeClr val="tx1"/>
                        </a:solidFill>
                        <a:effectLst/>
                        <a:latin typeface="+mj-ea"/>
                        <a:ea typeface="+mj-ea"/>
                        <a:cs typeface="Times New Roman" panose="02020603050405020304" pitchFamily="18" charset="0"/>
                      </a:endParaRPr>
                    </a:p>
                    <a:p>
                      <a:pPr marL="0" indent="0" algn="l">
                        <a:spcAft>
                          <a:spcPts val="0"/>
                        </a:spcAft>
                        <a:buFont typeface="+mj-lt"/>
                        <a:buNone/>
                      </a:pPr>
                      <a:r>
                        <a:rPr lang="en-US" altLang="ja-JP" sz="2400" b="1" kern="100" dirty="0">
                          <a:solidFill>
                            <a:schemeClr val="tx1"/>
                          </a:solidFill>
                          <a:effectLst/>
                          <a:latin typeface="+mj-ea"/>
                          <a:ea typeface="+mj-ea"/>
                          <a:cs typeface="Times New Roman" panose="02020603050405020304" pitchFamily="18" charset="0"/>
                        </a:rPr>
                        <a:t>※</a:t>
                      </a:r>
                      <a:r>
                        <a:rPr lang="ja-JP" altLang="en-US" sz="2400" b="1" kern="100" dirty="0">
                          <a:solidFill>
                            <a:schemeClr val="tx1"/>
                          </a:solidFill>
                          <a:effectLst/>
                          <a:latin typeface="+mj-ea"/>
                          <a:ea typeface="+mj-ea"/>
                          <a:cs typeface="Times New Roman" panose="02020603050405020304" pitchFamily="18" charset="0"/>
                        </a:rPr>
                        <a:t>高学年の鑑賞対象に新たに「生活の中の造形」</a:t>
                      </a:r>
                      <a:endParaRPr lang="ja-JP" sz="2400" b="1" kern="100" dirty="0">
                        <a:solidFill>
                          <a:schemeClr val="tx1"/>
                        </a:solidFill>
                        <a:effectLst/>
                        <a:latin typeface="+mj-ea"/>
                        <a:ea typeface="+mj-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22818"/>
                  </a:ext>
                </a:extLst>
              </a:tr>
              <a:tr h="1491311">
                <a:tc>
                  <a:txBody>
                    <a:bodyPr/>
                    <a:lstStyle/>
                    <a:p>
                      <a:pPr algn="just">
                        <a:spcAft>
                          <a:spcPts val="0"/>
                        </a:spcAft>
                      </a:pPr>
                      <a:r>
                        <a:rPr lang="ja-JP" sz="2400" kern="100" dirty="0">
                          <a:effectLst/>
                          <a:latin typeface="+mj-ea"/>
                          <a:ea typeface="+mj-ea"/>
                          <a:cs typeface="Times New Roman" panose="02020603050405020304" pitchFamily="18" charset="0"/>
                        </a:rPr>
                        <a:t>〔共通事項〕（１）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2400" kern="100" dirty="0">
                          <a:effectLst/>
                          <a:latin typeface="+mj-ea"/>
                          <a:ea typeface="+mj-ea"/>
                          <a:cs typeface="Times New Roman" panose="02020603050405020304" pitchFamily="18" charset="0"/>
                        </a:rPr>
                        <a:t>ア　「</a:t>
                      </a:r>
                      <a:r>
                        <a:rPr lang="en-US" sz="2400" kern="100" dirty="0">
                          <a:effectLst/>
                          <a:latin typeface="+mj-ea"/>
                          <a:ea typeface="+mj-ea"/>
                          <a:cs typeface="Times New Roman" panose="02020603050405020304" pitchFamily="18" charset="0"/>
                        </a:rPr>
                        <a:t>A</a:t>
                      </a:r>
                      <a:r>
                        <a:rPr lang="ja-JP" sz="2400" kern="100" dirty="0">
                          <a:effectLst/>
                          <a:latin typeface="+mj-ea"/>
                          <a:ea typeface="+mj-ea"/>
                          <a:cs typeface="Times New Roman" panose="02020603050405020304" pitchFamily="18" charset="0"/>
                        </a:rPr>
                        <a:t>　表現」及び「</a:t>
                      </a:r>
                      <a:r>
                        <a:rPr lang="en-US" sz="2400" kern="100" dirty="0">
                          <a:effectLst/>
                          <a:latin typeface="+mj-ea"/>
                          <a:ea typeface="+mj-ea"/>
                          <a:cs typeface="Times New Roman" panose="02020603050405020304" pitchFamily="18" charset="0"/>
                        </a:rPr>
                        <a:t>B</a:t>
                      </a:r>
                      <a:r>
                        <a:rPr lang="ja-JP" sz="2400" kern="100" dirty="0">
                          <a:effectLst/>
                          <a:latin typeface="+mj-ea"/>
                          <a:ea typeface="+mj-ea"/>
                          <a:cs typeface="Times New Roman" panose="02020603050405020304" pitchFamily="18" charset="0"/>
                        </a:rPr>
                        <a:t>鑑賞」の指導を通して育成</a:t>
                      </a:r>
                      <a:r>
                        <a:rPr lang="ja-JP" altLang="en-US" sz="2400" kern="100" dirty="0">
                          <a:effectLst/>
                          <a:latin typeface="+mj-ea"/>
                          <a:ea typeface="+mj-ea"/>
                          <a:cs typeface="Times New Roman" panose="02020603050405020304" pitchFamily="18" charset="0"/>
                        </a:rPr>
                        <a:t>　　</a:t>
                      </a:r>
                      <a:endParaRPr lang="en-US" altLang="ja-JP" sz="2400" kern="100" dirty="0">
                        <a:effectLst/>
                        <a:latin typeface="+mj-ea"/>
                        <a:ea typeface="+mj-ea"/>
                        <a:cs typeface="Times New Roman" panose="02020603050405020304" pitchFamily="18" charset="0"/>
                      </a:endParaRPr>
                    </a:p>
                    <a:p>
                      <a:pPr algn="l">
                        <a:spcAft>
                          <a:spcPts val="0"/>
                        </a:spcAft>
                      </a:pPr>
                      <a:r>
                        <a:rPr lang="ja-JP" altLang="en-US" sz="2400" kern="100" dirty="0">
                          <a:effectLst/>
                          <a:latin typeface="+mj-ea"/>
                          <a:ea typeface="+mj-ea"/>
                          <a:cs typeface="Times New Roman" panose="02020603050405020304" pitchFamily="18" charset="0"/>
                        </a:rPr>
                        <a:t>　</a:t>
                      </a:r>
                      <a:r>
                        <a:rPr lang="ja-JP" sz="2400" kern="100" dirty="0">
                          <a:effectLst/>
                          <a:latin typeface="+mj-ea"/>
                          <a:ea typeface="+mj-ea"/>
                          <a:cs typeface="Times New Roman" panose="02020603050405020304" pitchFamily="18" charset="0"/>
                        </a:rPr>
                        <a:t>する</a:t>
                      </a:r>
                      <a:r>
                        <a:rPr lang="ja-JP" sz="2400" b="1" u="sng" kern="100" dirty="0">
                          <a:effectLst/>
                          <a:latin typeface="+mj-ea"/>
                          <a:ea typeface="+mj-ea"/>
                          <a:cs typeface="Times New Roman" panose="02020603050405020304" pitchFamily="18" charset="0"/>
                        </a:rPr>
                        <a:t>「知識」</a:t>
                      </a:r>
                      <a:br>
                        <a:rPr lang="en-US" sz="2400" b="1" kern="100" dirty="0">
                          <a:effectLst/>
                          <a:latin typeface="+mj-ea"/>
                          <a:ea typeface="+mj-ea"/>
                          <a:cs typeface="Times New Roman" panose="02020603050405020304" pitchFamily="18" charset="0"/>
                        </a:rPr>
                      </a:br>
                      <a:r>
                        <a:rPr lang="ja-JP" sz="2400" kern="100" dirty="0">
                          <a:effectLst/>
                          <a:latin typeface="+mj-ea"/>
                          <a:ea typeface="+mj-ea"/>
                          <a:cs typeface="Times New Roman" panose="02020603050405020304" pitchFamily="18" charset="0"/>
                        </a:rPr>
                        <a:t>イ　「</a:t>
                      </a:r>
                      <a:r>
                        <a:rPr lang="en-US" sz="2400" kern="100" dirty="0">
                          <a:effectLst/>
                          <a:latin typeface="+mj-ea"/>
                          <a:ea typeface="+mj-ea"/>
                          <a:cs typeface="Times New Roman" panose="02020603050405020304" pitchFamily="18" charset="0"/>
                        </a:rPr>
                        <a:t>A</a:t>
                      </a:r>
                      <a:r>
                        <a:rPr lang="ja-JP" sz="2400" kern="100" dirty="0">
                          <a:effectLst/>
                          <a:latin typeface="+mj-ea"/>
                          <a:ea typeface="+mj-ea"/>
                          <a:cs typeface="Times New Roman" panose="02020603050405020304" pitchFamily="18" charset="0"/>
                        </a:rPr>
                        <a:t>　表現」及び「</a:t>
                      </a:r>
                      <a:r>
                        <a:rPr lang="en-US" sz="2400" kern="100" dirty="0">
                          <a:effectLst/>
                          <a:latin typeface="+mj-ea"/>
                          <a:ea typeface="+mj-ea"/>
                          <a:cs typeface="Times New Roman" panose="02020603050405020304" pitchFamily="18" charset="0"/>
                        </a:rPr>
                        <a:t>B</a:t>
                      </a:r>
                      <a:r>
                        <a:rPr lang="ja-JP" sz="2400" kern="100" dirty="0">
                          <a:effectLst/>
                          <a:latin typeface="+mj-ea"/>
                          <a:ea typeface="+mj-ea"/>
                          <a:cs typeface="Times New Roman" panose="02020603050405020304" pitchFamily="18" charset="0"/>
                        </a:rPr>
                        <a:t>鑑賞」の指導を通して育成</a:t>
                      </a:r>
                      <a:endParaRPr lang="en-US" altLang="ja-JP" sz="2400" kern="100" dirty="0">
                        <a:effectLst/>
                        <a:latin typeface="+mj-ea"/>
                        <a:ea typeface="+mj-ea"/>
                        <a:cs typeface="Times New Roman" panose="02020603050405020304" pitchFamily="18" charset="0"/>
                      </a:endParaRPr>
                    </a:p>
                    <a:p>
                      <a:pPr algn="l">
                        <a:spcAft>
                          <a:spcPts val="0"/>
                        </a:spcAft>
                      </a:pPr>
                      <a:r>
                        <a:rPr lang="ja-JP" altLang="en-US" sz="2400" kern="100" dirty="0">
                          <a:effectLst/>
                          <a:latin typeface="+mj-ea"/>
                          <a:ea typeface="+mj-ea"/>
                          <a:cs typeface="Times New Roman" panose="02020603050405020304" pitchFamily="18" charset="0"/>
                        </a:rPr>
                        <a:t>　</a:t>
                      </a:r>
                      <a:r>
                        <a:rPr lang="ja-JP" sz="2400" kern="100" dirty="0">
                          <a:effectLst/>
                          <a:latin typeface="+mj-ea"/>
                          <a:ea typeface="+mj-ea"/>
                          <a:cs typeface="Times New Roman" panose="02020603050405020304" pitchFamily="18" charset="0"/>
                        </a:rPr>
                        <a:t>する</a:t>
                      </a:r>
                      <a:r>
                        <a:rPr lang="ja-JP" sz="2400" b="1" u="sng" kern="100">
                          <a:effectLst/>
                          <a:latin typeface="+mj-ea"/>
                          <a:ea typeface="+mj-ea"/>
                          <a:cs typeface="Times New Roman" panose="02020603050405020304" pitchFamily="18" charset="0"/>
                        </a:rPr>
                        <a:t>「思考力</a:t>
                      </a:r>
                      <a:r>
                        <a:rPr lang="ja-JP" altLang="en-US" sz="2400" b="1" u="sng" kern="100">
                          <a:effectLst/>
                          <a:latin typeface="+mj-ea"/>
                          <a:ea typeface="+mj-ea"/>
                          <a:cs typeface="Times New Roman" panose="02020603050405020304" pitchFamily="18" charset="0"/>
                        </a:rPr>
                        <a:t>，</a:t>
                      </a:r>
                      <a:r>
                        <a:rPr lang="ja-JP" sz="2400" b="1" u="sng" kern="100">
                          <a:effectLst/>
                          <a:latin typeface="+mj-ea"/>
                          <a:ea typeface="+mj-ea"/>
                          <a:cs typeface="Times New Roman" panose="02020603050405020304" pitchFamily="18" charset="0"/>
                        </a:rPr>
                        <a:t>判断力</a:t>
                      </a:r>
                      <a:r>
                        <a:rPr lang="ja-JP" altLang="en-US" sz="2400" b="1" u="sng" kern="100">
                          <a:effectLst/>
                          <a:latin typeface="+mj-ea"/>
                          <a:ea typeface="+mj-ea"/>
                          <a:cs typeface="Times New Roman" panose="02020603050405020304" pitchFamily="18" charset="0"/>
                        </a:rPr>
                        <a:t>，</a:t>
                      </a:r>
                      <a:r>
                        <a:rPr lang="ja-JP" sz="2400" b="1" u="sng" kern="100">
                          <a:effectLst/>
                          <a:latin typeface="+mj-ea"/>
                          <a:ea typeface="+mj-ea"/>
                          <a:cs typeface="Times New Roman" panose="02020603050405020304" pitchFamily="18" charset="0"/>
                        </a:rPr>
                        <a:t>表現力</a:t>
                      </a:r>
                      <a:r>
                        <a:rPr lang="ja-JP" sz="2400" b="1" u="sng" kern="100" dirty="0">
                          <a:effectLst/>
                          <a:latin typeface="+mj-ea"/>
                          <a:ea typeface="+mj-ea"/>
                          <a:cs typeface="Times New Roman" panose="02020603050405020304" pitchFamily="18" charset="0"/>
                        </a:rPr>
                        <a:t>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497391"/>
                  </a:ext>
                </a:extLst>
              </a:tr>
            </a:tbl>
          </a:graphicData>
        </a:graphic>
      </p:graphicFrame>
      <p:sp>
        <p:nvSpPr>
          <p:cNvPr id="7"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Ⅰ</a:t>
            </a:r>
            <a:r>
              <a:rPr lang="ja-JP" altLang="en-US" sz="2400" b="1" dirty="0">
                <a:solidFill>
                  <a:prstClr val="black"/>
                </a:solidFill>
                <a:ea typeface="HGP教科書体" panose="02020600000000000000" pitchFamily="18" charset="-128"/>
              </a:rPr>
              <a:t>　図画工作科の改訂の趣旨及び要点</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890077"/>
      </p:ext>
    </p:extLst>
  </p:cSld>
  <p:clrMapOvr>
    <a:masterClrMapping/>
  </p:clrMapOvr>
  <mc:AlternateContent xmlns:mc="http://schemas.openxmlformats.org/markup-compatibility/2006" xmlns:p14="http://schemas.microsoft.com/office/powerpoint/2010/main">
    <mc:Choice Requires="p14">
      <p:transition spd="slow" p14:dur="2000" advTm="99016"/>
    </mc:Choice>
    <mc:Fallback xmlns="">
      <p:transition spd="slow" advTm="9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P9</a:t>
            </a:r>
            <a:r>
              <a:rPr lang="ja-JP" altLang="en-US" dirty="0">
                <a:latin typeface="+mn-ea"/>
                <a:ea typeface="+mn-ea"/>
              </a:rPr>
              <a:t>∼</a:t>
            </a:r>
            <a:r>
              <a:rPr lang="en-US" altLang="ja-JP" dirty="0">
                <a:latin typeface="+mn-ea"/>
                <a:ea typeface="+mn-ea"/>
              </a:rPr>
              <a:t>16</a:t>
            </a:r>
            <a:endParaRPr lang="ja-JP" altLang="en-US" dirty="0">
              <a:latin typeface="+mn-ea"/>
              <a:ea typeface="+mn-ea"/>
            </a:endParaRPr>
          </a:p>
        </p:txBody>
      </p:sp>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72008" y="836712"/>
            <a:ext cx="8964488" cy="5688633"/>
          </a:xfrm>
          <a:prstGeom prst="foldedCorner">
            <a:avLst>
              <a:gd name="adj" fmla="val 3150"/>
            </a:avLst>
          </a:prstGeom>
          <a:solidFill>
            <a:schemeClr val="bg1"/>
          </a:solidFill>
          <a:ln w="38100">
            <a:solidFill>
              <a:schemeClr val="tx1"/>
            </a:solidFill>
            <a:round/>
            <a:headEnd/>
            <a:tailEnd/>
          </a:ln>
        </p:spPr>
        <p:txBody>
          <a:bodyPr wrap="none" tIns="288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800" dirty="0">
                <a:latin typeface="+mj-ea"/>
                <a:ea typeface="+mj-ea"/>
              </a:rPr>
              <a:t>　 </a:t>
            </a:r>
            <a:r>
              <a:rPr lang="ja-JP" altLang="en-US" sz="2800" dirty="0">
                <a:solidFill>
                  <a:srgbClr val="000000"/>
                </a:solidFill>
                <a:latin typeface="+mj-ea"/>
                <a:ea typeface="+mj-ea"/>
              </a:rPr>
              <a:t>表現及び鑑賞の活動を通して，</a:t>
            </a:r>
            <a:r>
              <a:rPr lang="ja-JP" altLang="en-US" sz="2800" b="1" u="sng" dirty="0">
                <a:solidFill>
                  <a:srgbClr val="FF0000"/>
                </a:solidFill>
                <a:latin typeface="+mj-ea"/>
                <a:ea typeface="+mj-ea"/>
              </a:rPr>
              <a:t>造形的な見方・考え方を</a:t>
            </a:r>
            <a:endParaRPr lang="en-US" altLang="ja-JP" sz="2800" b="1" u="sng" dirty="0">
              <a:solidFill>
                <a:srgbClr val="FF0000"/>
              </a:solidFill>
              <a:latin typeface="+mj-ea"/>
              <a:ea typeface="+mj-ea"/>
            </a:endParaRPr>
          </a:p>
          <a:p>
            <a:pPr algn="just" eaLnBrk="1" hangingPunct="1"/>
            <a:r>
              <a:rPr lang="ja-JP" altLang="en-US" sz="2800" b="1" dirty="0">
                <a:solidFill>
                  <a:srgbClr val="FF0000"/>
                </a:solidFill>
                <a:latin typeface="+mj-ea"/>
                <a:ea typeface="+mj-ea"/>
              </a:rPr>
              <a:t> </a:t>
            </a:r>
            <a:r>
              <a:rPr lang="ja-JP" altLang="en-US" sz="2800" b="1" u="sng" dirty="0">
                <a:solidFill>
                  <a:srgbClr val="FF0000"/>
                </a:solidFill>
                <a:latin typeface="+mj-ea"/>
                <a:ea typeface="+mj-ea"/>
              </a:rPr>
              <a:t>働かせ</a:t>
            </a:r>
            <a:r>
              <a:rPr lang="ja-JP" altLang="en-US" sz="2800" dirty="0">
                <a:solidFill>
                  <a:srgbClr val="000000"/>
                </a:solidFill>
                <a:latin typeface="+mj-ea"/>
                <a:ea typeface="+mj-ea"/>
              </a:rPr>
              <a:t>，生活や社会の中の形や色などと豊かに関わる</a:t>
            </a:r>
            <a:endParaRPr lang="en-US" altLang="ja-JP" sz="2800" dirty="0">
              <a:solidFill>
                <a:srgbClr val="000000"/>
              </a:solidFill>
              <a:latin typeface="+mj-ea"/>
              <a:ea typeface="+mj-ea"/>
            </a:endParaRPr>
          </a:p>
          <a:p>
            <a:pPr algn="just" eaLnBrk="1" hangingPunct="1"/>
            <a:r>
              <a:rPr lang="ja-JP" altLang="en-US" sz="2800" dirty="0">
                <a:solidFill>
                  <a:srgbClr val="000000"/>
                </a:solidFill>
                <a:latin typeface="+mj-ea"/>
                <a:ea typeface="+mj-ea"/>
              </a:rPr>
              <a:t> 資質・能力を次のとおり育成することを目指す。</a:t>
            </a:r>
            <a:endParaRPr lang="en-US" altLang="ja-JP" sz="2800" dirty="0">
              <a:solidFill>
                <a:srgbClr val="000000"/>
              </a:solidFill>
              <a:latin typeface="+mj-ea"/>
              <a:ea typeface="+mj-ea"/>
            </a:endParaRPr>
          </a:p>
          <a:p>
            <a:pPr algn="just" eaLnBrk="1" hangingPunct="1"/>
            <a:br>
              <a:rPr lang="ja-JP" altLang="en-US" sz="2800" dirty="0">
                <a:solidFill>
                  <a:srgbClr val="000000"/>
                </a:solidFill>
                <a:latin typeface="+mj-ea"/>
                <a:ea typeface="+mj-ea"/>
              </a:rPr>
            </a:br>
            <a:r>
              <a:rPr lang="en-US" altLang="ja-JP" sz="2800" dirty="0">
                <a:solidFill>
                  <a:srgbClr val="000000"/>
                </a:solidFill>
                <a:latin typeface="+mj-ea"/>
                <a:ea typeface="+mj-ea"/>
              </a:rPr>
              <a:t>(1) </a:t>
            </a:r>
            <a:r>
              <a:rPr lang="ja-JP" altLang="en-US" sz="2800" spc="-150" dirty="0">
                <a:solidFill>
                  <a:srgbClr val="000000"/>
                </a:solidFill>
                <a:latin typeface="+mj-ea"/>
                <a:ea typeface="+mj-ea"/>
              </a:rPr>
              <a:t>対象や事象を捉える造形的な視点について自分の感覚</a:t>
            </a:r>
            <a:endParaRPr lang="en-US" altLang="ja-JP" sz="2800" spc="-150" dirty="0">
              <a:solidFill>
                <a:srgbClr val="000000"/>
              </a:solidFill>
              <a:latin typeface="+mj-ea"/>
              <a:ea typeface="+mj-ea"/>
            </a:endParaRPr>
          </a:p>
          <a:p>
            <a:pPr algn="just" eaLnBrk="1" hangingPunct="1"/>
            <a:r>
              <a:rPr lang="ja-JP" altLang="en-US" sz="2800" spc="-150" dirty="0">
                <a:solidFill>
                  <a:srgbClr val="000000"/>
                </a:solidFill>
                <a:latin typeface="+mj-ea"/>
                <a:ea typeface="+mj-ea"/>
              </a:rPr>
              <a:t>　　や行為を通して理解するとともに，材料や用具を使い，</a:t>
            </a:r>
            <a:endParaRPr lang="en-US" altLang="ja-JP" sz="2800" spc="-150" dirty="0">
              <a:solidFill>
                <a:srgbClr val="000000"/>
              </a:solidFill>
              <a:latin typeface="+mj-ea"/>
              <a:ea typeface="+mj-ea"/>
            </a:endParaRPr>
          </a:p>
          <a:p>
            <a:pPr algn="just" eaLnBrk="1" hangingPunct="1"/>
            <a:r>
              <a:rPr lang="ja-JP" altLang="en-US" sz="2800" spc="-150" dirty="0">
                <a:solidFill>
                  <a:srgbClr val="000000"/>
                </a:solidFill>
                <a:latin typeface="+mj-ea"/>
                <a:ea typeface="+mj-ea"/>
              </a:rPr>
              <a:t>　　表し方などを工夫して，創造的につくったり表したりする</a:t>
            </a:r>
            <a:endParaRPr lang="en-US" altLang="ja-JP" sz="2800" spc="-150" dirty="0">
              <a:solidFill>
                <a:srgbClr val="000000"/>
              </a:solidFill>
              <a:latin typeface="+mj-ea"/>
              <a:ea typeface="+mj-ea"/>
            </a:endParaRPr>
          </a:p>
          <a:p>
            <a:pPr algn="just" eaLnBrk="1" hangingPunct="1"/>
            <a:r>
              <a:rPr lang="ja-JP" altLang="en-US" sz="2800" spc="-150" dirty="0">
                <a:solidFill>
                  <a:srgbClr val="000000"/>
                </a:solidFill>
                <a:latin typeface="+mj-ea"/>
                <a:ea typeface="+mj-ea"/>
              </a:rPr>
              <a:t>　　ことができるようにする。</a:t>
            </a:r>
            <a:br>
              <a:rPr lang="ja-JP" altLang="en-US" sz="2800" dirty="0">
                <a:solidFill>
                  <a:srgbClr val="000000"/>
                </a:solidFill>
                <a:latin typeface="+mj-ea"/>
                <a:ea typeface="+mj-ea"/>
              </a:rPr>
            </a:br>
            <a:r>
              <a:rPr lang="en-US" altLang="ja-JP" sz="2800" dirty="0">
                <a:solidFill>
                  <a:srgbClr val="000000"/>
                </a:solidFill>
                <a:latin typeface="+mj-ea"/>
                <a:ea typeface="+mj-ea"/>
              </a:rPr>
              <a:t>(2</a:t>
            </a:r>
            <a:r>
              <a:rPr lang="en-US" altLang="ja-JP" sz="2800" spc="-150" dirty="0">
                <a:solidFill>
                  <a:srgbClr val="000000"/>
                </a:solidFill>
                <a:latin typeface="+mj-ea"/>
                <a:ea typeface="+mj-ea"/>
              </a:rPr>
              <a:t>) </a:t>
            </a:r>
            <a:r>
              <a:rPr lang="ja-JP" altLang="en-US" sz="2800" spc="-150" dirty="0">
                <a:solidFill>
                  <a:srgbClr val="000000"/>
                </a:solidFill>
                <a:latin typeface="+mj-ea"/>
                <a:ea typeface="+mj-ea"/>
              </a:rPr>
              <a:t>造形的なよさや美しさ，表したいこと，表し方などについて</a:t>
            </a:r>
            <a:endParaRPr lang="en-US" altLang="ja-JP" sz="2800" spc="-150" dirty="0">
              <a:solidFill>
                <a:srgbClr val="000000"/>
              </a:solidFill>
              <a:latin typeface="+mj-ea"/>
              <a:ea typeface="+mj-ea"/>
            </a:endParaRPr>
          </a:p>
          <a:p>
            <a:pPr algn="just" eaLnBrk="1" hangingPunct="1"/>
            <a:r>
              <a:rPr lang="ja-JP" altLang="en-US" sz="2800" dirty="0">
                <a:solidFill>
                  <a:srgbClr val="000000"/>
                </a:solidFill>
                <a:latin typeface="+mj-ea"/>
                <a:ea typeface="+mj-ea"/>
              </a:rPr>
              <a:t>　　</a:t>
            </a:r>
            <a:r>
              <a:rPr lang="ja-JP" altLang="en-US" sz="2800" spc="-150" dirty="0">
                <a:solidFill>
                  <a:srgbClr val="000000"/>
                </a:solidFill>
                <a:latin typeface="+mj-ea"/>
                <a:ea typeface="+mj-ea"/>
              </a:rPr>
              <a:t>考え，創造的に発想や構想をしたり，作品などに対する　　</a:t>
            </a:r>
            <a:endParaRPr lang="en-US" altLang="ja-JP" sz="2800" spc="-150" dirty="0">
              <a:solidFill>
                <a:srgbClr val="000000"/>
              </a:solidFill>
              <a:latin typeface="+mj-ea"/>
              <a:ea typeface="+mj-ea"/>
            </a:endParaRPr>
          </a:p>
          <a:p>
            <a:pPr algn="dist" eaLnBrk="1" hangingPunct="1"/>
            <a:r>
              <a:rPr lang="ja-JP" altLang="en-US" sz="2800" spc="-150" dirty="0">
                <a:solidFill>
                  <a:srgbClr val="000000"/>
                </a:solidFill>
                <a:latin typeface="+mj-ea"/>
                <a:ea typeface="+mj-ea"/>
              </a:rPr>
              <a:t>　　自分の見方や感じ方を深めたりすることができるようにする。</a:t>
            </a:r>
            <a:br>
              <a:rPr lang="ja-JP" altLang="en-US" sz="2800" spc="-150" dirty="0">
                <a:solidFill>
                  <a:srgbClr val="000000"/>
                </a:solidFill>
                <a:latin typeface="+mj-ea"/>
                <a:ea typeface="+mj-ea"/>
              </a:rPr>
            </a:br>
            <a:r>
              <a:rPr lang="en-US" altLang="ja-JP" sz="2800" dirty="0">
                <a:solidFill>
                  <a:srgbClr val="000000"/>
                </a:solidFill>
                <a:latin typeface="+mj-ea"/>
                <a:ea typeface="+mj-ea"/>
              </a:rPr>
              <a:t>(3) </a:t>
            </a:r>
            <a:r>
              <a:rPr lang="ja-JP" altLang="en-US" sz="2800" spc="-150" dirty="0">
                <a:solidFill>
                  <a:srgbClr val="000000"/>
                </a:solidFill>
                <a:latin typeface="+mj-ea"/>
                <a:ea typeface="+mj-ea"/>
              </a:rPr>
              <a:t>つくりだす喜びを味わうとともに，感性を育み，楽しく豊か</a:t>
            </a:r>
            <a:endParaRPr lang="en-US" altLang="ja-JP" sz="2800" spc="-150" dirty="0">
              <a:solidFill>
                <a:srgbClr val="000000"/>
              </a:solidFill>
              <a:latin typeface="+mj-ea"/>
              <a:ea typeface="+mj-ea"/>
            </a:endParaRPr>
          </a:p>
          <a:p>
            <a:pPr algn="dist" eaLnBrk="1" hangingPunct="1"/>
            <a:r>
              <a:rPr lang="ja-JP" altLang="en-US" sz="2800" spc="-150" dirty="0">
                <a:solidFill>
                  <a:srgbClr val="000000"/>
                </a:solidFill>
                <a:latin typeface="+mj-ea"/>
                <a:ea typeface="+mj-ea"/>
              </a:rPr>
              <a:t>　　な生活を創造しようとする態度を養い，豊かな情操を培う。</a:t>
            </a:r>
            <a:endParaRPr kumimoji="1" lang="ja-JP" altLang="en-US" sz="2800" u="sng" spc="-150" dirty="0">
              <a:solidFill>
                <a:schemeClr val="hlink"/>
              </a:solidFill>
              <a:latin typeface="+mj-ea"/>
              <a:ea typeface="+mj-ea"/>
            </a:endParaRPr>
          </a:p>
        </p:txBody>
      </p:sp>
      <p:sp>
        <p:nvSpPr>
          <p:cNvPr id="2" name="正方形/長方形 1"/>
          <p:cNvSpPr/>
          <p:nvPr/>
        </p:nvSpPr>
        <p:spPr>
          <a:xfrm>
            <a:off x="179512" y="908323"/>
            <a:ext cx="8784976" cy="13685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ea"/>
              <a:ea typeface="+mj-ea"/>
            </a:endParaRPr>
          </a:p>
        </p:txBody>
      </p:sp>
      <p:sp>
        <p:nvSpPr>
          <p:cNvPr id="6"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図画工作科の目標及び学年の目標</a:t>
            </a:r>
          </a:p>
        </p:txBody>
      </p:sp>
      <p:sp>
        <p:nvSpPr>
          <p:cNvPr id="7"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9817" y="431741"/>
            <a:ext cx="867645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図画工作科の目標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0902963"/>
      </p:ext>
    </p:extLst>
  </p:cSld>
  <p:clrMapOvr>
    <a:masterClrMapping/>
  </p:clrMapOvr>
  <mc:AlternateContent xmlns:mc="http://schemas.openxmlformats.org/markup-compatibility/2006" xmlns:p14="http://schemas.microsoft.com/office/powerpoint/2010/main">
    <mc:Choice Requires="p14">
      <p:transition spd="slow" p14:dur="2000" advTm="24232"/>
    </mc:Choice>
    <mc:Fallback xmlns="">
      <p:transition spd="slow" advTm="24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D60023E-02C2-4250-914F-7C965E0D5B5C}"/>
              </a:ext>
            </a:extLst>
          </p:cNvPr>
          <p:cNvSpPr txBox="1"/>
          <p:nvPr/>
        </p:nvSpPr>
        <p:spPr>
          <a:xfrm>
            <a:off x="467544" y="2523029"/>
            <a:ext cx="3890652" cy="523220"/>
          </a:xfrm>
          <a:prstGeom prst="rect">
            <a:avLst/>
          </a:prstGeom>
          <a:noFill/>
        </p:spPr>
        <p:txBody>
          <a:bodyPr wrap="square" rtlCol="0">
            <a:spAutoFit/>
          </a:bodyPr>
          <a:lstStyle/>
          <a:p>
            <a:r>
              <a:rPr kumimoji="1" lang="ja-JP" altLang="en-US" sz="2800" b="1" dirty="0">
                <a:latin typeface="+mj-ea"/>
                <a:ea typeface="+mj-ea"/>
              </a:rPr>
              <a:t>◎「造形的な視点」とは</a:t>
            </a:r>
          </a:p>
        </p:txBody>
      </p:sp>
      <p:sp>
        <p:nvSpPr>
          <p:cNvPr id="4" name="四角形: 角を丸くする 3">
            <a:extLst>
              <a:ext uri="{FF2B5EF4-FFF2-40B4-BE49-F238E27FC236}">
                <a16:creationId xmlns:a16="http://schemas.microsoft.com/office/drawing/2014/main" id="{88DA63C1-4B92-494B-A9DA-9C7F3F025247}"/>
              </a:ext>
            </a:extLst>
          </p:cNvPr>
          <p:cNvSpPr/>
          <p:nvPr/>
        </p:nvSpPr>
        <p:spPr>
          <a:xfrm>
            <a:off x="467544" y="3031440"/>
            <a:ext cx="8208912" cy="1333664"/>
          </a:xfrm>
          <a:prstGeom prst="roundRect">
            <a:avLst/>
          </a:prstGeom>
          <a:solidFill>
            <a:srgbClr val="FFFFCC"/>
          </a:solidFill>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2800" dirty="0">
                <a:latin typeface="+mj-ea"/>
                <a:ea typeface="+mj-ea"/>
              </a:rPr>
              <a:t>・形や色など</a:t>
            </a:r>
            <a:endParaRPr kumimoji="1" lang="en-US" altLang="ja-JP" sz="2800" dirty="0">
              <a:latin typeface="+mj-ea"/>
              <a:ea typeface="+mj-ea"/>
            </a:endParaRPr>
          </a:p>
          <a:p>
            <a:r>
              <a:rPr kumimoji="1" lang="ja-JP" altLang="en-US" sz="2800" dirty="0">
                <a:latin typeface="+mj-ea"/>
                <a:ea typeface="+mj-ea"/>
              </a:rPr>
              <a:t>・形や色などの感じ</a:t>
            </a:r>
            <a:endParaRPr kumimoji="1" lang="en-US" altLang="ja-JP" sz="2800" dirty="0">
              <a:latin typeface="+mj-ea"/>
              <a:ea typeface="+mj-ea"/>
            </a:endParaRPr>
          </a:p>
          <a:p>
            <a:r>
              <a:rPr kumimoji="1" lang="ja-JP" altLang="en-US" sz="2800" dirty="0">
                <a:latin typeface="+mj-ea"/>
                <a:ea typeface="+mj-ea"/>
              </a:rPr>
              <a:t>・形や色などの造形的な特徴</a:t>
            </a:r>
          </a:p>
        </p:txBody>
      </p:sp>
      <p:sp>
        <p:nvSpPr>
          <p:cNvPr id="29" name="テキスト ボックス 28">
            <a:extLst>
              <a:ext uri="{FF2B5EF4-FFF2-40B4-BE49-F238E27FC236}">
                <a16:creationId xmlns:a16="http://schemas.microsoft.com/office/drawing/2014/main" id="{2B7F0013-2B19-49FA-A1AB-09740FB9D65E}"/>
              </a:ext>
            </a:extLst>
          </p:cNvPr>
          <p:cNvSpPr txBox="1"/>
          <p:nvPr/>
        </p:nvSpPr>
        <p:spPr>
          <a:xfrm>
            <a:off x="467544" y="4796755"/>
            <a:ext cx="3890652" cy="523220"/>
          </a:xfrm>
          <a:prstGeom prst="rect">
            <a:avLst/>
          </a:prstGeom>
          <a:noFill/>
        </p:spPr>
        <p:txBody>
          <a:bodyPr wrap="square" rtlCol="0">
            <a:spAutoFit/>
          </a:bodyPr>
          <a:lstStyle/>
          <a:p>
            <a:r>
              <a:rPr kumimoji="1" lang="ja-JP" altLang="en-US" sz="2800" b="1" dirty="0">
                <a:latin typeface="+mj-ea"/>
                <a:ea typeface="+mj-ea"/>
              </a:rPr>
              <a:t>◎自分の「イメージ」とは</a:t>
            </a:r>
          </a:p>
        </p:txBody>
      </p:sp>
      <p:sp>
        <p:nvSpPr>
          <p:cNvPr id="31" name="四角形: 角を丸くする 30">
            <a:extLst>
              <a:ext uri="{FF2B5EF4-FFF2-40B4-BE49-F238E27FC236}">
                <a16:creationId xmlns:a16="http://schemas.microsoft.com/office/drawing/2014/main" id="{470F507B-91D1-4A70-9A46-74EE1924B259}"/>
              </a:ext>
            </a:extLst>
          </p:cNvPr>
          <p:cNvSpPr/>
          <p:nvPr/>
        </p:nvSpPr>
        <p:spPr>
          <a:xfrm>
            <a:off x="467544" y="5293950"/>
            <a:ext cx="8208912" cy="1519426"/>
          </a:xfrm>
          <a:prstGeom prst="roundRect">
            <a:avLst/>
          </a:prstGeom>
          <a:solidFill>
            <a:srgbClr val="FFFFCC"/>
          </a:solidFill>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2800" dirty="0">
                <a:latin typeface="+mj-ea"/>
                <a:ea typeface="+mj-ea"/>
              </a:rPr>
              <a:t>・心の中の像</a:t>
            </a:r>
            <a:endParaRPr kumimoji="1" lang="en-US" altLang="ja-JP" sz="2800" dirty="0">
              <a:latin typeface="+mj-ea"/>
              <a:ea typeface="+mj-ea"/>
            </a:endParaRPr>
          </a:p>
          <a:p>
            <a:r>
              <a:rPr kumimoji="1" lang="ja-JP" altLang="en-US" sz="2800" dirty="0">
                <a:latin typeface="+mj-ea"/>
                <a:ea typeface="+mj-ea"/>
              </a:rPr>
              <a:t>・全体的な感じ</a:t>
            </a:r>
            <a:endParaRPr kumimoji="1" lang="en-US" altLang="ja-JP" sz="2800" dirty="0">
              <a:latin typeface="+mj-ea"/>
              <a:ea typeface="+mj-ea"/>
            </a:endParaRPr>
          </a:p>
          <a:p>
            <a:r>
              <a:rPr kumimoji="1" lang="ja-JP" altLang="en-US" sz="2800" dirty="0">
                <a:latin typeface="+mj-ea"/>
                <a:ea typeface="+mj-ea"/>
              </a:rPr>
              <a:t>・情景を思い浮かべること</a:t>
            </a:r>
            <a:endParaRPr kumimoji="1" lang="en-US" altLang="ja-JP" sz="2800" dirty="0">
              <a:latin typeface="+mj-ea"/>
              <a:ea typeface="+mj-ea"/>
            </a:endParaRPr>
          </a:p>
        </p:txBody>
      </p:sp>
      <p:sp>
        <p:nvSpPr>
          <p:cNvPr id="11" name="AutoShape 17">
            <a:extLst>
              <a:ext uri="{FF2B5EF4-FFF2-40B4-BE49-F238E27FC236}">
                <a16:creationId xmlns:a16="http://schemas.microsoft.com/office/drawing/2014/main" id="{0D7C2FFF-ABC7-4DDB-B551-8FB2147E5BCB}"/>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P10</a:t>
            </a:r>
            <a:r>
              <a:rPr lang="ja-JP" altLang="en-US" dirty="0">
                <a:latin typeface="+mn-ea"/>
                <a:ea typeface="+mn-ea"/>
              </a:rPr>
              <a:t>∼</a:t>
            </a:r>
            <a:r>
              <a:rPr lang="en-US" altLang="ja-JP" dirty="0">
                <a:latin typeface="+mn-ea"/>
                <a:ea typeface="+mn-ea"/>
              </a:rPr>
              <a:t>11</a:t>
            </a:r>
            <a:endParaRPr lang="ja-JP" altLang="en-US" dirty="0">
              <a:latin typeface="+mn-ea"/>
              <a:ea typeface="+mn-ea"/>
            </a:endParaRPr>
          </a:p>
        </p:txBody>
      </p:sp>
      <p:sp>
        <p:nvSpPr>
          <p:cNvPr id="2" name="正方形/長方形 1">
            <a:extLst>
              <a:ext uri="{FF2B5EF4-FFF2-40B4-BE49-F238E27FC236}">
                <a16:creationId xmlns:a16="http://schemas.microsoft.com/office/drawing/2014/main" id="{3200D098-C1CE-4422-A08B-8F3360DB5D16}"/>
              </a:ext>
            </a:extLst>
          </p:cNvPr>
          <p:cNvSpPr/>
          <p:nvPr/>
        </p:nvSpPr>
        <p:spPr>
          <a:xfrm>
            <a:off x="647564" y="4365104"/>
            <a:ext cx="7848872" cy="461665"/>
          </a:xfrm>
          <a:prstGeom prst="rect">
            <a:avLst/>
          </a:prstGeom>
          <a:noFill/>
        </p:spPr>
        <p:txBody>
          <a:bodyPr wrap="square">
            <a:spAutoFit/>
          </a:bodyPr>
          <a:lstStyle/>
          <a:p>
            <a:r>
              <a:rPr lang="en-US" altLang="ja-JP" sz="2400" dirty="0">
                <a:latin typeface="+mj-ea"/>
                <a:ea typeface="+mj-ea"/>
              </a:rPr>
              <a:t>※</a:t>
            </a:r>
            <a:r>
              <a:rPr lang="ja-JP" altLang="en-US" sz="2400" dirty="0">
                <a:latin typeface="+mj-ea"/>
                <a:ea typeface="+mj-ea"/>
              </a:rPr>
              <a:t>図画工作科で育成を目指す資質・能力を支えるもの</a:t>
            </a:r>
          </a:p>
        </p:txBody>
      </p:sp>
      <p:sp>
        <p:nvSpPr>
          <p:cNvPr id="12"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図画工作科の目標及び学年の目標</a:t>
            </a:r>
          </a:p>
        </p:txBody>
      </p:sp>
      <p:sp>
        <p:nvSpPr>
          <p:cNvPr id="15"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7128792"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２　図画工作科の目標　　　　　　　　　　　　　　　　　　　　（１）　 「造形的な見方・考え方を働かせ」について</a:t>
            </a:r>
          </a:p>
        </p:txBody>
      </p:sp>
      <p:sp>
        <p:nvSpPr>
          <p:cNvPr id="16" name="正方形/長方形 15">
            <a:extLst>
              <a:ext uri="{FF2B5EF4-FFF2-40B4-BE49-F238E27FC236}">
                <a16:creationId xmlns:a16="http://schemas.microsoft.com/office/drawing/2014/main" id="{EE3B6412-BB50-43EF-B45C-92F53EAD34CA}"/>
              </a:ext>
            </a:extLst>
          </p:cNvPr>
          <p:cNvSpPr/>
          <p:nvPr/>
        </p:nvSpPr>
        <p:spPr>
          <a:xfrm>
            <a:off x="323528" y="1340768"/>
            <a:ext cx="8588957" cy="1200329"/>
          </a:xfrm>
          <a:prstGeom prst="rect">
            <a:avLst/>
          </a:prstGeom>
          <a:ln>
            <a:solidFill>
              <a:schemeClr val="accent1"/>
            </a:solidFill>
          </a:ln>
        </p:spPr>
        <p:txBody>
          <a:bodyPr wrap="square">
            <a:spAutoFit/>
          </a:bodyPr>
          <a:lstStyle/>
          <a:p>
            <a:r>
              <a:rPr lang="ja-JP" altLang="en-US" sz="2400" dirty="0"/>
              <a:t>「</a:t>
            </a:r>
            <a:r>
              <a:rPr lang="ja-JP" altLang="en-US" sz="2400" b="1" dirty="0"/>
              <a:t>感性</a:t>
            </a:r>
            <a:r>
              <a:rPr lang="ja-JP" altLang="en-US" sz="2400" dirty="0"/>
              <a:t>や</a:t>
            </a:r>
            <a:r>
              <a:rPr lang="ja-JP" altLang="en-US" sz="2400" b="1" dirty="0"/>
              <a:t>想像力</a:t>
            </a:r>
            <a:r>
              <a:rPr lang="ja-JP" altLang="en-US" sz="2400" dirty="0"/>
              <a:t>を働かせ，対象や事象を，形や色などの</a:t>
            </a:r>
            <a:r>
              <a:rPr lang="ja-JP" altLang="en-US" sz="2400" b="1" dirty="0">
                <a:solidFill>
                  <a:srgbClr val="FF0000"/>
                </a:solidFill>
              </a:rPr>
              <a:t>造形的な視点</a:t>
            </a:r>
            <a:r>
              <a:rPr lang="ja-JP" altLang="en-US" sz="2400" dirty="0"/>
              <a:t>で捉え，</a:t>
            </a:r>
            <a:r>
              <a:rPr lang="ja-JP" altLang="en-US" sz="2400" b="1" dirty="0">
                <a:solidFill>
                  <a:srgbClr val="FF0000"/>
                </a:solidFill>
              </a:rPr>
              <a:t>自分のイメージ</a:t>
            </a:r>
            <a:r>
              <a:rPr lang="ja-JP" altLang="en-US" sz="2400" dirty="0"/>
              <a:t>をもちながら意味や価値をつくりだすこと。」</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203575"/>
      </p:ext>
    </p:extLst>
  </p:cSld>
  <p:clrMapOvr>
    <a:masterClrMapping/>
  </p:clrMapOvr>
  <mc:AlternateContent xmlns:mc="http://schemas.openxmlformats.org/markup-compatibility/2006" xmlns:p14="http://schemas.microsoft.com/office/powerpoint/2010/main">
    <mc:Choice Requires="p14">
      <p:transition spd="slow" p14:dur="2000" advTm="69018"/>
    </mc:Choice>
    <mc:Fallback xmlns="">
      <p:transition spd="slow" advTm="6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7">
            <a:extLst>
              <a:ext uri="{FF2B5EF4-FFF2-40B4-BE49-F238E27FC236}">
                <a16:creationId xmlns:a16="http://schemas.microsoft.com/office/drawing/2014/main" id="{0D7C2FFF-ABC7-4DDB-B551-8FB2147E5BCB}"/>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P11</a:t>
            </a:r>
            <a:endParaRPr lang="ja-JP" altLang="en-US" dirty="0">
              <a:latin typeface="+mn-ea"/>
              <a:ea typeface="+mn-ea"/>
            </a:endParaRPr>
          </a:p>
        </p:txBody>
      </p:sp>
      <p:sp>
        <p:nvSpPr>
          <p:cNvPr id="12" name="正方形/長方形 11"/>
          <p:cNvSpPr/>
          <p:nvPr/>
        </p:nvSpPr>
        <p:spPr>
          <a:xfrm>
            <a:off x="233772" y="2300056"/>
            <a:ext cx="8676456" cy="2062103"/>
          </a:xfrm>
          <a:prstGeom prst="rect">
            <a:avLst/>
          </a:prstGeom>
          <a:solidFill>
            <a:srgbClr val="FFFFCC"/>
          </a:solidFill>
          <a:ln>
            <a:solidFill>
              <a:schemeClr val="tx1"/>
            </a:solidFill>
          </a:ln>
        </p:spPr>
        <p:txBody>
          <a:bodyPr wrap="square">
            <a:spAutoFit/>
          </a:bodyPr>
          <a:lstStyle/>
          <a:p>
            <a:r>
              <a:rPr lang="ja-JP" altLang="en-US" sz="3200" dirty="0">
                <a:latin typeface="+mj-ea"/>
                <a:ea typeface="+mj-ea"/>
              </a:rPr>
              <a:t>図画工作科の学習活動において，</a:t>
            </a:r>
            <a:endParaRPr lang="en-US" altLang="ja-JP" sz="3200" dirty="0">
              <a:latin typeface="+mj-ea"/>
              <a:ea typeface="+mj-ea"/>
            </a:endParaRPr>
          </a:p>
          <a:p>
            <a:r>
              <a:rPr lang="ja-JP" altLang="en-US" sz="3200" b="1" dirty="0">
                <a:solidFill>
                  <a:srgbClr val="FF0000"/>
                </a:solidFill>
                <a:latin typeface="+mj-ea"/>
                <a:ea typeface="+mj-ea"/>
              </a:rPr>
              <a:t>児童がつくりだす形</a:t>
            </a:r>
            <a:r>
              <a:rPr lang="ja-JP" altLang="en-US" sz="3200" b="1" dirty="0">
                <a:latin typeface="+mj-ea"/>
                <a:ea typeface="+mj-ea"/>
              </a:rPr>
              <a:t>や</a:t>
            </a:r>
            <a:r>
              <a:rPr lang="ja-JP" altLang="en-US" sz="3200" b="1" dirty="0">
                <a:solidFill>
                  <a:srgbClr val="FF0000"/>
                </a:solidFill>
                <a:latin typeface="+mj-ea"/>
                <a:ea typeface="+mj-ea"/>
              </a:rPr>
              <a:t>色</a:t>
            </a:r>
            <a:r>
              <a:rPr lang="ja-JP" altLang="en-US" sz="3200" b="1" dirty="0">
                <a:latin typeface="+mj-ea"/>
                <a:ea typeface="+mj-ea"/>
              </a:rPr>
              <a:t>，</a:t>
            </a:r>
            <a:r>
              <a:rPr lang="ja-JP" altLang="en-US" sz="3200" b="1" dirty="0">
                <a:solidFill>
                  <a:srgbClr val="FF0000"/>
                </a:solidFill>
                <a:latin typeface="+mj-ea"/>
                <a:ea typeface="+mj-ea"/>
              </a:rPr>
              <a:t>作品など</a:t>
            </a:r>
            <a:r>
              <a:rPr lang="ja-JP" altLang="en-US" sz="3200" b="1" dirty="0">
                <a:latin typeface="+mj-ea"/>
                <a:ea typeface="+mj-ea"/>
              </a:rPr>
              <a:t>や，</a:t>
            </a:r>
            <a:r>
              <a:rPr lang="ja-JP" altLang="en-US" sz="3200" b="1" dirty="0">
                <a:solidFill>
                  <a:srgbClr val="FF0000"/>
                </a:solidFill>
                <a:latin typeface="+mj-ea"/>
                <a:ea typeface="+mj-ea"/>
              </a:rPr>
              <a:t>家庭</a:t>
            </a:r>
            <a:r>
              <a:rPr lang="ja-JP" altLang="en-US" sz="3200" b="1" dirty="0">
                <a:latin typeface="+mj-ea"/>
                <a:ea typeface="+mj-ea"/>
              </a:rPr>
              <a:t>，</a:t>
            </a:r>
            <a:endParaRPr lang="en-US" altLang="ja-JP" sz="3200" b="1" dirty="0">
              <a:latin typeface="+mj-ea"/>
              <a:ea typeface="+mj-ea"/>
            </a:endParaRPr>
          </a:p>
          <a:p>
            <a:r>
              <a:rPr lang="ja-JP" altLang="en-US" sz="3200" b="1" dirty="0">
                <a:solidFill>
                  <a:srgbClr val="FF0000"/>
                </a:solidFill>
                <a:latin typeface="+mj-ea"/>
                <a:ea typeface="+mj-ea"/>
              </a:rPr>
              <a:t>地域</a:t>
            </a:r>
            <a:r>
              <a:rPr lang="ja-JP" altLang="en-US" sz="3200" b="1" dirty="0">
                <a:latin typeface="+mj-ea"/>
                <a:ea typeface="+mj-ea"/>
              </a:rPr>
              <a:t>，</a:t>
            </a:r>
            <a:r>
              <a:rPr lang="ja-JP" altLang="en-US" sz="3200" b="1" dirty="0">
                <a:solidFill>
                  <a:srgbClr val="FF0000"/>
                </a:solidFill>
                <a:latin typeface="+mj-ea"/>
                <a:ea typeface="+mj-ea"/>
              </a:rPr>
              <a:t>社会で出会う形</a:t>
            </a:r>
            <a:r>
              <a:rPr lang="ja-JP" altLang="en-US" sz="3200" b="1" dirty="0">
                <a:latin typeface="+mj-ea"/>
                <a:ea typeface="+mj-ea"/>
              </a:rPr>
              <a:t>や</a:t>
            </a:r>
            <a:r>
              <a:rPr lang="ja-JP" altLang="en-US" sz="3200" b="1" dirty="0">
                <a:solidFill>
                  <a:srgbClr val="FF0000"/>
                </a:solidFill>
                <a:latin typeface="+mj-ea"/>
                <a:ea typeface="+mj-ea"/>
              </a:rPr>
              <a:t>色</a:t>
            </a:r>
            <a:r>
              <a:rPr lang="ja-JP" altLang="en-US" sz="3200" b="1" dirty="0">
                <a:latin typeface="+mj-ea"/>
                <a:ea typeface="+mj-ea"/>
              </a:rPr>
              <a:t>，</a:t>
            </a:r>
            <a:r>
              <a:rPr lang="ja-JP" altLang="en-US" sz="3200" b="1" dirty="0">
                <a:solidFill>
                  <a:srgbClr val="FF0000"/>
                </a:solidFill>
                <a:latin typeface="+mj-ea"/>
                <a:ea typeface="+mj-ea"/>
              </a:rPr>
              <a:t>作品</a:t>
            </a:r>
            <a:r>
              <a:rPr lang="ja-JP" altLang="en-US" sz="3200" b="1" dirty="0">
                <a:latin typeface="+mj-ea"/>
                <a:ea typeface="+mj-ea"/>
              </a:rPr>
              <a:t>，</a:t>
            </a:r>
            <a:r>
              <a:rPr lang="ja-JP" altLang="en-US" sz="3200" b="1" dirty="0">
                <a:solidFill>
                  <a:srgbClr val="FF0000"/>
                </a:solidFill>
                <a:latin typeface="+mj-ea"/>
                <a:ea typeface="+mj-ea"/>
              </a:rPr>
              <a:t>造形</a:t>
            </a:r>
            <a:r>
              <a:rPr lang="ja-JP" altLang="en-US" sz="3200" b="1" dirty="0">
                <a:latin typeface="+mj-ea"/>
                <a:ea typeface="+mj-ea"/>
              </a:rPr>
              <a:t>，</a:t>
            </a:r>
            <a:r>
              <a:rPr lang="ja-JP" altLang="en-US" sz="3200" b="1" dirty="0">
                <a:solidFill>
                  <a:srgbClr val="FF0000"/>
                </a:solidFill>
                <a:latin typeface="+mj-ea"/>
                <a:ea typeface="+mj-ea"/>
              </a:rPr>
              <a:t>美術</a:t>
            </a:r>
            <a:endParaRPr lang="en-US" altLang="ja-JP" sz="3200" b="1" dirty="0">
              <a:solidFill>
                <a:srgbClr val="FF0000"/>
              </a:solidFill>
              <a:latin typeface="+mj-ea"/>
              <a:ea typeface="+mj-ea"/>
            </a:endParaRPr>
          </a:p>
          <a:p>
            <a:r>
              <a:rPr lang="ja-JP" altLang="en-US" sz="3200" b="1" dirty="0">
                <a:solidFill>
                  <a:srgbClr val="FF0000"/>
                </a:solidFill>
                <a:latin typeface="+mj-ea"/>
                <a:ea typeface="+mj-ea"/>
              </a:rPr>
              <a:t>などと豊かに関わる</a:t>
            </a:r>
            <a:r>
              <a:rPr lang="ja-JP" altLang="en-US" sz="3200" dirty="0">
                <a:latin typeface="+mj-ea"/>
                <a:ea typeface="+mj-ea"/>
              </a:rPr>
              <a:t>資質・能力</a:t>
            </a:r>
          </a:p>
        </p:txBody>
      </p:sp>
      <p:sp>
        <p:nvSpPr>
          <p:cNvPr id="2" name="正方形/長方形 1"/>
          <p:cNvSpPr/>
          <p:nvPr/>
        </p:nvSpPr>
        <p:spPr>
          <a:xfrm>
            <a:off x="233772" y="1772816"/>
            <a:ext cx="8100528" cy="461665"/>
          </a:xfrm>
          <a:prstGeom prst="rect">
            <a:avLst/>
          </a:prstGeom>
          <a:noFill/>
        </p:spPr>
        <p:txBody>
          <a:bodyPr wrap="square">
            <a:spAutoFit/>
          </a:bodyPr>
          <a:lstStyle/>
          <a:p>
            <a:r>
              <a:rPr lang="ja-JP" altLang="en-US" sz="2400" b="1" dirty="0">
                <a:latin typeface="+mj-ea"/>
                <a:ea typeface="+mj-ea"/>
              </a:rPr>
              <a:t>生活や社会の中の形や色などと豊かに関わる資質・能力とは</a:t>
            </a:r>
          </a:p>
        </p:txBody>
      </p:sp>
      <p:sp>
        <p:nvSpPr>
          <p:cNvPr id="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図画工作科の目標及び学年の目標</a:t>
            </a:r>
          </a:p>
        </p:txBody>
      </p:sp>
      <p:sp>
        <p:nvSpPr>
          <p:cNvPr id="7"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9036496"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図画工作科の目標　　　　　　　　　　　　　　　　　　　　　　　　　　　　（２）　 「生活や社会の中の形や色などと豊かに関わる資質・能力」　　　について</a:t>
            </a:r>
          </a:p>
        </p:txBody>
      </p:sp>
      <p:sp>
        <p:nvSpPr>
          <p:cNvPr id="3" name="正方形/長方形 2"/>
          <p:cNvSpPr/>
          <p:nvPr/>
        </p:nvSpPr>
        <p:spPr>
          <a:xfrm>
            <a:off x="233772" y="4653136"/>
            <a:ext cx="8676456" cy="1200329"/>
          </a:xfrm>
          <a:prstGeom prst="rect">
            <a:avLst/>
          </a:prstGeom>
        </p:spPr>
        <p:txBody>
          <a:bodyPr wrap="square">
            <a:spAutoFit/>
          </a:bodyPr>
          <a:lstStyle/>
          <a:p>
            <a:r>
              <a:rPr lang="ja-JP" altLang="en-US" sz="2400" dirty="0">
                <a:latin typeface="ＭＳ明朝"/>
              </a:rPr>
              <a:t>★様々な場面において，形や色などと豊かに関わる資質・能力を</a:t>
            </a:r>
            <a:endParaRPr lang="en-US" altLang="ja-JP" sz="2400" dirty="0">
              <a:latin typeface="ＭＳ明朝"/>
            </a:endParaRPr>
          </a:p>
          <a:p>
            <a:r>
              <a:rPr lang="ja-JP" altLang="en-US" sz="2400" dirty="0">
                <a:latin typeface="ＭＳ明朝"/>
              </a:rPr>
              <a:t>　働かせることが，楽しく豊かな生活を創造しようとすることなどに　</a:t>
            </a:r>
            <a:endParaRPr lang="en-US" altLang="ja-JP" sz="2400" dirty="0">
              <a:latin typeface="ＭＳ明朝"/>
            </a:endParaRPr>
          </a:p>
          <a:p>
            <a:r>
              <a:rPr lang="ja-JP" altLang="en-US" sz="2400" dirty="0">
                <a:latin typeface="ＭＳ明朝"/>
              </a:rPr>
              <a:t>　つながる。</a:t>
            </a:r>
            <a:endParaRPr lang="ja-JP" altLang="en-US" sz="24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8589279"/>
      </p:ext>
    </p:extLst>
  </p:cSld>
  <p:clrMapOvr>
    <a:masterClrMapping/>
  </p:clrMapOvr>
  <mc:AlternateContent xmlns:mc="http://schemas.openxmlformats.org/markup-compatibility/2006" xmlns:p14="http://schemas.microsoft.com/office/powerpoint/2010/main">
    <mc:Choice Requires="p14">
      <p:transition spd="slow" p14:dur="2000" advTm="45698"/>
    </mc:Choice>
    <mc:Fallback xmlns="">
      <p:transition spd="slow" advTm="4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AutoShape 17">
            <a:extLst>
              <a:ext uri="{FF2B5EF4-FFF2-40B4-BE49-F238E27FC236}">
                <a16:creationId xmlns:a16="http://schemas.microsoft.com/office/drawing/2014/main" id="{C346716F-425C-48B8-B936-4FF6C19A359A}"/>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P9</a:t>
            </a:r>
            <a:r>
              <a:rPr lang="ja-JP" altLang="en-US" dirty="0">
                <a:latin typeface="+mn-ea"/>
                <a:ea typeface="+mn-ea"/>
              </a:rPr>
              <a:t>∼</a:t>
            </a:r>
            <a:r>
              <a:rPr lang="en-US" altLang="ja-JP" dirty="0">
                <a:latin typeface="+mn-ea"/>
                <a:ea typeface="+mn-ea"/>
              </a:rPr>
              <a:t>16</a:t>
            </a:r>
            <a:endParaRPr lang="ja-JP" altLang="en-US" dirty="0">
              <a:latin typeface="+mn-ea"/>
              <a:ea typeface="+mn-ea"/>
            </a:endParaRPr>
          </a:p>
        </p:txBody>
      </p:sp>
      <p:sp>
        <p:nvSpPr>
          <p:cNvPr id="20" name="AutoShape 21">
            <a:extLst>
              <a:ext uri="{FF2B5EF4-FFF2-40B4-BE49-F238E27FC236}">
                <a16:creationId xmlns:a16="http://schemas.microsoft.com/office/drawing/2014/main" id="{08842679-5C09-4F38-98E5-1D30ECAECA6F}"/>
              </a:ext>
            </a:extLst>
          </p:cNvPr>
          <p:cNvSpPr>
            <a:spLocks noChangeArrowheads="1"/>
          </p:cNvSpPr>
          <p:nvPr/>
        </p:nvSpPr>
        <p:spPr bwMode="auto">
          <a:xfrm>
            <a:off x="35496" y="44624"/>
            <a:ext cx="6379691"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図画工作科の目標及び学年の目標</a:t>
            </a:r>
            <a:endParaRPr kumimoji="1" lang="ja-JP" altLang="en-US" sz="2800" dirty="0">
              <a:latin typeface="Tahoma" panose="020B0604030504040204" pitchFamily="34" charset="0"/>
            </a:endParaRPr>
          </a:p>
        </p:txBody>
      </p:sp>
      <p:grpSp>
        <p:nvGrpSpPr>
          <p:cNvPr id="2" name="グループ化 1"/>
          <p:cNvGrpSpPr/>
          <p:nvPr/>
        </p:nvGrpSpPr>
        <p:grpSpPr>
          <a:xfrm>
            <a:off x="82083" y="1844824"/>
            <a:ext cx="8951921" cy="4839535"/>
            <a:chOff x="106518" y="1392820"/>
            <a:chExt cx="8951921" cy="4839535"/>
          </a:xfrm>
        </p:grpSpPr>
        <p:sp>
          <p:nvSpPr>
            <p:cNvPr id="21" name="四角形: 角を丸くする 20">
              <a:extLst>
                <a:ext uri="{FF2B5EF4-FFF2-40B4-BE49-F238E27FC236}">
                  <a16:creationId xmlns:a16="http://schemas.microsoft.com/office/drawing/2014/main" id="{4B8851E2-12AC-456E-991C-D088A09E6E4A}"/>
                </a:ext>
              </a:extLst>
            </p:cNvPr>
            <p:cNvSpPr/>
            <p:nvPr/>
          </p:nvSpPr>
          <p:spPr>
            <a:xfrm>
              <a:off x="120411" y="1736543"/>
              <a:ext cx="4753514" cy="1003155"/>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rPr>
                <a:t>（１）　生きて働く</a:t>
              </a:r>
              <a:r>
                <a:rPr kumimoji="1" lang="ja-JP" altLang="en-US" sz="2400" b="1" u="sng" dirty="0">
                  <a:solidFill>
                    <a:schemeClr val="bg1"/>
                  </a:solidFill>
                </a:rPr>
                <a:t>知識</a:t>
              </a:r>
              <a:r>
                <a:rPr kumimoji="1" lang="ja-JP" altLang="en-US" sz="2400" dirty="0">
                  <a:solidFill>
                    <a:schemeClr val="bg1"/>
                  </a:solidFill>
                </a:rPr>
                <a:t>・技能の習得</a:t>
              </a:r>
            </a:p>
          </p:txBody>
        </p:sp>
        <p:sp>
          <p:nvSpPr>
            <p:cNvPr id="22" name="四角形: 角を丸くする 21">
              <a:extLst>
                <a:ext uri="{FF2B5EF4-FFF2-40B4-BE49-F238E27FC236}">
                  <a16:creationId xmlns:a16="http://schemas.microsoft.com/office/drawing/2014/main" id="{44B7CD41-1591-4091-8098-452557918269}"/>
                </a:ext>
              </a:extLst>
            </p:cNvPr>
            <p:cNvSpPr/>
            <p:nvPr/>
          </p:nvSpPr>
          <p:spPr>
            <a:xfrm>
              <a:off x="107503" y="3620173"/>
              <a:ext cx="4752529" cy="1003155"/>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rPr>
                <a:t>（２）未知の状況にも対応できる</a:t>
              </a:r>
              <a:endParaRPr kumimoji="1" lang="en-US" altLang="ja-JP" sz="2400" dirty="0">
                <a:solidFill>
                  <a:schemeClr val="bg1"/>
                </a:solidFill>
              </a:endParaRPr>
            </a:p>
            <a:p>
              <a:r>
                <a:rPr kumimoji="1" lang="ja-JP" altLang="en-US" sz="2400" dirty="0">
                  <a:solidFill>
                    <a:schemeClr val="bg1"/>
                  </a:solidFill>
                </a:rPr>
                <a:t>思考力，判断力，表現力等の育成</a:t>
              </a:r>
            </a:p>
          </p:txBody>
        </p:sp>
        <p:sp>
          <p:nvSpPr>
            <p:cNvPr id="24" name="四角形: 角を丸くする 23">
              <a:extLst>
                <a:ext uri="{FF2B5EF4-FFF2-40B4-BE49-F238E27FC236}">
                  <a16:creationId xmlns:a16="http://schemas.microsoft.com/office/drawing/2014/main" id="{9DCA82CF-6217-4D0A-96EA-BABFAE3C6852}"/>
                </a:ext>
              </a:extLst>
            </p:cNvPr>
            <p:cNvSpPr/>
            <p:nvPr/>
          </p:nvSpPr>
          <p:spPr>
            <a:xfrm>
              <a:off x="5422543" y="3227846"/>
              <a:ext cx="3635896" cy="78465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発想や構想に関すること</a:t>
              </a:r>
            </a:p>
          </p:txBody>
        </p:sp>
        <p:sp>
          <p:nvSpPr>
            <p:cNvPr id="26" name="四角形: 角を丸くする 25">
              <a:extLst>
                <a:ext uri="{FF2B5EF4-FFF2-40B4-BE49-F238E27FC236}">
                  <a16:creationId xmlns:a16="http://schemas.microsoft.com/office/drawing/2014/main" id="{1C268523-7308-4393-BBA8-EF24BE666612}"/>
                </a:ext>
              </a:extLst>
            </p:cNvPr>
            <p:cNvSpPr/>
            <p:nvPr/>
          </p:nvSpPr>
          <p:spPr>
            <a:xfrm>
              <a:off x="5389545" y="2297887"/>
              <a:ext cx="3635896" cy="784653"/>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技能に関すること</a:t>
              </a:r>
            </a:p>
          </p:txBody>
        </p:sp>
        <p:sp>
          <p:nvSpPr>
            <p:cNvPr id="27" name="四角形: 角を丸くする 26">
              <a:extLst>
                <a:ext uri="{FF2B5EF4-FFF2-40B4-BE49-F238E27FC236}">
                  <a16:creationId xmlns:a16="http://schemas.microsoft.com/office/drawing/2014/main" id="{B49A2FB7-ED5F-4204-9301-61798684EEF0}"/>
                </a:ext>
              </a:extLst>
            </p:cNvPr>
            <p:cNvSpPr/>
            <p:nvPr/>
          </p:nvSpPr>
          <p:spPr>
            <a:xfrm>
              <a:off x="5422543" y="4156515"/>
              <a:ext cx="3635896" cy="78465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鑑賞に関すること</a:t>
              </a:r>
            </a:p>
          </p:txBody>
        </p:sp>
        <p:sp>
          <p:nvSpPr>
            <p:cNvPr id="43" name="テキスト ボックス 42">
              <a:extLst>
                <a:ext uri="{FF2B5EF4-FFF2-40B4-BE49-F238E27FC236}">
                  <a16:creationId xmlns:a16="http://schemas.microsoft.com/office/drawing/2014/main" id="{C4194CC0-E4C5-4D29-8AA2-C18438197D54}"/>
                </a:ext>
              </a:extLst>
            </p:cNvPr>
            <p:cNvSpPr txBox="1"/>
            <p:nvPr/>
          </p:nvSpPr>
          <p:spPr>
            <a:xfrm>
              <a:off x="141288" y="2843644"/>
              <a:ext cx="4637559" cy="369332"/>
            </a:xfrm>
            <a:prstGeom prst="rect">
              <a:avLst/>
            </a:prstGeom>
            <a:noFill/>
          </p:spPr>
          <p:txBody>
            <a:bodyPr wrap="square" rtlCol="0">
              <a:spAutoFit/>
            </a:bodyPr>
            <a:lstStyle/>
            <a:p>
              <a:r>
                <a:rPr kumimoji="1" lang="en-US" altLang="ja-JP" dirty="0"/>
                <a:t>※</a:t>
              </a:r>
              <a:r>
                <a:rPr kumimoji="1" lang="ja-JP" altLang="en-US" dirty="0"/>
                <a:t>　創造的な技能とは言わなくなった。</a:t>
              </a:r>
            </a:p>
          </p:txBody>
        </p:sp>
        <p:sp>
          <p:nvSpPr>
            <p:cNvPr id="44" name="四角形: 角を丸くする 43">
              <a:extLst>
                <a:ext uri="{FF2B5EF4-FFF2-40B4-BE49-F238E27FC236}">
                  <a16:creationId xmlns:a16="http://schemas.microsoft.com/office/drawing/2014/main" id="{5CECB133-2C66-487C-AA97-EE5843461C7E}"/>
                </a:ext>
              </a:extLst>
            </p:cNvPr>
            <p:cNvSpPr/>
            <p:nvPr/>
          </p:nvSpPr>
          <p:spPr>
            <a:xfrm>
              <a:off x="5389545" y="1392820"/>
              <a:ext cx="3635896" cy="784653"/>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u="sng" dirty="0">
                  <a:solidFill>
                    <a:schemeClr val="bg1"/>
                  </a:solidFill>
                </a:rPr>
                <a:t>〔</a:t>
              </a:r>
              <a:r>
                <a:rPr kumimoji="1" lang="ja-JP" altLang="en-US" sz="2400" b="1" u="sng" dirty="0">
                  <a:solidFill>
                    <a:schemeClr val="bg1"/>
                  </a:solidFill>
                </a:rPr>
                <a:t>共通事項</a:t>
              </a:r>
              <a:r>
                <a:rPr kumimoji="1" lang="en-US" altLang="ja-JP" sz="2400" b="1" u="sng" dirty="0">
                  <a:solidFill>
                    <a:schemeClr val="bg1"/>
                  </a:solidFill>
                </a:rPr>
                <a:t>〕</a:t>
              </a:r>
              <a:endParaRPr kumimoji="1" lang="ja-JP" altLang="en-US" sz="2400" b="1" u="sng" dirty="0">
                <a:solidFill>
                  <a:schemeClr val="bg1"/>
                </a:solidFill>
              </a:endParaRPr>
            </a:p>
          </p:txBody>
        </p:sp>
        <p:cxnSp>
          <p:nvCxnSpPr>
            <p:cNvPr id="3" name="直線コネクタ 2">
              <a:extLst>
                <a:ext uri="{FF2B5EF4-FFF2-40B4-BE49-F238E27FC236}">
                  <a16:creationId xmlns:a16="http://schemas.microsoft.com/office/drawing/2014/main" id="{25B58267-A2E0-49A6-A656-A2A8B8FB43C4}"/>
                </a:ext>
              </a:extLst>
            </p:cNvPr>
            <p:cNvCxnSpPr>
              <a:stCxn id="44" idx="1"/>
              <a:endCxn id="21" idx="3"/>
            </p:cNvCxnSpPr>
            <p:nvPr/>
          </p:nvCxnSpPr>
          <p:spPr>
            <a:xfrm flipH="1">
              <a:off x="4873925" y="1785147"/>
              <a:ext cx="515620" cy="452974"/>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612F6B22-3590-424E-B511-C066462028E0}"/>
                </a:ext>
              </a:extLst>
            </p:cNvPr>
            <p:cNvCxnSpPr>
              <a:cxnSpLocks/>
              <a:endCxn id="21" idx="3"/>
            </p:cNvCxnSpPr>
            <p:nvPr/>
          </p:nvCxnSpPr>
          <p:spPr>
            <a:xfrm flipH="1" flipV="1">
              <a:off x="4873925" y="2238121"/>
              <a:ext cx="548618" cy="50157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86C1624-8E0A-4913-A9B3-3DC19AC3FFA6}"/>
                </a:ext>
              </a:extLst>
            </p:cNvPr>
            <p:cNvCxnSpPr>
              <a:cxnSpLocks/>
              <a:endCxn id="22" idx="3"/>
            </p:cNvCxnSpPr>
            <p:nvPr/>
          </p:nvCxnSpPr>
          <p:spPr>
            <a:xfrm flipH="1">
              <a:off x="4860032" y="3609857"/>
              <a:ext cx="539066" cy="511894"/>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B2F5893-D49D-4974-95A6-9BBABE07E84C}"/>
                </a:ext>
              </a:extLst>
            </p:cNvPr>
            <p:cNvCxnSpPr>
              <a:cxnSpLocks/>
              <a:stCxn id="27" idx="1"/>
              <a:endCxn id="22" idx="3"/>
            </p:cNvCxnSpPr>
            <p:nvPr/>
          </p:nvCxnSpPr>
          <p:spPr>
            <a:xfrm flipH="1" flipV="1">
              <a:off x="4860032" y="4121751"/>
              <a:ext cx="562511" cy="427091"/>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8" name="四角形: 角を丸くする 22">
              <a:extLst>
                <a:ext uri="{FF2B5EF4-FFF2-40B4-BE49-F238E27FC236}">
                  <a16:creationId xmlns:a16="http://schemas.microsoft.com/office/drawing/2014/main" id="{9AC4377A-0DBF-41BF-BABD-D151EEECFC39}"/>
                </a:ext>
              </a:extLst>
            </p:cNvPr>
            <p:cNvSpPr/>
            <p:nvPr/>
          </p:nvSpPr>
          <p:spPr>
            <a:xfrm>
              <a:off x="106518" y="5157192"/>
              <a:ext cx="4753514" cy="1003155"/>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spc="-150" dirty="0">
                  <a:solidFill>
                    <a:schemeClr val="bg1"/>
                  </a:solidFill>
                  <a:latin typeface="+mj-ea"/>
                  <a:ea typeface="+mj-ea"/>
                </a:rPr>
                <a:t>（３）</a:t>
              </a:r>
              <a:r>
                <a:rPr kumimoji="1" lang="ja-JP" altLang="en-US" sz="2400" spc="-300" dirty="0">
                  <a:solidFill>
                    <a:schemeClr val="bg1"/>
                  </a:solidFill>
                  <a:latin typeface="+mj-ea"/>
                  <a:ea typeface="+mj-ea"/>
                </a:rPr>
                <a:t>学びを人生や社会に生かそうとする</a:t>
              </a:r>
              <a:r>
                <a:rPr kumimoji="1" lang="ja-JP" altLang="en-US" sz="2400" spc="-150" dirty="0">
                  <a:solidFill>
                    <a:schemeClr val="bg1"/>
                  </a:solidFill>
                  <a:latin typeface="+mj-ea"/>
                  <a:ea typeface="+mj-ea"/>
                </a:rPr>
                <a:t>学びに向かう力・人間性等の涵養</a:t>
              </a:r>
            </a:p>
          </p:txBody>
        </p:sp>
        <p:sp>
          <p:nvSpPr>
            <p:cNvPr id="29" name="四角形: 角を丸くする 24">
              <a:extLst>
                <a:ext uri="{FF2B5EF4-FFF2-40B4-BE49-F238E27FC236}">
                  <a16:creationId xmlns:a16="http://schemas.microsoft.com/office/drawing/2014/main" id="{A1925DC7-9D01-4A27-B5B9-57EA778F9FEE}"/>
                </a:ext>
              </a:extLst>
            </p:cNvPr>
            <p:cNvSpPr/>
            <p:nvPr/>
          </p:nvSpPr>
          <p:spPr>
            <a:xfrm>
              <a:off x="5364088" y="5085184"/>
              <a:ext cx="3663246" cy="1147171"/>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latin typeface="+mj-ea"/>
                  <a:ea typeface="+mj-ea"/>
                </a:rPr>
                <a:t>感性を働かせながら，　　つくりだす喜びを味わう</a:t>
              </a:r>
              <a:r>
                <a:rPr kumimoji="1" lang="en-US" altLang="ja-JP" sz="2400" dirty="0">
                  <a:solidFill>
                    <a:schemeClr val="bg1"/>
                  </a:solidFill>
                  <a:latin typeface="+mj-ea"/>
                  <a:ea typeface="+mj-ea"/>
                </a:rPr>
                <a:t>,</a:t>
              </a:r>
            </a:p>
            <a:p>
              <a:r>
                <a:rPr kumimoji="1" lang="ja-JP" altLang="en-US" sz="2400" dirty="0">
                  <a:solidFill>
                    <a:schemeClr val="bg1"/>
                  </a:solidFill>
                  <a:latin typeface="+mj-ea"/>
                  <a:ea typeface="+mj-ea"/>
                </a:rPr>
                <a:t>豊かな情操</a:t>
              </a:r>
            </a:p>
          </p:txBody>
        </p:sp>
        <p:cxnSp>
          <p:nvCxnSpPr>
            <p:cNvPr id="30" name="直線コネクタ 29"/>
            <p:cNvCxnSpPr>
              <a:stCxn id="28" idx="3"/>
              <a:endCxn id="29" idx="1"/>
            </p:cNvCxnSpPr>
            <p:nvPr/>
          </p:nvCxnSpPr>
          <p:spPr>
            <a:xfrm>
              <a:off x="4860032" y="5658770"/>
              <a:ext cx="504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39723" y="877167"/>
            <a:ext cx="7128792"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２　図画工作科の目標　　　　　　　　　　　　　　　　　　　　（３） 　「３つの資質・能力」について</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34"/>
    </mc:Choice>
    <mc:Fallback xmlns="">
      <p:transition spd="slow" advTm="5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a:t>
            </a:r>
            <a:r>
              <a:rPr lang="ja-JP" altLang="en-US" dirty="0">
                <a:latin typeface="+mn-ea"/>
                <a:ea typeface="+mn-ea"/>
              </a:rPr>
              <a:t>９</a:t>
            </a:r>
          </a:p>
        </p:txBody>
      </p:sp>
      <p:sp>
        <p:nvSpPr>
          <p:cNvPr id="12" name="Text Box 19">
            <a:extLst>
              <a:ext uri="{FF2B5EF4-FFF2-40B4-BE49-F238E27FC236}">
                <a16:creationId xmlns:a16="http://schemas.microsoft.com/office/drawing/2014/main" id="{D16FBDDB-8EAC-4BA5-9629-FE44075AD388}"/>
              </a:ext>
            </a:extLst>
          </p:cNvPr>
          <p:cNvSpPr txBox="1">
            <a:spLocks noChangeArrowheads="1"/>
          </p:cNvSpPr>
          <p:nvPr/>
        </p:nvSpPr>
        <p:spPr bwMode="auto">
          <a:xfrm>
            <a:off x="107504" y="807095"/>
            <a:ext cx="867645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457200" eaLnBrk="1" hangingPunct="1">
              <a:spcBef>
                <a:spcPct val="50000"/>
              </a:spcBef>
            </a:pPr>
            <a:r>
              <a:rPr kumimoji="1" lang="ja-JP" altLang="en-US" sz="2400" b="1" dirty="0">
                <a:latin typeface="Tahoma" panose="020B0604030504040204" pitchFamily="34" charset="0"/>
              </a:rPr>
              <a:t>（３）　「３つの資質・能力」について</a:t>
            </a:r>
          </a:p>
        </p:txBody>
      </p:sp>
      <p:sp>
        <p:nvSpPr>
          <p:cNvPr id="16" name="AutoShape 21">
            <a:extLst>
              <a:ext uri="{FF2B5EF4-FFF2-40B4-BE49-F238E27FC236}">
                <a16:creationId xmlns:a16="http://schemas.microsoft.com/office/drawing/2014/main" id="{29642ECC-8DDF-463B-9BFF-67BFC3305F1D}"/>
              </a:ext>
            </a:extLst>
          </p:cNvPr>
          <p:cNvSpPr>
            <a:spLocks noChangeArrowheads="1"/>
          </p:cNvSpPr>
          <p:nvPr/>
        </p:nvSpPr>
        <p:spPr bwMode="auto">
          <a:xfrm>
            <a:off x="35496" y="44624"/>
            <a:ext cx="6379691"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図画工作科の目標及び学年の目標</a:t>
            </a:r>
            <a:endParaRPr kumimoji="1" lang="ja-JP" altLang="en-US" sz="2800" dirty="0">
              <a:latin typeface="Tahoma" panose="020B0604030504040204" pitchFamily="34" charset="0"/>
            </a:endParaRPr>
          </a:p>
        </p:txBody>
      </p:sp>
      <p:sp>
        <p:nvSpPr>
          <p:cNvPr id="9" name="AutoShape 10">
            <a:extLst>
              <a:ext uri="{FF2B5EF4-FFF2-40B4-BE49-F238E27FC236}">
                <a16:creationId xmlns:a16="http://schemas.microsoft.com/office/drawing/2014/main" id="{BBF16311-817D-4554-A835-7E53ABBCD47B}"/>
              </a:ext>
            </a:extLst>
          </p:cNvPr>
          <p:cNvSpPr>
            <a:spLocks noChangeArrowheads="1"/>
          </p:cNvSpPr>
          <p:nvPr/>
        </p:nvSpPr>
        <p:spPr bwMode="auto">
          <a:xfrm>
            <a:off x="0" y="1268760"/>
            <a:ext cx="9144000" cy="5589240"/>
          </a:xfrm>
          <a:prstGeom prst="foldedCorner">
            <a:avLst>
              <a:gd name="adj" fmla="val 3150"/>
            </a:avLst>
          </a:prstGeom>
          <a:solidFill>
            <a:schemeClr val="bg1"/>
          </a:solidFill>
          <a:ln w="9525">
            <a:solidFill>
              <a:schemeClr val="tx1"/>
            </a:solidFill>
            <a:round/>
            <a:headEnd/>
            <a:tailEnd/>
          </a:ln>
        </p:spPr>
        <p:txBody>
          <a:bodyPr wrap="none" tIns="36000" bIns="36000" anchor="t" anchorCtr="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800" dirty="0">
                <a:latin typeface="+mj-ea"/>
                <a:ea typeface="+mj-ea"/>
              </a:rPr>
              <a:t>　</a:t>
            </a:r>
            <a:r>
              <a:rPr lang="ja-JP" altLang="en-US" sz="2400" dirty="0">
                <a:solidFill>
                  <a:srgbClr val="000000"/>
                </a:solidFill>
                <a:latin typeface="+mj-ea"/>
                <a:ea typeface="+mj-ea"/>
              </a:rPr>
              <a:t>表現及び鑑賞の活動を通して，</a:t>
            </a:r>
            <a:r>
              <a:rPr lang="ja-JP" altLang="en-US" sz="2400" dirty="0">
                <a:latin typeface="+mj-ea"/>
                <a:ea typeface="+mj-ea"/>
              </a:rPr>
              <a:t>造形的な見方・考え方を働かせ</a:t>
            </a:r>
            <a:r>
              <a:rPr lang="ja-JP" altLang="en-US" sz="2400" dirty="0">
                <a:solidFill>
                  <a:srgbClr val="000000"/>
                </a:solidFill>
                <a:latin typeface="+mj-ea"/>
                <a:ea typeface="+mj-ea"/>
              </a:rPr>
              <a:t>，</a:t>
            </a:r>
            <a:endParaRPr lang="en-US" altLang="ja-JP" sz="2400" dirty="0">
              <a:solidFill>
                <a:srgbClr val="000000"/>
              </a:solidFill>
              <a:latin typeface="+mj-ea"/>
              <a:ea typeface="+mj-ea"/>
            </a:endParaRPr>
          </a:p>
          <a:p>
            <a:pPr algn="just" eaLnBrk="1" hangingPunct="1"/>
            <a:r>
              <a:rPr lang="ja-JP" altLang="en-US" sz="2400" dirty="0">
                <a:solidFill>
                  <a:srgbClr val="000000"/>
                </a:solidFill>
                <a:latin typeface="+mj-ea"/>
                <a:ea typeface="+mj-ea"/>
              </a:rPr>
              <a:t>生活や社会の中の形や色などと豊かに関わる資質・能力を次のとおり</a:t>
            </a:r>
            <a:endParaRPr lang="en-US" altLang="ja-JP" sz="2400" dirty="0">
              <a:solidFill>
                <a:srgbClr val="000000"/>
              </a:solidFill>
              <a:latin typeface="+mj-ea"/>
              <a:ea typeface="+mj-ea"/>
            </a:endParaRPr>
          </a:p>
          <a:p>
            <a:pPr algn="just" eaLnBrk="1" hangingPunct="1"/>
            <a:r>
              <a:rPr lang="ja-JP" altLang="en-US" sz="2400" dirty="0">
                <a:solidFill>
                  <a:srgbClr val="000000"/>
                </a:solidFill>
                <a:latin typeface="+mj-ea"/>
                <a:ea typeface="+mj-ea"/>
              </a:rPr>
              <a:t>育成することを目指す。</a:t>
            </a:r>
            <a:br>
              <a:rPr lang="ja-JP" altLang="en-US" sz="2400" dirty="0">
                <a:solidFill>
                  <a:srgbClr val="000000"/>
                </a:solidFill>
                <a:latin typeface="+mj-ea"/>
                <a:ea typeface="+mj-ea"/>
              </a:rPr>
            </a:br>
            <a:r>
              <a:rPr lang="en-US" altLang="ja-JP" sz="2400" dirty="0">
                <a:solidFill>
                  <a:srgbClr val="000000"/>
                </a:solidFill>
                <a:latin typeface="+mj-ea"/>
                <a:ea typeface="+mj-ea"/>
              </a:rPr>
              <a:t>(1) </a:t>
            </a:r>
            <a:r>
              <a:rPr lang="ja-JP" altLang="en-US" sz="2400" dirty="0">
                <a:solidFill>
                  <a:srgbClr val="000000"/>
                </a:solidFill>
                <a:latin typeface="+mj-ea"/>
                <a:ea typeface="+mj-ea"/>
              </a:rPr>
              <a:t>対象や事象を捉える造形的な視点について自分の感覚や行為を</a:t>
            </a:r>
            <a:endParaRPr lang="en-US" altLang="ja-JP" sz="2400" dirty="0">
              <a:solidFill>
                <a:srgbClr val="000000"/>
              </a:solidFill>
              <a:latin typeface="+mj-ea"/>
              <a:ea typeface="+mj-ea"/>
            </a:endParaRPr>
          </a:p>
          <a:p>
            <a:pPr algn="just" eaLnBrk="1" hangingPunct="1"/>
            <a:r>
              <a:rPr lang="ja-JP" altLang="en-US" sz="2400" dirty="0">
                <a:solidFill>
                  <a:srgbClr val="000000"/>
                </a:solidFill>
                <a:latin typeface="+mj-ea"/>
                <a:ea typeface="+mj-ea"/>
              </a:rPr>
              <a:t>　　通して</a:t>
            </a:r>
            <a:r>
              <a:rPr lang="ja-JP" altLang="en-US" sz="2400" b="1" dirty="0">
                <a:solidFill>
                  <a:srgbClr val="FF0000"/>
                </a:solidFill>
                <a:latin typeface="+mj-ea"/>
                <a:ea typeface="+mj-ea"/>
              </a:rPr>
              <a:t>理解</a:t>
            </a:r>
            <a:r>
              <a:rPr lang="ja-JP" altLang="en-US" sz="2400" dirty="0">
                <a:solidFill>
                  <a:srgbClr val="000000"/>
                </a:solidFill>
                <a:latin typeface="+mj-ea"/>
                <a:ea typeface="+mj-ea"/>
              </a:rPr>
              <a:t>するとともに，材料や用具を使い，表し方などを</a:t>
            </a:r>
            <a:r>
              <a:rPr lang="ja-JP" altLang="en-US" sz="2400" b="1" dirty="0">
                <a:solidFill>
                  <a:srgbClr val="FF0000"/>
                </a:solidFill>
                <a:latin typeface="+mj-ea"/>
                <a:ea typeface="+mj-ea"/>
              </a:rPr>
              <a:t>工夫して，</a:t>
            </a:r>
            <a:endParaRPr lang="en-US" altLang="ja-JP" sz="2400" b="1" dirty="0">
              <a:solidFill>
                <a:srgbClr val="FF0000"/>
              </a:solidFill>
              <a:latin typeface="+mj-ea"/>
              <a:ea typeface="+mj-ea"/>
            </a:endParaRPr>
          </a:p>
          <a:p>
            <a:pPr algn="just" eaLnBrk="1" hangingPunct="1"/>
            <a:r>
              <a:rPr lang="ja-JP" altLang="en-US" sz="2400" b="1" dirty="0">
                <a:solidFill>
                  <a:srgbClr val="FF0000"/>
                </a:solidFill>
                <a:latin typeface="+mj-ea"/>
                <a:ea typeface="+mj-ea"/>
              </a:rPr>
              <a:t>　　創造的につくったり表したりする</a:t>
            </a:r>
            <a:r>
              <a:rPr lang="ja-JP" altLang="en-US" sz="2400" dirty="0">
                <a:solidFill>
                  <a:srgbClr val="000000"/>
                </a:solidFill>
                <a:latin typeface="+mj-ea"/>
                <a:ea typeface="+mj-ea"/>
              </a:rPr>
              <a:t>ことができるようにする。</a:t>
            </a:r>
            <a:endParaRPr lang="en-US" altLang="ja-JP" sz="2400" dirty="0">
              <a:solidFill>
                <a:srgbClr val="000000"/>
              </a:solidFill>
              <a:latin typeface="+mj-ea"/>
              <a:ea typeface="+mj-ea"/>
            </a:endParaRPr>
          </a:p>
          <a:p>
            <a:pPr algn="just" eaLnBrk="1" hangingPunct="1"/>
            <a:br>
              <a:rPr lang="ja-JP" altLang="en-US" sz="2400" dirty="0">
                <a:solidFill>
                  <a:srgbClr val="000000"/>
                </a:solidFill>
                <a:latin typeface="+mj-ea"/>
                <a:ea typeface="+mj-ea"/>
              </a:rPr>
            </a:br>
            <a:r>
              <a:rPr lang="en-US" altLang="ja-JP" sz="2400" dirty="0">
                <a:solidFill>
                  <a:srgbClr val="000000"/>
                </a:solidFill>
                <a:latin typeface="+mj-ea"/>
                <a:ea typeface="+mj-ea"/>
              </a:rPr>
              <a:t>(2) </a:t>
            </a:r>
            <a:r>
              <a:rPr lang="ja-JP" altLang="en-US" sz="2400" dirty="0">
                <a:solidFill>
                  <a:srgbClr val="000000"/>
                </a:solidFill>
                <a:latin typeface="+mj-ea"/>
                <a:ea typeface="+mj-ea"/>
              </a:rPr>
              <a:t>造形的なよさや美しさ，表したいこと，表し方などについて考え，</a:t>
            </a:r>
            <a:endParaRPr lang="en-US" altLang="ja-JP" sz="2400" dirty="0">
              <a:solidFill>
                <a:srgbClr val="000000"/>
              </a:solidFill>
              <a:latin typeface="+mj-ea"/>
              <a:ea typeface="+mj-ea"/>
            </a:endParaRPr>
          </a:p>
          <a:p>
            <a:pPr algn="just" eaLnBrk="1" hangingPunct="1"/>
            <a:r>
              <a:rPr lang="ja-JP" altLang="en-US" sz="2400" dirty="0">
                <a:solidFill>
                  <a:srgbClr val="000000"/>
                </a:solidFill>
                <a:latin typeface="+mj-ea"/>
                <a:ea typeface="+mj-ea"/>
              </a:rPr>
              <a:t>　　創造的に発想や構想をしたり，作品などに対する</a:t>
            </a:r>
            <a:r>
              <a:rPr lang="ja-JP" altLang="en-US" sz="2400" spc="-150" dirty="0">
                <a:solidFill>
                  <a:srgbClr val="000000"/>
                </a:solidFill>
                <a:latin typeface="+mj-ea"/>
                <a:ea typeface="+mj-ea"/>
              </a:rPr>
              <a:t>自分の見方や</a:t>
            </a:r>
            <a:endParaRPr lang="en-US" altLang="ja-JP" sz="2400" spc="-150" dirty="0">
              <a:solidFill>
                <a:srgbClr val="000000"/>
              </a:solidFill>
              <a:latin typeface="+mj-ea"/>
              <a:ea typeface="+mj-ea"/>
            </a:endParaRPr>
          </a:p>
          <a:p>
            <a:pPr algn="just" eaLnBrk="1" hangingPunct="1"/>
            <a:r>
              <a:rPr lang="ja-JP" altLang="en-US" sz="2400" spc="-150" dirty="0">
                <a:solidFill>
                  <a:srgbClr val="000000"/>
                </a:solidFill>
                <a:latin typeface="+mj-ea"/>
                <a:ea typeface="+mj-ea"/>
              </a:rPr>
              <a:t>　　感じ方を深めたりすることができるようにする。</a:t>
            </a:r>
            <a:endParaRPr lang="en-US" altLang="ja-JP" sz="2400" spc="-150" dirty="0">
              <a:solidFill>
                <a:srgbClr val="000000"/>
              </a:solidFill>
              <a:latin typeface="+mj-ea"/>
              <a:ea typeface="+mj-ea"/>
            </a:endParaRPr>
          </a:p>
          <a:p>
            <a:pPr algn="dist" eaLnBrk="1" hangingPunct="1"/>
            <a:br>
              <a:rPr lang="ja-JP" altLang="en-US" sz="2400" spc="-150" dirty="0">
                <a:solidFill>
                  <a:srgbClr val="000000"/>
                </a:solidFill>
                <a:latin typeface="+mj-ea"/>
                <a:ea typeface="+mj-ea"/>
              </a:rPr>
            </a:br>
            <a:r>
              <a:rPr lang="en-US" altLang="ja-JP" sz="2400" dirty="0">
                <a:solidFill>
                  <a:srgbClr val="000000"/>
                </a:solidFill>
                <a:latin typeface="+mj-ea"/>
                <a:ea typeface="+mj-ea"/>
              </a:rPr>
              <a:t>(3) </a:t>
            </a:r>
            <a:r>
              <a:rPr lang="ja-JP" altLang="en-US" sz="2400" dirty="0">
                <a:solidFill>
                  <a:srgbClr val="000000"/>
                </a:solidFill>
                <a:latin typeface="+mj-ea"/>
                <a:ea typeface="+mj-ea"/>
              </a:rPr>
              <a:t>つくりだす喜びを味わうとともに，感性を育み，楽しく豊かな生活を</a:t>
            </a:r>
            <a:endParaRPr lang="en-US" altLang="ja-JP" sz="2400" dirty="0">
              <a:solidFill>
                <a:srgbClr val="000000"/>
              </a:solidFill>
              <a:latin typeface="+mj-ea"/>
              <a:ea typeface="+mj-ea"/>
            </a:endParaRPr>
          </a:p>
          <a:p>
            <a:pPr algn="dist" eaLnBrk="1" hangingPunct="1"/>
            <a:r>
              <a:rPr lang="ja-JP" altLang="en-US" sz="2400" dirty="0">
                <a:solidFill>
                  <a:srgbClr val="000000"/>
                </a:solidFill>
                <a:latin typeface="+mj-ea"/>
                <a:ea typeface="+mj-ea"/>
              </a:rPr>
              <a:t>　　創造しようとする態度を養い，豊かな情操を培う。</a:t>
            </a:r>
            <a:r>
              <a:rPr lang="ja-JP" altLang="en-US" sz="2400" dirty="0">
                <a:latin typeface="+mj-ea"/>
                <a:ea typeface="+mj-ea"/>
              </a:rPr>
              <a:t> </a:t>
            </a:r>
            <a:endParaRPr kumimoji="1" lang="ja-JP" altLang="en-US" sz="2400" u="sng" dirty="0">
              <a:solidFill>
                <a:schemeClr val="hlink"/>
              </a:solidFill>
              <a:latin typeface="+mj-ea"/>
              <a:ea typeface="+mj-ea"/>
            </a:endParaRPr>
          </a:p>
        </p:txBody>
      </p:sp>
      <p:sp>
        <p:nvSpPr>
          <p:cNvPr id="13" name="四角形: 角を丸くする 12">
            <a:extLst>
              <a:ext uri="{FF2B5EF4-FFF2-40B4-BE49-F238E27FC236}">
                <a16:creationId xmlns:a16="http://schemas.microsoft.com/office/drawing/2014/main" id="{C2472E4D-3603-46C7-A5EB-E8384B7A7D8C}"/>
              </a:ext>
            </a:extLst>
          </p:cNvPr>
          <p:cNvSpPr/>
          <p:nvPr/>
        </p:nvSpPr>
        <p:spPr>
          <a:xfrm>
            <a:off x="539552" y="3598438"/>
            <a:ext cx="3384376" cy="334618"/>
          </a:xfrm>
          <a:prstGeom prst="roundRect">
            <a:avLst>
              <a:gd name="adj" fmla="val 2864"/>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kumimoji="1" lang="ja-JP" altLang="en-US" sz="2000" dirty="0">
                <a:solidFill>
                  <a:schemeClr val="bg1"/>
                </a:solidFill>
                <a:latin typeface="+mj-ea"/>
                <a:ea typeface="+mj-ea"/>
              </a:rPr>
              <a:t>知識・技能</a:t>
            </a:r>
            <a:endParaRPr kumimoji="1" lang="ja-JP" altLang="en-US" sz="2400" dirty="0">
              <a:solidFill>
                <a:schemeClr val="bg1"/>
              </a:solidFill>
              <a:latin typeface="+mj-ea"/>
              <a:ea typeface="+mj-ea"/>
            </a:endParaRPr>
          </a:p>
        </p:txBody>
      </p:sp>
      <p:sp>
        <p:nvSpPr>
          <p:cNvPr id="14" name="四角形: 角を丸くする 13">
            <a:extLst>
              <a:ext uri="{FF2B5EF4-FFF2-40B4-BE49-F238E27FC236}">
                <a16:creationId xmlns:a16="http://schemas.microsoft.com/office/drawing/2014/main" id="{6BB1EB92-56CB-4A35-B6D1-1CE7962845D0}"/>
              </a:ext>
            </a:extLst>
          </p:cNvPr>
          <p:cNvSpPr/>
          <p:nvPr/>
        </p:nvSpPr>
        <p:spPr>
          <a:xfrm>
            <a:off x="539552" y="5040000"/>
            <a:ext cx="3384376" cy="360040"/>
          </a:xfrm>
          <a:prstGeom prst="roundRect">
            <a:avLst>
              <a:gd name="adj" fmla="val 1105"/>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bg1"/>
                </a:solidFill>
                <a:latin typeface="+mj-ea"/>
                <a:ea typeface="+mj-ea"/>
              </a:rPr>
              <a:t>思考力，判断力，表現力等</a:t>
            </a:r>
          </a:p>
        </p:txBody>
      </p:sp>
      <p:sp>
        <p:nvSpPr>
          <p:cNvPr id="15" name="四角形: 角を丸くする 14">
            <a:extLst>
              <a:ext uri="{FF2B5EF4-FFF2-40B4-BE49-F238E27FC236}">
                <a16:creationId xmlns:a16="http://schemas.microsoft.com/office/drawing/2014/main" id="{9DD8A7CD-527F-4416-9D6F-A3D02BC10D11}"/>
              </a:ext>
            </a:extLst>
          </p:cNvPr>
          <p:cNvSpPr/>
          <p:nvPr/>
        </p:nvSpPr>
        <p:spPr>
          <a:xfrm>
            <a:off x="514291" y="6155023"/>
            <a:ext cx="3409637" cy="360040"/>
          </a:xfrm>
          <a:prstGeom prst="roundRect">
            <a:avLst>
              <a:gd name="adj" fmla="val 7948"/>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tIns="396000" rtlCol="0" anchor="b" anchorCtr="0"/>
          <a:lstStyle/>
          <a:p>
            <a:pPr algn="ctr"/>
            <a:r>
              <a:rPr kumimoji="1" lang="ja-JP" altLang="en-US" sz="2000" dirty="0">
                <a:solidFill>
                  <a:schemeClr val="bg1"/>
                </a:solidFill>
                <a:latin typeface="+mj-ea"/>
                <a:ea typeface="+mj-ea"/>
              </a:rPr>
              <a:t>学びに向かう力，人間性等</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3729190"/>
      </p:ext>
    </p:extLst>
  </p:cSld>
  <p:clrMapOvr>
    <a:masterClrMapping/>
  </p:clrMapOvr>
  <mc:AlternateContent xmlns:mc="http://schemas.openxmlformats.org/markup-compatibility/2006" xmlns:p14="http://schemas.microsoft.com/office/powerpoint/2010/main">
    <mc:Choice Requires="p14">
      <p:transition spd="slow" p14:dur="2000" advTm="87705"/>
    </mc:Choice>
    <mc:Fallback xmlns="">
      <p:transition spd="slow" advTm="8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latin typeface="+mn-ea"/>
                <a:ea typeface="+mn-ea"/>
              </a:rPr>
              <a:t>P17</a:t>
            </a:r>
            <a:endParaRPr lang="ja-JP" altLang="en-US" dirty="0">
              <a:latin typeface="+mn-ea"/>
              <a:ea typeface="+mn-ea"/>
            </a:endParaRPr>
          </a:p>
        </p:txBody>
      </p:sp>
      <p:grpSp>
        <p:nvGrpSpPr>
          <p:cNvPr id="3" name="グループ化 2">
            <a:extLst>
              <a:ext uri="{FF2B5EF4-FFF2-40B4-BE49-F238E27FC236}">
                <a16:creationId xmlns:a16="http://schemas.microsoft.com/office/drawing/2014/main" id="{666FA1FF-6255-4B69-9894-CB50A1C6592B}"/>
              </a:ext>
            </a:extLst>
          </p:cNvPr>
          <p:cNvGrpSpPr/>
          <p:nvPr/>
        </p:nvGrpSpPr>
        <p:grpSpPr>
          <a:xfrm>
            <a:off x="467544" y="1268760"/>
            <a:ext cx="8424935" cy="4968552"/>
            <a:chOff x="1475655" y="1196752"/>
            <a:chExt cx="5760641" cy="3644212"/>
          </a:xfrm>
        </p:grpSpPr>
        <p:sp>
          <p:nvSpPr>
            <p:cNvPr id="18" name="正方形/長方形 17">
              <a:extLst>
                <a:ext uri="{FF2B5EF4-FFF2-40B4-BE49-F238E27FC236}">
                  <a16:creationId xmlns:a16="http://schemas.microsoft.com/office/drawing/2014/main" id="{C786ACBA-A787-4603-B164-F523DC4B6774}"/>
                </a:ext>
              </a:extLst>
            </p:cNvPr>
            <p:cNvSpPr/>
            <p:nvPr/>
          </p:nvSpPr>
          <p:spPr>
            <a:xfrm>
              <a:off x="1475656" y="1649791"/>
              <a:ext cx="3121025" cy="3191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9" name="角丸四角形 16">
              <a:extLst>
                <a:ext uri="{FF2B5EF4-FFF2-40B4-BE49-F238E27FC236}">
                  <a16:creationId xmlns:a16="http://schemas.microsoft.com/office/drawing/2014/main" id="{10A312FC-A80D-43DC-9BFE-D6DB9434F86D}"/>
                </a:ext>
              </a:extLst>
            </p:cNvPr>
            <p:cNvSpPr/>
            <p:nvPr/>
          </p:nvSpPr>
          <p:spPr>
            <a:xfrm>
              <a:off x="1475655" y="1197077"/>
              <a:ext cx="3153286"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spc="-150" dirty="0">
                  <a:solidFill>
                    <a:srgbClr val="002060"/>
                  </a:solidFill>
                </a:rPr>
                <a:t>図画工作科の目標</a:t>
              </a:r>
              <a:endParaRPr lang="ja-JP" altLang="en-US" sz="2800" spc="-150" dirty="0">
                <a:solidFill>
                  <a:srgbClr val="002060"/>
                </a:solidFill>
              </a:endParaRPr>
            </a:p>
          </p:txBody>
        </p:sp>
        <p:sp>
          <p:nvSpPr>
            <p:cNvPr id="23" name="正方形/長方形 22">
              <a:extLst>
                <a:ext uri="{FF2B5EF4-FFF2-40B4-BE49-F238E27FC236}">
                  <a16:creationId xmlns:a16="http://schemas.microsoft.com/office/drawing/2014/main" id="{7A0B222A-47CC-4442-A939-EF883710176F}"/>
                </a:ext>
              </a:extLst>
            </p:cNvPr>
            <p:cNvSpPr/>
            <p:nvPr/>
          </p:nvSpPr>
          <p:spPr>
            <a:xfrm>
              <a:off x="4820284" y="1640564"/>
              <a:ext cx="2416011"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4" name="角丸四角形 33">
              <a:extLst>
                <a:ext uri="{FF2B5EF4-FFF2-40B4-BE49-F238E27FC236}">
                  <a16:creationId xmlns:a16="http://schemas.microsoft.com/office/drawing/2014/main" id="{141E995E-D50D-4454-820D-224D75007932}"/>
                </a:ext>
              </a:extLst>
            </p:cNvPr>
            <p:cNvSpPr/>
            <p:nvPr/>
          </p:nvSpPr>
          <p:spPr>
            <a:xfrm>
              <a:off x="4788024" y="1196752"/>
              <a:ext cx="2448272"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学年の目標</a:t>
              </a:r>
              <a:endParaRPr lang="ja-JP" altLang="en-US" sz="2800" dirty="0">
                <a:solidFill>
                  <a:srgbClr val="002060"/>
                </a:solidFill>
              </a:endParaRPr>
            </a:p>
          </p:txBody>
        </p:sp>
        <p:sp>
          <p:nvSpPr>
            <p:cNvPr id="25" name="正方形/長方形 24">
              <a:extLst>
                <a:ext uri="{FF2B5EF4-FFF2-40B4-BE49-F238E27FC236}">
                  <a16:creationId xmlns:a16="http://schemas.microsoft.com/office/drawing/2014/main" id="{702CB8DE-5E24-486C-9F4C-9DBA2EBE54B5}"/>
                </a:ext>
              </a:extLst>
            </p:cNvPr>
            <p:cNvSpPr/>
            <p:nvPr/>
          </p:nvSpPr>
          <p:spPr>
            <a:xfrm>
              <a:off x="5316083" y="3890300"/>
              <a:ext cx="1465260"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（３）</a:t>
              </a:r>
            </a:p>
          </p:txBody>
        </p:sp>
        <p:sp>
          <p:nvSpPr>
            <p:cNvPr id="30" name="正方形/長方形 29">
              <a:extLst>
                <a:ext uri="{FF2B5EF4-FFF2-40B4-BE49-F238E27FC236}">
                  <a16:creationId xmlns:a16="http://schemas.microsoft.com/office/drawing/2014/main" id="{62319F0C-288D-415D-BE2E-111E2F690A7D}"/>
                </a:ext>
              </a:extLst>
            </p:cNvPr>
            <p:cNvSpPr/>
            <p:nvPr/>
          </p:nvSpPr>
          <p:spPr>
            <a:xfrm>
              <a:off x="5316083" y="2992451"/>
              <a:ext cx="1465260"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（２）</a:t>
              </a:r>
            </a:p>
          </p:txBody>
        </p:sp>
        <p:sp>
          <p:nvSpPr>
            <p:cNvPr id="32" name="正方形/長方形 31">
              <a:extLst>
                <a:ext uri="{FF2B5EF4-FFF2-40B4-BE49-F238E27FC236}">
                  <a16:creationId xmlns:a16="http://schemas.microsoft.com/office/drawing/2014/main" id="{32899FAD-CA59-4F79-9255-3000640C6070}"/>
                </a:ext>
              </a:extLst>
            </p:cNvPr>
            <p:cNvSpPr/>
            <p:nvPr/>
          </p:nvSpPr>
          <p:spPr>
            <a:xfrm>
              <a:off x="5303840" y="2119632"/>
              <a:ext cx="1500185"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（１）</a:t>
              </a:r>
            </a:p>
          </p:txBody>
        </p:sp>
        <p:sp>
          <p:nvSpPr>
            <p:cNvPr id="38" name="四角形: 角を丸くする 37">
              <a:extLst>
                <a:ext uri="{FF2B5EF4-FFF2-40B4-BE49-F238E27FC236}">
                  <a16:creationId xmlns:a16="http://schemas.microsoft.com/office/drawing/2014/main" id="{78D2DFFF-0D6A-4F08-9D8A-CB9B9038FC9B}"/>
                </a:ext>
              </a:extLst>
            </p:cNvPr>
            <p:cNvSpPr/>
            <p:nvPr/>
          </p:nvSpPr>
          <p:spPr>
            <a:xfrm>
              <a:off x="1761376" y="2147416"/>
              <a:ext cx="2566409" cy="668165"/>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知識・技能</a:t>
              </a:r>
            </a:p>
          </p:txBody>
        </p:sp>
        <p:sp>
          <p:nvSpPr>
            <p:cNvPr id="39" name="四角形: 角を丸くする 38">
              <a:extLst>
                <a:ext uri="{FF2B5EF4-FFF2-40B4-BE49-F238E27FC236}">
                  <a16:creationId xmlns:a16="http://schemas.microsoft.com/office/drawing/2014/main" id="{2AEEC546-318E-43FF-8222-DDE718EC9DAC}"/>
                </a:ext>
              </a:extLst>
            </p:cNvPr>
            <p:cNvSpPr/>
            <p:nvPr/>
          </p:nvSpPr>
          <p:spPr>
            <a:xfrm>
              <a:off x="1753179" y="3045265"/>
              <a:ext cx="2566409" cy="668165"/>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思考力，判断力，表現力等</a:t>
              </a:r>
            </a:p>
          </p:txBody>
        </p:sp>
        <p:sp>
          <p:nvSpPr>
            <p:cNvPr id="40" name="四角形: 角を丸くする 39">
              <a:extLst>
                <a:ext uri="{FF2B5EF4-FFF2-40B4-BE49-F238E27FC236}">
                  <a16:creationId xmlns:a16="http://schemas.microsoft.com/office/drawing/2014/main" id="{D33E17B7-583A-4F05-9106-554F1BE81658}"/>
                </a:ext>
              </a:extLst>
            </p:cNvPr>
            <p:cNvSpPr/>
            <p:nvPr/>
          </p:nvSpPr>
          <p:spPr>
            <a:xfrm>
              <a:off x="1753179" y="3942331"/>
              <a:ext cx="2574606" cy="668165"/>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spc="-150" dirty="0">
                  <a:solidFill>
                    <a:schemeClr val="bg1"/>
                  </a:solidFill>
                </a:rPr>
                <a:t>学び</a:t>
              </a:r>
              <a:r>
                <a:rPr kumimoji="1" lang="ja-JP" altLang="en-US" sz="2400" dirty="0">
                  <a:solidFill>
                    <a:schemeClr val="bg1"/>
                  </a:solidFill>
                </a:rPr>
                <a:t>に向かう力・　</a:t>
              </a:r>
              <a:endParaRPr kumimoji="1" lang="en-US" altLang="ja-JP" sz="2400" dirty="0">
                <a:solidFill>
                  <a:schemeClr val="bg1"/>
                </a:solidFill>
              </a:endParaRPr>
            </a:p>
            <a:p>
              <a:pPr algn="ctr"/>
              <a:r>
                <a:rPr kumimoji="1" lang="ja-JP" altLang="en-US" sz="2400" dirty="0">
                  <a:solidFill>
                    <a:schemeClr val="bg1"/>
                  </a:solidFill>
                </a:rPr>
                <a:t>人間性等</a:t>
              </a:r>
            </a:p>
          </p:txBody>
        </p:sp>
      </p:grpSp>
      <p:sp>
        <p:nvSpPr>
          <p:cNvPr id="21" name="AutoShape 21">
            <a:extLst>
              <a:ext uri="{FF2B5EF4-FFF2-40B4-BE49-F238E27FC236}">
                <a16:creationId xmlns:a16="http://schemas.microsoft.com/office/drawing/2014/main" id="{D582D9F4-B79C-48F6-952C-531EDFC36DAB}"/>
              </a:ext>
            </a:extLst>
          </p:cNvPr>
          <p:cNvSpPr>
            <a:spLocks noChangeArrowheads="1"/>
          </p:cNvSpPr>
          <p:nvPr/>
        </p:nvSpPr>
        <p:spPr bwMode="auto">
          <a:xfrm>
            <a:off x="35496" y="44624"/>
            <a:ext cx="6379691"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図画工作科の目標及び学年の目標</a:t>
            </a:r>
            <a:endParaRPr kumimoji="1" lang="ja-JP" altLang="en-US" sz="2800" dirty="0">
              <a:latin typeface="Tahoma" panose="020B0604030504040204" pitchFamily="34" charset="0"/>
            </a:endParaRPr>
          </a:p>
        </p:txBody>
      </p:sp>
      <p:sp>
        <p:nvSpPr>
          <p:cNvPr id="27" name="Text Box 19">
            <a:extLst>
              <a:ext uri="{FF2B5EF4-FFF2-40B4-BE49-F238E27FC236}">
                <a16:creationId xmlns:a16="http://schemas.microsoft.com/office/drawing/2014/main" id="{50798B2C-9D77-4311-B320-24A3631B86AF}"/>
              </a:ext>
            </a:extLst>
          </p:cNvPr>
          <p:cNvSpPr txBox="1">
            <a:spLocks noChangeArrowheads="1"/>
          </p:cNvSpPr>
          <p:nvPr/>
        </p:nvSpPr>
        <p:spPr bwMode="auto">
          <a:xfrm>
            <a:off x="107504" y="735087"/>
            <a:ext cx="475252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457200" eaLnBrk="1" hangingPunct="1">
              <a:spcBef>
                <a:spcPct val="50000"/>
              </a:spcBef>
            </a:pPr>
            <a:r>
              <a:rPr kumimoji="1" lang="ja-JP" altLang="en-US" sz="2400" b="1" dirty="0">
                <a:latin typeface="Tahoma" panose="020B0604030504040204" pitchFamily="34" charset="0"/>
              </a:rPr>
              <a:t>（４）　学年の目標について</a:t>
            </a:r>
          </a:p>
        </p:txBody>
      </p:sp>
      <p:cxnSp>
        <p:nvCxnSpPr>
          <p:cNvPr id="20" name="直線コネクタ 19">
            <a:extLst>
              <a:ext uri="{FF2B5EF4-FFF2-40B4-BE49-F238E27FC236}">
                <a16:creationId xmlns:a16="http://schemas.microsoft.com/office/drawing/2014/main" id="{26911BEE-05A9-4E26-A7FD-413CF0E41670}"/>
              </a:ext>
            </a:extLst>
          </p:cNvPr>
          <p:cNvCxnSpPr>
            <a:cxnSpLocks/>
            <a:stCxn id="32" idx="1"/>
            <a:endCxn id="38" idx="3"/>
          </p:cNvCxnSpPr>
          <p:nvPr/>
        </p:nvCxnSpPr>
        <p:spPr>
          <a:xfrm flipH="1">
            <a:off x="4638783" y="3014016"/>
            <a:ext cx="1427480" cy="637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DF798DE-2FE8-472E-A69F-AF39906D29CD}"/>
              </a:ext>
            </a:extLst>
          </p:cNvPr>
          <p:cNvCxnSpPr>
            <a:cxnSpLocks/>
          </p:cNvCxnSpPr>
          <p:nvPr/>
        </p:nvCxnSpPr>
        <p:spPr>
          <a:xfrm flipH="1">
            <a:off x="4645320" y="4221088"/>
            <a:ext cx="1427480" cy="637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72BA010D-4424-4A29-ACE4-22299B263E0B}"/>
              </a:ext>
            </a:extLst>
          </p:cNvPr>
          <p:cNvCxnSpPr>
            <a:cxnSpLocks/>
          </p:cNvCxnSpPr>
          <p:nvPr/>
        </p:nvCxnSpPr>
        <p:spPr>
          <a:xfrm flipH="1">
            <a:off x="4656688" y="5445224"/>
            <a:ext cx="1427480" cy="6379"/>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99"/>
    </mc:Choice>
    <mc:Fallback xmlns="">
      <p:transition spd="slow" advTm="2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5970</Words>
  <PresentationFormat>画面に合わせる (4:3)</PresentationFormat>
  <Paragraphs>478</Paragraphs>
  <Slides>17</Slides>
  <Notes>17</Notes>
  <HiddenSlides>0</HiddenSlides>
  <MMClips>17</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17</vt:i4>
      </vt:variant>
    </vt:vector>
  </HeadingPairs>
  <TitlesOfParts>
    <vt:vector size="27" baseType="lpstr">
      <vt:lpstr>HGP教科書体</vt:lpstr>
      <vt:lpstr>ＭＳ Ｐゴシック</vt:lpstr>
      <vt:lpstr>ＭＳ 明朝</vt:lpstr>
      <vt:lpstr>ＭＳ明朝</vt:lpstr>
      <vt:lpstr>Arial</vt:lpstr>
      <vt:lpstr>Calibri</vt:lpstr>
      <vt:lpstr>Calibri Light</vt:lpstr>
      <vt:lpstr>Tahoma</vt:lpstr>
      <vt:lpstr>Wingdings</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2020-07-20T22:50:53Z</cp:lastPrinted>
  <dcterms:modified xsi:type="dcterms:W3CDTF">2020-08-02T11:59:55Z</dcterms:modified>
</cp:coreProperties>
</file>