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0" r:id="rId1"/>
  </p:sldMasterIdLst>
  <p:notesMasterIdLst>
    <p:notesMasterId r:id="rId46"/>
  </p:notesMasterIdLst>
  <p:handoutMasterIdLst>
    <p:handoutMasterId r:id="rId47"/>
  </p:handoutMasterIdLst>
  <p:sldIdLst>
    <p:sldId id="377" r:id="rId2"/>
    <p:sldId id="394" r:id="rId3"/>
    <p:sldId id="395" r:id="rId4"/>
    <p:sldId id="422" r:id="rId5"/>
    <p:sldId id="417" r:id="rId6"/>
    <p:sldId id="426" r:id="rId7"/>
    <p:sldId id="416" r:id="rId8"/>
    <p:sldId id="268" r:id="rId9"/>
    <p:sldId id="427" r:id="rId10"/>
    <p:sldId id="428" r:id="rId11"/>
    <p:sldId id="429" r:id="rId12"/>
    <p:sldId id="430" r:id="rId13"/>
    <p:sldId id="398" r:id="rId14"/>
    <p:sldId id="401" r:id="rId15"/>
    <p:sldId id="425" r:id="rId16"/>
    <p:sldId id="423" r:id="rId17"/>
    <p:sldId id="424" r:id="rId18"/>
    <p:sldId id="431" r:id="rId19"/>
    <p:sldId id="432" r:id="rId20"/>
    <p:sldId id="435" r:id="rId21"/>
    <p:sldId id="433" r:id="rId22"/>
    <p:sldId id="434" r:id="rId23"/>
    <p:sldId id="437" r:id="rId24"/>
    <p:sldId id="438" r:id="rId25"/>
    <p:sldId id="436" r:id="rId26"/>
    <p:sldId id="439" r:id="rId27"/>
    <p:sldId id="440" r:id="rId28"/>
    <p:sldId id="442" r:id="rId29"/>
    <p:sldId id="448" r:id="rId30"/>
    <p:sldId id="443" r:id="rId31"/>
    <p:sldId id="444" r:id="rId32"/>
    <p:sldId id="445" r:id="rId33"/>
    <p:sldId id="446" r:id="rId34"/>
    <p:sldId id="447" r:id="rId35"/>
    <p:sldId id="403" r:id="rId36"/>
    <p:sldId id="415" r:id="rId37"/>
    <p:sldId id="449" r:id="rId38"/>
    <p:sldId id="450" r:id="rId39"/>
    <p:sldId id="451" r:id="rId40"/>
    <p:sldId id="411" r:id="rId41"/>
    <p:sldId id="452" r:id="rId42"/>
    <p:sldId id="453" r:id="rId43"/>
    <p:sldId id="454" r:id="rId44"/>
    <p:sldId id="456" r:id="rId4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vesLnnFnHrGIBxQP7tdUTQ==" hashData="XknroTJtN8kbdqcOmJC4k9qDKURyzjQvmuXmjbInUTJ4htG2b0oHv185zHz3Hc1Tl3J8UwJMEm9LeCW3V4zrCw=="/>
  <p:extLst>
    <p:ext uri="{EFAFB233-063F-42B5-8137-9DF3F51BA10A}">
      <p15:sldGuideLst xmlns:p15="http://schemas.microsoft.com/office/powerpoint/2012/main">
        <p15:guide id="1" orient="horz" pos="2251"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99"/>
    <a:srgbClr val="FF3300"/>
    <a:srgbClr val="FFFF66"/>
    <a:srgbClr val="FF9900"/>
    <a:srgbClr val="CC99FF"/>
    <a:srgbClr val="FF3399"/>
    <a:srgbClr val="800000"/>
    <a:srgbClr val="FF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71043" autoAdjust="0"/>
  </p:normalViewPr>
  <p:slideViewPr>
    <p:cSldViewPr>
      <p:cViewPr varScale="1">
        <p:scale>
          <a:sx n="48" d="100"/>
          <a:sy n="48" d="100"/>
        </p:scale>
        <p:origin x="1920" y="36"/>
      </p:cViewPr>
      <p:guideLst>
        <p:guide orient="horz" pos="2251"/>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824" y="-123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34264F59-281F-4A18-A67A-7ED674DD3329}"/>
              </a:ext>
            </a:extLst>
          </p:cNvPr>
          <p:cNvSpPr>
            <a:spLocks noGrp="1" noChangeArrowheads="1"/>
          </p:cNvSpPr>
          <p:nvPr>
            <p:ph type="hdr" sz="quarter"/>
          </p:nvPr>
        </p:nvSpPr>
        <p:spPr bwMode="auto">
          <a:xfrm>
            <a:off x="1" y="1"/>
            <a:ext cx="2946400" cy="496889"/>
          </a:xfrm>
          <a:prstGeom prst="rect">
            <a:avLst/>
          </a:prstGeom>
          <a:noFill/>
          <a:ln w="9525">
            <a:noFill/>
            <a:miter lim="800000"/>
            <a:headEnd/>
            <a:tailEnd/>
          </a:ln>
          <a:effectLst/>
        </p:spPr>
        <p:txBody>
          <a:bodyPr vert="horz" wrap="square" lIns="92087" tIns="46044" rIns="92087" bIns="46044"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a:extLst>
              <a:ext uri="{FF2B5EF4-FFF2-40B4-BE49-F238E27FC236}">
                <a16:creationId xmlns:a16="http://schemas.microsoft.com/office/drawing/2014/main" id="{EA34C025-0049-4CBB-A6D2-6B7DFADCBAD3}"/>
              </a:ext>
            </a:extLst>
          </p:cNvPr>
          <p:cNvSpPr>
            <a:spLocks noGrp="1" noChangeArrowheads="1"/>
          </p:cNvSpPr>
          <p:nvPr>
            <p:ph type="dt" sz="quarter" idx="1"/>
          </p:nvPr>
        </p:nvSpPr>
        <p:spPr bwMode="auto">
          <a:xfrm>
            <a:off x="3849689" y="1"/>
            <a:ext cx="2946400" cy="496889"/>
          </a:xfrm>
          <a:prstGeom prst="rect">
            <a:avLst/>
          </a:prstGeom>
          <a:noFill/>
          <a:ln w="9525">
            <a:noFill/>
            <a:miter lim="800000"/>
            <a:headEnd/>
            <a:tailEnd/>
          </a:ln>
          <a:effectLst/>
        </p:spPr>
        <p:txBody>
          <a:bodyPr vert="horz" wrap="square" lIns="92087" tIns="46044" rIns="92087" bIns="46044"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a:extLst>
              <a:ext uri="{FF2B5EF4-FFF2-40B4-BE49-F238E27FC236}">
                <a16:creationId xmlns:a16="http://schemas.microsoft.com/office/drawing/2014/main" id="{76B99833-57CC-4BB5-9DCD-D091DF77A4D3}"/>
              </a:ext>
            </a:extLst>
          </p:cNvPr>
          <p:cNvSpPr>
            <a:spLocks noGrp="1" noChangeArrowheads="1"/>
          </p:cNvSpPr>
          <p:nvPr>
            <p:ph type="ftr" sz="quarter" idx="2"/>
          </p:nvPr>
        </p:nvSpPr>
        <p:spPr bwMode="auto">
          <a:xfrm>
            <a:off x="1" y="9428164"/>
            <a:ext cx="2946400" cy="496887"/>
          </a:xfrm>
          <a:prstGeom prst="rect">
            <a:avLst/>
          </a:prstGeom>
          <a:noFill/>
          <a:ln w="9525">
            <a:noFill/>
            <a:miter lim="800000"/>
            <a:headEnd/>
            <a:tailEnd/>
          </a:ln>
          <a:effectLst/>
        </p:spPr>
        <p:txBody>
          <a:bodyPr vert="horz" wrap="square" lIns="92087" tIns="46044" rIns="92087" bIns="46044"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a:extLst>
              <a:ext uri="{FF2B5EF4-FFF2-40B4-BE49-F238E27FC236}">
                <a16:creationId xmlns:a16="http://schemas.microsoft.com/office/drawing/2014/main" id="{2C256134-DD92-42F9-BD6F-4547B9CF598D}"/>
              </a:ext>
            </a:extLst>
          </p:cNvPr>
          <p:cNvSpPr>
            <a:spLocks noGrp="1" noChangeArrowheads="1"/>
          </p:cNvSpPr>
          <p:nvPr>
            <p:ph type="sldNum" sz="quarter" idx="3"/>
          </p:nvPr>
        </p:nvSpPr>
        <p:spPr bwMode="auto">
          <a:xfrm>
            <a:off x="3849689" y="9428164"/>
            <a:ext cx="2946400" cy="496887"/>
          </a:xfrm>
          <a:prstGeom prst="rect">
            <a:avLst/>
          </a:prstGeom>
          <a:noFill/>
          <a:ln w="9525">
            <a:noFill/>
            <a:miter lim="800000"/>
            <a:headEnd/>
            <a:tailEnd/>
          </a:ln>
          <a:effectLst/>
        </p:spPr>
        <p:txBody>
          <a:bodyPr vert="horz" wrap="square" lIns="92087" tIns="46044" rIns="92087" bIns="46044" numCol="1" anchor="b" anchorCtr="0" compatLnSpc="1">
            <a:prstTxWarp prst="textNoShape">
              <a:avLst/>
            </a:prstTxWarp>
          </a:bodyPr>
          <a:lstStyle>
            <a:lvl1pPr algn="r" eaLnBrk="1" hangingPunct="1">
              <a:defRPr sz="1200">
                <a:latin typeface="Arial" panose="020B0604020202020204" pitchFamily="34" charset="0"/>
              </a:defRPr>
            </a:lvl1pPr>
          </a:lstStyle>
          <a:p>
            <a:fld id="{7013767F-C86C-4DCC-AEF1-1E97B2C03484}" type="slidenum">
              <a:rPr lang="en-US" altLang="ja-JP"/>
              <a:pPr/>
              <a:t>‹#›</a:t>
            </a:fld>
            <a:endParaRPr lang="en-US" altLang="ja-JP"/>
          </a:p>
        </p:txBody>
      </p:sp>
    </p:spTree>
    <p:extLst>
      <p:ext uri="{BB962C8B-B14F-4D97-AF65-F5344CB8AC3E}">
        <p14:creationId xmlns:p14="http://schemas.microsoft.com/office/powerpoint/2010/main" val="2084098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D7547531-5E7B-4CE4-8A83-6C01F4472DA1}"/>
              </a:ext>
            </a:extLst>
          </p:cNvPr>
          <p:cNvSpPr>
            <a:spLocks noGrp="1" noChangeArrowheads="1"/>
          </p:cNvSpPr>
          <p:nvPr>
            <p:ph type="hdr" sz="quarter"/>
          </p:nvPr>
        </p:nvSpPr>
        <p:spPr bwMode="auto">
          <a:xfrm>
            <a:off x="1" y="1"/>
            <a:ext cx="2946400" cy="496889"/>
          </a:xfrm>
          <a:prstGeom prst="rect">
            <a:avLst/>
          </a:prstGeom>
          <a:noFill/>
          <a:ln w="9525">
            <a:noFill/>
            <a:miter lim="800000"/>
            <a:headEnd/>
            <a:tailEnd/>
          </a:ln>
          <a:effectLst/>
        </p:spPr>
        <p:txBody>
          <a:bodyPr vert="horz" wrap="square" lIns="92087" tIns="46044" rIns="92087" bIns="46044"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a:extLst>
              <a:ext uri="{FF2B5EF4-FFF2-40B4-BE49-F238E27FC236}">
                <a16:creationId xmlns:a16="http://schemas.microsoft.com/office/drawing/2014/main" id="{8BFC64DE-6132-47B3-98B0-F11BA7CCCA49}"/>
              </a:ext>
            </a:extLst>
          </p:cNvPr>
          <p:cNvSpPr>
            <a:spLocks noGrp="1" noChangeArrowheads="1"/>
          </p:cNvSpPr>
          <p:nvPr>
            <p:ph type="dt" idx="1"/>
          </p:nvPr>
        </p:nvSpPr>
        <p:spPr bwMode="auto">
          <a:xfrm>
            <a:off x="3849689" y="1"/>
            <a:ext cx="2946400" cy="496889"/>
          </a:xfrm>
          <a:prstGeom prst="rect">
            <a:avLst/>
          </a:prstGeom>
          <a:noFill/>
          <a:ln w="9525">
            <a:noFill/>
            <a:miter lim="800000"/>
            <a:headEnd/>
            <a:tailEnd/>
          </a:ln>
          <a:effectLst/>
        </p:spPr>
        <p:txBody>
          <a:bodyPr vert="horz" wrap="square" lIns="92087" tIns="46044" rIns="92087" bIns="46044"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9700" name="Rectangle 4">
            <a:extLst>
              <a:ext uri="{FF2B5EF4-FFF2-40B4-BE49-F238E27FC236}">
                <a16:creationId xmlns:a16="http://schemas.microsoft.com/office/drawing/2014/main" id="{E80B5C32-A43A-4996-B4C3-ADA3E9D2245F}"/>
              </a:ext>
            </a:extLst>
          </p:cNvPr>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a:extLst>
              <a:ext uri="{FF2B5EF4-FFF2-40B4-BE49-F238E27FC236}">
                <a16:creationId xmlns:a16="http://schemas.microsoft.com/office/drawing/2014/main" id="{D8E2FB97-F606-4B32-8061-F04E086AE467}"/>
              </a:ext>
            </a:extLst>
          </p:cNvPr>
          <p:cNvSpPr>
            <a:spLocks noGrp="1" noChangeArrowheads="1"/>
          </p:cNvSpPr>
          <p:nvPr>
            <p:ph type="body" sz="quarter" idx="3"/>
          </p:nvPr>
        </p:nvSpPr>
        <p:spPr bwMode="auto">
          <a:xfrm>
            <a:off x="679451" y="4714877"/>
            <a:ext cx="5438775" cy="4467225"/>
          </a:xfrm>
          <a:prstGeom prst="rect">
            <a:avLst/>
          </a:prstGeom>
          <a:noFill/>
          <a:ln w="9525">
            <a:noFill/>
            <a:miter lim="800000"/>
            <a:headEnd/>
            <a:tailEnd/>
          </a:ln>
          <a:effectLst/>
        </p:spPr>
        <p:txBody>
          <a:bodyPr vert="horz" wrap="square" lIns="92087" tIns="46044" rIns="92087" bIns="4604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a:extLst>
              <a:ext uri="{FF2B5EF4-FFF2-40B4-BE49-F238E27FC236}">
                <a16:creationId xmlns:a16="http://schemas.microsoft.com/office/drawing/2014/main" id="{FF62B2AA-C2A6-4E0D-B489-486F58DAE291}"/>
              </a:ext>
            </a:extLst>
          </p:cNvPr>
          <p:cNvSpPr>
            <a:spLocks noGrp="1" noChangeArrowheads="1"/>
          </p:cNvSpPr>
          <p:nvPr>
            <p:ph type="ftr" sz="quarter" idx="4"/>
          </p:nvPr>
        </p:nvSpPr>
        <p:spPr bwMode="auto">
          <a:xfrm>
            <a:off x="1" y="9428164"/>
            <a:ext cx="2946400" cy="496887"/>
          </a:xfrm>
          <a:prstGeom prst="rect">
            <a:avLst/>
          </a:prstGeom>
          <a:noFill/>
          <a:ln w="9525">
            <a:noFill/>
            <a:miter lim="800000"/>
            <a:headEnd/>
            <a:tailEnd/>
          </a:ln>
          <a:effectLst/>
        </p:spPr>
        <p:txBody>
          <a:bodyPr vert="horz" wrap="square" lIns="92087" tIns="46044" rIns="92087" bIns="46044"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a:extLst>
              <a:ext uri="{FF2B5EF4-FFF2-40B4-BE49-F238E27FC236}">
                <a16:creationId xmlns:a16="http://schemas.microsoft.com/office/drawing/2014/main" id="{72E9A119-A02F-462F-839E-64E8AF6A5CC9}"/>
              </a:ext>
            </a:extLst>
          </p:cNvPr>
          <p:cNvSpPr>
            <a:spLocks noGrp="1" noChangeArrowheads="1"/>
          </p:cNvSpPr>
          <p:nvPr>
            <p:ph type="sldNum" sz="quarter" idx="5"/>
          </p:nvPr>
        </p:nvSpPr>
        <p:spPr bwMode="auto">
          <a:xfrm>
            <a:off x="3849689" y="9428164"/>
            <a:ext cx="2946400" cy="496887"/>
          </a:xfrm>
          <a:prstGeom prst="rect">
            <a:avLst/>
          </a:prstGeom>
          <a:noFill/>
          <a:ln w="9525">
            <a:noFill/>
            <a:miter lim="800000"/>
            <a:headEnd/>
            <a:tailEnd/>
          </a:ln>
          <a:effectLst/>
        </p:spPr>
        <p:txBody>
          <a:bodyPr vert="horz" wrap="square" lIns="92087" tIns="46044" rIns="92087" bIns="46044" numCol="1" anchor="b" anchorCtr="0" compatLnSpc="1">
            <a:prstTxWarp prst="textNoShape">
              <a:avLst/>
            </a:prstTxWarp>
          </a:bodyPr>
          <a:lstStyle>
            <a:lvl1pPr algn="r" eaLnBrk="1" hangingPunct="1">
              <a:defRPr sz="1200">
                <a:latin typeface="Arial" panose="020B0604020202020204" pitchFamily="34" charset="0"/>
              </a:defRPr>
            </a:lvl1pPr>
          </a:lstStyle>
          <a:p>
            <a:fld id="{42FF00DC-C9F4-44B3-AD37-6F59D844AA28}" type="slidenum">
              <a:rPr lang="en-US" altLang="ja-JP"/>
              <a:pPr/>
              <a:t>‹#›</a:t>
            </a:fld>
            <a:endParaRPr lang="en-US" altLang="ja-JP"/>
          </a:p>
        </p:txBody>
      </p:sp>
    </p:spTree>
    <p:extLst>
      <p:ext uri="{BB962C8B-B14F-4D97-AF65-F5344CB8AC3E}">
        <p14:creationId xmlns:p14="http://schemas.microsoft.com/office/powerpoint/2010/main" val="1389556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3EA8EAB3-6B1D-4937-8EF3-D0B9A59AB4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0F92E210-0B68-4271-8912-4500116CEF09}" type="slidenum">
              <a:rPr kumimoji="1" lang="en-US" altLang="ja-JP">
                <a:latin typeface="Arial" panose="020B0604020202020204" pitchFamily="34" charset="0"/>
              </a:rPr>
              <a:pPr/>
              <a:t>1</a:t>
            </a:fld>
            <a:endParaRPr kumimoji="1" lang="en-US" altLang="ja-JP">
              <a:latin typeface="Arial" panose="020B0604020202020204" pitchFamily="34" charset="0"/>
            </a:endParaRPr>
          </a:p>
        </p:txBody>
      </p:sp>
      <p:sp>
        <p:nvSpPr>
          <p:cNvPr id="30723" name="Rectangle 2">
            <a:extLst>
              <a:ext uri="{FF2B5EF4-FFF2-40B4-BE49-F238E27FC236}">
                <a16:creationId xmlns:a16="http://schemas.microsoft.com/office/drawing/2014/main" id="{00B14819-E015-412F-A109-3E156537CB3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B83575D-D5DF-4C4C-98C0-6E4F2E3B6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ただいまから，「新教育課程　中学校　美術科」の説明を始めます。　　　</a:t>
            </a: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説明の時間は，約５０分間です。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スライド中の右上に学習指導要領解説の該当ページを示しておりますので，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45540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10</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目標（</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）です。この前半部分の造形的なよさや美しさ，表現の意図と工夫，美術の働きなどについて考えることは，発想や構想と鑑賞の双方に重なる資質・能力を示しています。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中間部分にある主題を生み出しとは，生徒自らが感じ取ったことや考えたことなどを基に，「自分は何を表したいのか」など，強く表したいことを，心の中に思い描くことです。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後半部分の美術とは，単に美術作品だけを指しているのではなく，美術科で学習する自然の造形や身の回りの環境，事物なども含めた幅広い内容を示しています。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美術文化については，材料・技術・方法・様式などによって美を追求・表現しようとする美術の活動や所産など，人間の精神や手の働きによってつくりだされた有形・無形の成果の総体として幅広く捉えることが大切で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0188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11</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eaLnBrk="1" hangingPunct="1">
              <a:defRPr/>
            </a:pPr>
            <a:r>
              <a:rPr lang="ja-JP" altLang="en-US" dirty="0">
                <a:latin typeface="ＭＳ 明朝" panose="02020609040205080304" pitchFamily="17" charset="-128"/>
                <a:ea typeface="ＭＳ 明朝" panose="02020609040205080304" pitchFamily="17" charset="-128"/>
              </a:rPr>
              <a:t>　「思考力，判断力，表現力等」をより豊かに育成するためには，発想や構想と鑑賞に関する資質・能力を総合的に働かせて学習が進められるようにすることが大切です。</a:t>
            </a:r>
            <a:endParaRPr lang="en-US" altLang="ja-JP" dirty="0">
              <a:latin typeface="ＭＳ 明朝" panose="02020609040205080304" pitchFamily="17" charset="-128"/>
              <a:ea typeface="ＭＳ 明朝" panose="02020609040205080304" pitchFamily="17" charset="-128"/>
            </a:endParaRPr>
          </a:p>
          <a:p>
            <a:pPr defTabSz="914261" eaLnBrk="1" hangingPunct="1">
              <a:defRPr/>
            </a:pPr>
            <a:r>
              <a:rPr lang="ja-JP" altLang="en-US" dirty="0">
                <a:latin typeface="ＭＳ 明朝" panose="02020609040205080304" pitchFamily="17" charset="-128"/>
                <a:ea typeface="ＭＳ 明朝" panose="02020609040205080304" pitchFamily="17" charset="-128"/>
              </a:rPr>
              <a:t>　例えば，伝達のデザインとしてピクトグラムを制作する題材について考えると，ピクトグラムを描くこと自体が学習の中心ではありません。ここでの学習の中心となるものは，目的や条件などを基に，他者や社会に形や色彩などを用いて美しく分かりやすく伝える生活や社会の中でのデザインの働きなどについて考えることです。これらはピクトグラムを発想や構想をするときも，鑑賞するときにも働く中心となる考えです。鑑賞したことが発想し構想を練るときに生かされ，また発想や構想をしたことが鑑賞において見方や感じ方に関する学習に生かされるようになることが大切です。</a:t>
            </a: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6084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12</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目標（</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）です。現行に引き続き感性を豊かにすることが示されています。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美術科で育成する感性とは，様々な対象や事象から，よさや美しさなどの価値や心情などを感じ取る力であり，知性と一体化して人間性や創造性の根幹をなすものです。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また感性は，創造活動において，対象や事象を捉えたり思考・判断やイメージをしたりするときの基になる力として働くものと示されています。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変化の激しい現代社会での生活においては，どのような未来を創っていくのか，どのように社会や人生をよりよいものにしていくのかということを創造的に考え，心豊かにたくましく生きていく観点からも感性の育成が重要であるとのことから改めて目標に加えられています。</a:t>
            </a:r>
          </a:p>
        </p:txBody>
      </p:sp>
    </p:spTree>
    <p:extLst>
      <p:ext uri="{BB962C8B-B14F-4D97-AF65-F5344CB8AC3E}">
        <p14:creationId xmlns:p14="http://schemas.microsoft.com/office/powerpoint/2010/main" val="265859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EC87717-65BE-47EC-9FB5-58D121D0B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D5696D7D-B947-4F8C-92A1-5AF7627E602F}" type="slidenum">
              <a:rPr kumimoji="1" lang="en-US" altLang="ja-JP">
                <a:latin typeface="Arial" panose="020B0604020202020204" pitchFamily="34" charset="0"/>
              </a:rPr>
              <a:pPr/>
              <a:t>13</a:t>
            </a:fld>
            <a:endParaRPr kumimoji="1" lang="en-US" altLang="ja-JP">
              <a:latin typeface="Arial" panose="020B0604020202020204" pitchFamily="34" charset="0"/>
            </a:endParaRPr>
          </a:p>
        </p:txBody>
      </p:sp>
      <p:sp>
        <p:nvSpPr>
          <p:cNvPr id="37891" name="Rectangle 2">
            <a:extLst>
              <a:ext uri="{FF2B5EF4-FFF2-40B4-BE49-F238E27FC236}">
                <a16:creationId xmlns:a16="http://schemas.microsoft.com/office/drawing/2014/main" id="{B53FF8D2-0946-49DD-AA88-C519DFDF4A6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277E09BB-D325-4D46-AC1A-9D2142020E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次に学年の目標についてです。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これまで，美術科の目標について説明してきました。その美術科の目標と同様に各学年で育成を目指す資質・能力の３つの柱に対応して示されています。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なお，この（１）や（２）は優先順位や重要性を示す数字ではありません。第１学年では内容に示す事項の定着を図ること，第２学年と第３学年では，第１学年で身に付けた資質・能力を深めたり，柔軟に活用したりして，より豊かに高めるように構成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5407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4ED1455-378C-464C-9F69-A9C62E2EC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D747C696-EFC1-4051-9F08-CAF78C6977F9}" type="slidenum">
              <a:rPr kumimoji="1" lang="en-US" altLang="ja-JP">
                <a:latin typeface="Arial" panose="020B0604020202020204" pitchFamily="34" charset="0"/>
              </a:rPr>
              <a:pPr/>
              <a:t>14</a:t>
            </a:fld>
            <a:endParaRPr kumimoji="1" lang="en-US" altLang="ja-JP">
              <a:latin typeface="Arial" panose="020B0604020202020204" pitchFamily="34" charset="0"/>
            </a:endParaRPr>
          </a:p>
        </p:txBody>
      </p:sp>
      <p:sp>
        <p:nvSpPr>
          <p:cNvPr id="39939" name="Rectangle 2">
            <a:extLst>
              <a:ext uri="{FF2B5EF4-FFF2-40B4-BE49-F238E27FC236}">
                <a16:creationId xmlns:a16="http://schemas.microsoft.com/office/drawing/2014/main" id="{D0E6FC1B-3BCE-4C67-904C-DA085F43C96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17E2941-2C3D-4EE4-8143-748A49D562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内容構成等の関連についてです。解説</a:t>
            </a:r>
            <a:r>
              <a:rPr lang="en-US" altLang="ja-JP" dirty="0">
                <a:latin typeface="ＭＳ 明朝" panose="02020609040205080304" pitchFamily="17" charset="-128"/>
                <a:ea typeface="ＭＳ 明朝" panose="02020609040205080304" pitchFamily="17" charset="-128"/>
              </a:rPr>
              <a:t>P51</a:t>
            </a:r>
            <a:r>
              <a:rPr lang="ja-JP" altLang="en-US" dirty="0">
                <a:latin typeface="ＭＳ 明朝" panose="02020609040205080304" pitchFamily="17" charset="-128"/>
                <a:ea typeface="ＭＳ 明朝" panose="02020609040205080304" pitchFamily="17" charset="-128"/>
              </a:rPr>
              <a:t>をご覧下さい。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領域等については，これまでと同じです。しかし，項目，事項にある指導内容，指導事項と順に見ていただくと，それぞれが資質・能力で整理されていることが分かります。</a:t>
            </a:r>
            <a:r>
              <a:rPr lang="ja-JP" altLang="en-US" u="none" dirty="0">
                <a:latin typeface="ＭＳ 明朝" panose="02020609040205080304" pitchFamily="17" charset="-128"/>
                <a:ea typeface="ＭＳ 明朝" panose="02020609040205080304" pitchFamily="17" charset="-128"/>
              </a:rPr>
              <a:t>中でも指導事項にある「Ａ表現（１）ア」は「Ｂ鑑賞（１）ア（ア）」と前半の部分が対応しています。同じように</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Ａ表現（１）イ」は「Ｂ鑑賞（１）ア（イ）」と前半部分が対応しています。これは，鑑賞で学んだことが，表現で生かされ，逆に表現で学んだことが鑑賞で生かされるように，相互に関連させながら資質・能力を高めていくことが重要視されたためです。</a:t>
            </a:r>
            <a:endParaRPr lang="en-US" altLang="ja-JP" u="none" dirty="0">
              <a:latin typeface="ＭＳ 明朝" panose="02020609040205080304" pitchFamily="17" charset="-128"/>
              <a:ea typeface="ＭＳ 明朝" panose="02020609040205080304" pitchFamily="17" charset="-128"/>
            </a:endParaRPr>
          </a:p>
          <a:p>
            <a:pPr defTabSz="914261" eaLnBrk="1" hangingPunct="1">
              <a:defRPr/>
            </a:pPr>
            <a:r>
              <a:rPr lang="ja-JP" altLang="en-US" u="none" dirty="0">
                <a:latin typeface="ＭＳ 明朝" panose="02020609040205080304" pitchFamily="17" charset="-128"/>
                <a:ea typeface="ＭＳ 明朝" panose="02020609040205080304" pitchFamily="17" charset="-128"/>
              </a:rPr>
              <a:t>　なお，原則として，項目の</a:t>
            </a:r>
            <a:r>
              <a:rPr lang="en-US" altLang="ja-JP" u="none" dirty="0">
                <a:latin typeface="ＭＳ 明朝" panose="02020609040205080304" pitchFamily="17" charset="-128"/>
                <a:ea typeface="ＭＳ 明朝" panose="02020609040205080304" pitchFamily="17" charset="-128"/>
              </a:rPr>
              <a:t>(1)</a:t>
            </a:r>
            <a:r>
              <a:rPr lang="ja-JP" altLang="en-US" u="none" dirty="0">
                <a:latin typeface="ＭＳ 明朝" panose="02020609040205080304" pitchFamily="17" charset="-128"/>
                <a:ea typeface="ＭＳ 明朝" panose="02020609040205080304" pitchFamily="17" charset="-128"/>
              </a:rPr>
              <a:t>発想や構想にある指導内容ア又はイと，</a:t>
            </a:r>
            <a:r>
              <a:rPr lang="en-US" altLang="ja-JP" u="none" dirty="0">
                <a:latin typeface="ＭＳ 明朝" panose="02020609040205080304" pitchFamily="17" charset="-128"/>
                <a:ea typeface="ＭＳ 明朝" panose="02020609040205080304" pitchFamily="17" charset="-128"/>
              </a:rPr>
              <a:t>(2)</a:t>
            </a:r>
            <a:r>
              <a:rPr lang="ja-JP" altLang="en-US" u="none" dirty="0">
                <a:latin typeface="ＭＳ 明朝" panose="02020609040205080304" pitchFamily="17" charset="-128"/>
                <a:ea typeface="ＭＳ 明朝" panose="02020609040205080304" pitchFamily="17" charset="-128"/>
              </a:rPr>
              <a:t>技能とは組み合わせて指導することとし，それぞれを独立した別々の題材で指導するものではありませんので注意が必要です。</a:t>
            </a:r>
          </a:p>
          <a:p>
            <a:pPr defTabSz="914261" eaLnBrk="1" hangingPunct="1">
              <a:defRPr/>
            </a:pPr>
            <a:endParaRPr lang="en-US" altLang="ja-JP" u="sng"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160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4ED1455-378C-464C-9F69-A9C62E2ECA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D747C696-EFC1-4051-9F08-CAF78C6977F9}" type="slidenum">
              <a:rPr kumimoji="1" lang="en-US" altLang="ja-JP">
                <a:latin typeface="Arial" panose="020B0604020202020204" pitchFamily="34" charset="0"/>
              </a:rPr>
              <a:pPr/>
              <a:t>15</a:t>
            </a:fld>
            <a:endParaRPr kumimoji="1" lang="en-US" altLang="ja-JP">
              <a:latin typeface="Arial" panose="020B0604020202020204" pitchFamily="34" charset="0"/>
            </a:endParaRPr>
          </a:p>
        </p:txBody>
      </p:sp>
      <p:sp>
        <p:nvSpPr>
          <p:cNvPr id="39939" name="Rectangle 2">
            <a:extLst>
              <a:ext uri="{FF2B5EF4-FFF2-40B4-BE49-F238E27FC236}">
                <a16:creationId xmlns:a16="http://schemas.microsoft.com/office/drawing/2014/main" id="{D0E6FC1B-3BCE-4C67-904C-DA085F43C96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17E2941-2C3D-4EE4-8143-748A49D562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eaLnBrk="1" hangingPunct="1">
              <a:defRPr/>
            </a:pPr>
            <a:r>
              <a:rPr lang="ja-JP" altLang="en-US" dirty="0">
                <a:latin typeface="ＭＳ 明朝" panose="02020609040205080304" pitchFamily="17" charset="-128"/>
                <a:ea typeface="ＭＳ 明朝" panose="02020609040205080304" pitchFamily="17" charset="-128"/>
              </a:rPr>
              <a:t>　</a:t>
            </a:r>
            <a:r>
              <a:rPr kumimoji="0" lang="ja-JP" altLang="en-US" dirty="0">
                <a:solidFill>
                  <a:prstClr val="black"/>
                </a:solidFill>
                <a:latin typeface="ＭＳ 明朝" panose="02020609040205080304" pitchFamily="17" charset="-128"/>
                <a:ea typeface="ＭＳ 明朝" panose="02020609040205080304" pitchFamily="17" charset="-128"/>
              </a:rPr>
              <a:t>各学年の目標及び内容です。</a:t>
            </a:r>
            <a:r>
              <a:rPr kumimoji="1" lang="ja-JP" altLang="en-US" dirty="0">
                <a:latin typeface="ＭＳ 明朝" panose="02020609040205080304" pitchFamily="17" charset="-128"/>
                <a:ea typeface="ＭＳ 明朝" panose="02020609040205080304" pitchFamily="17" charset="-128"/>
              </a:rPr>
              <a:t>解説の見開きの１６０ページと１６１ページをご覧下さい。</a:t>
            </a:r>
            <a:endParaRPr kumimoji="1"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各学年の目標です。先ほども説明しましたように，第２学年及び第３学年は，第１学年の内容に示す事項において身に付けた資質・能力をさらに深めたり，柔軟に活用したりして，より豊かに高めるよう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例えば，（１）の知識・技能に当たる造形的な視点については，第１学年は表現方法を工夫して表す，次の学年では，自分の表現方法を追求し，創造的に表すことができるようにするとなっています。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（２）の思考力等に当たる表現や鑑賞に関わることでは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 第１学年は表現の意図と工夫，機能性と美しさとの調和を考える，次の学年では，表現の意図と創造的な工夫，機能性と洗練された美しさとの調和などを独創的・総合的に考えるとなっています。また，思考力等に当たる鑑賞に関わることでは，第１学年は見方や感じ方を広げる，次の学年では，見方や感じ方を深めるとなっています。</a:t>
            </a:r>
          </a:p>
          <a:p>
            <a:pPr eaLnBrk="1" hangingPunct="1"/>
            <a:r>
              <a:rPr lang="ja-JP" altLang="en-US" dirty="0">
                <a:latin typeface="ＭＳ 明朝" panose="02020609040205080304" pitchFamily="17" charset="-128"/>
                <a:ea typeface="ＭＳ 明朝" panose="02020609040205080304" pitchFamily="17" charset="-128"/>
              </a:rPr>
              <a:t>（３）人間性等については，学年が上がるにつれて，楽しくから，主体的にというように発達段階に応じた態度を養うようになっています。　</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64150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u="none" dirty="0">
                <a:latin typeface="ＭＳ 明朝" panose="02020609040205080304" pitchFamily="17" charset="-128"/>
                <a:ea typeface="ＭＳ 明朝" panose="02020609040205080304" pitchFamily="17" charset="-128"/>
              </a:rPr>
              <a:t>次に各学年の内容です。これはＡ表現領域の内容です。左が第１学年，右が第２学年及び第３学年の内容です。現行では（</a:t>
            </a:r>
            <a:r>
              <a:rPr kumimoji="1" lang="en-US" altLang="ja-JP" u="none" dirty="0">
                <a:latin typeface="ＭＳ 明朝" panose="02020609040205080304" pitchFamily="17" charset="-128"/>
                <a:ea typeface="ＭＳ 明朝" panose="02020609040205080304" pitchFamily="17" charset="-128"/>
              </a:rPr>
              <a:t>1</a:t>
            </a:r>
            <a:r>
              <a:rPr kumimoji="1" lang="ja-JP" altLang="en-US" u="none" dirty="0">
                <a:latin typeface="ＭＳ 明朝" panose="02020609040205080304" pitchFamily="17" charset="-128"/>
                <a:ea typeface="ＭＳ 明朝" panose="02020609040205080304" pitchFamily="17" charset="-128"/>
              </a:rPr>
              <a:t>）や（</a:t>
            </a:r>
            <a:r>
              <a:rPr kumimoji="1" lang="en-US" altLang="ja-JP" u="none" dirty="0">
                <a:latin typeface="ＭＳ 明朝" panose="02020609040205080304" pitchFamily="17" charset="-128"/>
                <a:ea typeface="ＭＳ 明朝" panose="02020609040205080304" pitchFamily="17" charset="-128"/>
              </a:rPr>
              <a:t>2</a:t>
            </a:r>
            <a:r>
              <a:rPr kumimoji="1" lang="ja-JP" altLang="en-US" u="none" dirty="0">
                <a:latin typeface="ＭＳ 明朝" panose="02020609040205080304" pitchFamily="17" charset="-128"/>
                <a:ea typeface="ＭＳ 明朝" panose="02020609040205080304" pitchFamily="17" charset="-128"/>
              </a:rPr>
              <a:t>）の項目は「次の事項を指導する」でしたが，これが「次の事項を身に付けることができるよう指導する」と変更されています。このことは指導者が生徒に次の事項が身に付いたかどうかを確かめる必要性があることを示しています。</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　各学年の内容の違いについてみていきます。絵や彫刻などの表現では，発想や構想に関して第２学年及び第３学年になると</a:t>
            </a:r>
            <a:r>
              <a:rPr kumimoji="1" lang="en-US" altLang="ja-JP" u="none" dirty="0">
                <a:latin typeface="ＭＳ 明朝" panose="02020609040205080304" pitchFamily="17" charset="-128"/>
                <a:ea typeface="ＭＳ 明朝" panose="02020609040205080304" pitchFamily="17" charset="-128"/>
              </a:rPr>
              <a:t>, </a:t>
            </a:r>
            <a:r>
              <a:rPr kumimoji="1" lang="ja-JP" altLang="en-US" u="none" dirty="0">
                <a:latin typeface="ＭＳ 明朝" panose="02020609040205080304" pitchFamily="17" charset="-128"/>
                <a:ea typeface="ＭＳ 明朝" panose="02020609040205080304" pitchFamily="17" charset="-128"/>
              </a:rPr>
              <a:t>新たに考えたことや夢，感情などの心の世界などを基に主題を生み出すことが示されています。また，単純化や省略，強調，材料の組合せを考えることも新たに示されています。</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　デザインや工芸などの表現の（ア）の</a:t>
            </a:r>
            <a:r>
              <a:rPr lang="ja-JP" altLang="en-US" dirty="0">
                <a:solidFill>
                  <a:srgbClr val="000000"/>
                </a:solidFill>
                <a:latin typeface="ＭＳ 明朝" panose="02020609040205080304" pitchFamily="17" charset="-128"/>
                <a:ea typeface="ＭＳ 明朝" panose="02020609040205080304" pitchFamily="17" charset="-128"/>
              </a:rPr>
              <a:t>構成や装飾を考えた発想や構想では</a:t>
            </a:r>
            <a:r>
              <a:rPr kumimoji="1" lang="ja-JP" altLang="en-US" u="none" dirty="0">
                <a:latin typeface="ＭＳ 明朝" panose="02020609040205080304" pitchFamily="17" charset="-128"/>
                <a:ea typeface="ＭＳ 明朝" panose="02020609040205080304" pitchFamily="17" charset="-128"/>
              </a:rPr>
              <a:t>第２学年及び第３学年になると環境，社会との関わりなどから主題を生み出すことが示されています。また，洗練された美しさなどを総合的に考えることも新たに示されています。</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（イ）の伝達を考えた発想や構想でも第２学年及び第３学年になると社会との関わりなどから主題を生み出すことが示されています。伝達の効果などとの調和を総合的に考えることも新たに示されています。</a:t>
            </a:r>
            <a:endParaRPr kumimoji="1" lang="en-US" altLang="ja-JP" u="none" dirty="0">
              <a:latin typeface="ＭＳ 明朝" panose="02020609040205080304" pitchFamily="17" charset="-128"/>
              <a:ea typeface="ＭＳ 明朝" panose="02020609040205080304" pitchFamily="17" charset="-128"/>
            </a:endParaRPr>
          </a:p>
          <a:p>
            <a:r>
              <a:rPr kumimoji="1" lang="ja-JP" altLang="en-US" u="none" dirty="0">
                <a:latin typeface="ＭＳ 明朝" panose="02020609040205080304" pitchFamily="17" charset="-128"/>
                <a:ea typeface="ＭＳ 明朝" panose="02020609040205080304" pitchFamily="17" charset="-128"/>
              </a:rPr>
              <a:t>（ウ）の用途や機能などを考えた発想や構想でも第２学年及び第３学年になると社会との関わり，機知やユーモアなどから主題を生み出すことが示されています。技能に関する事項では，第１学年の意図に応じた工夫から第２学年及び第３学年には，自分の表現方法を追求して創造的に表すことが新たに示されています。</a:t>
            </a:r>
            <a:endParaRPr kumimoji="1" lang="en-US" altLang="ja-JP" u="none"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16</a:t>
            </a:fld>
            <a:endParaRPr lang="en-US" altLang="ja-JP"/>
          </a:p>
        </p:txBody>
      </p:sp>
    </p:spTree>
    <p:extLst>
      <p:ext uri="{BB962C8B-B14F-4D97-AF65-F5344CB8AC3E}">
        <p14:creationId xmlns:p14="http://schemas.microsoft.com/office/powerpoint/2010/main" val="81027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ja-JP" altLang="en-US" dirty="0">
                <a:latin typeface="ＭＳ 明朝" panose="02020609040205080304" pitchFamily="17" charset="-128"/>
                <a:ea typeface="ＭＳ 明朝" panose="02020609040205080304" pitchFamily="17" charset="-128"/>
              </a:rPr>
              <a:t>Ｂ鑑賞領域の思考力等に関する内容です。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いずれの事項も学年が上がるにつれて見方や感じ方は広がりから深まりへと示されています。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特に，イの美術文化等に関する事項では，第１学年の鑑賞の対象等について身の回りや身近な地域であるのに対して，第２学年及び第３学年では，環境や共生，国際理解といったより広い視野から見方や感じ方を深めるようになっています。</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17</a:t>
            </a:fld>
            <a:endParaRPr lang="en-US" altLang="ja-JP"/>
          </a:p>
        </p:txBody>
      </p:sp>
    </p:spTree>
    <p:extLst>
      <p:ext uri="{BB962C8B-B14F-4D97-AF65-F5344CB8AC3E}">
        <p14:creationId xmlns:p14="http://schemas.microsoft.com/office/powerpoint/2010/main" val="3338373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18</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と内容の取扱いの内容です。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については，学年での違いはありません。</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の各指導事項は，「Ａ表現」及び「Ｂ鑑賞」の学習において，共通に必要となる資質・能力であり，</a:t>
            </a:r>
            <a:r>
              <a:rPr lang="ja-JP" altLang="en-US" u="none" dirty="0">
                <a:latin typeface="ＭＳ 明朝" panose="02020609040205080304" pitchFamily="17" charset="-128"/>
                <a:ea typeface="ＭＳ 明朝" panose="02020609040205080304" pitchFamily="17" charset="-128"/>
              </a:rPr>
              <a:t>造形的な視点を豊かにするために必要な知識として位置付けられています。今回の改訂では，造形を豊かに捉える多様な視点がもてるようにすることを重視しています。この</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共通事項</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が示す各事項の理解とは，具体的には，形や色彩，材料，光などの性質や，それらが感情にもたらす効果，造形的な特徴などから全体のイメージや作風などで捉えるということについて実感を伴いながら理解するということ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「３　内容の取扱いについて」が今回の改訂で学年毎に新設されたことは，内容構成のところで説明したとおりです。</a:t>
            </a:r>
          </a:p>
        </p:txBody>
      </p:sp>
    </p:spTree>
    <p:extLst>
      <p:ext uri="{BB962C8B-B14F-4D97-AF65-F5344CB8AC3E}">
        <p14:creationId xmlns:p14="http://schemas.microsoft.com/office/powerpoint/2010/main" val="34117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19</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ここからは，各学年の内容について特に重要なところを説明します。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第１学年「Ａ表現（</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）」のまず，ア 感じ取ったことや考えたことなどを基に，絵や彫刻などに表現する活動を通して，身に付ける発想や構想についてです。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主題を生み出すとは，感じ取ったことや考えたことなどを基に，生徒自らが強く表したいことを，心の中に思い描くことであり，発想や構想の学習を進める上での基盤となるものです。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ここでは，対象や事象を見つめ感じ取ったことや想像したことなどを基に，内発的に主題が見いだせるようにすることが大切です。</a:t>
            </a: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4885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4077B73-D7B8-4057-AE13-B4231A7602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A6129683-7CC9-4D3D-A945-B0298B4ADDA6}" type="slidenum">
              <a:rPr kumimoji="1" lang="en-US" altLang="ja-JP">
                <a:latin typeface="Arial" panose="020B0604020202020204" pitchFamily="34" charset="0"/>
              </a:rPr>
              <a:pPr/>
              <a:t>2</a:t>
            </a:fld>
            <a:endParaRPr kumimoji="1" lang="en-US" altLang="ja-JP">
              <a:latin typeface="Arial" panose="020B0604020202020204" pitchFamily="34" charset="0"/>
            </a:endParaRPr>
          </a:p>
        </p:txBody>
      </p:sp>
      <p:sp>
        <p:nvSpPr>
          <p:cNvPr id="31747" name="Rectangle 2">
            <a:extLst>
              <a:ext uri="{FF2B5EF4-FFF2-40B4-BE49-F238E27FC236}">
                <a16:creationId xmlns:a16="http://schemas.microsoft.com/office/drawing/2014/main" id="{DA843436-8E43-4B19-B267-7B90E6C4C7F3}"/>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B37065B-7029-4FA6-9D1F-4B8795B21B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はじめに，教科目標の改善について３点です。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１点は，目標の示し方です。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学習指導要領の改訂では，美術科において育成を目指す資質・能力を「知識及び技能」「思考力，判断力，表現力等」「学びに向かう力，人間性等」の３つの柱に沿って明確化し，目標についてもこの３つの柱で整理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２点は，美術科の学習における「造形的な見方・考え方」です。今回の改訂で，「造形的な見方・考え方」は，</a:t>
            </a:r>
            <a:r>
              <a:rPr lang="ja-JP" altLang="en-US" dirty="0">
                <a:solidFill>
                  <a:srgbClr val="000000"/>
                </a:solidFill>
                <a:latin typeface="ＭＳ 明朝" panose="02020609040205080304" pitchFamily="17" charset="-128"/>
                <a:ea typeface="ＭＳ 明朝" panose="02020609040205080304" pitchFamily="17" charset="-128"/>
              </a:rPr>
              <a:t>よさや美しさなどの価値や心情などを感じ取る力である感性や，想像力を働かせ，対象や事象を，造形的な視点で捉え，自分としての意味や価値をつくりだすことと示されており</a:t>
            </a:r>
            <a:r>
              <a:rPr lang="ja-JP" altLang="en-US" dirty="0">
                <a:latin typeface="ＭＳ 明朝" panose="02020609040205080304" pitchFamily="17" charset="-128"/>
                <a:ea typeface="ＭＳ 明朝" panose="02020609040205080304" pitchFamily="17" charset="-128"/>
              </a:rPr>
              <a:t>，「知識及び技能」「思考力，判断力，表現力等」「学びに向かう力，人間性等」の全てに働くものとされました。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３点は，</a:t>
            </a:r>
            <a:r>
              <a:rPr lang="ja-JP" altLang="en-US" spc="-150" dirty="0">
                <a:latin typeface="ＭＳ 明朝" panose="02020609040205080304" pitchFamily="17" charset="-128"/>
                <a:ea typeface="ＭＳ 明朝" panose="02020609040205080304" pitchFamily="17" charset="-128"/>
              </a:rPr>
              <a:t>生活や社会の中の美術や美術文化との豊かな関わり</a:t>
            </a:r>
            <a:r>
              <a:rPr lang="ja-JP" altLang="en-US" dirty="0">
                <a:latin typeface="ＭＳ 明朝" panose="02020609040205080304" pitchFamily="17" charset="-128"/>
                <a:ea typeface="ＭＳ 明朝" panose="02020609040205080304" pitchFamily="17" charset="-128"/>
              </a:rPr>
              <a:t>の重視です。美術科がどのような資質・能力を育成する教科なのかが明確にされ一層重視することが示されました。</a:t>
            </a:r>
            <a:endParaRPr lang="en-US" altLang="ja-JP"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138977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20</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例えば，題材名を校庭にある様々な木を対象に「木の○○を描く」とし，導入段階では，校庭に出て実際に木に触れてみたり，自然が奏でる音に耳を傾けてみたりする活動を設定し「生徒がそれぞれの木から感じるイメージ」について問いかけてみる。このような体験を通して，生徒は「力強い，繊細，しなやか」など，校庭の木についての各自のイメージを自然に膨らませ，自分が表したい主題を生み出しやすくすることが考えられ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ように，主題をどのように生み出させるかは，授業計画を考える上での重要な視点ですので，題材名も単に「木を描こう」ではなく，学習のねらいが伝わるように工夫し，生徒が題材を自分のものとして受け止め，主題</a:t>
            </a:r>
            <a:r>
              <a:rPr lang="ja-JP" altLang="en-US" dirty="0"/>
              <a:t>を考えやすくする配慮が必要</a:t>
            </a:r>
            <a:r>
              <a:rPr lang="ja-JP" altLang="en-US" dirty="0">
                <a:latin typeface="ＭＳ 明朝" panose="02020609040205080304" pitchFamily="17" charset="-128"/>
                <a:ea typeface="ＭＳ 明朝" panose="02020609040205080304" pitchFamily="17" charset="-128"/>
              </a:rPr>
              <a:t>です。　</a:t>
            </a:r>
          </a:p>
        </p:txBody>
      </p:sp>
    </p:spTree>
    <p:extLst>
      <p:ext uri="{BB962C8B-B14F-4D97-AF65-F5344CB8AC3E}">
        <p14:creationId xmlns:p14="http://schemas.microsoft.com/office/powerpoint/2010/main" val="864053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21</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次に，伝える，使うなどの目的や機能を考え，デザインや工芸などに表現する活動を通して，身に付ける発想や構想についてです。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今回の改訂で，（ア）から（ウ）全てに主題を生み出すことが新たに加えられたことは，美術科の内容構成の改善のところでも説明しました。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それぞれ，どのようなことを基に主題を生み出すかは異なっていることがお分かりかと思います。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特に，（ウ）では，</a:t>
            </a:r>
            <a:r>
              <a:rPr lang="ja-JP" altLang="en-US" dirty="0"/>
              <a:t>楽しんだり，心地よさを感じたりなどの目的や使いみち，使われる場所や場面，使う人などの条件を基に，他者の理解や，相手を思いやる気持ちなど，使用する者の気持ちになって形や色彩，材料などで表現することや，材料が用途や機能に適しているかということを，材料の性質や特徴を様々な角度から考えて主題を生み出させるようにすることが大切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5356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　第１学年「Ａ表現（</a:t>
            </a:r>
            <a:r>
              <a:rPr kumimoji="1" lang="en-US" altLang="ja-JP" dirty="0">
                <a:latin typeface="ＭＳ 明朝" panose="02020609040205080304" pitchFamily="17" charset="-128"/>
                <a:ea typeface="ＭＳ 明朝" panose="02020609040205080304" pitchFamily="17" charset="-128"/>
              </a:rPr>
              <a:t>2</a:t>
            </a:r>
            <a:r>
              <a:rPr kumimoji="1" lang="ja-JP" altLang="en-US" dirty="0">
                <a:latin typeface="ＭＳ 明朝" panose="02020609040205080304" pitchFamily="17" charset="-128"/>
                <a:ea typeface="ＭＳ 明朝" panose="02020609040205080304" pitchFamily="17" charset="-128"/>
              </a:rPr>
              <a:t>）」アの発想や構想をしたことなどを基に，表現する活動を通して身に付ける技能についてです。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ここでは，まずアの創造的に表す技能に関する指導内容から説明します。ここで扱う事項については，原則として「Ａ表現」</a:t>
            </a:r>
            <a:r>
              <a:rPr kumimoji="1" lang="en-US" altLang="ja-JP" dirty="0">
                <a:latin typeface="ＭＳ 明朝" panose="02020609040205080304" pitchFamily="17" charset="-128"/>
                <a:ea typeface="ＭＳ 明朝" panose="02020609040205080304" pitchFamily="17" charset="-128"/>
              </a:rPr>
              <a:t>(1)</a:t>
            </a:r>
            <a:r>
              <a:rPr kumimoji="1" lang="ja-JP" altLang="en-US" dirty="0">
                <a:latin typeface="ＭＳ 明朝" panose="02020609040205080304" pitchFamily="17" charset="-128"/>
                <a:ea typeface="ＭＳ 明朝" panose="02020609040205080304" pitchFamily="17" charset="-128"/>
              </a:rPr>
              <a:t>のア，イの一方と組み合わせて題材を構成することとしています。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但し，特定の表現技法や技能などを学習させるために特に必要な場合は，比較的少ない単位時間で単独に扱うことも考えられます。この場合，年間の指導計画において，それを活用する題材を適切に位置付け，単に作業的な学習にならないよう配慮する必要があります。特に，（ア）の指導事項については，自分の意図する形や色彩などに表すことができるよう，材料や用具の特性を理解し，工夫して表すための基礎となる技能を身に付けるよう指導することが示されています。</a:t>
            </a:r>
          </a:p>
          <a:p>
            <a:r>
              <a:rPr kumimoji="1" lang="ja-JP" altLang="en-US" dirty="0">
                <a:latin typeface="ＭＳ 明朝" panose="02020609040205080304" pitchFamily="17" charset="-128"/>
                <a:ea typeface="ＭＳ 明朝" panose="02020609040205080304" pitchFamily="17" charset="-128"/>
              </a:rPr>
              <a:t>　</a:t>
            </a:r>
          </a:p>
          <a:p>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22</a:t>
            </a:fld>
            <a:endParaRPr lang="en-US" altLang="ja-JP"/>
          </a:p>
        </p:txBody>
      </p:sp>
    </p:spTree>
    <p:extLst>
      <p:ext uri="{BB962C8B-B14F-4D97-AF65-F5344CB8AC3E}">
        <p14:creationId xmlns:p14="http://schemas.microsoft.com/office/powerpoint/2010/main" val="3070004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61">
              <a:defRPr/>
            </a:pPr>
            <a:r>
              <a:rPr kumimoji="1" lang="ja-JP" altLang="en-US" baseline="0" dirty="0">
                <a:latin typeface="Arial" charset="0"/>
                <a:ea typeface="ＭＳ Ｐ明朝" pitchFamily="18" charset="-128"/>
              </a:rPr>
              <a:t>  </a:t>
            </a:r>
            <a:r>
              <a:rPr kumimoji="1" lang="ja-JP" altLang="en-US" dirty="0">
                <a:latin typeface="ＭＳ 明朝" panose="02020609040205080304" pitchFamily="17" charset="-128"/>
                <a:ea typeface="ＭＳ 明朝" panose="02020609040205080304" pitchFamily="17" charset="-128"/>
              </a:rPr>
              <a:t>第１学年「</a:t>
            </a:r>
            <a:r>
              <a:rPr kumimoji="1" lang="en-US" altLang="ja-JP" dirty="0">
                <a:latin typeface="ＭＳ 明朝" panose="02020609040205080304" pitchFamily="17" charset="-128"/>
                <a:ea typeface="ＭＳ 明朝" panose="02020609040205080304" pitchFamily="17" charset="-128"/>
              </a:rPr>
              <a:t>B</a:t>
            </a:r>
            <a:r>
              <a:rPr kumimoji="1" lang="ja-JP" altLang="en-US" dirty="0">
                <a:latin typeface="ＭＳ 明朝" panose="02020609040205080304" pitchFamily="17" charset="-128"/>
                <a:ea typeface="ＭＳ 明朝" panose="02020609040205080304" pitchFamily="17" charset="-128"/>
              </a:rPr>
              <a:t>　鑑賞（</a:t>
            </a:r>
            <a:r>
              <a:rPr kumimoji="1" lang="en-US" altLang="ja-JP" dirty="0">
                <a:latin typeface="ＭＳ 明朝" panose="02020609040205080304" pitchFamily="17" charset="-128"/>
                <a:ea typeface="ＭＳ 明朝" panose="02020609040205080304" pitchFamily="17" charset="-128"/>
              </a:rPr>
              <a:t>1</a:t>
            </a:r>
            <a:r>
              <a:rPr kumimoji="1" lang="ja-JP" altLang="en-US" dirty="0">
                <a:latin typeface="ＭＳ 明朝" panose="02020609040205080304" pitchFamily="17" charset="-128"/>
                <a:ea typeface="ＭＳ 明朝" panose="02020609040205080304" pitchFamily="17" charset="-128"/>
              </a:rPr>
              <a:t>）」アの美術作品などの見方や感じ方を広げる活動を通して，身に付ける鑑賞についてです。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（ア）の造形的なよさや美しさとは，美術作品などの形や色彩などから感じられるよさや美しさのことです。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第１学年では，対象をじっくりと見つめる時間を大切にし，自分の感覚で素直に味わうとともに，教師が示した課題や助言などを基に，形や色彩，材料などに視点を置いて感じ取ったり考えたりするなどの学習が必要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なお，例にあるように，発想や構想の学習と関連させることで，見方や感じ方の一層の広がりが考えられます。</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23</a:t>
            </a:fld>
            <a:endParaRPr lang="en-US" altLang="ja-JP"/>
          </a:p>
        </p:txBody>
      </p:sp>
    </p:spTree>
    <p:extLst>
      <p:ext uri="{BB962C8B-B14F-4D97-AF65-F5344CB8AC3E}">
        <p14:creationId xmlns:p14="http://schemas.microsoft.com/office/powerpoint/2010/main" val="3990915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　同じく第１学年「</a:t>
            </a:r>
            <a:r>
              <a:rPr kumimoji="1" lang="en-US" altLang="ja-JP" dirty="0">
                <a:latin typeface="ＭＳ 明朝" panose="02020609040205080304" pitchFamily="17" charset="-128"/>
                <a:ea typeface="ＭＳ 明朝" panose="02020609040205080304" pitchFamily="17" charset="-128"/>
              </a:rPr>
              <a:t>B</a:t>
            </a:r>
            <a:r>
              <a:rPr kumimoji="1" lang="ja-JP" altLang="en-US" dirty="0">
                <a:latin typeface="ＭＳ 明朝" panose="02020609040205080304" pitchFamily="17" charset="-128"/>
                <a:ea typeface="ＭＳ 明朝" panose="02020609040205080304" pitchFamily="17" charset="-128"/>
              </a:rPr>
              <a:t>　鑑賞（</a:t>
            </a:r>
            <a:r>
              <a:rPr kumimoji="1" lang="en-US" altLang="ja-JP" dirty="0">
                <a:latin typeface="ＭＳ 明朝" panose="02020609040205080304" pitchFamily="17" charset="-128"/>
                <a:ea typeface="ＭＳ 明朝" panose="02020609040205080304" pitchFamily="17" charset="-128"/>
              </a:rPr>
              <a:t>1</a:t>
            </a:r>
            <a:r>
              <a:rPr kumimoji="1" lang="ja-JP" altLang="en-US" dirty="0">
                <a:latin typeface="ＭＳ 明朝" panose="02020609040205080304" pitchFamily="17" charset="-128"/>
                <a:ea typeface="ＭＳ 明朝" panose="02020609040205080304" pitchFamily="17" charset="-128"/>
              </a:rPr>
              <a:t>）」イの生活の中の美術の働きや美術文化についての見方や感じ方を広げる活動を通して，身に付ける鑑賞についてです。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ここでの文化遺産とは，絵画，彫刻，デザイン，工芸，建築，生活用具などや，それらをつくりだした創造的精神や技術など，人々が自らの生活や人生をより豊かで充実したものにするために，それぞれの国や民族が長い歴史の中で，築き上げ受け継いできた有形・無形の文化財などのことを示し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なお，身近な地域における鑑賞の対象としては，地域にある伝統的な工芸品や祭りの山車（だし），建造物などに加えて，家庭にある掛け軸や扇子，風呂敷なども考えられます。</a:t>
            </a: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24</a:t>
            </a:fld>
            <a:endParaRPr lang="en-US" altLang="ja-JP"/>
          </a:p>
        </p:txBody>
      </p:sp>
    </p:spTree>
    <p:extLst>
      <p:ext uri="{BB962C8B-B14F-4D97-AF65-F5344CB8AC3E}">
        <p14:creationId xmlns:p14="http://schemas.microsoft.com/office/powerpoint/2010/main" val="1226322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25</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ついては，造形的な視点と関連付けながら，第１学年としての表現及び鑑賞に関する資質・能力を身に付けることができるよう，表現及び鑑賞の各活動に適切に位置付け，題材の設定や指導計画の作成を行う必要があ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例えば，「Ａ表現」の発想や構想を育成する項目では，色彩の色味や明るさ，鮮やかさについて理解したり，造形的な特徴などを基に，見立てたり心情などと関連付けたりして全体のイメージで捉えることを理解させながら，主題を基に表現のイメージをもたせて全体と部分との関係を考えて構想したり，形や色彩などの組合せによる構成の美しさなどの全体に着目させて，考えさせたりすることが考えられ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7192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26</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今回の改訂で学年毎に新設された３の内容の取扱いについては，第１学年には２つの事項が示されています。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１つは，第１学年においては，基礎となる資質・能力の定着を図ることを重視し，表現及び鑑賞に関する資質・能力が幅広く身に付くようにすること。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つは，「Ａ表現」及び「Ｂ鑑賞」の指導において，発想や構想に関する資質・能力や鑑賞に関する資質・能力を育成する観点から，アイデアスケッチなどで形や色彩などを使って考えを広げたり，言葉で考えさせたりして，その考えを整理させることが重要である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特に，言語活動の充実を図る際には，「何のために言語活動を行うのか」ということを教師が明確にすることが大切です。例えば，生徒の各活動に取り組んでいる状態を十分に把握せずに言語活動を特に必要としていない場面で形式的に行っ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に示す事項の視点が十分でないままの単なる話合い活動に終始したりすることのないように留意する必要があります。</a:t>
            </a: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51423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27</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ここからは，各学年の内容について特に重要なところを説明します。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第２学年及び第３学年「Ａ表現（</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）」のまず，ア 感じ取ったことや考えたことなどを基に，絵や彫刻などに表現する活動を通して，身に付ける発想や構想についてです。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構想を練ることの指導に当たっては，主題から構想へという一方向の捉えではなく，発想や構想の段階が行き来するなど双方向的な活動も視野に入れ，生徒の実態などを考えて弾力的に行うことが大切です。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構想の中には，主題を基に考えをまとめる構成的な側面からの構想と，材料や技法などの表現方法の側面からの構想があります。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主題を実現するためには構成面からの構想だけでなく，表現方法からの構想も重要です。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65719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28</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次に，伝える，使うなどの目的や機能を考え，デザインや工芸などに表現する活動を通して，身に付ける発想や構想に関する事項についてです。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イ）の特に伝える目的や条件などについては，第２学年及び第３学年では，社会的な出来事や場面，学校に関わる人々や地域の人々などに目を向けさせ，生徒が主体的に地域や社会に働きかけるような学習活動を通して，多くの人に気持ちや情報を伝えるすばらしさや面白さを味わわせることを重視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このことから，社会的視野の広がりに合わせて，社会一般の不特定の人々などを伝える対象として想定し，社会との関わりを考えながら主題を生み出すことが求められます。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55475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29</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例えば，気持ちや情報の伝達を考えて発想や構想をする題材として，商品のパッケージデザインの制作が考えられます。この題材において主題を創出させるための指導の工夫としては，題材名を「多くの人に魅力を伝える○○パッケージを考えよう」とし，対象が「多くの人」であることや，条件が「商品の内容を魅力的に伝える」ことであることを意識させ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導入段階では，さまざまなパッケージデザインを鑑賞し，地域や社会との関わりなどといった客観的な視点からそれぞれのよさを感じ取ったり製品に込められた制作者の心情や意図などについて考えたり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このような客観的な視点をもたせる指導の工夫や，鑑賞の学習との関連を図ることにより，生徒が主題を生み出すきっかけとなったり，自分の表したいものを見付けたりすることができるようになります。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鑑賞の活動において，生徒に商品や製品のパッケージの写真を提示するだけでなく，本物の製品やパッケージなどを目の前で提示したり実際に使ってみたりすることで，より実感を伴いながら主題を生み出せるようになることが考えられます。</a:t>
            </a:r>
          </a:p>
        </p:txBody>
      </p:sp>
    </p:spTree>
    <p:extLst>
      <p:ext uri="{BB962C8B-B14F-4D97-AF65-F5344CB8AC3E}">
        <p14:creationId xmlns:p14="http://schemas.microsoft.com/office/powerpoint/2010/main" val="190657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101F727-B7BD-4486-B914-BDE26BF7ED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6C29F2F1-CAD6-4D3B-A725-8A0D77EE9AED}" type="slidenum">
              <a:rPr kumimoji="1" lang="en-US" altLang="ja-JP">
                <a:latin typeface="Arial" panose="020B0604020202020204" pitchFamily="34" charset="0"/>
              </a:rPr>
              <a:pPr/>
              <a:t>3</a:t>
            </a:fld>
            <a:endParaRPr kumimoji="1" lang="en-US" altLang="ja-JP">
              <a:latin typeface="Arial" panose="020B0604020202020204" pitchFamily="34" charset="0"/>
            </a:endParaRPr>
          </a:p>
        </p:txBody>
      </p:sp>
      <p:sp>
        <p:nvSpPr>
          <p:cNvPr id="33795" name="Rectangle 2">
            <a:extLst>
              <a:ext uri="{FF2B5EF4-FFF2-40B4-BE49-F238E27FC236}">
                <a16:creationId xmlns:a16="http://schemas.microsoft.com/office/drawing/2014/main" id="{A81EF738-E90D-4B8E-AFF5-12412845EE41}"/>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147B8F61-EFED-4448-AAC8-A0BA660BCA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Arial" panose="020B0604020202020204" pitchFamily="34" charset="0"/>
              </a:rPr>
              <a:t>　</a:t>
            </a:r>
            <a:r>
              <a:rPr lang="ja-JP" altLang="en-US" u="none" dirty="0">
                <a:latin typeface="ＭＳ 明朝" panose="02020609040205080304" pitchFamily="17" charset="-128"/>
                <a:ea typeface="ＭＳ 明朝" panose="02020609040205080304" pitchFamily="17" charset="-128"/>
              </a:rPr>
              <a:t>次に，美術科の内容構成の改善３点です。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１点は，表現領域の改善です。今回の改訂ではＡ表現（１）は発想や構想に関する資質・能力，Ａ表現の（２）は技能と整理されました。また，これまでデザインや工芸による表現にはなかった「主題を生み出すこと」が目的や機能などを考えた発想や構想にも位置付けられました。これは生徒自らが強く表したいことを心の中に思い描き，豊かな発想や構想をすることを重視しているため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２点は，鑑賞領域の改善です。今回の改訂では</a:t>
            </a:r>
            <a:r>
              <a:rPr lang="ja-JP" altLang="en-US" dirty="0">
                <a:latin typeface="ＭＳ 明朝" panose="02020609040205080304" pitchFamily="17" charset="-128"/>
                <a:ea typeface="ＭＳ 明朝" panose="02020609040205080304" pitchFamily="17" charset="-128"/>
              </a:rPr>
              <a:t>「美術作品など」と「美術の働きや美術文化」に関する２つの事項に整理されました。アの「美術作品など」に関する事項では，発想や構想と鑑賞に関する資質・能力とを総合的に働かせて思考力等を育成することが重視されています。イの「美術の働きや美術文化」に関する事項では，生活や社会と文化は密接に関わっていることや，社会に開かれた教育課程を推進する観点などから，鑑賞では従前の生活を美しく豊かにする美術の働きと美術文化が一つにまとめら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３点は，</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共通事項</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の改善です。</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共通事項</a:t>
            </a:r>
            <a:r>
              <a:rPr lang="en-US" altLang="ja-JP" u="none" dirty="0">
                <a:latin typeface="ＭＳ 明朝" panose="02020609040205080304" pitchFamily="17" charset="-128"/>
                <a:ea typeface="ＭＳ 明朝" panose="02020609040205080304" pitchFamily="17" charset="-128"/>
              </a:rPr>
              <a:t>〕</a:t>
            </a:r>
            <a:r>
              <a:rPr lang="ja-JP" altLang="en-US" u="none" dirty="0">
                <a:latin typeface="ＭＳ 明朝" panose="02020609040205080304" pitchFamily="17" charset="-128"/>
                <a:ea typeface="ＭＳ 明朝" panose="02020609040205080304" pitchFamily="17" charset="-128"/>
              </a:rPr>
              <a:t>は，造形的な視点を豊かにするための必要な知識として，今回の改訂では整理されました。</a:t>
            </a:r>
            <a:r>
              <a:rPr lang="ja-JP" altLang="en-US" dirty="0">
                <a:latin typeface="ＭＳ 明朝" panose="02020609040205080304" pitchFamily="17" charset="-128"/>
                <a:ea typeface="ＭＳ 明朝" panose="02020609040205080304" pitchFamily="17" charset="-128"/>
              </a:rPr>
              <a:t>なお，第１学年，第２学年及び第３学年のそれぞれに内容の取扱いが新設されています。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sz="10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915205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　アの発想や構想をしたことなどを基に，表現する活動を通して身に付ける技能についてです。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（ア）については，特に指導に当たって４つの留意点が示されています。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１つは，「Ａ表現」</a:t>
            </a:r>
            <a:r>
              <a:rPr kumimoji="1" lang="en-US" altLang="ja-JP" dirty="0">
                <a:latin typeface="ＭＳ 明朝" panose="02020609040205080304" pitchFamily="17" charset="-128"/>
                <a:ea typeface="ＭＳ 明朝" panose="02020609040205080304" pitchFamily="17" charset="-128"/>
              </a:rPr>
              <a:t>(1)</a:t>
            </a:r>
            <a:r>
              <a:rPr kumimoji="1" lang="ja-JP" altLang="en-US" dirty="0">
                <a:latin typeface="ＭＳ 明朝" panose="02020609040205080304" pitchFamily="17" charset="-128"/>
                <a:ea typeface="ＭＳ 明朝" panose="02020609040205080304" pitchFamily="17" charset="-128"/>
              </a:rPr>
              <a:t>のア及びイにおいて，生徒一人一人の主題の創出に関する指導を丁寧に行うことです。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２つは，多様な表現方法を保証し，生徒が表したいことをこれまで学んだことなども生かしながら具体的な形にしていく中で，生徒自らが感じた必要性から工夫が行われるようにすることです。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３つは，様々な表現方法や材料の生かし方などを学ぶことです。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４つは，描いたりつくったりしながら偶然にできた表現の効果を捉えて生かすことや，これまで体験した材料や用具の特性を組み合わせて用いることです。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これら４つの留意点については，それぞれに具体例まで示されていますので，生徒一人一人が，発想や構想を</a:t>
            </a:r>
            <a:r>
              <a:rPr kumimoji="1" lang="ja-JP" altLang="en-US">
                <a:latin typeface="ＭＳ 明朝" panose="02020609040205080304" pitchFamily="17" charset="-128"/>
                <a:ea typeface="ＭＳ 明朝" panose="02020609040205080304" pitchFamily="17" charset="-128"/>
              </a:rPr>
              <a:t>したことなどの</a:t>
            </a:r>
            <a:r>
              <a:rPr kumimoji="1" lang="ja-JP" altLang="en-US" dirty="0">
                <a:latin typeface="ＭＳ 明朝" panose="02020609040205080304" pitchFamily="17" charset="-128"/>
                <a:ea typeface="ＭＳ 明朝" panose="02020609040205080304" pitchFamily="17" charset="-128"/>
              </a:rPr>
              <a:t>具現化を目指し，自分の表現方法を模索し，追求できるようにすることに生かしてください。</a:t>
            </a:r>
            <a:endParaRPr kumimoji="1" lang="en-US" altLang="ja-JP" dirty="0">
              <a:latin typeface="ＭＳ 明朝" panose="02020609040205080304" pitchFamily="17" charset="-128"/>
              <a:ea typeface="ＭＳ 明朝" panose="02020609040205080304" pitchFamily="17" charset="-128"/>
            </a:endParaRPr>
          </a:p>
          <a:p>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a:t>
            </a:r>
          </a:p>
          <a:p>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30</a:t>
            </a:fld>
            <a:endParaRPr lang="en-US" altLang="ja-JP"/>
          </a:p>
        </p:txBody>
      </p:sp>
    </p:spTree>
    <p:extLst>
      <p:ext uri="{BB962C8B-B14F-4D97-AF65-F5344CB8AC3E}">
        <p14:creationId xmlns:p14="http://schemas.microsoft.com/office/powerpoint/2010/main" val="71597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　第２学年及び第３学年「</a:t>
            </a:r>
            <a:r>
              <a:rPr kumimoji="1" lang="en-US" altLang="ja-JP" dirty="0">
                <a:latin typeface="ＭＳ 明朝" panose="02020609040205080304" pitchFamily="17" charset="-128"/>
                <a:ea typeface="ＭＳ 明朝" panose="02020609040205080304" pitchFamily="17" charset="-128"/>
              </a:rPr>
              <a:t>B</a:t>
            </a:r>
            <a:r>
              <a:rPr kumimoji="1" lang="ja-JP" altLang="en-US" dirty="0">
                <a:latin typeface="ＭＳ 明朝" panose="02020609040205080304" pitchFamily="17" charset="-128"/>
                <a:ea typeface="ＭＳ 明朝" panose="02020609040205080304" pitchFamily="17" charset="-128"/>
              </a:rPr>
              <a:t>　鑑賞（</a:t>
            </a:r>
            <a:r>
              <a:rPr kumimoji="1" lang="en-US" altLang="ja-JP" dirty="0">
                <a:latin typeface="ＭＳ 明朝" panose="02020609040205080304" pitchFamily="17" charset="-128"/>
                <a:ea typeface="ＭＳ 明朝" panose="02020609040205080304" pitchFamily="17" charset="-128"/>
              </a:rPr>
              <a:t>1</a:t>
            </a:r>
            <a:r>
              <a:rPr kumimoji="1" lang="ja-JP" altLang="en-US" dirty="0">
                <a:latin typeface="ＭＳ 明朝" panose="02020609040205080304" pitchFamily="17" charset="-128"/>
                <a:ea typeface="ＭＳ 明朝" panose="02020609040205080304" pitchFamily="17" charset="-128"/>
              </a:rPr>
              <a:t>）」アの美術作品などの見方や感じ方を広げる活動を通して，身に付ける鑑賞についてです。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イ）の美意識を高め，見方や感じ方を深めることとは，美に対する鋭敏な感覚を働かせながら，主題などに基づき，美しさと機能性との調和，社会や生活，自分との関わりで作品やその役割を捉えるとともに，表現の意図と創造的な工夫などについて考えるなどして鑑賞の視点を豊かにし，見方や感じ方を深めること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なお，例にあるように，発想や構想の学習と関連させることで，見方や感じ方の一層の深まりが考えられます。</a:t>
            </a: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31</a:t>
            </a:fld>
            <a:endParaRPr lang="en-US" altLang="ja-JP"/>
          </a:p>
        </p:txBody>
      </p:sp>
    </p:spTree>
    <p:extLst>
      <p:ext uri="{BB962C8B-B14F-4D97-AF65-F5344CB8AC3E}">
        <p14:creationId xmlns:p14="http://schemas.microsoft.com/office/powerpoint/2010/main" val="223119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　同じく第２学年及び第３学年「</a:t>
            </a:r>
            <a:r>
              <a:rPr kumimoji="1" lang="en-US" altLang="ja-JP" dirty="0">
                <a:latin typeface="ＭＳ 明朝" panose="02020609040205080304" pitchFamily="17" charset="-128"/>
                <a:ea typeface="ＭＳ 明朝" panose="02020609040205080304" pitchFamily="17" charset="-128"/>
              </a:rPr>
              <a:t>B</a:t>
            </a:r>
            <a:r>
              <a:rPr kumimoji="1" lang="ja-JP" altLang="en-US" dirty="0">
                <a:latin typeface="ＭＳ 明朝" panose="02020609040205080304" pitchFamily="17" charset="-128"/>
                <a:ea typeface="ＭＳ 明朝" panose="02020609040205080304" pitchFamily="17" charset="-128"/>
              </a:rPr>
              <a:t>　鑑賞（</a:t>
            </a:r>
            <a:r>
              <a:rPr kumimoji="1" lang="en-US" altLang="ja-JP" dirty="0">
                <a:latin typeface="ＭＳ 明朝" panose="02020609040205080304" pitchFamily="17" charset="-128"/>
                <a:ea typeface="ＭＳ 明朝" panose="02020609040205080304" pitchFamily="17" charset="-128"/>
              </a:rPr>
              <a:t>1</a:t>
            </a:r>
            <a:r>
              <a:rPr kumimoji="1" lang="ja-JP" altLang="en-US" dirty="0">
                <a:latin typeface="ＭＳ 明朝" panose="02020609040205080304" pitchFamily="17" charset="-128"/>
                <a:ea typeface="ＭＳ 明朝" panose="02020609040205080304" pitchFamily="17" charset="-128"/>
              </a:rPr>
              <a:t>）」イの生活の中の美術の働きや美術文化についての見方や感じ方を広げる活動を通して，身に付ける鑑賞についてです。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ここでの美術を通した国際理解とは，様々な国の美術作品や文化遺産などの鑑賞を通して，各国の美術や文化の違いと共通性を理解し，それらを価値あるものとして互いに尊重し合うことなどについて考えることで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これからの国際社会においては，様々な文化をもつ諸外国や民族との交流がこれまで以上に頻繁になり，自国の文化のよさを外に向かって発信する機会が多くなると考えられます。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自国の文化を十分に理解しないで他国の文化を理解することは一面的であり，自国の文化に愛情や誇りを感じることなくしては他国の文化を尊重する心も芽生えにくいと考えられます。</a:t>
            </a:r>
            <a:endParaRPr kumimoji="1" lang="en-US" altLang="ja-JP" dirty="0">
              <a:latin typeface="ＭＳ 明朝" panose="02020609040205080304" pitchFamily="17" charset="-128"/>
              <a:ea typeface="ＭＳ 明朝" panose="02020609040205080304" pitchFamily="17" charset="-128"/>
            </a:endParaRPr>
          </a:p>
          <a:p>
            <a:r>
              <a:rPr kumimoji="1" lang="ja-JP" altLang="en-US" dirty="0">
                <a:latin typeface="ＭＳ 明朝" panose="02020609040205080304" pitchFamily="17" charset="-128"/>
                <a:ea typeface="ＭＳ 明朝" panose="02020609040205080304" pitchFamily="17" charset="-128"/>
              </a:rPr>
              <a:t>　美術は，文字や言葉では表し得ない優れた表現手段であり，深いコミュニケーションの手段であることを認識し，美術を通して，自国の文化のよさを説明したり他国の文化を共感的に理解し捉えたりすることができるようになることが大切です。</a:t>
            </a:r>
          </a:p>
        </p:txBody>
      </p:sp>
      <p:sp>
        <p:nvSpPr>
          <p:cNvPr id="4" name="スライド番号プレースホルダー 3"/>
          <p:cNvSpPr>
            <a:spLocks noGrp="1"/>
          </p:cNvSpPr>
          <p:nvPr>
            <p:ph type="sldNum" sz="quarter" idx="10"/>
          </p:nvPr>
        </p:nvSpPr>
        <p:spPr/>
        <p:txBody>
          <a:bodyPr/>
          <a:lstStyle/>
          <a:p>
            <a:fld id="{42FF00DC-C9F4-44B3-AD37-6F59D844AA28}" type="slidenum">
              <a:rPr lang="en-US" altLang="ja-JP" smtClean="0"/>
              <a:pPr/>
              <a:t>32</a:t>
            </a:fld>
            <a:endParaRPr lang="en-US" altLang="ja-JP"/>
          </a:p>
        </p:txBody>
      </p:sp>
    </p:spTree>
    <p:extLst>
      <p:ext uri="{BB962C8B-B14F-4D97-AF65-F5344CB8AC3E}">
        <p14:creationId xmlns:p14="http://schemas.microsoft.com/office/powerpoint/2010/main" val="1294892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33</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については，文言では第１学年と同じですが，特に第２学年及び第３学年においては，第１学年において身に付けた資質・能力を柔軟に活用していくことが重要です。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例えば，「Ａ表現」（</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の技能を働かせる場面では，自分の意図に合う新たな表現方法などを工夫するときに，形や色彩，材料や光などの性質や，感情にもたらす効果などについて理解したことを活用して創意工夫をすること，また，見立てたり心情などと関連付けたりして全体のイメージで捉えることを理解できるようにする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このことを通して，表したい感じを重視したり，自分の表したい感じが表現されているか確認したりして，常に表現を振り返りながら制作を進めるようにすることが大切です。</a:t>
            </a: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88229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12A5ECA-CAD0-4D82-8ED8-92BC2A4494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F274F265-ED66-4EB0-8FCF-452790611FE3}" type="slidenum">
              <a:rPr kumimoji="1" lang="en-US" altLang="ja-JP">
                <a:latin typeface="Arial" panose="020B0604020202020204" pitchFamily="34" charset="0"/>
              </a:rPr>
              <a:pPr/>
              <a:t>34</a:t>
            </a:fld>
            <a:endParaRPr kumimoji="1"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36F6A2DA-A956-41C1-BD0D-BA268DDFD3B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FF8483EA-A878-4742-9040-DD7834620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今回の改訂で学年毎に新設された内容の取扱いについてです。第２学年及び第３学年には３つの事項が示されています。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１つは，第２学年と第３学年の発達の特性を考慮して内容の選択や一題材に充てる時間数などについて十分検討すること。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２つは，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示す事項を視点に，アイデアスケッチや扱いの容易な材料を用いて形や色彩などで試行錯誤することにより構想を練ったり，言葉で考えを整理したりすることや，作品などに対する自分の価値意識をもって批評し合うなどして対象の見方や感じ方を深めるなどの言語活動の充実を図るようにするこ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３つは「Ｂ鑑賞」のイの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ｲ</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の指導に当たっては，日本の美術の概括的な変遷などを捉えることを通して，各時代における作品の特質，人々の感じ方や考え方，願いなどを感じ取ることができるよう配慮することです。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特に，日本の美術の概括的な変遷などを捉えることについては，単に美術の通史や知識として暗記させる学習になることのないよう，作品の鑑賞を基にして，時代の変遷や時代背景，美術作品等の特質という視点から鑑賞の学習を進めていく必要があ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39858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00B22D72-A42D-4F72-8FD9-B74D43BF5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9A7156FA-1288-4A1C-82E7-3403A930901F}" type="slidenum">
              <a:rPr kumimoji="1" lang="en-US" altLang="ja-JP">
                <a:latin typeface="Arial" panose="020B0604020202020204" pitchFamily="34" charset="0"/>
              </a:rPr>
              <a:pPr/>
              <a:t>35</a:t>
            </a:fld>
            <a:endParaRPr kumimoji="1" lang="en-US" altLang="ja-JP">
              <a:latin typeface="Arial" panose="020B0604020202020204" pitchFamily="34" charset="0"/>
            </a:endParaRPr>
          </a:p>
        </p:txBody>
      </p:sp>
      <p:sp>
        <p:nvSpPr>
          <p:cNvPr id="47107" name="Rectangle 2">
            <a:extLst>
              <a:ext uri="{FF2B5EF4-FFF2-40B4-BE49-F238E27FC236}">
                <a16:creationId xmlns:a16="http://schemas.microsoft.com/office/drawing/2014/main" id="{8B6EF744-7F55-4BE6-811B-1D598AB6D6E1}"/>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71001F55-9FDA-4A40-9F1A-EC2E1067C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指導計画の作成と内容の取扱いです。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「指導計画作成上の配慮事項」，</a:t>
            </a:r>
            <a:r>
              <a:rPr lang="ja-JP" altLang="en-US" dirty="0">
                <a:solidFill>
                  <a:srgbClr val="000000"/>
                </a:solidFill>
                <a:latin typeface="ＭＳ 明朝" panose="02020609040205080304" pitchFamily="17" charset="-128"/>
                <a:ea typeface="ＭＳ 明朝" panose="02020609040205080304" pitchFamily="17" charset="-128"/>
              </a:rPr>
              <a:t>「安全指導」，「学校としての鑑賞の環境づくり」の４つで構成されています。</a:t>
            </a:r>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初めに，「指導計画作成上の配慮事項」について，７つの留意点が示されています。その中の（１）（４）（５）について説明します。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まず，「主体的・対話的で深い学びの実現に向けた授業改善」について説明します。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80553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36</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美術科における「主体的・対話的で深い学び」については，次のようなことが考えられます。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主体的な学び」の実現に向けては，生徒が主題を自ら生み出したり，美術作品や美術文化等の造形的なよさや美しさを探求したりして，自己の課題を解決していくことで美術を学ぶことに対する必要性を実感し目的意識を高めるようにすること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「対話的な学び」の実現に向けては，自己との対話を深めたり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に示す事項を視点にした発想や構想への意見を述べ合ったり，作品などに対する自分の価値意識をもって批評をし合ったりすることで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新たな見方に気付いたり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価値を生み出したりできるようにすることです。</a:t>
            </a:r>
          </a:p>
          <a:p>
            <a:pPr>
              <a:defRPr/>
            </a:pPr>
            <a:r>
              <a:rPr lang="ja-JP" altLang="en-US" dirty="0">
                <a:latin typeface="ＭＳ 明朝" panose="02020609040205080304" pitchFamily="17" charset="-128"/>
                <a:ea typeface="ＭＳ 明朝" panose="02020609040205080304" pitchFamily="17" charset="-128"/>
              </a:rPr>
              <a:t>　「深い学び」は，造形的な見方・考え方を働かせながら，自己の創出した主題や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自分の見方や感じ方を大切にし，創造的に考えて表現したり鑑賞したりして自己実現ができるようにすることです。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知識及び技能」や「思考力等」の育成を目指す授業は，これまでも多くの実践が重ねられてきており全く異なる指導方法を導入しなければならないと捉えるものではありません。また，これらが１単位時間の授業の中で全てが実施されるものでもありません。</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3608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37</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eaLnBrk="1" hangingPunct="1">
              <a:defRPr/>
            </a:pPr>
            <a:r>
              <a:rPr lang="ja-JP" altLang="en-US" sz="10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指導計画についてです。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第１学年においては，特定の表現分野の活動のみに偏ることなく，描く活動とつくる活動をいずれも扱うようにしなければなりません。</a:t>
            </a:r>
            <a:endParaRPr lang="en-US" altLang="ja-JP" dirty="0">
              <a:latin typeface="ＭＳ 明朝" panose="02020609040205080304" pitchFamily="17" charset="-128"/>
              <a:ea typeface="ＭＳ 明朝" panose="02020609040205080304" pitchFamily="17" charset="-128"/>
            </a:endParaRPr>
          </a:p>
          <a:p>
            <a:pPr eaLnBrk="1" hangingPunct="1"/>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なお，年間４５単位時間の中で全てを扱うことになるため，比較的短い時間で表現に関する資質・能力が身に付くような題材を効果的に位置付け，指導計画を作成する必要があります。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第２学年及び第３学年では，一題材に時間をかけて指導することが考えられます。そのため，各学年において内容を選択して行うことが可能であり，２学年間で全ての事項を指導することとしています。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79069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38</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例えば，第１学年においては，描く活動とつくる活動をいずれも扱うようにしなければなりませんのでこのようになります。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また，第２学年及び第３学年においては，第２学年で</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のアにおいて描く活動を計画した場合には，</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のイではつくる活動を計画し，第３学年では</a:t>
            </a:r>
            <a:r>
              <a:rPr lang="en-US" altLang="ja-JP" dirty="0">
                <a:latin typeface="ＭＳ 明朝" panose="02020609040205080304" pitchFamily="17" charset="-128"/>
                <a:ea typeface="ＭＳ 明朝" panose="02020609040205080304" pitchFamily="17" charset="-128"/>
              </a:rPr>
              <a:t>(1) </a:t>
            </a:r>
            <a:r>
              <a:rPr lang="ja-JP" altLang="en-US" dirty="0">
                <a:latin typeface="ＭＳ 明朝" panose="02020609040205080304" pitchFamily="17" charset="-128"/>
                <a:ea typeface="ＭＳ 明朝" panose="02020609040205080304" pitchFamily="17" charset="-128"/>
              </a:rPr>
              <a:t>のアでつくる活動，</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のイで描く活動を計画することになります。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このように，第２学年及び第３学年のいずれの学年においても，</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のア及びイの双方と，描く活動とつくる活動の双方の学習を経験し，それぞれの資質・能力が高められるようにするということが大切です。</a:t>
            </a:r>
            <a:endParaRPr lang="en-US" altLang="ja-JP" sz="16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06975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39</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「Ｂ鑑賞」に充てる授業時数についてです。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今回の改訂では，「各事項において育成を目指す資質・能力の定着が図られるよう」適切かつ十分な授業時数を確保することとしています。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これは，鑑賞の学習を年間指導計画の中に適切に位置付け，鑑賞の目標を実現するために必要な授業時数を定め，確実に実施しなければならないことを意味しています。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鑑賞に充てる時数は示していませんが，適切かつ十分な時数を確保しなければならなりません。</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1152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4</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美術科の目標及び学年の目標について説明します。まずは美術科の目標についてです。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これまで一文で示していましたが，このようにまず，柱書きが示されています。柱書きには，２つのことが示されています。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１つは，造形的な見方・考え方を働かせること。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２つは，生活や社会の中の美術や美術文化と豊かに関わる資質・能力の育成です。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では，まず，造形的な見方，考え方を働かせることについてです。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47353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0A9ECB96-5AF1-4E1A-9F63-4B69AE65D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307273B3-60BE-489A-8816-140BA325A3E5}" type="slidenum">
              <a:rPr kumimoji="1" lang="en-US" altLang="ja-JP">
                <a:latin typeface="Arial" panose="020B0604020202020204" pitchFamily="34" charset="0"/>
              </a:rPr>
              <a:pPr/>
              <a:t>40</a:t>
            </a:fld>
            <a:endParaRPr kumimoji="1" lang="en-US" altLang="ja-JP">
              <a:latin typeface="Arial" panose="020B0604020202020204" pitchFamily="34" charset="0"/>
            </a:endParaRPr>
          </a:p>
        </p:txBody>
      </p:sp>
      <p:sp>
        <p:nvSpPr>
          <p:cNvPr id="49155" name="Rectangle 2">
            <a:extLst>
              <a:ext uri="{FF2B5EF4-FFF2-40B4-BE49-F238E27FC236}">
                <a16:creationId xmlns:a16="http://schemas.microsoft.com/office/drawing/2014/main" id="{F0081D90-2962-4638-BEA5-D2BB901E4BA5}"/>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E0AF37B1-687D-4A59-8642-1DB28FF50F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次に，内容の取扱いと指導上の配慮事項です。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７つの配慮事項で構成されています。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この中から，（</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と（</a:t>
            </a:r>
            <a:r>
              <a:rPr lang="en-US" altLang="ja-JP" dirty="0">
                <a:latin typeface="ＭＳ 明朝" panose="02020609040205080304" pitchFamily="17" charset="-128"/>
                <a:ea typeface="ＭＳ 明朝" panose="02020609040205080304" pitchFamily="17" charset="-128"/>
              </a:rPr>
              <a:t>7</a:t>
            </a:r>
            <a:r>
              <a:rPr lang="ja-JP" altLang="en-US" dirty="0">
                <a:latin typeface="ＭＳ 明朝" panose="02020609040205080304" pitchFamily="17" charset="-128"/>
                <a:ea typeface="ＭＳ 明朝" panose="02020609040205080304" pitchFamily="17" charset="-128"/>
              </a:rPr>
              <a:t>）の</a:t>
            </a:r>
            <a:r>
              <a:rPr lang="ja-JP" altLang="en-US" dirty="0">
                <a:solidFill>
                  <a:schemeClr val="tx2">
                    <a:lumMod val="50000"/>
                  </a:schemeClr>
                </a:solidFill>
              </a:rPr>
              <a:t>知的財産権等</a:t>
            </a:r>
            <a:r>
              <a:rPr lang="ja-JP" altLang="en-US" dirty="0">
                <a:latin typeface="ＭＳ 明朝" panose="02020609040205080304" pitchFamily="17" charset="-128"/>
                <a:ea typeface="ＭＳ 明朝" panose="02020609040205080304" pitchFamily="17" charset="-128"/>
              </a:rPr>
              <a:t>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5966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41</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eaLnBrk="1" hangingPunct="1">
              <a:defRPr/>
            </a:pPr>
            <a:r>
              <a:rPr lang="ja-JP" altLang="en-US" dirty="0">
                <a:latin typeface="ＭＳ 明朝" panose="02020609040205080304" pitchFamily="17" charset="-128"/>
                <a:ea typeface="ＭＳ 明朝" panose="02020609040205080304" pitchFamily="17" charset="-128"/>
              </a:rPr>
              <a:t>　（１）での指導の重要な点は，造形を豊かに捉える多様な視点をもてるようにすることで，今まで気付かなかった作品などのよさや美しさ，面白さなどに気付いたり，新たな意味や価値を発見したりすることにつながることを実感させることです。</a:t>
            </a:r>
            <a:endParaRPr lang="en-US" altLang="ja-JP" dirty="0">
              <a:latin typeface="ＭＳ 明朝" panose="02020609040205080304" pitchFamily="17" charset="-128"/>
              <a:ea typeface="ＭＳ 明朝" panose="02020609040205080304" pitchFamily="17" charset="-128"/>
            </a:endParaRPr>
          </a:p>
          <a:p>
            <a:pPr defTabSz="914261" eaLnBrk="1" hangingPunct="1">
              <a:defRPr/>
            </a:pPr>
            <a:r>
              <a:rPr lang="ja-JP" altLang="en-US" dirty="0">
                <a:latin typeface="ＭＳ 明朝" panose="02020609040205080304" pitchFamily="17" charset="-128"/>
                <a:ea typeface="ＭＳ 明朝" panose="02020609040205080304" pitchFamily="17" charset="-128"/>
              </a:rPr>
              <a:t>　その際，例えば，色彩の「色味」や「明るさ」，「鮮やかさ」や材料などの「質感」，「余白」や「動勢」などの造形に関する言葉を意図的に用いて説明したり話し合ったりすることにより，それらの枠組みで様々な造形を捉えられるようにすることも大切です。　</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Arial" panose="020B0604020202020204" pitchFamily="34" charset="0"/>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86396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42</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eaLnBrk="1" hangingPunct="1">
              <a:defRPr/>
            </a:pPr>
            <a:r>
              <a:rPr lang="ja-JP" altLang="en-US" dirty="0">
                <a:latin typeface="ＭＳ 明朝" panose="02020609040205080304" pitchFamily="17" charset="-128"/>
                <a:ea typeface="ＭＳ 明朝" panose="02020609040205080304" pitchFamily="17" charset="-128"/>
              </a:rPr>
              <a:t>　（７）では、生徒一人一人が創意工夫を重ねて生み出した作品にはかけがえのない価値があり，自己や他者の作品などに表れている創造性を尊重する態度を育成することが重要です。</a:t>
            </a:r>
            <a:endParaRPr lang="en-US" altLang="ja-JP" dirty="0">
              <a:latin typeface="ＭＳ 明朝" panose="02020609040205080304" pitchFamily="17" charset="-128"/>
              <a:ea typeface="ＭＳ 明朝" panose="02020609040205080304" pitchFamily="17" charset="-128"/>
            </a:endParaRPr>
          </a:p>
          <a:p>
            <a:pPr defTabSz="914261" eaLnBrk="1" hangingPunct="1">
              <a:defRPr/>
            </a:pPr>
            <a:r>
              <a:rPr lang="ja-JP" altLang="en-US" dirty="0">
                <a:latin typeface="ＭＳ 明朝" panose="02020609040205080304" pitchFamily="17" charset="-128"/>
                <a:ea typeface="ＭＳ 明朝" panose="02020609040205080304" pitchFamily="17" charset="-128"/>
              </a:rPr>
              <a:t>　その指導の中で，必要に応じて著作権などの知的財産権や肖像権に触れ，作者の権利を尊重し，侵害しないことについての指導も併せて必要です。</a:t>
            </a:r>
          </a:p>
          <a:p>
            <a:pPr defTabSz="914261" eaLnBrk="1" hangingPunct="1">
              <a:defRPr/>
            </a:pPr>
            <a:r>
              <a:rPr lang="ja-JP" altLang="en-US" dirty="0">
                <a:latin typeface="ＭＳ 明朝" panose="02020609040205080304" pitchFamily="17" charset="-128"/>
                <a:ea typeface="ＭＳ 明朝" panose="02020609040205080304" pitchFamily="17" charset="-128"/>
              </a:rPr>
              <a:t>　また，絵画，漫画，イラストレーション，雑誌の写真などには著作権があるため，これらを用いて模写をしたりコラージュをしたりすること，テレビ番組や市販されているビデオやコンピュータソフトの一部ないし全部を使用してビデオ作品を制作することなどについては，原則として著作権をもつ者の了解が必要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16551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FF96584-145E-4A6F-8FAC-10C88F8C8D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0313A24-7CEE-481A-A30B-6816CACB516E}" type="slidenum">
              <a:rPr kumimoji="1" lang="en-US" altLang="ja-JP">
                <a:latin typeface="Arial" panose="020B0604020202020204" pitchFamily="34" charset="0"/>
              </a:rPr>
              <a:pPr/>
              <a:t>43</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35A75428-5729-4792-9F17-4A399FBCF93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ED2724C-B03D-4E6B-82DA-AEAAD74B2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a:t>
            </a:r>
            <a:r>
              <a:rPr lang="ja-JP" altLang="en-US" u="none" dirty="0">
                <a:latin typeface="ＭＳ 明朝" panose="02020609040205080304" pitchFamily="17" charset="-128"/>
                <a:ea typeface="ＭＳ 明朝" panose="02020609040205080304" pitchFamily="17" charset="-128"/>
              </a:rPr>
              <a:t>３点目の安全指導です。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u="none" dirty="0">
                <a:latin typeface="ＭＳ 明朝" panose="02020609040205080304" pitchFamily="17" charset="-128"/>
                <a:ea typeface="ＭＳ 明朝" panose="02020609040205080304" pitchFamily="17" charset="-128"/>
              </a:rPr>
              <a:t>　この事項は，これまでは，事故防止に関する事項となっていました。今回の改訂では，安全指導となっています。これは，特に安全な扱い方について指導することが重要であることを新たに示したものです。</a:t>
            </a:r>
            <a:endParaRPr lang="en-US" altLang="ja-JP" u="none"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事故防止のためには，用具や機械類は日常よく点検・整備をし，刃物類をはじめとした材料・用具の正しい使い方や手入れや片付けの仕方などの安全指導を，授業の中で適切な機会を捉えて行う必要があります。</a:t>
            </a: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28523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3EA8EAB3-6B1D-4937-8EF3-D0B9A59AB4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0F92E210-0B68-4271-8912-4500116CEF09}" type="slidenum">
              <a:rPr kumimoji="1" lang="en-US" altLang="ja-JP">
                <a:latin typeface="Arial" panose="020B0604020202020204" pitchFamily="34" charset="0"/>
              </a:rPr>
              <a:pPr/>
              <a:t>44</a:t>
            </a:fld>
            <a:endParaRPr kumimoji="1" lang="en-US" altLang="ja-JP">
              <a:latin typeface="Arial" panose="020B0604020202020204" pitchFamily="34" charset="0"/>
            </a:endParaRPr>
          </a:p>
        </p:txBody>
      </p:sp>
      <p:sp>
        <p:nvSpPr>
          <p:cNvPr id="30723" name="Rectangle 2">
            <a:extLst>
              <a:ext uri="{FF2B5EF4-FFF2-40B4-BE49-F238E27FC236}">
                <a16:creationId xmlns:a16="http://schemas.microsoft.com/office/drawing/2014/main" id="{00B14819-E015-412F-A109-3E156537CB3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0B83575D-D5DF-4C4C-98C0-6E4F2E3B6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以上で，「新教育課程　中学校　美術科」の説明を終わります。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5773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5</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261" eaLnBrk="1" hangingPunct="1">
              <a:defRPr/>
            </a:pPr>
            <a:r>
              <a:rPr lang="ja-JP" altLang="en-US" dirty="0">
                <a:latin typeface="ＭＳ 明朝" panose="02020609040205080304" pitchFamily="17" charset="-128"/>
                <a:ea typeface="ＭＳ 明朝" panose="02020609040205080304" pitchFamily="17" charset="-128"/>
              </a:rPr>
              <a:t>　この造形的な見方・考え方については，３つのことが示されています。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１つはよさや美しさなどの価値や心情などを感じ取る力である感性や，想像力を働かせること。</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２つは対象や事象を「造形的な視点」でとらえること。</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３つは自分としての意味や価値をつくりだすことです。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３つのことを働かせながら資質・能力を育成していくことで，さらに造形的な見方・考え方も豊かになっていきます。この中でも造形的な視点は，生涯にわたって生活や社会の中の美術や美術文化と豊かに関わる資質・能力を支えるものです。資質・能力を育成する中で，造形的な視点を豊かに育成していくことが重要です。この造形的な視点については，解説１０ページの下から６行目から８行目にかけて示されています。この造形的な視点は解説４６ページの５行目から６行目に書かれている２つの視点のこと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１つは木を見る視点です。形や色彩，材料や光などの造形の要素に着目してそれらの働きを捉える視点です。</a:t>
            </a:r>
            <a:endParaRPr lang="en-US" altLang="ja-JP" dirty="0">
              <a:latin typeface="ＭＳ 明朝" panose="02020609040205080304" pitchFamily="17" charset="-128"/>
              <a:ea typeface="ＭＳ 明朝" panose="02020609040205080304" pitchFamily="17" charset="-128"/>
            </a:endParaRPr>
          </a:p>
          <a:p>
            <a:pPr eaLnBrk="1" hangingPunct="1"/>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もう１つは，森を見る視点です。全体に着目して造形的な特徴などからイメージを捉える視点です。これは，現行の解説にも示されていた視点です。</a:t>
            </a:r>
          </a:p>
        </p:txBody>
      </p:sp>
    </p:spTree>
    <p:extLst>
      <p:ext uri="{BB962C8B-B14F-4D97-AF65-F5344CB8AC3E}">
        <p14:creationId xmlns:p14="http://schemas.microsoft.com/office/powerpoint/2010/main" val="299860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6</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柱書きの後半部分「生活や社会の中の美術や美術文化と豊かに関わる資質・能力」についてです。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これまで，中学校を卒業したときに，どのような資質・能力が身に付き，何ができるようになるのかが具体的な姿としてわかりにくい側面がありました。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そこで，今回の改訂では，資質・能力を，造形的な視点を豊かにもち，生活や社会の中の形や色彩などの造形の要素に着目し，それらによるコミュニケーションを通して，一人一人の生徒が自分との関わりの中で美術や美術文化を捉え，生活や社会と豊かに関わることができるようにするための資質・能力と示し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この関わり方とは，例えば，</a:t>
            </a:r>
            <a:r>
              <a:rPr lang="ja-JP" altLang="en-US" dirty="0"/>
              <a:t>美術に専門的に関わったり，余暇に絵や陶芸を制作したり，美術館で鑑賞に親しんだりする人もいます。他にも，生活の中で美しく分かりやすいウェブページやチラシのデザインを考えたり，ものを選んだり飾ったりするときに形や色彩に思い入れをもったり，紅葉や夕日などの自然の造形を見て美しさを感じ取り味わったり，写真に残したりすること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6311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7</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では，柱書きの下の美術科において育成する３つの資質・能力について説明します。解説のＰ９をごらんください。</a:t>
            </a:r>
          </a:p>
          <a:p>
            <a:pPr defTabSz="914261" eaLnBrk="1" hangingPunct="1">
              <a:defRPr/>
            </a:pPr>
            <a:r>
              <a:rPr lang="ja-JP" altLang="en-US" dirty="0">
                <a:latin typeface="ＭＳ 明朝" panose="02020609040205080304" pitchFamily="17" charset="-128"/>
                <a:ea typeface="ＭＳ 明朝" panose="02020609040205080304" pitchFamily="17" charset="-128"/>
              </a:rPr>
              <a:t>　これまでの育成する資質・能力を整理するとこのようになります。</a:t>
            </a:r>
          </a:p>
          <a:p>
            <a:pPr eaLnBrk="1" hangingPunct="1"/>
            <a:r>
              <a:rPr lang="ja-JP" altLang="en-US" dirty="0">
                <a:latin typeface="ＭＳ 明朝" panose="02020609040205080304" pitchFamily="17" charset="-128"/>
                <a:ea typeface="ＭＳ 明朝" panose="02020609040205080304" pitchFamily="17" charset="-128"/>
              </a:rPr>
              <a:t>　今回の改訂では，育成すべき３つの柱の資質・能力に基づいて，</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（１）を知識及び技能に関する目標，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（２）を思考力，判断力，表現力等に関する目標，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（３）を学びに向かう力，人間性等に関する目標として示されました。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86069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8</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1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解説</a:t>
            </a:r>
            <a:r>
              <a:rPr lang="en-US" altLang="ja-JP" dirty="0">
                <a:latin typeface="ＭＳ 明朝" panose="02020609040205080304" pitchFamily="17" charset="-128"/>
                <a:ea typeface="ＭＳ 明朝" panose="02020609040205080304" pitchFamily="17" charset="-128"/>
              </a:rPr>
              <a:t>9</a:t>
            </a:r>
            <a:r>
              <a:rPr lang="ja-JP" altLang="en-US" dirty="0">
                <a:latin typeface="ＭＳ 明朝" panose="02020609040205080304" pitchFamily="17" charset="-128"/>
                <a:ea typeface="ＭＳ 明朝" panose="02020609040205080304" pitchFamily="17" charset="-128"/>
              </a:rPr>
              <a:t>ページの目標に先ほどの資質・能力を照らし合わせてみてみますと，このように整理されます。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r>
              <a:rPr lang="ja-JP" altLang="en-US" dirty="0">
                <a:solidFill>
                  <a:srgbClr val="000000"/>
                </a:solidFill>
                <a:latin typeface="ＭＳ 明朝" panose="02020609040205080304" pitchFamily="17" charset="-128"/>
                <a:ea typeface="ＭＳ 明朝" panose="02020609040205080304" pitchFamily="17" charset="-128"/>
              </a:rPr>
              <a:t>（１）は前半が理解とありますので知識のことです。</a:t>
            </a:r>
            <a:endParaRPr lang="en-US" altLang="ja-JP" dirty="0">
              <a:solidFill>
                <a:srgbClr val="000000"/>
              </a:solidFill>
              <a:latin typeface="ＭＳ 明朝" panose="02020609040205080304" pitchFamily="17" charset="-128"/>
              <a:ea typeface="ＭＳ 明朝" panose="02020609040205080304" pitchFamily="17" charset="-128"/>
            </a:endParaRPr>
          </a:p>
          <a:p>
            <a:pPr defTabSz="914261" eaLnBrk="1" hangingPunct="1">
              <a:defRPr/>
            </a:pPr>
            <a:r>
              <a:rPr lang="ja-JP" altLang="en-US" dirty="0">
                <a:solidFill>
                  <a:srgbClr val="000000"/>
                </a:solidFill>
                <a:latin typeface="ＭＳ 明朝" panose="02020609040205080304" pitchFamily="17" charset="-128"/>
                <a:ea typeface="ＭＳ 明朝" panose="02020609040205080304" pitchFamily="17" charset="-128"/>
              </a:rPr>
              <a:t>　つまり共通事項のことです。授業を計画する際</a:t>
            </a:r>
            <a:r>
              <a:rPr lang="en-US" altLang="ja-JP" dirty="0">
                <a:solidFill>
                  <a:srgbClr val="000000"/>
                </a:solidFill>
                <a:latin typeface="ＭＳ 明朝" panose="02020609040205080304" pitchFamily="17" charset="-128"/>
                <a:ea typeface="ＭＳ 明朝" panose="02020609040205080304" pitchFamily="17" charset="-128"/>
              </a:rPr>
              <a:t>,</a:t>
            </a:r>
            <a:r>
              <a:rPr lang="ja-JP" altLang="en-US" dirty="0">
                <a:solidFill>
                  <a:srgbClr val="000000"/>
                </a:solidFill>
                <a:latin typeface="ＭＳ 明朝" panose="02020609040205080304" pitchFamily="17" charset="-128"/>
                <a:ea typeface="ＭＳ 明朝" panose="02020609040205080304" pitchFamily="17" charset="-128"/>
              </a:rPr>
              <a:t>この題材で</a:t>
            </a:r>
            <a:r>
              <a:rPr lang="en-US" altLang="ja-JP" dirty="0">
                <a:solidFill>
                  <a:srgbClr val="000000"/>
                </a:solidFill>
                <a:latin typeface="ＭＳ 明朝" panose="02020609040205080304" pitchFamily="17" charset="-128"/>
                <a:ea typeface="ＭＳ 明朝" panose="02020609040205080304" pitchFamily="17" charset="-128"/>
              </a:rPr>
              <a:t>,</a:t>
            </a:r>
            <a:r>
              <a:rPr lang="ja-JP" altLang="en-US" dirty="0">
                <a:solidFill>
                  <a:srgbClr val="000000"/>
                </a:solidFill>
                <a:latin typeface="ＭＳ 明朝" panose="02020609040205080304" pitchFamily="17" charset="-128"/>
                <a:ea typeface="ＭＳ 明朝" panose="02020609040205080304" pitchFamily="17" charset="-128"/>
              </a:rPr>
              <a:t>実感を通して理解させる知識は何かを明確にする必要があるということです。後半が創意工夫して表す技能のことです。</a:t>
            </a:r>
            <a:endParaRPr lang="en-US" altLang="ja-JP" dirty="0">
              <a:solidFill>
                <a:srgbClr val="000000"/>
              </a:solidFill>
              <a:latin typeface="ＭＳ 明朝" panose="02020609040205080304" pitchFamily="17" charset="-128"/>
              <a:ea typeface="ＭＳ 明朝" panose="02020609040205080304" pitchFamily="17" charset="-128"/>
            </a:endParaRPr>
          </a:p>
          <a:p>
            <a:pPr algn="just" eaLnBrk="1" hangingPunct="1"/>
            <a:r>
              <a:rPr lang="ja-JP" altLang="en-US" dirty="0">
                <a:solidFill>
                  <a:srgbClr val="000000"/>
                </a:solidFill>
                <a:latin typeface="ＭＳ 明朝" panose="02020609040205080304" pitchFamily="17" charset="-128"/>
                <a:ea typeface="ＭＳ 明朝" panose="02020609040205080304" pitchFamily="17" charset="-128"/>
              </a:rPr>
              <a:t>　（２）は造形的なよさや美しさ，表現の意図と工夫，美術の働きなどについて考えることですから，表現と鑑賞の活動を通して育成する思考力等のことです。次にある「主題を生み出し豊かに発想し構想を練ったり」も表現の活動を通して育成する思考力等のことです。</a:t>
            </a:r>
            <a:endParaRPr lang="en-US" altLang="ja-JP" dirty="0">
              <a:solidFill>
                <a:srgbClr val="000000"/>
              </a:solidFill>
              <a:latin typeface="ＭＳ 明朝" panose="02020609040205080304" pitchFamily="17" charset="-128"/>
              <a:ea typeface="ＭＳ 明朝" panose="02020609040205080304" pitchFamily="17" charset="-128"/>
            </a:endParaRPr>
          </a:p>
          <a:p>
            <a:pPr algn="just" eaLnBrk="1" hangingPunct="1"/>
            <a:r>
              <a:rPr lang="ja-JP" altLang="en-US" dirty="0">
                <a:solidFill>
                  <a:srgbClr val="000000"/>
                </a:solidFill>
                <a:latin typeface="ＭＳ 明朝" panose="02020609040205080304" pitchFamily="17" charset="-128"/>
                <a:ea typeface="ＭＳ 明朝" panose="02020609040205080304" pitchFamily="17" charset="-128"/>
              </a:rPr>
              <a:t>　後半の「美術や美術文化に対する見方や感じ方を深めたりすることができるようにする」は，鑑賞の活動を通して育成する思考力等のことです。</a:t>
            </a:r>
            <a:endParaRPr lang="en-US" altLang="ja-JP" dirty="0">
              <a:solidFill>
                <a:srgbClr val="000000"/>
              </a:solidFill>
              <a:latin typeface="ＭＳ 明朝" panose="02020609040205080304" pitchFamily="17" charset="-128"/>
              <a:ea typeface="ＭＳ 明朝" panose="02020609040205080304" pitchFamily="17" charset="-128"/>
            </a:endParaRPr>
          </a:p>
          <a:p>
            <a:pPr algn="just" eaLnBrk="1" hangingPunct="1"/>
            <a:r>
              <a:rPr lang="ja-JP" altLang="en-US" dirty="0">
                <a:solidFill>
                  <a:srgbClr val="000000"/>
                </a:solidFill>
                <a:latin typeface="ＭＳ 明朝" panose="02020609040205080304" pitchFamily="17" charset="-128"/>
                <a:ea typeface="ＭＳ 明朝" panose="02020609040205080304" pitchFamily="17" charset="-128"/>
              </a:rPr>
              <a:t>　（３）は，これまでの関心・意欲・態度と同様ですが，学びに向かう力，人間性等のことです。これら３つは相互に関連しながら育成する資質・能力と捉えることが大切です。</a:t>
            </a:r>
          </a:p>
          <a:p>
            <a:pPr eaLnBrk="1" hangingPunct="1"/>
            <a:endParaRPr lang="ja-JP" altLang="en-US"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1713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F3B821B-1D30-40E2-989F-B5FCA68F3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38" indent="-285707">
              <a:defRPr>
                <a:solidFill>
                  <a:schemeClr val="tx1"/>
                </a:solidFill>
                <a:latin typeface="Calibri" panose="020F0502020204030204" pitchFamily="34" charset="0"/>
              </a:defRPr>
            </a:lvl2pPr>
            <a:lvl3pPr marL="1142827" indent="-228565">
              <a:defRPr>
                <a:solidFill>
                  <a:schemeClr val="tx1"/>
                </a:solidFill>
                <a:latin typeface="Calibri" panose="020F0502020204030204" pitchFamily="34" charset="0"/>
              </a:defRPr>
            </a:lvl3pPr>
            <a:lvl4pPr marL="1599959" indent="-228565">
              <a:defRPr>
                <a:solidFill>
                  <a:schemeClr val="tx1"/>
                </a:solidFill>
                <a:latin typeface="Calibri" panose="020F0502020204030204" pitchFamily="34" charset="0"/>
              </a:defRPr>
            </a:lvl4pPr>
            <a:lvl5pPr marL="2057089" indent="-228565">
              <a:defRPr>
                <a:solidFill>
                  <a:schemeClr val="tx1"/>
                </a:solidFill>
                <a:latin typeface="Calibri" panose="020F0502020204030204" pitchFamily="34" charset="0"/>
              </a:defRPr>
            </a:lvl5pPr>
            <a:lvl6pPr marL="2514220" indent="-228565" defTabSz="457131" eaLnBrk="0" fontAlgn="base" hangingPunct="0">
              <a:spcBef>
                <a:spcPct val="0"/>
              </a:spcBef>
              <a:spcAft>
                <a:spcPct val="0"/>
              </a:spcAft>
              <a:defRPr>
                <a:solidFill>
                  <a:schemeClr val="tx1"/>
                </a:solidFill>
                <a:latin typeface="Calibri" panose="020F0502020204030204" pitchFamily="34" charset="0"/>
              </a:defRPr>
            </a:lvl6pPr>
            <a:lvl7pPr marL="2971351" indent="-228565" defTabSz="457131" eaLnBrk="0" fontAlgn="base" hangingPunct="0">
              <a:spcBef>
                <a:spcPct val="0"/>
              </a:spcBef>
              <a:spcAft>
                <a:spcPct val="0"/>
              </a:spcAft>
              <a:defRPr>
                <a:solidFill>
                  <a:schemeClr val="tx1"/>
                </a:solidFill>
                <a:latin typeface="Calibri" panose="020F0502020204030204" pitchFamily="34" charset="0"/>
              </a:defRPr>
            </a:lvl7pPr>
            <a:lvl8pPr marL="3428482" indent="-228565" defTabSz="457131" eaLnBrk="0" fontAlgn="base" hangingPunct="0">
              <a:spcBef>
                <a:spcPct val="0"/>
              </a:spcBef>
              <a:spcAft>
                <a:spcPct val="0"/>
              </a:spcAft>
              <a:defRPr>
                <a:solidFill>
                  <a:schemeClr val="tx1"/>
                </a:solidFill>
                <a:latin typeface="Calibri" panose="020F0502020204030204" pitchFamily="34" charset="0"/>
              </a:defRPr>
            </a:lvl8pPr>
            <a:lvl9pPr marL="3885612" indent="-228565" defTabSz="457131" eaLnBrk="0" fontAlgn="base" hangingPunct="0">
              <a:spcBef>
                <a:spcPct val="0"/>
              </a:spcBef>
              <a:spcAft>
                <a:spcPct val="0"/>
              </a:spcAft>
              <a:defRPr>
                <a:solidFill>
                  <a:schemeClr val="tx1"/>
                </a:solidFill>
                <a:latin typeface="Calibri" panose="020F0502020204030204" pitchFamily="34" charset="0"/>
              </a:defRPr>
            </a:lvl9pPr>
          </a:lstStyle>
          <a:p>
            <a:fld id="{27A7542D-F1B2-4D6C-B713-122A5B65982E}" type="slidenum">
              <a:rPr kumimoji="1" lang="en-US" altLang="ja-JP">
                <a:latin typeface="Arial" panose="020B0604020202020204" pitchFamily="34" charset="0"/>
              </a:rPr>
              <a:pPr/>
              <a:t>9</a:t>
            </a:fld>
            <a:endParaRPr kumimoji="1"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6DDB64D-6135-40B8-BFE4-7ED8514075C1}"/>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13B51FD-A9BB-4912-BF44-4AB6FAD7C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それでは，これら３つの目標について１つずつ詳しく見ていきます。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目標（</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）の前半の部分は，美術科における知識として，具体的には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共通事項</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の内容を示しています。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対象とは，美術作品や造形物，自然物などであり，事象とは，生命感や心情，精神的・創造的価値などのことです。</a:t>
            </a:r>
            <a:endParaRPr lang="en-US" altLang="ja-JP" dirty="0">
              <a:latin typeface="ＭＳ 明朝" panose="02020609040205080304" pitchFamily="17" charset="-128"/>
              <a:ea typeface="ＭＳ 明朝" panose="02020609040205080304" pitchFamily="17" charset="-128"/>
            </a:endParaRPr>
          </a:p>
          <a:p>
            <a:r>
              <a:rPr lang="en-US" altLang="ja-JP"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　これらを認識する造形的な視点について理解するとは，形や色彩，材料や光などの造形の要素の働きや，造形的な特徴などを基にして心に思い浮かべる像や情景，ある物事について抱く全体の感じといったイメージなどを捉えるために必要となる視点について理解する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このことは，各題材では，生徒に実感を通して理解させる知識は何かをはっきりさせることの必要性を示しています。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後半の部分は，発想や構想をしたことを基に，材料や用具などを生かし工夫するなどして創造的に表す技能について示しています。</a:t>
            </a:r>
          </a:p>
        </p:txBody>
      </p:sp>
    </p:spTree>
    <p:extLst>
      <p:ext uri="{BB962C8B-B14F-4D97-AF65-F5344CB8AC3E}">
        <p14:creationId xmlns:p14="http://schemas.microsoft.com/office/powerpoint/2010/main" val="105743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E5AAC30-88AE-4959-84FD-9C13BE329806}"/>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C6A153BA-BC3D-42BD-A8D5-A0D73300E636}"/>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70B69F62-F559-4ACA-B208-60CFBF3A9BF2}"/>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a:extLst>
              <a:ext uri="{FF2B5EF4-FFF2-40B4-BE49-F238E27FC236}">
                <a16:creationId xmlns:a16="http://schemas.microsoft.com/office/drawing/2014/main" id="{E76393E8-A2BE-4B49-A9B5-7A42CDDAB754}"/>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8CA5BF3C-708D-47B4-BB16-E87FB4D68498}"/>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F2B79114-58E3-4539-BBAC-EE309C03F703}"/>
              </a:ext>
            </a:extLst>
          </p:cNvPr>
          <p:cNvSpPr>
            <a:spLocks noGrp="1"/>
          </p:cNvSpPr>
          <p:nvPr>
            <p:ph type="sldNum" sz="quarter" idx="12"/>
          </p:nvPr>
        </p:nvSpPr>
        <p:spPr/>
        <p:txBody>
          <a:bodyPr/>
          <a:lstStyle>
            <a:lvl1pPr>
              <a:defRPr/>
            </a:lvl1pPr>
          </a:lstStyle>
          <a:p>
            <a:fld id="{BB1A09CA-771D-4789-9169-D97B09846CC2}" type="slidenum">
              <a:rPr lang="en-US" altLang="ja-JP"/>
              <a:pPr/>
              <a:t>‹#›</a:t>
            </a:fld>
            <a:endParaRPr lang="en-US" altLang="ja-JP"/>
          </a:p>
        </p:txBody>
      </p:sp>
    </p:spTree>
    <p:extLst>
      <p:ext uri="{BB962C8B-B14F-4D97-AF65-F5344CB8AC3E}">
        <p14:creationId xmlns:p14="http://schemas.microsoft.com/office/powerpoint/2010/main" val="105899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17460DB3-D68D-47B0-9D58-53A3ABE7D396}"/>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95969760-807C-42F5-8894-DF0D2A04CBE0}"/>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C3E21E5B-2250-4EDA-B4BD-FB05432CA794}"/>
              </a:ext>
            </a:extLst>
          </p:cNvPr>
          <p:cNvSpPr>
            <a:spLocks noGrp="1"/>
          </p:cNvSpPr>
          <p:nvPr>
            <p:ph type="sldNum" sz="quarter" idx="12"/>
          </p:nvPr>
        </p:nvSpPr>
        <p:spPr/>
        <p:txBody>
          <a:bodyPr/>
          <a:lstStyle>
            <a:lvl1pPr>
              <a:defRPr/>
            </a:lvl1pPr>
          </a:lstStyle>
          <a:p>
            <a:fld id="{1F4A4DF7-D625-483F-B0B1-393DFE6BC0F4}" type="slidenum">
              <a:rPr lang="en-US" altLang="ja-JP"/>
              <a:pPr/>
              <a:t>‹#›</a:t>
            </a:fld>
            <a:endParaRPr lang="en-US" altLang="ja-JP"/>
          </a:p>
        </p:txBody>
      </p:sp>
    </p:spTree>
    <p:extLst>
      <p:ext uri="{BB962C8B-B14F-4D97-AF65-F5344CB8AC3E}">
        <p14:creationId xmlns:p14="http://schemas.microsoft.com/office/powerpoint/2010/main" val="28867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8832629-1B02-4449-84BD-F01FD6CF8AB0}"/>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E6F6772B-DEAE-4F12-A13B-328617881010}"/>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a:extLst>
              <a:ext uri="{FF2B5EF4-FFF2-40B4-BE49-F238E27FC236}">
                <a16:creationId xmlns:a16="http://schemas.microsoft.com/office/drawing/2014/main" id="{3FACA66E-2C7D-4910-B55A-709D04ACE0E0}"/>
              </a:ext>
            </a:extLst>
          </p:cNvPr>
          <p:cNvSpPr>
            <a:spLocks noGrp="1"/>
          </p:cNvSpPr>
          <p:nvPr>
            <p:ph type="dt" sz="half" idx="10"/>
          </p:nvPr>
        </p:nvSpPr>
        <p:spPr/>
        <p:txBody>
          <a:bodyPr/>
          <a:lstStyle>
            <a:lvl1pPr>
              <a:defRPr/>
            </a:lvl1pPr>
          </a:lstStyle>
          <a:p>
            <a:pPr>
              <a:defRPr/>
            </a:pPr>
            <a:endParaRPr lang="en-US" altLang="ja-JP"/>
          </a:p>
        </p:txBody>
      </p:sp>
      <p:sp>
        <p:nvSpPr>
          <p:cNvPr id="7" name="Footer Placeholder 4">
            <a:extLst>
              <a:ext uri="{FF2B5EF4-FFF2-40B4-BE49-F238E27FC236}">
                <a16:creationId xmlns:a16="http://schemas.microsoft.com/office/drawing/2014/main" id="{5C9D807A-FA37-474A-A877-959DDFCE3E47}"/>
              </a:ext>
            </a:extLst>
          </p:cNvPr>
          <p:cNvSpPr>
            <a:spLocks noGrp="1"/>
          </p:cNvSpPr>
          <p:nvPr>
            <p:ph type="ftr" sz="quarter" idx="11"/>
          </p:nvPr>
        </p:nvSpPr>
        <p:spPr/>
        <p:txBody>
          <a:bodyPr/>
          <a:lstStyle>
            <a:lvl1pPr>
              <a:defRPr/>
            </a:lvl1pPr>
          </a:lstStyle>
          <a:p>
            <a:pPr>
              <a:defRPr/>
            </a:pPr>
            <a:endParaRPr lang="en-US" altLang="ja-JP"/>
          </a:p>
        </p:txBody>
      </p:sp>
      <p:sp>
        <p:nvSpPr>
          <p:cNvPr id="8" name="Slide Number Placeholder 5">
            <a:extLst>
              <a:ext uri="{FF2B5EF4-FFF2-40B4-BE49-F238E27FC236}">
                <a16:creationId xmlns:a16="http://schemas.microsoft.com/office/drawing/2014/main" id="{756891DC-A576-4252-BFCE-6810D9E24D0A}"/>
              </a:ext>
            </a:extLst>
          </p:cNvPr>
          <p:cNvSpPr>
            <a:spLocks noGrp="1"/>
          </p:cNvSpPr>
          <p:nvPr>
            <p:ph type="sldNum" sz="quarter" idx="12"/>
          </p:nvPr>
        </p:nvSpPr>
        <p:spPr/>
        <p:txBody>
          <a:bodyPr/>
          <a:lstStyle>
            <a:lvl1pPr>
              <a:defRPr/>
            </a:lvl1pPr>
          </a:lstStyle>
          <a:p>
            <a:fld id="{4090E908-F174-46C8-ACC4-E30064328BE3}" type="slidenum">
              <a:rPr lang="en-US" altLang="ja-JP"/>
              <a:pPr/>
              <a:t>‹#›</a:t>
            </a:fld>
            <a:endParaRPr lang="en-US" altLang="ja-JP"/>
          </a:p>
        </p:txBody>
      </p:sp>
    </p:spTree>
    <p:extLst>
      <p:ext uri="{BB962C8B-B14F-4D97-AF65-F5344CB8AC3E}">
        <p14:creationId xmlns:p14="http://schemas.microsoft.com/office/powerpoint/2010/main" val="288165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A7EBD321-2147-44D3-89C3-2DB66AED0EA3}"/>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7CCFFCB5-A9E4-494B-922A-DF5A22C14E3F}"/>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0214B51B-8260-4A28-877B-30ECDDC71306}"/>
              </a:ext>
            </a:extLst>
          </p:cNvPr>
          <p:cNvSpPr>
            <a:spLocks noGrp="1"/>
          </p:cNvSpPr>
          <p:nvPr>
            <p:ph type="sldNum" sz="quarter" idx="12"/>
          </p:nvPr>
        </p:nvSpPr>
        <p:spPr/>
        <p:txBody>
          <a:bodyPr/>
          <a:lstStyle>
            <a:lvl1pPr>
              <a:defRPr/>
            </a:lvl1pPr>
          </a:lstStyle>
          <a:p>
            <a:fld id="{D393B232-0E32-4315-B670-A987C39036D3}" type="slidenum">
              <a:rPr lang="en-US" altLang="ja-JP"/>
              <a:pPr/>
              <a:t>‹#›</a:t>
            </a:fld>
            <a:endParaRPr lang="en-US" altLang="ja-JP"/>
          </a:p>
        </p:txBody>
      </p:sp>
    </p:spTree>
    <p:extLst>
      <p:ext uri="{BB962C8B-B14F-4D97-AF65-F5344CB8AC3E}">
        <p14:creationId xmlns:p14="http://schemas.microsoft.com/office/powerpoint/2010/main" val="28273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BCC6173-7290-4C0B-9730-EABA69FBB92B}"/>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DC806702-78D5-4479-BEE8-49D2E6C52D76}"/>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0DAD5FE7-2D6A-4B68-8438-F49C20EAAF57}"/>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D17E8E9E-5FA6-45D0-A45C-F30F8BFD47F5}"/>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4E6B38E8-507A-40B4-824E-28EFBBD4D252}"/>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17F657B1-FFD0-494F-B608-BA6351D9D5D8}"/>
              </a:ext>
            </a:extLst>
          </p:cNvPr>
          <p:cNvSpPr>
            <a:spLocks noGrp="1"/>
          </p:cNvSpPr>
          <p:nvPr>
            <p:ph type="sldNum" sz="quarter" idx="12"/>
          </p:nvPr>
        </p:nvSpPr>
        <p:spPr/>
        <p:txBody>
          <a:bodyPr/>
          <a:lstStyle>
            <a:lvl1pPr>
              <a:defRPr/>
            </a:lvl1pPr>
          </a:lstStyle>
          <a:p>
            <a:fld id="{5B10A6D3-5824-4DBD-A057-60336982523B}" type="slidenum">
              <a:rPr lang="en-US" altLang="ja-JP"/>
              <a:pPr/>
              <a:t>‹#›</a:t>
            </a:fld>
            <a:endParaRPr lang="en-US" altLang="ja-JP"/>
          </a:p>
        </p:txBody>
      </p:sp>
    </p:spTree>
    <p:extLst>
      <p:ext uri="{BB962C8B-B14F-4D97-AF65-F5344CB8AC3E}">
        <p14:creationId xmlns:p14="http://schemas.microsoft.com/office/powerpoint/2010/main" val="409072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071F68BD-C0F6-4122-9FD2-0C5F4E49E245}"/>
              </a:ext>
            </a:extLst>
          </p:cNvPr>
          <p:cNvSpPr>
            <a:spLocks noGrp="1"/>
          </p:cNvSpPr>
          <p:nvPr>
            <p:ph type="dt" sz="half" idx="10"/>
          </p:nvPr>
        </p:nvSpPr>
        <p:spPr/>
        <p:txBody>
          <a:bodyPr/>
          <a:lstStyle>
            <a:lvl1pPr>
              <a:defRPr/>
            </a:lvl1pPr>
          </a:lstStyle>
          <a:p>
            <a:pPr>
              <a:defRPr/>
            </a:pPr>
            <a:endParaRPr lang="en-US" altLang="ja-JP"/>
          </a:p>
        </p:txBody>
      </p:sp>
      <p:sp>
        <p:nvSpPr>
          <p:cNvPr id="6" name="Footer Placeholder 4">
            <a:extLst>
              <a:ext uri="{FF2B5EF4-FFF2-40B4-BE49-F238E27FC236}">
                <a16:creationId xmlns:a16="http://schemas.microsoft.com/office/drawing/2014/main" id="{3FDB0F84-8869-4411-AF3E-E03F16576904}"/>
              </a:ext>
            </a:extLst>
          </p:cNvPr>
          <p:cNvSpPr>
            <a:spLocks noGrp="1"/>
          </p:cNvSpPr>
          <p:nvPr>
            <p:ph type="ftr" sz="quarter" idx="11"/>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59795274-96FA-42C8-BB79-D74C75AEFA73}"/>
              </a:ext>
            </a:extLst>
          </p:cNvPr>
          <p:cNvSpPr>
            <a:spLocks noGrp="1"/>
          </p:cNvSpPr>
          <p:nvPr>
            <p:ph type="sldNum" sz="quarter" idx="12"/>
          </p:nvPr>
        </p:nvSpPr>
        <p:spPr/>
        <p:txBody>
          <a:bodyPr/>
          <a:lstStyle>
            <a:lvl1pPr>
              <a:defRPr/>
            </a:lvl1pPr>
          </a:lstStyle>
          <a:p>
            <a:fld id="{1F46DA98-04FD-4C05-964C-37360EC7DD8B}" type="slidenum">
              <a:rPr lang="en-US" altLang="ja-JP"/>
              <a:pPr/>
              <a:t>‹#›</a:t>
            </a:fld>
            <a:endParaRPr lang="en-US" altLang="ja-JP"/>
          </a:p>
        </p:txBody>
      </p:sp>
    </p:spTree>
    <p:extLst>
      <p:ext uri="{BB962C8B-B14F-4D97-AF65-F5344CB8AC3E}">
        <p14:creationId xmlns:p14="http://schemas.microsoft.com/office/powerpoint/2010/main" val="295942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8C729319-7D35-43B3-B332-0A809F38CFBC}"/>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0FD8C487-8768-4358-A4AC-3A57757CA35B}"/>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ADE46271-A5DA-4050-A78B-90E7D8EF62B3}"/>
              </a:ext>
            </a:extLst>
          </p:cNvPr>
          <p:cNvSpPr>
            <a:spLocks noGrp="1"/>
          </p:cNvSpPr>
          <p:nvPr>
            <p:ph type="sldNum" sz="quarter" idx="12"/>
          </p:nvPr>
        </p:nvSpPr>
        <p:spPr/>
        <p:txBody>
          <a:bodyPr/>
          <a:lstStyle>
            <a:lvl1pPr>
              <a:defRPr/>
            </a:lvl1pPr>
          </a:lstStyle>
          <a:p>
            <a:fld id="{F4A6C383-84C1-422B-A121-823E1B17D0F7}" type="slidenum">
              <a:rPr lang="en-US" altLang="ja-JP"/>
              <a:pPr/>
              <a:t>‹#›</a:t>
            </a:fld>
            <a:endParaRPr lang="en-US" altLang="ja-JP"/>
          </a:p>
        </p:txBody>
      </p:sp>
    </p:spTree>
    <p:extLst>
      <p:ext uri="{BB962C8B-B14F-4D97-AF65-F5344CB8AC3E}">
        <p14:creationId xmlns:p14="http://schemas.microsoft.com/office/powerpoint/2010/main" val="3854260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3C93F6AA-4AF9-460F-B1D1-6FEF7F08DC77}"/>
              </a:ext>
            </a:extLst>
          </p:cNvPr>
          <p:cNvSpPr>
            <a:spLocks noGrp="1"/>
          </p:cNvSpPr>
          <p:nvPr>
            <p:ph type="dt" sz="half" idx="10"/>
          </p:nvPr>
        </p:nvSpPr>
        <p:spPr/>
        <p:txBody>
          <a:bodyPr/>
          <a:lstStyle>
            <a:lvl1pPr>
              <a:defRPr/>
            </a:lvl1pPr>
          </a:lstStyle>
          <a:p>
            <a:pPr>
              <a:defRPr/>
            </a:pPr>
            <a:endParaRPr lang="en-US" altLang="ja-JP"/>
          </a:p>
        </p:txBody>
      </p:sp>
      <p:sp>
        <p:nvSpPr>
          <p:cNvPr id="4" name="Footer Placeholder 4">
            <a:extLst>
              <a:ext uri="{FF2B5EF4-FFF2-40B4-BE49-F238E27FC236}">
                <a16:creationId xmlns:a16="http://schemas.microsoft.com/office/drawing/2014/main" id="{000FB090-5079-4CA3-8159-2AA47C7B66CD}"/>
              </a:ext>
            </a:extLst>
          </p:cNvPr>
          <p:cNvSpPr>
            <a:spLocks noGrp="1"/>
          </p:cNvSpPr>
          <p:nvPr>
            <p:ph type="ftr" sz="quarter" idx="11"/>
          </p:nvPr>
        </p:nvSpPr>
        <p:spPr/>
        <p:txBody>
          <a:bodyPr/>
          <a:lstStyle>
            <a:lvl1pPr>
              <a:defRPr/>
            </a:lvl1pPr>
          </a:lstStyle>
          <a:p>
            <a:pPr>
              <a:defRPr/>
            </a:pPr>
            <a:endParaRPr lang="en-US" altLang="ja-JP"/>
          </a:p>
        </p:txBody>
      </p:sp>
      <p:sp>
        <p:nvSpPr>
          <p:cNvPr id="5" name="Slide Number Placeholder 5">
            <a:extLst>
              <a:ext uri="{FF2B5EF4-FFF2-40B4-BE49-F238E27FC236}">
                <a16:creationId xmlns:a16="http://schemas.microsoft.com/office/drawing/2014/main" id="{CF80152B-B4FB-4011-814D-57B154B3F274}"/>
              </a:ext>
            </a:extLst>
          </p:cNvPr>
          <p:cNvSpPr>
            <a:spLocks noGrp="1"/>
          </p:cNvSpPr>
          <p:nvPr>
            <p:ph type="sldNum" sz="quarter" idx="12"/>
          </p:nvPr>
        </p:nvSpPr>
        <p:spPr/>
        <p:txBody>
          <a:bodyPr/>
          <a:lstStyle>
            <a:lvl1pPr>
              <a:defRPr/>
            </a:lvl1pPr>
          </a:lstStyle>
          <a:p>
            <a:fld id="{D0F79C03-C7C1-4D20-A8F5-C4C61A5F2878}" type="slidenum">
              <a:rPr lang="en-US" altLang="ja-JP"/>
              <a:pPr/>
              <a:t>‹#›</a:t>
            </a:fld>
            <a:endParaRPr lang="en-US" altLang="ja-JP"/>
          </a:p>
        </p:txBody>
      </p:sp>
    </p:spTree>
    <p:extLst>
      <p:ext uri="{BB962C8B-B14F-4D97-AF65-F5344CB8AC3E}">
        <p14:creationId xmlns:p14="http://schemas.microsoft.com/office/powerpoint/2010/main" val="74293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DFF639-8B00-467A-8C9D-018EA7FD5562}"/>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4FCD09E5-8520-474E-9B63-1E59CE362CF1}"/>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FCB9EE11-8372-4BCE-958E-EED33E80A6DB}"/>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7">
            <a:extLst>
              <a:ext uri="{FF2B5EF4-FFF2-40B4-BE49-F238E27FC236}">
                <a16:creationId xmlns:a16="http://schemas.microsoft.com/office/drawing/2014/main" id="{ABC7066E-C6F1-4226-9388-2EA71FC786C1}"/>
              </a:ext>
            </a:extLst>
          </p:cNvPr>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a:extLst>
              <a:ext uri="{FF2B5EF4-FFF2-40B4-BE49-F238E27FC236}">
                <a16:creationId xmlns:a16="http://schemas.microsoft.com/office/drawing/2014/main" id="{F955DE4E-A2FE-4BB9-887C-A92F0AFA08C4}"/>
              </a:ext>
            </a:extLst>
          </p:cNvPr>
          <p:cNvSpPr>
            <a:spLocks noGrp="1"/>
          </p:cNvSpPr>
          <p:nvPr>
            <p:ph type="sldNum" sz="quarter" idx="12"/>
          </p:nvPr>
        </p:nvSpPr>
        <p:spPr/>
        <p:txBody>
          <a:bodyPr/>
          <a:lstStyle>
            <a:lvl1pPr>
              <a:defRPr/>
            </a:lvl1pPr>
          </a:lstStyle>
          <a:p>
            <a:fld id="{C771EE6E-C7D1-48A0-A1BA-D6886BB4D498}" type="slidenum">
              <a:rPr lang="en-US" altLang="ja-JP"/>
              <a:pPr/>
              <a:t>‹#›</a:t>
            </a:fld>
            <a:endParaRPr lang="en-US" altLang="ja-JP"/>
          </a:p>
        </p:txBody>
      </p:sp>
    </p:spTree>
    <p:extLst>
      <p:ext uri="{BB962C8B-B14F-4D97-AF65-F5344CB8AC3E}">
        <p14:creationId xmlns:p14="http://schemas.microsoft.com/office/powerpoint/2010/main" val="106177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47B2DCF-8349-4A96-B61C-74FBBEADC279}"/>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4EE764FD-BCE8-4F49-89E5-3B2A770367F9}"/>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FAB49B1B-C314-4CFE-BC3B-7BD61F973E2D}"/>
              </a:ext>
            </a:extLst>
          </p:cNvPr>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a:extLst>
              <a:ext uri="{FF2B5EF4-FFF2-40B4-BE49-F238E27FC236}">
                <a16:creationId xmlns:a16="http://schemas.microsoft.com/office/drawing/2014/main" id="{482292C9-E017-403D-8B34-CB9109A3276E}"/>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a:extLst>
              <a:ext uri="{FF2B5EF4-FFF2-40B4-BE49-F238E27FC236}">
                <a16:creationId xmlns:a16="http://schemas.microsoft.com/office/drawing/2014/main" id="{E3180BEA-25FD-45F6-8D9A-B664E0B2D7BC}"/>
              </a:ext>
            </a:extLst>
          </p:cNvPr>
          <p:cNvSpPr>
            <a:spLocks noGrp="1"/>
          </p:cNvSpPr>
          <p:nvPr>
            <p:ph type="sldNum" sz="quarter" idx="12"/>
          </p:nvPr>
        </p:nvSpPr>
        <p:spPr/>
        <p:txBody>
          <a:bodyPr/>
          <a:lstStyle>
            <a:lvl1pPr>
              <a:defRPr>
                <a:solidFill>
                  <a:schemeClr val="tx2"/>
                </a:solidFill>
              </a:defRPr>
            </a:lvl1pPr>
          </a:lstStyle>
          <a:p>
            <a:fld id="{36B03690-FA79-46D0-B4D8-107365EFD97F}" type="slidenum">
              <a:rPr lang="en-US" altLang="ja-JP"/>
              <a:pPr/>
              <a:t>‹#›</a:t>
            </a:fld>
            <a:endParaRPr lang="en-US" altLang="ja-JP"/>
          </a:p>
        </p:txBody>
      </p:sp>
    </p:spTree>
    <p:extLst>
      <p:ext uri="{BB962C8B-B14F-4D97-AF65-F5344CB8AC3E}">
        <p14:creationId xmlns:p14="http://schemas.microsoft.com/office/powerpoint/2010/main" val="1411807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FFA811D-E670-42FB-956C-46104C606070}"/>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CAFFFD81-E0C6-4410-BB36-26CCA9267A82}"/>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EF9B4BBD-2A30-415C-BE19-2181686BAAC2}"/>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5">
            <a:extLst>
              <a:ext uri="{FF2B5EF4-FFF2-40B4-BE49-F238E27FC236}">
                <a16:creationId xmlns:a16="http://schemas.microsoft.com/office/drawing/2014/main" id="{2BA170D8-7B24-438B-A82B-9B797047C3AF}"/>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6">
            <a:extLst>
              <a:ext uri="{FF2B5EF4-FFF2-40B4-BE49-F238E27FC236}">
                <a16:creationId xmlns:a16="http://schemas.microsoft.com/office/drawing/2014/main" id="{79CF7BAB-F365-42C3-BF46-C8E0CB8596C8}"/>
              </a:ext>
            </a:extLst>
          </p:cNvPr>
          <p:cNvSpPr>
            <a:spLocks noGrp="1"/>
          </p:cNvSpPr>
          <p:nvPr>
            <p:ph type="sldNum" sz="quarter" idx="12"/>
          </p:nvPr>
        </p:nvSpPr>
        <p:spPr/>
        <p:txBody>
          <a:bodyPr/>
          <a:lstStyle>
            <a:lvl1pPr>
              <a:defRPr/>
            </a:lvl1pPr>
          </a:lstStyle>
          <a:p>
            <a:fld id="{19F1B77F-11EB-45AD-853E-96A0F4FB6269}" type="slidenum">
              <a:rPr lang="en-US" altLang="ja-JP"/>
              <a:pPr/>
              <a:t>‹#›</a:t>
            </a:fld>
            <a:endParaRPr lang="en-US" altLang="ja-JP"/>
          </a:p>
        </p:txBody>
      </p:sp>
    </p:spTree>
    <p:extLst>
      <p:ext uri="{BB962C8B-B14F-4D97-AF65-F5344CB8AC3E}">
        <p14:creationId xmlns:p14="http://schemas.microsoft.com/office/powerpoint/2010/main" val="3083372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B21182-F9B1-4DFF-8C63-8D81DC7002E1}"/>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AF1DCF24-CED3-4A15-B643-301D869943D8}"/>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073FFC17-D5CF-46D2-A0A1-83F7C6ACA7C3}"/>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a:extLst>
              <a:ext uri="{FF2B5EF4-FFF2-40B4-BE49-F238E27FC236}">
                <a16:creationId xmlns:a16="http://schemas.microsoft.com/office/drawing/2014/main" id="{361FF463-6D9E-44EC-8865-61AC34A54B81}"/>
              </a:ext>
            </a:extLst>
          </p:cNvPr>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0D7D3F08-3841-4829-9620-4A1075E51500}"/>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a:extLst>
              <a:ext uri="{FF2B5EF4-FFF2-40B4-BE49-F238E27FC236}">
                <a16:creationId xmlns:a16="http://schemas.microsoft.com/office/drawing/2014/main" id="{8595F390-A081-4A70-9450-7B2C27DB08F4}"/>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a:extLst>
              <a:ext uri="{FF2B5EF4-FFF2-40B4-BE49-F238E27FC236}">
                <a16:creationId xmlns:a16="http://schemas.microsoft.com/office/drawing/2014/main" id="{83368F14-155D-48B4-8D33-58506BAF5E47}"/>
              </a:ext>
            </a:extLst>
          </p:cNvPr>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715F127A-5724-4542-B56C-EC7FF96EF12A}" type="slidenum">
              <a:rPr lang="en-US" altLang="ja-JP"/>
              <a:pPr/>
              <a:t>‹#›</a:t>
            </a:fld>
            <a:endParaRPr lang="en-US" altLang="ja-JP"/>
          </a:p>
        </p:txBody>
      </p:sp>
      <p:cxnSp>
        <p:nvCxnSpPr>
          <p:cNvPr id="10" name="Straight Connector 9">
            <a:extLst>
              <a:ext uri="{FF2B5EF4-FFF2-40B4-BE49-F238E27FC236}">
                <a16:creationId xmlns:a16="http://schemas.microsoft.com/office/drawing/2014/main" id="{D4D8B76E-2A3E-4DFC-85B6-C0058F4357D3}"/>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317" r:id="rId1"/>
    <p:sldLayoutId id="2147484312" r:id="rId2"/>
    <p:sldLayoutId id="2147484318" r:id="rId3"/>
    <p:sldLayoutId id="2147484313" r:id="rId4"/>
    <p:sldLayoutId id="2147484314" r:id="rId5"/>
    <p:sldLayoutId id="2147484315" r:id="rId6"/>
    <p:sldLayoutId id="2147484319" r:id="rId7"/>
    <p:sldLayoutId id="2147484320" r:id="rId8"/>
    <p:sldLayoutId id="2147484321" r:id="rId9"/>
    <p:sldLayoutId id="2147484316" r:id="rId10"/>
    <p:sldLayoutId id="2147484322"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6" descr="紫のメッシュ">
            <a:extLst>
              <a:ext uri="{FF2B5EF4-FFF2-40B4-BE49-F238E27FC236}">
                <a16:creationId xmlns:a16="http://schemas.microsoft.com/office/drawing/2014/main" id="{F7CCC30F-D962-43D8-B228-843236AEC3E8}"/>
              </a:ext>
            </a:extLst>
          </p:cNvPr>
          <p:cNvSpPr>
            <a:spLocks noChangeArrowheads="1" noChangeShapeType="1" noTextEdit="1"/>
          </p:cNvSpPr>
          <p:nvPr/>
        </p:nvSpPr>
        <p:spPr bwMode="auto">
          <a:xfrm>
            <a:off x="2728913" y="6367193"/>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8195" name="WordArt 10">
            <a:extLst>
              <a:ext uri="{FF2B5EF4-FFF2-40B4-BE49-F238E27FC236}">
                <a16:creationId xmlns:a16="http://schemas.microsoft.com/office/drawing/2014/main" id="{61F622A2-0F32-475E-8C21-C31FB1335BAD}"/>
              </a:ext>
            </a:extLst>
          </p:cNvPr>
          <p:cNvSpPr>
            <a:spLocks noChangeArrowheads="1" noChangeShapeType="1" noTextEdit="1"/>
          </p:cNvSpPr>
          <p:nvPr/>
        </p:nvSpPr>
        <p:spPr bwMode="auto">
          <a:xfrm>
            <a:off x="3621088" y="1279090"/>
            <a:ext cx="1873250" cy="609600"/>
          </a:xfrm>
          <a:prstGeom prst="rect">
            <a:avLst/>
          </a:prstGeom>
        </p:spPr>
        <p:txBody>
          <a:bodyPr wrap="none" fromWordArt="1">
            <a:prstTxWarp prst="textPlain">
              <a:avLst>
                <a:gd name="adj" fmla="val 50000"/>
              </a:avLst>
            </a:prstTxWarp>
          </a:bodyPr>
          <a:lstStyle/>
          <a:p>
            <a:pPr algn="ctr"/>
            <a:r>
              <a:rPr lang="ja-JP" altLang="en-US" sz="5400" b="1" kern="10" dirty="0">
                <a:ln w="0"/>
                <a:latin typeface="HGP教科書体" panose="02020600000000000000" pitchFamily="18" charset="-128"/>
                <a:ea typeface="HGP教科書体" panose="02020600000000000000" pitchFamily="18" charset="-128"/>
              </a:rPr>
              <a:t>美術</a:t>
            </a:r>
          </a:p>
        </p:txBody>
      </p:sp>
      <p:sp>
        <p:nvSpPr>
          <p:cNvPr id="6149" name="AutoShape 12">
            <a:extLst>
              <a:ext uri="{FF2B5EF4-FFF2-40B4-BE49-F238E27FC236}">
                <a16:creationId xmlns:a16="http://schemas.microsoft.com/office/drawing/2014/main" id="{5F516A8A-2436-485A-9E2C-02DB1B6B1263}"/>
              </a:ext>
            </a:extLst>
          </p:cNvPr>
          <p:cNvSpPr>
            <a:spLocks noChangeArrowheads="1"/>
          </p:cNvSpPr>
          <p:nvPr/>
        </p:nvSpPr>
        <p:spPr bwMode="auto">
          <a:xfrm>
            <a:off x="1403648" y="2106934"/>
            <a:ext cx="6264275" cy="3432414"/>
          </a:xfrm>
          <a:prstGeom prst="bevel">
            <a:avLst>
              <a:gd name="adj" fmla="val 4912"/>
            </a:avLst>
          </a:prstGeom>
          <a:solidFill>
            <a:srgbClr val="FFFFCC"/>
          </a:solidFill>
          <a:ln>
            <a:solidFill>
              <a:srgbClr val="FF9900"/>
            </a:solid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美術科の改訂の趣旨及び要点</a:t>
            </a:r>
          </a:p>
          <a:p>
            <a:pPr eaLnBrk="1" fontAlgn="auto" hangingPunct="1">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美術科の目標及び学年の目標</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美術科の内容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指導計画の作成と内容の取扱い</a:t>
            </a:r>
          </a:p>
        </p:txBody>
      </p:sp>
      <p:sp>
        <p:nvSpPr>
          <p:cNvPr id="8197" name="Text Box 14">
            <a:extLst>
              <a:ext uri="{FF2B5EF4-FFF2-40B4-BE49-F238E27FC236}">
                <a16:creationId xmlns:a16="http://schemas.microsoft.com/office/drawing/2014/main" id="{0FF73AC8-0C78-479B-8AC9-BEA2775F1907}"/>
              </a:ext>
            </a:extLst>
          </p:cNvPr>
          <p:cNvSpPr txBox="1">
            <a:spLocks noChangeArrowheads="1"/>
          </p:cNvSpPr>
          <p:nvPr/>
        </p:nvSpPr>
        <p:spPr bwMode="auto">
          <a:xfrm>
            <a:off x="2149475" y="231900"/>
            <a:ext cx="2112963"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教育課程</a:t>
            </a:r>
          </a:p>
        </p:txBody>
      </p:sp>
      <p:sp>
        <p:nvSpPr>
          <p:cNvPr id="8198" name="Text Box 16">
            <a:extLst>
              <a:ext uri="{FF2B5EF4-FFF2-40B4-BE49-F238E27FC236}">
                <a16:creationId xmlns:a16="http://schemas.microsoft.com/office/drawing/2014/main" id="{ACD79456-487A-4414-9989-4700C3A3F613}"/>
              </a:ext>
            </a:extLst>
          </p:cNvPr>
          <p:cNvSpPr txBox="1">
            <a:spLocks noChangeArrowheads="1"/>
          </p:cNvSpPr>
          <p:nvPr/>
        </p:nvSpPr>
        <p:spPr bwMode="auto">
          <a:xfrm>
            <a:off x="4262438" y="230312"/>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説明</a:t>
            </a:r>
          </a:p>
        </p:txBody>
      </p:sp>
      <p:sp>
        <p:nvSpPr>
          <p:cNvPr id="8199" name="Rectangle 17">
            <a:extLst>
              <a:ext uri="{FF2B5EF4-FFF2-40B4-BE49-F238E27FC236}">
                <a16:creationId xmlns:a16="http://schemas.microsoft.com/office/drawing/2014/main" id="{24AD6E73-4FDE-4E62-9151-A567C67D6096}"/>
              </a:ext>
            </a:extLst>
          </p:cNvPr>
          <p:cNvSpPr>
            <a:spLocks noChangeArrowheads="1"/>
          </p:cNvSpPr>
          <p:nvPr/>
        </p:nvSpPr>
        <p:spPr bwMode="auto">
          <a:xfrm>
            <a:off x="6119813" y="231900"/>
            <a:ext cx="1701800"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latin typeface="HGP教科書体" panose="02020600000000000000" pitchFamily="18" charset="-128"/>
                <a:ea typeface="HGP教科書体" panose="02020600000000000000" pitchFamily="18" charset="-128"/>
              </a:rPr>
              <a:t>中学校</a:t>
            </a:r>
          </a:p>
        </p:txBody>
      </p:sp>
      <p:sp>
        <p:nvSpPr>
          <p:cNvPr id="2" name="楕円 1">
            <a:extLst>
              <a:ext uri="{FF2B5EF4-FFF2-40B4-BE49-F238E27FC236}">
                <a16:creationId xmlns:a16="http://schemas.microsoft.com/office/drawing/2014/main" id="{C67C7BF8-9E9B-4DCE-B566-C437D11D40F5}"/>
              </a:ext>
            </a:extLst>
          </p:cNvPr>
          <p:cNvSpPr/>
          <p:nvPr/>
        </p:nvSpPr>
        <p:spPr>
          <a:xfrm>
            <a:off x="1028375" y="116632"/>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chemeClr val="tx2">
                    <a:lumMod val="50000"/>
                  </a:schemeClr>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40"/>
    </mc:Choice>
    <mc:Fallback xmlns="">
      <p:transition spd="slow" advTm="2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0">
            <a:extLst>
              <a:ext uri="{FF2B5EF4-FFF2-40B4-BE49-F238E27FC236}">
                <a16:creationId xmlns:a16="http://schemas.microsoft.com/office/drawing/2014/main" id="{BBF16311-817D-4554-A835-7E53ABBCD47B}"/>
              </a:ext>
            </a:extLst>
          </p:cNvPr>
          <p:cNvSpPr>
            <a:spLocks noChangeArrowheads="1"/>
          </p:cNvSpPr>
          <p:nvPr/>
        </p:nvSpPr>
        <p:spPr bwMode="auto">
          <a:xfrm>
            <a:off x="107503" y="1340768"/>
            <a:ext cx="3744417" cy="5184576"/>
          </a:xfrm>
          <a:prstGeom prst="foldedCorner">
            <a:avLst>
              <a:gd name="adj" fmla="val 5863"/>
            </a:avLst>
          </a:prstGeom>
          <a:solidFill>
            <a:srgbClr val="FFFFFF"/>
          </a:solidFill>
          <a:ln w="38100">
            <a:solidFill>
              <a:schemeClr val="tx1"/>
            </a:solidFill>
            <a:round/>
            <a:headEnd/>
            <a:tailEnd/>
          </a:ln>
        </p:spPr>
        <p:txBody>
          <a:bodyPr wrap="squar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3200" dirty="0">
                <a:latin typeface="+mn-ea"/>
              </a:rPr>
              <a:t>　</a:t>
            </a:r>
            <a:r>
              <a:rPr kumimoji="1" lang="ja-JP" altLang="en-US" sz="3200" u="sng" dirty="0">
                <a:latin typeface="+mn-ea"/>
              </a:rPr>
              <a:t>造形的なよさや</a:t>
            </a:r>
            <a:r>
              <a:rPr kumimoji="1" lang="ja-JP" altLang="en-US" sz="3200" u="sng">
                <a:latin typeface="+mn-ea"/>
              </a:rPr>
              <a:t>　美しさ，表現</a:t>
            </a:r>
            <a:r>
              <a:rPr kumimoji="1" lang="ja-JP" altLang="en-US" sz="3200" u="sng" dirty="0">
                <a:latin typeface="+mn-ea"/>
              </a:rPr>
              <a:t>の意図</a:t>
            </a:r>
            <a:r>
              <a:rPr kumimoji="1" lang="ja-JP" altLang="en-US" sz="3200" u="sng">
                <a:latin typeface="+mn-ea"/>
              </a:rPr>
              <a:t>と工夫，美術</a:t>
            </a:r>
            <a:r>
              <a:rPr kumimoji="1" lang="ja-JP" altLang="en-US" sz="3200" u="sng" dirty="0">
                <a:latin typeface="+mn-ea"/>
              </a:rPr>
              <a:t>の働き　</a:t>
            </a:r>
            <a:r>
              <a:rPr kumimoji="1" lang="ja-JP" altLang="en-US" sz="3200" dirty="0">
                <a:latin typeface="+mn-ea"/>
              </a:rPr>
              <a:t>などに</a:t>
            </a:r>
            <a:r>
              <a:rPr kumimoji="1" lang="ja-JP" altLang="en-US" sz="3200">
                <a:latin typeface="+mn-ea"/>
              </a:rPr>
              <a:t>ついて</a:t>
            </a:r>
            <a:r>
              <a:rPr kumimoji="1" lang="ja-JP" altLang="en-US" sz="3200">
                <a:solidFill>
                  <a:srgbClr val="FF0000"/>
                </a:solidFill>
                <a:latin typeface="+mn-ea"/>
              </a:rPr>
              <a:t>考え</a:t>
            </a:r>
            <a:r>
              <a:rPr kumimoji="1" lang="ja-JP" altLang="en-US" sz="3200">
                <a:latin typeface="+mn-ea"/>
              </a:rPr>
              <a:t>，</a:t>
            </a:r>
            <a:endParaRPr kumimoji="1" lang="en-US" altLang="ja-JP" sz="3200" dirty="0">
              <a:latin typeface="+mn-ea"/>
            </a:endParaRPr>
          </a:p>
          <a:p>
            <a:pPr algn="just" eaLnBrk="1" hangingPunct="1"/>
            <a:r>
              <a:rPr kumimoji="1" lang="ja-JP" altLang="en-US" sz="3200" u="sng" dirty="0">
                <a:latin typeface="+mn-ea"/>
              </a:rPr>
              <a:t>主題を生み出し豊か</a:t>
            </a:r>
            <a:r>
              <a:rPr kumimoji="1" lang="ja-JP" altLang="en-US" sz="3200" dirty="0">
                <a:latin typeface="+mn-ea"/>
              </a:rPr>
              <a:t>に</a:t>
            </a:r>
            <a:r>
              <a:rPr kumimoji="1" lang="ja-JP" altLang="en-US" sz="3200" dirty="0">
                <a:solidFill>
                  <a:srgbClr val="FF0000"/>
                </a:solidFill>
                <a:latin typeface="+mn-ea"/>
              </a:rPr>
              <a:t>発想</a:t>
            </a:r>
            <a:r>
              <a:rPr kumimoji="1" lang="ja-JP" altLang="en-US" sz="3200" dirty="0">
                <a:latin typeface="+mn-ea"/>
              </a:rPr>
              <a:t>し</a:t>
            </a:r>
            <a:r>
              <a:rPr kumimoji="1" lang="ja-JP" altLang="en-US" sz="3200" dirty="0">
                <a:solidFill>
                  <a:srgbClr val="FF0000"/>
                </a:solidFill>
                <a:latin typeface="+mn-ea"/>
              </a:rPr>
              <a:t>構想</a:t>
            </a:r>
            <a:r>
              <a:rPr kumimoji="1" lang="ja-JP" altLang="en-US" sz="3200">
                <a:latin typeface="+mn-ea"/>
              </a:rPr>
              <a:t>を練ったり，美術</a:t>
            </a:r>
            <a:r>
              <a:rPr kumimoji="1" lang="ja-JP" altLang="en-US" sz="3200" dirty="0">
                <a:latin typeface="+mn-ea"/>
              </a:rPr>
              <a:t>や美術　　文化に対する</a:t>
            </a:r>
            <a:r>
              <a:rPr kumimoji="1" lang="ja-JP" altLang="en-US" sz="3200" dirty="0">
                <a:solidFill>
                  <a:srgbClr val="FF0000"/>
                </a:solidFill>
                <a:latin typeface="+mn-ea"/>
              </a:rPr>
              <a:t>見方や感じ方を深め</a:t>
            </a:r>
            <a:r>
              <a:rPr kumimoji="1" lang="ja-JP" altLang="en-US" sz="3200" dirty="0">
                <a:latin typeface="+mn-ea"/>
              </a:rPr>
              <a:t>たり　する。</a:t>
            </a:r>
          </a:p>
        </p:txBody>
      </p:sp>
      <p:sp>
        <p:nvSpPr>
          <p:cNvPr id="14339" name="AutoShape 17">
            <a:extLst>
              <a:ext uri="{FF2B5EF4-FFF2-40B4-BE49-F238E27FC236}">
                <a16:creationId xmlns:a16="http://schemas.microsoft.com/office/drawing/2014/main" id="{4CA839EF-577F-41F7-9525-378CD7993B5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P14~17</a:t>
            </a:r>
            <a:endParaRPr lang="ja-JP" altLang="en-US" dirty="0">
              <a:ea typeface="ＤＨＰ平成明朝体W7" panose="02020700000000000000" pitchFamily="18" charset="-128"/>
              <a:cs typeface="Tahoma" panose="020B0604030504040204" pitchFamily="34" charset="0"/>
            </a:endParaRPr>
          </a:p>
        </p:txBody>
      </p:sp>
      <p:sp>
        <p:nvSpPr>
          <p:cNvPr id="13" name="線吹き出し 1 (枠付き) 12"/>
          <p:cNvSpPr/>
          <p:nvPr/>
        </p:nvSpPr>
        <p:spPr>
          <a:xfrm>
            <a:off x="4048662" y="2221204"/>
            <a:ext cx="4735298" cy="1152128"/>
          </a:xfrm>
          <a:prstGeom prst="borderCallout1">
            <a:avLst>
              <a:gd name="adj1" fmla="val 92807"/>
              <a:gd name="adj2" fmla="val -62"/>
              <a:gd name="adj3" fmla="val 93234"/>
              <a:gd name="adj4" fmla="val -81107"/>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t>　発想や構想と鑑賞の</a:t>
            </a:r>
            <a:r>
              <a:rPr kumimoji="1" lang="ja-JP" altLang="en-US" sz="2800" dirty="0">
                <a:solidFill>
                  <a:srgbClr val="FF0000"/>
                </a:solidFill>
              </a:rPr>
              <a:t>双方</a:t>
            </a:r>
            <a:r>
              <a:rPr kumimoji="1" lang="ja-JP" altLang="en-US" sz="2800" dirty="0"/>
              <a:t>に　重なる資質・能力。</a:t>
            </a:r>
          </a:p>
        </p:txBody>
      </p:sp>
      <p:sp>
        <p:nvSpPr>
          <p:cNvPr id="14" name="線吹き出し 1 (枠付き) 13"/>
          <p:cNvSpPr/>
          <p:nvPr/>
        </p:nvSpPr>
        <p:spPr>
          <a:xfrm>
            <a:off x="4048662" y="3573463"/>
            <a:ext cx="4735298" cy="3205354"/>
          </a:xfrm>
          <a:prstGeom prst="borderCallout1">
            <a:avLst>
              <a:gd name="adj1" fmla="val 21892"/>
              <a:gd name="adj2" fmla="val 108"/>
              <a:gd name="adj3" fmla="val 22155"/>
              <a:gd name="adj4" fmla="val -82123"/>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solidFill>
                  <a:srgbClr val="FF0000"/>
                </a:solidFill>
              </a:rPr>
              <a:t>　生徒自らが感じ取ったことや考えたこと，目的や条件などを基に</a:t>
            </a:r>
            <a:r>
              <a:rPr kumimoji="1" lang="ja-JP" altLang="en-US" sz="2800" dirty="0"/>
              <a:t>「自分は何を表したいのか，何をつくりたいのか，どういう思いで表現しようとして　いるのか」など，強く表したい　ことを，心の中に思い描くこと。</a:t>
            </a:r>
          </a:p>
        </p:txBody>
      </p:sp>
      <p:sp>
        <p:nvSpPr>
          <p:cNvPr id="8"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509771"/>
            <a:ext cx="9036496"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美術科の目標　　　　　　　　　　　　　　　　　　　　　　　　　　　　　　　　（３）　３つの資質・能力について～目標（２）～</a:t>
            </a:r>
          </a:p>
        </p:txBody>
      </p:sp>
      <p:sp>
        <p:nvSpPr>
          <p:cNvPr id="10"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9934771"/>
      </p:ext>
    </p:extLst>
  </p:cSld>
  <p:clrMapOvr>
    <a:masterClrMapping/>
  </p:clrMapOvr>
  <mc:AlternateContent xmlns:mc="http://schemas.openxmlformats.org/markup-compatibility/2006" xmlns:p14="http://schemas.microsoft.com/office/powerpoint/2010/main">
    <mc:Choice Requires="p14">
      <p:transition spd="slow" p14:dur="2000" advTm="78471"/>
    </mc:Choice>
    <mc:Fallback xmlns="">
      <p:transition spd="slow" advTm="7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a:extLst>
              <a:ext uri="{FF2B5EF4-FFF2-40B4-BE49-F238E27FC236}">
                <a16:creationId xmlns:a16="http://schemas.microsoft.com/office/drawing/2014/main" id="{4CA839EF-577F-41F7-9525-378CD7993B5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P15</a:t>
            </a:r>
            <a:endParaRPr lang="ja-JP" altLang="en-US" dirty="0">
              <a:ea typeface="ＤＨＰ平成明朝体W7" panose="02020700000000000000" pitchFamily="18" charset="-128"/>
              <a:cs typeface="Tahoma" panose="020B0604030504040204" pitchFamily="34" charset="0"/>
            </a:endParaRPr>
          </a:p>
        </p:txBody>
      </p:sp>
      <p:sp>
        <p:nvSpPr>
          <p:cNvPr id="8" name="AutoShape 10">
            <a:extLst>
              <a:ext uri="{FF2B5EF4-FFF2-40B4-BE49-F238E27FC236}">
                <a16:creationId xmlns:a16="http://schemas.microsoft.com/office/drawing/2014/main" id="{BBF16311-817D-4554-A835-7E53ABBCD47B}"/>
              </a:ext>
            </a:extLst>
          </p:cNvPr>
          <p:cNvSpPr>
            <a:spLocks noChangeArrowheads="1"/>
          </p:cNvSpPr>
          <p:nvPr/>
        </p:nvSpPr>
        <p:spPr bwMode="auto">
          <a:xfrm>
            <a:off x="53570" y="3491136"/>
            <a:ext cx="9036860" cy="2376264"/>
          </a:xfrm>
          <a:prstGeom prst="foldedCorner">
            <a:avLst>
              <a:gd name="adj" fmla="val 5863"/>
            </a:avLst>
          </a:prstGeom>
          <a:solidFill>
            <a:srgbClr val="FFFFFF"/>
          </a:solidFill>
          <a:ln w="9525">
            <a:solidFill>
              <a:schemeClr val="tx1"/>
            </a:solidFill>
            <a:round/>
            <a:headEnd/>
            <a:tailEnd/>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800" dirty="0">
                <a:latin typeface="ＭＳ 明朝" panose="02020609040205080304" pitchFamily="17" charset="-128"/>
                <a:ea typeface="ＭＳ 明朝" panose="02020609040205080304" pitchFamily="17" charset="-128"/>
              </a:rPr>
              <a:t>　ピクトグラムを描くこと自体が学習の中心ではない。</a:t>
            </a:r>
            <a:endParaRPr kumimoji="1" lang="en-US" altLang="ja-JP" sz="2800" dirty="0">
              <a:latin typeface="ＭＳ 明朝" panose="02020609040205080304" pitchFamily="17" charset="-128"/>
              <a:ea typeface="ＭＳ 明朝" panose="02020609040205080304" pitchFamily="17" charset="-128"/>
            </a:endParaRPr>
          </a:p>
          <a:p>
            <a:pPr algn="just" eaLnBrk="1" hangingPunct="1"/>
            <a:r>
              <a:rPr kumimoji="1" lang="ja-JP" altLang="en-US" sz="2800" dirty="0">
                <a:latin typeface="ＭＳ 明朝" panose="02020609040205080304" pitchFamily="17" charset="-128"/>
                <a:ea typeface="ＭＳ 明朝" panose="02020609040205080304" pitchFamily="17" charset="-128"/>
              </a:rPr>
              <a:t>　ここでの学習の中心となる</a:t>
            </a:r>
            <a:r>
              <a:rPr kumimoji="1" lang="ja-JP" altLang="en-US" sz="2800">
                <a:latin typeface="ＭＳ 明朝" panose="02020609040205080304" pitchFamily="17" charset="-128"/>
                <a:ea typeface="ＭＳ 明朝" panose="02020609040205080304" pitchFamily="17" charset="-128"/>
              </a:rPr>
              <a:t>ものは，</a:t>
            </a:r>
            <a:r>
              <a:rPr kumimoji="1" lang="ja-JP" altLang="en-US" sz="2800" u="sng">
                <a:latin typeface="ＭＳ 明朝" panose="02020609040205080304" pitchFamily="17" charset="-128"/>
                <a:ea typeface="ＭＳ 明朝" panose="02020609040205080304" pitchFamily="17" charset="-128"/>
              </a:rPr>
              <a:t>目的</a:t>
            </a:r>
            <a:r>
              <a:rPr kumimoji="1" lang="ja-JP" altLang="en-US" sz="2800" u="sng" dirty="0">
                <a:latin typeface="ＭＳ 明朝" panose="02020609040205080304" pitchFamily="17" charset="-128"/>
                <a:ea typeface="ＭＳ 明朝" panose="02020609040205080304" pitchFamily="17" charset="-128"/>
              </a:rPr>
              <a:t>や条件などを</a:t>
            </a:r>
            <a:r>
              <a:rPr kumimoji="1" lang="ja-JP" altLang="en-US" sz="2800" u="sng">
                <a:latin typeface="ＭＳ 明朝" panose="02020609040205080304" pitchFamily="17" charset="-128"/>
                <a:ea typeface="ＭＳ 明朝" panose="02020609040205080304" pitchFamily="17" charset="-128"/>
              </a:rPr>
              <a:t>基に</a:t>
            </a:r>
            <a:r>
              <a:rPr kumimoji="1" lang="ja-JP" altLang="en-US" sz="2800">
                <a:latin typeface="ＭＳ 明朝" panose="02020609040205080304" pitchFamily="17" charset="-128"/>
                <a:ea typeface="ＭＳ 明朝" panose="02020609040205080304" pitchFamily="17" charset="-128"/>
              </a:rPr>
              <a:t>，</a:t>
            </a:r>
            <a:r>
              <a:rPr kumimoji="1" lang="ja-JP" altLang="en-US" sz="2800" u="sng">
                <a:latin typeface="ＭＳ 明朝" panose="02020609040205080304" pitchFamily="17" charset="-128"/>
                <a:ea typeface="ＭＳ 明朝" panose="02020609040205080304" pitchFamily="17" charset="-128"/>
              </a:rPr>
              <a:t>他者</a:t>
            </a:r>
            <a:r>
              <a:rPr kumimoji="1" lang="ja-JP" altLang="en-US" sz="2800" u="sng" dirty="0">
                <a:latin typeface="ＭＳ 明朝" panose="02020609040205080304" pitchFamily="17" charset="-128"/>
                <a:ea typeface="ＭＳ 明朝" panose="02020609040205080304" pitchFamily="17" charset="-128"/>
              </a:rPr>
              <a:t>や社会に形や色彩などを用いて美しく　分かりやすく伝える生活や社会の中でのデザインの　働きなどについて考えること</a:t>
            </a:r>
            <a:r>
              <a:rPr kumimoji="1" lang="ja-JP" altLang="en-US" sz="2800" dirty="0">
                <a:latin typeface="ＭＳ 明朝" panose="02020609040205080304" pitchFamily="17" charset="-128"/>
                <a:ea typeface="ＭＳ 明朝" panose="02020609040205080304" pitchFamily="17" charset="-128"/>
              </a:rPr>
              <a:t>。</a:t>
            </a:r>
          </a:p>
        </p:txBody>
      </p:sp>
      <p:sp>
        <p:nvSpPr>
          <p:cNvPr id="2" name="テキスト ボックス 1"/>
          <p:cNvSpPr txBox="1"/>
          <p:nvPr/>
        </p:nvSpPr>
        <p:spPr>
          <a:xfrm>
            <a:off x="0" y="3029471"/>
            <a:ext cx="9144000" cy="461665"/>
          </a:xfrm>
          <a:prstGeom prst="rect">
            <a:avLst/>
          </a:prstGeom>
          <a:noFill/>
        </p:spPr>
        <p:txBody>
          <a:bodyPr wrap="square" rtlCol="0">
            <a:spAutoFit/>
          </a:bodyPr>
          <a:lstStyle/>
          <a:p>
            <a:r>
              <a:rPr kumimoji="1" lang="ja-JP" altLang="en-US" sz="2400" dirty="0">
                <a:latin typeface="ＭＳ 明朝" panose="02020609040205080304" pitchFamily="17" charset="-128"/>
                <a:ea typeface="ＭＳ 明朝" panose="02020609040205080304" pitchFamily="17" charset="-128"/>
              </a:rPr>
              <a:t>（例）伝達のデザインとしてピクトグラムを制作する題材</a:t>
            </a:r>
          </a:p>
        </p:txBody>
      </p:sp>
      <p:sp>
        <p:nvSpPr>
          <p:cNvPr id="3" name="正方形/長方形 2"/>
          <p:cNvSpPr/>
          <p:nvPr/>
        </p:nvSpPr>
        <p:spPr>
          <a:xfrm>
            <a:off x="107139" y="1323925"/>
            <a:ext cx="8892481" cy="1384995"/>
          </a:xfrm>
          <a:prstGeom prst="rect">
            <a:avLst/>
          </a:prstGeom>
          <a:ln>
            <a:solidFill>
              <a:srgbClr val="FF0000"/>
            </a:solidFill>
          </a:ln>
        </p:spPr>
        <p:txBody>
          <a:bodyPr wrap="square">
            <a:spAutoFit/>
          </a:bodyPr>
          <a:lstStyle/>
          <a:p>
            <a:r>
              <a:rPr lang="ja-JP" altLang="en-US" sz="2800" dirty="0">
                <a:latin typeface="ＭＳ明朝"/>
              </a:rPr>
              <a:t>　</a:t>
            </a:r>
            <a:r>
              <a:rPr lang="ja-JP" altLang="en-US" sz="2800">
                <a:latin typeface="ＭＳ明朝"/>
              </a:rPr>
              <a:t>「思考力，判断力，表現力</a:t>
            </a:r>
            <a:r>
              <a:rPr lang="ja-JP" altLang="en-US" sz="2800" dirty="0">
                <a:latin typeface="ＭＳ明朝"/>
              </a:rPr>
              <a:t>等」をより豊かに育成するため　</a:t>
            </a:r>
            <a:r>
              <a:rPr lang="ja-JP" altLang="en-US" sz="2800">
                <a:latin typeface="ＭＳ明朝"/>
              </a:rPr>
              <a:t>には，発想</a:t>
            </a:r>
            <a:r>
              <a:rPr lang="ja-JP" altLang="en-US" sz="2800" dirty="0">
                <a:latin typeface="ＭＳ明朝"/>
              </a:rPr>
              <a:t>や構想と鑑賞に関する資質・能力を総合的に　　働かせて学習が進められるようにすることが大切。</a:t>
            </a:r>
            <a:endParaRPr lang="ja-JP" altLang="en-US" sz="2800" dirty="0"/>
          </a:p>
        </p:txBody>
      </p:sp>
      <p:sp>
        <p:nvSpPr>
          <p:cNvPr id="10"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sp>
        <p:nvSpPr>
          <p:cNvPr id="12"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509771"/>
            <a:ext cx="9036496"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美術科の目標　　　　　　　　　　　　　　　　　　　　　　　　　　　　　　　　　（３）　３つの資質・能力について～目標（２）～</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5087260"/>
      </p:ext>
    </p:extLst>
  </p:cSld>
  <p:clrMapOvr>
    <a:masterClrMapping/>
  </p:clrMapOvr>
  <mc:AlternateContent xmlns:mc="http://schemas.openxmlformats.org/markup-compatibility/2006" xmlns:p14="http://schemas.microsoft.com/office/powerpoint/2010/main">
    <mc:Choice Requires="p14">
      <p:transition spd="slow" p14:dur="2000" advTm="71108"/>
    </mc:Choice>
    <mc:Fallback xmlns="">
      <p:transition spd="slow" advTm="7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0">
            <a:extLst>
              <a:ext uri="{FF2B5EF4-FFF2-40B4-BE49-F238E27FC236}">
                <a16:creationId xmlns:a16="http://schemas.microsoft.com/office/drawing/2014/main" id="{BBF16311-817D-4554-A835-7E53ABBCD47B}"/>
              </a:ext>
            </a:extLst>
          </p:cNvPr>
          <p:cNvSpPr>
            <a:spLocks noChangeArrowheads="1"/>
          </p:cNvSpPr>
          <p:nvPr/>
        </p:nvSpPr>
        <p:spPr bwMode="auto">
          <a:xfrm>
            <a:off x="107504" y="1412776"/>
            <a:ext cx="3987418" cy="4176464"/>
          </a:xfrm>
          <a:prstGeom prst="foldedCorner">
            <a:avLst>
              <a:gd name="adj" fmla="val 5863"/>
            </a:avLst>
          </a:prstGeom>
          <a:solidFill>
            <a:srgbClr val="FFFFFF"/>
          </a:solidFill>
          <a:ln w="38100">
            <a:solidFill>
              <a:schemeClr val="tx1"/>
            </a:solidFill>
            <a:round/>
            <a:headEnd/>
            <a:tailEnd/>
          </a:ln>
        </p:spPr>
        <p:txBody>
          <a:bodyPr wrap="squar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3200" dirty="0">
                <a:latin typeface="+mn-ea"/>
              </a:rPr>
              <a:t>　美術の創造活動の喜びを味わい，美術を愛好する心情を育み，</a:t>
            </a:r>
            <a:r>
              <a:rPr kumimoji="1" lang="ja-JP" altLang="en-US" sz="3200" dirty="0">
                <a:solidFill>
                  <a:srgbClr val="FF0000"/>
                </a:solidFill>
                <a:latin typeface="+mn-ea"/>
              </a:rPr>
              <a:t>感性</a:t>
            </a:r>
            <a:r>
              <a:rPr kumimoji="1" lang="ja-JP" altLang="en-US" sz="3200" dirty="0">
                <a:latin typeface="+mn-ea"/>
              </a:rPr>
              <a:t>を豊かにし，</a:t>
            </a:r>
            <a:endParaRPr kumimoji="1" lang="en-US" altLang="ja-JP" sz="3200" dirty="0">
              <a:latin typeface="+mn-ea"/>
            </a:endParaRPr>
          </a:p>
          <a:p>
            <a:pPr algn="just" eaLnBrk="1" hangingPunct="1"/>
            <a:r>
              <a:rPr kumimoji="1" lang="ja-JP" altLang="en-US" sz="3200" dirty="0">
                <a:latin typeface="+mn-ea"/>
              </a:rPr>
              <a:t>心豊かな生活を創造していく態度を養い，豊かな情操を培う。</a:t>
            </a:r>
          </a:p>
        </p:txBody>
      </p:sp>
      <p:sp>
        <p:nvSpPr>
          <p:cNvPr id="14339" name="AutoShape 17">
            <a:extLst>
              <a:ext uri="{FF2B5EF4-FFF2-40B4-BE49-F238E27FC236}">
                <a16:creationId xmlns:a16="http://schemas.microsoft.com/office/drawing/2014/main" id="{4CA839EF-577F-41F7-9525-378CD7993B5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P17~20</a:t>
            </a:r>
            <a:endParaRPr lang="ja-JP" altLang="en-US" dirty="0">
              <a:ea typeface="ＤＨＰ平成明朝体W7" panose="02020700000000000000" pitchFamily="18" charset="-128"/>
              <a:cs typeface="Tahoma" panose="020B0604030504040204" pitchFamily="34" charset="0"/>
            </a:endParaRPr>
          </a:p>
        </p:txBody>
      </p:sp>
      <p:sp>
        <p:nvSpPr>
          <p:cNvPr id="13" name="線吹き出し 1 (枠付き) 12"/>
          <p:cNvSpPr/>
          <p:nvPr/>
        </p:nvSpPr>
        <p:spPr>
          <a:xfrm>
            <a:off x="4398893" y="1412776"/>
            <a:ext cx="4385067" cy="4824536"/>
          </a:xfrm>
          <a:prstGeom prst="borderCallout1">
            <a:avLst>
              <a:gd name="adj1" fmla="val 46022"/>
              <a:gd name="adj2" fmla="val 227"/>
              <a:gd name="adj3" fmla="val 45907"/>
              <a:gd name="adj4" fmla="val -95503"/>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latin typeface="+mj-ea"/>
                <a:ea typeface="+mj-ea"/>
              </a:rPr>
              <a:t>　様々な対象や事象から　</a:t>
            </a:r>
            <a:r>
              <a:rPr kumimoji="1" lang="ja-JP" altLang="en-US" sz="2800" dirty="0">
                <a:solidFill>
                  <a:srgbClr val="FF0000"/>
                </a:solidFill>
                <a:latin typeface="+mj-ea"/>
                <a:ea typeface="+mj-ea"/>
              </a:rPr>
              <a:t>よさや美しさなどの価値や心情などを感じ取る力</a:t>
            </a:r>
            <a:r>
              <a:rPr kumimoji="1" lang="ja-JP" altLang="en-US" sz="2800" dirty="0">
                <a:latin typeface="+mj-ea"/>
                <a:ea typeface="+mj-ea"/>
              </a:rPr>
              <a:t>で　　あり，知性と一体化して人間性や創造性の根幹をなす　もの。</a:t>
            </a:r>
            <a:endParaRPr kumimoji="1" lang="en-US" altLang="ja-JP" sz="2800" dirty="0">
              <a:latin typeface="+mj-ea"/>
              <a:ea typeface="+mj-ea"/>
            </a:endParaRPr>
          </a:p>
          <a:p>
            <a:r>
              <a:rPr kumimoji="1" lang="ja-JP" altLang="en-US" sz="2800" dirty="0">
                <a:latin typeface="+mj-ea"/>
                <a:ea typeface="+mj-ea"/>
              </a:rPr>
              <a:t>　また感性は，</a:t>
            </a:r>
            <a:r>
              <a:rPr kumimoji="1" lang="ja-JP" altLang="en-US" sz="2800" dirty="0">
                <a:solidFill>
                  <a:schemeClr val="tx1"/>
                </a:solidFill>
                <a:latin typeface="+mj-ea"/>
                <a:ea typeface="+mj-ea"/>
              </a:rPr>
              <a:t>創造活動において，</a:t>
            </a:r>
            <a:r>
              <a:rPr kumimoji="1" lang="ja-JP" altLang="en-US" sz="2800" dirty="0">
                <a:solidFill>
                  <a:srgbClr val="FF0000"/>
                </a:solidFill>
                <a:latin typeface="+mj-ea"/>
                <a:ea typeface="+mj-ea"/>
              </a:rPr>
              <a:t>対象や事象を捉えたり思考・判断やイメージをしたりするときの基</a:t>
            </a:r>
            <a:r>
              <a:rPr kumimoji="1" lang="ja-JP" altLang="en-US" sz="2800" dirty="0">
                <a:latin typeface="+mj-ea"/>
                <a:ea typeface="+mj-ea"/>
              </a:rPr>
              <a:t>になる力として働くもの。</a:t>
            </a:r>
          </a:p>
        </p:txBody>
      </p:sp>
      <p:sp>
        <p:nvSpPr>
          <p:cNvPr id="7"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509771"/>
            <a:ext cx="9036496"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美術科の目標　　　　　　　　　　　　　　　　　　　　　　　　　　　　　　　　　（３）　３つの資質・能力について～目標（３）～</a:t>
            </a:r>
          </a:p>
        </p:txBody>
      </p:sp>
      <p:sp>
        <p:nvSpPr>
          <p:cNvPr id="8"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0129859"/>
      </p:ext>
    </p:extLst>
  </p:cSld>
  <p:clrMapOvr>
    <a:masterClrMapping/>
  </p:clrMapOvr>
  <mc:AlternateContent xmlns:mc="http://schemas.openxmlformats.org/markup-compatibility/2006" xmlns:p14="http://schemas.microsoft.com/office/powerpoint/2010/main">
    <mc:Choice Requires="p14">
      <p:transition spd="slow" p14:dur="2000" advTm="66397"/>
    </mc:Choice>
    <mc:Fallback xmlns="">
      <p:transition spd="slow" advTm="6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A6DF93AD-8FCD-4A24-9A61-9A3CC85F9E6B}"/>
              </a:ext>
            </a:extLst>
          </p:cNvPr>
          <p:cNvSpPr/>
          <p:nvPr/>
        </p:nvSpPr>
        <p:spPr>
          <a:xfrm>
            <a:off x="1475656" y="1907762"/>
            <a:ext cx="3121025" cy="3159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7" name="角丸四角形 16">
            <a:extLst>
              <a:ext uri="{FF2B5EF4-FFF2-40B4-BE49-F238E27FC236}">
                <a16:creationId xmlns:a16="http://schemas.microsoft.com/office/drawing/2014/main" id="{4CB1251D-EFBB-46DA-9418-4991F62D87DC}"/>
              </a:ext>
            </a:extLst>
          </p:cNvPr>
          <p:cNvSpPr/>
          <p:nvPr/>
        </p:nvSpPr>
        <p:spPr>
          <a:xfrm>
            <a:off x="1673468" y="1455048"/>
            <a:ext cx="2808312" cy="731844"/>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美術科の目標</a:t>
            </a:r>
            <a:endParaRPr lang="ja-JP" altLang="en-US" sz="2800" dirty="0">
              <a:solidFill>
                <a:srgbClr val="002060"/>
              </a:solidFill>
            </a:endParaRPr>
          </a:p>
        </p:txBody>
      </p:sp>
      <p:sp>
        <p:nvSpPr>
          <p:cNvPr id="20486" name="AutoShape 17">
            <a:extLst>
              <a:ext uri="{FF2B5EF4-FFF2-40B4-BE49-F238E27FC236}">
                <a16:creationId xmlns:a16="http://schemas.microsoft.com/office/drawing/2014/main" id="{C346716F-425C-48B8-B936-4FF6C19A359A}"/>
              </a:ext>
            </a:extLst>
          </p:cNvPr>
          <p:cNvSpPr>
            <a:spLocks noChangeArrowheads="1"/>
          </p:cNvSpPr>
          <p:nvPr/>
        </p:nvSpPr>
        <p:spPr bwMode="auto">
          <a:xfrm>
            <a:off x="6588225" y="44450"/>
            <a:ext cx="255577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P21~24</a:t>
            </a:r>
            <a:endParaRPr lang="ja-JP" altLang="en-US" dirty="0">
              <a:ea typeface="ＤＨＰ平成明朝体W7" panose="02020700000000000000" pitchFamily="18" charset="-128"/>
              <a:cs typeface="Tahoma" panose="020B0604030504040204" pitchFamily="34" charset="0"/>
            </a:endParaRPr>
          </a:p>
        </p:txBody>
      </p:sp>
      <p:sp>
        <p:nvSpPr>
          <p:cNvPr id="33" name="正方形/長方形 32">
            <a:extLst>
              <a:ext uri="{FF2B5EF4-FFF2-40B4-BE49-F238E27FC236}">
                <a16:creationId xmlns:a16="http://schemas.microsoft.com/office/drawing/2014/main" id="{1F488C2F-08C7-4532-84F3-5466988D059D}"/>
              </a:ext>
            </a:extLst>
          </p:cNvPr>
          <p:cNvSpPr/>
          <p:nvPr/>
        </p:nvSpPr>
        <p:spPr>
          <a:xfrm>
            <a:off x="4820284" y="1898535"/>
            <a:ext cx="2416011" cy="3200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4" name="角丸四角形 33">
            <a:extLst>
              <a:ext uri="{FF2B5EF4-FFF2-40B4-BE49-F238E27FC236}">
                <a16:creationId xmlns:a16="http://schemas.microsoft.com/office/drawing/2014/main" id="{06B6F434-A5C3-4F90-A7C2-6561BDC4BA54}"/>
              </a:ext>
            </a:extLst>
          </p:cNvPr>
          <p:cNvSpPr/>
          <p:nvPr/>
        </p:nvSpPr>
        <p:spPr>
          <a:xfrm>
            <a:off x="4788024" y="1454723"/>
            <a:ext cx="2448272" cy="731844"/>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学年の目標</a:t>
            </a:r>
            <a:endParaRPr lang="ja-JP" altLang="en-US" sz="2800" dirty="0">
              <a:solidFill>
                <a:srgbClr val="002060"/>
              </a:solidFill>
            </a:endParaRPr>
          </a:p>
        </p:txBody>
      </p:sp>
      <p:grpSp>
        <p:nvGrpSpPr>
          <p:cNvPr id="8" name="グループ化 7">
            <a:extLst>
              <a:ext uri="{FF2B5EF4-FFF2-40B4-BE49-F238E27FC236}">
                <a16:creationId xmlns:a16="http://schemas.microsoft.com/office/drawing/2014/main" id="{5E709684-51F8-43C3-9923-C53DF890E66E}"/>
              </a:ext>
            </a:extLst>
          </p:cNvPr>
          <p:cNvGrpSpPr/>
          <p:nvPr/>
        </p:nvGrpSpPr>
        <p:grpSpPr>
          <a:xfrm>
            <a:off x="4291336" y="2771436"/>
            <a:ext cx="1042360" cy="1728192"/>
            <a:chOff x="4751636" y="2789733"/>
            <a:chExt cx="582060" cy="1728192"/>
          </a:xfrm>
        </p:grpSpPr>
        <p:cxnSp>
          <p:nvCxnSpPr>
            <p:cNvPr id="39" name="直線矢印コネクタ 38">
              <a:extLst>
                <a:ext uri="{FF2B5EF4-FFF2-40B4-BE49-F238E27FC236}">
                  <a16:creationId xmlns:a16="http://schemas.microsoft.com/office/drawing/2014/main" id="{C7548447-53AD-4832-8421-F76E1D1C2139}"/>
                </a:ext>
              </a:extLst>
            </p:cNvPr>
            <p:cNvCxnSpPr>
              <a:cxnSpLocks/>
            </p:cNvCxnSpPr>
            <p:nvPr/>
          </p:nvCxnSpPr>
          <p:spPr>
            <a:xfrm>
              <a:off x="4751636" y="2789733"/>
              <a:ext cx="582060" cy="0"/>
            </a:xfrm>
            <a:prstGeom prst="straightConnector1">
              <a:avLst/>
            </a:prstGeom>
            <a:ln>
              <a:tailEnd type="none"/>
            </a:ln>
          </p:spPr>
          <p:style>
            <a:lnRef idx="3">
              <a:schemeClr val="dk1"/>
            </a:lnRef>
            <a:fillRef idx="0">
              <a:schemeClr val="dk1"/>
            </a:fillRef>
            <a:effectRef idx="2">
              <a:schemeClr val="dk1"/>
            </a:effectRef>
            <a:fontRef idx="minor">
              <a:schemeClr val="tx1"/>
            </a:fontRef>
          </p:style>
        </p:cxnSp>
        <p:cxnSp>
          <p:nvCxnSpPr>
            <p:cNvPr id="40" name="直線矢印コネクタ 39">
              <a:extLst>
                <a:ext uri="{FF2B5EF4-FFF2-40B4-BE49-F238E27FC236}">
                  <a16:creationId xmlns:a16="http://schemas.microsoft.com/office/drawing/2014/main" id="{E8A5B92C-E0A5-42C0-9940-9FB3C70574E8}"/>
                </a:ext>
              </a:extLst>
            </p:cNvPr>
            <p:cNvCxnSpPr>
              <a:cxnSpLocks/>
            </p:cNvCxnSpPr>
            <p:nvPr/>
          </p:nvCxnSpPr>
          <p:spPr>
            <a:xfrm>
              <a:off x="4751636" y="3653259"/>
              <a:ext cx="582060" cy="0"/>
            </a:xfrm>
            <a:prstGeom prst="straightConnector1">
              <a:avLst/>
            </a:prstGeom>
            <a:ln>
              <a:tailEnd type="none"/>
            </a:ln>
          </p:spPr>
          <p:style>
            <a:lnRef idx="3">
              <a:schemeClr val="dk1"/>
            </a:lnRef>
            <a:fillRef idx="0">
              <a:schemeClr val="dk1"/>
            </a:fillRef>
            <a:effectRef idx="2">
              <a:schemeClr val="dk1"/>
            </a:effectRef>
            <a:fontRef idx="minor">
              <a:schemeClr val="tx1"/>
            </a:fontRef>
          </p:style>
        </p:cxnSp>
        <p:cxnSp>
          <p:nvCxnSpPr>
            <p:cNvPr id="41" name="直線矢印コネクタ 40">
              <a:extLst>
                <a:ext uri="{FF2B5EF4-FFF2-40B4-BE49-F238E27FC236}">
                  <a16:creationId xmlns:a16="http://schemas.microsoft.com/office/drawing/2014/main" id="{658B3BB0-1FFE-4367-9EB0-3B2D60AA70F0}"/>
                </a:ext>
              </a:extLst>
            </p:cNvPr>
            <p:cNvCxnSpPr>
              <a:cxnSpLocks/>
            </p:cNvCxnSpPr>
            <p:nvPr/>
          </p:nvCxnSpPr>
          <p:spPr>
            <a:xfrm>
              <a:off x="4751636" y="4517925"/>
              <a:ext cx="582060" cy="0"/>
            </a:xfrm>
            <a:prstGeom prst="straightConnector1">
              <a:avLst/>
            </a:prstGeom>
            <a:ln>
              <a:tailEnd type="none"/>
            </a:ln>
          </p:spPr>
          <p:style>
            <a:lnRef idx="3">
              <a:schemeClr val="dk1"/>
            </a:lnRef>
            <a:fillRef idx="0">
              <a:schemeClr val="dk1"/>
            </a:fillRef>
            <a:effectRef idx="2">
              <a:schemeClr val="dk1"/>
            </a:effectRef>
            <a:fontRef idx="minor">
              <a:schemeClr val="tx1"/>
            </a:fontRef>
          </p:style>
        </p:cxnSp>
      </p:grpSp>
      <p:sp>
        <p:nvSpPr>
          <p:cNvPr id="15384" name="テキスト ボックス 43">
            <a:extLst>
              <a:ext uri="{FF2B5EF4-FFF2-40B4-BE49-F238E27FC236}">
                <a16:creationId xmlns:a16="http://schemas.microsoft.com/office/drawing/2014/main" id="{7AD3EDD1-AC73-43CD-B526-E4DA5070A338}"/>
              </a:ext>
            </a:extLst>
          </p:cNvPr>
          <p:cNvSpPr txBox="1">
            <a:spLocks noChangeArrowheads="1"/>
          </p:cNvSpPr>
          <p:nvPr/>
        </p:nvSpPr>
        <p:spPr bwMode="auto">
          <a:xfrm>
            <a:off x="215900" y="5190291"/>
            <a:ext cx="8818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dirty="0">
                <a:latin typeface="Tahoma" panose="020B0604030504040204" pitchFamily="34" charset="0"/>
              </a:rPr>
              <a:t>第１学年では内容に示す事項の定着を図る。</a:t>
            </a:r>
            <a:endParaRPr kumimoji="1" lang="en-US" altLang="ja-JP" sz="2400" dirty="0">
              <a:latin typeface="Tahoma" panose="020B0604030504040204" pitchFamily="34" charset="0"/>
            </a:endParaRPr>
          </a:p>
          <a:p>
            <a:pPr eaLnBrk="1" hangingPunct="1"/>
            <a:r>
              <a:rPr kumimoji="1" lang="ja-JP" altLang="en-US" sz="2400" dirty="0">
                <a:latin typeface="Tahoma" panose="020B0604030504040204" pitchFamily="34" charset="0"/>
              </a:rPr>
              <a:t>第２学年と第３学年</a:t>
            </a:r>
            <a:r>
              <a:rPr kumimoji="1" lang="ja-JP" altLang="en-US" sz="2400">
                <a:latin typeface="Tahoma" panose="020B0604030504040204" pitchFamily="34" charset="0"/>
              </a:rPr>
              <a:t>では，第１</a:t>
            </a:r>
            <a:r>
              <a:rPr kumimoji="1" lang="ja-JP" altLang="en-US" sz="2400" dirty="0">
                <a:latin typeface="Tahoma" panose="020B0604030504040204" pitchFamily="34" charset="0"/>
              </a:rPr>
              <a:t>学年で身に付けた資質・能力を深める。</a:t>
            </a:r>
            <a:endParaRPr kumimoji="1" lang="en-US" altLang="ja-JP" sz="2400" dirty="0">
              <a:latin typeface="Tahoma" panose="020B0604030504040204" pitchFamily="34" charset="0"/>
            </a:endParaRPr>
          </a:p>
        </p:txBody>
      </p:sp>
      <p:sp>
        <p:nvSpPr>
          <p:cNvPr id="21" name="四角形: 角を丸くする 20">
            <a:extLst>
              <a:ext uri="{FF2B5EF4-FFF2-40B4-BE49-F238E27FC236}">
                <a16:creationId xmlns:a16="http://schemas.microsoft.com/office/drawing/2014/main" id="{94A4A121-AC9E-4F54-B33B-E9AB274901A4}"/>
              </a:ext>
            </a:extLst>
          </p:cNvPr>
          <p:cNvSpPr/>
          <p:nvPr/>
        </p:nvSpPr>
        <p:spPr>
          <a:xfrm>
            <a:off x="1761376" y="2477564"/>
            <a:ext cx="2566409" cy="668165"/>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知識・技能</a:t>
            </a:r>
          </a:p>
        </p:txBody>
      </p:sp>
      <p:sp>
        <p:nvSpPr>
          <p:cNvPr id="22" name="四角形: 角を丸くする 21">
            <a:extLst>
              <a:ext uri="{FF2B5EF4-FFF2-40B4-BE49-F238E27FC236}">
                <a16:creationId xmlns:a16="http://schemas.microsoft.com/office/drawing/2014/main" id="{564DF931-6580-4EBA-A7FC-2EB2F9287036}"/>
              </a:ext>
            </a:extLst>
          </p:cNvPr>
          <p:cNvSpPr/>
          <p:nvPr/>
        </p:nvSpPr>
        <p:spPr>
          <a:xfrm>
            <a:off x="1753179" y="3336206"/>
            <a:ext cx="2566409" cy="668165"/>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a:solidFill>
                  <a:schemeClr val="bg1"/>
                </a:solidFill>
              </a:rPr>
              <a:t>思考力，判断力，表現力</a:t>
            </a:r>
            <a:r>
              <a:rPr kumimoji="1" lang="ja-JP" altLang="en-US" sz="2400" dirty="0">
                <a:solidFill>
                  <a:schemeClr val="bg1"/>
                </a:solidFill>
              </a:rPr>
              <a:t>等</a:t>
            </a:r>
          </a:p>
        </p:txBody>
      </p:sp>
      <p:sp>
        <p:nvSpPr>
          <p:cNvPr id="23" name="四角形: 角を丸くする 22">
            <a:extLst>
              <a:ext uri="{FF2B5EF4-FFF2-40B4-BE49-F238E27FC236}">
                <a16:creationId xmlns:a16="http://schemas.microsoft.com/office/drawing/2014/main" id="{B77B0608-5607-4070-A7B0-83CB93F1FDF9}"/>
              </a:ext>
            </a:extLst>
          </p:cNvPr>
          <p:cNvSpPr/>
          <p:nvPr/>
        </p:nvSpPr>
        <p:spPr>
          <a:xfrm>
            <a:off x="1753178" y="4200302"/>
            <a:ext cx="2566800" cy="668165"/>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spc="-150" dirty="0">
                <a:solidFill>
                  <a:schemeClr val="bg1"/>
                </a:solidFill>
              </a:rPr>
              <a:t>学び</a:t>
            </a:r>
            <a:r>
              <a:rPr kumimoji="1" lang="ja-JP" altLang="en-US" sz="2400" dirty="0">
                <a:solidFill>
                  <a:schemeClr val="bg1"/>
                </a:solidFill>
              </a:rPr>
              <a:t>に向かう力・　人間性等</a:t>
            </a:r>
          </a:p>
        </p:txBody>
      </p:sp>
      <p:sp>
        <p:nvSpPr>
          <p:cNvPr id="35" name="正方形/長方形 34">
            <a:extLst>
              <a:ext uri="{FF2B5EF4-FFF2-40B4-BE49-F238E27FC236}">
                <a16:creationId xmlns:a16="http://schemas.microsoft.com/office/drawing/2014/main" id="{06C52FF9-A6CD-462A-8A52-C5C813E03086}"/>
              </a:ext>
            </a:extLst>
          </p:cNvPr>
          <p:cNvSpPr/>
          <p:nvPr/>
        </p:nvSpPr>
        <p:spPr>
          <a:xfrm>
            <a:off x="5338766" y="4202791"/>
            <a:ext cx="1465260" cy="7334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（３）</a:t>
            </a:r>
          </a:p>
        </p:txBody>
      </p:sp>
      <p:sp>
        <p:nvSpPr>
          <p:cNvPr id="36" name="正方形/長方形 35">
            <a:extLst>
              <a:ext uri="{FF2B5EF4-FFF2-40B4-BE49-F238E27FC236}">
                <a16:creationId xmlns:a16="http://schemas.microsoft.com/office/drawing/2014/main" id="{0B852C76-23D5-4D47-A2BE-F82539ADC6A4}"/>
              </a:ext>
            </a:extLst>
          </p:cNvPr>
          <p:cNvSpPr/>
          <p:nvPr/>
        </p:nvSpPr>
        <p:spPr>
          <a:xfrm>
            <a:off x="5338765" y="3328364"/>
            <a:ext cx="1465260"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（２）</a:t>
            </a:r>
          </a:p>
        </p:txBody>
      </p:sp>
      <p:sp>
        <p:nvSpPr>
          <p:cNvPr id="37" name="正方形/長方形 36">
            <a:extLst>
              <a:ext uri="{FF2B5EF4-FFF2-40B4-BE49-F238E27FC236}">
                <a16:creationId xmlns:a16="http://schemas.microsoft.com/office/drawing/2014/main" id="{394EB07F-8830-42D2-8AA9-A9321D0FCDFD}"/>
              </a:ext>
            </a:extLst>
          </p:cNvPr>
          <p:cNvSpPr/>
          <p:nvPr/>
        </p:nvSpPr>
        <p:spPr>
          <a:xfrm>
            <a:off x="5303840" y="2396501"/>
            <a:ext cx="1500185" cy="7143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dirty="0">
                <a:solidFill>
                  <a:schemeClr val="tx2">
                    <a:lumMod val="50000"/>
                  </a:schemeClr>
                </a:solidFill>
              </a:rPr>
              <a:t>（１）</a:t>
            </a:r>
          </a:p>
        </p:txBody>
      </p:sp>
      <p:sp>
        <p:nvSpPr>
          <p:cNvPr id="25" name="Text Box 19">
            <a:extLst>
              <a:ext uri="{FF2B5EF4-FFF2-40B4-BE49-F238E27FC236}">
                <a16:creationId xmlns:a16="http://schemas.microsoft.com/office/drawing/2014/main" id="{50798B2C-9D77-4311-B320-24A3631B86AF}"/>
              </a:ext>
            </a:extLst>
          </p:cNvPr>
          <p:cNvSpPr txBox="1">
            <a:spLocks noChangeArrowheads="1"/>
          </p:cNvSpPr>
          <p:nvPr/>
        </p:nvSpPr>
        <p:spPr bwMode="auto">
          <a:xfrm>
            <a:off x="107504" y="611833"/>
            <a:ext cx="4752528"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indent="-457200" eaLnBrk="1" hangingPunct="1">
              <a:spcBef>
                <a:spcPct val="50000"/>
              </a:spcBef>
            </a:pPr>
            <a:r>
              <a:rPr kumimoji="1" lang="ja-JP" altLang="en-US" sz="2400" b="1" dirty="0">
                <a:latin typeface="Tahoma" panose="020B0604030504040204" pitchFamily="34" charset="0"/>
              </a:rPr>
              <a:t>４　学年の目標について</a:t>
            </a:r>
          </a:p>
        </p:txBody>
      </p:sp>
      <p:sp>
        <p:nvSpPr>
          <p:cNvPr id="26"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89"/>
    </mc:Choice>
    <mc:Fallback xmlns="">
      <p:transition spd="slow" advTm="4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a:extLst>
              <a:ext uri="{FF2B5EF4-FFF2-40B4-BE49-F238E27FC236}">
                <a16:creationId xmlns:a16="http://schemas.microsoft.com/office/drawing/2014/main" id="{4D686E12-5785-4108-9381-5398E4A7B1D7}"/>
              </a:ext>
            </a:extLst>
          </p:cNvPr>
          <p:cNvSpPr/>
          <p:nvPr/>
        </p:nvSpPr>
        <p:spPr>
          <a:xfrm>
            <a:off x="0" y="-53788"/>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A99E58A9-5932-4F07-9F01-DE429B79AD78}"/>
              </a:ext>
            </a:extLst>
          </p:cNvPr>
          <p:cNvSpPr/>
          <p:nvPr/>
        </p:nvSpPr>
        <p:spPr>
          <a:xfrm>
            <a:off x="4509304" y="6026997"/>
            <a:ext cx="1002701" cy="704985"/>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100" dirty="0">
                <a:solidFill>
                  <a:schemeClr val="tx1"/>
                </a:solidFill>
              </a:rPr>
              <a:t>（１）「</a:t>
            </a:r>
            <a:r>
              <a:rPr lang="en-US" altLang="ja-JP" sz="1100" dirty="0">
                <a:solidFill>
                  <a:schemeClr val="tx1"/>
                </a:solidFill>
              </a:rPr>
              <a:t>A</a:t>
            </a:r>
            <a:r>
              <a:rPr lang="ja-JP" altLang="en-US" sz="1100" dirty="0">
                <a:solidFill>
                  <a:schemeClr val="tx1"/>
                </a:solidFill>
              </a:rPr>
              <a:t>表現」及び「</a:t>
            </a:r>
            <a:r>
              <a:rPr lang="en-US" altLang="ja-JP" sz="1100" dirty="0">
                <a:solidFill>
                  <a:schemeClr val="tx1"/>
                </a:solidFill>
              </a:rPr>
              <a:t>B</a:t>
            </a:r>
            <a:r>
              <a:rPr lang="ja-JP" altLang="en-US" sz="1100" dirty="0">
                <a:solidFill>
                  <a:schemeClr val="tx1"/>
                </a:solidFill>
              </a:rPr>
              <a:t>鑑賞」を通して指導</a:t>
            </a:r>
          </a:p>
        </p:txBody>
      </p:sp>
      <p:sp>
        <p:nvSpPr>
          <p:cNvPr id="69" name="正方形/長方形 68">
            <a:extLst>
              <a:ext uri="{FF2B5EF4-FFF2-40B4-BE49-F238E27FC236}">
                <a16:creationId xmlns:a16="http://schemas.microsoft.com/office/drawing/2014/main" id="{58B57FE4-AD63-4B80-8248-46F9F68423AA}"/>
              </a:ext>
            </a:extLst>
          </p:cNvPr>
          <p:cNvSpPr/>
          <p:nvPr/>
        </p:nvSpPr>
        <p:spPr>
          <a:xfrm>
            <a:off x="3203849" y="1791460"/>
            <a:ext cx="1305456" cy="4258448"/>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400" dirty="0">
              <a:solidFill>
                <a:schemeClr val="tx1"/>
              </a:solidFill>
            </a:endParaRPr>
          </a:p>
        </p:txBody>
      </p:sp>
      <p:sp>
        <p:nvSpPr>
          <p:cNvPr id="24578" name="AutoShape 17">
            <a:extLst>
              <a:ext uri="{FF2B5EF4-FFF2-40B4-BE49-F238E27FC236}">
                <a16:creationId xmlns:a16="http://schemas.microsoft.com/office/drawing/2014/main" id="{2ACE989E-8140-4343-9A52-FE3C13EDA31C}"/>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P51</a:t>
            </a:r>
            <a:endParaRPr lang="ja-JP" altLang="en-US" dirty="0">
              <a:ea typeface="ＤＨＰ平成明朝体W7" panose="02020700000000000000" pitchFamily="18" charset="-128"/>
              <a:cs typeface="Tahoma" panose="020B0604030504040204" pitchFamily="34" charset="0"/>
            </a:endParaRPr>
          </a:p>
        </p:txBody>
      </p:sp>
      <p:sp>
        <p:nvSpPr>
          <p:cNvPr id="17411" name="Text Box 19">
            <a:extLst>
              <a:ext uri="{FF2B5EF4-FFF2-40B4-BE49-F238E27FC236}">
                <a16:creationId xmlns:a16="http://schemas.microsoft.com/office/drawing/2014/main" id="{75E01752-F338-4ED5-AB79-F6A1BBABF799}"/>
              </a:ext>
            </a:extLst>
          </p:cNvPr>
          <p:cNvSpPr txBox="1">
            <a:spLocks noChangeArrowheads="1"/>
          </p:cNvSpPr>
          <p:nvPr/>
        </p:nvSpPr>
        <p:spPr bwMode="auto">
          <a:xfrm>
            <a:off x="107504" y="663079"/>
            <a:ext cx="433705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１　内容構成等の関連</a:t>
            </a:r>
          </a:p>
        </p:txBody>
      </p:sp>
      <p:sp>
        <p:nvSpPr>
          <p:cNvPr id="20" name="正方形/長方形 19">
            <a:extLst>
              <a:ext uri="{FF2B5EF4-FFF2-40B4-BE49-F238E27FC236}">
                <a16:creationId xmlns:a16="http://schemas.microsoft.com/office/drawing/2014/main" id="{1F1A53BA-3941-476A-A168-5421A060C0DA}"/>
              </a:ext>
            </a:extLst>
          </p:cNvPr>
          <p:cNvSpPr/>
          <p:nvPr/>
        </p:nvSpPr>
        <p:spPr>
          <a:xfrm>
            <a:off x="141027" y="1979454"/>
            <a:ext cx="1815440" cy="4727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p>
        </p:txBody>
      </p:sp>
      <p:sp>
        <p:nvSpPr>
          <p:cNvPr id="21" name="角丸四角形 16">
            <a:extLst>
              <a:ext uri="{FF2B5EF4-FFF2-40B4-BE49-F238E27FC236}">
                <a16:creationId xmlns:a16="http://schemas.microsoft.com/office/drawing/2014/main" id="{0469C346-8F36-401B-B490-F204C95C1510}"/>
              </a:ext>
            </a:extLst>
          </p:cNvPr>
          <p:cNvSpPr/>
          <p:nvPr/>
        </p:nvSpPr>
        <p:spPr>
          <a:xfrm>
            <a:off x="144313" y="1203574"/>
            <a:ext cx="1835399" cy="850515"/>
          </a:xfrm>
          <a:prstGeom prst="roundRect">
            <a:avLst>
              <a:gd name="adj" fmla="val 11248"/>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rgbClr val="002060"/>
                </a:solidFill>
              </a:rPr>
              <a:t>美術科の　目標</a:t>
            </a:r>
            <a:endParaRPr lang="ja-JP" altLang="en-US" sz="2400" dirty="0">
              <a:solidFill>
                <a:srgbClr val="002060"/>
              </a:solidFill>
            </a:endParaRPr>
          </a:p>
        </p:txBody>
      </p:sp>
      <p:sp>
        <p:nvSpPr>
          <p:cNvPr id="26" name="正方形/長方形 25">
            <a:extLst>
              <a:ext uri="{FF2B5EF4-FFF2-40B4-BE49-F238E27FC236}">
                <a16:creationId xmlns:a16="http://schemas.microsoft.com/office/drawing/2014/main" id="{1A4411FC-7C5D-43F8-ACCD-3A47A98BD8E3}"/>
              </a:ext>
            </a:extLst>
          </p:cNvPr>
          <p:cNvSpPr/>
          <p:nvPr/>
        </p:nvSpPr>
        <p:spPr>
          <a:xfrm>
            <a:off x="2123728" y="1991341"/>
            <a:ext cx="903835" cy="47406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p>
        </p:txBody>
      </p:sp>
      <p:sp>
        <p:nvSpPr>
          <p:cNvPr id="27" name="角丸四角形 33">
            <a:extLst>
              <a:ext uri="{FF2B5EF4-FFF2-40B4-BE49-F238E27FC236}">
                <a16:creationId xmlns:a16="http://schemas.microsoft.com/office/drawing/2014/main" id="{FFFF6F9A-DD02-4938-9F44-47C8DAE63CE5}"/>
              </a:ext>
            </a:extLst>
          </p:cNvPr>
          <p:cNvSpPr/>
          <p:nvPr/>
        </p:nvSpPr>
        <p:spPr>
          <a:xfrm>
            <a:off x="2067768" y="1203102"/>
            <a:ext cx="967794" cy="850987"/>
          </a:xfrm>
          <a:prstGeom prst="roundRect">
            <a:avLst>
              <a:gd name="adj" fmla="val 9372"/>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b="1" dirty="0">
                <a:solidFill>
                  <a:srgbClr val="002060"/>
                </a:solidFill>
              </a:rPr>
              <a:t>学年の目標</a:t>
            </a:r>
            <a:endParaRPr lang="ja-JP" altLang="en-US" dirty="0">
              <a:solidFill>
                <a:srgbClr val="002060"/>
              </a:solidFill>
            </a:endParaRPr>
          </a:p>
        </p:txBody>
      </p:sp>
      <p:sp>
        <p:nvSpPr>
          <p:cNvPr id="28" name="正方形/長方形 27">
            <a:extLst>
              <a:ext uri="{FF2B5EF4-FFF2-40B4-BE49-F238E27FC236}">
                <a16:creationId xmlns:a16="http://schemas.microsoft.com/office/drawing/2014/main" id="{4C3A7ACF-00A6-47A4-B5CD-659F5985D8A6}"/>
              </a:ext>
            </a:extLst>
          </p:cNvPr>
          <p:cNvSpPr/>
          <p:nvPr/>
        </p:nvSpPr>
        <p:spPr>
          <a:xfrm>
            <a:off x="2261087" y="5192110"/>
            <a:ext cx="675194" cy="106461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2">
                    <a:lumMod val="50000"/>
                  </a:schemeClr>
                </a:solidFill>
              </a:rPr>
              <a:t>（３）</a:t>
            </a:r>
          </a:p>
        </p:txBody>
      </p:sp>
      <p:sp>
        <p:nvSpPr>
          <p:cNvPr id="29" name="正方形/長方形 28">
            <a:extLst>
              <a:ext uri="{FF2B5EF4-FFF2-40B4-BE49-F238E27FC236}">
                <a16:creationId xmlns:a16="http://schemas.microsoft.com/office/drawing/2014/main" id="{BA89D349-45FD-4D25-97E1-16E9FA933896}"/>
              </a:ext>
            </a:extLst>
          </p:cNvPr>
          <p:cNvSpPr/>
          <p:nvPr/>
        </p:nvSpPr>
        <p:spPr>
          <a:xfrm>
            <a:off x="2261087" y="3684612"/>
            <a:ext cx="675194" cy="103696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2">
                    <a:lumMod val="50000"/>
                  </a:schemeClr>
                </a:solidFill>
              </a:rPr>
              <a:t>（２）</a:t>
            </a:r>
          </a:p>
        </p:txBody>
      </p:sp>
      <p:sp>
        <p:nvSpPr>
          <p:cNvPr id="31" name="正方形/長方形 30">
            <a:extLst>
              <a:ext uri="{FF2B5EF4-FFF2-40B4-BE49-F238E27FC236}">
                <a16:creationId xmlns:a16="http://schemas.microsoft.com/office/drawing/2014/main" id="{9182AEAB-797E-4D00-920E-BFF0C8440562}"/>
              </a:ext>
            </a:extLst>
          </p:cNvPr>
          <p:cNvSpPr/>
          <p:nvPr/>
        </p:nvSpPr>
        <p:spPr>
          <a:xfrm>
            <a:off x="2237744" y="2287608"/>
            <a:ext cx="691288" cy="1036964"/>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2">
                    <a:lumMod val="50000"/>
                  </a:schemeClr>
                </a:solidFill>
              </a:rPr>
              <a:t>（１）</a:t>
            </a:r>
          </a:p>
        </p:txBody>
      </p:sp>
      <p:grpSp>
        <p:nvGrpSpPr>
          <p:cNvPr id="72" name="グループ化 71">
            <a:extLst>
              <a:ext uri="{FF2B5EF4-FFF2-40B4-BE49-F238E27FC236}">
                <a16:creationId xmlns:a16="http://schemas.microsoft.com/office/drawing/2014/main" id="{928F8B1C-CA58-4062-8E9A-EDEBEF56483A}"/>
              </a:ext>
            </a:extLst>
          </p:cNvPr>
          <p:cNvGrpSpPr/>
          <p:nvPr/>
        </p:nvGrpSpPr>
        <p:grpSpPr>
          <a:xfrm>
            <a:off x="1778854" y="2820516"/>
            <a:ext cx="458889" cy="2880320"/>
            <a:chOff x="1778854" y="2996952"/>
            <a:chExt cx="606321" cy="2880320"/>
          </a:xfrm>
        </p:grpSpPr>
        <p:cxnSp>
          <p:nvCxnSpPr>
            <p:cNvPr id="40" name="直線矢印コネクタ 39">
              <a:extLst>
                <a:ext uri="{FF2B5EF4-FFF2-40B4-BE49-F238E27FC236}">
                  <a16:creationId xmlns:a16="http://schemas.microsoft.com/office/drawing/2014/main" id="{2DA6022B-F299-4C63-B528-CC8297013279}"/>
                </a:ext>
              </a:extLst>
            </p:cNvPr>
            <p:cNvCxnSpPr>
              <a:cxnSpLocks/>
            </p:cNvCxnSpPr>
            <p:nvPr/>
          </p:nvCxnSpPr>
          <p:spPr>
            <a:xfrm>
              <a:off x="1778854" y="2996952"/>
              <a:ext cx="606321" cy="0"/>
            </a:xfrm>
            <a:prstGeom prst="straightConnector1">
              <a:avLst/>
            </a:prstGeom>
            <a:ln>
              <a:tailEnd type="none"/>
            </a:ln>
          </p:spPr>
          <p:style>
            <a:lnRef idx="3">
              <a:schemeClr val="dk1"/>
            </a:lnRef>
            <a:fillRef idx="0">
              <a:schemeClr val="dk1"/>
            </a:fillRef>
            <a:effectRef idx="2">
              <a:schemeClr val="dk1"/>
            </a:effectRef>
            <a:fontRef idx="minor">
              <a:schemeClr val="tx1"/>
            </a:fontRef>
          </p:style>
        </p:cxnSp>
        <p:cxnSp>
          <p:nvCxnSpPr>
            <p:cNvPr id="41" name="直線矢印コネクタ 40">
              <a:extLst>
                <a:ext uri="{FF2B5EF4-FFF2-40B4-BE49-F238E27FC236}">
                  <a16:creationId xmlns:a16="http://schemas.microsoft.com/office/drawing/2014/main" id="{80DB4382-BC96-4AD4-822D-3F0667C8D32B}"/>
                </a:ext>
              </a:extLst>
            </p:cNvPr>
            <p:cNvCxnSpPr>
              <a:cxnSpLocks/>
            </p:cNvCxnSpPr>
            <p:nvPr/>
          </p:nvCxnSpPr>
          <p:spPr>
            <a:xfrm>
              <a:off x="1778854" y="4365104"/>
              <a:ext cx="606321" cy="0"/>
            </a:xfrm>
            <a:prstGeom prst="straightConnector1">
              <a:avLst/>
            </a:prstGeom>
            <a:ln>
              <a:tailEnd type="none"/>
            </a:ln>
          </p:spPr>
          <p:style>
            <a:lnRef idx="3">
              <a:schemeClr val="dk1"/>
            </a:lnRef>
            <a:fillRef idx="0">
              <a:schemeClr val="dk1"/>
            </a:fillRef>
            <a:effectRef idx="2">
              <a:schemeClr val="dk1"/>
            </a:effectRef>
            <a:fontRef idx="minor">
              <a:schemeClr val="tx1"/>
            </a:fontRef>
          </p:style>
        </p:cxnSp>
        <p:cxnSp>
          <p:nvCxnSpPr>
            <p:cNvPr id="42" name="直線矢印コネクタ 41">
              <a:extLst>
                <a:ext uri="{FF2B5EF4-FFF2-40B4-BE49-F238E27FC236}">
                  <a16:creationId xmlns:a16="http://schemas.microsoft.com/office/drawing/2014/main" id="{D92F975C-142F-4E88-8938-E4C8C9186E96}"/>
                </a:ext>
              </a:extLst>
            </p:cNvPr>
            <p:cNvCxnSpPr>
              <a:cxnSpLocks/>
            </p:cNvCxnSpPr>
            <p:nvPr/>
          </p:nvCxnSpPr>
          <p:spPr>
            <a:xfrm>
              <a:off x="1778854" y="5877272"/>
              <a:ext cx="606321" cy="0"/>
            </a:xfrm>
            <a:prstGeom prst="straightConnector1">
              <a:avLst/>
            </a:prstGeom>
            <a:ln>
              <a:tailEnd type="none"/>
            </a:ln>
          </p:spPr>
          <p:style>
            <a:lnRef idx="3">
              <a:schemeClr val="dk1"/>
            </a:lnRef>
            <a:fillRef idx="0">
              <a:schemeClr val="dk1"/>
            </a:fillRef>
            <a:effectRef idx="2">
              <a:schemeClr val="dk1"/>
            </a:effectRef>
            <a:fontRef idx="minor">
              <a:schemeClr val="tx1"/>
            </a:fontRef>
          </p:style>
        </p:cxnSp>
      </p:grpSp>
      <p:sp>
        <p:nvSpPr>
          <p:cNvPr id="43" name="四角形: 角を丸くする 42">
            <a:extLst>
              <a:ext uri="{FF2B5EF4-FFF2-40B4-BE49-F238E27FC236}">
                <a16:creationId xmlns:a16="http://schemas.microsoft.com/office/drawing/2014/main" id="{8F2EF368-D8F0-4621-A50A-4FC0CFDE69EE}"/>
              </a:ext>
            </a:extLst>
          </p:cNvPr>
          <p:cNvSpPr/>
          <p:nvPr/>
        </p:nvSpPr>
        <p:spPr>
          <a:xfrm>
            <a:off x="307225" y="2290112"/>
            <a:ext cx="1492831" cy="969887"/>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dirty="0">
                <a:solidFill>
                  <a:schemeClr val="bg1"/>
                </a:solidFill>
              </a:rPr>
              <a:t>知識・技能</a:t>
            </a:r>
          </a:p>
        </p:txBody>
      </p:sp>
      <p:sp>
        <p:nvSpPr>
          <p:cNvPr id="44" name="四角形: 角を丸くする 43">
            <a:extLst>
              <a:ext uri="{FF2B5EF4-FFF2-40B4-BE49-F238E27FC236}">
                <a16:creationId xmlns:a16="http://schemas.microsoft.com/office/drawing/2014/main" id="{2D0AEF4D-6CE7-4943-A8FD-7EFA90639F62}"/>
              </a:ext>
            </a:extLst>
          </p:cNvPr>
          <p:cNvSpPr/>
          <p:nvPr/>
        </p:nvSpPr>
        <p:spPr>
          <a:xfrm>
            <a:off x="302457" y="3695995"/>
            <a:ext cx="1492831" cy="969887"/>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a:solidFill>
                  <a:schemeClr val="bg1"/>
                </a:solidFill>
              </a:rPr>
              <a:t>思考力，判断力，表現力</a:t>
            </a:r>
            <a:r>
              <a:rPr kumimoji="1" lang="ja-JP" altLang="en-US" sz="2000" dirty="0">
                <a:solidFill>
                  <a:schemeClr val="bg1"/>
                </a:solidFill>
              </a:rPr>
              <a:t>等</a:t>
            </a:r>
          </a:p>
        </p:txBody>
      </p:sp>
      <p:sp>
        <p:nvSpPr>
          <p:cNvPr id="45" name="四角形: 角を丸くする 44">
            <a:extLst>
              <a:ext uri="{FF2B5EF4-FFF2-40B4-BE49-F238E27FC236}">
                <a16:creationId xmlns:a16="http://schemas.microsoft.com/office/drawing/2014/main" id="{9AD49821-AF1B-48DC-99D3-8C0B45A50FFA}"/>
              </a:ext>
            </a:extLst>
          </p:cNvPr>
          <p:cNvSpPr/>
          <p:nvPr/>
        </p:nvSpPr>
        <p:spPr>
          <a:xfrm>
            <a:off x="302457" y="5188497"/>
            <a:ext cx="1476397" cy="969887"/>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spc="-150" dirty="0">
                <a:solidFill>
                  <a:schemeClr val="bg1"/>
                </a:solidFill>
              </a:rPr>
              <a:t>学びに向かう力・　人間性等</a:t>
            </a:r>
          </a:p>
        </p:txBody>
      </p:sp>
      <p:sp>
        <p:nvSpPr>
          <p:cNvPr id="49" name="正方形/長方形 48">
            <a:extLst>
              <a:ext uri="{FF2B5EF4-FFF2-40B4-BE49-F238E27FC236}">
                <a16:creationId xmlns:a16="http://schemas.microsoft.com/office/drawing/2014/main" id="{DCCBD691-AFF3-4D47-ABDD-5362782C1152}"/>
              </a:ext>
            </a:extLst>
          </p:cNvPr>
          <p:cNvSpPr/>
          <p:nvPr/>
        </p:nvSpPr>
        <p:spPr>
          <a:xfrm>
            <a:off x="3203848" y="1733327"/>
            <a:ext cx="649074" cy="428582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solidFill>
                  <a:schemeClr val="tx1"/>
                </a:solidFill>
              </a:rPr>
              <a:t>領域</a:t>
            </a:r>
          </a:p>
        </p:txBody>
      </p:sp>
      <p:sp>
        <p:nvSpPr>
          <p:cNvPr id="51" name="正方形/長方形 50">
            <a:extLst>
              <a:ext uri="{FF2B5EF4-FFF2-40B4-BE49-F238E27FC236}">
                <a16:creationId xmlns:a16="http://schemas.microsoft.com/office/drawing/2014/main" id="{756FF8CE-3A80-4D51-BBEB-9F5F74E1D1B8}"/>
              </a:ext>
            </a:extLst>
          </p:cNvPr>
          <p:cNvSpPr/>
          <p:nvPr/>
        </p:nvSpPr>
        <p:spPr>
          <a:xfrm>
            <a:off x="3855823" y="2054087"/>
            <a:ext cx="5108666" cy="2628781"/>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p>
        </p:txBody>
      </p:sp>
      <p:sp>
        <p:nvSpPr>
          <p:cNvPr id="6" name="テキスト ボックス 5">
            <a:extLst>
              <a:ext uri="{FF2B5EF4-FFF2-40B4-BE49-F238E27FC236}">
                <a16:creationId xmlns:a16="http://schemas.microsoft.com/office/drawing/2014/main" id="{02B75AB2-3A52-49ED-B08A-CE6AE64E0C88}"/>
              </a:ext>
            </a:extLst>
          </p:cNvPr>
          <p:cNvSpPr txBox="1"/>
          <p:nvPr/>
        </p:nvSpPr>
        <p:spPr>
          <a:xfrm>
            <a:off x="3962620" y="2824386"/>
            <a:ext cx="582531" cy="523220"/>
          </a:xfrm>
          <a:prstGeom prst="rect">
            <a:avLst/>
          </a:prstGeom>
          <a:noFill/>
        </p:spPr>
        <p:txBody>
          <a:bodyPr wrap="square" rtlCol="0">
            <a:spAutoFit/>
          </a:bodyPr>
          <a:lstStyle/>
          <a:p>
            <a:r>
              <a:rPr kumimoji="1" lang="en-US" altLang="ja-JP" sz="2800" dirty="0"/>
              <a:t>A</a:t>
            </a:r>
            <a:endParaRPr kumimoji="1" lang="ja-JP" altLang="en-US" sz="2800" dirty="0"/>
          </a:p>
        </p:txBody>
      </p:sp>
      <p:sp>
        <p:nvSpPr>
          <p:cNvPr id="7" name="テキスト ボックス 6">
            <a:extLst>
              <a:ext uri="{FF2B5EF4-FFF2-40B4-BE49-F238E27FC236}">
                <a16:creationId xmlns:a16="http://schemas.microsoft.com/office/drawing/2014/main" id="{D922A213-C72A-4824-92F8-BBBBD8872704}"/>
              </a:ext>
            </a:extLst>
          </p:cNvPr>
          <p:cNvSpPr txBox="1"/>
          <p:nvPr/>
        </p:nvSpPr>
        <p:spPr>
          <a:xfrm>
            <a:off x="3851920" y="3203590"/>
            <a:ext cx="615553" cy="864096"/>
          </a:xfrm>
          <a:prstGeom prst="rect">
            <a:avLst/>
          </a:prstGeom>
          <a:noFill/>
        </p:spPr>
        <p:txBody>
          <a:bodyPr vert="eaVert" wrap="square" rtlCol="0">
            <a:spAutoFit/>
          </a:bodyPr>
          <a:lstStyle/>
          <a:p>
            <a:r>
              <a:rPr kumimoji="1" lang="ja-JP" altLang="en-US" sz="2800" b="1" dirty="0"/>
              <a:t>表現</a:t>
            </a:r>
          </a:p>
        </p:txBody>
      </p:sp>
      <p:sp>
        <p:nvSpPr>
          <p:cNvPr id="53" name="正方形/長方形 52">
            <a:extLst>
              <a:ext uri="{FF2B5EF4-FFF2-40B4-BE49-F238E27FC236}">
                <a16:creationId xmlns:a16="http://schemas.microsoft.com/office/drawing/2014/main" id="{53602498-2ED3-42E1-99C5-7AB6EEFE6E6A}"/>
              </a:ext>
            </a:extLst>
          </p:cNvPr>
          <p:cNvSpPr/>
          <p:nvPr/>
        </p:nvSpPr>
        <p:spPr>
          <a:xfrm>
            <a:off x="3855822" y="4684007"/>
            <a:ext cx="5108666" cy="1334001"/>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p>
        </p:txBody>
      </p:sp>
      <p:sp>
        <p:nvSpPr>
          <p:cNvPr id="54" name="テキスト ボックス 53">
            <a:extLst>
              <a:ext uri="{FF2B5EF4-FFF2-40B4-BE49-F238E27FC236}">
                <a16:creationId xmlns:a16="http://schemas.microsoft.com/office/drawing/2014/main" id="{6D9A6A16-66B5-4DFF-B101-9C9745411F6E}"/>
              </a:ext>
            </a:extLst>
          </p:cNvPr>
          <p:cNvSpPr txBox="1"/>
          <p:nvPr/>
        </p:nvSpPr>
        <p:spPr>
          <a:xfrm>
            <a:off x="3945421" y="4696594"/>
            <a:ext cx="582531" cy="523220"/>
          </a:xfrm>
          <a:prstGeom prst="rect">
            <a:avLst/>
          </a:prstGeom>
          <a:noFill/>
        </p:spPr>
        <p:txBody>
          <a:bodyPr wrap="square" rtlCol="0">
            <a:spAutoFit/>
          </a:bodyPr>
          <a:lstStyle/>
          <a:p>
            <a:r>
              <a:rPr kumimoji="1" lang="en-US" altLang="ja-JP" sz="2800" dirty="0"/>
              <a:t>B</a:t>
            </a:r>
            <a:endParaRPr kumimoji="1" lang="ja-JP" altLang="en-US" sz="2800" dirty="0"/>
          </a:p>
        </p:txBody>
      </p:sp>
      <p:sp>
        <p:nvSpPr>
          <p:cNvPr id="55" name="テキスト ボックス 54">
            <a:extLst>
              <a:ext uri="{FF2B5EF4-FFF2-40B4-BE49-F238E27FC236}">
                <a16:creationId xmlns:a16="http://schemas.microsoft.com/office/drawing/2014/main" id="{E79EA90C-E5C2-4949-AB2E-A46A6C65AEC4}"/>
              </a:ext>
            </a:extLst>
          </p:cNvPr>
          <p:cNvSpPr txBox="1"/>
          <p:nvPr/>
        </p:nvSpPr>
        <p:spPr>
          <a:xfrm>
            <a:off x="3815337" y="5075798"/>
            <a:ext cx="615553" cy="864096"/>
          </a:xfrm>
          <a:prstGeom prst="rect">
            <a:avLst/>
          </a:prstGeom>
          <a:noFill/>
        </p:spPr>
        <p:txBody>
          <a:bodyPr vert="eaVert" wrap="square" rtlCol="0">
            <a:spAutoFit/>
          </a:bodyPr>
          <a:lstStyle/>
          <a:p>
            <a:r>
              <a:rPr kumimoji="1" lang="ja-JP" altLang="en-US" sz="2800" b="1" dirty="0"/>
              <a:t>鑑賞</a:t>
            </a:r>
          </a:p>
        </p:txBody>
      </p:sp>
      <p:cxnSp>
        <p:nvCxnSpPr>
          <p:cNvPr id="60" name="直線コネクタ 59">
            <a:extLst>
              <a:ext uri="{FF2B5EF4-FFF2-40B4-BE49-F238E27FC236}">
                <a16:creationId xmlns:a16="http://schemas.microsoft.com/office/drawing/2014/main" id="{E8DF68B6-DFE7-414B-9CCB-9A8B5AD03066}"/>
              </a:ext>
            </a:extLst>
          </p:cNvPr>
          <p:cNvCxnSpPr>
            <a:cxnSpLocks/>
          </p:cNvCxnSpPr>
          <p:nvPr/>
        </p:nvCxnSpPr>
        <p:spPr>
          <a:xfrm>
            <a:off x="5512006" y="1919942"/>
            <a:ext cx="0" cy="40919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角丸四角形 33">
            <a:extLst>
              <a:ext uri="{FF2B5EF4-FFF2-40B4-BE49-F238E27FC236}">
                <a16:creationId xmlns:a16="http://schemas.microsoft.com/office/drawing/2014/main" id="{70324925-1DAC-4A12-9142-675FD8C60666}"/>
              </a:ext>
            </a:extLst>
          </p:cNvPr>
          <p:cNvSpPr/>
          <p:nvPr/>
        </p:nvSpPr>
        <p:spPr>
          <a:xfrm>
            <a:off x="5535761" y="1203102"/>
            <a:ext cx="3428727" cy="850985"/>
          </a:xfrm>
          <a:prstGeom prst="roundRect">
            <a:avLst>
              <a:gd name="adj" fmla="val 0"/>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tIns="0" anchor="ctr"/>
          <a:lstStyle/>
          <a:p>
            <a:pPr algn="ctr" eaLnBrk="1" fontAlgn="auto" hangingPunct="1">
              <a:spcBef>
                <a:spcPts val="0"/>
              </a:spcBef>
              <a:spcAft>
                <a:spcPts val="0"/>
              </a:spcAft>
              <a:defRPr/>
            </a:pPr>
            <a:r>
              <a:rPr lang="ja-JP" altLang="en-US" sz="2400" b="1" dirty="0">
                <a:solidFill>
                  <a:srgbClr val="002060"/>
                </a:solidFill>
              </a:rPr>
              <a:t>事項</a:t>
            </a:r>
            <a:endParaRPr lang="en-US" altLang="ja-JP" sz="2400" b="1" dirty="0">
              <a:solidFill>
                <a:srgbClr val="002060"/>
              </a:solidFill>
            </a:endParaRPr>
          </a:p>
          <a:p>
            <a:pPr algn="ctr" eaLnBrk="1" fontAlgn="auto" hangingPunct="1">
              <a:spcBef>
                <a:spcPts val="0"/>
              </a:spcBef>
              <a:spcAft>
                <a:spcPts val="0"/>
              </a:spcAft>
              <a:defRPr/>
            </a:pPr>
            <a:endParaRPr lang="ja-JP" altLang="en-US" sz="2400" b="1" dirty="0">
              <a:solidFill>
                <a:srgbClr val="002060"/>
              </a:solidFill>
            </a:endParaRPr>
          </a:p>
        </p:txBody>
      </p:sp>
      <p:sp>
        <p:nvSpPr>
          <p:cNvPr id="10" name="テキスト ボックス 9">
            <a:extLst>
              <a:ext uri="{FF2B5EF4-FFF2-40B4-BE49-F238E27FC236}">
                <a16:creationId xmlns:a16="http://schemas.microsoft.com/office/drawing/2014/main" id="{24DB496C-A852-45D4-A76E-C1077C0D2C27}"/>
              </a:ext>
            </a:extLst>
          </p:cNvPr>
          <p:cNvSpPr txBox="1"/>
          <p:nvPr/>
        </p:nvSpPr>
        <p:spPr>
          <a:xfrm>
            <a:off x="5645151" y="1628800"/>
            <a:ext cx="1368152" cy="461665"/>
          </a:xfrm>
          <a:prstGeom prst="rect">
            <a:avLst/>
          </a:prstGeom>
          <a:noFill/>
        </p:spPr>
        <p:txBody>
          <a:bodyPr wrap="square" rtlCol="0">
            <a:spAutoFit/>
          </a:bodyPr>
          <a:lstStyle/>
          <a:p>
            <a:r>
              <a:rPr kumimoji="1" lang="ja-JP" altLang="en-US" sz="2400" b="1" spc="-150" dirty="0"/>
              <a:t>指導内容</a:t>
            </a:r>
          </a:p>
        </p:txBody>
      </p:sp>
      <p:sp>
        <p:nvSpPr>
          <p:cNvPr id="57" name="テキスト ボックス 56">
            <a:extLst>
              <a:ext uri="{FF2B5EF4-FFF2-40B4-BE49-F238E27FC236}">
                <a16:creationId xmlns:a16="http://schemas.microsoft.com/office/drawing/2014/main" id="{7C44E9A7-F61A-459F-9D50-6B8513AFF1FA}"/>
              </a:ext>
            </a:extLst>
          </p:cNvPr>
          <p:cNvSpPr txBox="1"/>
          <p:nvPr/>
        </p:nvSpPr>
        <p:spPr>
          <a:xfrm>
            <a:off x="7380312" y="1628800"/>
            <a:ext cx="1368152" cy="461665"/>
          </a:xfrm>
          <a:prstGeom prst="rect">
            <a:avLst/>
          </a:prstGeom>
          <a:noFill/>
        </p:spPr>
        <p:txBody>
          <a:bodyPr wrap="square" rtlCol="0">
            <a:spAutoFit/>
          </a:bodyPr>
          <a:lstStyle/>
          <a:p>
            <a:r>
              <a:rPr kumimoji="1" lang="ja-JP" altLang="en-US" sz="2400" b="1" spc="-150" dirty="0"/>
              <a:t>指導事項</a:t>
            </a:r>
          </a:p>
        </p:txBody>
      </p:sp>
      <p:cxnSp>
        <p:nvCxnSpPr>
          <p:cNvPr id="13" name="直線コネクタ 12">
            <a:extLst>
              <a:ext uri="{FF2B5EF4-FFF2-40B4-BE49-F238E27FC236}">
                <a16:creationId xmlns:a16="http://schemas.microsoft.com/office/drawing/2014/main" id="{C789E63F-231C-4172-9643-69876718CADD}"/>
              </a:ext>
            </a:extLst>
          </p:cNvPr>
          <p:cNvCxnSpPr>
            <a:cxnSpLocks/>
          </p:cNvCxnSpPr>
          <p:nvPr/>
        </p:nvCxnSpPr>
        <p:spPr>
          <a:xfrm>
            <a:off x="7092280" y="1619414"/>
            <a:ext cx="0" cy="44461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6FAFFBC9-6377-417B-AE73-3B49F2E30C14}"/>
              </a:ext>
            </a:extLst>
          </p:cNvPr>
          <p:cNvSpPr/>
          <p:nvPr/>
        </p:nvSpPr>
        <p:spPr>
          <a:xfrm>
            <a:off x="4558565" y="2204186"/>
            <a:ext cx="884046" cy="1232660"/>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spc="-150" dirty="0">
                <a:solidFill>
                  <a:schemeClr val="bg1"/>
                </a:solidFill>
              </a:rPr>
              <a:t>（１）発想</a:t>
            </a:r>
            <a:endParaRPr kumimoji="1" lang="en-US" altLang="ja-JP" sz="2400" spc="-150" dirty="0">
              <a:solidFill>
                <a:schemeClr val="bg1"/>
              </a:solidFill>
            </a:endParaRPr>
          </a:p>
          <a:p>
            <a:r>
              <a:rPr kumimoji="1" lang="ja-JP" altLang="en-US" sz="2400" spc="-150" dirty="0">
                <a:solidFill>
                  <a:schemeClr val="bg1"/>
                </a:solidFill>
              </a:rPr>
              <a:t>構想</a:t>
            </a:r>
          </a:p>
        </p:txBody>
      </p:sp>
      <p:sp>
        <p:nvSpPr>
          <p:cNvPr id="66" name="四角形: 角を丸くする 65">
            <a:extLst>
              <a:ext uri="{FF2B5EF4-FFF2-40B4-BE49-F238E27FC236}">
                <a16:creationId xmlns:a16="http://schemas.microsoft.com/office/drawing/2014/main" id="{E672F32A-9073-4848-9FDC-E577E57D07AF}"/>
              </a:ext>
            </a:extLst>
          </p:cNvPr>
          <p:cNvSpPr/>
          <p:nvPr/>
        </p:nvSpPr>
        <p:spPr>
          <a:xfrm>
            <a:off x="4572001" y="3727123"/>
            <a:ext cx="864095" cy="821585"/>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spc="-150" dirty="0">
                <a:solidFill>
                  <a:schemeClr val="bg1"/>
                </a:solidFill>
              </a:rPr>
              <a:t>（２）技能</a:t>
            </a:r>
          </a:p>
        </p:txBody>
      </p:sp>
      <p:sp>
        <p:nvSpPr>
          <p:cNvPr id="67" name="四角形: 角を丸くする 66">
            <a:extLst>
              <a:ext uri="{FF2B5EF4-FFF2-40B4-BE49-F238E27FC236}">
                <a16:creationId xmlns:a16="http://schemas.microsoft.com/office/drawing/2014/main" id="{CEA136B6-45CD-4988-9AC5-3D22677D70FE}"/>
              </a:ext>
            </a:extLst>
          </p:cNvPr>
          <p:cNvSpPr/>
          <p:nvPr/>
        </p:nvSpPr>
        <p:spPr>
          <a:xfrm>
            <a:off x="4571999" y="4952320"/>
            <a:ext cx="873347" cy="903449"/>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spc="-150" dirty="0">
                <a:solidFill>
                  <a:schemeClr val="bg1"/>
                </a:solidFill>
              </a:rPr>
              <a:t>（１）鑑賞</a:t>
            </a:r>
          </a:p>
        </p:txBody>
      </p:sp>
      <p:sp>
        <p:nvSpPr>
          <p:cNvPr id="68" name="四角形: 角を丸くする 67">
            <a:extLst>
              <a:ext uri="{FF2B5EF4-FFF2-40B4-BE49-F238E27FC236}">
                <a16:creationId xmlns:a16="http://schemas.microsoft.com/office/drawing/2014/main" id="{39886603-B607-4C0A-8159-91543C525259}"/>
              </a:ext>
            </a:extLst>
          </p:cNvPr>
          <p:cNvSpPr/>
          <p:nvPr/>
        </p:nvSpPr>
        <p:spPr>
          <a:xfrm>
            <a:off x="5608121" y="4756355"/>
            <a:ext cx="1404801" cy="50127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ア　美術作品</a:t>
            </a:r>
            <a:r>
              <a:rPr kumimoji="1" lang="en-US" altLang="ja-JP" sz="1600" spc="-150" dirty="0">
                <a:solidFill>
                  <a:schemeClr val="bg1"/>
                </a:solidFill>
              </a:rPr>
              <a:t>…</a:t>
            </a:r>
            <a:endParaRPr kumimoji="1" lang="ja-JP" altLang="en-US" sz="1600" spc="-150" dirty="0">
              <a:solidFill>
                <a:schemeClr val="bg1"/>
              </a:solidFill>
            </a:endParaRPr>
          </a:p>
        </p:txBody>
      </p:sp>
      <p:sp>
        <p:nvSpPr>
          <p:cNvPr id="46" name="角丸四角形 33">
            <a:extLst>
              <a:ext uri="{FF2B5EF4-FFF2-40B4-BE49-F238E27FC236}">
                <a16:creationId xmlns:a16="http://schemas.microsoft.com/office/drawing/2014/main" id="{066559EF-E348-4D04-8840-8EB58A62CC32}"/>
              </a:ext>
            </a:extLst>
          </p:cNvPr>
          <p:cNvSpPr/>
          <p:nvPr/>
        </p:nvSpPr>
        <p:spPr>
          <a:xfrm>
            <a:off x="3203847" y="1203102"/>
            <a:ext cx="1295371" cy="850987"/>
          </a:xfrm>
          <a:prstGeom prst="roundRect">
            <a:avLst>
              <a:gd name="adj" fmla="val 4636"/>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rgbClr val="002060"/>
                </a:solidFill>
              </a:rPr>
              <a:t>領域等</a:t>
            </a:r>
          </a:p>
        </p:txBody>
      </p:sp>
      <p:cxnSp>
        <p:nvCxnSpPr>
          <p:cNvPr id="74" name="直線コネクタ 73">
            <a:extLst>
              <a:ext uri="{FF2B5EF4-FFF2-40B4-BE49-F238E27FC236}">
                <a16:creationId xmlns:a16="http://schemas.microsoft.com/office/drawing/2014/main" id="{2E689BA8-C8DA-4450-99DA-24DBF1823461}"/>
              </a:ext>
            </a:extLst>
          </p:cNvPr>
          <p:cNvCxnSpPr>
            <a:cxnSpLocks/>
          </p:cNvCxnSpPr>
          <p:nvPr/>
        </p:nvCxnSpPr>
        <p:spPr>
          <a:xfrm>
            <a:off x="4545151" y="3612604"/>
            <a:ext cx="4419337"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6" name="四角形: 角を丸くする 75">
            <a:extLst>
              <a:ext uri="{FF2B5EF4-FFF2-40B4-BE49-F238E27FC236}">
                <a16:creationId xmlns:a16="http://schemas.microsoft.com/office/drawing/2014/main" id="{D1D5B871-E4F7-4DDB-AE95-AF2B5263C3DA}"/>
              </a:ext>
            </a:extLst>
          </p:cNvPr>
          <p:cNvSpPr/>
          <p:nvPr/>
        </p:nvSpPr>
        <p:spPr>
          <a:xfrm>
            <a:off x="5627102" y="2836018"/>
            <a:ext cx="1343364" cy="659558"/>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pc="-150" dirty="0">
                <a:solidFill>
                  <a:schemeClr val="bg1"/>
                </a:solidFill>
              </a:rPr>
              <a:t>イ　目的や機能など</a:t>
            </a:r>
            <a:r>
              <a:rPr kumimoji="1" lang="en-US" altLang="ja-JP" spc="-150" dirty="0">
                <a:solidFill>
                  <a:schemeClr val="bg1"/>
                </a:solidFill>
              </a:rPr>
              <a:t>…</a:t>
            </a:r>
            <a:endParaRPr kumimoji="1" lang="ja-JP" altLang="en-US" spc="-150" dirty="0">
              <a:solidFill>
                <a:schemeClr val="bg1"/>
              </a:solidFill>
            </a:endParaRPr>
          </a:p>
        </p:txBody>
      </p:sp>
      <p:sp>
        <p:nvSpPr>
          <p:cNvPr id="77" name="四角形: 角を丸くする 76">
            <a:extLst>
              <a:ext uri="{FF2B5EF4-FFF2-40B4-BE49-F238E27FC236}">
                <a16:creationId xmlns:a16="http://schemas.microsoft.com/office/drawing/2014/main" id="{124B165A-8459-42C1-8E45-0E69013D551D}"/>
              </a:ext>
            </a:extLst>
          </p:cNvPr>
          <p:cNvSpPr/>
          <p:nvPr/>
        </p:nvSpPr>
        <p:spPr>
          <a:xfrm>
            <a:off x="5627102" y="3684612"/>
            <a:ext cx="1372679" cy="916229"/>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pc="-150" dirty="0">
                <a:solidFill>
                  <a:schemeClr val="bg1"/>
                </a:solidFill>
              </a:rPr>
              <a:t>ア　発想や構想したことを基に</a:t>
            </a:r>
            <a:r>
              <a:rPr kumimoji="1" lang="en-US" altLang="ja-JP" spc="-150" dirty="0">
                <a:solidFill>
                  <a:schemeClr val="bg1"/>
                </a:solidFill>
              </a:rPr>
              <a:t>…</a:t>
            </a:r>
            <a:endParaRPr kumimoji="1" lang="ja-JP" altLang="en-US" spc="-150" dirty="0">
              <a:solidFill>
                <a:schemeClr val="bg1"/>
              </a:solidFill>
            </a:endParaRPr>
          </a:p>
        </p:txBody>
      </p:sp>
      <p:sp>
        <p:nvSpPr>
          <p:cNvPr id="78" name="四角形: 角を丸くする 77">
            <a:extLst>
              <a:ext uri="{FF2B5EF4-FFF2-40B4-BE49-F238E27FC236}">
                <a16:creationId xmlns:a16="http://schemas.microsoft.com/office/drawing/2014/main" id="{273AEAF7-A6EF-4979-9B5D-9E95BA99EF1E}"/>
              </a:ext>
            </a:extLst>
          </p:cNvPr>
          <p:cNvSpPr/>
          <p:nvPr/>
        </p:nvSpPr>
        <p:spPr>
          <a:xfrm>
            <a:off x="7164288" y="2147250"/>
            <a:ext cx="1728192" cy="517537"/>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pc="-150" dirty="0">
                <a:solidFill>
                  <a:schemeClr val="bg1"/>
                </a:solidFill>
              </a:rPr>
              <a:t>（ア）　感じ取ったことなど</a:t>
            </a:r>
            <a:r>
              <a:rPr kumimoji="1" lang="en-US" altLang="ja-JP" spc="-150" dirty="0">
                <a:solidFill>
                  <a:schemeClr val="bg1"/>
                </a:solidFill>
              </a:rPr>
              <a:t>…</a:t>
            </a:r>
            <a:endParaRPr kumimoji="1" lang="ja-JP" altLang="en-US" spc="-150" dirty="0">
              <a:solidFill>
                <a:schemeClr val="bg1"/>
              </a:solidFill>
            </a:endParaRPr>
          </a:p>
        </p:txBody>
      </p:sp>
      <p:cxnSp>
        <p:nvCxnSpPr>
          <p:cNvPr id="85" name="直線コネクタ 84">
            <a:extLst>
              <a:ext uri="{FF2B5EF4-FFF2-40B4-BE49-F238E27FC236}">
                <a16:creationId xmlns:a16="http://schemas.microsoft.com/office/drawing/2014/main" id="{C8338DA0-AE85-4563-BA78-DC0B3DAF63E2}"/>
              </a:ext>
            </a:extLst>
          </p:cNvPr>
          <p:cNvCxnSpPr>
            <a:cxnSpLocks/>
          </p:cNvCxnSpPr>
          <p:nvPr/>
        </p:nvCxnSpPr>
        <p:spPr>
          <a:xfrm flipV="1">
            <a:off x="5512006" y="1577682"/>
            <a:ext cx="3452482" cy="1869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0" name="四角形: 角を丸くする 89">
            <a:extLst>
              <a:ext uri="{FF2B5EF4-FFF2-40B4-BE49-F238E27FC236}">
                <a16:creationId xmlns:a16="http://schemas.microsoft.com/office/drawing/2014/main" id="{412B40EA-A87A-49A6-98A8-E4A388338F82}"/>
              </a:ext>
            </a:extLst>
          </p:cNvPr>
          <p:cNvSpPr/>
          <p:nvPr/>
        </p:nvSpPr>
        <p:spPr>
          <a:xfrm>
            <a:off x="7164288" y="2730129"/>
            <a:ext cx="1696434" cy="22764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（ア）構成や装飾を</a:t>
            </a:r>
            <a:r>
              <a:rPr kumimoji="1" lang="en-US" altLang="ja-JP" sz="1600" spc="-150" dirty="0">
                <a:solidFill>
                  <a:schemeClr val="bg1"/>
                </a:solidFill>
              </a:rPr>
              <a:t>…</a:t>
            </a:r>
            <a:endParaRPr kumimoji="1" lang="ja-JP" altLang="en-US" sz="1600" spc="-150" dirty="0">
              <a:solidFill>
                <a:schemeClr val="bg1"/>
              </a:solidFill>
            </a:endParaRPr>
          </a:p>
        </p:txBody>
      </p:sp>
      <p:cxnSp>
        <p:nvCxnSpPr>
          <p:cNvPr id="91" name="直線コネクタ 90">
            <a:extLst>
              <a:ext uri="{FF2B5EF4-FFF2-40B4-BE49-F238E27FC236}">
                <a16:creationId xmlns:a16="http://schemas.microsoft.com/office/drawing/2014/main" id="{4C1F449C-6963-41DF-8F4A-8F2FC5487F56}"/>
              </a:ext>
            </a:extLst>
          </p:cNvPr>
          <p:cNvCxnSpPr>
            <a:cxnSpLocks/>
          </p:cNvCxnSpPr>
          <p:nvPr/>
        </p:nvCxnSpPr>
        <p:spPr>
          <a:xfrm flipV="1">
            <a:off x="5515441" y="2696029"/>
            <a:ext cx="3449047" cy="508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5" name="四角形: 角を丸くする 94">
            <a:extLst>
              <a:ext uri="{FF2B5EF4-FFF2-40B4-BE49-F238E27FC236}">
                <a16:creationId xmlns:a16="http://schemas.microsoft.com/office/drawing/2014/main" id="{C151F708-017F-4F13-A51E-0823EB3408C2}"/>
              </a:ext>
            </a:extLst>
          </p:cNvPr>
          <p:cNvSpPr/>
          <p:nvPr/>
        </p:nvSpPr>
        <p:spPr>
          <a:xfrm>
            <a:off x="7162436" y="3011313"/>
            <a:ext cx="1696434" cy="22764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（イ）伝達を</a:t>
            </a:r>
            <a:r>
              <a:rPr kumimoji="1" lang="en-US" altLang="ja-JP" sz="1600" spc="-150" dirty="0">
                <a:solidFill>
                  <a:schemeClr val="bg1"/>
                </a:solidFill>
              </a:rPr>
              <a:t>…</a:t>
            </a:r>
            <a:endParaRPr kumimoji="1" lang="ja-JP" altLang="en-US" sz="1600" spc="-150" dirty="0">
              <a:solidFill>
                <a:schemeClr val="bg1"/>
              </a:solidFill>
            </a:endParaRPr>
          </a:p>
        </p:txBody>
      </p:sp>
      <p:sp>
        <p:nvSpPr>
          <p:cNvPr id="96" name="四角形: 角を丸くする 95">
            <a:extLst>
              <a:ext uri="{FF2B5EF4-FFF2-40B4-BE49-F238E27FC236}">
                <a16:creationId xmlns:a16="http://schemas.microsoft.com/office/drawing/2014/main" id="{FB8AD59A-A3BA-40DA-B2BC-99E9D8813B38}"/>
              </a:ext>
            </a:extLst>
          </p:cNvPr>
          <p:cNvSpPr/>
          <p:nvPr/>
        </p:nvSpPr>
        <p:spPr>
          <a:xfrm>
            <a:off x="7148530" y="3324572"/>
            <a:ext cx="1696434" cy="22764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（ウ）用途や機能を</a:t>
            </a:r>
            <a:r>
              <a:rPr kumimoji="1" lang="en-US" altLang="ja-JP" sz="1600" spc="-150" dirty="0">
                <a:solidFill>
                  <a:schemeClr val="bg1"/>
                </a:solidFill>
              </a:rPr>
              <a:t>…</a:t>
            </a:r>
            <a:endParaRPr kumimoji="1" lang="ja-JP" altLang="en-US" sz="1600" spc="-150" dirty="0">
              <a:solidFill>
                <a:schemeClr val="bg1"/>
              </a:solidFill>
            </a:endParaRPr>
          </a:p>
        </p:txBody>
      </p:sp>
      <p:sp>
        <p:nvSpPr>
          <p:cNvPr id="97" name="四角形: 角を丸くする 96">
            <a:extLst>
              <a:ext uri="{FF2B5EF4-FFF2-40B4-BE49-F238E27FC236}">
                <a16:creationId xmlns:a16="http://schemas.microsoft.com/office/drawing/2014/main" id="{CE6996ED-83B5-4573-A134-110303FEFDE3}"/>
              </a:ext>
            </a:extLst>
          </p:cNvPr>
          <p:cNvSpPr/>
          <p:nvPr/>
        </p:nvSpPr>
        <p:spPr>
          <a:xfrm>
            <a:off x="7171259" y="3684613"/>
            <a:ext cx="1687612" cy="404060"/>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spc="-300" dirty="0">
                <a:solidFill>
                  <a:schemeClr val="bg1"/>
                </a:solidFill>
              </a:rPr>
              <a:t>（ア）創意工夫して</a:t>
            </a:r>
            <a:r>
              <a:rPr kumimoji="1" lang="en-US" altLang="ja-JP" sz="1600" spc="-300" dirty="0">
                <a:solidFill>
                  <a:schemeClr val="bg1"/>
                </a:solidFill>
              </a:rPr>
              <a:t>…</a:t>
            </a:r>
            <a:endParaRPr kumimoji="1" lang="ja-JP" altLang="en-US" sz="1600" spc="-300" dirty="0">
              <a:solidFill>
                <a:schemeClr val="bg1"/>
              </a:solidFill>
            </a:endParaRPr>
          </a:p>
        </p:txBody>
      </p:sp>
      <p:sp>
        <p:nvSpPr>
          <p:cNvPr id="98" name="四角形: 角を丸くする 97">
            <a:extLst>
              <a:ext uri="{FF2B5EF4-FFF2-40B4-BE49-F238E27FC236}">
                <a16:creationId xmlns:a16="http://schemas.microsoft.com/office/drawing/2014/main" id="{63BD10DE-D273-467E-AB69-A534BDA10B36}"/>
              </a:ext>
            </a:extLst>
          </p:cNvPr>
          <p:cNvSpPr/>
          <p:nvPr/>
        </p:nvSpPr>
        <p:spPr>
          <a:xfrm>
            <a:off x="7180080" y="4216656"/>
            <a:ext cx="1687612" cy="404060"/>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spc="-300" dirty="0">
                <a:solidFill>
                  <a:schemeClr val="bg1"/>
                </a:solidFill>
              </a:rPr>
              <a:t>（イ）見通しをもって</a:t>
            </a:r>
            <a:r>
              <a:rPr kumimoji="1" lang="en-US" altLang="ja-JP" sz="1600" spc="-300" dirty="0">
                <a:solidFill>
                  <a:schemeClr val="bg1"/>
                </a:solidFill>
              </a:rPr>
              <a:t>…</a:t>
            </a:r>
            <a:endParaRPr kumimoji="1" lang="ja-JP" altLang="en-US" sz="1600" spc="-300" dirty="0">
              <a:solidFill>
                <a:schemeClr val="bg1"/>
              </a:solidFill>
            </a:endParaRPr>
          </a:p>
        </p:txBody>
      </p:sp>
      <p:cxnSp>
        <p:nvCxnSpPr>
          <p:cNvPr id="99" name="直線コネクタ 98">
            <a:extLst>
              <a:ext uri="{FF2B5EF4-FFF2-40B4-BE49-F238E27FC236}">
                <a16:creationId xmlns:a16="http://schemas.microsoft.com/office/drawing/2014/main" id="{D66CF582-D45E-480D-8508-EF3D3F453713}"/>
              </a:ext>
            </a:extLst>
          </p:cNvPr>
          <p:cNvCxnSpPr>
            <a:cxnSpLocks/>
          </p:cNvCxnSpPr>
          <p:nvPr/>
        </p:nvCxnSpPr>
        <p:spPr>
          <a:xfrm>
            <a:off x="5542143" y="5340796"/>
            <a:ext cx="3422345" cy="818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2" name="四角形: 角を丸くする 101">
            <a:extLst>
              <a:ext uri="{FF2B5EF4-FFF2-40B4-BE49-F238E27FC236}">
                <a16:creationId xmlns:a16="http://schemas.microsoft.com/office/drawing/2014/main" id="{C0CF4A29-5D2F-4186-BCDF-AF8825AE245B}"/>
              </a:ext>
            </a:extLst>
          </p:cNvPr>
          <p:cNvSpPr/>
          <p:nvPr/>
        </p:nvSpPr>
        <p:spPr>
          <a:xfrm>
            <a:off x="5635993" y="2137014"/>
            <a:ext cx="1343364" cy="517537"/>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pc="-150" dirty="0">
                <a:solidFill>
                  <a:schemeClr val="bg1"/>
                </a:solidFill>
              </a:rPr>
              <a:t>ア　感じ取ったことなど</a:t>
            </a:r>
            <a:r>
              <a:rPr kumimoji="1" lang="en-US" altLang="ja-JP" spc="-150" dirty="0">
                <a:solidFill>
                  <a:schemeClr val="bg1"/>
                </a:solidFill>
              </a:rPr>
              <a:t>…</a:t>
            </a:r>
            <a:endParaRPr kumimoji="1" lang="ja-JP" altLang="en-US" spc="-150" dirty="0">
              <a:solidFill>
                <a:schemeClr val="bg1"/>
              </a:solidFill>
            </a:endParaRPr>
          </a:p>
        </p:txBody>
      </p:sp>
      <p:sp>
        <p:nvSpPr>
          <p:cNvPr id="103" name="四角形: 角を丸くする 102">
            <a:extLst>
              <a:ext uri="{FF2B5EF4-FFF2-40B4-BE49-F238E27FC236}">
                <a16:creationId xmlns:a16="http://schemas.microsoft.com/office/drawing/2014/main" id="{CBB39B7F-1989-43EC-8B68-849036B28494}"/>
              </a:ext>
            </a:extLst>
          </p:cNvPr>
          <p:cNvSpPr/>
          <p:nvPr/>
        </p:nvSpPr>
        <p:spPr>
          <a:xfrm>
            <a:off x="5604506" y="5429431"/>
            <a:ext cx="1405894" cy="479007"/>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300" dirty="0">
                <a:solidFill>
                  <a:schemeClr val="bg1"/>
                </a:solidFill>
              </a:rPr>
              <a:t>イ</a:t>
            </a:r>
            <a:r>
              <a:rPr kumimoji="1" lang="ja-JP" altLang="en-US" sz="1600" spc="-150" dirty="0">
                <a:solidFill>
                  <a:schemeClr val="bg1"/>
                </a:solidFill>
              </a:rPr>
              <a:t>　美術の働きや美術文化</a:t>
            </a:r>
            <a:r>
              <a:rPr kumimoji="1" lang="en-US" altLang="ja-JP" sz="1600" spc="-150" dirty="0">
                <a:solidFill>
                  <a:schemeClr val="bg1"/>
                </a:solidFill>
              </a:rPr>
              <a:t>…</a:t>
            </a:r>
            <a:endParaRPr kumimoji="1" lang="ja-JP" altLang="en-US" sz="1600" spc="-150" dirty="0">
              <a:solidFill>
                <a:schemeClr val="bg1"/>
              </a:solidFill>
            </a:endParaRPr>
          </a:p>
        </p:txBody>
      </p:sp>
      <p:sp>
        <p:nvSpPr>
          <p:cNvPr id="104" name="四角形: 角を丸くする 103">
            <a:extLst>
              <a:ext uri="{FF2B5EF4-FFF2-40B4-BE49-F238E27FC236}">
                <a16:creationId xmlns:a16="http://schemas.microsoft.com/office/drawing/2014/main" id="{3C7740D0-0E2C-40CC-BCE7-8DED468B419B}"/>
              </a:ext>
            </a:extLst>
          </p:cNvPr>
          <p:cNvSpPr/>
          <p:nvPr/>
        </p:nvSpPr>
        <p:spPr>
          <a:xfrm>
            <a:off x="7171639" y="4745502"/>
            <a:ext cx="1696434" cy="22764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（ア）感じ取った</a:t>
            </a:r>
            <a:r>
              <a:rPr kumimoji="1" lang="en-US" altLang="ja-JP" sz="1600" spc="-150" dirty="0">
                <a:solidFill>
                  <a:schemeClr val="bg1"/>
                </a:solidFill>
              </a:rPr>
              <a:t>…</a:t>
            </a:r>
            <a:endParaRPr kumimoji="1" lang="ja-JP" altLang="en-US" sz="1600" spc="-150" dirty="0">
              <a:solidFill>
                <a:schemeClr val="bg1"/>
              </a:solidFill>
            </a:endParaRPr>
          </a:p>
        </p:txBody>
      </p:sp>
      <p:sp>
        <p:nvSpPr>
          <p:cNvPr id="105" name="四角形: 角を丸くする 104">
            <a:extLst>
              <a:ext uri="{FF2B5EF4-FFF2-40B4-BE49-F238E27FC236}">
                <a16:creationId xmlns:a16="http://schemas.microsoft.com/office/drawing/2014/main" id="{EF56D60D-A7B3-4E75-A25D-E3055928CD44}"/>
              </a:ext>
            </a:extLst>
          </p:cNvPr>
          <p:cNvSpPr/>
          <p:nvPr/>
        </p:nvSpPr>
        <p:spPr>
          <a:xfrm>
            <a:off x="7162436" y="5059277"/>
            <a:ext cx="1696434" cy="22764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（イ）目的や機能</a:t>
            </a:r>
            <a:r>
              <a:rPr kumimoji="1" lang="en-US" altLang="ja-JP" sz="1600" spc="-150" dirty="0">
                <a:solidFill>
                  <a:schemeClr val="bg1"/>
                </a:solidFill>
              </a:rPr>
              <a:t>…</a:t>
            </a:r>
            <a:endParaRPr kumimoji="1" lang="ja-JP" altLang="en-US" sz="1600" spc="-150" dirty="0">
              <a:solidFill>
                <a:schemeClr val="bg1"/>
              </a:solidFill>
            </a:endParaRPr>
          </a:p>
        </p:txBody>
      </p:sp>
      <p:sp>
        <p:nvSpPr>
          <p:cNvPr id="108" name="正方形/長方形 107">
            <a:extLst>
              <a:ext uri="{FF2B5EF4-FFF2-40B4-BE49-F238E27FC236}">
                <a16:creationId xmlns:a16="http://schemas.microsoft.com/office/drawing/2014/main" id="{92774D5E-65B3-4CAB-9AD8-5E9E84B17439}"/>
              </a:ext>
            </a:extLst>
          </p:cNvPr>
          <p:cNvSpPr/>
          <p:nvPr/>
        </p:nvSpPr>
        <p:spPr>
          <a:xfrm>
            <a:off x="5512005" y="6036381"/>
            <a:ext cx="3452483" cy="695602"/>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p>
        </p:txBody>
      </p:sp>
      <p:sp>
        <p:nvSpPr>
          <p:cNvPr id="109" name="四角形: 角を丸くする 108">
            <a:extLst>
              <a:ext uri="{FF2B5EF4-FFF2-40B4-BE49-F238E27FC236}">
                <a16:creationId xmlns:a16="http://schemas.microsoft.com/office/drawing/2014/main" id="{9A6C3DF8-3D32-4200-815C-E8DD60A3B9F0}"/>
              </a:ext>
            </a:extLst>
          </p:cNvPr>
          <p:cNvSpPr/>
          <p:nvPr/>
        </p:nvSpPr>
        <p:spPr>
          <a:xfrm>
            <a:off x="7162436" y="5426928"/>
            <a:ext cx="1696434" cy="22764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（ア）生活や社会</a:t>
            </a:r>
            <a:r>
              <a:rPr kumimoji="1" lang="en-US" altLang="ja-JP" sz="1600" spc="-150" dirty="0">
                <a:solidFill>
                  <a:schemeClr val="bg1"/>
                </a:solidFill>
              </a:rPr>
              <a:t>…</a:t>
            </a:r>
            <a:endParaRPr kumimoji="1" lang="ja-JP" altLang="en-US" sz="1600" spc="-150" dirty="0">
              <a:solidFill>
                <a:schemeClr val="bg1"/>
              </a:solidFill>
            </a:endParaRPr>
          </a:p>
        </p:txBody>
      </p:sp>
      <p:sp>
        <p:nvSpPr>
          <p:cNvPr id="110" name="四角形: 角を丸くする 109">
            <a:extLst>
              <a:ext uri="{FF2B5EF4-FFF2-40B4-BE49-F238E27FC236}">
                <a16:creationId xmlns:a16="http://schemas.microsoft.com/office/drawing/2014/main" id="{67E2C223-55CC-4470-828D-B0EEBDE667FE}"/>
              </a:ext>
            </a:extLst>
          </p:cNvPr>
          <p:cNvSpPr/>
          <p:nvPr/>
        </p:nvSpPr>
        <p:spPr>
          <a:xfrm>
            <a:off x="7148530" y="5741948"/>
            <a:ext cx="1696434" cy="22764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600" spc="-150" dirty="0">
                <a:solidFill>
                  <a:schemeClr val="bg1"/>
                </a:solidFill>
              </a:rPr>
              <a:t>（イ）美術文化</a:t>
            </a:r>
            <a:r>
              <a:rPr kumimoji="1" lang="en-US" altLang="ja-JP" sz="1600" spc="-150" dirty="0">
                <a:solidFill>
                  <a:schemeClr val="bg1"/>
                </a:solidFill>
              </a:rPr>
              <a:t>…</a:t>
            </a:r>
            <a:endParaRPr kumimoji="1" lang="ja-JP" altLang="en-US" sz="1600" spc="-150" dirty="0">
              <a:solidFill>
                <a:schemeClr val="bg1"/>
              </a:solidFill>
            </a:endParaRPr>
          </a:p>
        </p:txBody>
      </p:sp>
      <p:sp>
        <p:nvSpPr>
          <p:cNvPr id="111" name="正方形/長方形 110">
            <a:extLst>
              <a:ext uri="{FF2B5EF4-FFF2-40B4-BE49-F238E27FC236}">
                <a16:creationId xmlns:a16="http://schemas.microsoft.com/office/drawing/2014/main" id="{D4D8C269-96CB-4D04-AABB-2EE1AE8FF782}"/>
              </a:ext>
            </a:extLst>
          </p:cNvPr>
          <p:cNvSpPr/>
          <p:nvPr/>
        </p:nvSpPr>
        <p:spPr>
          <a:xfrm>
            <a:off x="3203848" y="6011902"/>
            <a:ext cx="1305455" cy="726844"/>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ja-JP" altLang="en-US" sz="1600" dirty="0"/>
          </a:p>
        </p:txBody>
      </p:sp>
      <p:sp>
        <p:nvSpPr>
          <p:cNvPr id="48" name="正方形/長方形 47">
            <a:extLst>
              <a:ext uri="{FF2B5EF4-FFF2-40B4-BE49-F238E27FC236}">
                <a16:creationId xmlns:a16="http://schemas.microsoft.com/office/drawing/2014/main" id="{A6329348-0DBC-4185-B5D0-67ABD44A6AB8}"/>
              </a:ext>
            </a:extLst>
          </p:cNvPr>
          <p:cNvSpPr/>
          <p:nvPr/>
        </p:nvSpPr>
        <p:spPr>
          <a:xfrm>
            <a:off x="3275856" y="6061840"/>
            <a:ext cx="1186137" cy="572489"/>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ja-JP" sz="2400" b="1" dirty="0">
                <a:solidFill>
                  <a:schemeClr val="tx1"/>
                </a:solidFill>
              </a:rPr>
              <a:t>〔</a:t>
            </a:r>
            <a:r>
              <a:rPr lang="ja-JP" altLang="en-US" sz="2400" b="1" dirty="0">
                <a:solidFill>
                  <a:schemeClr val="tx1"/>
                </a:solidFill>
              </a:rPr>
              <a:t>共通事項</a:t>
            </a:r>
            <a:r>
              <a:rPr lang="en-US" altLang="ja-JP" sz="2400" b="1" dirty="0">
                <a:solidFill>
                  <a:schemeClr val="tx1"/>
                </a:solidFill>
              </a:rPr>
              <a:t>〕</a:t>
            </a:r>
            <a:endParaRPr lang="ja-JP" altLang="en-US" sz="2400" b="1" dirty="0">
              <a:solidFill>
                <a:schemeClr val="tx1"/>
              </a:solidFill>
            </a:endParaRPr>
          </a:p>
        </p:txBody>
      </p:sp>
      <p:sp>
        <p:nvSpPr>
          <p:cNvPr id="113" name="四角形: 角を丸くする 112">
            <a:extLst>
              <a:ext uri="{FF2B5EF4-FFF2-40B4-BE49-F238E27FC236}">
                <a16:creationId xmlns:a16="http://schemas.microsoft.com/office/drawing/2014/main" id="{32EDCED3-7B92-4587-824E-26D9BFFC9B8C}"/>
              </a:ext>
            </a:extLst>
          </p:cNvPr>
          <p:cNvSpPr/>
          <p:nvPr/>
        </p:nvSpPr>
        <p:spPr>
          <a:xfrm>
            <a:off x="5587300" y="6065549"/>
            <a:ext cx="3305180" cy="306482"/>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600" spc="-300" dirty="0">
                <a:solidFill>
                  <a:schemeClr val="bg1"/>
                </a:solidFill>
              </a:rPr>
              <a:t>ア　形や色彩などの効果の理解</a:t>
            </a:r>
          </a:p>
        </p:txBody>
      </p:sp>
      <p:sp>
        <p:nvSpPr>
          <p:cNvPr id="114" name="四角形: 角を丸くする 113">
            <a:extLst>
              <a:ext uri="{FF2B5EF4-FFF2-40B4-BE49-F238E27FC236}">
                <a16:creationId xmlns:a16="http://schemas.microsoft.com/office/drawing/2014/main" id="{C6E81C19-62A2-4767-94D1-6DD86CB855CB}"/>
              </a:ext>
            </a:extLst>
          </p:cNvPr>
          <p:cNvSpPr/>
          <p:nvPr/>
        </p:nvSpPr>
        <p:spPr>
          <a:xfrm>
            <a:off x="5587300" y="6371942"/>
            <a:ext cx="3305180" cy="306482"/>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nchorCtr="0"/>
          <a:lstStyle/>
          <a:p>
            <a:r>
              <a:rPr kumimoji="1" lang="ja-JP" altLang="en-US" sz="1600" spc="-300" dirty="0">
                <a:solidFill>
                  <a:schemeClr val="bg1"/>
                </a:solidFill>
              </a:rPr>
              <a:t>イ　全体のイメージや</a:t>
            </a:r>
            <a:r>
              <a:rPr kumimoji="1" lang="en-US" altLang="ja-JP" sz="1600" spc="-300" dirty="0">
                <a:solidFill>
                  <a:schemeClr val="bg1"/>
                </a:solidFill>
              </a:rPr>
              <a:t>…</a:t>
            </a:r>
            <a:r>
              <a:rPr kumimoji="1" lang="ja-JP" altLang="en-US" sz="1600" spc="-300" dirty="0">
                <a:solidFill>
                  <a:schemeClr val="bg1"/>
                </a:solidFill>
              </a:rPr>
              <a:t>で捉えることの理解</a:t>
            </a:r>
          </a:p>
        </p:txBody>
      </p:sp>
      <p:sp>
        <p:nvSpPr>
          <p:cNvPr id="59" name="角丸四角形 33">
            <a:extLst>
              <a:ext uri="{FF2B5EF4-FFF2-40B4-BE49-F238E27FC236}">
                <a16:creationId xmlns:a16="http://schemas.microsoft.com/office/drawing/2014/main" id="{C0B49974-18E6-4B8B-A44F-E4E3DC6C6409}"/>
              </a:ext>
            </a:extLst>
          </p:cNvPr>
          <p:cNvSpPr/>
          <p:nvPr/>
        </p:nvSpPr>
        <p:spPr>
          <a:xfrm>
            <a:off x="4499220" y="1200150"/>
            <a:ext cx="1015427" cy="852798"/>
          </a:xfrm>
          <a:prstGeom prst="roundRect">
            <a:avLst>
              <a:gd name="adj" fmla="val 4636"/>
            </a:avLst>
          </a:prstGeom>
          <a:solidFill>
            <a:srgbClr val="FFFFCC"/>
          </a:solidFill>
          <a:ln w="34925">
            <a:solidFill>
              <a:schemeClr val="tx1"/>
            </a:solidFill>
          </a:ln>
          <a:effectLst/>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400" b="1" dirty="0">
                <a:solidFill>
                  <a:srgbClr val="002060"/>
                </a:solidFill>
              </a:rPr>
              <a:t>項目</a:t>
            </a:r>
          </a:p>
        </p:txBody>
      </p:sp>
      <p:sp>
        <p:nvSpPr>
          <p:cNvPr id="64"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Ⅲ</a:t>
            </a:r>
            <a:r>
              <a:rPr lang="ja-JP" altLang="en-US" sz="2400" b="1" dirty="0">
                <a:solidFill>
                  <a:prstClr val="black"/>
                </a:solidFill>
                <a:ea typeface="HGP教科書体" panose="02020600000000000000" pitchFamily="18" charset="-128"/>
              </a:rPr>
              <a:t>　美術科の内容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871"/>
    </mc:Choice>
    <mc:Fallback xmlns="">
      <p:transition spd="slow" advTm="8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6E0E3B8F-704B-4C7F-B1D3-BF6448505C6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21" name="四角形: 角を丸くする 20">
            <a:extLst>
              <a:ext uri="{FF2B5EF4-FFF2-40B4-BE49-F238E27FC236}">
                <a16:creationId xmlns:a16="http://schemas.microsoft.com/office/drawing/2014/main" id="{7300439C-E60F-4031-B5C3-C2183793C54E}"/>
              </a:ext>
            </a:extLst>
          </p:cNvPr>
          <p:cNvSpPr/>
          <p:nvPr/>
        </p:nvSpPr>
        <p:spPr>
          <a:xfrm>
            <a:off x="213934" y="1196752"/>
            <a:ext cx="505678" cy="1475720"/>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chemeClr val="bg1"/>
                </a:solidFill>
              </a:rPr>
              <a:t>知</a:t>
            </a:r>
            <a:endParaRPr kumimoji="1" lang="en-US" altLang="ja-JP" sz="2000" dirty="0">
              <a:solidFill>
                <a:schemeClr val="bg1"/>
              </a:solidFill>
            </a:endParaRPr>
          </a:p>
          <a:p>
            <a:pPr algn="ctr"/>
            <a:r>
              <a:rPr kumimoji="1" lang="ja-JP" altLang="en-US" sz="2000" dirty="0">
                <a:solidFill>
                  <a:schemeClr val="bg1"/>
                </a:solidFill>
              </a:rPr>
              <a:t>・</a:t>
            </a:r>
            <a:endParaRPr kumimoji="1" lang="en-US" altLang="ja-JP" sz="2000" dirty="0">
              <a:solidFill>
                <a:schemeClr val="bg1"/>
              </a:solidFill>
            </a:endParaRPr>
          </a:p>
          <a:p>
            <a:pPr algn="ctr"/>
            <a:r>
              <a:rPr kumimoji="1" lang="ja-JP" altLang="en-US" sz="2000" dirty="0">
                <a:solidFill>
                  <a:schemeClr val="bg1"/>
                </a:solidFill>
              </a:rPr>
              <a:t>技</a:t>
            </a:r>
          </a:p>
        </p:txBody>
      </p:sp>
      <p:sp>
        <p:nvSpPr>
          <p:cNvPr id="26" name="四角形: 角を丸くする 25">
            <a:extLst>
              <a:ext uri="{FF2B5EF4-FFF2-40B4-BE49-F238E27FC236}">
                <a16:creationId xmlns:a16="http://schemas.microsoft.com/office/drawing/2014/main" id="{B6426183-BE5C-449A-BF74-7E41688E566B}"/>
              </a:ext>
            </a:extLst>
          </p:cNvPr>
          <p:cNvSpPr/>
          <p:nvPr/>
        </p:nvSpPr>
        <p:spPr>
          <a:xfrm>
            <a:off x="188293" y="2726700"/>
            <a:ext cx="509395" cy="2790532"/>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chemeClr val="bg1"/>
                </a:solidFill>
              </a:rPr>
              <a:t>思</a:t>
            </a:r>
            <a:endParaRPr kumimoji="1" lang="en-US" altLang="ja-JP" sz="2000" dirty="0">
              <a:solidFill>
                <a:schemeClr val="bg1"/>
              </a:solidFill>
            </a:endParaRPr>
          </a:p>
          <a:p>
            <a:pPr algn="ctr"/>
            <a:r>
              <a:rPr kumimoji="1" lang="ja-JP" altLang="en-US" sz="2000" dirty="0">
                <a:solidFill>
                  <a:schemeClr val="bg1"/>
                </a:solidFill>
              </a:rPr>
              <a:t>・</a:t>
            </a:r>
            <a:endParaRPr kumimoji="1" lang="en-US" altLang="ja-JP" sz="2000" dirty="0">
              <a:solidFill>
                <a:schemeClr val="bg1"/>
              </a:solidFill>
            </a:endParaRPr>
          </a:p>
          <a:p>
            <a:pPr algn="ctr"/>
            <a:r>
              <a:rPr kumimoji="1" lang="ja-JP" altLang="en-US" sz="2000" dirty="0">
                <a:solidFill>
                  <a:schemeClr val="bg1"/>
                </a:solidFill>
              </a:rPr>
              <a:t>判</a:t>
            </a:r>
            <a:endParaRPr kumimoji="1" lang="en-US" altLang="ja-JP" sz="2000" dirty="0">
              <a:solidFill>
                <a:schemeClr val="bg1"/>
              </a:solidFill>
            </a:endParaRPr>
          </a:p>
          <a:p>
            <a:pPr algn="ctr"/>
            <a:r>
              <a:rPr kumimoji="1" lang="ja-JP" altLang="en-US" sz="2000" dirty="0">
                <a:solidFill>
                  <a:schemeClr val="bg1"/>
                </a:solidFill>
              </a:rPr>
              <a:t>・</a:t>
            </a:r>
            <a:endParaRPr kumimoji="1" lang="en-US" altLang="ja-JP" sz="2000" dirty="0">
              <a:solidFill>
                <a:schemeClr val="bg1"/>
              </a:solidFill>
            </a:endParaRPr>
          </a:p>
          <a:p>
            <a:pPr algn="ctr"/>
            <a:r>
              <a:rPr kumimoji="1" lang="ja-JP" altLang="en-US" sz="2000" dirty="0">
                <a:solidFill>
                  <a:schemeClr val="bg1"/>
                </a:solidFill>
              </a:rPr>
              <a:t>表</a:t>
            </a:r>
          </a:p>
        </p:txBody>
      </p:sp>
      <p:sp>
        <p:nvSpPr>
          <p:cNvPr id="27" name="四角形: 角を丸くする 26">
            <a:extLst>
              <a:ext uri="{FF2B5EF4-FFF2-40B4-BE49-F238E27FC236}">
                <a16:creationId xmlns:a16="http://schemas.microsoft.com/office/drawing/2014/main" id="{FA74ABF8-8EFB-430A-A2CF-B53FA852E5D5}"/>
              </a:ext>
            </a:extLst>
          </p:cNvPr>
          <p:cNvSpPr/>
          <p:nvPr/>
        </p:nvSpPr>
        <p:spPr>
          <a:xfrm>
            <a:off x="210215" y="5571460"/>
            <a:ext cx="509395" cy="1286540"/>
          </a:xfrm>
          <a:prstGeom prst="roundRect">
            <a:avLst>
              <a:gd name="adj" fmla="val 20407"/>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000" spc="-300" dirty="0">
                <a:solidFill>
                  <a:schemeClr val="bg1"/>
                </a:solidFill>
              </a:rPr>
              <a:t>人</a:t>
            </a:r>
            <a:endParaRPr kumimoji="1" lang="en-US" altLang="ja-JP" sz="2000" spc="-300" dirty="0">
              <a:solidFill>
                <a:schemeClr val="bg1"/>
              </a:solidFill>
            </a:endParaRPr>
          </a:p>
          <a:p>
            <a:r>
              <a:rPr kumimoji="1" lang="ja-JP" altLang="en-US" sz="2000" spc="-300" dirty="0">
                <a:solidFill>
                  <a:schemeClr val="bg1"/>
                </a:solidFill>
              </a:rPr>
              <a:t>間</a:t>
            </a:r>
            <a:endParaRPr kumimoji="1" lang="en-US" altLang="ja-JP" sz="2000" spc="-300" dirty="0">
              <a:solidFill>
                <a:schemeClr val="bg1"/>
              </a:solidFill>
            </a:endParaRPr>
          </a:p>
          <a:p>
            <a:r>
              <a:rPr kumimoji="1" lang="ja-JP" altLang="en-US" sz="2000" spc="-300" dirty="0">
                <a:solidFill>
                  <a:schemeClr val="bg1"/>
                </a:solidFill>
              </a:rPr>
              <a:t>性</a:t>
            </a:r>
            <a:endParaRPr kumimoji="1" lang="en-US" altLang="ja-JP" sz="2000" spc="-300" dirty="0">
              <a:solidFill>
                <a:schemeClr val="bg1"/>
              </a:solidFill>
            </a:endParaRPr>
          </a:p>
          <a:p>
            <a:r>
              <a:rPr kumimoji="1" lang="ja-JP" altLang="en-US" sz="2000" spc="-300" dirty="0">
                <a:solidFill>
                  <a:schemeClr val="bg1"/>
                </a:solidFill>
              </a:rPr>
              <a:t>等</a:t>
            </a:r>
          </a:p>
        </p:txBody>
      </p:sp>
      <p:sp>
        <p:nvSpPr>
          <p:cNvPr id="3" name="正方形/長方形 2">
            <a:extLst>
              <a:ext uri="{FF2B5EF4-FFF2-40B4-BE49-F238E27FC236}">
                <a16:creationId xmlns:a16="http://schemas.microsoft.com/office/drawing/2014/main" id="{B01100AD-E91C-47D5-A398-CC8CD785358D}"/>
              </a:ext>
            </a:extLst>
          </p:cNvPr>
          <p:cNvSpPr/>
          <p:nvPr/>
        </p:nvSpPr>
        <p:spPr>
          <a:xfrm>
            <a:off x="34925" y="454559"/>
            <a:ext cx="2664296" cy="461665"/>
          </a:xfrm>
          <a:prstGeom prst="rect">
            <a:avLst/>
          </a:prstGeom>
        </p:spPr>
        <p:txBody>
          <a:bodyPr wrap="square">
            <a:spAutoFit/>
          </a:bodyPr>
          <a:lstStyle/>
          <a:p>
            <a:r>
              <a:rPr lang="ja-JP" altLang="en-US" sz="2400" b="1" dirty="0">
                <a:solidFill>
                  <a:prstClr val="black"/>
                </a:solidFill>
                <a:latin typeface="+mn-ea"/>
              </a:rPr>
              <a:t>１　各学年の目標</a:t>
            </a:r>
            <a:endParaRPr lang="ja-JP" altLang="en-US" sz="2400" dirty="0">
              <a:latin typeface="+mn-ea"/>
            </a:endParaRPr>
          </a:p>
        </p:txBody>
      </p:sp>
      <p:graphicFrame>
        <p:nvGraphicFramePr>
          <p:cNvPr id="4" name="表 3">
            <a:extLst>
              <a:ext uri="{FF2B5EF4-FFF2-40B4-BE49-F238E27FC236}">
                <a16:creationId xmlns:a16="http://schemas.microsoft.com/office/drawing/2014/main" id="{30C191C6-3C05-4FA0-A9C2-F7F714B4BF16}"/>
              </a:ext>
            </a:extLst>
          </p:cNvPr>
          <p:cNvGraphicFramePr>
            <a:graphicFrameLocks noGrp="1"/>
          </p:cNvGraphicFramePr>
          <p:nvPr>
            <p:extLst>
              <p:ext uri="{D42A27DB-BD31-4B8C-83A1-F6EECF244321}">
                <p14:modId xmlns:p14="http://schemas.microsoft.com/office/powerpoint/2010/main" val="3150219107"/>
              </p:ext>
            </p:extLst>
          </p:nvPr>
        </p:nvGraphicFramePr>
        <p:xfrm>
          <a:off x="822324" y="886780"/>
          <a:ext cx="8142163" cy="5926363"/>
        </p:xfrm>
        <a:graphic>
          <a:graphicData uri="http://schemas.openxmlformats.org/drawingml/2006/table">
            <a:tbl>
              <a:tblPr>
                <a:tableStyleId>{616DA210-FB5B-4158-B5E0-FEB733F419BA}</a:tableStyleId>
              </a:tblPr>
              <a:tblGrid>
                <a:gridCol w="4037708">
                  <a:extLst>
                    <a:ext uri="{9D8B030D-6E8A-4147-A177-3AD203B41FA5}">
                      <a16:colId xmlns:a16="http://schemas.microsoft.com/office/drawing/2014/main" val="2632562221"/>
                    </a:ext>
                  </a:extLst>
                </a:gridCol>
                <a:gridCol w="4104455">
                  <a:extLst>
                    <a:ext uri="{9D8B030D-6E8A-4147-A177-3AD203B41FA5}">
                      <a16:colId xmlns:a16="http://schemas.microsoft.com/office/drawing/2014/main" val="4209316229"/>
                    </a:ext>
                  </a:extLst>
                </a:gridCol>
              </a:tblGrid>
              <a:tr h="352704">
                <a:tc>
                  <a:txBody>
                    <a:bodyPr/>
                    <a:lstStyle/>
                    <a:p>
                      <a:pPr algn="ctr" fontAlgn="ctr"/>
                      <a:r>
                        <a:rPr lang="en-US" altLang="ja-JP" sz="1800" u="none" strike="noStrike" dirty="0">
                          <a:effectLst/>
                        </a:rPr>
                        <a:t>〔</a:t>
                      </a:r>
                      <a:r>
                        <a:rPr lang="ja-JP" altLang="en-US" sz="1800" u="none" strike="noStrike" dirty="0">
                          <a:effectLst/>
                        </a:rPr>
                        <a:t>第１学年</a:t>
                      </a:r>
                      <a:r>
                        <a:rPr lang="en-US" altLang="ja-JP" sz="1800" u="none" strike="noStrike" dirty="0">
                          <a:effectLst/>
                        </a:rPr>
                        <a:t>〕</a:t>
                      </a:r>
                      <a:endParaRPr lang="en-US" altLang="ja-JP" sz="1800" b="0" i="0" u="none" strike="noStrike" dirty="0">
                        <a:solidFill>
                          <a:srgbClr val="000000"/>
                        </a:solidFill>
                        <a:effectLst/>
                        <a:latin typeface="ＭＳＰゴシック"/>
                        <a:ea typeface="游ゴシック" panose="020B0400000000000000" pitchFamily="50" charset="-128"/>
                      </a:endParaRPr>
                    </a:p>
                  </a:txBody>
                  <a:tcPr marL="7367" marR="7367" marT="7367" marB="0" anchor="ctr"/>
                </a:tc>
                <a:tc>
                  <a:txBody>
                    <a:bodyPr/>
                    <a:lstStyle/>
                    <a:p>
                      <a:pPr algn="ctr" fontAlgn="ctr"/>
                      <a:r>
                        <a:rPr lang="en-US" altLang="ja-JP" sz="1800" u="none" strike="noStrike" dirty="0">
                          <a:effectLst/>
                        </a:rPr>
                        <a:t>〔</a:t>
                      </a:r>
                      <a:r>
                        <a:rPr lang="ja-JP" altLang="en-US" sz="1800" u="none" strike="noStrike" dirty="0">
                          <a:effectLst/>
                        </a:rPr>
                        <a:t>第２学年及び第３学年</a:t>
                      </a:r>
                      <a:r>
                        <a:rPr lang="en-US" altLang="ja-JP" sz="1800" u="none" strike="noStrike" dirty="0">
                          <a:effectLst/>
                        </a:rPr>
                        <a:t>〕</a:t>
                      </a:r>
                      <a:endParaRPr lang="en-US" altLang="ja-JP" sz="1800" b="0" i="0" u="none" strike="noStrike" dirty="0">
                        <a:solidFill>
                          <a:srgbClr val="000000"/>
                        </a:solidFill>
                        <a:effectLst/>
                        <a:latin typeface="ＭＳＰゴシック"/>
                        <a:ea typeface="游ゴシック" panose="020B0400000000000000" pitchFamily="50" charset="-128"/>
                      </a:endParaRPr>
                    </a:p>
                  </a:txBody>
                  <a:tcPr marL="7367" marR="7367" marT="7367" marB="0" anchor="ctr"/>
                </a:tc>
                <a:extLst>
                  <a:ext uri="{0D108BD9-81ED-4DB2-BD59-A6C34878D82A}">
                    <a16:rowId xmlns:a16="http://schemas.microsoft.com/office/drawing/2014/main" val="2225546614"/>
                  </a:ext>
                </a:extLst>
              </a:tr>
              <a:tr h="1500165">
                <a:tc>
                  <a:txBody>
                    <a:bodyPr/>
                    <a:lstStyle/>
                    <a:p>
                      <a:pPr marL="457200" indent="-457200" algn="l" fontAlgn="ctr">
                        <a:buAutoNum type="arabicParenBoth"/>
                      </a:pPr>
                      <a:r>
                        <a:rPr lang="ja-JP" altLang="en-US" sz="2000" u="none" strike="noStrike" dirty="0">
                          <a:effectLst/>
                        </a:rPr>
                        <a:t>対象や事象を捉える造形的な視</a:t>
                      </a:r>
                      <a:endParaRPr lang="en-US" altLang="ja-JP" sz="2000" u="none" strike="noStrike" dirty="0">
                        <a:effectLst/>
                      </a:endParaRPr>
                    </a:p>
                    <a:p>
                      <a:pPr marL="457200" indent="-457200" algn="l" fontAlgn="ctr">
                        <a:buNone/>
                      </a:pPr>
                      <a:r>
                        <a:rPr lang="ja-JP" altLang="en-US" sz="2000" u="none" strike="noStrike" dirty="0">
                          <a:effectLst/>
                        </a:rPr>
                        <a:t>　　点について理解すると</a:t>
                      </a:r>
                      <a:r>
                        <a:rPr lang="ja-JP" altLang="en-US" sz="2000" u="none" strike="noStrike">
                          <a:effectLst/>
                        </a:rPr>
                        <a:t>ともに，意</a:t>
                      </a:r>
                      <a:endParaRPr lang="en-US" altLang="ja-JP" sz="2000" u="none" strike="noStrike" dirty="0">
                        <a:effectLst/>
                      </a:endParaRPr>
                    </a:p>
                    <a:p>
                      <a:pPr marL="457200" indent="-457200" algn="l" fontAlgn="ctr">
                        <a:buNone/>
                      </a:pPr>
                      <a:r>
                        <a:rPr lang="ja-JP" altLang="en-US" sz="2000" u="none" strike="noStrike" dirty="0">
                          <a:effectLst/>
                        </a:rPr>
                        <a:t>　　図に応じて</a:t>
                      </a:r>
                      <a:r>
                        <a:rPr lang="ja-JP" altLang="en-US" sz="2000" u="none" strike="noStrike" dirty="0">
                          <a:effectLst/>
                          <a:highlight>
                            <a:srgbClr val="FFFF00"/>
                          </a:highlight>
                        </a:rPr>
                        <a:t>表現方法を工夫して</a:t>
                      </a:r>
                      <a:r>
                        <a:rPr lang="ja-JP" altLang="en-US" sz="2000" u="none" strike="noStrike" dirty="0">
                          <a:effectLst/>
                        </a:rPr>
                        <a:t>表</a:t>
                      </a:r>
                      <a:endParaRPr lang="en-US" altLang="ja-JP" sz="2000" u="none" strike="noStrike" dirty="0">
                        <a:effectLst/>
                      </a:endParaRPr>
                    </a:p>
                    <a:p>
                      <a:pPr marL="457200" indent="-457200" algn="l" fontAlgn="ctr">
                        <a:buNone/>
                      </a:pPr>
                      <a:r>
                        <a:rPr lang="ja-JP" altLang="en-US" sz="2000" u="none" strike="noStrike" dirty="0">
                          <a:effectLst/>
                        </a:rPr>
                        <a:t>　　すことができるようにする。</a:t>
                      </a:r>
                      <a:endParaRPr lang="ja-JP" altLang="en-US" sz="2000" b="0" i="0" u="none" strike="noStrike" dirty="0">
                        <a:solidFill>
                          <a:srgbClr val="000000"/>
                        </a:solidFill>
                        <a:effectLst/>
                        <a:latin typeface="ＭＳＰゴシック"/>
                        <a:ea typeface="游ゴシック" panose="020B0400000000000000" pitchFamily="50" charset="-128"/>
                      </a:endParaRPr>
                    </a:p>
                  </a:txBody>
                  <a:tcPr marL="7367" marR="7367" marT="7367" marB="0" anchor="ctr"/>
                </a:tc>
                <a:tc>
                  <a:txBody>
                    <a:bodyPr/>
                    <a:lstStyle/>
                    <a:p>
                      <a:pPr marL="457200" indent="-457200" algn="l" fontAlgn="ctr">
                        <a:buAutoNum type="arabicParenBoth"/>
                      </a:pPr>
                      <a:r>
                        <a:rPr lang="ja-JP" altLang="en-US" sz="2000" u="none" strike="noStrike" dirty="0">
                          <a:effectLst/>
                        </a:rPr>
                        <a:t>対象や事象を捉える造形的な視点について理解すると</a:t>
                      </a:r>
                      <a:r>
                        <a:rPr lang="ja-JP" altLang="en-US" sz="2000" u="none" strike="noStrike">
                          <a:effectLst/>
                        </a:rPr>
                        <a:t>ともに，意図</a:t>
                      </a:r>
                      <a:r>
                        <a:rPr lang="ja-JP" altLang="en-US" sz="2000" u="none" strike="noStrike" dirty="0">
                          <a:effectLst/>
                        </a:rPr>
                        <a:t>に応じて</a:t>
                      </a:r>
                      <a:r>
                        <a:rPr lang="ja-JP" altLang="en-US" sz="2000" u="none" strike="noStrike" dirty="0">
                          <a:effectLst/>
                          <a:highlight>
                            <a:srgbClr val="FFFF00"/>
                          </a:highlight>
                        </a:rPr>
                        <a:t>自分の表現方法を</a:t>
                      </a:r>
                      <a:r>
                        <a:rPr lang="ja-JP" altLang="en-US" sz="2000" u="none" strike="noStrike">
                          <a:effectLst/>
                          <a:highlight>
                            <a:srgbClr val="FFFF00"/>
                          </a:highlight>
                        </a:rPr>
                        <a:t>追求</a:t>
                      </a:r>
                      <a:r>
                        <a:rPr lang="ja-JP" altLang="en-US" sz="2000" u="none" strike="noStrike">
                          <a:effectLst/>
                        </a:rPr>
                        <a:t>し，</a:t>
                      </a:r>
                      <a:r>
                        <a:rPr lang="ja-JP" altLang="en-US" sz="2000" u="none" strike="noStrike">
                          <a:effectLst/>
                          <a:highlight>
                            <a:srgbClr val="FFFF00"/>
                          </a:highlight>
                        </a:rPr>
                        <a:t>創造的</a:t>
                      </a:r>
                      <a:r>
                        <a:rPr lang="ja-JP" altLang="en-US" sz="2000" u="none" strike="noStrike" dirty="0">
                          <a:effectLst/>
                        </a:rPr>
                        <a:t>に表すことができるようにする。</a:t>
                      </a:r>
                      <a:endParaRPr lang="ja-JP" altLang="en-US" sz="2000" b="0" i="0" u="none" strike="noStrike" dirty="0">
                        <a:solidFill>
                          <a:srgbClr val="000000"/>
                        </a:solidFill>
                        <a:effectLst/>
                        <a:latin typeface="ＭＳＰゴシック"/>
                        <a:ea typeface="游ゴシック" panose="020B0400000000000000" pitchFamily="50" charset="-128"/>
                      </a:endParaRPr>
                    </a:p>
                  </a:txBody>
                  <a:tcPr marL="7367" marR="7367" marT="7367" marB="0" anchor="ctr"/>
                </a:tc>
                <a:extLst>
                  <a:ext uri="{0D108BD9-81ED-4DB2-BD59-A6C34878D82A}">
                    <a16:rowId xmlns:a16="http://schemas.microsoft.com/office/drawing/2014/main" val="978175622"/>
                  </a:ext>
                </a:extLst>
              </a:tr>
              <a:tr h="2751092">
                <a:tc>
                  <a:txBody>
                    <a:bodyPr/>
                    <a:lstStyle/>
                    <a:p>
                      <a:pPr algn="l" fontAlgn="ctr"/>
                      <a:r>
                        <a:rPr lang="en-US" altLang="ja-JP" sz="2000" u="none" strike="noStrike" dirty="0">
                          <a:effectLst/>
                        </a:rPr>
                        <a:t>(2) </a:t>
                      </a:r>
                      <a:r>
                        <a:rPr lang="ja-JP" altLang="en-US" sz="2000" u="none" strike="noStrike" dirty="0">
                          <a:effectLst/>
                        </a:rPr>
                        <a:t>自然の造形や美術作品などの造</a:t>
                      </a:r>
                      <a:endParaRPr lang="en-US" altLang="ja-JP" sz="2000" u="none" strike="noStrike" dirty="0">
                        <a:effectLst/>
                      </a:endParaRPr>
                    </a:p>
                    <a:p>
                      <a:pPr algn="l" fontAlgn="ctr"/>
                      <a:r>
                        <a:rPr lang="ja-JP" altLang="en-US" sz="2000" u="none" strike="noStrike" dirty="0">
                          <a:effectLst/>
                        </a:rPr>
                        <a:t>　　形的なよさ</a:t>
                      </a:r>
                      <a:r>
                        <a:rPr lang="ja-JP" altLang="en-US" sz="2000" u="none" strike="noStrike">
                          <a:effectLst/>
                        </a:rPr>
                        <a:t>や美しさ，表現</a:t>
                      </a:r>
                      <a:r>
                        <a:rPr lang="ja-JP" altLang="en-US" sz="2000" u="none" strike="noStrike" dirty="0">
                          <a:effectLst/>
                        </a:rPr>
                        <a:t>の意図と</a:t>
                      </a:r>
                      <a:endParaRPr lang="en-US" altLang="ja-JP" sz="2000" u="none" strike="noStrike" dirty="0">
                        <a:effectLst/>
                      </a:endParaRPr>
                    </a:p>
                    <a:p>
                      <a:pPr algn="l" fontAlgn="ctr"/>
                      <a:r>
                        <a:rPr lang="ja-JP" altLang="en-US" sz="2000" u="none" strike="noStrike" dirty="0">
                          <a:effectLst/>
                        </a:rPr>
                        <a:t>　</a:t>
                      </a:r>
                      <a:r>
                        <a:rPr lang="ja-JP" altLang="en-US" sz="2000" u="none" strike="noStrike">
                          <a:effectLst/>
                        </a:rPr>
                        <a:t>　工夫，機能性</a:t>
                      </a:r>
                      <a:r>
                        <a:rPr lang="ja-JP" altLang="en-US" sz="2000" u="none" strike="noStrike" dirty="0">
                          <a:effectLst/>
                        </a:rPr>
                        <a:t>と美しさと</a:t>
                      </a:r>
                      <a:r>
                        <a:rPr lang="ja-JP" altLang="en-US" sz="2000" u="none" strike="noStrike">
                          <a:effectLst/>
                        </a:rPr>
                        <a:t>の調和，美</a:t>
                      </a:r>
                      <a:endParaRPr lang="en-US" altLang="ja-JP" sz="2000" u="none" strike="noStrike" dirty="0">
                        <a:effectLst/>
                      </a:endParaRPr>
                    </a:p>
                    <a:p>
                      <a:pPr algn="l" fontAlgn="ctr"/>
                      <a:r>
                        <a:rPr lang="ja-JP" altLang="en-US" sz="2000" u="none" strike="noStrike" dirty="0">
                          <a:effectLst/>
                        </a:rPr>
                        <a:t>　　術の働きなどに</a:t>
                      </a:r>
                      <a:r>
                        <a:rPr lang="ja-JP" altLang="en-US" sz="2000" u="none" strike="noStrike">
                          <a:effectLst/>
                        </a:rPr>
                        <a:t>ついて考え，</a:t>
                      </a:r>
                      <a:r>
                        <a:rPr lang="ja-JP" altLang="en-US" sz="2000" u="none" strike="noStrike">
                          <a:solidFill>
                            <a:srgbClr val="FF0000"/>
                          </a:solidFill>
                          <a:effectLst/>
                        </a:rPr>
                        <a:t>主題</a:t>
                      </a:r>
                      <a:endParaRPr lang="en-US" altLang="ja-JP" sz="2000" u="none" strike="noStrike" dirty="0">
                        <a:solidFill>
                          <a:srgbClr val="FF0000"/>
                        </a:solidFill>
                        <a:effectLst/>
                      </a:endParaRPr>
                    </a:p>
                    <a:p>
                      <a:pPr algn="l" fontAlgn="ctr"/>
                      <a:r>
                        <a:rPr lang="ja-JP" altLang="en-US" sz="2000" u="none" strike="noStrike" dirty="0">
                          <a:solidFill>
                            <a:srgbClr val="FF0000"/>
                          </a:solidFill>
                          <a:effectLst/>
                        </a:rPr>
                        <a:t>　　を生み出し</a:t>
                      </a:r>
                      <a:r>
                        <a:rPr lang="ja-JP" altLang="en-US" sz="2000" u="none" strike="noStrike" dirty="0">
                          <a:effectLst/>
                        </a:rPr>
                        <a:t>豊かに発想し構想を</a:t>
                      </a:r>
                      <a:endParaRPr lang="en-US" altLang="ja-JP" sz="2000" u="none" strike="noStrike" dirty="0">
                        <a:effectLst/>
                      </a:endParaRPr>
                    </a:p>
                    <a:p>
                      <a:pPr algn="l" fontAlgn="ctr"/>
                      <a:r>
                        <a:rPr lang="ja-JP" altLang="en-US" sz="2000" u="none" strike="noStrike" dirty="0">
                          <a:effectLst/>
                        </a:rPr>
                        <a:t>　</a:t>
                      </a:r>
                      <a:r>
                        <a:rPr lang="ja-JP" altLang="en-US" sz="2000" u="none" strike="noStrike">
                          <a:effectLst/>
                        </a:rPr>
                        <a:t>　練ったり，美術</a:t>
                      </a:r>
                      <a:r>
                        <a:rPr lang="ja-JP" altLang="en-US" sz="2000" u="none" strike="noStrike" dirty="0">
                          <a:effectLst/>
                        </a:rPr>
                        <a:t>や美術文化に対す</a:t>
                      </a:r>
                      <a:endParaRPr lang="en-US" altLang="ja-JP" sz="2000" u="none" strike="noStrike" dirty="0">
                        <a:effectLst/>
                      </a:endParaRPr>
                    </a:p>
                    <a:p>
                      <a:pPr algn="l" fontAlgn="ctr"/>
                      <a:r>
                        <a:rPr lang="ja-JP" altLang="en-US" sz="2000" u="none" strike="noStrike" dirty="0">
                          <a:effectLst/>
                        </a:rPr>
                        <a:t>　　る見方や感じ方を</a:t>
                      </a:r>
                      <a:r>
                        <a:rPr lang="ja-JP" altLang="en-US" sz="2000" u="none" strike="noStrike" dirty="0">
                          <a:effectLst/>
                          <a:highlight>
                            <a:srgbClr val="FFFF00"/>
                          </a:highlight>
                        </a:rPr>
                        <a:t>広げたり</a:t>
                      </a:r>
                      <a:r>
                        <a:rPr lang="ja-JP" altLang="en-US" sz="2000" u="none" strike="noStrike" dirty="0">
                          <a:effectLst/>
                        </a:rPr>
                        <a:t>する</a:t>
                      </a:r>
                      <a:r>
                        <a:rPr lang="ja-JP" altLang="en-US" sz="2000" u="none" strike="noStrike" dirty="0" err="1">
                          <a:effectLst/>
                        </a:rPr>
                        <a:t>こ</a:t>
                      </a:r>
                      <a:endParaRPr lang="en-US" altLang="ja-JP" sz="2000" u="none" strike="noStrike" dirty="0">
                        <a:effectLst/>
                      </a:endParaRPr>
                    </a:p>
                    <a:p>
                      <a:pPr algn="l" fontAlgn="ctr"/>
                      <a:r>
                        <a:rPr lang="ja-JP" altLang="en-US" sz="2000" u="none" strike="noStrike" dirty="0">
                          <a:effectLst/>
                        </a:rPr>
                        <a:t>　　</a:t>
                      </a:r>
                      <a:r>
                        <a:rPr lang="ja-JP" altLang="en-US" sz="2000" u="none" strike="noStrike" dirty="0" err="1">
                          <a:effectLst/>
                        </a:rPr>
                        <a:t>とが</a:t>
                      </a:r>
                      <a:r>
                        <a:rPr lang="ja-JP" altLang="en-US" sz="2000" u="none" strike="noStrike" dirty="0">
                          <a:effectLst/>
                        </a:rPr>
                        <a:t>できるようにする。</a:t>
                      </a:r>
                      <a:endParaRPr lang="ja-JP" altLang="en-US" sz="2000" b="0" i="0" u="none" strike="noStrike" dirty="0">
                        <a:solidFill>
                          <a:srgbClr val="000000"/>
                        </a:solidFill>
                        <a:effectLst/>
                        <a:latin typeface="ＭＳＰゴシック"/>
                        <a:ea typeface="游ゴシック" panose="020B0400000000000000" pitchFamily="50" charset="-128"/>
                      </a:endParaRPr>
                    </a:p>
                  </a:txBody>
                  <a:tcPr marL="7367" marR="7367" marT="7367" marB="0"/>
                </a:tc>
                <a:tc>
                  <a:txBody>
                    <a:bodyPr/>
                    <a:lstStyle/>
                    <a:p>
                      <a:pPr algn="l" fontAlgn="ctr"/>
                      <a:r>
                        <a:rPr lang="en-US" altLang="ja-JP" sz="2000" u="none" strike="noStrike" dirty="0">
                          <a:effectLst/>
                        </a:rPr>
                        <a:t>(2) </a:t>
                      </a:r>
                      <a:r>
                        <a:rPr lang="ja-JP" altLang="en-US" sz="2000" u="none" strike="noStrike" dirty="0">
                          <a:effectLst/>
                        </a:rPr>
                        <a:t>自然の造形や美術作品などの造</a:t>
                      </a:r>
                      <a:endParaRPr lang="en-US" altLang="ja-JP" sz="2000" u="none" strike="noStrike" dirty="0">
                        <a:effectLst/>
                      </a:endParaRPr>
                    </a:p>
                    <a:p>
                      <a:pPr algn="l" fontAlgn="ctr"/>
                      <a:r>
                        <a:rPr lang="ja-JP" altLang="en-US" sz="2000" u="none" strike="noStrike" dirty="0">
                          <a:effectLst/>
                        </a:rPr>
                        <a:t>　　形的なよさや美しさ，表現の意図と</a:t>
                      </a:r>
                      <a:endParaRPr lang="en-US" altLang="ja-JP" sz="2000" u="none" strike="noStrike" dirty="0">
                        <a:effectLst/>
                      </a:endParaRPr>
                    </a:p>
                    <a:p>
                      <a:pPr algn="l" fontAlgn="ctr"/>
                      <a:r>
                        <a:rPr lang="ja-JP" altLang="en-US" dirty="0"/>
                        <a:t>　　</a:t>
                      </a:r>
                      <a:r>
                        <a:rPr lang="ja-JP" altLang="en-US" sz="2000" u="none" strike="noStrike" dirty="0">
                          <a:effectLst/>
                          <a:highlight>
                            <a:srgbClr val="FFFF00"/>
                          </a:highlight>
                        </a:rPr>
                        <a:t>創造的な</a:t>
                      </a:r>
                      <a:r>
                        <a:rPr lang="ja-JP" altLang="en-US" sz="2000" u="none" strike="noStrike" dirty="0">
                          <a:effectLst/>
                        </a:rPr>
                        <a:t>工夫，機能性と</a:t>
                      </a:r>
                      <a:r>
                        <a:rPr lang="ja-JP" altLang="en-US" sz="2000" u="none" strike="noStrike" dirty="0">
                          <a:effectLst/>
                          <a:highlight>
                            <a:srgbClr val="FFFF00"/>
                          </a:highlight>
                        </a:rPr>
                        <a:t>洗練され</a:t>
                      </a:r>
                      <a:endParaRPr lang="en-US" altLang="ja-JP" sz="2000" u="none" strike="noStrike" dirty="0">
                        <a:effectLst/>
                        <a:highlight>
                          <a:srgbClr val="FFFF00"/>
                        </a:highlight>
                      </a:endParaRPr>
                    </a:p>
                    <a:p>
                      <a:pPr algn="l" fontAlgn="ctr"/>
                      <a:r>
                        <a:rPr lang="ja-JP" altLang="en-US" sz="2000" u="none" strike="noStrike" dirty="0">
                          <a:effectLst/>
                        </a:rPr>
                        <a:t>　　</a:t>
                      </a:r>
                      <a:r>
                        <a:rPr lang="ja-JP" altLang="en-US" sz="2000" u="none" strike="noStrike" dirty="0">
                          <a:effectLst/>
                          <a:highlight>
                            <a:srgbClr val="FFFF00"/>
                          </a:highlight>
                        </a:rPr>
                        <a:t>た</a:t>
                      </a:r>
                      <a:r>
                        <a:rPr lang="ja-JP" altLang="en-US" sz="2000" u="none" strike="noStrike" dirty="0">
                          <a:effectLst/>
                        </a:rPr>
                        <a:t>美しさとの調和，美術の働きなど</a:t>
                      </a:r>
                      <a:endParaRPr lang="en-US" altLang="ja-JP" sz="2000" u="none" strike="noStrike" dirty="0">
                        <a:effectLst/>
                      </a:endParaRPr>
                    </a:p>
                    <a:p>
                      <a:pPr algn="l" fontAlgn="ctr"/>
                      <a:r>
                        <a:rPr lang="ja-JP" altLang="en-US" sz="2000" u="none" strike="noStrike" dirty="0">
                          <a:effectLst/>
                        </a:rPr>
                        <a:t>　　について</a:t>
                      </a:r>
                      <a:r>
                        <a:rPr lang="ja-JP" altLang="en-US" sz="2000" u="none" strike="noStrike" dirty="0">
                          <a:effectLst/>
                          <a:highlight>
                            <a:srgbClr val="FFFF00"/>
                          </a:highlight>
                        </a:rPr>
                        <a:t>独創的・総合的に</a:t>
                      </a:r>
                      <a:r>
                        <a:rPr lang="ja-JP" altLang="en-US" sz="2000" u="none" strike="noStrike" dirty="0">
                          <a:effectLst/>
                        </a:rPr>
                        <a:t>考え，</a:t>
                      </a:r>
                      <a:r>
                        <a:rPr lang="ja-JP" altLang="en-US" sz="2000" u="none" strike="noStrike" dirty="0">
                          <a:solidFill>
                            <a:srgbClr val="FF0000"/>
                          </a:solidFill>
                          <a:effectLst/>
                        </a:rPr>
                        <a:t>主</a:t>
                      </a:r>
                      <a:endParaRPr lang="en-US" altLang="ja-JP" sz="2000" u="none" strike="noStrike" dirty="0">
                        <a:solidFill>
                          <a:srgbClr val="FF0000"/>
                        </a:solidFill>
                        <a:effectLst/>
                      </a:endParaRPr>
                    </a:p>
                    <a:p>
                      <a:pPr algn="l" fontAlgn="ctr"/>
                      <a:r>
                        <a:rPr lang="ja-JP" altLang="en-US" sz="2000" u="none" strike="noStrike" dirty="0">
                          <a:solidFill>
                            <a:srgbClr val="FF0000"/>
                          </a:solidFill>
                          <a:effectLst/>
                        </a:rPr>
                        <a:t>　　題を生み出し</a:t>
                      </a:r>
                      <a:r>
                        <a:rPr lang="ja-JP" altLang="en-US" sz="2000" u="none" strike="noStrike" dirty="0">
                          <a:effectLst/>
                        </a:rPr>
                        <a:t>豊かに発想し構想を</a:t>
                      </a:r>
                      <a:endParaRPr lang="en-US" altLang="ja-JP" sz="2000" u="none" strike="noStrike" dirty="0">
                        <a:effectLst/>
                      </a:endParaRPr>
                    </a:p>
                    <a:p>
                      <a:pPr algn="l" fontAlgn="ctr"/>
                      <a:r>
                        <a:rPr lang="ja-JP" altLang="en-US" sz="2000" u="none" strike="noStrike" dirty="0">
                          <a:effectLst/>
                        </a:rPr>
                        <a:t>　　練ったり，美術や美術文化に対す</a:t>
                      </a:r>
                      <a:endParaRPr lang="en-US" altLang="ja-JP" sz="2000" u="none" strike="noStrike" dirty="0">
                        <a:effectLst/>
                      </a:endParaRPr>
                    </a:p>
                    <a:p>
                      <a:pPr algn="l" fontAlgn="ctr"/>
                      <a:r>
                        <a:rPr lang="ja-JP" altLang="en-US" sz="2000" u="none" strike="noStrike" dirty="0">
                          <a:effectLst/>
                        </a:rPr>
                        <a:t>　　る見方や感じ方を</a:t>
                      </a:r>
                      <a:r>
                        <a:rPr lang="ja-JP" altLang="en-US" sz="2000" u="none" strike="noStrike" dirty="0">
                          <a:effectLst/>
                          <a:highlight>
                            <a:srgbClr val="FFFF00"/>
                          </a:highlight>
                        </a:rPr>
                        <a:t>深めたり</a:t>
                      </a:r>
                      <a:r>
                        <a:rPr lang="ja-JP" altLang="en-US" sz="2000" u="none" strike="noStrike" dirty="0">
                          <a:effectLst/>
                        </a:rPr>
                        <a:t>すること</a:t>
                      </a:r>
                      <a:endParaRPr lang="en-US" altLang="ja-JP" sz="2000" u="none" strike="noStrike" dirty="0">
                        <a:effectLst/>
                      </a:endParaRPr>
                    </a:p>
                    <a:p>
                      <a:pPr algn="l" fontAlgn="ctr"/>
                      <a:r>
                        <a:rPr lang="ja-JP" altLang="en-US" sz="2000" u="none" strike="noStrike" dirty="0">
                          <a:effectLst/>
                        </a:rPr>
                        <a:t>　　ができるようにする。</a:t>
                      </a:r>
                      <a:endParaRPr lang="ja-JP" altLang="en-US" sz="2000" b="0" i="0" u="none" strike="noStrike" dirty="0">
                        <a:solidFill>
                          <a:srgbClr val="000000"/>
                        </a:solidFill>
                        <a:effectLst/>
                        <a:latin typeface="ＭＳＰゴシック"/>
                        <a:ea typeface="游ゴシック" panose="020B0400000000000000" pitchFamily="50" charset="-128"/>
                      </a:endParaRPr>
                    </a:p>
                  </a:txBody>
                  <a:tcPr marL="7367" marR="7367" marT="7367" marB="0"/>
                </a:tc>
                <a:extLst>
                  <a:ext uri="{0D108BD9-81ED-4DB2-BD59-A6C34878D82A}">
                    <a16:rowId xmlns:a16="http://schemas.microsoft.com/office/drawing/2014/main" val="3824321473"/>
                  </a:ext>
                </a:extLst>
              </a:tr>
              <a:tr h="1265443">
                <a:tc>
                  <a:txBody>
                    <a:bodyPr/>
                    <a:lstStyle/>
                    <a:p>
                      <a:pPr algn="l" fontAlgn="ctr"/>
                      <a:r>
                        <a:rPr lang="en-US" altLang="ja-JP" sz="2000" u="none" strike="noStrike" dirty="0">
                          <a:effectLst/>
                        </a:rPr>
                        <a:t>(3</a:t>
                      </a:r>
                      <a:r>
                        <a:rPr lang="en-US" altLang="ja-JP" sz="2000" u="none" strike="noStrike" dirty="0">
                          <a:effectLst/>
                          <a:highlight>
                            <a:srgbClr val="FFFF00"/>
                          </a:highlight>
                        </a:rPr>
                        <a:t>) </a:t>
                      </a:r>
                      <a:r>
                        <a:rPr lang="ja-JP" altLang="en-US" sz="2000" u="none" strike="noStrike" dirty="0">
                          <a:effectLst/>
                          <a:highlight>
                            <a:srgbClr val="FFFF00"/>
                          </a:highlight>
                        </a:rPr>
                        <a:t>楽しく</a:t>
                      </a:r>
                      <a:r>
                        <a:rPr lang="ja-JP" altLang="en-US" sz="2000" u="none" strike="noStrike" dirty="0">
                          <a:effectLst/>
                        </a:rPr>
                        <a:t>美術の活動に取り組み創造</a:t>
                      </a:r>
                      <a:endParaRPr lang="en-US" altLang="ja-JP" sz="2000" u="none" strike="noStrike" dirty="0">
                        <a:effectLst/>
                      </a:endParaRPr>
                    </a:p>
                    <a:p>
                      <a:pPr algn="l" fontAlgn="ctr"/>
                      <a:r>
                        <a:rPr lang="ja-JP" altLang="en-US" sz="2000" u="none" strike="noStrike" dirty="0">
                          <a:effectLst/>
                        </a:rPr>
                        <a:t>　　活動の喜び</a:t>
                      </a:r>
                      <a:r>
                        <a:rPr lang="ja-JP" altLang="en-US" sz="2000" u="none" strike="noStrike">
                          <a:effectLst/>
                        </a:rPr>
                        <a:t>を味わい，美術</a:t>
                      </a:r>
                      <a:r>
                        <a:rPr lang="ja-JP" altLang="en-US" sz="2000" u="none" strike="noStrike" dirty="0">
                          <a:effectLst/>
                        </a:rPr>
                        <a:t>を愛好</a:t>
                      </a:r>
                      <a:endParaRPr lang="en-US" altLang="ja-JP" sz="2000" u="none" strike="noStrike" dirty="0">
                        <a:effectLst/>
                      </a:endParaRPr>
                    </a:p>
                    <a:p>
                      <a:pPr algn="l" fontAlgn="ctr"/>
                      <a:r>
                        <a:rPr lang="ja-JP" altLang="en-US" sz="2000" u="none" strike="noStrike" dirty="0">
                          <a:effectLst/>
                        </a:rPr>
                        <a:t>　　する心情</a:t>
                      </a:r>
                      <a:r>
                        <a:rPr lang="ja-JP" altLang="en-US" sz="2000" u="none" strike="noStrike">
                          <a:effectLst/>
                        </a:rPr>
                        <a:t>を培い，心</a:t>
                      </a:r>
                      <a:r>
                        <a:rPr lang="ja-JP" altLang="en-US" sz="2000" u="none" strike="noStrike" dirty="0">
                          <a:effectLst/>
                        </a:rPr>
                        <a:t>豊かな生活を</a:t>
                      </a:r>
                      <a:endParaRPr lang="en-US" altLang="ja-JP" sz="2000" u="none" strike="noStrike" dirty="0">
                        <a:effectLst/>
                      </a:endParaRPr>
                    </a:p>
                    <a:p>
                      <a:pPr algn="l" fontAlgn="ctr"/>
                      <a:r>
                        <a:rPr lang="ja-JP" altLang="en-US" sz="2000" u="none" strike="noStrike" dirty="0">
                          <a:effectLst/>
                        </a:rPr>
                        <a:t>　　創造していく態度を養う。</a:t>
                      </a:r>
                      <a:endParaRPr lang="ja-JP" altLang="en-US" sz="2000" b="0" i="0" u="none" strike="noStrike" dirty="0">
                        <a:solidFill>
                          <a:srgbClr val="000000"/>
                        </a:solidFill>
                        <a:effectLst/>
                        <a:latin typeface="ＭＳＰゴシック"/>
                        <a:ea typeface="游ゴシック" panose="020B0400000000000000" pitchFamily="50" charset="-128"/>
                      </a:endParaRPr>
                    </a:p>
                  </a:txBody>
                  <a:tcPr marL="7367" marR="7367" marT="72000" marB="0"/>
                </a:tc>
                <a:tc>
                  <a:txBody>
                    <a:bodyPr/>
                    <a:lstStyle/>
                    <a:p>
                      <a:pPr algn="l" fontAlgn="ctr"/>
                      <a:r>
                        <a:rPr lang="en-US" altLang="ja-JP" sz="2000" u="none" strike="noStrike" dirty="0">
                          <a:effectLst/>
                        </a:rPr>
                        <a:t>(3) </a:t>
                      </a:r>
                      <a:r>
                        <a:rPr lang="ja-JP" altLang="en-US" sz="2000" u="none" strike="noStrike" dirty="0">
                          <a:effectLst/>
                          <a:highlight>
                            <a:srgbClr val="FFFF00"/>
                          </a:highlight>
                        </a:rPr>
                        <a:t>主体的に</a:t>
                      </a:r>
                      <a:r>
                        <a:rPr lang="ja-JP" altLang="en-US" sz="2000" u="none" strike="noStrike" dirty="0">
                          <a:effectLst/>
                        </a:rPr>
                        <a:t>美術の活動に取り組み創</a:t>
                      </a:r>
                      <a:endParaRPr lang="en-US" altLang="ja-JP" sz="2000" u="none" strike="noStrike" dirty="0">
                        <a:effectLst/>
                      </a:endParaRPr>
                    </a:p>
                    <a:p>
                      <a:pPr algn="l" fontAlgn="ctr"/>
                      <a:r>
                        <a:rPr lang="ja-JP" altLang="en-US" sz="2000" u="none" strike="noStrike" dirty="0">
                          <a:effectLst/>
                        </a:rPr>
                        <a:t>　　造活動の喜びを味わい，美術を愛</a:t>
                      </a:r>
                      <a:endParaRPr lang="en-US" altLang="ja-JP" sz="2000" u="none" strike="noStrike" dirty="0">
                        <a:effectLst/>
                      </a:endParaRPr>
                    </a:p>
                    <a:p>
                      <a:pPr algn="l" fontAlgn="ctr"/>
                      <a:r>
                        <a:rPr lang="ja-JP" altLang="en-US" sz="2000" u="none" strike="noStrike" dirty="0">
                          <a:effectLst/>
                        </a:rPr>
                        <a:t>　　好する心情を深め，心豊かな生活　</a:t>
                      </a:r>
                      <a:endParaRPr lang="en-US" altLang="ja-JP" sz="2000" u="none" strike="noStrike" dirty="0">
                        <a:effectLst/>
                      </a:endParaRPr>
                    </a:p>
                    <a:p>
                      <a:pPr algn="l" fontAlgn="ctr"/>
                      <a:r>
                        <a:rPr lang="ja-JP" altLang="en-US" sz="2000" u="none" strike="noStrike" dirty="0">
                          <a:effectLst/>
                        </a:rPr>
                        <a:t>　　を創造していく態度を養う。</a:t>
                      </a:r>
                      <a:endParaRPr lang="ja-JP" altLang="en-US" sz="2000" b="0" i="0" u="none" strike="noStrike" dirty="0">
                        <a:solidFill>
                          <a:srgbClr val="000000"/>
                        </a:solidFill>
                        <a:effectLst/>
                        <a:latin typeface="ＭＳＰゴシック"/>
                        <a:ea typeface="游ゴシック" panose="020B0400000000000000" pitchFamily="50" charset="-128"/>
                      </a:endParaRPr>
                    </a:p>
                  </a:txBody>
                  <a:tcPr marL="7367" marR="7367" marT="72000" marB="0"/>
                </a:tc>
                <a:extLst>
                  <a:ext uri="{0D108BD9-81ED-4DB2-BD59-A6C34878D82A}">
                    <a16:rowId xmlns:a16="http://schemas.microsoft.com/office/drawing/2014/main" val="3408135041"/>
                  </a:ext>
                </a:extLst>
              </a:tr>
            </a:tbl>
          </a:graphicData>
        </a:graphic>
      </p:graphicFrame>
      <p:sp>
        <p:nvSpPr>
          <p:cNvPr id="10"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Ⅳ</a:t>
            </a:r>
            <a:r>
              <a:rPr lang="ja-JP" altLang="en-US" sz="2400" b="1" dirty="0">
                <a:solidFill>
                  <a:prstClr val="black"/>
                </a:solidFill>
                <a:ea typeface="HGP教科書体" panose="02020600000000000000" pitchFamily="18" charset="-128"/>
              </a:rPr>
              <a:t>　各学年の目標及び内容</a:t>
            </a:r>
          </a:p>
        </p:txBody>
      </p:sp>
      <p:sp>
        <p:nvSpPr>
          <p:cNvPr id="11" name="AutoShape 17">
            <a:extLst>
              <a:ext uri="{FF2B5EF4-FFF2-40B4-BE49-F238E27FC236}">
                <a16:creationId xmlns:a16="http://schemas.microsoft.com/office/drawing/2014/main" id="{2ACE989E-8140-4343-9A52-FE3C13EDA31C}"/>
              </a:ext>
            </a:extLst>
          </p:cNvPr>
          <p:cNvSpPr>
            <a:spLocks noChangeArrowheads="1"/>
          </p:cNvSpPr>
          <p:nvPr/>
        </p:nvSpPr>
        <p:spPr bwMode="auto">
          <a:xfrm>
            <a:off x="6228184" y="116457"/>
            <a:ext cx="2843808" cy="432223"/>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P160,161</a:t>
            </a:r>
            <a:endParaRPr lang="ja-JP" altLang="en-US" dirty="0">
              <a:ea typeface="ＤＨＰ平成明朝体W7" panose="02020700000000000000" pitchFamily="18" charset="-128"/>
              <a:cs typeface="Tahoma" panose="020B0604030504040204" pitchFamily="34" charset="0"/>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8025399"/>
      </p:ext>
    </p:extLst>
  </p:cSld>
  <p:clrMapOvr>
    <a:masterClrMapping/>
  </p:clrMapOvr>
  <mc:AlternateContent xmlns:mc="http://schemas.openxmlformats.org/markup-compatibility/2006" xmlns:p14="http://schemas.microsoft.com/office/powerpoint/2010/main">
    <mc:Choice Requires="p14">
      <p:transition spd="slow" p14:dur="2000" advTm="107405"/>
    </mc:Choice>
    <mc:Fallback xmlns="">
      <p:transition spd="slow" advTm="10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19">
            <a:extLst>
              <a:ext uri="{FF2B5EF4-FFF2-40B4-BE49-F238E27FC236}">
                <a16:creationId xmlns:a16="http://schemas.microsoft.com/office/drawing/2014/main" id="{73C82EB7-C01A-477C-A237-C1AB18EADFF3}"/>
              </a:ext>
            </a:extLst>
          </p:cNvPr>
          <p:cNvSpPr txBox="1">
            <a:spLocks noChangeArrowheads="1"/>
          </p:cNvSpPr>
          <p:nvPr/>
        </p:nvSpPr>
        <p:spPr bwMode="auto">
          <a:xfrm>
            <a:off x="5076056" y="-28210"/>
            <a:ext cx="3809733" cy="33855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1600" b="1" dirty="0">
                <a:latin typeface="Tahoma" panose="020B0604030504040204" pitchFamily="34" charset="0"/>
              </a:rPr>
              <a:t>２　各学年の表現領域の内容</a:t>
            </a:r>
          </a:p>
        </p:txBody>
      </p:sp>
      <p:graphicFrame>
        <p:nvGraphicFramePr>
          <p:cNvPr id="15" name="表 14">
            <a:extLst>
              <a:ext uri="{FF2B5EF4-FFF2-40B4-BE49-F238E27FC236}">
                <a16:creationId xmlns:a16="http://schemas.microsoft.com/office/drawing/2014/main" id="{E04F37E9-2073-469A-A50A-5FE78C13E4DD}"/>
              </a:ext>
            </a:extLst>
          </p:cNvPr>
          <p:cNvGraphicFramePr>
            <a:graphicFrameLocks noGrp="1"/>
          </p:cNvGraphicFramePr>
          <p:nvPr>
            <p:extLst>
              <p:ext uri="{D42A27DB-BD31-4B8C-83A1-F6EECF244321}">
                <p14:modId xmlns:p14="http://schemas.microsoft.com/office/powerpoint/2010/main" val="3412462019"/>
              </p:ext>
            </p:extLst>
          </p:nvPr>
        </p:nvGraphicFramePr>
        <p:xfrm>
          <a:off x="72007" y="282133"/>
          <a:ext cx="8964489" cy="6531243"/>
        </p:xfrm>
        <a:graphic>
          <a:graphicData uri="http://schemas.openxmlformats.org/drawingml/2006/table">
            <a:tbl>
              <a:tblPr/>
              <a:tblGrid>
                <a:gridCol w="327691">
                  <a:extLst>
                    <a:ext uri="{9D8B030D-6E8A-4147-A177-3AD203B41FA5}">
                      <a16:colId xmlns:a16="http://schemas.microsoft.com/office/drawing/2014/main" val="2772418555"/>
                    </a:ext>
                  </a:extLst>
                </a:gridCol>
                <a:gridCol w="274200">
                  <a:extLst>
                    <a:ext uri="{9D8B030D-6E8A-4147-A177-3AD203B41FA5}">
                      <a16:colId xmlns:a16="http://schemas.microsoft.com/office/drawing/2014/main" val="1588325341"/>
                    </a:ext>
                  </a:extLst>
                </a:gridCol>
                <a:gridCol w="4039560">
                  <a:extLst>
                    <a:ext uri="{9D8B030D-6E8A-4147-A177-3AD203B41FA5}">
                      <a16:colId xmlns:a16="http://schemas.microsoft.com/office/drawing/2014/main" val="67543163"/>
                    </a:ext>
                  </a:extLst>
                </a:gridCol>
                <a:gridCol w="4323038">
                  <a:extLst>
                    <a:ext uri="{9D8B030D-6E8A-4147-A177-3AD203B41FA5}">
                      <a16:colId xmlns:a16="http://schemas.microsoft.com/office/drawing/2014/main" val="570110220"/>
                    </a:ext>
                  </a:extLst>
                </a:gridCol>
              </a:tblGrid>
              <a:tr h="216024">
                <a:tc gridSpan="2">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ＤＨＰ平成明朝体W7" panose="02020700000000000000" pitchFamily="18" charset="-128"/>
                          <a:ea typeface="ＤＨＰ平成明朝体W7" panose="02020700000000000000" pitchFamily="18" charset="-128"/>
                        </a:rPr>
                        <a:t>〔</a:t>
                      </a:r>
                      <a:r>
                        <a:rPr lang="ja-JP" altLang="en-US" sz="1400" b="0" i="0" u="none" strike="noStrike" dirty="0">
                          <a:solidFill>
                            <a:srgbClr val="000000"/>
                          </a:solidFill>
                          <a:effectLst/>
                          <a:latin typeface="ＤＨＰ平成明朝体W7" panose="02020700000000000000" pitchFamily="18" charset="-128"/>
                          <a:ea typeface="ＤＨＰ平成明朝体W7" panose="02020700000000000000" pitchFamily="18" charset="-128"/>
                        </a:rPr>
                        <a:t>第１学年</a:t>
                      </a:r>
                      <a:r>
                        <a:rPr lang="en-US" altLang="ja-JP" sz="1400" b="0" i="0" u="none" strike="noStrike" dirty="0">
                          <a:solidFill>
                            <a:srgbClr val="000000"/>
                          </a:solidFill>
                          <a:effectLst/>
                          <a:latin typeface="ＤＨＰ平成明朝体W7" panose="02020700000000000000" pitchFamily="18" charset="-128"/>
                          <a:ea typeface="ＤＨＰ平成明朝体W7" panose="02020700000000000000" pitchFamily="18" charset="-128"/>
                        </a:rPr>
                        <a:t>〕</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ＤＨＰ平成明朝体W7" panose="02020700000000000000" pitchFamily="18" charset="-128"/>
                          <a:ea typeface="ＤＨＰ平成明朝体W7" panose="02020700000000000000" pitchFamily="18" charset="-128"/>
                        </a:rPr>
                        <a:t>〔</a:t>
                      </a:r>
                      <a:r>
                        <a:rPr lang="ja-JP" altLang="en-US" sz="1400" b="0" i="0" u="none" strike="noStrike" dirty="0">
                          <a:solidFill>
                            <a:srgbClr val="000000"/>
                          </a:solidFill>
                          <a:effectLst/>
                          <a:latin typeface="ＤＨＰ平成明朝体W7" panose="02020700000000000000" pitchFamily="18" charset="-128"/>
                          <a:ea typeface="ＤＨＰ平成明朝体W7" panose="02020700000000000000" pitchFamily="18" charset="-128"/>
                        </a:rPr>
                        <a:t>第２学年及び第３学年</a:t>
                      </a:r>
                      <a:r>
                        <a:rPr lang="en-US" altLang="ja-JP" sz="1400" b="0" i="0" u="none" strike="noStrike" dirty="0">
                          <a:solidFill>
                            <a:srgbClr val="000000"/>
                          </a:solidFill>
                          <a:effectLst/>
                          <a:latin typeface="ＤＨＰ平成明朝体W7" panose="02020700000000000000" pitchFamily="18" charset="-128"/>
                          <a:ea typeface="ＤＨＰ平成明朝体W7" panose="02020700000000000000" pitchFamily="18" charset="-128"/>
                        </a:rPr>
                        <a:t>〕</a:t>
                      </a:r>
                    </a:p>
                  </a:txBody>
                  <a:tcPr marL="7072" marR="7072" marT="70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948065"/>
                  </a:ext>
                </a:extLst>
              </a:tr>
              <a:tr h="542222">
                <a:tc rowSpan="9">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表現</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思考力，判断力，表現力等</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ja-JP" altLang="en-US" sz="1400" b="0" i="0" u="none" strike="noStrike" dirty="0">
                          <a:solidFill>
                            <a:srgbClr val="000000"/>
                          </a:solidFill>
                          <a:effectLst/>
                          <a:latin typeface="+mj-ea"/>
                          <a:ea typeface="+mj-ea"/>
                        </a:rPr>
                        <a:t>ア 感じ取ったことや考えたことなどを</a:t>
                      </a:r>
                      <a:r>
                        <a:rPr lang="ja-JP" altLang="en-US" sz="1400" b="0" i="0" u="none" strike="noStrike">
                          <a:solidFill>
                            <a:srgbClr val="000000"/>
                          </a:solidFill>
                          <a:effectLst/>
                          <a:latin typeface="+mj-ea"/>
                          <a:ea typeface="+mj-ea"/>
                        </a:rPr>
                        <a:t>基に，</a:t>
                      </a:r>
                      <a:r>
                        <a:rPr lang="ja-JP" altLang="en-US" sz="1400" b="1" i="0" u="none" strike="noStrike">
                          <a:solidFill>
                            <a:srgbClr val="000000"/>
                          </a:solidFill>
                          <a:effectLst/>
                          <a:latin typeface="+mj-ea"/>
                          <a:ea typeface="+mj-ea"/>
                        </a:rPr>
                        <a:t>絵</a:t>
                      </a:r>
                      <a:r>
                        <a:rPr lang="ja-JP" altLang="en-US" sz="1400" b="1" i="0" u="none" strike="noStrike" dirty="0">
                          <a:solidFill>
                            <a:srgbClr val="000000"/>
                          </a:solidFill>
                          <a:effectLst/>
                          <a:latin typeface="+mj-ea"/>
                          <a:ea typeface="+mj-ea"/>
                        </a:rPr>
                        <a:t>や彫刻</a:t>
                      </a:r>
                      <a:r>
                        <a:rPr lang="ja-JP" altLang="en-US" sz="1400" b="0" i="0" u="none" strike="noStrike" dirty="0">
                          <a:solidFill>
                            <a:srgbClr val="000000"/>
                          </a:solidFill>
                          <a:effectLst/>
                          <a:latin typeface="+mj-ea"/>
                          <a:ea typeface="+mj-ea"/>
                        </a:rPr>
                        <a:t>などに表現する活動</a:t>
                      </a:r>
                      <a:r>
                        <a:rPr lang="ja-JP" altLang="en-US" sz="1400" b="0" i="0" u="none" strike="noStrike">
                          <a:solidFill>
                            <a:srgbClr val="000000"/>
                          </a:solidFill>
                          <a:effectLst/>
                          <a:latin typeface="+mj-ea"/>
                          <a:ea typeface="+mj-ea"/>
                        </a:rPr>
                        <a:t>を通して，発想</a:t>
                      </a:r>
                      <a:r>
                        <a:rPr lang="ja-JP" altLang="en-US" sz="1400" b="0" i="0" u="none" strike="noStrike" dirty="0">
                          <a:solidFill>
                            <a:srgbClr val="000000"/>
                          </a:solidFill>
                          <a:effectLst/>
                          <a:latin typeface="+mj-ea"/>
                          <a:ea typeface="+mj-ea"/>
                        </a:rPr>
                        <a:t>や構想に関する次の事項を</a:t>
                      </a:r>
                      <a:r>
                        <a:rPr lang="ja-JP" altLang="en-US" sz="1400" b="1" i="0" u="none" strike="noStrike" dirty="0">
                          <a:solidFill>
                            <a:srgbClr val="FF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ja-JP" altLang="en-US" sz="1400" b="0" i="0" u="none" strike="noStrike" dirty="0">
                          <a:solidFill>
                            <a:srgbClr val="000000"/>
                          </a:solidFill>
                          <a:effectLst/>
                          <a:latin typeface="+mj-ea"/>
                          <a:ea typeface="+mj-ea"/>
                        </a:rPr>
                        <a:t>ア 感じ取ったことや考えたことなどを</a:t>
                      </a:r>
                      <a:r>
                        <a:rPr lang="ja-JP" altLang="en-US" sz="1400" b="0" i="0" u="none" strike="noStrike">
                          <a:solidFill>
                            <a:srgbClr val="000000"/>
                          </a:solidFill>
                          <a:effectLst/>
                          <a:latin typeface="+mj-ea"/>
                          <a:ea typeface="+mj-ea"/>
                        </a:rPr>
                        <a:t>基に，</a:t>
                      </a:r>
                      <a:r>
                        <a:rPr lang="ja-JP" altLang="en-US" sz="1400" b="1" i="0" u="none" strike="noStrike">
                          <a:solidFill>
                            <a:srgbClr val="000000"/>
                          </a:solidFill>
                          <a:effectLst/>
                          <a:latin typeface="+mj-ea"/>
                          <a:ea typeface="+mj-ea"/>
                        </a:rPr>
                        <a:t>絵</a:t>
                      </a:r>
                      <a:r>
                        <a:rPr lang="ja-JP" altLang="en-US" sz="1400" b="1" i="0" u="none" strike="noStrike" dirty="0">
                          <a:solidFill>
                            <a:srgbClr val="000000"/>
                          </a:solidFill>
                          <a:effectLst/>
                          <a:latin typeface="+mj-ea"/>
                          <a:ea typeface="+mj-ea"/>
                        </a:rPr>
                        <a:t>や彫刻</a:t>
                      </a:r>
                      <a:r>
                        <a:rPr lang="ja-JP" altLang="en-US" sz="1400" b="0" i="0" u="none" strike="noStrike" dirty="0">
                          <a:solidFill>
                            <a:srgbClr val="000000"/>
                          </a:solidFill>
                          <a:effectLst/>
                          <a:latin typeface="+mj-ea"/>
                          <a:ea typeface="+mj-ea"/>
                        </a:rPr>
                        <a:t>などに表現する活動</a:t>
                      </a:r>
                      <a:r>
                        <a:rPr lang="ja-JP" altLang="en-US" sz="1400" b="0" i="0" u="none" strike="noStrike">
                          <a:solidFill>
                            <a:srgbClr val="000000"/>
                          </a:solidFill>
                          <a:effectLst/>
                          <a:latin typeface="+mj-ea"/>
                          <a:ea typeface="+mj-ea"/>
                        </a:rPr>
                        <a:t>を通して，発想</a:t>
                      </a:r>
                      <a:r>
                        <a:rPr lang="ja-JP" altLang="en-US" sz="1400" b="0" i="0" u="none" strike="noStrike" dirty="0">
                          <a:solidFill>
                            <a:srgbClr val="000000"/>
                          </a:solidFill>
                          <a:effectLst/>
                          <a:latin typeface="+mj-ea"/>
                          <a:ea typeface="+mj-ea"/>
                        </a:rPr>
                        <a:t>や構想に関する次の事項を</a:t>
                      </a:r>
                      <a:r>
                        <a:rPr lang="ja-JP" altLang="en-US" sz="1400" b="1" i="0" u="none" strike="noStrike" dirty="0">
                          <a:solidFill>
                            <a:srgbClr val="FF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650887731"/>
                  </a:ext>
                </a:extLst>
              </a:tr>
              <a:tr h="71773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対象や事象を見つめ感じ取った</a:t>
                      </a:r>
                      <a:r>
                        <a:rPr lang="ja-JP" altLang="en-US" sz="1400" b="0" i="0" u="none" strike="noStrike" dirty="0">
                          <a:solidFill>
                            <a:srgbClr val="000000"/>
                          </a:solidFill>
                          <a:effectLst/>
                          <a:highlight>
                            <a:srgbClr val="FFFF66"/>
                          </a:highlight>
                          <a:latin typeface="+mj-ea"/>
                          <a:ea typeface="+mj-ea"/>
                        </a:rPr>
                        <a:t>形や色彩の特徴</a:t>
                      </a:r>
                      <a:r>
                        <a:rPr lang="ja-JP" altLang="en-US" sz="1400" b="0" i="0" u="none" strike="noStrike">
                          <a:solidFill>
                            <a:srgbClr val="000000"/>
                          </a:solidFill>
                          <a:effectLst/>
                          <a:highlight>
                            <a:srgbClr val="FFFF66"/>
                          </a:highlight>
                          <a:latin typeface="+mj-ea"/>
                          <a:ea typeface="+mj-ea"/>
                        </a:rPr>
                        <a:t>や美しさ，想像</a:t>
                      </a:r>
                      <a:r>
                        <a:rPr lang="ja-JP" altLang="en-US" sz="1400" b="0" i="0" u="none" strike="noStrike" dirty="0">
                          <a:solidFill>
                            <a:srgbClr val="000000"/>
                          </a:solidFill>
                          <a:effectLst/>
                          <a:highlight>
                            <a:srgbClr val="FFFF66"/>
                          </a:highlight>
                          <a:latin typeface="+mj-ea"/>
                          <a:ea typeface="+mj-ea"/>
                        </a:rPr>
                        <a:t>したことなど</a:t>
                      </a:r>
                      <a:r>
                        <a:rPr lang="ja-JP" altLang="en-US" sz="1400" b="0" i="0" u="none" strike="noStrike" dirty="0">
                          <a:solidFill>
                            <a:srgbClr val="000000"/>
                          </a:solidFill>
                          <a:effectLst/>
                          <a:latin typeface="+mj-ea"/>
                          <a:ea typeface="+mj-ea"/>
                        </a:rPr>
                        <a:t>を基に</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a:t>
                      </a:r>
                      <a:r>
                        <a:rPr lang="ja-JP" altLang="en-US" sz="1400" b="0" i="0" u="none" strike="noStrike">
                          <a:solidFill>
                            <a:srgbClr val="000000"/>
                          </a:solidFill>
                          <a:effectLst/>
                          <a:highlight>
                            <a:srgbClr val="FFFF66"/>
                          </a:highlight>
                          <a:latin typeface="+mj-ea"/>
                          <a:ea typeface="+mj-ea"/>
                        </a:rPr>
                        <a:t>全体</a:t>
                      </a:r>
                      <a:r>
                        <a:rPr lang="ja-JP" altLang="en-US" sz="1400" b="0" i="0" u="none" strike="noStrike" dirty="0">
                          <a:solidFill>
                            <a:srgbClr val="000000"/>
                          </a:solidFill>
                          <a:effectLst/>
                          <a:highlight>
                            <a:srgbClr val="FFFF66"/>
                          </a:highlight>
                          <a:latin typeface="+mj-ea"/>
                          <a:ea typeface="+mj-ea"/>
                        </a:rPr>
                        <a:t>と部分との関係</a:t>
                      </a:r>
                      <a:r>
                        <a:rPr lang="ja-JP" altLang="en-US" sz="1400" b="0" i="0" u="none" strike="noStrike" dirty="0">
                          <a:solidFill>
                            <a:srgbClr val="000000"/>
                          </a:solidFill>
                          <a:effectLst/>
                          <a:latin typeface="+mj-ea"/>
                          <a:ea typeface="+mj-ea"/>
                        </a:rPr>
                        <a:t>など</a:t>
                      </a:r>
                      <a:r>
                        <a:rPr lang="ja-JP" altLang="en-US" sz="1400" b="0" i="0" u="none" strike="noStrike">
                          <a:solidFill>
                            <a:srgbClr val="000000"/>
                          </a:solidFill>
                          <a:effectLst/>
                          <a:latin typeface="+mj-ea"/>
                          <a:ea typeface="+mj-ea"/>
                        </a:rPr>
                        <a:t>を考え</a:t>
                      </a:r>
                      <a:r>
                        <a:rPr lang="en-US" altLang="ja-JP" sz="1400" b="0" i="0" u="none" strike="noStrike">
                          <a:solidFill>
                            <a:srgbClr val="000000"/>
                          </a:solidFill>
                          <a:effectLst/>
                          <a:latin typeface="+mj-ea"/>
                          <a:ea typeface="+mj-ea"/>
                        </a:rPr>
                        <a:t>,</a:t>
                      </a:r>
                      <a:r>
                        <a:rPr lang="ja-JP" altLang="en-US" sz="1400" b="0" i="0" u="none" strike="noStrike">
                          <a:solidFill>
                            <a:srgbClr val="000000"/>
                          </a:solidFill>
                          <a:effectLst/>
                          <a:latin typeface="+mj-ea"/>
                          <a:ea typeface="+mj-ea"/>
                        </a:rPr>
                        <a:t>創造的</a:t>
                      </a:r>
                      <a:r>
                        <a:rPr lang="ja-JP" altLang="en-US" sz="1400" b="0" i="0" u="none" strike="noStrike" dirty="0">
                          <a:solidFill>
                            <a:srgbClr val="000000"/>
                          </a:solidFill>
                          <a:effectLst/>
                          <a:latin typeface="+mj-ea"/>
                          <a:ea typeface="+mj-ea"/>
                        </a:rPr>
                        <a:t>な構成を</a:t>
                      </a:r>
                      <a:r>
                        <a:rPr lang="ja-JP" altLang="en-US" sz="1400" b="0" i="0" u="none" strike="noStrike">
                          <a:solidFill>
                            <a:srgbClr val="000000"/>
                          </a:solidFill>
                          <a:effectLst/>
                          <a:latin typeface="+mj-ea"/>
                          <a:ea typeface="+mj-ea"/>
                        </a:rPr>
                        <a:t>工夫し，心</a:t>
                      </a:r>
                      <a:r>
                        <a:rPr lang="ja-JP" altLang="en-US" sz="1400" b="0" i="0" u="none" strike="noStrike" dirty="0">
                          <a:solidFill>
                            <a:srgbClr val="000000"/>
                          </a:solidFill>
                          <a:effectLst/>
                          <a:latin typeface="+mj-ea"/>
                          <a:ea typeface="+mj-ea"/>
                        </a:rPr>
                        <a:t>豊かに表現する構想を練ること。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対象や事象を</a:t>
                      </a:r>
                      <a:r>
                        <a:rPr lang="ja-JP" altLang="en-US" sz="1400" b="0" i="0" u="none" strike="noStrike" dirty="0">
                          <a:solidFill>
                            <a:srgbClr val="000000"/>
                          </a:solidFill>
                          <a:effectLst/>
                          <a:highlight>
                            <a:srgbClr val="FFFF66"/>
                          </a:highlight>
                          <a:latin typeface="+mj-ea"/>
                          <a:ea typeface="+mj-ea"/>
                        </a:rPr>
                        <a:t>深く</a:t>
                      </a:r>
                      <a:r>
                        <a:rPr lang="ja-JP" altLang="en-US" sz="1400" b="0" i="0" u="none" strike="noStrike" dirty="0">
                          <a:solidFill>
                            <a:srgbClr val="000000"/>
                          </a:solidFill>
                          <a:effectLst/>
                          <a:latin typeface="+mj-ea"/>
                          <a:ea typeface="+mj-ea"/>
                        </a:rPr>
                        <a:t>見つめ感じ取ったことや</a:t>
                      </a:r>
                      <a:r>
                        <a:rPr lang="ja-JP" altLang="en-US" sz="1400" b="0" i="0" u="none" strike="noStrike">
                          <a:solidFill>
                            <a:srgbClr val="000000"/>
                          </a:solidFill>
                          <a:effectLst/>
                          <a:highlight>
                            <a:srgbClr val="FFFF66"/>
                          </a:highlight>
                          <a:latin typeface="+mj-ea"/>
                          <a:ea typeface="+mj-ea"/>
                        </a:rPr>
                        <a:t>考えたこと</a:t>
                      </a:r>
                      <a:r>
                        <a:rPr lang="ja-JP" altLang="en-US" sz="1400" b="0" i="0" u="none" strike="noStrike">
                          <a:solidFill>
                            <a:srgbClr val="000000"/>
                          </a:solidFill>
                          <a:effectLst/>
                          <a:latin typeface="+mj-ea"/>
                          <a:ea typeface="+mj-ea"/>
                        </a:rPr>
                        <a:t>，</a:t>
                      </a:r>
                      <a:r>
                        <a:rPr lang="ja-JP" altLang="en-US" sz="1400" b="0" i="0" u="none" strike="noStrike">
                          <a:solidFill>
                            <a:srgbClr val="000000"/>
                          </a:solidFill>
                          <a:effectLst/>
                          <a:highlight>
                            <a:srgbClr val="FFFF66"/>
                          </a:highlight>
                          <a:latin typeface="+mj-ea"/>
                          <a:ea typeface="+mj-ea"/>
                        </a:rPr>
                        <a:t>夢，想像</a:t>
                      </a:r>
                      <a:r>
                        <a:rPr lang="ja-JP" altLang="en-US" sz="1400" b="0" i="0" u="none" strike="noStrike" dirty="0">
                          <a:solidFill>
                            <a:srgbClr val="000000"/>
                          </a:solidFill>
                          <a:effectLst/>
                          <a:highlight>
                            <a:srgbClr val="FFFF66"/>
                          </a:highlight>
                          <a:latin typeface="+mj-ea"/>
                          <a:ea typeface="+mj-ea"/>
                        </a:rPr>
                        <a:t>や感情などの心の世界など</a:t>
                      </a:r>
                      <a:r>
                        <a:rPr lang="ja-JP" altLang="en-US" sz="1400" b="0" i="0" u="none" strike="noStrike" dirty="0">
                          <a:solidFill>
                            <a:srgbClr val="000000"/>
                          </a:solidFill>
                          <a:effectLst/>
                          <a:latin typeface="+mj-ea"/>
                          <a:ea typeface="+mj-ea"/>
                        </a:rPr>
                        <a:t>を基に</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a:t>
                      </a:r>
                      <a:r>
                        <a:rPr lang="ja-JP" altLang="en-US" sz="1400" b="0" i="0" u="none" strike="noStrike">
                          <a:solidFill>
                            <a:srgbClr val="000000"/>
                          </a:solidFill>
                          <a:effectLst/>
                          <a:highlight>
                            <a:srgbClr val="FFFF66"/>
                          </a:highlight>
                          <a:latin typeface="+mj-ea"/>
                          <a:ea typeface="+mj-ea"/>
                        </a:rPr>
                        <a:t>単純化や省略，強調，材料</a:t>
                      </a:r>
                      <a:r>
                        <a:rPr lang="ja-JP" altLang="en-US" sz="1400" b="0" i="0" u="none" strike="noStrike" dirty="0">
                          <a:solidFill>
                            <a:srgbClr val="000000"/>
                          </a:solidFill>
                          <a:effectLst/>
                          <a:highlight>
                            <a:srgbClr val="FFFF66"/>
                          </a:highlight>
                          <a:latin typeface="+mj-ea"/>
                          <a:ea typeface="+mj-ea"/>
                        </a:rPr>
                        <a:t>の組合せ</a:t>
                      </a:r>
                      <a:r>
                        <a:rPr lang="ja-JP" altLang="en-US" sz="1400" b="0" i="0" u="none" strike="noStrike" dirty="0">
                          <a:solidFill>
                            <a:srgbClr val="000000"/>
                          </a:solidFill>
                          <a:effectLst/>
                          <a:latin typeface="+mj-ea"/>
                          <a:ea typeface="+mj-ea"/>
                        </a:rPr>
                        <a:t>など</a:t>
                      </a:r>
                      <a:r>
                        <a:rPr lang="ja-JP" altLang="en-US" sz="1400" b="0" i="0" u="none" strike="noStrike">
                          <a:solidFill>
                            <a:srgbClr val="000000"/>
                          </a:solidFill>
                          <a:effectLst/>
                          <a:latin typeface="+mj-ea"/>
                          <a:ea typeface="+mj-ea"/>
                        </a:rPr>
                        <a:t>を考え，創造的</a:t>
                      </a:r>
                      <a:r>
                        <a:rPr lang="ja-JP" altLang="en-US" sz="1400" b="0" i="0" u="none" strike="noStrike" dirty="0">
                          <a:solidFill>
                            <a:srgbClr val="000000"/>
                          </a:solidFill>
                          <a:effectLst/>
                          <a:latin typeface="+mj-ea"/>
                          <a:ea typeface="+mj-ea"/>
                        </a:rPr>
                        <a:t>な構成を</a:t>
                      </a:r>
                      <a:r>
                        <a:rPr lang="ja-JP" altLang="en-US" sz="1400" b="0" i="0" u="none" strike="noStrike">
                          <a:solidFill>
                            <a:srgbClr val="000000"/>
                          </a:solidFill>
                          <a:effectLst/>
                          <a:latin typeface="+mj-ea"/>
                          <a:ea typeface="+mj-ea"/>
                        </a:rPr>
                        <a:t>工夫し，心</a:t>
                      </a:r>
                      <a:r>
                        <a:rPr lang="ja-JP" altLang="en-US" sz="1400" b="0" i="0" u="none" strike="noStrike" dirty="0">
                          <a:solidFill>
                            <a:srgbClr val="000000"/>
                          </a:solidFill>
                          <a:effectLst/>
                          <a:latin typeface="+mj-ea"/>
                          <a:ea typeface="+mj-ea"/>
                        </a:rPr>
                        <a:t>豊かに表現する構想を練ること。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7622303"/>
                  </a:ext>
                </a:extLst>
              </a:tr>
              <a:tr h="54222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400" b="0" i="0" u="none" strike="noStrike">
                          <a:solidFill>
                            <a:srgbClr val="000000"/>
                          </a:solidFill>
                          <a:effectLst/>
                          <a:latin typeface="+mj-ea"/>
                          <a:ea typeface="+mj-ea"/>
                        </a:rPr>
                        <a:t>イ 伝える，使う</a:t>
                      </a:r>
                      <a:r>
                        <a:rPr lang="ja-JP" altLang="en-US" sz="1400" b="0" i="0" u="none" strike="noStrike" dirty="0">
                          <a:solidFill>
                            <a:srgbClr val="000000"/>
                          </a:solidFill>
                          <a:effectLst/>
                          <a:latin typeface="+mj-ea"/>
                          <a:ea typeface="+mj-ea"/>
                        </a:rPr>
                        <a:t>などの目的や機能</a:t>
                      </a:r>
                      <a:r>
                        <a:rPr lang="ja-JP" altLang="en-US" sz="1400" b="0" i="0" u="none" strike="noStrike">
                          <a:solidFill>
                            <a:srgbClr val="000000"/>
                          </a:solidFill>
                          <a:effectLst/>
                          <a:latin typeface="+mj-ea"/>
                          <a:ea typeface="+mj-ea"/>
                        </a:rPr>
                        <a:t>を考え，</a:t>
                      </a:r>
                      <a:r>
                        <a:rPr lang="ja-JP" altLang="en-US" sz="1400" b="1" i="0" u="none" strike="noStrike">
                          <a:solidFill>
                            <a:srgbClr val="000000"/>
                          </a:solidFill>
                          <a:effectLst/>
                          <a:latin typeface="+mj-ea"/>
                          <a:ea typeface="+mj-ea"/>
                        </a:rPr>
                        <a:t>デザイン</a:t>
                      </a:r>
                      <a:r>
                        <a:rPr lang="ja-JP" altLang="en-US" sz="1400" b="1" i="0" u="none" strike="noStrike" dirty="0">
                          <a:solidFill>
                            <a:srgbClr val="000000"/>
                          </a:solidFill>
                          <a:effectLst/>
                          <a:latin typeface="+mj-ea"/>
                          <a:ea typeface="+mj-ea"/>
                        </a:rPr>
                        <a:t>や工芸</a:t>
                      </a:r>
                      <a:r>
                        <a:rPr lang="ja-JP" altLang="en-US" sz="1400" b="0" i="0" u="none" strike="noStrike" dirty="0">
                          <a:solidFill>
                            <a:srgbClr val="000000"/>
                          </a:solidFill>
                          <a:effectLst/>
                          <a:latin typeface="+mj-ea"/>
                          <a:ea typeface="+mj-ea"/>
                        </a:rPr>
                        <a:t>などに表現する活動</a:t>
                      </a:r>
                      <a:r>
                        <a:rPr lang="ja-JP" altLang="en-US" sz="1400" b="0" i="0" u="none" strike="noStrike">
                          <a:solidFill>
                            <a:srgbClr val="000000"/>
                          </a:solidFill>
                          <a:effectLst/>
                          <a:latin typeface="+mj-ea"/>
                          <a:ea typeface="+mj-ea"/>
                        </a:rPr>
                        <a:t>を通して，発想</a:t>
                      </a:r>
                      <a:r>
                        <a:rPr lang="ja-JP" altLang="en-US" sz="1400" b="0" i="0" u="none" strike="noStrike" dirty="0">
                          <a:solidFill>
                            <a:srgbClr val="000000"/>
                          </a:solidFill>
                          <a:effectLst/>
                          <a:latin typeface="+mj-ea"/>
                          <a:ea typeface="+mj-ea"/>
                        </a:rPr>
                        <a:t>や構想に関する次の事項を</a:t>
                      </a:r>
                      <a:r>
                        <a:rPr lang="ja-JP" altLang="en-US" sz="1400" b="1" i="0" u="none" strike="noStrike" dirty="0">
                          <a:solidFill>
                            <a:srgbClr val="00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ja-JP" altLang="en-US" sz="1400" b="0" i="0" u="none" strike="noStrike">
                          <a:solidFill>
                            <a:srgbClr val="000000"/>
                          </a:solidFill>
                          <a:effectLst/>
                          <a:latin typeface="+mj-ea"/>
                          <a:ea typeface="+mj-ea"/>
                        </a:rPr>
                        <a:t>イ 伝える，使う</a:t>
                      </a:r>
                      <a:r>
                        <a:rPr lang="ja-JP" altLang="en-US" sz="1400" b="0" i="0" u="none" strike="noStrike" dirty="0">
                          <a:solidFill>
                            <a:srgbClr val="000000"/>
                          </a:solidFill>
                          <a:effectLst/>
                          <a:latin typeface="+mj-ea"/>
                          <a:ea typeface="+mj-ea"/>
                        </a:rPr>
                        <a:t>などの目的や機能</a:t>
                      </a:r>
                      <a:r>
                        <a:rPr lang="ja-JP" altLang="en-US" sz="1400" b="0" i="0" u="none" strike="noStrike">
                          <a:solidFill>
                            <a:srgbClr val="000000"/>
                          </a:solidFill>
                          <a:effectLst/>
                          <a:latin typeface="+mj-ea"/>
                          <a:ea typeface="+mj-ea"/>
                        </a:rPr>
                        <a:t>を考え，</a:t>
                      </a:r>
                      <a:r>
                        <a:rPr lang="ja-JP" altLang="en-US" sz="1400" b="1" i="0" u="none" strike="noStrike">
                          <a:solidFill>
                            <a:srgbClr val="000000"/>
                          </a:solidFill>
                          <a:effectLst/>
                          <a:latin typeface="+mj-ea"/>
                          <a:ea typeface="+mj-ea"/>
                        </a:rPr>
                        <a:t>デザイン</a:t>
                      </a:r>
                      <a:r>
                        <a:rPr lang="ja-JP" altLang="en-US" sz="1400" b="1" i="0" u="none" strike="noStrike" dirty="0">
                          <a:solidFill>
                            <a:srgbClr val="000000"/>
                          </a:solidFill>
                          <a:effectLst/>
                          <a:latin typeface="+mj-ea"/>
                          <a:ea typeface="+mj-ea"/>
                        </a:rPr>
                        <a:t>や工芸</a:t>
                      </a:r>
                      <a:r>
                        <a:rPr lang="ja-JP" altLang="en-US" sz="1400" b="0" i="0" u="none" strike="noStrike" dirty="0">
                          <a:solidFill>
                            <a:srgbClr val="000000"/>
                          </a:solidFill>
                          <a:effectLst/>
                          <a:latin typeface="+mj-ea"/>
                          <a:ea typeface="+mj-ea"/>
                        </a:rPr>
                        <a:t>などに表現する活動</a:t>
                      </a:r>
                      <a:r>
                        <a:rPr lang="ja-JP" altLang="en-US" sz="1400" b="0" i="0" u="none" strike="noStrike">
                          <a:solidFill>
                            <a:srgbClr val="000000"/>
                          </a:solidFill>
                          <a:effectLst/>
                          <a:latin typeface="+mj-ea"/>
                          <a:ea typeface="+mj-ea"/>
                        </a:rPr>
                        <a:t>を通して，発想</a:t>
                      </a:r>
                      <a:r>
                        <a:rPr lang="ja-JP" altLang="en-US" sz="1400" b="0" i="0" u="none" strike="noStrike" dirty="0">
                          <a:solidFill>
                            <a:srgbClr val="000000"/>
                          </a:solidFill>
                          <a:effectLst/>
                          <a:latin typeface="+mj-ea"/>
                          <a:ea typeface="+mj-ea"/>
                        </a:rPr>
                        <a:t>や構想に関する次の事項を</a:t>
                      </a:r>
                      <a:r>
                        <a:rPr lang="ja-JP" altLang="en-US" sz="1400" b="1" i="0" u="none" strike="noStrike" dirty="0">
                          <a:solidFill>
                            <a:srgbClr val="00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84691574"/>
                  </a:ext>
                </a:extLst>
              </a:tr>
              <a:tr h="71773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1" i="0" u="none" strike="noStrike" dirty="0">
                          <a:solidFill>
                            <a:srgbClr val="000000"/>
                          </a:solidFill>
                          <a:effectLst/>
                          <a:latin typeface="+mj-ea"/>
                          <a:ea typeface="+mj-ea"/>
                        </a:rPr>
                        <a:t>構成や装飾</a:t>
                      </a:r>
                      <a:r>
                        <a:rPr lang="ja-JP" altLang="en-US" sz="1400" b="0" i="0" u="none" strike="noStrike" dirty="0">
                          <a:solidFill>
                            <a:srgbClr val="000000"/>
                          </a:solidFill>
                          <a:effectLst/>
                          <a:latin typeface="+mj-ea"/>
                          <a:ea typeface="+mj-ea"/>
                        </a:rPr>
                        <a:t>の目的や条件などを</a:t>
                      </a:r>
                      <a:r>
                        <a:rPr lang="ja-JP" altLang="en-US" sz="1400" b="0" i="0" u="none" strike="noStrike">
                          <a:solidFill>
                            <a:srgbClr val="000000"/>
                          </a:solidFill>
                          <a:effectLst/>
                          <a:latin typeface="+mj-ea"/>
                          <a:ea typeface="+mj-ea"/>
                        </a:rPr>
                        <a:t>基に，</a:t>
                      </a:r>
                      <a:r>
                        <a:rPr lang="ja-JP" altLang="en-US" sz="1400" b="0" i="0" u="none" strike="noStrike">
                          <a:solidFill>
                            <a:srgbClr val="000000"/>
                          </a:solidFill>
                          <a:effectLst/>
                          <a:highlight>
                            <a:srgbClr val="FFFF66"/>
                          </a:highlight>
                          <a:latin typeface="+mj-ea"/>
                          <a:ea typeface="+mj-ea"/>
                        </a:rPr>
                        <a:t>対象</a:t>
                      </a:r>
                      <a:r>
                        <a:rPr lang="ja-JP" altLang="en-US" sz="1400" b="0" i="0" u="none" strike="noStrike" dirty="0">
                          <a:solidFill>
                            <a:srgbClr val="000000"/>
                          </a:solidFill>
                          <a:effectLst/>
                          <a:highlight>
                            <a:srgbClr val="FFFF66"/>
                          </a:highlight>
                          <a:latin typeface="+mj-ea"/>
                          <a:ea typeface="+mj-ea"/>
                        </a:rPr>
                        <a:t>の特徴</a:t>
                      </a:r>
                      <a:r>
                        <a:rPr lang="ja-JP" altLang="en-US" sz="1400" b="0" i="0" u="none" strike="noStrike" dirty="0">
                          <a:solidFill>
                            <a:srgbClr val="000000"/>
                          </a:solidFill>
                          <a:effectLst/>
                          <a:latin typeface="+mj-ea"/>
                          <a:ea typeface="+mj-ea"/>
                        </a:rPr>
                        <a:t>や用いる場面などから</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，美的</a:t>
                      </a:r>
                      <a:r>
                        <a:rPr lang="ja-JP" altLang="en-US" sz="1400" b="0" i="0" u="none" strike="noStrike" dirty="0">
                          <a:solidFill>
                            <a:srgbClr val="000000"/>
                          </a:solidFill>
                          <a:effectLst/>
                          <a:latin typeface="+mj-ea"/>
                          <a:ea typeface="+mj-ea"/>
                        </a:rPr>
                        <a:t>感覚を働かせて調和のとれた美しさなど</a:t>
                      </a:r>
                      <a:r>
                        <a:rPr lang="ja-JP" altLang="en-US" sz="1400" b="0" i="0" u="none" strike="noStrike">
                          <a:solidFill>
                            <a:srgbClr val="000000"/>
                          </a:solidFill>
                          <a:effectLst/>
                          <a:latin typeface="+mj-ea"/>
                          <a:ea typeface="+mj-ea"/>
                        </a:rPr>
                        <a:t>を考え，表現</a:t>
                      </a:r>
                      <a:r>
                        <a:rPr lang="ja-JP" altLang="en-US" sz="1400" b="0" i="0" u="none" strike="noStrike" dirty="0">
                          <a:solidFill>
                            <a:srgbClr val="000000"/>
                          </a:solidFill>
                          <a:effectLst/>
                          <a:latin typeface="+mj-ea"/>
                          <a:ea typeface="+mj-ea"/>
                        </a:rPr>
                        <a:t>の構想を練ること。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1" i="0" u="none" strike="noStrike" dirty="0">
                          <a:solidFill>
                            <a:srgbClr val="000000"/>
                          </a:solidFill>
                          <a:effectLst/>
                          <a:latin typeface="+mj-ea"/>
                          <a:ea typeface="+mj-ea"/>
                        </a:rPr>
                        <a:t>構成や装飾</a:t>
                      </a:r>
                      <a:r>
                        <a:rPr lang="ja-JP" altLang="en-US" sz="1400" b="0" i="0" u="none" strike="noStrike" dirty="0">
                          <a:solidFill>
                            <a:srgbClr val="000000"/>
                          </a:solidFill>
                          <a:effectLst/>
                          <a:latin typeface="+mj-ea"/>
                          <a:ea typeface="+mj-ea"/>
                        </a:rPr>
                        <a:t>の目的や条件などを</a:t>
                      </a:r>
                      <a:r>
                        <a:rPr lang="ja-JP" altLang="en-US" sz="1400" b="0" i="0" u="none" strike="noStrike">
                          <a:solidFill>
                            <a:srgbClr val="000000"/>
                          </a:solidFill>
                          <a:effectLst/>
                          <a:latin typeface="+mj-ea"/>
                          <a:ea typeface="+mj-ea"/>
                        </a:rPr>
                        <a:t>基に，用いる</a:t>
                      </a:r>
                      <a:r>
                        <a:rPr lang="ja-JP" altLang="en-US" sz="1400" b="0" i="0" u="none" strike="noStrike" dirty="0">
                          <a:solidFill>
                            <a:srgbClr val="000000"/>
                          </a:solidFill>
                          <a:effectLst/>
                          <a:latin typeface="+mj-ea"/>
                          <a:ea typeface="+mj-ea"/>
                        </a:rPr>
                        <a:t>場面</a:t>
                      </a:r>
                      <a:r>
                        <a:rPr lang="ja-JP" altLang="en-US" sz="1400" b="0" i="0" u="none" strike="noStrike">
                          <a:solidFill>
                            <a:srgbClr val="000000"/>
                          </a:solidFill>
                          <a:effectLst/>
                          <a:latin typeface="+mj-ea"/>
                          <a:ea typeface="+mj-ea"/>
                        </a:rPr>
                        <a:t>や</a:t>
                      </a:r>
                      <a:r>
                        <a:rPr lang="ja-JP" altLang="en-US" sz="1400" b="0" i="0" u="none" strike="noStrike">
                          <a:solidFill>
                            <a:srgbClr val="000000"/>
                          </a:solidFill>
                          <a:effectLst/>
                          <a:highlight>
                            <a:srgbClr val="FFFF66"/>
                          </a:highlight>
                          <a:latin typeface="+mj-ea"/>
                          <a:ea typeface="+mj-ea"/>
                        </a:rPr>
                        <a:t>環境，社会</a:t>
                      </a:r>
                      <a:r>
                        <a:rPr lang="ja-JP" altLang="en-US" sz="1400" b="0" i="0" u="none" strike="noStrike" dirty="0">
                          <a:solidFill>
                            <a:srgbClr val="000000"/>
                          </a:solidFill>
                          <a:effectLst/>
                          <a:highlight>
                            <a:srgbClr val="FFFF66"/>
                          </a:highlight>
                          <a:latin typeface="+mj-ea"/>
                          <a:ea typeface="+mj-ea"/>
                        </a:rPr>
                        <a:t>との関わり</a:t>
                      </a:r>
                      <a:r>
                        <a:rPr lang="ja-JP" altLang="en-US" sz="1400" b="0" i="0" u="none" strike="noStrike" dirty="0">
                          <a:solidFill>
                            <a:srgbClr val="000000"/>
                          </a:solidFill>
                          <a:effectLst/>
                          <a:latin typeface="+mj-ea"/>
                          <a:ea typeface="+mj-ea"/>
                        </a:rPr>
                        <a:t>などから</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，美的</a:t>
                      </a:r>
                      <a:r>
                        <a:rPr lang="ja-JP" altLang="en-US" sz="1400" b="0" i="0" u="none" strike="noStrike" dirty="0">
                          <a:solidFill>
                            <a:srgbClr val="000000"/>
                          </a:solidFill>
                          <a:effectLst/>
                          <a:latin typeface="+mj-ea"/>
                          <a:ea typeface="+mj-ea"/>
                        </a:rPr>
                        <a:t>感覚を働かせて調和のとれた</a:t>
                      </a:r>
                      <a:r>
                        <a:rPr lang="ja-JP" altLang="en-US" sz="1400" b="0" i="0" u="none" strike="noStrike" dirty="0">
                          <a:solidFill>
                            <a:srgbClr val="000000"/>
                          </a:solidFill>
                          <a:effectLst/>
                          <a:highlight>
                            <a:srgbClr val="FFFF66"/>
                          </a:highlight>
                          <a:latin typeface="+mj-ea"/>
                          <a:ea typeface="+mj-ea"/>
                        </a:rPr>
                        <a:t>洗練された</a:t>
                      </a:r>
                      <a:r>
                        <a:rPr lang="ja-JP" altLang="en-US" sz="1400" b="0" i="0" u="none" strike="noStrike" dirty="0">
                          <a:solidFill>
                            <a:srgbClr val="000000"/>
                          </a:solidFill>
                          <a:effectLst/>
                          <a:latin typeface="+mj-ea"/>
                          <a:ea typeface="+mj-ea"/>
                        </a:rPr>
                        <a:t>美しさなどを</a:t>
                      </a:r>
                      <a:r>
                        <a:rPr lang="ja-JP" altLang="en-US" sz="1400" b="0" i="0" u="none" strike="noStrike" dirty="0">
                          <a:solidFill>
                            <a:srgbClr val="000000"/>
                          </a:solidFill>
                          <a:effectLst/>
                          <a:highlight>
                            <a:srgbClr val="FFFF66"/>
                          </a:highlight>
                          <a:latin typeface="+mj-ea"/>
                          <a:ea typeface="+mj-ea"/>
                        </a:rPr>
                        <a:t>総合的</a:t>
                      </a:r>
                      <a:r>
                        <a:rPr lang="ja-JP" altLang="en-US" sz="1400" b="0" i="0" u="none" strike="noStrike">
                          <a:solidFill>
                            <a:srgbClr val="000000"/>
                          </a:solidFill>
                          <a:effectLst/>
                          <a:highlight>
                            <a:srgbClr val="FFFF66"/>
                          </a:highlight>
                          <a:latin typeface="+mj-ea"/>
                          <a:ea typeface="+mj-ea"/>
                        </a:rPr>
                        <a:t>に考え</a:t>
                      </a:r>
                      <a:r>
                        <a:rPr lang="ja-JP" altLang="en-US" sz="1400" b="0" i="0" u="none" strike="noStrike">
                          <a:solidFill>
                            <a:srgbClr val="000000"/>
                          </a:solidFill>
                          <a:effectLst/>
                          <a:latin typeface="+mj-ea"/>
                          <a:ea typeface="+mj-ea"/>
                        </a:rPr>
                        <a:t>，表現</a:t>
                      </a:r>
                      <a:r>
                        <a:rPr lang="ja-JP" altLang="en-US" sz="1400" b="0" i="0" u="none" strike="noStrike" dirty="0">
                          <a:solidFill>
                            <a:srgbClr val="000000"/>
                          </a:solidFill>
                          <a:effectLst/>
                          <a:latin typeface="+mj-ea"/>
                          <a:ea typeface="+mj-ea"/>
                        </a:rPr>
                        <a:t>の構想を練ること。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991821"/>
                  </a:ext>
                </a:extLst>
              </a:tr>
              <a:tr h="71773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 </a:t>
                      </a:r>
                      <a:r>
                        <a:rPr lang="ja-JP" altLang="en-US" sz="1400" b="1" i="0" u="none" strike="noStrike" dirty="0">
                          <a:solidFill>
                            <a:srgbClr val="000000"/>
                          </a:solidFill>
                          <a:effectLst/>
                          <a:latin typeface="+mj-ea"/>
                          <a:ea typeface="+mj-ea"/>
                        </a:rPr>
                        <a:t>伝える</a:t>
                      </a:r>
                      <a:r>
                        <a:rPr lang="ja-JP" altLang="en-US" sz="1400" b="0" i="0" u="none" strike="noStrike" dirty="0">
                          <a:solidFill>
                            <a:srgbClr val="000000"/>
                          </a:solidFill>
                          <a:effectLst/>
                          <a:latin typeface="+mj-ea"/>
                          <a:ea typeface="+mj-ea"/>
                        </a:rPr>
                        <a:t>目的や条件などを</a:t>
                      </a:r>
                      <a:r>
                        <a:rPr lang="ja-JP" altLang="en-US" sz="1400" b="0" i="0" u="none" strike="noStrike">
                          <a:solidFill>
                            <a:srgbClr val="000000"/>
                          </a:solidFill>
                          <a:effectLst/>
                          <a:latin typeface="+mj-ea"/>
                          <a:ea typeface="+mj-ea"/>
                        </a:rPr>
                        <a:t>基に，伝える</a:t>
                      </a:r>
                      <a:r>
                        <a:rPr lang="ja-JP" altLang="en-US" sz="1400" b="0" i="0" u="none" strike="noStrike" dirty="0">
                          <a:solidFill>
                            <a:srgbClr val="000000"/>
                          </a:solidFill>
                          <a:effectLst/>
                          <a:latin typeface="+mj-ea"/>
                          <a:ea typeface="+mj-ea"/>
                        </a:rPr>
                        <a:t>相手や内容などから</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a:t>
                      </a:r>
                      <a:r>
                        <a:rPr lang="ja-JP" altLang="en-US" sz="1400" b="0" i="0" u="none" strike="noStrike">
                          <a:solidFill>
                            <a:srgbClr val="000000"/>
                          </a:solidFill>
                          <a:effectLst/>
                          <a:highlight>
                            <a:srgbClr val="FFFF66"/>
                          </a:highlight>
                          <a:latin typeface="+mj-ea"/>
                          <a:ea typeface="+mj-ea"/>
                        </a:rPr>
                        <a:t>分かりやすさ</a:t>
                      </a:r>
                      <a:r>
                        <a:rPr lang="ja-JP" altLang="en-US" sz="1400" b="0" i="0" u="none" strike="noStrike" dirty="0">
                          <a:solidFill>
                            <a:srgbClr val="000000"/>
                          </a:solidFill>
                          <a:effectLst/>
                          <a:latin typeface="+mj-ea"/>
                          <a:ea typeface="+mj-ea"/>
                        </a:rPr>
                        <a:t>と美しさなどとの調和</a:t>
                      </a:r>
                      <a:r>
                        <a:rPr lang="ja-JP" altLang="en-US" sz="1400" b="0" i="0" u="none" strike="noStrike">
                          <a:solidFill>
                            <a:srgbClr val="000000"/>
                          </a:solidFill>
                          <a:effectLst/>
                          <a:latin typeface="+mj-ea"/>
                          <a:ea typeface="+mj-ea"/>
                        </a:rPr>
                        <a:t>を考え，表現</a:t>
                      </a:r>
                      <a:r>
                        <a:rPr lang="ja-JP" altLang="en-US" sz="1400" b="0" i="0" u="none" strike="noStrike" dirty="0">
                          <a:solidFill>
                            <a:srgbClr val="000000"/>
                          </a:solidFill>
                          <a:effectLst/>
                          <a:latin typeface="+mj-ea"/>
                          <a:ea typeface="+mj-ea"/>
                        </a:rPr>
                        <a:t>の構想を練ること。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1" i="0" u="none" strike="noStrike" dirty="0">
                          <a:solidFill>
                            <a:srgbClr val="000000"/>
                          </a:solidFill>
                          <a:effectLst/>
                          <a:latin typeface="+mj-ea"/>
                          <a:ea typeface="+mj-ea"/>
                        </a:rPr>
                        <a:t>) </a:t>
                      </a:r>
                      <a:r>
                        <a:rPr lang="ja-JP" altLang="en-US" sz="1400" b="1" i="0" u="none" strike="noStrike" dirty="0">
                          <a:solidFill>
                            <a:srgbClr val="000000"/>
                          </a:solidFill>
                          <a:effectLst/>
                          <a:latin typeface="+mj-ea"/>
                          <a:ea typeface="+mj-ea"/>
                        </a:rPr>
                        <a:t>伝える</a:t>
                      </a:r>
                      <a:r>
                        <a:rPr lang="ja-JP" altLang="en-US" sz="1400" b="0" i="0" u="none" strike="noStrike" dirty="0">
                          <a:solidFill>
                            <a:srgbClr val="000000"/>
                          </a:solidFill>
                          <a:effectLst/>
                          <a:latin typeface="+mj-ea"/>
                          <a:ea typeface="+mj-ea"/>
                        </a:rPr>
                        <a:t>目的や条件などを</a:t>
                      </a:r>
                      <a:r>
                        <a:rPr lang="ja-JP" altLang="en-US" sz="1400" b="0" i="0" u="none" strike="noStrike">
                          <a:solidFill>
                            <a:srgbClr val="000000"/>
                          </a:solidFill>
                          <a:effectLst/>
                          <a:latin typeface="+mj-ea"/>
                          <a:ea typeface="+mj-ea"/>
                        </a:rPr>
                        <a:t>基に，伝える</a:t>
                      </a:r>
                      <a:r>
                        <a:rPr lang="ja-JP" altLang="en-US" sz="1400" b="0" i="0" u="none" strike="noStrike" dirty="0">
                          <a:solidFill>
                            <a:srgbClr val="000000"/>
                          </a:solidFill>
                          <a:effectLst/>
                          <a:latin typeface="+mj-ea"/>
                          <a:ea typeface="+mj-ea"/>
                        </a:rPr>
                        <a:t>相手</a:t>
                      </a:r>
                      <a:r>
                        <a:rPr lang="ja-JP" altLang="en-US" sz="1400" b="0" i="0" u="none" strike="noStrike">
                          <a:solidFill>
                            <a:srgbClr val="000000"/>
                          </a:solidFill>
                          <a:effectLst/>
                          <a:latin typeface="+mj-ea"/>
                          <a:ea typeface="+mj-ea"/>
                        </a:rPr>
                        <a:t>や内容，</a:t>
                      </a:r>
                      <a:r>
                        <a:rPr lang="ja-JP" altLang="en-US" sz="1400" b="0" i="0" u="none" strike="noStrike">
                          <a:solidFill>
                            <a:srgbClr val="000000"/>
                          </a:solidFill>
                          <a:effectLst/>
                          <a:highlight>
                            <a:srgbClr val="FFFF66"/>
                          </a:highlight>
                          <a:latin typeface="+mj-ea"/>
                          <a:ea typeface="+mj-ea"/>
                        </a:rPr>
                        <a:t>社会</a:t>
                      </a:r>
                      <a:r>
                        <a:rPr lang="ja-JP" altLang="en-US" sz="1400" b="0" i="0" u="none" strike="noStrike" dirty="0">
                          <a:solidFill>
                            <a:srgbClr val="000000"/>
                          </a:solidFill>
                          <a:effectLst/>
                          <a:highlight>
                            <a:srgbClr val="FFFF66"/>
                          </a:highlight>
                          <a:latin typeface="+mj-ea"/>
                          <a:ea typeface="+mj-ea"/>
                        </a:rPr>
                        <a:t>との関わり</a:t>
                      </a:r>
                      <a:r>
                        <a:rPr lang="ja-JP" altLang="en-US" sz="1400" b="0" i="0" u="none" strike="noStrike" dirty="0">
                          <a:solidFill>
                            <a:srgbClr val="000000"/>
                          </a:solidFill>
                          <a:effectLst/>
                          <a:latin typeface="+mj-ea"/>
                          <a:ea typeface="+mj-ea"/>
                        </a:rPr>
                        <a:t>などから</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a:t>
                      </a:r>
                      <a:r>
                        <a:rPr lang="ja-JP" altLang="en-US" sz="1400" b="0" i="0" u="none" strike="noStrike">
                          <a:solidFill>
                            <a:srgbClr val="000000"/>
                          </a:solidFill>
                          <a:effectLst/>
                          <a:highlight>
                            <a:srgbClr val="FFFF66"/>
                          </a:highlight>
                          <a:latin typeface="+mj-ea"/>
                          <a:ea typeface="+mj-ea"/>
                        </a:rPr>
                        <a:t>伝達</a:t>
                      </a:r>
                      <a:r>
                        <a:rPr lang="ja-JP" altLang="en-US" sz="1400" b="0" i="0" u="none" strike="noStrike" dirty="0">
                          <a:solidFill>
                            <a:srgbClr val="000000"/>
                          </a:solidFill>
                          <a:effectLst/>
                          <a:highlight>
                            <a:srgbClr val="FFFF66"/>
                          </a:highlight>
                          <a:latin typeface="+mj-ea"/>
                          <a:ea typeface="+mj-ea"/>
                        </a:rPr>
                        <a:t>の効果</a:t>
                      </a:r>
                      <a:r>
                        <a:rPr lang="ja-JP" altLang="en-US" sz="1400" b="0" i="0" u="none" strike="noStrike" dirty="0">
                          <a:solidFill>
                            <a:srgbClr val="000000"/>
                          </a:solidFill>
                          <a:effectLst/>
                          <a:latin typeface="+mj-ea"/>
                          <a:ea typeface="+mj-ea"/>
                        </a:rPr>
                        <a:t>と美しさなどとの調和を</a:t>
                      </a:r>
                      <a:r>
                        <a:rPr lang="ja-JP" altLang="en-US" sz="1400" b="0" i="0" u="none" strike="noStrike" dirty="0">
                          <a:solidFill>
                            <a:srgbClr val="000000"/>
                          </a:solidFill>
                          <a:effectLst/>
                          <a:highlight>
                            <a:srgbClr val="FFFF66"/>
                          </a:highlight>
                          <a:latin typeface="+mj-ea"/>
                          <a:ea typeface="+mj-ea"/>
                        </a:rPr>
                        <a:t>総合的</a:t>
                      </a:r>
                      <a:r>
                        <a:rPr lang="ja-JP" altLang="en-US" sz="1400" b="0" i="0" u="none" strike="noStrike">
                          <a:solidFill>
                            <a:srgbClr val="000000"/>
                          </a:solidFill>
                          <a:effectLst/>
                          <a:highlight>
                            <a:srgbClr val="FFFF66"/>
                          </a:highlight>
                          <a:latin typeface="+mj-ea"/>
                          <a:ea typeface="+mj-ea"/>
                        </a:rPr>
                        <a:t>に</a:t>
                      </a:r>
                      <a:r>
                        <a:rPr lang="ja-JP" altLang="en-US" sz="1400" b="0" i="0" u="none" strike="noStrike">
                          <a:solidFill>
                            <a:srgbClr val="000000"/>
                          </a:solidFill>
                          <a:effectLst/>
                          <a:latin typeface="+mj-ea"/>
                          <a:ea typeface="+mj-ea"/>
                        </a:rPr>
                        <a:t>考え，表現</a:t>
                      </a:r>
                      <a:r>
                        <a:rPr lang="ja-JP" altLang="en-US" sz="1400" b="0" i="0" u="none" strike="noStrike" dirty="0">
                          <a:solidFill>
                            <a:srgbClr val="000000"/>
                          </a:solidFill>
                          <a:effectLst/>
                          <a:latin typeface="+mj-ea"/>
                          <a:ea typeface="+mj-ea"/>
                        </a:rPr>
                        <a:t>の構想を練ること。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917155"/>
                  </a:ext>
                </a:extLst>
              </a:tr>
              <a:tr h="71773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ｳ</a:t>
                      </a:r>
                      <a:r>
                        <a:rPr lang="en-US" altLang="ja-JP" sz="1400" b="0" i="0" u="none" strike="noStrike" dirty="0">
                          <a:solidFill>
                            <a:srgbClr val="000000"/>
                          </a:solidFill>
                          <a:effectLst/>
                          <a:latin typeface="+mj-ea"/>
                          <a:ea typeface="+mj-ea"/>
                        </a:rPr>
                        <a:t>) </a:t>
                      </a:r>
                      <a:r>
                        <a:rPr lang="ja-JP" altLang="en-US" sz="1400" b="1" i="0" u="none" strike="noStrike" dirty="0">
                          <a:solidFill>
                            <a:srgbClr val="000000"/>
                          </a:solidFill>
                          <a:effectLst/>
                          <a:latin typeface="+mj-ea"/>
                          <a:ea typeface="+mj-ea"/>
                        </a:rPr>
                        <a:t>使う</a:t>
                      </a:r>
                      <a:r>
                        <a:rPr lang="ja-JP" altLang="en-US" sz="1400" b="0" i="0" u="none" strike="noStrike" dirty="0">
                          <a:solidFill>
                            <a:srgbClr val="000000"/>
                          </a:solidFill>
                          <a:effectLst/>
                          <a:latin typeface="+mj-ea"/>
                          <a:ea typeface="+mj-ea"/>
                        </a:rPr>
                        <a:t>目的や条件などを</a:t>
                      </a:r>
                      <a:r>
                        <a:rPr lang="ja-JP" altLang="en-US" sz="1400" b="0" i="0" u="none" strike="noStrike">
                          <a:solidFill>
                            <a:srgbClr val="000000"/>
                          </a:solidFill>
                          <a:effectLst/>
                          <a:latin typeface="+mj-ea"/>
                          <a:ea typeface="+mj-ea"/>
                        </a:rPr>
                        <a:t>基に，使用</a:t>
                      </a:r>
                      <a:r>
                        <a:rPr lang="ja-JP" altLang="en-US" sz="1400" b="0" i="0" u="none" strike="noStrike" dirty="0">
                          <a:solidFill>
                            <a:srgbClr val="000000"/>
                          </a:solidFill>
                          <a:effectLst/>
                          <a:latin typeface="+mj-ea"/>
                          <a:ea typeface="+mj-ea"/>
                        </a:rPr>
                        <a:t>する者</a:t>
                      </a:r>
                      <a:r>
                        <a:rPr lang="ja-JP" altLang="en-US" sz="1400" b="0" i="0" u="none" strike="noStrike">
                          <a:solidFill>
                            <a:srgbClr val="000000"/>
                          </a:solidFill>
                          <a:effectLst/>
                          <a:latin typeface="+mj-ea"/>
                          <a:ea typeface="+mj-ea"/>
                        </a:rPr>
                        <a:t>の気持ち，材料</a:t>
                      </a:r>
                      <a:r>
                        <a:rPr lang="ja-JP" altLang="en-US" sz="1400" b="0" i="0" u="none" strike="noStrike" dirty="0">
                          <a:solidFill>
                            <a:srgbClr val="000000"/>
                          </a:solidFill>
                          <a:effectLst/>
                          <a:latin typeface="+mj-ea"/>
                          <a:ea typeface="+mj-ea"/>
                        </a:rPr>
                        <a:t>などから</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，使いやすさ</a:t>
                      </a:r>
                      <a:r>
                        <a:rPr lang="ja-JP" altLang="en-US" sz="1400" b="0" i="0" u="none" strike="noStrike" dirty="0">
                          <a:solidFill>
                            <a:srgbClr val="000000"/>
                          </a:solidFill>
                          <a:effectLst/>
                          <a:latin typeface="+mj-ea"/>
                          <a:ea typeface="+mj-ea"/>
                        </a:rPr>
                        <a:t>や機能と美しさなどとの調和</a:t>
                      </a:r>
                      <a:r>
                        <a:rPr lang="ja-JP" altLang="en-US" sz="1400" b="0" i="0" u="none" strike="noStrike">
                          <a:solidFill>
                            <a:srgbClr val="000000"/>
                          </a:solidFill>
                          <a:effectLst/>
                          <a:latin typeface="+mj-ea"/>
                          <a:ea typeface="+mj-ea"/>
                        </a:rPr>
                        <a:t>を考え，表現</a:t>
                      </a:r>
                      <a:r>
                        <a:rPr lang="ja-JP" altLang="en-US" sz="1400" b="0" i="0" u="none" strike="noStrike" dirty="0">
                          <a:solidFill>
                            <a:srgbClr val="000000"/>
                          </a:solidFill>
                          <a:effectLst/>
                          <a:latin typeface="+mj-ea"/>
                          <a:ea typeface="+mj-ea"/>
                        </a:rPr>
                        <a:t>の構想を練ること。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ｳ</a:t>
                      </a:r>
                      <a:r>
                        <a:rPr lang="en-US" altLang="ja-JP" sz="1400" b="0" i="0" u="none" strike="noStrike" dirty="0">
                          <a:solidFill>
                            <a:srgbClr val="000000"/>
                          </a:solidFill>
                          <a:effectLst/>
                          <a:latin typeface="+mj-ea"/>
                          <a:ea typeface="+mj-ea"/>
                        </a:rPr>
                        <a:t>) </a:t>
                      </a:r>
                      <a:r>
                        <a:rPr lang="ja-JP" altLang="en-US" sz="1400" b="1" i="0" u="none" strike="noStrike" dirty="0">
                          <a:solidFill>
                            <a:srgbClr val="000000"/>
                          </a:solidFill>
                          <a:effectLst/>
                          <a:latin typeface="+mj-ea"/>
                          <a:ea typeface="+mj-ea"/>
                        </a:rPr>
                        <a:t>使う</a:t>
                      </a:r>
                      <a:r>
                        <a:rPr lang="ja-JP" altLang="en-US" sz="1400" b="0" i="0" u="none" strike="noStrike" dirty="0">
                          <a:solidFill>
                            <a:srgbClr val="000000"/>
                          </a:solidFill>
                          <a:effectLst/>
                          <a:latin typeface="+mj-ea"/>
                          <a:ea typeface="+mj-ea"/>
                        </a:rPr>
                        <a:t>目的や条件などを</a:t>
                      </a:r>
                      <a:r>
                        <a:rPr lang="ja-JP" altLang="en-US" sz="1400" b="0" i="0" u="none" strike="noStrike">
                          <a:solidFill>
                            <a:srgbClr val="000000"/>
                          </a:solidFill>
                          <a:effectLst/>
                          <a:latin typeface="+mj-ea"/>
                          <a:ea typeface="+mj-ea"/>
                        </a:rPr>
                        <a:t>基に，使用</a:t>
                      </a:r>
                      <a:r>
                        <a:rPr lang="ja-JP" altLang="en-US" sz="1400" b="0" i="0" u="none" strike="noStrike" dirty="0">
                          <a:solidFill>
                            <a:srgbClr val="000000"/>
                          </a:solidFill>
                          <a:effectLst/>
                          <a:latin typeface="+mj-ea"/>
                          <a:ea typeface="+mj-ea"/>
                        </a:rPr>
                        <a:t>する者</a:t>
                      </a:r>
                      <a:r>
                        <a:rPr lang="ja-JP" altLang="en-US" sz="1400" b="0" i="0" u="none" strike="noStrike">
                          <a:solidFill>
                            <a:srgbClr val="000000"/>
                          </a:solidFill>
                          <a:effectLst/>
                          <a:latin typeface="+mj-ea"/>
                          <a:ea typeface="+mj-ea"/>
                        </a:rPr>
                        <a:t>の立場，</a:t>
                      </a:r>
                      <a:r>
                        <a:rPr lang="ja-JP" altLang="en-US" sz="1400" b="0" i="0" u="none" strike="noStrike">
                          <a:solidFill>
                            <a:srgbClr val="000000"/>
                          </a:solidFill>
                          <a:effectLst/>
                          <a:highlight>
                            <a:srgbClr val="FFFF66"/>
                          </a:highlight>
                          <a:latin typeface="+mj-ea"/>
                          <a:ea typeface="+mj-ea"/>
                        </a:rPr>
                        <a:t>社会</a:t>
                      </a:r>
                      <a:r>
                        <a:rPr lang="ja-JP" altLang="en-US" sz="1400" b="0" i="0" u="none" strike="noStrike" dirty="0">
                          <a:solidFill>
                            <a:srgbClr val="000000"/>
                          </a:solidFill>
                          <a:effectLst/>
                          <a:highlight>
                            <a:srgbClr val="FFFF66"/>
                          </a:highlight>
                          <a:latin typeface="+mj-ea"/>
                          <a:ea typeface="+mj-ea"/>
                        </a:rPr>
                        <a:t>と</a:t>
                      </a:r>
                      <a:r>
                        <a:rPr lang="ja-JP" altLang="en-US" sz="1400" b="0" i="0" u="none" strike="noStrike">
                          <a:solidFill>
                            <a:srgbClr val="000000"/>
                          </a:solidFill>
                          <a:effectLst/>
                          <a:highlight>
                            <a:srgbClr val="FFFF66"/>
                          </a:highlight>
                          <a:latin typeface="+mj-ea"/>
                          <a:ea typeface="+mj-ea"/>
                        </a:rPr>
                        <a:t>の関わり</a:t>
                      </a:r>
                      <a:r>
                        <a:rPr lang="ja-JP" altLang="en-US" sz="1400" b="0" i="0" u="none" strike="noStrike">
                          <a:solidFill>
                            <a:srgbClr val="000000"/>
                          </a:solidFill>
                          <a:effectLst/>
                          <a:latin typeface="+mj-ea"/>
                          <a:ea typeface="+mj-ea"/>
                        </a:rPr>
                        <a:t>，</a:t>
                      </a:r>
                      <a:r>
                        <a:rPr lang="ja-JP" altLang="en-US" sz="1400" b="0" i="0" u="none" strike="noStrike">
                          <a:solidFill>
                            <a:srgbClr val="000000"/>
                          </a:solidFill>
                          <a:effectLst/>
                          <a:highlight>
                            <a:srgbClr val="FFFF66"/>
                          </a:highlight>
                          <a:latin typeface="+mj-ea"/>
                          <a:ea typeface="+mj-ea"/>
                        </a:rPr>
                        <a:t>機知</a:t>
                      </a:r>
                      <a:r>
                        <a:rPr lang="ja-JP" altLang="en-US" sz="1400" b="0" i="0" u="none" strike="noStrike" dirty="0">
                          <a:solidFill>
                            <a:srgbClr val="000000"/>
                          </a:solidFill>
                          <a:effectLst/>
                          <a:highlight>
                            <a:srgbClr val="FFFF66"/>
                          </a:highlight>
                          <a:latin typeface="+mj-ea"/>
                          <a:ea typeface="+mj-ea"/>
                        </a:rPr>
                        <a:t>やユーモア</a:t>
                      </a:r>
                      <a:r>
                        <a:rPr lang="ja-JP" altLang="en-US" sz="1400" b="0" i="0" u="none" strike="noStrike" dirty="0">
                          <a:solidFill>
                            <a:srgbClr val="000000"/>
                          </a:solidFill>
                          <a:effectLst/>
                          <a:latin typeface="+mj-ea"/>
                          <a:ea typeface="+mj-ea"/>
                        </a:rPr>
                        <a:t>などから</a:t>
                      </a:r>
                      <a:r>
                        <a:rPr lang="ja-JP" altLang="en-US" sz="1400" b="1" i="0" u="sng" strike="noStrike" dirty="0">
                          <a:solidFill>
                            <a:srgbClr val="FF0000"/>
                          </a:solidFill>
                          <a:effectLst/>
                          <a:latin typeface="+mj-ea"/>
                          <a:ea typeface="+mj-ea"/>
                        </a:rPr>
                        <a:t>主題</a:t>
                      </a:r>
                      <a:r>
                        <a:rPr lang="ja-JP" altLang="en-US" sz="1400" b="1" i="0" u="sng" strike="noStrike">
                          <a:solidFill>
                            <a:srgbClr val="FF0000"/>
                          </a:solidFill>
                          <a:effectLst/>
                          <a:latin typeface="+mj-ea"/>
                          <a:ea typeface="+mj-ea"/>
                        </a:rPr>
                        <a:t>を生み出し</a:t>
                      </a:r>
                      <a:r>
                        <a:rPr lang="ja-JP" altLang="en-US" sz="1400" b="0" i="0" u="none" strike="noStrike">
                          <a:solidFill>
                            <a:srgbClr val="000000"/>
                          </a:solidFill>
                          <a:effectLst/>
                          <a:latin typeface="+mj-ea"/>
                          <a:ea typeface="+mj-ea"/>
                        </a:rPr>
                        <a:t>，使いやすさ</a:t>
                      </a:r>
                      <a:r>
                        <a:rPr lang="ja-JP" altLang="en-US" sz="1400" b="0" i="0" u="none" strike="noStrike" dirty="0">
                          <a:solidFill>
                            <a:srgbClr val="000000"/>
                          </a:solidFill>
                          <a:effectLst/>
                          <a:latin typeface="+mj-ea"/>
                          <a:ea typeface="+mj-ea"/>
                        </a:rPr>
                        <a:t>や機能と美しさなどとの調和を</a:t>
                      </a:r>
                      <a:r>
                        <a:rPr lang="ja-JP" altLang="en-US" sz="1400" b="0" i="0" u="none" strike="noStrike" dirty="0">
                          <a:solidFill>
                            <a:srgbClr val="000000"/>
                          </a:solidFill>
                          <a:effectLst/>
                          <a:highlight>
                            <a:srgbClr val="FFFF66"/>
                          </a:highlight>
                          <a:latin typeface="+mj-ea"/>
                          <a:ea typeface="+mj-ea"/>
                        </a:rPr>
                        <a:t>総合的</a:t>
                      </a:r>
                      <a:r>
                        <a:rPr lang="ja-JP" altLang="en-US" sz="1400" b="0" i="0" u="none" strike="noStrike">
                          <a:solidFill>
                            <a:srgbClr val="000000"/>
                          </a:solidFill>
                          <a:effectLst/>
                          <a:highlight>
                            <a:srgbClr val="FFFF66"/>
                          </a:highlight>
                          <a:latin typeface="+mj-ea"/>
                          <a:ea typeface="+mj-ea"/>
                        </a:rPr>
                        <a:t>に考え</a:t>
                      </a:r>
                      <a:r>
                        <a:rPr lang="ja-JP" altLang="en-US" sz="1400" b="0" i="0" u="none" strike="noStrike">
                          <a:solidFill>
                            <a:srgbClr val="000000"/>
                          </a:solidFill>
                          <a:effectLst/>
                          <a:latin typeface="+mj-ea"/>
                          <a:ea typeface="+mj-ea"/>
                        </a:rPr>
                        <a:t>，表現</a:t>
                      </a:r>
                      <a:r>
                        <a:rPr lang="ja-JP" altLang="en-US" sz="1400" b="0" i="0" u="none" strike="noStrike" dirty="0">
                          <a:solidFill>
                            <a:srgbClr val="000000"/>
                          </a:solidFill>
                          <a:effectLst/>
                          <a:latin typeface="+mj-ea"/>
                          <a:ea typeface="+mj-ea"/>
                        </a:rPr>
                        <a:t>の構想を練ること。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5158814"/>
                  </a:ext>
                </a:extLst>
              </a:tr>
              <a:tr h="542222">
                <a:tc vMerge="1">
                  <a:txBody>
                    <a:bodyPr/>
                    <a:lstStyle/>
                    <a:p>
                      <a:endParaRPr kumimoji="1" lang="ja-JP" altLang="en-US"/>
                    </a:p>
                  </a:txBody>
                  <a:tcPr/>
                </a:tc>
                <a:tc rowSpan="3">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技能</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ctr"/>
                      <a:r>
                        <a:rPr lang="ja-JP" altLang="en-US" sz="1400" b="0" i="0" u="none" strike="noStrike" dirty="0">
                          <a:solidFill>
                            <a:srgbClr val="000000"/>
                          </a:solidFill>
                          <a:effectLst/>
                          <a:latin typeface="+mj-ea"/>
                          <a:ea typeface="+mj-ea"/>
                        </a:rPr>
                        <a:t>ア 発想や構想をしたことなどを</a:t>
                      </a:r>
                      <a:r>
                        <a:rPr lang="ja-JP" altLang="en-US" sz="1400" b="0" i="0" u="none" strike="noStrike">
                          <a:solidFill>
                            <a:srgbClr val="000000"/>
                          </a:solidFill>
                          <a:effectLst/>
                          <a:latin typeface="+mj-ea"/>
                          <a:ea typeface="+mj-ea"/>
                        </a:rPr>
                        <a:t>基に，表現</a:t>
                      </a:r>
                      <a:r>
                        <a:rPr lang="ja-JP" altLang="en-US" sz="1400" b="0" i="0" u="none" strike="noStrike" dirty="0">
                          <a:solidFill>
                            <a:srgbClr val="000000"/>
                          </a:solidFill>
                          <a:effectLst/>
                          <a:latin typeface="+mj-ea"/>
                          <a:ea typeface="+mj-ea"/>
                        </a:rPr>
                        <a:t>する活動</a:t>
                      </a:r>
                      <a:r>
                        <a:rPr lang="ja-JP" altLang="en-US" sz="1400" b="0" i="0" u="none" strike="noStrike">
                          <a:solidFill>
                            <a:srgbClr val="000000"/>
                          </a:solidFill>
                          <a:effectLst/>
                          <a:latin typeface="+mj-ea"/>
                          <a:ea typeface="+mj-ea"/>
                        </a:rPr>
                        <a:t>を通して，技能</a:t>
                      </a:r>
                      <a:r>
                        <a:rPr lang="ja-JP" altLang="en-US" sz="1400" b="0" i="0" u="none" strike="noStrike" dirty="0">
                          <a:solidFill>
                            <a:srgbClr val="000000"/>
                          </a:solidFill>
                          <a:effectLst/>
                          <a:latin typeface="+mj-ea"/>
                          <a:ea typeface="+mj-ea"/>
                        </a:rPr>
                        <a:t>に関する次の事項を</a:t>
                      </a:r>
                      <a:r>
                        <a:rPr lang="ja-JP" altLang="en-US" sz="1400" b="1" i="0" u="sng" strike="noStrike" dirty="0">
                          <a:solidFill>
                            <a:srgbClr val="00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ctr"/>
                      <a:r>
                        <a:rPr lang="ja-JP" altLang="en-US" sz="1400" b="0" i="0" u="none" strike="noStrike" dirty="0">
                          <a:solidFill>
                            <a:srgbClr val="000000"/>
                          </a:solidFill>
                          <a:effectLst/>
                          <a:latin typeface="+mj-ea"/>
                          <a:ea typeface="+mj-ea"/>
                        </a:rPr>
                        <a:t>ア 発想や構想をしたことなどを</a:t>
                      </a:r>
                      <a:r>
                        <a:rPr lang="ja-JP" altLang="en-US" sz="1400" b="0" i="0" u="none" strike="noStrike">
                          <a:solidFill>
                            <a:srgbClr val="000000"/>
                          </a:solidFill>
                          <a:effectLst/>
                          <a:latin typeface="+mj-ea"/>
                          <a:ea typeface="+mj-ea"/>
                        </a:rPr>
                        <a:t>基に，表現</a:t>
                      </a:r>
                      <a:r>
                        <a:rPr lang="ja-JP" altLang="en-US" sz="1400" b="0" i="0" u="none" strike="noStrike" dirty="0">
                          <a:solidFill>
                            <a:srgbClr val="000000"/>
                          </a:solidFill>
                          <a:effectLst/>
                          <a:latin typeface="+mj-ea"/>
                          <a:ea typeface="+mj-ea"/>
                        </a:rPr>
                        <a:t>する活動</a:t>
                      </a:r>
                      <a:r>
                        <a:rPr lang="ja-JP" altLang="en-US" sz="1400" b="0" i="0" u="none" strike="noStrike">
                          <a:solidFill>
                            <a:srgbClr val="000000"/>
                          </a:solidFill>
                          <a:effectLst/>
                          <a:latin typeface="+mj-ea"/>
                          <a:ea typeface="+mj-ea"/>
                        </a:rPr>
                        <a:t>を通して，技能</a:t>
                      </a:r>
                      <a:r>
                        <a:rPr lang="ja-JP" altLang="en-US" sz="1400" b="0" i="0" u="none" strike="noStrike" dirty="0">
                          <a:solidFill>
                            <a:srgbClr val="000000"/>
                          </a:solidFill>
                          <a:effectLst/>
                          <a:latin typeface="+mj-ea"/>
                          <a:ea typeface="+mj-ea"/>
                        </a:rPr>
                        <a:t>に関する次の事項を</a:t>
                      </a:r>
                      <a:r>
                        <a:rPr lang="ja-JP" altLang="en-US" sz="1400" b="1" i="0" u="sng" strike="noStrike" dirty="0">
                          <a:solidFill>
                            <a:srgbClr val="00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30705178"/>
                  </a:ext>
                </a:extLst>
              </a:tr>
              <a:tr h="391779">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材料や用具の生かし方などを身</a:t>
                      </a:r>
                      <a:r>
                        <a:rPr lang="ja-JP" altLang="en-US" sz="1400" b="0" i="0" u="none" strike="noStrike">
                          <a:solidFill>
                            <a:srgbClr val="000000"/>
                          </a:solidFill>
                          <a:effectLst/>
                          <a:latin typeface="+mj-ea"/>
                          <a:ea typeface="+mj-ea"/>
                        </a:rPr>
                        <a:t>に付け，意図</a:t>
                      </a:r>
                      <a:r>
                        <a:rPr lang="ja-JP" altLang="en-US" sz="1400" b="0" i="0" u="none" strike="noStrike" dirty="0">
                          <a:solidFill>
                            <a:srgbClr val="000000"/>
                          </a:solidFill>
                          <a:effectLst/>
                          <a:latin typeface="+mj-ea"/>
                          <a:ea typeface="+mj-ea"/>
                        </a:rPr>
                        <a:t>に応じて</a:t>
                      </a:r>
                      <a:r>
                        <a:rPr lang="ja-JP" altLang="en-US" sz="1400" b="0" i="0" u="none" strike="noStrike" dirty="0">
                          <a:solidFill>
                            <a:srgbClr val="000000"/>
                          </a:solidFill>
                          <a:effectLst/>
                          <a:highlight>
                            <a:srgbClr val="FFFF66"/>
                          </a:highlight>
                          <a:latin typeface="+mj-ea"/>
                          <a:ea typeface="+mj-ea"/>
                        </a:rPr>
                        <a:t>工夫して</a:t>
                      </a:r>
                      <a:r>
                        <a:rPr lang="ja-JP" altLang="en-US" sz="1400" b="0" i="0" u="none" strike="noStrike" dirty="0">
                          <a:solidFill>
                            <a:srgbClr val="000000"/>
                          </a:solidFill>
                          <a:effectLst/>
                          <a:latin typeface="+mj-ea"/>
                          <a:ea typeface="+mj-ea"/>
                        </a:rPr>
                        <a:t>表すこと。</a:t>
                      </a: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材料や用具の特性</a:t>
                      </a:r>
                      <a:r>
                        <a:rPr lang="ja-JP" altLang="en-US" sz="1400" b="0" i="0" u="none" strike="noStrike">
                          <a:solidFill>
                            <a:srgbClr val="000000"/>
                          </a:solidFill>
                          <a:effectLst/>
                          <a:latin typeface="+mj-ea"/>
                          <a:ea typeface="+mj-ea"/>
                        </a:rPr>
                        <a:t>を生かし，意図</a:t>
                      </a:r>
                      <a:r>
                        <a:rPr lang="ja-JP" altLang="en-US" sz="1400" b="0" i="0" u="none" strike="noStrike" dirty="0">
                          <a:solidFill>
                            <a:srgbClr val="000000"/>
                          </a:solidFill>
                          <a:effectLst/>
                          <a:latin typeface="+mj-ea"/>
                          <a:ea typeface="+mj-ea"/>
                        </a:rPr>
                        <a:t>に応じて</a:t>
                      </a:r>
                      <a:r>
                        <a:rPr lang="ja-JP" altLang="en-US" sz="1400" b="0" i="0" u="none" strike="noStrike" dirty="0">
                          <a:solidFill>
                            <a:srgbClr val="000000"/>
                          </a:solidFill>
                          <a:effectLst/>
                          <a:highlight>
                            <a:srgbClr val="FFFF66"/>
                          </a:highlight>
                          <a:latin typeface="+mj-ea"/>
                          <a:ea typeface="+mj-ea"/>
                        </a:rPr>
                        <a:t>自分の表現方法を追求して創造的に</a:t>
                      </a:r>
                      <a:r>
                        <a:rPr lang="ja-JP" altLang="en-US" sz="1400" b="0" i="0" u="none" strike="noStrike" dirty="0">
                          <a:solidFill>
                            <a:srgbClr val="000000"/>
                          </a:solidFill>
                          <a:effectLst/>
                          <a:latin typeface="+mj-ea"/>
                          <a:ea typeface="+mj-ea"/>
                        </a:rPr>
                        <a:t>表すこと。</a:t>
                      </a:r>
                    </a:p>
                  </a:txBody>
                  <a:tcPr marL="7072" marR="7072" marT="70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777644"/>
                  </a:ext>
                </a:extLst>
              </a:tr>
              <a:tr h="40745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材料や用具の特性などから制作の順序など</a:t>
                      </a:r>
                      <a:r>
                        <a:rPr lang="ja-JP" altLang="en-US" sz="1400" b="0" i="0" u="none" strike="noStrike">
                          <a:solidFill>
                            <a:srgbClr val="000000"/>
                          </a:solidFill>
                          <a:effectLst/>
                          <a:latin typeface="+mj-ea"/>
                          <a:ea typeface="+mj-ea"/>
                        </a:rPr>
                        <a:t>を考えながら，見通し</a:t>
                      </a:r>
                      <a:r>
                        <a:rPr lang="ja-JP" altLang="en-US" sz="1400" b="0" i="0" u="none" strike="noStrike" dirty="0">
                          <a:solidFill>
                            <a:srgbClr val="000000"/>
                          </a:solidFill>
                          <a:effectLst/>
                          <a:latin typeface="+mj-ea"/>
                          <a:ea typeface="+mj-ea"/>
                        </a:rPr>
                        <a:t>をもって表すこと。</a:t>
                      </a:r>
                    </a:p>
                  </a:txBody>
                  <a:tcPr marL="7072"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材料や用具，</a:t>
                      </a:r>
                      <a:r>
                        <a:rPr lang="ja-JP" altLang="en-US" sz="1400" b="0" i="0" u="none" strike="noStrike" dirty="0">
                          <a:solidFill>
                            <a:srgbClr val="000000"/>
                          </a:solidFill>
                          <a:effectLst/>
                          <a:highlight>
                            <a:srgbClr val="FFFF66"/>
                          </a:highlight>
                          <a:latin typeface="+mj-ea"/>
                          <a:ea typeface="+mj-ea"/>
                        </a:rPr>
                        <a:t>表現方法</a:t>
                      </a:r>
                      <a:r>
                        <a:rPr lang="ja-JP" altLang="en-US" sz="1400" b="0" i="0" u="none" strike="noStrike" dirty="0">
                          <a:solidFill>
                            <a:srgbClr val="000000"/>
                          </a:solidFill>
                          <a:effectLst/>
                          <a:latin typeface="+mj-ea"/>
                          <a:ea typeface="+mj-ea"/>
                        </a:rPr>
                        <a:t>の特性などから制作の順序などを総合的に考えながら，見通しをもって表すこと。</a:t>
                      </a:r>
                    </a:p>
                  </a:txBody>
                  <a:tcPr marL="7072"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603402"/>
                  </a:ext>
                </a:extLst>
              </a:tr>
            </a:tbl>
          </a:graphicData>
        </a:graphic>
      </p:graphicFrame>
      <p:sp>
        <p:nvSpPr>
          <p:cNvPr id="3" name="テキスト ボックス 2">
            <a:extLst>
              <a:ext uri="{FF2B5EF4-FFF2-40B4-BE49-F238E27FC236}">
                <a16:creationId xmlns:a16="http://schemas.microsoft.com/office/drawing/2014/main" id="{45E6069D-ECA1-43AA-9E4E-C5059E903668}"/>
              </a:ext>
            </a:extLst>
          </p:cNvPr>
          <p:cNvSpPr txBox="1"/>
          <p:nvPr/>
        </p:nvSpPr>
        <p:spPr>
          <a:xfrm>
            <a:off x="36000" y="3115681"/>
            <a:ext cx="360611" cy="338554"/>
          </a:xfrm>
          <a:prstGeom prst="rect">
            <a:avLst/>
          </a:prstGeom>
          <a:noFill/>
        </p:spPr>
        <p:txBody>
          <a:bodyPr wrap="square" rtlCol="0">
            <a:spAutoFit/>
          </a:bodyPr>
          <a:lstStyle/>
          <a:p>
            <a:pPr algn="r"/>
            <a:r>
              <a:rPr kumimoji="1" lang="en-US" altLang="ja-JP" sz="1600" dirty="0">
                <a:latin typeface="+mn-ea"/>
              </a:rPr>
              <a:t>A</a:t>
            </a:r>
            <a:endParaRPr kumimoji="1" lang="ja-JP" altLang="en-US" sz="1600" dirty="0">
              <a:latin typeface="+mn-ea"/>
            </a:endParaRPr>
          </a:p>
        </p:txBody>
      </p:sp>
      <p:sp>
        <p:nvSpPr>
          <p:cNvPr id="6" name="AutoShape 15">
            <a:extLst>
              <a:ext uri="{FF2B5EF4-FFF2-40B4-BE49-F238E27FC236}">
                <a16:creationId xmlns:a16="http://schemas.microsoft.com/office/drawing/2014/main" id="{FFD43774-B87B-4F03-BC91-2B9D566E3CE5}"/>
              </a:ext>
            </a:extLst>
          </p:cNvPr>
          <p:cNvSpPr>
            <a:spLocks noChangeArrowheads="1"/>
          </p:cNvSpPr>
          <p:nvPr/>
        </p:nvSpPr>
        <p:spPr bwMode="auto">
          <a:xfrm>
            <a:off x="1" y="-27384"/>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4996556"/>
      </p:ext>
    </p:extLst>
  </p:cSld>
  <p:clrMapOvr>
    <a:masterClrMapping/>
  </p:clrMapOvr>
  <mc:AlternateContent xmlns:mc="http://schemas.openxmlformats.org/markup-compatibility/2006" xmlns:p14="http://schemas.microsoft.com/office/powerpoint/2010/main">
    <mc:Choice Requires="p14">
      <p:transition spd="slow" p14:dur="2000" advTm="143534"/>
    </mc:Choice>
    <mc:Fallback xmlns="">
      <p:transition spd="slow" advTm="14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表 4">
            <a:extLst>
              <a:ext uri="{FF2B5EF4-FFF2-40B4-BE49-F238E27FC236}">
                <a16:creationId xmlns:a16="http://schemas.microsoft.com/office/drawing/2014/main" id="{2592D163-616A-4775-AB56-1AA1E3E60B02}"/>
              </a:ext>
            </a:extLst>
          </p:cNvPr>
          <p:cNvGraphicFramePr>
            <a:graphicFrameLocks noGrp="1"/>
          </p:cNvGraphicFramePr>
          <p:nvPr>
            <p:extLst>
              <p:ext uri="{D42A27DB-BD31-4B8C-83A1-F6EECF244321}">
                <p14:modId xmlns:p14="http://schemas.microsoft.com/office/powerpoint/2010/main" val="2246040239"/>
              </p:ext>
            </p:extLst>
          </p:nvPr>
        </p:nvGraphicFramePr>
        <p:xfrm>
          <a:off x="107504" y="468712"/>
          <a:ext cx="8928992" cy="6128640"/>
        </p:xfrm>
        <a:graphic>
          <a:graphicData uri="http://schemas.openxmlformats.org/drawingml/2006/table">
            <a:tbl>
              <a:tblPr/>
              <a:tblGrid>
                <a:gridCol w="303747">
                  <a:extLst>
                    <a:ext uri="{9D8B030D-6E8A-4147-A177-3AD203B41FA5}">
                      <a16:colId xmlns:a16="http://schemas.microsoft.com/office/drawing/2014/main" val="2582483562"/>
                    </a:ext>
                  </a:extLst>
                </a:gridCol>
                <a:gridCol w="334038">
                  <a:extLst>
                    <a:ext uri="{9D8B030D-6E8A-4147-A177-3AD203B41FA5}">
                      <a16:colId xmlns:a16="http://schemas.microsoft.com/office/drawing/2014/main" val="2649668425"/>
                    </a:ext>
                  </a:extLst>
                </a:gridCol>
                <a:gridCol w="3773031">
                  <a:extLst>
                    <a:ext uri="{9D8B030D-6E8A-4147-A177-3AD203B41FA5}">
                      <a16:colId xmlns:a16="http://schemas.microsoft.com/office/drawing/2014/main" val="717016080"/>
                    </a:ext>
                  </a:extLst>
                </a:gridCol>
                <a:gridCol w="4518176">
                  <a:extLst>
                    <a:ext uri="{9D8B030D-6E8A-4147-A177-3AD203B41FA5}">
                      <a16:colId xmlns:a16="http://schemas.microsoft.com/office/drawing/2014/main" val="939023778"/>
                    </a:ext>
                  </a:extLst>
                </a:gridCol>
              </a:tblGrid>
              <a:tr h="262614">
                <a:tc gridSpan="2">
                  <a:txBody>
                    <a:bodyPr/>
                    <a:lstStyle/>
                    <a:p>
                      <a:pPr algn="ctr" fontAlgn="ctr"/>
                      <a:r>
                        <a:rPr lang="ja-JP" altLang="en-US" sz="800" b="0" i="0" u="none" strike="noStrike" dirty="0">
                          <a:solidFill>
                            <a:srgbClr val="000000"/>
                          </a:solidFill>
                          <a:effectLst/>
                          <a:latin typeface="+mj-ea"/>
                          <a:ea typeface="+mj-ea"/>
                        </a:rPr>
                        <a:t>　</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第１学年</a:t>
                      </a:r>
                      <a:r>
                        <a:rPr lang="en-US" altLang="ja-JP" sz="1400" b="0" i="0" u="none" strike="noStrike" dirty="0">
                          <a:solidFill>
                            <a:srgbClr val="000000"/>
                          </a:solidFill>
                          <a:effectLst/>
                          <a:latin typeface="+mj-ea"/>
                          <a:ea typeface="+mj-ea"/>
                        </a:rPr>
                        <a:t>〕</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第２学年及び第３学年</a:t>
                      </a:r>
                      <a:r>
                        <a:rPr lang="en-US" altLang="ja-JP" sz="1400" b="0" i="0" u="none" strike="noStrike" dirty="0">
                          <a:solidFill>
                            <a:srgbClr val="000000"/>
                          </a:solidFill>
                          <a:effectLst/>
                          <a:latin typeface="+mj-ea"/>
                          <a:ea typeface="+mj-ea"/>
                        </a:rPr>
                        <a:t>〕</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342278"/>
                  </a:ext>
                </a:extLst>
              </a:tr>
              <a:tr h="620842">
                <a:tc rowSpan="6">
                  <a:txBody>
                    <a:bodyPr/>
                    <a:lstStyle/>
                    <a:p>
                      <a:pPr algn="ctr" fontAlgn="ctr"/>
                      <a:r>
                        <a:rPr lang="ja-JP" altLang="en-US" sz="1600" b="0" i="0" u="none" strike="noStrike" dirty="0">
                          <a:solidFill>
                            <a:srgbClr val="000000"/>
                          </a:solidFill>
                          <a:effectLst/>
                          <a:latin typeface="+mj-ea"/>
                          <a:ea typeface="+mj-ea"/>
                        </a:rPr>
                        <a:t>鑑賞</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ja-JP" altLang="en-US" sz="1400" b="0" i="0" u="none" strike="noStrike" dirty="0">
                          <a:solidFill>
                            <a:srgbClr val="000000"/>
                          </a:solidFill>
                          <a:effectLst/>
                          <a:latin typeface="+mj-ea"/>
                          <a:ea typeface="+mj-ea"/>
                        </a:rPr>
                        <a:t>思考力，判断力，表現力等</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ja-JP" altLang="en-US" sz="1400" b="0" i="0" u="none" strike="noStrike" dirty="0">
                          <a:solidFill>
                            <a:srgbClr val="000000"/>
                          </a:solidFill>
                          <a:effectLst/>
                          <a:latin typeface="+mj-ea"/>
                          <a:ea typeface="+mj-ea"/>
                        </a:rPr>
                        <a:t>ア </a:t>
                      </a:r>
                      <a:r>
                        <a:rPr lang="ja-JP" altLang="en-US" sz="1400" b="1" i="0" u="none" strike="noStrike" dirty="0">
                          <a:solidFill>
                            <a:srgbClr val="000000"/>
                          </a:solidFill>
                          <a:effectLst/>
                          <a:latin typeface="+mj-ea"/>
                          <a:ea typeface="+mj-ea"/>
                        </a:rPr>
                        <a:t>美術作品</a:t>
                      </a:r>
                      <a:r>
                        <a:rPr lang="ja-JP" altLang="en-US" sz="1400" b="0" i="0" u="none" strike="noStrike" dirty="0">
                          <a:solidFill>
                            <a:srgbClr val="000000"/>
                          </a:solidFill>
                          <a:effectLst/>
                          <a:latin typeface="+mj-ea"/>
                          <a:ea typeface="+mj-ea"/>
                        </a:rPr>
                        <a:t>などの見方や感じ方を広げる活動</a:t>
                      </a:r>
                      <a:r>
                        <a:rPr lang="ja-JP" altLang="en-US" sz="1400" b="0" i="0" u="none" strike="noStrike">
                          <a:solidFill>
                            <a:srgbClr val="000000"/>
                          </a:solidFill>
                          <a:effectLst/>
                          <a:latin typeface="+mj-ea"/>
                          <a:ea typeface="+mj-ea"/>
                        </a:rPr>
                        <a:t>を通して，鑑賞</a:t>
                      </a:r>
                      <a:r>
                        <a:rPr lang="ja-JP" altLang="en-US" sz="1400" b="0" i="0" u="none" strike="noStrike" dirty="0">
                          <a:solidFill>
                            <a:srgbClr val="000000"/>
                          </a:solidFill>
                          <a:effectLst/>
                          <a:latin typeface="+mj-ea"/>
                          <a:ea typeface="+mj-ea"/>
                        </a:rPr>
                        <a:t>に関する次の事項を</a:t>
                      </a:r>
                      <a:r>
                        <a:rPr lang="ja-JP" altLang="en-US" sz="1400" b="1" i="0" u="sng" strike="noStrike" dirty="0">
                          <a:solidFill>
                            <a:srgbClr val="FF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ja-JP" altLang="en-US" sz="1400" b="0" i="0" u="none" strike="noStrike" dirty="0">
                          <a:solidFill>
                            <a:srgbClr val="000000"/>
                          </a:solidFill>
                          <a:effectLst/>
                          <a:latin typeface="+mj-ea"/>
                          <a:ea typeface="+mj-ea"/>
                        </a:rPr>
                        <a:t>ア </a:t>
                      </a:r>
                      <a:r>
                        <a:rPr lang="ja-JP" altLang="en-US" sz="1400" b="1" i="0" u="none" strike="noStrike" dirty="0">
                          <a:solidFill>
                            <a:srgbClr val="000000"/>
                          </a:solidFill>
                          <a:effectLst/>
                          <a:latin typeface="+mj-ea"/>
                          <a:ea typeface="+mj-ea"/>
                        </a:rPr>
                        <a:t>美術作品</a:t>
                      </a:r>
                      <a:r>
                        <a:rPr lang="ja-JP" altLang="en-US" sz="1400" b="0" i="0" u="none" strike="noStrike" dirty="0">
                          <a:solidFill>
                            <a:srgbClr val="000000"/>
                          </a:solidFill>
                          <a:effectLst/>
                          <a:latin typeface="+mj-ea"/>
                          <a:ea typeface="+mj-ea"/>
                        </a:rPr>
                        <a:t>などの見方や感じ方を深める活動</a:t>
                      </a:r>
                      <a:r>
                        <a:rPr lang="ja-JP" altLang="en-US" sz="1400" b="0" i="0" u="none" strike="noStrike">
                          <a:solidFill>
                            <a:srgbClr val="000000"/>
                          </a:solidFill>
                          <a:effectLst/>
                          <a:latin typeface="+mj-ea"/>
                          <a:ea typeface="+mj-ea"/>
                        </a:rPr>
                        <a:t>を通して，鑑賞</a:t>
                      </a:r>
                      <a:r>
                        <a:rPr lang="ja-JP" altLang="en-US" sz="1400" b="0" i="0" u="none" strike="noStrike" dirty="0">
                          <a:solidFill>
                            <a:srgbClr val="000000"/>
                          </a:solidFill>
                          <a:effectLst/>
                          <a:latin typeface="+mj-ea"/>
                          <a:ea typeface="+mj-ea"/>
                        </a:rPr>
                        <a:t>に関する次の事項を</a:t>
                      </a:r>
                      <a:r>
                        <a:rPr lang="ja-JP" altLang="en-US" sz="1400" b="1" i="0" u="sng" strike="noStrike" dirty="0">
                          <a:solidFill>
                            <a:srgbClr val="FF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536200528"/>
                  </a:ext>
                </a:extLst>
              </a:tr>
              <a:tr h="69979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造形的なよさや美しさ</a:t>
                      </a:r>
                      <a:r>
                        <a:rPr lang="ja-JP" altLang="en-US" sz="1400" b="0" i="0" u="none" strike="noStrike">
                          <a:solidFill>
                            <a:srgbClr val="000000"/>
                          </a:solidFill>
                          <a:effectLst/>
                          <a:latin typeface="+mj-ea"/>
                          <a:ea typeface="+mj-ea"/>
                        </a:rPr>
                        <a:t>を感じ取り，作者</a:t>
                      </a:r>
                      <a:r>
                        <a:rPr lang="ja-JP" altLang="en-US" sz="1400" b="0" i="0" u="none" strike="noStrike" dirty="0">
                          <a:solidFill>
                            <a:srgbClr val="000000"/>
                          </a:solidFill>
                          <a:effectLst/>
                          <a:latin typeface="+mj-ea"/>
                          <a:ea typeface="+mj-ea"/>
                        </a:rPr>
                        <a:t>の心情や表現の意図と工夫などについて考える</a:t>
                      </a:r>
                      <a:r>
                        <a:rPr lang="ja-JP" altLang="en-US" sz="1400" b="0" i="0" u="none" strike="noStrike">
                          <a:solidFill>
                            <a:srgbClr val="000000"/>
                          </a:solidFill>
                          <a:effectLst/>
                          <a:latin typeface="+mj-ea"/>
                          <a:ea typeface="+mj-ea"/>
                        </a:rPr>
                        <a:t>などして，見方</a:t>
                      </a:r>
                      <a:r>
                        <a:rPr lang="ja-JP" altLang="en-US" sz="1400" b="0" i="0" u="none" strike="noStrike" dirty="0">
                          <a:solidFill>
                            <a:srgbClr val="000000"/>
                          </a:solidFill>
                          <a:effectLst/>
                          <a:latin typeface="+mj-ea"/>
                          <a:ea typeface="+mj-ea"/>
                        </a:rPr>
                        <a:t>や感じ方を</a:t>
                      </a:r>
                      <a:r>
                        <a:rPr lang="ja-JP" altLang="en-US" sz="1400" b="0" i="0" u="none" strike="noStrike" dirty="0">
                          <a:solidFill>
                            <a:srgbClr val="000000"/>
                          </a:solidFill>
                          <a:effectLst/>
                          <a:highlight>
                            <a:srgbClr val="FFFF66"/>
                          </a:highlight>
                          <a:latin typeface="+mj-ea"/>
                          <a:ea typeface="+mj-ea"/>
                        </a:rPr>
                        <a:t>広げる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造形的なよさや美しさ</a:t>
                      </a:r>
                      <a:r>
                        <a:rPr lang="ja-JP" altLang="en-US" sz="1400" b="0" i="0" u="none" strike="noStrike">
                          <a:solidFill>
                            <a:srgbClr val="000000"/>
                          </a:solidFill>
                          <a:effectLst/>
                          <a:latin typeface="+mj-ea"/>
                          <a:ea typeface="+mj-ea"/>
                        </a:rPr>
                        <a:t>を感じ取り，作者</a:t>
                      </a:r>
                      <a:r>
                        <a:rPr lang="ja-JP" altLang="en-US" sz="1400" b="0" i="0" u="none" strike="noStrike" dirty="0">
                          <a:solidFill>
                            <a:srgbClr val="000000"/>
                          </a:solidFill>
                          <a:effectLst/>
                          <a:latin typeface="+mj-ea"/>
                          <a:ea typeface="+mj-ea"/>
                        </a:rPr>
                        <a:t>の心情や表現の意図と</a:t>
                      </a:r>
                      <a:r>
                        <a:rPr lang="ja-JP" altLang="en-US" sz="1400" b="0" i="0" u="none" strike="noStrike" dirty="0">
                          <a:solidFill>
                            <a:srgbClr val="000000"/>
                          </a:solidFill>
                          <a:effectLst/>
                          <a:highlight>
                            <a:srgbClr val="FFFF66"/>
                          </a:highlight>
                          <a:latin typeface="+mj-ea"/>
                          <a:ea typeface="+mj-ea"/>
                        </a:rPr>
                        <a:t>創造的な</a:t>
                      </a:r>
                      <a:r>
                        <a:rPr lang="ja-JP" altLang="en-US" sz="1400" b="0" i="0" u="none" strike="noStrike" dirty="0">
                          <a:solidFill>
                            <a:srgbClr val="000000"/>
                          </a:solidFill>
                          <a:effectLst/>
                          <a:latin typeface="+mj-ea"/>
                          <a:ea typeface="+mj-ea"/>
                        </a:rPr>
                        <a:t>工夫などについて考える</a:t>
                      </a:r>
                      <a:r>
                        <a:rPr lang="ja-JP" altLang="en-US" sz="1400" b="0" i="0" u="none" strike="noStrike">
                          <a:solidFill>
                            <a:srgbClr val="000000"/>
                          </a:solidFill>
                          <a:effectLst/>
                          <a:latin typeface="+mj-ea"/>
                          <a:ea typeface="+mj-ea"/>
                        </a:rPr>
                        <a:t>などして，美意識を高め，見方</a:t>
                      </a:r>
                      <a:r>
                        <a:rPr lang="ja-JP" altLang="en-US" sz="1400" b="0" i="0" u="none" strike="noStrike" dirty="0">
                          <a:solidFill>
                            <a:srgbClr val="000000"/>
                          </a:solidFill>
                          <a:effectLst/>
                          <a:latin typeface="+mj-ea"/>
                          <a:ea typeface="+mj-ea"/>
                        </a:rPr>
                        <a:t>や感じ方を</a:t>
                      </a:r>
                      <a:r>
                        <a:rPr lang="ja-JP" altLang="en-US" sz="1400" b="0" i="0" u="none" strike="noStrike" dirty="0">
                          <a:solidFill>
                            <a:srgbClr val="000000"/>
                          </a:solidFill>
                          <a:effectLst/>
                          <a:highlight>
                            <a:srgbClr val="FFFF66"/>
                          </a:highlight>
                          <a:latin typeface="+mj-ea"/>
                          <a:ea typeface="+mj-ea"/>
                        </a:rPr>
                        <a:t>深める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061361"/>
                  </a:ext>
                </a:extLst>
              </a:tr>
              <a:tr h="69979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目的や機能との調和のとれた美しさなど</a:t>
                      </a:r>
                      <a:r>
                        <a:rPr lang="ja-JP" altLang="en-US" sz="1400" b="0" i="0" u="none" strike="noStrike">
                          <a:solidFill>
                            <a:srgbClr val="000000"/>
                          </a:solidFill>
                          <a:effectLst/>
                          <a:latin typeface="+mj-ea"/>
                          <a:ea typeface="+mj-ea"/>
                        </a:rPr>
                        <a:t>を感じ取り，作者</a:t>
                      </a:r>
                      <a:r>
                        <a:rPr lang="ja-JP" altLang="en-US" sz="1400" b="0" i="0" u="none" strike="noStrike" dirty="0">
                          <a:solidFill>
                            <a:srgbClr val="000000"/>
                          </a:solidFill>
                          <a:effectLst/>
                          <a:latin typeface="+mj-ea"/>
                          <a:ea typeface="+mj-ea"/>
                        </a:rPr>
                        <a:t>の心情や表現の意図と工夫などについて考える</a:t>
                      </a:r>
                      <a:r>
                        <a:rPr lang="ja-JP" altLang="en-US" sz="1400" b="0" i="0" u="none" strike="noStrike">
                          <a:solidFill>
                            <a:srgbClr val="000000"/>
                          </a:solidFill>
                          <a:effectLst/>
                          <a:latin typeface="+mj-ea"/>
                          <a:ea typeface="+mj-ea"/>
                        </a:rPr>
                        <a:t>などして，見方</a:t>
                      </a:r>
                      <a:r>
                        <a:rPr lang="ja-JP" altLang="en-US" sz="1400" b="0" i="0" u="none" strike="noStrike" dirty="0">
                          <a:solidFill>
                            <a:srgbClr val="000000"/>
                          </a:solidFill>
                          <a:effectLst/>
                          <a:latin typeface="+mj-ea"/>
                          <a:ea typeface="+mj-ea"/>
                        </a:rPr>
                        <a:t>や感じ方を</a:t>
                      </a:r>
                      <a:r>
                        <a:rPr lang="ja-JP" altLang="en-US" sz="1400" b="0" i="0" u="none" strike="noStrike" dirty="0">
                          <a:solidFill>
                            <a:srgbClr val="000000"/>
                          </a:solidFill>
                          <a:effectLst/>
                          <a:highlight>
                            <a:srgbClr val="FFFF66"/>
                          </a:highlight>
                          <a:latin typeface="+mj-ea"/>
                          <a:ea typeface="+mj-ea"/>
                        </a:rPr>
                        <a:t>広げる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latin typeface="+mj-ea"/>
                          <a:ea typeface="+mj-ea"/>
                        </a:rPr>
                        <a:t>目的や機能との調和のとれた</a:t>
                      </a:r>
                      <a:r>
                        <a:rPr lang="ja-JP" altLang="en-US" sz="1400" b="0" i="0" u="none" strike="noStrike" dirty="0">
                          <a:solidFill>
                            <a:srgbClr val="000000"/>
                          </a:solidFill>
                          <a:effectLst/>
                          <a:highlight>
                            <a:srgbClr val="FFFF66"/>
                          </a:highlight>
                          <a:latin typeface="+mj-ea"/>
                          <a:ea typeface="+mj-ea"/>
                        </a:rPr>
                        <a:t>洗練された</a:t>
                      </a:r>
                      <a:r>
                        <a:rPr lang="ja-JP" altLang="en-US" sz="1400" b="0" i="0" u="none" strike="noStrike" dirty="0">
                          <a:solidFill>
                            <a:srgbClr val="000000"/>
                          </a:solidFill>
                          <a:effectLst/>
                          <a:latin typeface="+mj-ea"/>
                          <a:ea typeface="+mj-ea"/>
                        </a:rPr>
                        <a:t>美しさなど</a:t>
                      </a:r>
                      <a:r>
                        <a:rPr lang="ja-JP" altLang="en-US" sz="1400" b="0" i="0" u="none" strike="noStrike">
                          <a:solidFill>
                            <a:srgbClr val="000000"/>
                          </a:solidFill>
                          <a:effectLst/>
                          <a:latin typeface="+mj-ea"/>
                          <a:ea typeface="+mj-ea"/>
                        </a:rPr>
                        <a:t>を感じ取り，作者</a:t>
                      </a:r>
                      <a:r>
                        <a:rPr lang="ja-JP" altLang="en-US" sz="1400" b="0" i="0" u="none" strike="noStrike" dirty="0">
                          <a:solidFill>
                            <a:srgbClr val="000000"/>
                          </a:solidFill>
                          <a:effectLst/>
                          <a:latin typeface="+mj-ea"/>
                          <a:ea typeface="+mj-ea"/>
                        </a:rPr>
                        <a:t>の心情や表現の意図と</a:t>
                      </a:r>
                      <a:r>
                        <a:rPr lang="ja-JP" altLang="en-US" sz="1400" b="0" i="0" u="none" strike="noStrike" dirty="0">
                          <a:solidFill>
                            <a:srgbClr val="000000"/>
                          </a:solidFill>
                          <a:effectLst/>
                          <a:highlight>
                            <a:srgbClr val="FFFF66"/>
                          </a:highlight>
                          <a:latin typeface="+mj-ea"/>
                          <a:ea typeface="+mj-ea"/>
                        </a:rPr>
                        <a:t>創造的な</a:t>
                      </a:r>
                      <a:r>
                        <a:rPr lang="ja-JP" altLang="en-US" sz="1400" b="0" i="0" u="none" strike="noStrike" dirty="0">
                          <a:solidFill>
                            <a:srgbClr val="000000"/>
                          </a:solidFill>
                          <a:effectLst/>
                          <a:latin typeface="+mj-ea"/>
                          <a:ea typeface="+mj-ea"/>
                        </a:rPr>
                        <a:t>工夫などについて考える</a:t>
                      </a:r>
                      <a:r>
                        <a:rPr lang="ja-JP" altLang="en-US" sz="1400" b="0" i="0" u="none" strike="noStrike">
                          <a:solidFill>
                            <a:srgbClr val="000000"/>
                          </a:solidFill>
                          <a:effectLst/>
                          <a:latin typeface="+mj-ea"/>
                          <a:ea typeface="+mj-ea"/>
                        </a:rPr>
                        <a:t>などして，美意識を高め，見方</a:t>
                      </a:r>
                      <a:r>
                        <a:rPr lang="ja-JP" altLang="en-US" sz="1400" b="0" i="0" u="none" strike="noStrike" dirty="0">
                          <a:solidFill>
                            <a:srgbClr val="000000"/>
                          </a:solidFill>
                          <a:effectLst/>
                          <a:latin typeface="+mj-ea"/>
                          <a:ea typeface="+mj-ea"/>
                        </a:rPr>
                        <a:t>や感じ方を</a:t>
                      </a:r>
                      <a:r>
                        <a:rPr lang="ja-JP" altLang="en-US" sz="1400" b="0" i="0" u="none" strike="noStrike" dirty="0">
                          <a:solidFill>
                            <a:srgbClr val="000000"/>
                          </a:solidFill>
                          <a:effectLst/>
                          <a:highlight>
                            <a:srgbClr val="FFFF66"/>
                          </a:highlight>
                          <a:latin typeface="+mj-ea"/>
                          <a:ea typeface="+mj-ea"/>
                        </a:rPr>
                        <a:t>深める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059146"/>
                  </a:ext>
                </a:extLst>
              </a:tr>
              <a:tr h="69979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400" b="0" i="0" u="none" strike="noStrike" dirty="0">
                          <a:solidFill>
                            <a:srgbClr val="000000"/>
                          </a:solidFill>
                          <a:effectLst/>
                          <a:latin typeface="+mj-ea"/>
                          <a:ea typeface="+mj-ea"/>
                        </a:rPr>
                        <a:t>イ </a:t>
                      </a:r>
                      <a:r>
                        <a:rPr lang="ja-JP" altLang="en-US" sz="1400" b="1" i="0" u="none" strike="noStrike" dirty="0">
                          <a:solidFill>
                            <a:srgbClr val="000000"/>
                          </a:solidFill>
                          <a:effectLst/>
                          <a:latin typeface="+mj-ea"/>
                          <a:ea typeface="+mj-ea"/>
                        </a:rPr>
                        <a:t>生活の中の美術の働きや美術文化</a:t>
                      </a:r>
                      <a:r>
                        <a:rPr lang="ja-JP" altLang="en-US" sz="1400" b="0" i="0" u="none" strike="noStrike" dirty="0">
                          <a:solidFill>
                            <a:srgbClr val="000000"/>
                          </a:solidFill>
                          <a:effectLst/>
                          <a:latin typeface="+mj-ea"/>
                          <a:ea typeface="+mj-ea"/>
                        </a:rPr>
                        <a:t>についての見方や感じ方を</a:t>
                      </a:r>
                      <a:r>
                        <a:rPr lang="ja-JP" altLang="en-US" sz="1400" b="0" i="0" u="none" strike="noStrike" dirty="0">
                          <a:solidFill>
                            <a:srgbClr val="000000"/>
                          </a:solidFill>
                          <a:effectLst/>
                          <a:highlight>
                            <a:srgbClr val="FFFF66"/>
                          </a:highlight>
                          <a:latin typeface="+mj-ea"/>
                          <a:ea typeface="+mj-ea"/>
                        </a:rPr>
                        <a:t>広げる</a:t>
                      </a:r>
                      <a:r>
                        <a:rPr lang="ja-JP" altLang="en-US" sz="1400" b="0" i="0" u="none" strike="noStrike" dirty="0">
                          <a:solidFill>
                            <a:srgbClr val="000000"/>
                          </a:solidFill>
                          <a:effectLst/>
                          <a:latin typeface="+mj-ea"/>
                          <a:ea typeface="+mj-ea"/>
                        </a:rPr>
                        <a:t>活動</a:t>
                      </a:r>
                      <a:r>
                        <a:rPr lang="ja-JP" altLang="en-US" sz="1400" b="0" i="0" u="none" strike="noStrike">
                          <a:solidFill>
                            <a:srgbClr val="000000"/>
                          </a:solidFill>
                          <a:effectLst/>
                          <a:latin typeface="+mj-ea"/>
                          <a:ea typeface="+mj-ea"/>
                        </a:rPr>
                        <a:t>を通して，鑑賞</a:t>
                      </a:r>
                      <a:r>
                        <a:rPr lang="ja-JP" altLang="en-US" sz="1400" b="0" i="0" u="none" strike="noStrike" dirty="0">
                          <a:solidFill>
                            <a:srgbClr val="000000"/>
                          </a:solidFill>
                          <a:effectLst/>
                          <a:latin typeface="+mj-ea"/>
                          <a:ea typeface="+mj-ea"/>
                        </a:rPr>
                        <a:t>に関する次の事項を</a:t>
                      </a:r>
                      <a:r>
                        <a:rPr lang="ja-JP" altLang="en-US" sz="1400" b="1" i="0" u="sng" strike="noStrike" dirty="0">
                          <a:solidFill>
                            <a:srgbClr val="FF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ja-JP" altLang="en-US" sz="1400" b="0" i="0" u="none" strike="noStrike" dirty="0">
                          <a:solidFill>
                            <a:srgbClr val="000000"/>
                          </a:solidFill>
                          <a:effectLst/>
                          <a:latin typeface="+mj-ea"/>
                          <a:ea typeface="+mj-ea"/>
                        </a:rPr>
                        <a:t>イ </a:t>
                      </a:r>
                      <a:r>
                        <a:rPr lang="ja-JP" altLang="en-US" sz="1400" b="1" i="0" u="none" strike="noStrike" dirty="0">
                          <a:solidFill>
                            <a:srgbClr val="000000"/>
                          </a:solidFill>
                          <a:effectLst/>
                          <a:latin typeface="+mj-ea"/>
                          <a:ea typeface="+mj-ea"/>
                        </a:rPr>
                        <a:t>生活や</a:t>
                      </a:r>
                      <a:r>
                        <a:rPr lang="ja-JP" altLang="en-US" sz="1400" b="1" i="0" u="none" strike="noStrike" dirty="0">
                          <a:solidFill>
                            <a:srgbClr val="000000"/>
                          </a:solidFill>
                          <a:effectLst/>
                          <a:highlight>
                            <a:srgbClr val="FFFF66"/>
                          </a:highlight>
                          <a:latin typeface="+mj-ea"/>
                          <a:ea typeface="+mj-ea"/>
                        </a:rPr>
                        <a:t>社会</a:t>
                      </a:r>
                      <a:r>
                        <a:rPr lang="ja-JP" altLang="en-US" sz="1400" b="1" i="0" u="none" strike="noStrike" dirty="0">
                          <a:solidFill>
                            <a:srgbClr val="000000"/>
                          </a:solidFill>
                          <a:effectLst/>
                          <a:latin typeface="+mj-ea"/>
                          <a:ea typeface="+mj-ea"/>
                        </a:rPr>
                        <a:t>の中の美術の働きや美術文化</a:t>
                      </a:r>
                      <a:r>
                        <a:rPr lang="ja-JP" altLang="en-US" sz="1400" b="0" i="0" u="none" strike="noStrike" dirty="0">
                          <a:solidFill>
                            <a:srgbClr val="000000"/>
                          </a:solidFill>
                          <a:effectLst/>
                          <a:latin typeface="+mj-ea"/>
                          <a:ea typeface="+mj-ea"/>
                        </a:rPr>
                        <a:t>についての見方や感じ方を</a:t>
                      </a:r>
                      <a:r>
                        <a:rPr lang="ja-JP" altLang="en-US" sz="1400" b="0" i="0" u="none" strike="noStrike" dirty="0">
                          <a:solidFill>
                            <a:srgbClr val="000000"/>
                          </a:solidFill>
                          <a:effectLst/>
                          <a:highlight>
                            <a:srgbClr val="FFFF66"/>
                          </a:highlight>
                          <a:latin typeface="+mj-ea"/>
                          <a:ea typeface="+mj-ea"/>
                        </a:rPr>
                        <a:t>深める</a:t>
                      </a:r>
                      <a:r>
                        <a:rPr lang="ja-JP" altLang="en-US" sz="1400" b="0" i="0" u="none" strike="noStrike" dirty="0">
                          <a:solidFill>
                            <a:srgbClr val="000000"/>
                          </a:solidFill>
                          <a:effectLst/>
                          <a:latin typeface="+mj-ea"/>
                          <a:ea typeface="+mj-ea"/>
                        </a:rPr>
                        <a:t>活動</a:t>
                      </a:r>
                      <a:r>
                        <a:rPr lang="ja-JP" altLang="en-US" sz="1400" b="0" i="0" u="none" strike="noStrike">
                          <a:solidFill>
                            <a:srgbClr val="000000"/>
                          </a:solidFill>
                          <a:effectLst/>
                          <a:latin typeface="+mj-ea"/>
                          <a:ea typeface="+mj-ea"/>
                        </a:rPr>
                        <a:t>を通して，鑑賞</a:t>
                      </a:r>
                      <a:r>
                        <a:rPr lang="ja-JP" altLang="en-US" sz="1400" b="0" i="0" u="none" strike="noStrike" dirty="0">
                          <a:solidFill>
                            <a:srgbClr val="000000"/>
                          </a:solidFill>
                          <a:effectLst/>
                          <a:latin typeface="+mj-ea"/>
                          <a:ea typeface="+mj-ea"/>
                        </a:rPr>
                        <a:t>に関する次の事項を</a:t>
                      </a:r>
                      <a:r>
                        <a:rPr lang="ja-JP" altLang="en-US" sz="1400" b="1" i="0" u="sng" strike="noStrike" dirty="0">
                          <a:solidFill>
                            <a:srgbClr val="FF0000"/>
                          </a:solidFill>
                          <a:effectLst/>
                          <a:latin typeface="+mj-ea"/>
                          <a:ea typeface="+mj-ea"/>
                        </a:rPr>
                        <a:t>身に付けることができるよう</a:t>
                      </a:r>
                      <a:r>
                        <a:rPr lang="ja-JP" altLang="en-US" sz="1400" b="0" i="0" u="none" strike="noStrike" dirty="0">
                          <a:solidFill>
                            <a:srgbClr val="000000"/>
                          </a:solidFill>
                          <a:effectLst/>
                          <a:latin typeface="+mj-ea"/>
                          <a:ea typeface="+mj-ea"/>
                        </a:rPr>
                        <a:t>指導する。</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420518835"/>
                  </a:ext>
                </a:extLst>
              </a:tr>
              <a:tr h="69979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highlight>
                            <a:srgbClr val="FFFF66"/>
                          </a:highlight>
                          <a:latin typeface="+mj-ea"/>
                          <a:ea typeface="+mj-ea"/>
                        </a:rPr>
                        <a:t>身の回りにある自然物や人工物の形</a:t>
                      </a:r>
                      <a:r>
                        <a:rPr lang="ja-JP" altLang="en-US" sz="1400" b="0" i="0" u="none" strike="noStrike">
                          <a:solidFill>
                            <a:srgbClr val="000000"/>
                          </a:solidFill>
                          <a:effectLst/>
                          <a:highlight>
                            <a:srgbClr val="FFFF66"/>
                          </a:highlight>
                          <a:latin typeface="+mj-ea"/>
                          <a:ea typeface="+mj-ea"/>
                        </a:rPr>
                        <a:t>や色彩，材料</a:t>
                      </a:r>
                      <a:r>
                        <a:rPr lang="ja-JP" altLang="en-US" sz="1400" b="0" i="0" u="none" strike="noStrike" dirty="0">
                          <a:solidFill>
                            <a:srgbClr val="000000"/>
                          </a:solidFill>
                          <a:effectLst/>
                          <a:latin typeface="+mj-ea"/>
                          <a:ea typeface="+mj-ea"/>
                        </a:rPr>
                        <a:t>などの造形的な美しさなど</a:t>
                      </a:r>
                      <a:r>
                        <a:rPr lang="ja-JP" altLang="en-US" sz="1400" b="0" i="0" u="none" strike="noStrike">
                          <a:solidFill>
                            <a:srgbClr val="000000"/>
                          </a:solidFill>
                          <a:effectLst/>
                          <a:latin typeface="+mj-ea"/>
                          <a:ea typeface="+mj-ea"/>
                        </a:rPr>
                        <a:t>を感じ取り，生活</a:t>
                      </a:r>
                      <a:r>
                        <a:rPr lang="ja-JP" altLang="en-US" sz="1400" b="0" i="0" u="none" strike="noStrike" dirty="0">
                          <a:solidFill>
                            <a:srgbClr val="000000"/>
                          </a:solidFill>
                          <a:effectLst/>
                          <a:latin typeface="+mj-ea"/>
                          <a:ea typeface="+mj-ea"/>
                        </a:rPr>
                        <a:t>を美しく豊かにする美術の働きについて考える</a:t>
                      </a:r>
                      <a:r>
                        <a:rPr lang="ja-JP" altLang="en-US" sz="1400" b="0" i="0" u="none" strike="noStrike">
                          <a:solidFill>
                            <a:srgbClr val="000000"/>
                          </a:solidFill>
                          <a:effectLst/>
                          <a:latin typeface="+mj-ea"/>
                          <a:ea typeface="+mj-ea"/>
                        </a:rPr>
                        <a:t>などして，見方</a:t>
                      </a:r>
                      <a:r>
                        <a:rPr lang="ja-JP" altLang="en-US" sz="1400" b="0" i="0" u="none" strike="noStrike" dirty="0">
                          <a:solidFill>
                            <a:srgbClr val="000000"/>
                          </a:solidFill>
                          <a:effectLst/>
                          <a:latin typeface="+mj-ea"/>
                          <a:ea typeface="+mj-ea"/>
                        </a:rPr>
                        <a:t>や感じ方を</a:t>
                      </a:r>
                      <a:r>
                        <a:rPr lang="ja-JP" altLang="en-US" sz="1400" b="0" i="0" u="none" strike="noStrike" dirty="0">
                          <a:solidFill>
                            <a:srgbClr val="000000"/>
                          </a:solidFill>
                          <a:effectLst/>
                          <a:highlight>
                            <a:srgbClr val="FFFF66"/>
                          </a:highlight>
                          <a:latin typeface="+mj-ea"/>
                          <a:ea typeface="+mj-ea"/>
                        </a:rPr>
                        <a:t>広げる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ｱ</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highlight>
                            <a:srgbClr val="FFFF66"/>
                          </a:highlight>
                          <a:latin typeface="+mj-ea"/>
                          <a:ea typeface="+mj-ea"/>
                        </a:rPr>
                        <a:t>身近な環境の中に見られる</a:t>
                      </a:r>
                      <a:r>
                        <a:rPr lang="ja-JP" altLang="en-US" sz="1400" b="0" i="0" u="none" strike="noStrike" dirty="0">
                          <a:solidFill>
                            <a:srgbClr val="000000"/>
                          </a:solidFill>
                          <a:effectLst/>
                          <a:latin typeface="+mj-ea"/>
                          <a:ea typeface="+mj-ea"/>
                        </a:rPr>
                        <a:t>造形的な美しさなど</a:t>
                      </a:r>
                      <a:r>
                        <a:rPr lang="ja-JP" altLang="en-US" sz="1400" b="0" i="0" u="none" strike="noStrike">
                          <a:solidFill>
                            <a:srgbClr val="000000"/>
                          </a:solidFill>
                          <a:effectLst/>
                          <a:latin typeface="+mj-ea"/>
                          <a:ea typeface="+mj-ea"/>
                        </a:rPr>
                        <a:t>を感じ取り，</a:t>
                      </a:r>
                      <a:r>
                        <a:rPr lang="ja-JP" altLang="en-US" sz="1400" b="0" i="0" u="none" strike="noStrike">
                          <a:solidFill>
                            <a:srgbClr val="000000"/>
                          </a:solidFill>
                          <a:effectLst/>
                          <a:highlight>
                            <a:srgbClr val="FFFF66"/>
                          </a:highlight>
                          <a:latin typeface="+mj-ea"/>
                          <a:ea typeface="+mj-ea"/>
                        </a:rPr>
                        <a:t>安らぎ</a:t>
                      </a:r>
                      <a:r>
                        <a:rPr lang="ja-JP" altLang="en-US" sz="1400" b="0" i="0" u="none" strike="noStrike" dirty="0">
                          <a:solidFill>
                            <a:srgbClr val="000000"/>
                          </a:solidFill>
                          <a:effectLst/>
                          <a:highlight>
                            <a:srgbClr val="FFFF66"/>
                          </a:highlight>
                          <a:latin typeface="+mj-ea"/>
                          <a:ea typeface="+mj-ea"/>
                        </a:rPr>
                        <a:t>や自然との共生などの視点から</a:t>
                      </a:r>
                      <a:r>
                        <a:rPr lang="ja-JP" altLang="en-US" sz="1400" b="0" i="0" u="none" strike="noStrike" dirty="0">
                          <a:solidFill>
                            <a:srgbClr val="000000"/>
                          </a:solidFill>
                          <a:effectLst/>
                          <a:latin typeface="+mj-ea"/>
                          <a:ea typeface="+mj-ea"/>
                        </a:rPr>
                        <a:t>生活や</a:t>
                      </a:r>
                      <a:r>
                        <a:rPr lang="ja-JP" altLang="en-US" sz="1400" b="0" i="0" u="none" strike="noStrike" dirty="0">
                          <a:solidFill>
                            <a:srgbClr val="000000"/>
                          </a:solidFill>
                          <a:effectLst/>
                          <a:highlight>
                            <a:srgbClr val="FFFF66"/>
                          </a:highlight>
                          <a:latin typeface="+mj-ea"/>
                          <a:ea typeface="+mj-ea"/>
                        </a:rPr>
                        <a:t>社会</a:t>
                      </a:r>
                      <a:r>
                        <a:rPr lang="ja-JP" altLang="en-US" sz="1400" b="0" i="0" u="none" strike="noStrike" dirty="0">
                          <a:solidFill>
                            <a:srgbClr val="000000"/>
                          </a:solidFill>
                          <a:effectLst/>
                          <a:latin typeface="+mj-ea"/>
                          <a:ea typeface="+mj-ea"/>
                        </a:rPr>
                        <a:t>を美しく豊かにする美術の働きについて考える</a:t>
                      </a:r>
                      <a:r>
                        <a:rPr lang="ja-JP" altLang="en-US" sz="1400" b="0" i="0" u="none" strike="noStrike">
                          <a:solidFill>
                            <a:srgbClr val="000000"/>
                          </a:solidFill>
                          <a:effectLst/>
                          <a:latin typeface="+mj-ea"/>
                          <a:ea typeface="+mj-ea"/>
                        </a:rPr>
                        <a:t>などして，見方</a:t>
                      </a:r>
                      <a:r>
                        <a:rPr lang="ja-JP" altLang="en-US" sz="1400" b="0" i="0" u="none" strike="noStrike" dirty="0">
                          <a:solidFill>
                            <a:srgbClr val="000000"/>
                          </a:solidFill>
                          <a:effectLst/>
                          <a:latin typeface="+mj-ea"/>
                          <a:ea typeface="+mj-ea"/>
                        </a:rPr>
                        <a:t>や感じ方を</a:t>
                      </a:r>
                      <a:r>
                        <a:rPr lang="ja-JP" altLang="en-US" sz="1400" b="0" i="0" u="none" strike="noStrike" dirty="0">
                          <a:solidFill>
                            <a:srgbClr val="000000"/>
                          </a:solidFill>
                          <a:effectLst/>
                          <a:highlight>
                            <a:srgbClr val="FFFF66"/>
                          </a:highlight>
                          <a:latin typeface="+mj-ea"/>
                          <a:ea typeface="+mj-ea"/>
                        </a:rPr>
                        <a:t>深める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306741"/>
                  </a:ext>
                </a:extLst>
              </a:tr>
              <a:tr h="82180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highlight>
                            <a:srgbClr val="FFFF66"/>
                          </a:highlight>
                          <a:latin typeface="+mj-ea"/>
                          <a:ea typeface="+mj-ea"/>
                        </a:rPr>
                        <a:t>身近な地域や日本及び諸外国の文化遺産など</a:t>
                      </a:r>
                      <a:r>
                        <a:rPr lang="ja-JP" altLang="en-US" sz="1400" b="0" i="0" u="none" strike="noStrike" dirty="0">
                          <a:solidFill>
                            <a:srgbClr val="000000"/>
                          </a:solidFill>
                          <a:effectLst/>
                          <a:latin typeface="+mj-ea"/>
                          <a:ea typeface="+mj-ea"/>
                        </a:rPr>
                        <a:t>のよさや美しさなど</a:t>
                      </a:r>
                      <a:r>
                        <a:rPr lang="ja-JP" altLang="en-US" sz="1400" b="0" i="0" u="none" strike="noStrike">
                          <a:solidFill>
                            <a:srgbClr val="000000"/>
                          </a:solidFill>
                          <a:effectLst/>
                          <a:latin typeface="+mj-ea"/>
                          <a:ea typeface="+mj-ea"/>
                        </a:rPr>
                        <a:t>を感じ取り，</a:t>
                      </a:r>
                      <a:r>
                        <a:rPr lang="ja-JP" altLang="en-US" sz="1400" b="0" i="0" u="none" strike="noStrike">
                          <a:solidFill>
                            <a:srgbClr val="000000"/>
                          </a:solidFill>
                          <a:effectLst/>
                          <a:highlight>
                            <a:srgbClr val="FFFF66"/>
                          </a:highlight>
                          <a:latin typeface="+mj-ea"/>
                          <a:ea typeface="+mj-ea"/>
                        </a:rPr>
                        <a:t>美術</a:t>
                      </a:r>
                      <a:r>
                        <a:rPr lang="ja-JP" altLang="en-US" sz="1400" b="0" i="0" u="none" strike="noStrike" dirty="0">
                          <a:solidFill>
                            <a:srgbClr val="000000"/>
                          </a:solidFill>
                          <a:effectLst/>
                          <a:highlight>
                            <a:srgbClr val="FFFF66"/>
                          </a:highlight>
                          <a:latin typeface="+mj-ea"/>
                          <a:ea typeface="+mj-ea"/>
                        </a:rPr>
                        <a:t>文化</a:t>
                      </a:r>
                      <a:r>
                        <a:rPr lang="ja-JP" altLang="en-US" sz="1400" b="0" i="0" u="none" strike="noStrike" dirty="0">
                          <a:solidFill>
                            <a:srgbClr val="000000"/>
                          </a:solidFill>
                          <a:effectLst/>
                          <a:latin typeface="+mj-ea"/>
                          <a:ea typeface="+mj-ea"/>
                        </a:rPr>
                        <a:t>について考える</a:t>
                      </a:r>
                      <a:r>
                        <a:rPr lang="ja-JP" altLang="en-US" sz="1400" b="0" i="0" u="none" strike="noStrike">
                          <a:solidFill>
                            <a:srgbClr val="000000"/>
                          </a:solidFill>
                          <a:effectLst/>
                          <a:latin typeface="+mj-ea"/>
                          <a:ea typeface="+mj-ea"/>
                        </a:rPr>
                        <a:t>などして，見方</a:t>
                      </a:r>
                      <a:r>
                        <a:rPr lang="ja-JP" altLang="en-US" sz="1400" b="0" i="0" u="none" strike="noStrike" dirty="0">
                          <a:solidFill>
                            <a:srgbClr val="000000"/>
                          </a:solidFill>
                          <a:effectLst/>
                          <a:latin typeface="+mj-ea"/>
                          <a:ea typeface="+mj-ea"/>
                        </a:rPr>
                        <a:t>や感じ方を</a:t>
                      </a:r>
                      <a:r>
                        <a:rPr lang="ja-JP" altLang="en-US" sz="1400" b="0" i="0" u="none" strike="noStrike" dirty="0">
                          <a:solidFill>
                            <a:srgbClr val="000000"/>
                          </a:solidFill>
                          <a:effectLst/>
                          <a:highlight>
                            <a:srgbClr val="FFFF66"/>
                          </a:highlight>
                          <a:latin typeface="+mj-ea"/>
                          <a:ea typeface="+mj-ea"/>
                        </a:rPr>
                        <a:t>広げる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 </a:t>
                      </a:r>
                      <a:r>
                        <a:rPr lang="ja-JP" altLang="en-US" sz="1400" b="0" i="0" u="none" strike="noStrike" dirty="0">
                          <a:solidFill>
                            <a:srgbClr val="000000"/>
                          </a:solidFill>
                          <a:effectLst/>
                          <a:highlight>
                            <a:srgbClr val="FFFF66"/>
                          </a:highlight>
                          <a:latin typeface="+mj-ea"/>
                          <a:ea typeface="+mj-ea"/>
                        </a:rPr>
                        <a:t>日本の美術作品や受け継がれてきた表現の特質などから，伝統や文化</a:t>
                      </a:r>
                      <a:r>
                        <a:rPr lang="ja-JP" altLang="en-US" sz="1400" b="0" i="0" u="none" strike="noStrike" dirty="0">
                          <a:solidFill>
                            <a:srgbClr val="000000"/>
                          </a:solidFill>
                          <a:effectLst/>
                          <a:latin typeface="+mj-ea"/>
                          <a:ea typeface="+mj-ea"/>
                        </a:rPr>
                        <a:t>のよさや美しさを感じ取り</a:t>
                      </a:r>
                      <a:r>
                        <a:rPr lang="ja-JP" altLang="en-US" sz="1400" b="0" i="0" u="none" strike="noStrike" dirty="0">
                          <a:solidFill>
                            <a:srgbClr val="000000"/>
                          </a:solidFill>
                          <a:effectLst/>
                          <a:highlight>
                            <a:srgbClr val="FFFF66"/>
                          </a:highlight>
                          <a:latin typeface="+mj-ea"/>
                          <a:ea typeface="+mj-ea"/>
                        </a:rPr>
                        <a:t>愛情を深める</a:t>
                      </a:r>
                      <a:r>
                        <a:rPr lang="ja-JP" altLang="en-US" sz="1400" b="0" i="0" u="none" strike="noStrike" dirty="0">
                          <a:solidFill>
                            <a:srgbClr val="000000"/>
                          </a:solidFill>
                          <a:effectLst/>
                          <a:latin typeface="+mj-ea"/>
                          <a:ea typeface="+mj-ea"/>
                        </a:rPr>
                        <a:t>とともに，</a:t>
                      </a:r>
                      <a:r>
                        <a:rPr lang="ja-JP" altLang="en-US" sz="1400" b="0" i="0" u="none" strike="noStrike" dirty="0">
                          <a:solidFill>
                            <a:srgbClr val="000000"/>
                          </a:solidFill>
                          <a:effectLst/>
                          <a:highlight>
                            <a:srgbClr val="FFFF66"/>
                          </a:highlight>
                          <a:latin typeface="+mj-ea"/>
                          <a:ea typeface="+mj-ea"/>
                        </a:rPr>
                        <a:t>諸外国の美術や文化との相違点や共通点に気付き，美術を通した国際理解や美術文化の継承と創造</a:t>
                      </a:r>
                      <a:r>
                        <a:rPr lang="ja-JP" altLang="en-US" sz="1400" b="0" i="0" u="none" strike="noStrike" dirty="0">
                          <a:solidFill>
                            <a:srgbClr val="000000"/>
                          </a:solidFill>
                          <a:effectLst/>
                          <a:latin typeface="+mj-ea"/>
                          <a:ea typeface="+mj-ea"/>
                        </a:rPr>
                        <a:t>について考えるなどして，見方や感じ方を</a:t>
                      </a:r>
                      <a:r>
                        <a:rPr lang="ja-JP" altLang="en-US" sz="1400" b="0" i="0" u="none" strike="noStrike" dirty="0">
                          <a:solidFill>
                            <a:srgbClr val="000000"/>
                          </a:solidFill>
                          <a:effectLst/>
                          <a:highlight>
                            <a:srgbClr val="FFFF66"/>
                          </a:highlight>
                          <a:latin typeface="+mj-ea"/>
                          <a:ea typeface="+mj-ea"/>
                        </a:rPr>
                        <a:t>深める</a:t>
                      </a:r>
                      <a:r>
                        <a:rPr lang="ja-JP" altLang="en-US" sz="14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228167"/>
                  </a:ext>
                </a:extLst>
              </a:tr>
            </a:tbl>
          </a:graphicData>
        </a:graphic>
      </p:graphicFrame>
      <p:sp>
        <p:nvSpPr>
          <p:cNvPr id="6" name="テキスト ボックス 5">
            <a:extLst>
              <a:ext uri="{FF2B5EF4-FFF2-40B4-BE49-F238E27FC236}">
                <a16:creationId xmlns:a16="http://schemas.microsoft.com/office/drawing/2014/main" id="{09D54E6C-B320-41E3-9CDA-AF98BDC18C01}"/>
              </a:ext>
            </a:extLst>
          </p:cNvPr>
          <p:cNvSpPr txBox="1"/>
          <p:nvPr/>
        </p:nvSpPr>
        <p:spPr>
          <a:xfrm>
            <a:off x="107503" y="3175561"/>
            <a:ext cx="360611" cy="369332"/>
          </a:xfrm>
          <a:prstGeom prst="rect">
            <a:avLst/>
          </a:prstGeom>
          <a:noFill/>
        </p:spPr>
        <p:txBody>
          <a:bodyPr wrap="square" rtlCol="0">
            <a:spAutoFit/>
          </a:bodyPr>
          <a:lstStyle/>
          <a:p>
            <a:r>
              <a:rPr kumimoji="1" lang="en-US" altLang="ja-JP" dirty="0">
                <a:latin typeface="+mn-ea"/>
              </a:rPr>
              <a:t>B</a:t>
            </a:r>
            <a:endParaRPr kumimoji="1" lang="ja-JP" altLang="en-US" dirty="0">
              <a:latin typeface="+mn-ea"/>
            </a:endParaRPr>
          </a:p>
        </p:txBody>
      </p:sp>
      <p:sp>
        <p:nvSpPr>
          <p:cNvPr id="9" name="Text Box 19">
            <a:extLst>
              <a:ext uri="{FF2B5EF4-FFF2-40B4-BE49-F238E27FC236}">
                <a16:creationId xmlns:a16="http://schemas.microsoft.com/office/drawing/2014/main" id="{73C82EB7-C01A-477C-A237-C1AB18EADFF3}"/>
              </a:ext>
            </a:extLst>
          </p:cNvPr>
          <p:cNvSpPr txBox="1">
            <a:spLocks noChangeArrowheads="1"/>
          </p:cNvSpPr>
          <p:nvPr/>
        </p:nvSpPr>
        <p:spPr bwMode="auto">
          <a:xfrm>
            <a:off x="5004048" y="67733"/>
            <a:ext cx="3809733" cy="338554"/>
          </a:xfrm>
          <a:prstGeom prst="rect">
            <a:avLst/>
          </a:prstGeom>
          <a:solidFill>
            <a:schemeClr val="bg1"/>
          </a:solidFill>
          <a:ln w="9525">
            <a:no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1600" b="1" dirty="0">
                <a:latin typeface="Tahoma" panose="020B0604030504040204" pitchFamily="34" charset="0"/>
              </a:rPr>
              <a:t>３　各学年の鑑賞領域の内容</a:t>
            </a:r>
          </a:p>
        </p:txBody>
      </p:sp>
      <p:sp>
        <p:nvSpPr>
          <p:cNvPr id="10" name="AutoShape 15">
            <a:extLst>
              <a:ext uri="{FF2B5EF4-FFF2-40B4-BE49-F238E27FC236}">
                <a16:creationId xmlns:a16="http://schemas.microsoft.com/office/drawing/2014/main" id="{FFD43774-B87B-4F03-BC91-2B9D566E3CE5}"/>
              </a:ext>
            </a:extLst>
          </p:cNvPr>
          <p:cNvSpPr>
            <a:spLocks noChangeArrowheads="1"/>
          </p:cNvSpPr>
          <p:nvPr/>
        </p:nvSpPr>
        <p:spPr bwMode="auto">
          <a:xfrm>
            <a:off x="35496" y="44624"/>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2192681"/>
      </p:ext>
    </p:extLst>
  </p:cSld>
  <p:clrMapOvr>
    <a:masterClrMapping/>
  </p:clrMapOvr>
  <mc:AlternateContent xmlns:mc="http://schemas.openxmlformats.org/markup-compatibility/2006" xmlns:p14="http://schemas.microsoft.com/office/powerpoint/2010/main">
    <mc:Choice Requires="p14">
      <p:transition spd="slow" p14:dur="2000" advTm="40006"/>
    </mc:Choice>
    <mc:Fallback xmlns="">
      <p:transition spd="slow" advTm="4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表 3">
            <a:extLst>
              <a:ext uri="{FF2B5EF4-FFF2-40B4-BE49-F238E27FC236}">
                <a16:creationId xmlns:a16="http://schemas.microsoft.com/office/drawing/2014/main" id="{0842A233-141D-41E0-8760-6A0A13B3E52F}"/>
              </a:ext>
            </a:extLst>
          </p:cNvPr>
          <p:cNvGraphicFramePr>
            <a:graphicFrameLocks noGrp="1"/>
          </p:cNvGraphicFramePr>
          <p:nvPr>
            <p:extLst>
              <p:ext uri="{D42A27DB-BD31-4B8C-83A1-F6EECF244321}">
                <p14:modId xmlns:p14="http://schemas.microsoft.com/office/powerpoint/2010/main" val="3359380892"/>
              </p:ext>
            </p:extLst>
          </p:nvPr>
        </p:nvGraphicFramePr>
        <p:xfrm>
          <a:off x="179226" y="485390"/>
          <a:ext cx="8810654" cy="2147743"/>
        </p:xfrm>
        <a:graphic>
          <a:graphicData uri="http://schemas.openxmlformats.org/drawingml/2006/table">
            <a:tbl>
              <a:tblPr/>
              <a:tblGrid>
                <a:gridCol w="288603">
                  <a:extLst>
                    <a:ext uri="{9D8B030D-6E8A-4147-A177-3AD203B41FA5}">
                      <a16:colId xmlns:a16="http://schemas.microsoft.com/office/drawing/2014/main" val="3865313884"/>
                    </a:ext>
                  </a:extLst>
                </a:gridCol>
                <a:gridCol w="288032">
                  <a:extLst>
                    <a:ext uri="{9D8B030D-6E8A-4147-A177-3AD203B41FA5}">
                      <a16:colId xmlns:a16="http://schemas.microsoft.com/office/drawing/2014/main" val="4114913126"/>
                    </a:ext>
                  </a:extLst>
                </a:gridCol>
                <a:gridCol w="3816139">
                  <a:extLst>
                    <a:ext uri="{9D8B030D-6E8A-4147-A177-3AD203B41FA5}">
                      <a16:colId xmlns:a16="http://schemas.microsoft.com/office/drawing/2014/main" val="201569178"/>
                    </a:ext>
                  </a:extLst>
                </a:gridCol>
                <a:gridCol w="4417880">
                  <a:extLst>
                    <a:ext uri="{9D8B030D-6E8A-4147-A177-3AD203B41FA5}">
                      <a16:colId xmlns:a16="http://schemas.microsoft.com/office/drawing/2014/main" val="20003"/>
                    </a:ext>
                  </a:extLst>
                </a:gridCol>
              </a:tblGrid>
              <a:tr h="375803">
                <a:tc rowSpan="2" gridSpan="2">
                  <a:txBody>
                    <a:bodyPr/>
                    <a:lstStyle/>
                    <a:p>
                      <a:pPr algn="l" fontAlgn="ctr"/>
                      <a:r>
                        <a:rPr lang="ja-JP" altLang="en-US" sz="1400" b="1" i="0" u="none" strike="noStrike" dirty="0">
                          <a:solidFill>
                            <a:srgbClr val="000000"/>
                          </a:solidFill>
                          <a:effectLst/>
                          <a:latin typeface="+mj-ea"/>
                          <a:ea typeface="+mj-ea"/>
                        </a:rPr>
                        <a:t>　</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endParaRPr lang="ja-JP" altLang="en-US" sz="1400" b="1" i="0" u="none" strike="noStrike" dirty="0">
                        <a:solidFill>
                          <a:srgbClr val="000000"/>
                        </a:solidFill>
                        <a:effectLst/>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US" altLang="ja-JP" sz="1600" b="0" i="0" u="none" strike="noStrike" dirty="0">
                          <a:solidFill>
                            <a:srgbClr val="000000"/>
                          </a:solidFill>
                          <a:effectLst/>
                          <a:latin typeface="+mj-ea"/>
                          <a:ea typeface="+mj-ea"/>
                        </a:rPr>
                        <a:t>〔</a:t>
                      </a:r>
                      <a:r>
                        <a:rPr lang="ja-JP" altLang="en-US" sz="1600" b="0" i="0" u="none" strike="noStrike" dirty="0">
                          <a:solidFill>
                            <a:srgbClr val="000000"/>
                          </a:solidFill>
                          <a:effectLst/>
                          <a:latin typeface="+mj-ea"/>
                          <a:ea typeface="+mj-ea"/>
                        </a:rPr>
                        <a:t>第１学年</a:t>
                      </a:r>
                      <a:r>
                        <a:rPr lang="en-US" altLang="ja-JP" sz="1600" b="0" i="0" u="none" strike="noStrike" dirty="0">
                          <a:solidFill>
                            <a:srgbClr val="000000"/>
                          </a:solidFill>
                          <a:effectLst/>
                          <a:latin typeface="+mj-ea"/>
                          <a:ea typeface="+mj-ea"/>
                        </a:rPr>
                        <a:t>〕</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600" b="0" i="0" u="none" strike="noStrike" dirty="0">
                          <a:solidFill>
                            <a:srgbClr val="000000"/>
                          </a:solidFill>
                          <a:effectLst/>
                          <a:latin typeface="+mj-ea"/>
                          <a:ea typeface="+mj-ea"/>
                        </a:rPr>
                        <a:t>〔</a:t>
                      </a:r>
                      <a:r>
                        <a:rPr lang="ja-JP" altLang="en-US" sz="1600" b="0" i="0" u="none" strike="noStrike" dirty="0">
                          <a:solidFill>
                            <a:srgbClr val="000000"/>
                          </a:solidFill>
                          <a:effectLst/>
                          <a:latin typeface="+mj-ea"/>
                          <a:ea typeface="+mj-ea"/>
                        </a:rPr>
                        <a:t>第２学年及び第３学年</a:t>
                      </a:r>
                      <a:r>
                        <a:rPr lang="en-US" altLang="ja-JP" sz="1600" b="0" i="0" u="none" strike="noStrike" dirty="0">
                          <a:solidFill>
                            <a:srgbClr val="000000"/>
                          </a:solidFill>
                          <a:effectLst/>
                          <a:latin typeface="+mj-ea"/>
                          <a:ea typeface="+mj-ea"/>
                        </a:rPr>
                        <a:t>〕</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205947"/>
                  </a:ext>
                </a:extLst>
              </a:tr>
              <a:tr h="387109">
                <a:tc gridSpan="2" vMerge="1">
                  <a:txBody>
                    <a:bodyPr/>
                    <a:lstStyle/>
                    <a:p>
                      <a:endParaRPr kumimoji="1" lang="ja-JP" altLang="en-US"/>
                    </a:p>
                  </a:txBody>
                  <a:tcPr/>
                </a:tc>
                <a:tc hMerge="1" vMerge="1">
                  <a:txBody>
                    <a:bodyPr/>
                    <a:lstStyle/>
                    <a:p>
                      <a:pPr algn="l" fontAlgn="ctr"/>
                      <a:endParaRPr lang="ja-JP" altLang="en-US" sz="1400" b="1" i="0" u="none" strike="noStrike" dirty="0">
                        <a:solidFill>
                          <a:srgbClr val="000000"/>
                        </a:solidFill>
                        <a:effectLst/>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dirty="0">
                          <a:solidFill>
                            <a:srgbClr val="000000"/>
                          </a:solidFill>
                          <a:effectLst/>
                          <a:latin typeface="+mj-ea"/>
                          <a:ea typeface="+mn-ea"/>
                          <a:cs typeface="+mn-cs"/>
                        </a:rPr>
                        <a:t>　</a:t>
                      </a:r>
                      <a:r>
                        <a:rPr kumimoji="1" lang="en-US" altLang="ja-JP" sz="1600" b="0" i="0" u="none" strike="noStrike" kern="1200" dirty="0">
                          <a:solidFill>
                            <a:srgbClr val="000000"/>
                          </a:solidFill>
                          <a:effectLst/>
                          <a:latin typeface="+mj-ea"/>
                          <a:ea typeface="+mj-ea"/>
                          <a:cs typeface="+mn-cs"/>
                        </a:rPr>
                        <a:t>(1) </a:t>
                      </a:r>
                      <a:r>
                        <a:rPr kumimoji="1" lang="ja-JP" altLang="en-US" sz="1600" b="0" i="0" u="none" strike="noStrike" kern="1200" dirty="0">
                          <a:solidFill>
                            <a:srgbClr val="000000"/>
                          </a:solidFill>
                          <a:effectLst/>
                          <a:latin typeface="+mj-ea"/>
                          <a:ea typeface="+mj-ea"/>
                          <a:cs typeface="+mn-cs"/>
                        </a:rPr>
                        <a:t>「Ａ表現」及び「Ｂ鑑賞」の指導</a:t>
                      </a:r>
                      <a:r>
                        <a:rPr kumimoji="1" lang="ja-JP" altLang="en-US" sz="1600" b="0" i="0" u="none" strike="noStrike" kern="1200">
                          <a:solidFill>
                            <a:srgbClr val="000000"/>
                          </a:solidFill>
                          <a:effectLst/>
                          <a:latin typeface="+mj-ea"/>
                          <a:ea typeface="+mj-ea"/>
                          <a:cs typeface="+mn-cs"/>
                        </a:rPr>
                        <a:t>を通して，次</a:t>
                      </a:r>
                      <a:r>
                        <a:rPr kumimoji="1" lang="ja-JP" altLang="en-US" sz="1600" b="0" i="0" u="none" strike="noStrike" kern="1200" dirty="0">
                          <a:solidFill>
                            <a:srgbClr val="000000"/>
                          </a:solidFill>
                          <a:effectLst/>
                          <a:latin typeface="+mj-ea"/>
                          <a:ea typeface="+mj-ea"/>
                          <a:cs typeface="+mn-cs"/>
                        </a:rPr>
                        <a:t>の事項を</a:t>
                      </a:r>
                      <a:r>
                        <a:rPr kumimoji="1" lang="ja-JP" altLang="en-US" sz="1600" b="1" i="0" u="none" strike="noStrike" kern="1200" dirty="0">
                          <a:solidFill>
                            <a:srgbClr val="FF0000"/>
                          </a:solidFill>
                          <a:effectLst/>
                          <a:latin typeface="+mj-ea"/>
                          <a:ea typeface="+mj-ea"/>
                          <a:cs typeface="+mn-cs"/>
                        </a:rPr>
                        <a:t>身に付けることができるよう</a:t>
                      </a:r>
                      <a:r>
                        <a:rPr kumimoji="1" lang="ja-JP" altLang="en-US" sz="1600" b="0" i="0" u="none" strike="noStrike" kern="1200" dirty="0">
                          <a:solidFill>
                            <a:srgbClr val="000000"/>
                          </a:solidFill>
                          <a:effectLst/>
                          <a:latin typeface="+mj-ea"/>
                          <a:ea typeface="+mj-ea"/>
                          <a:cs typeface="+mn-cs"/>
                        </a:rPr>
                        <a:t>指導する。</a:t>
                      </a:r>
                      <a:endParaRPr lang="ja-JP" altLang="en-US" sz="1400" b="0" i="0" u="none" strike="noStrike" dirty="0">
                        <a:solidFill>
                          <a:srgbClr val="000000"/>
                        </a:solidFill>
                        <a:effectLst/>
                        <a:latin typeface="+mj-ea"/>
                        <a:ea typeface="+mj-ea"/>
                      </a:endParaRPr>
                    </a:p>
                  </a:txBody>
                  <a:tcPr marL="4886" marR="4886" marT="48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kumimoji="1" lang="ja-JP" altLang="en-US"/>
                    </a:p>
                  </a:txBody>
                  <a:tcPr/>
                </a:tc>
                <a:extLst>
                  <a:ext uri="{0D108BD9-81ED-4DB2-BD59-A6C34878D82A}">
                    <a16:rowId xmlns:a16="http://schemas.microsoft.com/office/drawing/2014/main" val="10001"/>
                  </a:ext>
                </a:extLst>
              </a:tr>
              <a:tr h="668851">
                <a:tc rowSpan="2">
                  <a:txBody>
                    <a:bodyPr/>
                    <a:lstStyle/>
                    <a:p>
                      <a:pPr algn="ctr"/>
                      <a:r>
                        <a:rPr kumimoji="1" lang="ja-JP" altLang="en-US" sz="1100" dirty="0">
                          <a:latin typeface="+mj-ea"/>
                          <a:ea typeface="+mj-ea"/>
                        </a:rPr>
                        <a:t>　共　通　事　項　</a:t>
                      </a:r>
                      <a:r>
                        <a:rPr kumimoji="1" lang="en-US" altLang="ja-JP" sz="1100" dirty="0">
                          <a:latin typeface="+mj-ea"/>
                          <a:ea typeface="+mj-ea"/>
                        </a:rPr>
                        <a:t>〕</a:t>
                      </a:r>
                      <a:endParaRPr kumimoji="1" lang="ja-JP" altLang="en-US" sz="1100" dirty="0">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600" b="0" i="0" u="none" strike="noStrike" dirty="0">
                          <a:solidFill>
                            <a:srgbClr val="000000"/>
                          </a:solidFill>
                          <a:effectLst/>
                          <a:latin typeface="+mj-ea"/>
                          <a:ea typeface="+mj-ea"/>
                        </a:rPr>
                        <a:t>知　識</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ctr"/>
                      <a:r>
                        <a:rPr lang="ja-JP" altLang="en-US" sz="1400" b="0" i="0" u="none" strike="noStrike" dirty="0">
                          <a:solidFill>
                            <a:srgbClr val="000000"/>
                          </a:solidFill>
                          <a:effectLst/>
                          <a:latin typeface="+mj-ea"/>
                          <a:ea typeface="+mj-ea"/>
                        </a:rPr>
                        <a:t>ア　形</a:t>
                      </a:r>
                      <a:r>
                        <a:rPr lang="ja-JP" altLang="en-US" sz="1400" b="0" i="0" u="none" strike="noStrike">
                          <a:solidFill>
                            <a:srgbClr val="000000"/>
                          </a:solidFill>
                          <a:effectLst/>
                          <a:latin typeface="+mj-ea"/>
                          <a:ea typeface="+mj-ea"/>
                        </a:rPr>
                        <a:t>や色彩，材料，光</a:t>
                      </a:r>
                      <a:r>
                        <a:rPr lang="ja-JP" altLang="en-US" sz="1400" b="0" i="0" u="none" strike="noStrike" dirty="0">
                          <a:solidFill>
                            <a:srgbClr val="000000"/>
                          </a:solidFill>
                          <a:effectLst/>
                          <a:latin typeface="+mj-ea"/>
                          <a:ea typeface="+mj-ea"/>
                        </a:rPr>
                        <a:t>などの</a:t>
                      </a:r>
                      <a:r>
                        <a:rPr lang="ja-JP" altLang="en-US" sz="1400" b="0" i="0" u="none" strike="noStrike">
                          <a:solidFill>
                            <a:srgbClr val="000000"/>
                          </a:solidFill>
                          <a:effectLst/>
                          <a:latin typeface="+mj-ea"/>
                          <a:ea typeface="+mj-ea"/>
                        </a:rPr>
                        <a:t>性質や，それら</a:t>
                      </a:r>
                      <a:r>
                        <a:rPr lang="ja-JP" altLang="en-US" sz="1400" b="0" i="0" u="none" strike="noStrike" dirty="0">
                          <a:solidFill>
                            <a:srgbClr val="000000"/>
                          </a:solidFill>
                          <a:effectLst/>
                          <a:latin typeface="+mj-ea"/>
                          <a:ea typeface="+mj-ea"/>
                        </a:rPr>
                        <a:t>が感情にもたらす効果などを理解すること。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ア　形</a:t>
                      </a:r>
                      <a:r>
                        <a:rPr lang="ja-JP" altLang="en-US" sz="1400" b="0" i="0" u="none" strike="noStrike">
                          <a:solidFill>
                            <a:srgbClr val="000000"/>
                          </a:solidFill>
                          <a:effectLst/>
                          <a:latin typeface="+mj-ea"/>
                          <a:ea typeface="+mj-ea"/>
                        </a:rPr>
                        <a:t>や色彩，材料，光</a:t>
                      </a:r>
                      <a:r>
                        <a:rPr lang="ja-JP" altLang="en-US" sz="1400" b="0" i="0" u="none" strike="noStrike" dirty="0">
                          <a:solidFill>
                            <a:srgbClr val="000000"/>
                          </a:solidFill>
                          <a:effectLst/>
                          <a:latin typeface="+mj-ea"/>
                          <a:ea typeface="+mj-ea"/>
                        </a:rPr>
                        <a:t>などの</a:t>
                      </a:r>
                      <a:r>
                        <a:rPr lang="ja-JP" altLang="en-US" sz="1400" b="0" i="0" u="none" strike="noStrike">
                          <a:solidFill>
                            <a:srgbClr val="000000"/>
                          </a:solidFill>
                          <a:effectLst/>
                          <a:latin typeface="+mj-ea"/>
                          <a:ea typeface="+mj-ea"/>
                        </a:rPr>
                        <a:t>性質や，それら</a:t>
                      </a:r>
                      <a:r>
                        <a:rPr lang="ja-JP" altLang="en-US" sz="1400" b="0" i="0" u="none" strike="noStrike" dirty="0">
                          <a:solidFill>
                            <a:srgbClr val="000000"/>
                          </a:solidFill>
                          <a:effectLst/>
                          <a:latin typeface="+mj-ea"/>
                          <a:ea typeface="+mj-ea"/>
                        </a:rPr>
                        <a:t>が感情に　もたらす効果などを理解すること。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733152"/>
                  </a:ext>
                </a:extLst>
              </a:tr>
              <a:tr h="703943">
                <a:tc vMerge="1">
                  <a:txBody>
                    <a:bodyPr/>
                    <a:lstStyle/>
                    <a:p>
                      <a:endParaRPr kumimoji="1" lang="ja-JP" altLang="en-US"/>
                    </a:p>
                  </a:txBody>
                  <a:tcPr/>
                </a:tc>
                <a:tc vMerge="1">
                  <a:txBody>
                    <a:bodyPr/>
                    <a:lstStyle/>
                    <a:p>
                      <a:pPr algn="ctr" fontAlgn="ctr"/>
                      <a:endParaRPr lang="ja-JP" altLang="en-US" sz="1400" b="0" i="0" u="none" strike="noStrike" dirty="0">
                        <a:solidFill>
                          <a:srgbClr val="000000"/>
                        </a:solidFill>
                        <a:effectLst/>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ctr"/>
                      <a:r>
                        <a:rPr lang="ja-JP" altLang="en-US" sz="1400" b="0" i="0" u="none" strike="noStrike" dirty="0">
                          <a:solidFill>
                            <a:srgbClr val="000000"/>
                          </a:solidFill>
                          <a:effectLst/>
                          <a:latin typeface="+mj-ea"/>
                          <a:ea typeface="+mj-ea"/>
                        </a:rPr>
                        <a:t>イ　造形的な特徴などを</a:t>
                      </a:r>
                      <a:r>
                        <a:rPr lang="ja-JP" altLang="en-US" sz="1400" b="0" i="0" u="none" strike="noStrike">
                          <a:solidFill>
                            <a:srgbClr val="000000"/>
                          </a:solidFill>
                          <a:effectLst/>
                          <a:latin typeface="+mj-ea"/>
                          <a:ea typeface="+mj-ea"/>
                        </a:rPr>
                        <a:t>基に，全体</a:t>
                      </a:r>
                      <a:r>
                        <a:rPr lang="ja-JP" altLang="en-US" sz="1400" b="0" i="0" u="none" strike="noStrike" dirty="0">
                          <a:solidFill>
                            <a:srgbClr val="000000"/>
                          </a:solidFill>
                          <a:effectLst/>
                          <a:latin typeface="+mj-ea"/>
                          <a:ea typeface="+mj-ea"/>
                        </a:rPr>
                        <a:t>のイメージや作風など</a:t>
                      </a:r>
                      <a:r>
                        <a:rPr lang="ja-JP" altLang="en-US" sz="1400" b="1" i="0" u="none" strike="noStrike" dirty="0">
                          <a:solidFill>
                            <a:srgbClr val="FF0000"/>
                          </a:solidFill>
                          <a:effectLst/>
                          <a:latin typeface="+mj-ea"/>
                          <a:ea typeface="+mj-ea"/>
                        </a:rPr>
                        <a:t>で</a:t>
                      </a:r>
                      <a:r>
                        <a:rPr lang="ja-JP" altLang="en-US" sz="1400" b="0" i="0" u="none" strike="noStrike" dirty="0">
                          <a:solidFill>
                            <a:srgbClr val="000000"/>
                          </a:solidFill>
                          <a:effectLst/>
                          <a:latin typeface="+mj-ea"/>
                          <a:ea typeface="+mj-ea"/>
                        </a:rPr>
                        <a:t>捉えることを理解すること。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mj-ea"/>
                          <a:ea typeface="+mj-ea"/>
                        </a:rPr>
                        <a:t>イ　造形的な特徴などを基に，全体のイメージや作風など</a:t>
                      </a:r>
                      <a:r>
                        <a:rPr lang="ja-JP" altLang="en-US" sz="1400" b="1" i="0" u="none" strike="noStrike" dirty="0">
                          <a:solidFill>
                            <a:srgbClr val="FF0000"/>
                          </a:solidFill>
                          <a:effectLst/>
                          <a:latin typeface="+mj-ea"/>
                          <a:ea typeface="+mj-ea"/>
                        </a:rPr>
                        <a:t>で</a:t>
                      </a:r>
                      <a:r>
                        <a:rPr lang="ja-JP" altLang="en-US" sz="1400" b="0" i="0" u="none" strike="noStrike" dirty="0">
                          <a:solidFill>
                            <a:srgbClr val="000000"/>
                          </a:solidFill>
                          <a:effectLst/>
                          <a:latin typeface="+mj-ea"/>
                          <a:ea typeface="+mj-ea"/>
                        </a:rPr>
                        <a:t>捉えることを理解すること。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103573"/>
                  </a:ext>
                </a:extLst>
              </a:tr>
            </a:tbl>
          </a:graphicData>
        </a:graphic>
      </p:graphicFrame>
      <p:sp>
        <p:nvSpPr>
          <p:cNvPr id="6" name="Text Box 19">
            <a:extLst>
              <a:ext uri="{FF2B5EF4-FFF2-40B4-BE49-F238E27FC236}">
                <a16:creationId xmlns:a16="http://schemas.microsoft.com/office/drawing/2014/main" id="{73C82EB7-C01A-477C-A237-C1AB18EADFF3}"/>
              </a:ext>
            </a:extLst>
          </p:cNvPr>
          <p:cNvSpPr txBox="1">
            <a:spLocks noChangeArrowheads="1"/>
          </p:cNvSpPr>
          <p:nvPr/>
        </p:nvSpPr>
        <p:spPr bwMode="auto">
          <a:xfrm>
            <a:off x="5004048" y="66110"/>
            <a:ext cx="3809733" cy="33855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1600" b="1" dirty="0">
                <a:latin typeface="Tahoma" panose="020B0604030504040204" pitchFamily="34" charset="0"/>
              </a:rPr>
              <a:t>４　各学年の</a:t>
            </a:r>
            <a:r>
              <a:rPr kumimoji="1" lang="en-US" altLang="ja-JP" sz="1600" b="1" dirty="0">
                <a:latin typeface="Tahoma" panose="020B0604030504040204" pitchFamily="34" charset="0"/>
              </a:rPr>
              <a:t>〔</a:t>
            </a:r>
            <a:r>
              <a:rPr kumimoji="1" lang="ja-JP" altLang="en-US" sz="1600" b="1" dirty="0">
                <a:latin typeface="Tahoma" panose="020B0604030504040204" pitchFamily="34" charset="0"/>
              </a:rPr>
              <a:t>共通事項</a:t>
            </a:r>
            <a:r>
              <a:rPr kumimoji="1" lang="en-US" altLang="ja-JP" sz="1600" b="1" dirty="0">
                <a:latin typeface="Tahoma" panose="020B0604030504040204" pitchFamily="34" charset="0"/>
              </a:rPr>
              <a:t>〕</a:t>
            </a:r>
            <a:r>
              <a:rPr kumimoji="1" lang="ja-JP" altLang="en-US" sz="1600" b="1" dirty="0">
                <a:latin typeface="Tahoma" panose="020B0604030504040204" pitchFamily="34" charset="0"/>
              </a:rPr>
              <a:t>の内容</a:t>
            </a:r>
          </a:p>
        </p:txBody>
      </p:sp>
      <p:sp>
        <p:nvSpPr>
          <p:cNvPr id="10" name="AutoShape 15">
            <a:extLst>
              <a:ext uri="{FF2B5EF4-FFF2-40B4-BE49-F238E27FC236}">
                <a16:creationId xmlns:a16="http://schemas.microsoft.com/office/drawing/2014/main" id="{FFD43774-B87B-4F03-BC91-2B9D566E3CE5}"/>
              </a:ext>
            </a:extLst>
          </p:cNvPr>
          <p:cNvSpPr>
            <a:spLocks noChangeArrowheads="1"/>
          </p:cNvSpPr>
          <p:nvPr/>
        </p:nvSpPr>
        <p:spPr bwMode="auto">
          <a:xfrm>
            <a:off x="1" y="44624"/>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graphicFrame>
        <p:nvGraphicFramePr>
          <p:cNvPr id="11" name="表 10">
            <a:extLst>
              <a:ext uri="{FF2B5EF4-FFF2-40B4-BE49-F238E27FC236}">
                <a16:creationId xmlns:a16="http://schemas.microsoft.com/office/drawing/2014/main" id="{0842A233-141D-41E0-8760-6A0A13B3E52F}"/>
              </a:ext>
            </a:extLst>
          </p:cNvPr>
          <p:cNvGraphicFramePr>
            <a:graphicFrameLocks noGrp="1"/>
          </p:cNvGraphicFramePr>
          <p:nvPr>
            <p:extLst>
              <p:ext uri="{D42A27DB-BD31-4B8C-83A1-F6EECF244321}">
                <p14:modId xmlns:p14="http://schemas.microsoft.com/office/powerpoint/2010/main" val="2270387376"/>
              </p:ext>
            </p:extLst>
          </p:nvPr>
        </p:nvGraphicFramePr>
        <p:xfrm>
          <a:off x="179226" y="2609122"/>
          <a:ext cx="8810654" cy="3916222"/>
        </p:xfrm>
        <a:graphic>
          <a:graphicData uri="http://schemas.openxmlformats.org/drawingml/2006/table">
            <a:tbl>
              <a:tblPr/>
              <a:tblGrid>
                <a:gridCol w="576635">
                  <a:extLst>
                    <a:ext uri="{9D8B030D-6E8A-4147-A177-3AD203B41FA5}">
                      <a16:colId xmlns:a16="http://schemas.microsoft.com/office/drawing/2014/main" val="3865313884"/>
                    </a:ext>
                  </a:extLst>
                </a:gridCol>
                <a:gridCol w="3816139">
                  <a:extLst>
                    <a:ext uri="{9D8B030D-6E8A-4147-A177-3AD203B41FA5}">
                      <a16:colId xmlns:a16="http://schemas.microsoft.com/office/drawing/2014/main" val="201569178"/>
                    </a:ext>
                  </a:extLst>
                </a:gridCol>
                <a:gridCol w="4417880">
                  <a:extLst>
                    <a:ext uri="{9D8B030D-6E8A-4147-A177-3AD203B41FA5}">
                      <a16:colId xmlns:a16="http://schemas.microsoft.com/office/drawing/2014/main" val="1684722649"/>
                    </a:ext>
                  </a:extLst>
                </a:gridCol>
              </a:tblGrid>
              <a:tr h="1264284">
                <a:tc rowSpan="3">
                  <a:txBody>
                    <a:bodyPr/>
                    <a:lstStyle/>
                    <a:p>
                      <a:pPr algn="ctr"/>
                      <a:r>
                        <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rPr>
                        <a:t>３　内容の取扱い</a:t>
                      </a:r>
                    </a:p>
                  </a:txBody>
                  <a:tcPr marL="4886" marR="4886" marT="4886" marB="0" vert="eaVert"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altLang="ja-JP" sz="1400" b="0" i="0" u="none" strike="noStrike" dirty="0">
                          <a:solidFill>
                            <a:srgbClr val="000000"/>
                          </a:solidFill>
                          <a:effectLst/>
                          <a:latin typeface="+mj-ea"/>
                          <a:ea typeface="+mj-ea"/>
                        </a:rPr>
                        <a:t>(1) </a:t>
                      </a:r>
                      <a:r>
                        <a:rPr lang="ja-JP" altLang="en-US" sz="1400" b="0" i="0" u="none" strike="noStrike" dirty="0">
                          <a:solidFill>
                            <a:srgbClr val="000000"/>
                          </a:solidFill>
                          <a:effectLst/>
                          <a:latin typeface="+mj-ea"/>
                          <a:ea typeface="+mj-ea"/>
                        </a:rPr>
                        <a:t>第１学年</a:t>
                      </a:r>
                      <a:r>
                        <a:rPr lang="ja-JP" altLang="en-US" sz="1400" b="0" i="0" u="none" strike="noStrike">
                          <a:solidFill>
                            <a:srgbClr val="000000"/>
                          </a:solidFill>
                          <a:effectLst/>
                          <a:latin typeface="+mj-ea"/>
                          <a:ea typeface="+mj-ea"/>
                        </a:rPr>
                        <a:t>では，内容</a:t>
                      </a:r>
                      <a:r>
                        <a:rPr lang="ja-JP" altLang="en-US" sz="1400" b="0" i="0" u="none" strike="noStrike" dirty="0">
                          <a:solidFill>
                            <a:srgbClr val="000000"/>
                          </a:solidFill>
                          <a:effectLst/>
                          <a:latin typeface="+mj-ea"/>
                          <a:ea typeface="+mj-ea"/>
                        </a:rPr>
                        <a:t>に示す各事項の定着を図ることを基本</a:t>
                      </a:r>
                      <a:r>
                        <a:rPr lang="ja-JP" altLang="en-US" sz="1400" b="0" i="0" u="none" strike="noStrike">
                          <a:solidFill>
                            <a:srgbClr val="000000"/>
                          </a:solidFill>
                          <a:effectLst/>
                          <a:latin typeface="+mj-ea"/>
                          <a:ea typeface="+mj-ea"/>
                        </a:rPr>
                        <a:t>とし，</a:t>
                      </a:r>
                      <a:r>
                        <a:rPr lang="ja-JP" altLang="en-US" sz="1400" b="1" i="0" u="none" strike="noStrike">
                          <a:solidFill>
                            <a:srgbClr val="FF0000"/>
                          </a:solidFill>
                          <a:effectLst/>
                          <a:latin typeface="+mj-ea"/>
                          <a:ea typeface="+mj-ea"/>
                        </a:rPr>
                        <a:t>一年間</a:t>
                      </a:r>
                      <a:r>
                        <a:rPr lang="ja-JP" altLang="en-US" sz="1400" b="1" i="0" u="none" strike="noStrike" dirty="0">
                          <a:solidFill>
                            <a:srgbClr val="FF0000"/>
                          </a:solidFill>
                          <a:effectLst/>
                          <a:latin typeface="+mj-ea"/>
                          <a:ea typeface="+mj-ea"/>
                        </a:rPr>
                        <a:t>で全ての内容が学習できるように</a:t>
                      </a:r>
                      <a:r>
                        <a:rPr lang="ja-JP" altLang="en-US" sz="1400" b="0" i="0" u="none" strike="noStrike" dirty="0">
                          <a:solidFill>
                            <a:srgbClr val="000000"/>
                          </a:solidFill>
                          <a:effectLst/>
                          <a:latin typeface="+mj-ea"/>
                          <a:ea typeface="+mj-ea"/>
                        </a:rPr>
                        <a:t>一題材に充てる時間数などについて十分検討すること。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altLang="ja-JP" sz="1400" b="0" i="0" u="none" strike="noStrike" dirty="0">
                          <a:solidFill>
                            <a:srgbClr val="000000"/>
                          </a:solidFill>
                          <a:effectLst/>
                          <a:latin typeface="+mj-ea"/>
                          <a:ea typeface="+mj-ea"/>
                        </a:rPr>
                        <a:t>(1)</a:t>
                      </a:r>
                      <a:r>
                        <a:rPr lang="ja-JP" altLang="en-US" sz="1400" b="0" i="0" u="none" strike="noStrike" dirty="0">
                          <a:solidFill>
                            <a:srgbClr val="000000"/>
                          </a:solidFill>
                          <a:effectLst/>
                          <a:latin typeface="+mj-ea"/>
                          <a:ea typeface="+mj-ea"/>
                        </a:rPr>
                        <a:t>　第２学年及び第３学年</a:t>
                      </a:r>
                      <a:r>
                        <a:rPr lang="ja-JP" altLang="en-US" sz="1400" b="0" i="0" u="none" strike="noStrike">
                          <a:solidFill>
                            <a:srgbClr val="000000"/>
                          </a:solidFill>
                          <a:effectLst/>
                          <a:latin typeface="+mj-ea"/>
                          <a:ea typeface="+mj-ea"/>
                        </a:rPr>
                        <a:t>では，第１</a:t>
                      </a:r>
                      <a:r>
                        <a:rPr lang="ja-JP" altLang="en-US" sz="1400" b="0" i="0" u="none" strike="noStrike" dirty="0">
                          <a:solidFill>
                            <a:srgbClr val="000000"/>
                          </a:solidFill>
                          <a:effectLst/>
                          <a:latin typeface="+mj-ea"/>
                          <a:ea typeface="+mj-ea"/>
                        </a:rPr>
                        <a:t>学年において身に付けた資質・能力を柔軟に</a:t>
                      </a:r>
                      <a:r>
                        <a:rPr lang="ja-JP" altLang="en-US" sz="1400" b="0" i="0" u="none" strike="noStrike">
                          <a:solidFill>
                            <a:srgbClr val="000000"/>
                          </a:solidFill>
                          <a:effectLst/>
                          <a:latin typeface="+mj-ea"/>
                          <a:ea typeface="+mj-ea"/>
                        </a:rPr>
                        <a:t>活用して，表現</a:t>
                      </a:r>
                      <a:r>
                        <a:rPr lang="ja-JP" altLang="en-US" sz="1400" b="0" i="0" u="none" strike="noStrike" dirty="0">
                          <a:solidFill>
                            <a:srgbClr val="000000"/>
                          </a:solidFill>
                          <a:effectLst/>
                          <a:latin typeface="+mj-ea"/>
                          <a:ea typeface="+mj-ea"/>
                        </a:rPr>
                        <a:t>及び鑑賞に関する資質・能力をより豊かに高めることを基本</a:t>
                      </a:r>
                      <a:r>
                        <a:rPr lang="ja-JP" altLang="en-US" sz="1400" b="0" i="0" u="none" strike="noStrike">
                          <a:solidFill>
                            <a:srgbClr val="000000"/>
                          </a:solidFill>
                          <a:effectLst/>
                          <a:latin typeface="+mj-ea"/>
                          <a:ea typeface="+mj-ea"/>
                        </a:rPr>
                        <a:t>とし，</a:t>
                      </a:r>
                      <a:r>
                        <a:rPr lang="ja-JP" altLang="en-US" sz="1400" b="1" i="0" u="none" strike="noStrike">
                          <a:solidFill>
                            <a:srgbClr val="FF0000"/>
                          </a:solidFill>
                          <a:effectLst/>
                          <a:latin typeface="+mj-ea"/>
                          <a:ea typeface="+mj-ea"/>
                        </a:rPr>
                        <a:t>第２</a:t>
                      </a:r>
                      <a:r>
                        <a:rPr lang="ja-JP" altLang="en-US" sz="1400" b="1" i="0" u="none" strike="noStrike" dirty="0">
                          <a:solidFill>
                            <a:srgbClr val="FF0000"/>
                          </a:solidFill>
                          <a:effectLst/>
                          <a:latin typeface="+mj-ea"/>
                          <a:ea typeface="+mj-ea"/>
                        </a:rPr>
                        <a:t>学年と第３学年の発達の特性を考慮して</a:t>
                      </a:r>
                      <a:r>
                        <a:rPr lang="ja-JP" altLang="en-US" sz="1400" b="0" i="0" u="none" strike="noStrike" dirty="0">
                          <a:solidFill>
                            <a:srgbClr val="000000"/>
                          </a:solidFill>
                          <a:effectLst/>
                          <a:latin typeface="+mj-ea"/>
                          <a:ea typeface="+mj-ea"/>
                        </a:rPr>
                        <a:t>内容の選択や一題材に充てる時間数などについて十分検討すること。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7733152"/>
                  </a:ext>
                </a:extLst>
              </a:tr>
              <a:tr h="1014418">
                <a:tc vMerge="1">
                  <a:txBody>
                    <a:bodyPr/>
                    <a:lstStyle/>
                    <a:p>
                      <a:endParaRPr kumimoji="1" lang="ja-JP" altLang="en-US"/>
                    </a:p>
                  </a:txBody>
                  <a:tcPr/>
                </a:tc>
                <a:tc rowSpan="2">
                  <a:txBody>
                    <a:bodyPr/>
                    <a:lstStyle/>
                    <a:p>
                      <a:pPr algn="l" fontAlgn="ctr"/>
                      <a:r>
                        <a:rPr lang="en-US" altLang="ja-JP" sz="1400" b="0" i="0" u="none" strike="noStrike" dirty="0">
                          <a:solidFill>
                            <a:srgbClr val="000000"/>
                          </a:solidFill>
                          <a:effectLst/>
                          <a:latin typeface="+mj-ea"/>
                          <a:ea typeface="+mj-ea"/>
                        </a:rPr>
                        <a:t>(2) </a:t>
                      </a:r>
                      <a:r>
                        <a:rPr lang="ja-JP" altLang="en-US" sz="1400" b="0" i="0" u="none" strike="noStrike" dirty="0">
                          <a:solidFill>
                            <a:srgbClr val="000000"/>
                          </a:solidFill>
                          <a:effectLst/>
                          <a:latin typeface="+mj-ea"/>
                          <a:ea typeface="+mj-ea"/>
                        </a:rPr>
                        <a:t>「Ａ表現」及び「Ｂ鑑賞」の指導に</a:t>
                      </a:r>
                      <a:r>
                        <a:rPr lang="ja-JP" altLang="en-US" sz="1400" b="0" i="0" u="none" strike="noStrike">
                          <a:solidFill>
                            <a:srgbClr val="000000"/>
                          </a:solidFill>
                          <a:effectLst/>
                          <a:latin typeface="+mj-ea"/>
                          <a:ea typeface="+mj-ea"/>
                        </a:rPr>
                        <a:t>当たっては，発想</a:t>
                      </a:r>
                      <a:r>
                        <a:rPr lang="ja-JP" altLang="en-US" sz="1400" b="0" i="0" u="none" strike="noStrike" dirty="0">
                          <a:solidFill>
                            <a:srgbClr val="000000"/>
                          </a:solidFill>
                          <a:effectLst/>
                          <a:latin typeface="+mj-ea"/>
                          <a:ea typeface="+mj-ea"/>
                        </a:rPr>
                        <a:t>や構想に関する資質・能力や鑑賞に関する資質・能力を育成する</a:t>
                      </a:r>
                      <a:r>
                        <a:rPr lang="ja-JP" altLang="en-US" sz="1400" b="0" i="0" u="none" strike="noStrike">
                          <a:solidFill>
                            <a:srgbClr val="000000"/>
                          </a:solidFill>
                          <a:effectLst/>
                          <a:latin typeface="+mj-ea"/>
                          <a:ea typeface="+mj-ea"/>
                        </a:rPr>
                        <a:t>観点から，</a:t>
                      </a:r>
                      <a:r>
                        <a:rPr lang="en-US" altLang="ja-JP" sz="1400" b="0" i="0" u="none" strike="noStrike">
                          <a:solidFill>
                            <a:srgbClr val="000000"/>
                          </a:solidFill>
                          <a:effectLst/>
                          <a:latin typeface="+mj-ea"/>
                          <a:ea typeface="+mj-ea"/>
                        </a:rPr>
                        <a:t>〔</a:t>
                      </a:r>
                      <a:r>
                        <a:rPr lang="ja-JP" altLang="en-US" sz="1400" b="0" i="0" u="none" strike="noStrike" dirty="0">
                          <a:solidFill>
                            <a:srgbClr val="000000"/>
                          </a:solidFill>
                          <a:effectLst/>
                          <a:latin typeface="+mj-ea"/>
                          <a:ea typeface="+mj-ea"/>
                        </a:rPr>
                        <a:t>共通事項</a:t>
                      </a: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に示す事項を</a:t>
                      </a:r>
                      <a:r>
                        <a:rPr lang="ja-JP" altLang="en-US" sz="1400" b="0" i="0" u="none" strike="noStrike">
                          <a:solidFill>
                            <a:srgbClr val="000000"/>
                          </a:solidFill>
                          <a:effectLst/>
                          <a:latin typeface="+mj-ea"/>
                          <a:ea typeface="+mj-ea"/>
                        </a:rPr>
                        <a:t>視点に，アイデアスケッチ</a:t>
                      </a:r>
                      <a:r>
                        <a:rPr lang="ja-JP" altLang="en-US" sz="1400" b="0" i="0" u="none" strike="noStrike" dirty="0">
                          <a:solidFill>
                            <a:srgbClr val="000000"/>
                          </a:solidFill>
                          <a:effectLst/>
                          <a:latin typeface="+mj-ea"/>
                          <a:ea typeface="+mj-ea"/>
                        </a:rPr>
                        <a:t>で構想</a:t>
                      </a:r>
                      <a:r>
                        <a:rPr lang="ja-JP" altLang="en-US" sz="1400" b="0" i="0" u="none" strike="noStrike">
                          <a:solidFill>
                            <a:srgbClr val="000000"/>
                          </a:solidFill>
                          <a:effectLst/>
                          <a:latin typeface="+mj-ea"/>
                          <a:ea typeface="+mj-ea"/>
                        </a:rPr>
                        <a:t>を練ったり，言葉</a:t>
                      </a:r>
                      <a:r>
                        <a:rPr lang="ja-JP" altLang="en-US" sz="1400" b="0" i="0" u="none" strike="noStrike" dirty="0">
                          <a:solidFill>
                            <a:srgbClr val="000000"/>
                          </a:solidFill>
                          <a:effectLst/>
                          <a:latin typeface="+mj-ea"/>
                          <a:ea typeface="+mj-ea"/>
                        </a:rPr>
                        <a:t>で考えを整理したりする</a:t>
                      </a:r>
                      <a:r>
                        <a:rPr lang="ja-JP" altLang="en-US" sz="1400" b="0" i="0" u="none" strike="noStrike">
                          <a:solidFill>
                            <a:srgbClr val="000000"/>
                          </a:solidFill>
                          <a:effectLst/>
                          <a:latin typeface="+mj-ea"/>
                          <a:ea typeface="+mj-ea"/>
                        </a:rPr>
                        <a:t>ことや，作品</a:t>
                      </a:r>
                      <a:r>
                        <a:rPr lang="ja-JP" altLang="en-US" sz="1400" b="0" i="0" u="none" strike="noStrike" dirty="0">
                          <a:solidFill>
                            <a:srgbClr val="000000"/>
                          </a:solidFill>
                          <a:effectLst/>
                          <a:latin typeface="+mj-ea"/>
                          <a:ea typeface="+mj-ea"/>
                        </a:rPr>
                        <a:t>などについて説明し合うなどして対象の見方や感じ方を広げるなどの言語活動の充実を図ること。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altLang="ja-JP" sz="1400" b="0" i="0" u="none" strike="noStrike" dirty="0">
                          <a:solidFill>
                            <a:srgbClr val="000000"/>
                          </a:solidFill>
                          <a:effectLst/>
                          <a:latin typeface="+mj-ea"/>
                          <a:ea typeface="+mj-ea"/>
                        </a:rPr>
                        <a:t>(2)</a:t>
                      </a:r>
                      <a:r>
                        <a:rPr lang="ja-JP" altLang="en-US" sz="1400" b="0" i="0" u="none" strike="noStrike" dirty="0">
                          <a:solidFill>
                            <a:srgbClr val="000000"/>
                          </a:solidFill>
                          <a:effectLst/>
                          <a:latin typeface="+mj-ea"/>
                          <a:ea typeface="+mj-ea"/>
                        </a:rPr>
                        <a:t>　「Ａ表現」及び「Ｂ鑑賞」の指導に</a:t>
                      </a:r>
                      <a:r>
                        <a:rPr lang="ja-JP" altLang="en-US" sz="1400" b="0" i="0" u="none" strike="noStrike">
                          <a:solidFill>
                            <a:srgbClr val="000000"/>
                          </a:solidFill>
                          <a:effectLst/>
                          <a:latin typeface="+mj-ea"/>
                          <a:ea typeface="+mj-ea"/>
                        </a:rPr>
                        <a:t>当たっては，発想</a:t>
                      </a:r>
                      <a:r>
                        <a:rPr lang="ja-JP" altLang="en-US" sz="1400" b="0" i="0" u="none" strike="noStrike" dirty="0">
                          <a:solidFill>
                            <a:srgbClr val="000000"/>
                          </a:solidFill>
                          <a:effectLst/>
                          <a:latin typeface="+mj-ea"/>
                          <a:ea typeface="+mj-ea"/>
                        </a:rPr>
                        <a:t>や構想に関する資質・能力や鑑賞に関する資質・能力を育成する</a:t>
                      </a:r>
                      <a:r>
                        <a:rPr lang="ja-JP" altLang="en-US" sz="1400" b="0" i="0" u="none" strike="noStrike">
                          <a:solidFill>
                            <a:srgbClr val="000000"/>
                          </a:solidFill>
                          <a:effectLst/>
                          <a:latin typeface="+mj-ea"/>
                          <a:ea typeface="+mj-ea"/>
                        </a:rPr>
                        <a:t>観点から，</a:t>
                      </a:r>
                      <a:r>
                        <a:rPr lang="en-US" altLang="ja-JP" sz="1400" b="0" i="0" u="none" strike="noStrike">
                          <a:solidFill>
                            <a:srgbClr val="000000"/>
                          </a:solidFill>
                          <a:effectLst/>
                          <a:latin typeface="+mj-ea"/>
                          <a:ea typeface="+mj-ea"/>
                        </a:rPr>
                        <a:t>〔</a:t>
                      </a:r>
                      <a:r>
                        <a:rPr lang="ja-JP" altLang="en-US" sz="1400" b="0" i="0" u="none" strike="noStrike" dirty="0">
                          <a:solidFill>
                            <a:srgbClr val="000000"/>
                          </a:solidFill>
                          <a:effectLst/>
                          <a:latin typeface="+mj-ea"/>
                          <a:ea typeface="+mj-ea"/>
                        </a:rPr>
                        <a:t>共通事項</a:t>
                      </a: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に示す事項を</a:t>
                      </a:r>
                      <a:r>
                        <a:rPr lang="ja-JP" altLang="en-US" sz="1400" b="0" i="0" u="none" strike="noStrike">
                          <a:solidFill>
                            <a:srgbClr val="000000"/>
                          </a:solidFill>
                          <a:effectLst/>
                          <a:latin typeface="+mj-ea"/>
                          <a:ea typeface="+mj-ea"/>
                        </a:rPr>
                        <a:t>視点に，アイデアスケッチ</a:t>
                      </a:r>
                      <a:r>
                        <a:rPr lang="ja-JP" altLang="en-US" sz="1400" b="0" i="0" u="none" strike="noStrike" dirty="0">
                          <a:solidFill>
                            <a:srgbClr val="000000"/>
                          </a:solidFill>
                          <a:effectLst/>
                          <a:latin typeface="+mj-ea"/>
                          <a:ea typeface="+mj-ea"/>
                        </a:rPr>
                        <a:t>で構想</a:t>
                      </a:r>
                      <a:r>
                        <a:rPr lang="ja-JP" altLang="en-US" sz="1400" b="0" i="0" u="none" strike="noStrike">
                          <a:solidFill>
                            <a:srgbClr val="000000"/>
                          </a:solidFill>
                          <a:effectLst/>
                          <a:latin typeface="+mj-ea"/>
                          <a:ea typeface="+mj-ea"/>
                        </a:rPr>
                        <a:t>を練ったり，言葉</a:t>
                      </a:r>
                      <a:r>
                        <a:rPr lang="ja-JP" altLang="en-US" sz="1400" b="0" i="0" u="none" strike="noStrike" dirty="0">
                          <a:solidFill>
                            <a:srgbClr val="000000"/>
                          </a:solidFill>
                          <a:effectLst/>
                          <a:latin typeface="+mj-ea"/>
                          <a:ea typeface="+mj-ea"/>
                        </a:rPr>
                        <a:t>で考えを整理したりする</a:t>
                      </a:r>
                      <a:r>
                        <a:rPr lang="ja-JP" altLang="en-US" sz="1400" b="0" i="0" u="none" strike="noStrike">
                          <a:solidFill>
                            <a:srgbClr val="000000"/>
                          </a:solidFill>
                          <a:effectLst/>
                          <a:latin typeface="+mj-ea"/>
                          <a:ea typeface="+mj-ea"/>
                        </a:rPr>
                        <a:t>ことや，作品</a:t>
                      </a:r>
                      <a:r>
                        <a:rPr lang="ja-JP" altLang="en-US" sz="1400" b="0" i="0" u="none" strike="noStrike" dirty="0">
                          <a:solidFill>
                            <a:srgbClr val="000000"/>
                          </a:solidFill>
                          <a:effectLst/>
                          <a:latin typeface="+mj-ea"/>
                          <a:ea typeface="+mj-ea"/>
                        </a:rPr>
                        <a:t>などに対する自分の価値意識をもって批評し合うなどして対象の見方や感じ方を深めるなどの言語活動の充実を図ること。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15103573"/>
                  </a:ext>
                </a:extLst>
              </a:tr>
              <a:tr h="1014418">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400" b="0" i="0" u="none" strike="noStrike" dirty="0">
                          <a:solidFill>
                            <a:srgbClr val="000000"/>
                          </a:solidFill>
                          <a:effectLst/>
                          <a:latin typeface="+mj-ea"/>
                          <a:ea typeface="+mj-ea"/>
                        </a:rPr>
                        <a:t>（</a:t>
                      </a:r>
                      <a:r>
                        <a:rPr lang="en-US" altLang="ja-JP" sz="1400" b="0" i="0" u="none" strike="noStrike" dirty="0">
                          <a:solidFill>
                            <a:srgbClr val="000000"/>
                          </a:solidFill>
                          <a:effectLst/>
                          <a:latin typeface="+mj-ea"/>
                          <a:ea typeface="+mj-ea"/>
                        </a:rPr>
                        <a:t>3) </a:t>
                      </a:r>
                      <a:r>
                        <a:rPr lang="ja-JP" altLang="en-US" sz="1400" b="0" i="0" u="none" strike="noStrike" dirty="0">
                          <a:solidFill>
                            <a:srgbClr val="000000"/>
                          </a:solidFill>
                          <a:effectLst/>
                          <a:latin typeface="+mj-ea"/>
                          <a:ea typeface="+mj-ea"/>
                        </a:rPr>
                        <a:t>「Ｂ鑑賞」のイの</a:t>
                      </a: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ｲ</a:t>
                      </a:r>
                      <a:r>
                        <a:rPr lang="en-US" altLang="ja-JP" sz="1400" b="0" i="0" u="none" strike="noStrike" dirty="0">
                          <a:solidFill>
                            <a:srgbClr val="000000"/>
                          </a:solidFill>
                          <a:effectLst/>
                          <a:latin typeface="+mj-ea"/>
                          <a:ea typeface="+mj-ea"/>
                        </a:rPr>
                        <a:t>)</a:t>
                      </a:r>
                      <a:r>
                        <a:rPr lang="ja-JP" altLang="en-US" sz="1400" b="0" i="0" u="none" strike="noStrike" dirty="0">
                          <a:solidFill>
                            <a:srgbClr val="000000"/>
                          </a:solidFill>
                          <a:effectLst/>
                          <a:latin typeface="+mj-ea"/>
                          <a:ea typeface="+mj-ea"/>
                        </a:rPr>
                        <a:t>の指導に当たっては，日本の美術の概括的な変遷などを捉えることを通して，</a:t>
                      </a:r>
                      <a:r>
                        <a:rPr lang="ja-JP" altLang="en-US" sz="1400" b="1" i="0" u="none" strike="noStrike" dirty="0">
                          <a:solidFill>
                            <a:srgbClr val="FF0000"/>
                          </a:solidFill>
                          <a:effectLst/>
                          <a:latin typeface="+mj-ea"/>
                          <a:ea typeface="+mj-ea"/>
                        </a:rPr>
                        <a:t>各時代における作品の特質，人々の感じ方や考え方，願いなどを感じ取ることができるよう配慮</a:t>
                      </a:r>
                      <a:r>
                        <a:rPr lang="ja-JP" altLang="en-US" sz="1400" b="0" i="0" u="none" strike="noStrike" dirty="0">
                          <a:solidFill>
                            <a:srgbClr val="000000"/>
                          </a:solidFill>
                          <a:effectLst/>
                          <a:latin typeface="+mj-ea"/>
                          <a:ea typeface="+mj-ea"/>
                        </a:rPr>
                        <a:t>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1629670"/>
      </p:ext>
    </p:extLst>
  </p:cSld>
  <p:clrMapOvr>
    <a:masterClrMapping/>
  </p:clrMapOvr>
  <mc:AlternateContent xmlns:mc="http://schemas.openxmlformats.org/markup-compatibility/2006" xmlns:p14="http://schemas.microsoft.com/office/powerpoint/2010/main">
    <mc:Choice Requires="p14">
      <p:transition spd="slow" p14:dur="2000" advTm="72678"/>
    </mc:Choice>
    <mc:Fallback xmlns="">
      <p:transition spd="slow" advTm="7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496778"/>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「Ａ表現」（１）</a:t>
            </a:r>
          </a:p>
        </p:txBody>
      </p:sp>
      <p:sp>
        <p:nvSpPr>
          <p:cNvPr id="7"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50666" y="901490"/>
            <a:ext cx="848177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ア　</a:t>
            </a:r>
            <a:r>
              <a:rPr kumimoji="1" lang="ja-JP" altLang="en-US" sz="2000" b="1" u="sng" dirty="0">
                <a:latin typeface="+mn-ea"/>
              </a:rPr>
              <a:t>感じ取ったことや考えたことなどを</a:t>
            </a:r>
            <a:r>
              <a:rPr kumimoji="1" lang="ja-JP" altLang="en-US" sz="2000" b="1" u="sng">
                <a:latin typeface="+mn-ea"/>
              </a:rPr>
              <a:t>基</a:t>
            </a:r>
            <a:r>
              <a:rPr kumimoji="1" lang="ja-JP" altLang="en-US" sz="2000" b="1">
                <a:latin typeface="+mn-ea"/>
              </a:rPr>
              <a:t>に，</a:t>
            </a:r>
            <a:r>
              <a:rPr kumimoji="1" lang="ja-JP" altLang="en-US" sz="2000" b="1">
                <a:solidFill>
                  <a:srgbClr val="FF0000"/>
                </a:solidFill>
                <a:latin typeface="+mn-ea"/>
              </a:rPr>
              <a:t>絵</a:t>
            </a:r>
            <a:r>
              <a:rPr kumimoji="1" lang="ja-JP" altLang="en-US" sz="2000" b="1" dirty="0">
                <a:solidFill>
                  <a:srgbClr val="FF0000"/>
                </a:solidFill>
                <a:latin typeface="+mn-ea"/>
              </a:rPr>
              <a:t>や彫刻などに表現する活動</a:t>
            </a:r>
            <a:r>
              <a:rPr kumimoji="1" lang="ja-JP" altLang="en-US" sz="2000" b="1">
                <a:latin typeface="+mn-ea"/>
              </a:rPr>
              <a:t>を通して，</a:t>
            </a:r>
            <a:r>
              <a:rPr kumimoji="1" lang="ja-JP" altLang="en-US" sz="2000" b="1">
                <a:solidFill>
                  <a:srgbClr val="FF0000"/>
                </a:solidFill>
                <a:latin typeface="+mn-ea"/>
              </a:rPr>
              <a:t>発想</a:t>
            </a:r>
            <a:r>
              <a:rPr kumimoji="1" lang="ja-JP" altLang="en-US" sz="2000" b="1" dirty="0">
                <a:solidFill>
                  <a:srgbClr val="FF0000"/>
                </a:solidFill>
                <a:latin typeface="+mn-ea"/>
              </a:rPr>
              <a:t>や構想</a:t>
            </a:r>
            <a:r>
              <a:rPr kumimoji="1" lang="ja-JP" altLang="en-US" sz="2000" b="1" dirty="0">
                <a:latin typeface="+mn-ea"/>
              </a:rPr>
              <a:t>に関する次の事項を身に付けることができるよう指導する。</a:t>
            </a:r>
          </a:p>
        </p:txBody>
      </p:sp>
      <p:sp>
        <p:nvSpPr>
          <p:cNvPr id="13"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P56</a:t>
            </a:r>
            <a:endParaRPr lang="ja-JP" altLang="en-US" dirty="0">
              <a:ea typeface="ＤＨＰ平成明朝体W7" panose="02020700000000000000" pitchFamily="18" charset="-128"/>
              <a:cs typeface="Tahoma" panose="020B0604030504040204" pitchFamily="34" charset="0"/>
            </a:endParaRPr>
          </a:p>
        </p:txBody>
      </p:sp>
      <p:graphicFrame>
        <p:nvGraphicFramePr>
          <p:cNvPr id="10" name="表 9">
            <a:extLst>
              <a:ext uri="{FF2B5EF4-FFF2-40B4-BE49-F238E27FC236}">
                <a16:creationId xmlns:a16="http://schemas.microsoft.com/office/drawing/2014/main" id="{E04F37E9-2073-469A-A50A-5FE78C13E4DD}"/>
              </a:ext>
            </a:extLst>
          </p:cNvPr>
          <p:cNvGraphicFramePr>
            <a:graphicFrameLocks noGrp="1"/>
          </p:cNvGraphicFramePr>
          <p:nvPr>
            <p:extLst>
              <p:ext uri="{D42A27DB-BD31-4B8C-83A1-F6EECF244321}">
                <p14:modId xmlns:p14="http://schemas.microsoft.com/office/powerpoint/2010/main" val="4042796604"/>
              </p:ext>
            </p:extLst>
          </p:nvPr>
        </p:nvGraphicFramePr>
        <p:xfrm>
          <a:off x="378687" y="1714004"/>
          <a:ext cx="4193313" cy="3327840"/>
        </p:xfrm>
        <a:graphic>
          <a:graphicData uri="http://schemas.openxmlformats.org/drawingml/2006/table">
            <a:tbl>
              <a:tblPr/>
              <a:tblGrid>
                <a:gridCol w="347126">
                  <a:extLst>
                    <a:ext uri="{9D8B030D-6E8A-4147-A177-3AD203B41FA5}">
                      <a16:colId xmlns:a16="http://schemas.microsoft.com/office/drawing/2014/main" val="1588325341"/>
                    </a:ext>
                  </a:extLst>
                </a:gridCol>
                <a:gridCol w="385643">
                  <a:extLst>
                    <a:ext uri="{9D8B030D-6E8A-4147-A177-3AD203B41FA5}">
                      <a16:colId xmlns:a16="http://schemas.microsoft.com/office/drawing/2014/main" val="20001"/>
                    </a:ext>
                  </a:extLst>
                </a:gridCol>
                <a:gridCol w="3460544">
                  <a:extLst>
                    <a:ext uri="{9D8B030D-6E8A-4147-A177-3AD203B41FA5}">
                      <a16:colId xmlns:a16="http://schemas.microsoft.com/office/drawing/2014/main" val="67543163"/>
                    </a:ext>
                  </a:extLst>
                </a:gridCol>
              </a:tblGrid>
              <a:tr h="3289982">
                <a:tc>
                  <a:txBody>
                    <a:bodyPr/>
                    <a:lstStyle/>
                    <a:p>
                      <a:pPr algn="ctr" fontAlgn="ctr"/>
                      <a:r>
                        <a:rPr lang="ja-JP" altLang="en-US" sz="1800" b="0" i="0" u="none" strike="noStrike" dirty="0">
                          <a:solidFill>
                            <a:srgbClr val="000000"/>
                          </a:solidFill>
                          <a:effectLst/>
                          <a:latin typeface="+mn-ea"/>
                          <a:ea typeface="+mn-ea"/>
                        </a:rPr>
                        <a:t>思考力，判断力，表現力等</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ja-JP" altLang="en-US" sz="1800" b="1" i="0" u="none" strike="noStrike" dirty="0">
                          <a:solidFill>
                            <a:srgbClr val="000000"/>
                          </a:solidFill>
                          <a:effectLst/>
                          <a:latin typeface="+mn-ea"/>
                          <a:ea typeface="+mn-ea"/>
                        </a:rPr>
                        <a:t>絵や彫刻など</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altLang="ja-JP" sz="2400" b="0" i="0" u="none" strike="noStrike" dirty="0">
                          <a:solidFill>
                            <a:srgbClr val="000000"/>
                          </a:solidFill>
                          <a:effectLst/>
                          <a:latin typeface="+mn-ea"/>
                          <a:ea typeface="+mn-ea"/>
                        </a:rPr>
                        <a:t>(</a:t>
                      </a:r>
                      <a:r>
                        <a:rPr lang="ja-JP" altLang="en-US" sz="2400" b="0" i="0" u="none" strike="noStrike" dirty="0">
                          <a:solidFill>
                            <a:srgbClr val="000000"/>
                          </a:solidFill>
                          <a:effectLst/>
                          <a:latin typeface="+mn-ea"/>
                          <a:ea typeface="+mn-ea"/>
                        </a:rPr>
                        <a:t>ｱ</a:t>
                      </a:r>
                      <a:r>
                        <a:rPr lang="en-US" altLang="ja-JP" sz="2400" b="0" i="0" u="none" strike="noStrike" dirty="0">
                          <a:solidFill>
                            <a:srgbClr val="000000"/>
                          </a:solidFill>
                          <a:effectLst/>
                          <a:latin typeface="+mn-ea"/>
                          <a:ea typeface="+mn-ea"/>
                        </a:rPr>
                        <a:t>) </a:t>
                      </a:r>
                      <a:r>
                        <a:rPr lang="ja-JP" altLang="en-US" sz="2400" b="0" i="0" u="none" strike="noStrike" dirty="0">
                          <a:solidFill>
                            <a:srgbClr val="000000"/>
                          </a:solidFill>
                          <a:effectLst/>
                          <a:latin typeface="+mn-ea"/>
                          <a:ea typeface="+mn-ea"/>
                        </a:rPr>
                        <a:t>対象や事象を見つめ感じ取った</a:t>
                      </a:r>
                      <a:r>
                        <a:rPr lang="ja-JP" altLang="en-US" sz="2400" b="0" i="0" u="none" strike="noStrike" dirty="0">
                          <a:solidFill>
                            <a:srgbClr val="000000"/>
                          </a:solidFill>
                          <a:effectLst/>
                          <a:highlight>
                            <a:srgbClr val="FFFF66"/>
                          </a:highlight>
                          <a:latin typeface="+mn-ea"/>
                          <a:ea typeface="+mn-ea"/>
                        </a:rPr>
                        <a:t>形や色彩の　　特徴や美しさ，想像した　ことなど</a:t>
                      </a:r>
                      <a:r>
                        <a:rPr lang="ja-JP" altLang="en-US" sz="2400" b="0" i="0" u="none" strike="noStrike" dirty="0">
                          <a:solidFill>
                            <a:srgbClr val="000000"/>
                          </a:solidFill>
                          <a:effectLst/>
                          <a:latin typeface="+mn-ea"/>
                          <a:ea typeface="+mn-ea"/>
                        </a:rPr>
                        <a:t>を基に</a:t>
                      </a:r>
                      <a:endParaRPr lang="en-US" altLang="ja-JP" sz="2400" b="0" i="0" u="none" strike="noStrike" dirty="0">
                        <a:solidFill>
                          <a:srgbClr val="000000"/>
                        </a:solidFill>
                        <a:effectLst/>
                        <a:latin typeface="+mn-ea"/>
                        <a:ea typeface="+mn-ea"/>
                      </a:endParaRPr>
                    </a:p>
                    <a:p>
                      <a:pPr algn="l" fontAlgn="ctr"/>
                      <a:r>
                        <a:rPr lang="ja-JP" altLang="en-US" sz="2400" b="1" i="0" u="none" strike="noStrike" dirty="0">
                          <a:solidFill>
                            <a:srgbClr val="FF0000"/>
                          </a:solidFill>
                          <a:effectLst/>
                          <a:latin typeface="+mn-ea"/>
                          <a:ea typeface="+mn-ea"/>
                        </a:rPr>
                        <a:t>主題を生み出し</a:t>
                      </a:r>
                      <a:r>
                        <a:rPr lang="ja-JP" altLang="en-US" sz="2400" b="0" i="0" u="none" strike="noStrike" dirty="0">
                          <a:solidFill>
                            <a:srgbClr val="000000"/>
                          </a:solidFill>
                          <a:effectLst/>
                          <a:latin typeface="+mn-ea"/>
                          <a:ea typeface="+mn-ea"/>
                        </a:rPr>
                        <a:t>，</a:t>
                      </a:r>
                      <a:endParaRPr lang="en-US" altLang="ja-JP" sz="2400" b="0" i="0" u="none" strike="noStrike" dirty="0">
                        <a:solidFill>
                          <a:srgbClr val="000000"/>
                        </a:solidFill>
                        <a:effectLst/>
                        <a:latin typeface="+mn-ea"/>
                        <a:ea typeface="+mn-ea"/>
                      </a:endParaRPr>
                    </a:p>
                    <a:p>
                      <a:pPr algn="l" fontAlgn="ctr"/>
                      <a:r>
                        <a:rPr lang="ja-JP" altLang="en-US" sz="2400" b="0" i="0" u="none" strike="noStrike" dirty="0">
                          <a:solidFill>
                            <a:srgbClr val="000000"/>
                          </a:solidFill>
                          <a:effectLst/>
                          <a:highlight>
                            <a:srgbClr val="FFFF66"/>
                          </a:highlight>
                          <a:latin typeface="+mn-ea"/>
                          <a:ea typeface="+mn-ea"/>
                        </a:rPr>
                        <a:t>全体と部分との関係</a:t>
                      </a:r>
                      <a:r>
                        <a:rPr lang="ja-JP" altLang="en-US" sz="2400" b="0" i="0" u="none" strike="noStrike" dirty="0">
                          <a:solidFill>
                            <a:srgbClr val="000000"/>
                          </a:solidFill>
                          <a:effectLst/>
                          <a:latin typeface="+mn-ea"/>
                          <a:ea typeface="+mn-ea"/>
                        </a:rPr>
                        <a:t>などを考え</a:t>
                      </a:r>
                      <a:r>
                        <a:rPr lang="en-US" altLang="ja-JP" sz="2400" b="0" i="0" u="none" strike="noStrike" dirty="0">
                          <a:solidFill>
                            <a:srgbClr val="000000"/>
                          </a:solidFill>
                          <a:effectLst/>
                          <a:latin typeface="+mn-ea"/>
                          <a:ea typeface="+mn-ea"/>
                        </a:rPr>
                        <a:t>,</a:t>
                      </a:r>
                      <a:r>
                        <a:rPr lang="ja-JP" altLang="en-US" sz="2400" b="0" i="0" u="none" strike="noStrike" dirty="0">
                          <a:solidFill>
                            <a:srgbClr val="000000"/>
                          </a:solidFill>
                          <a:effectLst/>
                          <a:latin typeface="+mn-ea"/>
                          <a:ea typeface="+mn-ea"/>
                        </a:rPr>
                        <a:t>創造的な構成を工夫し，心豊かに表現する構想を練ること。</a:t>
                      </a: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7622303"/>
                  </a:ext>
                </a:extLst>
              </a:tr>
            </a:tbl>
          </a:graphicData>
        </a:graphic>
      </p:graphicFrame>
      <p:sp>
        <p:nvSpPr>
          <p:cNvPr id="12" name="線吹き出し 1 (枠付き) 11"/>
          <p:cNvSpPr/>
          <p:nvPr/>
        </p:nvSpPr>
        <p:spPr>
          <a:xfrm>
            <a:off x="4860032" y="1700808"/>
            <a:ext cx="3960440" cy="2836979"/>
          </a:xfrm>
          <a:prstGeom prst="borderCallout1">
            <a:avLst>
              <a:gd name="adj1" fmla="val 64767"/>
              <a:gd name="adj2" fmla="val 38"/>
              <a:gd name="adj3" fmla="val 65027"/>
              <a:gd name="adj4" fmla="val -93283"/>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t>　</a:t>
            </a:r>
            <a:r>
              <a:rPr kumimoji="1" lang="ja-JP" altLang="en-US" sz="2800" dirty="0">
                <a:latin typeface="+mn-ea"/>
              </a:rPr>
              <a:t>感じ取ったことや考えたことなどを基に，生徒自らが強く表したいことを，　心の中に思い描くことであり，発想や構想の学習を進める上での基盤。</a:t>
            </a:r>
          </a:p>
        </p:txBody>
      </p:sp>
      <p:sp>
        <p:nvSpPr>
          <p:cNvPr id="14" name="正方形/長方形 13"/>
          <p:cNvSpPr/>
          <p:nvPr/>
        </p:nvSpPr>
        <p:spPr>
          <a:xfrm>
            <a:off x="89470" y="5326766"/>
            <a:ext cx="9100059" cy="830997"/>
          </a:xfrm>
          <a:prstGeom prst="rect">
            <a:avLst/>
          </a:prstGeom>
        </p:spPr>
        <p:txBody>
          <a:bodyPr wrap="square">
            <a:spAutoFit/>
          </a:bodyPr>
          <a:lstStyle/>
          <a:p>
            <a:r>
              <a:rPr lang="ja-JP" altLang="en-US" sz="2400" dirty="0"/>
              <a:t>◆　対象や事象を見つめ感じ取ったことや想像したことなどを</a:t>
            </a:r>
            <a:r>
              <a:rPr lang="ja-JP" altLang="en-US" sz="2400"/>
              <a:t>基に，</a:t>
            </a:r>
            <a:endParaRPr lang="ja-JP" altLang="en-US" sz="2400" dirty="0"/>
          </a:p>
          <a:p>
            <a:r>
              <a:rPr lang="ja-JP" altLang="en-US" sz="2400" b="1" dirty="0">
                <a:solidFill>
                  <a:srgbClr val="FF0000"/>
                </a:solidFill>
              </a:rPr>
              <a:t>　内発的に主題が見いだせるように</a:t>
            </a:r>
            <a:r>
              <a:rPr lang="ja-JP" altLang="en-US" sz="2400" dirty="0"/>
              <a:t>することが大切。</a:t>
            </a:r>
          </a:p>
        </p:txBody>
      </p:sp>
      <p:sp>
        <p:nvSpPr>
          <p:cNvPr id="15" name="AutoShape 15">
            <a:extLst>
              <a:ext uri="{FF2B5EF4-FFF2-40B4-BE49-F238E27FC236}">
                <a16:creationId xmlns:a16="http://schemas.microsoft.com/office/drawing/2014/main" id="{932D20D4-E488-42AA-B247-04E7B7DCE539}"/>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4070024"/>
      </p:ext>
    </p:extLst>
  </p:cSld>
  <p:clrMapOvr>
    <a:masterClrMapping/>
  </p:clrMapOvr>
  <mc:AlternateContent xmlns:mc="http://schemas.openxmlformats.org/markup-compatibility/2006" xmlns:p14="http://schemas.microsoft.com/office/powerpoint/2010/main">
    <mc:Choice Requires="p14">
      <p:transition spd="slow" p14:dur="2000" advTm="50721"/>
    </mc:Choice>
    <mc:Fallback xmlns="">
      <p:transition spd="slow" advTm="50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a:extLst>
              <a:ext uri="{FF2B5EF4-FFF2-40B4-BE49-F238E27FC236}">
                <a16:creationId xmlns:a16="http://schemas.microsoft.com/office/drawing/2014/main" id="{44447EF8-2659-4194-8727-DA6650B35146}"/>
              </a:ext>
            </a:extLst>
          </p:cNvPr>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P6~8</a:t>
            </a:r>
            <a:endParaRPr lang="ja-JP" altLang="en-US" dirty="0">
              <a:ea typeface="ＤＨＰ平成明朝体W7" panose="02020700000000000000" pitchFamily="18" charset="-128"/>
              <a:cs typeface="Tahoma" panose="020B0604030504040204" pitchFamily="34" charset="0"/>
            </a:endParaRPr>
          </a:p>
        </p:txBody>
      </p:sp>
      <p:sp>
        <p:nvSpPr>
          <p:cNvPr id="6" name="正方形/長方形 5">
            <a:extLst>
              <a:ext uri="{FF2B5EF4-FFF2-40B4-BE49-F238E27FC236}">
                <a16:creationId xmlns:a16="http://schemas.microsoft.com/office/drawing/2014/main" id="{985E7889-CB17-46A9-A9AF-9566AA94AF1E}"/>
              </a:ext>
            </a:extLst>
          </p:cNvPr>
          <p:cNvSpPr/>
          <p:nvPr/>
        </p:nvSpPr>
        <p:spPr>
          <a:xfrm>
            <a:off x="107504" y="1268413"/>
            <a:ext cx="8893175"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9221" name="テキスト ボックス 6">
            <a:extLst>
              <a:ext uri="{FF2B5EF4-FFF2-40B4-BE49-F238E27FC236}">
                <a16:creationId xmlns:a16="http://schemas.microsoft.com/office/drawing/2014/main" id="{FB7877C8-F0C6-45C9-B323-62133942D08E}"/>
              </a:ext>
            </a:extLst>
          </p:cNvPr>
          <p:cNvSpPr txBox="1">
            <a:spLocks noChangeArrowheads="1"/>
          </p:cNvSpPr>
          <p:nvPr/>
        </p:nvSpPr>
        <p:spPr bwMode="auto">
          <a:xfrm>
            <a:off x="323850" y="1484784"/>
            <a:ext cx="85693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b="1" dirty="0">
                <a:latin typeface="+mj-ea"/>
                <a:ea typeface="+mj-ea"/>
              </a:rPr>
              <a:t>①　目標の示し方</a:t>
            </a:r>
            <a:endParaRPr kumimoji="1" lang="en-US" altLang="ja-JP" sz="2800" b="1" dirty="0">
              <a:latin typeface="+mj-ea"/>
              <a:ea typeface="+mj-ea"/>
            </a:endParaRPr>
          </a:p>
          <a:p>
            <a:pPr eaLnBrk="1" hangingPunct="1"/>
            <a:r>
              <a:rPr kumimoji="1" lang="ja-JP" altLang="en-US" sz="2400" dirty="0">
                <a:latin typeface="+mj-ea"/>
                <a:ea typeface="+mj-ea"/>
              </a:rPr>
              <a:t>　　「知識及び技能」，「思考力，判断力，表現力等」，「学びに</a:t>
            </a:r>
            <a:endParaRPr kumimoji="1" lang="en-US" altLang="ja-JP" sz="2400" dirty="0">
              <a:latin typeface="+mj-ea"/>
              <a:ea typeface="+mj-ea"/>
            </a:endParaRPr>
          </a:p>
          <a:p>
            <a:pPr eaLnBrk="1" hangingPunct="1"/>
            <a:r>
              <a:rPr kumimoji="1" lang="ja-JP" altLang="en-US" sz="2400" dirty="0">
                <a:latin typeface="+mj-ea"/>
                <a:ea typeface="+mj-ea"/>
              </a:rPr>
              <a:t>　向かう力，人間性等」</a:t>
            </a:r>
            <a:r>
              <a:rPr kumimoji="1" lang="ja-JP" altLang="en-US" sz="2400" dirty="0">
                <a:solidFill>
                  <a:srgbClr val="FF0000"/>
                </a:solidFill>
                <a:latin typeface="+mj-ea"/>
                <a:ea typeface="+mj-ea"/>
              </a:rPr>
              <a:t>→学年の目標も同様に３つの柱で示す</a:t>
            </a:r>
            <a:endParaRPr kumimoji="1" lang="en-US" altLang="ja-JP" sz="2800" dirty="0">
              <a:solidFill>
                <a:srgbClr val="FF0000"/>
              </a:solidFill>
              <a:latin typeface="+mj-ea"/>
              <a:ea typeface="+mj-ea"/>
            </a:endParaRPr>
          </a:p>
          <a:p>
            <a:pPr eaLnBrk="1" hangingPunct="1"/>
            <a:endParaRPr kumimoji="1" lang="en-US" altLang="ja-JP" sz="2800" dirty="0">
              <a:latin typeface="+mj-ea"/>
              <a:ea typeface="+mj-ea"/>
            </a:endParaRPr>
          </a:p>
          <a:p>
            <a:pPr algn="dist" eaLnBrk="1" hangingPunct="1"/>
            <a:r>
              <a:rPr kumimoji="1" lang="ja-JP" altLang="en-US" sz="2800" b="1" dirty="0">
                <a:latin typeface="+mj-ea"/>
                <a:ea typeface="+mj-ea"/>
              </a:rPr>
              <a:t>②　</a:t>
            </a:r>
            <a:r>
              <a:rPr kumimoji="1" lang="ja-JP" altLang="en-US" sz="2800" b="1" spc="-150" dirty="0">
                <a:latin typeface="+mj-ea"/>
                <a:ea typeface="+mj-ea"/>
              </a:rPr>
              <a:t>美術科の学習における「造形的な見方・考え方」</a:t>
            </a:r>
            <a:endParaRPr kumimoji="1" lang="en-US" altLang="ja-JP" sz="2800" b="1" spc="-150" dirty="0">
              <a:latin typeface="+mj-ea"/>
              <a:ea typeface="+mj-ea"/>
            </a:endParaRPr>
          </a:p>
          <a:p>
            <a:pPr eaLnBrk="1" hangingPunct="1"/>
            <a:r>
              <a:rPr kumimoji="1" lang="ja-JP" altLang="en-US" sz="2800" dirty="0">
                <a:latin typeface="+mj-ea"/>
                <a:ea typeface="+mj-ea"/>
              </a:rPr>
              <a:t>　　</a:t>
            </a:r>
            <a:r>
              <a:rPr lang="ja-JP" altLang="en-US" sz="2400" dirty="0">
                <a:solidFill>
                  <a:srgbClr val="000000"/>
                </a:solidFill>
                <a:latin typeface="+mj-ea"/>
                <a:ea typeface="+mj-ea"/>
              </a:rPr>
              <a:t>よさや美しさなどの価値や心情などを感じ取る力である感性や，　</a:t>
            </a:r>
            <a:endParaRPr lang="en-US" altLang="ja-JP" sz="2400" dirty="0">
              <a:solidFill>
                <a:srgbClr val="000000"/>
              </a:solidFill>
              <a:latin typeface="+mj-ea"/>
              <a:ea typeface="+mj-ea"/>
            </a:endParaRPr>
          </a:p>
          <a:p>
            <a:pPr eaLnBrk="1" hangingPunct="1"/>
            <a:r>
              <a:rPr lang="ja-JP" altLang="en-US" sz="2400" dirty="0">
                <a:solidFill>
                  <a:srgbClr val="000000"/>
                </a:solidFill>
                <a:latin typeface="+mj-ea"/>
                <a:ea typeface="+mj-ea"/>
              </a:rPr>
              <a:t>　想像力を働かせ，対象や事象を，</a:t>
            </a:r>
            <a:r>
              <a:rPr lang="ja-JP" altLang="en-US" sz="2400" u="sng" dirty="0">
                <a:solidFill>
                  <a:srgbClr val="FF0000"/>
                </a:solidFill>
                <a:latin typeface="+mj-ea"/>
                <a:ea typeface="+mj-ea"/>
              </a:rPr>
              <a:t>造形的な視点</a:t>
            </a:r>
            <a:r>
              <a:rPr lang="ja-JP" altLang="en-US" sz="2400" dirty="0">
                <a:solidFill>
                  <a:srgbClr val="000000"/>
                </a:solidFill>
                <a:latin typeface="+mj-ea"/>
                <a:ea typeface="+mj-ea"/>
              </a:rPr>
              <a:t>で捉え，自分と</a:t>
            </a:r>
            <a:endParaRPr lang="en-US" altLang="ja-JP" sz="2400" dirty="0">
              <a:solidFill>
                <a:srgbClr val="000000"/>
              </a:solidFill>
              <a:latin typeface="+mj-ea"/>
              <a:ea typeface="+mj-ea"/>
            </a:endParaRPr>
          </a:p>
          <a:p>
            <a:pPr eaLnBrk="1" hangingPunct="1"/>
            <a:r>
              <a:rPr lang="ja-JP" altLang="en-US" sz="2400" dirty="0">
                <a:solidFill>
                  <a:srgbClr val="000000"/>
                </a:solidFill>
                <a:latin typeface="+mj-ea"/>
                <a:ea typeface="+mj-ea"/>
              </a:rPr>
              <a:t>　しての意味や価値をつくりだすこと</a:t>
            </a:r>
            <a:r>
              <a:rPr lang="ja-JP" altLang="en-US" sz="2400" dirty="0">
                <a:latin typeface="+mj-ea"/>
                <a:ea typeface="+mj-ea"/>
              </a:rPr>
              <a:t> </a:t>
            </a:r>
            <a:br>
              <a:rPr lang="ja-JP" altLang="en-US" sz="2400" dirty="0">
                <a:latin typeface="+mj-ea"/>
                <a:ea typeface="+mj-ea"/>
              </a:rPr>
            </a:br>
            <a:endParaRPr kumimoji="1" lang="en-US" altLang="ja-JP" sz="2800" dirty="0">
              <a:latin typeface="+mj-ea"/>
              <a:ea typeface="+mj-ea"/>
            </a:endParaRPr>
          </a:p>
          <a:p>
            <a:pPr eaLnBrk="1" hangingPunct="1"/>
            <a:r>
              <a:rPr lang="ja-JP" altLang="en-US" sz="2800" b="1" spc="-150" dirty="0">
                <a:solidFill>
                  <a:srgbClr val="000000"/>
                </a:solidFill>
                <a:latin typeface="+mj-ea"/>
                <a:ea typeface="+mj-ea"/>
              </a:rPr>
              <a:t>③　美術科で目指す生徒の姿</a:t>
            </a:r>
            <a:endParaRPr lang="en-US" altLang="ja-JP" sz="2800" b="1" spc="-150" dirty="0">
              <a:solidFill>
                <a:srgbClr val="000000"/>
              </a:solidFill>
              <a:latin typeface="+mj-ea"/>
              <a:ea typeface="+mj-ea"/>
            </a:endParaRPr>
          </a:p>
          <a:p>
            <a:pPr eaLnBrk="1" hangingPunct="1"/>
            <a:r>
              <a:rPr lang="ja-JP" altLang="en-US" sz="2400" spc="-150" dirty="0">
                <a:solidFill>
                  <a:srgbClr val="000000"/>
                </a:solidFill>
                <a:latin typeface="+mj-ea"/>
                <a:ea typeface="+mj-ea"/>
              </a:rPr>
              <a:t>　　</a:t>
            </a:r>
            <a:r>
              <a:rPr kumimoji="1" lang="ja-JP" altLang="en-US" sz="2400" u="sng" spc="-150" dirty="0">
                <a:solidFill>
                  <a:srgbClr val="FF0000"/>
                </a:solidFill>
                <a:latin typeface="+mj-ea"/>
                <a:ea typeface="+mj-ea"/>
              </a:rPr>
              <a:t>生活や社会の中の美術や美術文化</a:t>
            </a:r>
            <a:r>
              <a:rPr kumimoji="1" lang="ja-JP" altLang="en-US" sz="2400" spc="-150" dirty="0">
                <a:latin typeface="+mj-ea"/>
                <a:ea typeface="+mj-ea"/>
              </a:rPr>
              <a:t>と豊かに関わることができる　</a:t>
            </a:r>
            <a:endParaRPr kumimoji="1" lang="en-US" altLang="ja-JP" sz="2400" spc="-150" dirty="0">
              <a:latin typeface="+mj-ea"/>
              <a:ea typeface="+mj-ea"/>
            </a:endParaRPr>
          </a:p>
          <a:p>
            <a:pPr eaLnBrk="1" hangingPunct="1"/>
            <a:r>
              <a:rPr kumimoji="1" lang="ja-JP" altLang="en-US" sz="2400" dirty="0">
                <a:latin typeface="+mj-ea"/>
                <a:ea typeface="+mj-ea"/>
              </a:rPr>
              <a:t>　　資質・能力育成の一層の重視</a:t>
            </a:r>
            <a:endParaRPr kumimoji="1" lang="en-US" altLang="ja-JP" sz="2400" dirty="0">
              <a:latin typeface="+mj-ea"/>
              <a:ea typeface="+mj-ea"/>
            </a:endParaRPr>
          </a:p>
          <a:p>
            <a:pPr eaLnBrk="1" hangingPunct="1"/>
            <a:br>
              <a:rPr lang="ja-JP" altLang="en-US" sz="2400" spc="-150" dirty="0">
                <a:latin typeface="+mj-ea"/>
                <a:ea typeface="+mj-ea"/>
              </a:rPr>
            </a:br>
            <a:endParaRPr kumimoji="1" lang="ja-JP" altLang="en-US" sz="2800" spc="-150" dirty="0">
              <a:latin typeface="+mj-ea"/>
              <a:ea typeface="+mj-ea"/>
            </a:endParaRPr>
          </a:p>
        </p:txBody>
      </p:sp>
      <p:sp>
        <p:nvSpPr>
          <p:cNvPr id="8" name="角丸四角形 7">
            <a:extLst>
              <a:ext uri="{FF2B5EF4-FFF2-40B4-BE49-F238E27FC236}">
                <a16:creationId xmlns:a16="http://schemas.microsoft.com/office/drawing/2014/main" id="{B97E73AF-9BB6-4757-AD38-CFFAD998D49C}"/>
              </a:ext>
            </a:extLst>
          </p:cNvPr>
          <p:cNvSpPr/>
          <p:nvPr/>
        </p:nvSpPr>
        <p:spPr>
          <a:xfrm>
            <a:off x="1403648" y="836712"/>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t>美術科の目標の改善</a:t>
            </a:r>
          </a:p>
        </p:txBody>
      </p:sp>
      <p:sp>
        <p:nvSpPr>
          <p:cNvPr id="7"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Ⅰ</a:t>
            </a:r>
            <a:r>
              <a:rPr lang="ja-JP" altLang="en-US" sz="2400" b="1" dirty="0">
                <a:solidFill>
                  <a:prstClr val="black"/>
                </a:solidFill>
                <a:ea typeface="HGP教科書体" panose="02020600000000000000" pitchFamily="18" charset="-128"/>
              </a:rPr>
              <a:t>　美術科の改訂の趣旨及び要点</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617"/>
    </mc:Choice>
    <mc:Fallback xmlns="">
      <p:transition spd="slow" advTm="9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496778"/>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「Ａ表現」（１）</a:t>
            </a:r>
          </a:p>
        </p:txBody>
      </p:sp>
      <p:sp>
        <p:nvSpPr>
          <p:cNvPr id="13"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P58,59</a:t>
            </a:r>
            <a:endParaRPr lang="ja-JP" altLang="en-US" dirty="0">
              <a:ea typeface="ＤＨＰ平成明朝体W7" panose="02020700000000000000" pitchFamily="18" charset="-128"/>
              <a:cs typeface="Tahoma" panose="020B0604030504040204" pitchFamily="34" charset="0"/>
            </a:endParaRPr>
          </a:p>
        </p:txBody>
      </p:sp>
      <p:sp>
        <p:nvSpPr>
          <p:cNvPr id="2" name="正方形/長方形 1"/>
          <p:cNvSpPr/>
          <p:nvPr/>
        </p:nvSpPr>
        <p:spPr>
          <a:xfrm>
            <a:off x="242502" y="908720"/>
            <a:ext cx="8901497" cy="830997"/>
          </a:xfrm>
          <a:prstGeom prst="rect">
            <a:avLst/>
          </a:prstGeom>
        </p:spPr>
        <p:txBody>
          <a:bodyPr wrap="square">
            <a:spAutoFit/>
          </a:bodyPr>
          <a:lstStyle/>
          <a:p>
            <a:r>
              <a:rPr lang="ja-JP" altLang="en-US" sz="2400" dirty="0"/>
              <a:t>◆　対象や事象を見つめ感じ取ったことや想像したことなどを</a:t>
            </a:r>
            <a:r>
              <a:rPr lang="ja-JP" altLang="en-US" sz="2400"/>
              <a:t>基に，</a:t>
            </a:r>
            <a:endParaRPr lang="ja-JP" altLang="en-US" sz="2400" dirty="0"/>
          </a:p>
          <a:p>
            <a:r>
              <a:rPr lang="ja-JP" altLang="en-US" sz="2400" b="1" dirty="0">
                <a:solidFill>
                  <a:srgbClr val="FF0000"/>
                </a:solidFill>
              </a:rPr>
              <a:t>　内発的に主題が見いだせるように</a:t>
            </a:r>
            <a:r>
              <a:rPr lang="ja-JP" altLang="en-US" sz="2400" dirty="0"/>
              <a:t>するための工夫</a:t>
            </a:r>
          </a:p>
        </p:txBody>
      </p:sp>
      <p:sp>
        <p:nvSpPr>
          <p:cNvPr id="3" name="正方形/長方形 2"/>
          <p:cNvSpPr/>
          <p:nvPr/>
        </p:nvSpPr>
        <p:spPr>
          <a:xfrm>
            <a:off x="242503" y="1851060"/>
            <a:ext cx="8658994" cy="3970318"/>
          </a:xfrm>
          <a:prstGeom prst="rect">
            <a:avLst/>
          </a:prstGeom>
          <a:ln>
            <a:solidFill>
              <a:schemeClr val="tx1"/>
            </a:solidFill>
          </a:ln>
        </p:spPr>
        <p:txBody>
          <a:bodyPr wrap="square">
            <a:spAutoFit/>
          </a:bodyPr>
          <a:lstStyle/>
          <a:p>
            <a:pPr eaLnBrk="1" hangingPunct="1"/>
            <a:r>
              <a:rPr lang="ja-JP" altLang="en-US" sz="2800" dirty="0">
                <a:latin typeface="ＭＳ 明朝" panose="02020609040205080304" pitchFamily="17" charset="-128"/>
                <a:ea typeface="ＭＳ 明朝" panose="02020609040205080304" pitchFamily="17" charset="-128"/>
              </a:rPr>
              <a:t>（例）題材名を校庭にある様々な木を対象に</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「木の○○を描く」とする。</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・導入段階：校庭に出て実際に木に触れてみたり，</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自然が奏でる音に耳を傾けてみたりしながら</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「各自が感じるそれぞれの木から感じるイメージ」</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について生徒に問いかける。このような体験を　</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通して，生徒は「力強い，繊細，しなやか」など，　</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校庭の木についての各自のイメージを自然に膨ら</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ませる。</a:t>
            </a:r>
            <a:endParaRPr lang="ja-JP" altLang="en-US" sz="2800" dirty="0"/>
          </a:p>
        </p:txBody>
      </p:sp>
      <p:sp>
        <p:nvSpPr>
          <p:cNvPr id="4" name="正方形/長方形 3"/>
          <p:cNvSpPr/>
          <p:nvPr/>
        </p:nvSpPr>
        <p:spPr>
          <a:xfrm>
            <a:off x="310657" y="5887508"/>
            <a:ext cx="8590839" cy="830997"/>
          </a:xfrm>
          <a:prstGeom prst="rect">
            <a:avLst/>
          </a:prstGeom>
        </p:spPr>
        <p:txBody>
          <a:bodyPr wrap="square">
            <a:spAutoFit/>
          </a:bodyPr>
          <a:lstStyle/>
          <a:p>
            <a:r>
              <a:rPr lang="en-US" altLang="ja-JP" sz="2400" b="1" dirty="0"/>
              <a:t>※</a:t>
            </a:r>
            <a:r>
              <a:rPr lang="ja-JP" altLang="en-US" sz="2400" b="1" dirty="0"/>
              <a:t>　生徒が題材を自分のものと</a:t>
            </a:r>
            <a:r>
              <a:rPr lang="ja-JP" altLang="en-US" sz="2400" b="1"/>
              <a:t>して受け止め，主題</a:t>
            </a:r>
            <a:r>
              <a:rPr lang="ja-JP" altLang="en-US" sz="2400" b="1" dirty="0"/>
              <a:t>を考えやすく　</a:t>
            </a:r>
            <a:endParaRPr lang="en-US" altLang="ja-JP" sz="2400" b="1" dirty="0"/>
          </a:p>
          <a:p>
            <a:r>
              <a:rPr lang="ja-JP" altLang="en-US" sz="2400" b="1" dirty="0"/>
              <a:t>　する配慮が必要。</a:t>
            </a:r>
          </a:p>
        </p:txBody>
      </p:sp>
      <p:sp>
        <p:nvSpPr>
          <p:cNvPr id="9" name="AutoShape 15">
            <a:extLst>
              <a:ext uri="{FF2B5EF4-FFF2-40B4-BE49-F238E27FC236}">
                <a16:creationId xmlns:a16="http://schemas.microsoft.com/office/drawing/2014/main" id="{528EB78D-223E-4B1F-83D9-391B93AED3CA}"/>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11" name="オーディ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0863330"/>
      </p:ext>
    </p:extLst>
  </p:cSld>
  <p:clrMapOvr>
    <a:masterClrMapping/>
  </p:clrMapOvr>
  <mc:AlternateContent xmlns:mc="http://schemas.openxmlformats.org/markup-compatibility/2006" xmlns:p14="http://schemas.microsoft.com/office/powerpoint/2010/main">
    <mc:Choice Requires="p14">
      <p:transition spd="slow" p14:dur="2000" advTm="68436"/>
    </mc:Choice>
    <mc:Fallback xmlns="">
      <p:transition spd="slow" advTm="6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447055"/>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「Ａ表現」（１）</a:t>
            </a:r>
          </a:p>
        </p:txBody>
      </p:sp>
      <p:sp>
        <p:nvSpPr>
          <p:cNvPr id="7"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22674" y="836712"/>
            <a:ext cx="8985830"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イ </a:t>
            </a:r>
            <a:r>
              <a:rPr kumimoji="1" lang="ja-JP" altLang="en-US" sz="2000" b="1" u="sng" dirty="0">
                <a:latin typeface="+mn-ea"/>
              </a:rPr>
              <a:t>伝える，使うなどの目的や機能</a:t>
            </a:r>
            <a:r>
              <a:rPr kumimoji="1" lang="ja-JP" altLang="en-US" sz="2000" b="1" dirty="0">
                <a:latin typeface="+mn-ea"/>
              </a:rPr>
              <a:t>を考え，</a:t>
            </a:r>
            <a:r>
              <a:rPr kumimoji="1" lang="ja-JP" altLang="en-US" sz="2000" b="1" dirty="0">
                <a:solidFill>
                  <a:srgbClr val="FF0000"/>
                </a:solidFill>
                <a:latin typeface="+mn-ea"/>
              </a:rPr>
              <a:t>デザインや工芸などに表現する活動</a:t>
            </a:r>
            <a:r>
              <a:rPr kumimoji="1" lang="ja-JP" altLang="en-US" sz="2000" b="1" dirty="0">
                <a:latin typeface="+mn-ea"/>
              </a:rPr>
              <a:t>を通して，</a:t>
            </a:r>
            <a:r>
              <a:rPr kumimoji="1" lang="ja-JP" altLang="en-US" sz="2000" b="1" dirty="0">
                <a:solidFill>
                  <a:srgbClr val="FF0000"/>
                </a:solidFill>
                <a:latin typeface="+mn-ea"/>
              </a:rPr>
              <a:t>発想や構想</a:t>
            </a:r>
            <a:r>
              <a:rPr kumimoji="1" lang="ja-JP" altLang="en-US" sz="2000" b="1" dirty="0">
                <a:latin typeface="+mn-ea"/>
              </a:rPr>
              <a:t>に関する次の事項を身に付けることができるよう指導する。</a:t>
            </a:r>
          </a:p>
        </p:txBody>
      </p:sp>
      <p:sp>
        <p:nvSpPr>
          <p:cNvPr id="13"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P60~66</a:t>
            </a:r>
            <a:endParaRPr lang="ja-JP" altLang="en-US" dirty="0">
              <a:ea typeface="ＤＨＰ平成明朝体W7" panose="02020700000000000000" pitchFamily="18" charset="-128"/>
              <a:cs typeface="Tahoma" panose="020B0604030504040204" pitchFamily="34" charset="0"/>
            </a:endParaRPr>
          </a:p>
        </p:txBody>
      </p:sp>
      <p:graphicFrame>
        <p:nvGraphicFramePr>
          <p:cNvPr id="10" name="表 9">
            <a:extLst>
              <a:ext uri="{FF2B5EF4-FFF2-40B4-BE49-F238E27FC236}">
                <a16:creationId xmlns:a16="http://schemas.microsoft.com/office/drawing/2014/main" id="{E04F37E9-2073-469A-A50A-5FE78C13E4DD}"/>
              </a:ext>
            </a:extLst>
          </p:cNvPr>
          <p:cNvGraphicFramePr>
            <a:graphicFrameLocks noGrp="1"/>
          </p:cNvGraphicFramePr>
          <p:nvPr>
            <p:extLst>
              <p:ext uri="{D42A27DB-BD31-4B8C-83A1-F6EECF244321}">
                <p14:modId xmlns:p14="http://schemas.microsoft.com/office/powerpoint/2010/main" val="294526419"/>
              </p:ext>
            </p:extLst>
          </p:nvPr>
        </p:nvGraphicFramePr>
        <p:xfrm>
          <a:off x="122675" y="1556792"/>
          <a:ext cx="4593342" cy="5234197"/>
        </p:xfrm>
        <a:graphic>
          <a:graphicData uri="http://schemas.openxmlformats.org/drawingml/2006/table">
            <a:tbl>
              <a:tblPr/>
              <a:tblGrid>
                <a:gridCol w="272861">
                  <a:extLst>
                    <a:ext uri="{9D8B030D-6E8A-4147-A177-3AD203B41FA5}">
                      <a16:colId xmlns:a16="http://schemas.microsoft.com/office/drawing/2014/main" val="1588325341"/>
                    </a:ext>
                  </a:extLst>
                </a:gridCol>
                <a:gridCol w="276182">
                  <a:extLst>
                    <a:ext uri="{9D8B030D-6E8A-4147-A177-3AD203B41FA5}">
                      <a16:colId xmlns:a16="http://schemas.microsoft.com/office/drawing/2014/main" val="20001"/>
                    </a:ext>
                  </a:extLst>
                </a:gridCol>
                <a:gridCol w="4044299">
                  <a:extLst>
                    <a:ext uri="{9D8B030D-6E8A-4147-A177-3AD203B41FA5}">
                      <a16:colId xmlns:a16="http://schemas.microsoft.com/office/drawing/2014/main" val="67543163"/>
                    </a:ext>
                  </a:extLst>
                </a:gridCol>
              </a:tblGrid>
              <a:tr h="1705805">
                <a:tc rowSpan="3">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思考力，判断力，表現力等</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3">
                  <a:txBody>
                    <a:bodyPr/>
                    <a:lstStyle/>
                    <a:p>
                      <a:pPr algn="ctr"/>
                      <a:r>
                        <a:rPr kumimoji="1" lang="ja-JP" altLang="en-US" sz="2000" b="1" dirty="0">
                          <a:latin typeface="+mj-ea"/>
                          <a:ea typeface="+mj-ea"/>
                        </a:rPr>
                        <a:t>デザインや工芸など</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ｱ</a:t>
                      </a:r>
                      <a:r>
                        <a:rPr lang="en-US" altLang="ja-JP" sz="2000" b="0" i="0" u="none" strike="noStrike" dirty="0">
                          <a:solidFill>
                            <a:srgbClr val="000000"/>
                          </a:solidFill>
                          <a:effectLst/>
                          <a:latin typeface="+mj-ea"/>
                          <a:ea typeface="+mj-ea"/>
                        </a:rPr>
                        <a:t>) </a:t>
                      </a:r>
                      <a:r>
                        <a:rPr lang="ja-JP" altLang="en-US" sz="2000" b="1" i="0" u="none" strike="noStrike" dirty="0">
                          <a:solidFill>
                            <a:srgbClr val="000000"/>
                          </a:solidFill>
                          <a:effectLst/>
                          <a:latin typeface="+mj-ea"/>
                          <a:ea typeface="+mj-ea"/>
                        </a:rPr>
                        <a:t>構成や装飾</a:t>
                      </a:r>
                      <a:r>
                        <a:rPr lang="ja-JP" altLang="en-US" sz="2000" b="0" i="0" u="none" strike="noStrike" dirty="0">
                          <a:solidFill>
                            <a:srgbClr val="000000"/>
                          </a:solidFill>
                          <a:effectLst/>
                          <a:latin typeface="+mj-ea"/>
                          <a:ea typeface="+mj-ea"/>
                        </a:rPr>
                        <a:t>の目的や条件などを基に，</a:t>
                      </a:r>
                      <a:r>
                        <a:rPr lang="ja-JP" altLang="en-US" sz="2000" b="0" i="0" u="none" strike="noStrike" dirty="0">
                          <a:solidFill>
                            <a:srgbClr val="000000"/>
                          </a:solidFill>
                          <a:effectLst/>
                          <a:highlight>
                            <a:srgbClr val="FFFF66"/>
                          </a:highlight>
                          <a:latin typeface="+mj-ea"/>
                          <a:ea typeface="+mj-ea"/>
                        </a:rPr>
                        <a:t>対象の特徴</a:t>
                      </a:r>
                      <a:r>
                        <a:rPr lang="ja-JP" altLang="en-US" sz="2000" b="0" i="0" u="none" strike="noStrike" dirty="0">
                          <a:solidFill>
                            <a:srgbClr val="000000"/>
                          </a:solidFill>
                          <a:effectLst/>
                          <a:latin typeface="+mj-ea"/>
                          <a:ea typeface="+mj-ea"/>
                        </a:rPr>
                        <a:t>や</a:t>
                      </a:r>
                      <a:r>
                        <a:rPr lang="ja-JP" altLang="en-US" sz="2000" dirty="0">
                          <a:highlight>
                            <a:srgbClr val="FFFF00"/>
                          </a:highlight>
                        </a:rPr>
                        <a:t>用いる場面</a:t>
                      </a:r>
                      <a:r>
                        <a:rPr lang="ja-JP" altLang="en-US" sz="2000" b="0" i="0" u="none" strike="noStrike" dirty="0">
                          <a:solidFill>
                            <a:srgbClr val="000000"/>
                          </a:solidFill>
                          <a:effectLst/>
                          <a:latin typeface="+mj-ea"/>
                          <a:ea typeface="+mj-ea"/>
                        </a:rPr>
                        <a:t>などから</a:t>
                      </a:r>
                      <a:r>
                        <a:rPr lang="ja-JP" altLang="en-US" sz="2000" b="1" i="0" u="sng" strike="noStrike" dirty="0">
                          <a:solidFill>
                            <a:srgbClr val="FF0000"/>
                          </a:solidFill>
                          <a:effectLst/>
                          <a:latin typeface="+mj-ea"/>
                          <a:ea typeface="+mj-ea"/>
                        </a:rPr>
                        <a:t>主題を生み出し</a:t>
                      </a:r>
                      <a:r>
                        <a:rPr lang="ja-JP" altLang="en-US" sz="2000" b="0" i="0" u="none" strike="noStrike" dirty="0">
                          <a:solidFill>
                            <a:srgbClr val="000000"/>
                          </a:solidFill>
                          <a:effectLst/>
                          <a:latin typeface="+mj-ea"/>
                          <a:ea typeface="+mj-ea"/>
                        </a:rPr>
                        <a:t>，美的感覚を  働かせて調和のとれた美しさなどを  考え，表現の構想を練ること。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6991821"/>
                  </a:ext>
                </a:extLst>
              </a:tr>
              <a:tr h="172819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ｲ</a:t>
                      </a:r>
                      <a:r>
                        <a:rPr lang="en-US" altLang="ja-JP" sz="2000" b="0" i="0" u="none" strike="noStrike" dirty="0">
                          <a:solidFill>
                            <a:srgbClr val="000000"/>
                          </a:solidFill>
                          <a:effectLst/>
                          <a:latin typeface="+mj-ea"/>
                          <a:ea typeface="+mj-ea"/>
                        </a:rPr>
                        <a:t>) </a:t>
                      </a:r>
                      <a:r>
                        <a:rPr lang="ja-JP" altLang="en-US" sz="2000" b="1" i="0" u="none" strike="noStrike" dirty="0">
                          <a:solidFill>
                            <a:srgbClr val="000000"/>
                          </a:solidFill>
                          <a:effectLst/>
                          <a:latin typeface="+mj-ea"/>
                          <a:ea typeface="+mj-ea"/>
                        </a:rPr>
                        <a:t>伝える</a:t>
                      </a:r>
                      <a:r>
                        <a:rPr lang="ja-JP" altLang="en-US" sz="2000" b="0" i="0" u="none" strike="noStrike" dirty="0">
                          <a:solidFill>
                            <a:srgbClr val="000000"/>
                          </a:solidFill>
                          <a:effectLst/>
                          <a:latin typeface="+mj-ea"/>
                          <a:ea typeface="+mj-ea"/>
                        </a:rPr>
                        <a:t>目的や条件などを基に，</a:t>
                      </a:r>
                      <a:r>
                        <a:rPr lang="ja-JP" altLang="en-US" sz="2000" b="0" i="0" u="none" strike="noStrike" dirty="0">
                          <a:solidFill>
                            <a:srgbClr val="000000"/>
                          </a:solidFill>
                          <a:effectLst/>
                          <a:highlight>
                            <a:srgbClr val="FFFF00"/>
                          </a:highlight>
                          <a:latin typeface="+mj-ea"/>
                          <a:ea typeface="+mj-ea"/>
                        </a:rPr>
                        <a:t>伝える相手</a:t>
                      </a:r>
                      <a:r>
                        <a:rPr lang="ja-JP" altLang="en-US" sz="2000" b="0" i="0" u="none" strike="noStrike" dirty="0">
                          <a:solidFill>
                            <a:srgbClr val="000000"/>
                          </a:solidFill>
                          <a:effectLst/>
                          <a:latin typeface="+mj-ea"/>
                          <a:ea typeface="+mj-ea"/>
                        </a:rPr>
                        <a:t>や</a:t>
                      </a:r>
                      <a:r>
                        <a:rPr lang="ja-JP" altLang="en-US" sz="2000" b="0" i="0" u="none" strike="noStrike" dirty="0">
                          <a:solidFill>
                            <a:srgbClr val="000000"/>
                          </a:solidFill>
                          <a:effectLst/>
                          <a:highlight>
                            <a:srgbClr val="FFFF00"/>
                          </a:highlight>
                          <a:latin typeface="+mj-ea"/>
                          <a:ea typeface="+mj-ea"/>
                        </a:rPr>
                        <a:t>内容</a:t>
                      </a:r>
                      <a:r>
                        <a:rPr lang="ja-JP" altLang="en-US" sz="2000" b="0" i="0" u="none" strike="noStrike" dirty="0">
                          <a:solidFill>
                            <a:srgbClr val="000000"/>
                          </a:solidFill>
                          <a:effectLst/>
                          <a:latin typeface="+mj-ea"/>
                          <a:ea typeface="+mj-ea"/>
                        </a:rPr>
                        <a:t>などから</a:t>
                      </a:r>
                      <a:r>
                        <a:rPr lang="ja-JP" altLang="en-US" sz="2000" b="1" i="0" u="sng" strike="noStrike" dirty="0">
                          <a:solidFill>
                            <a:srgbClr val="FF0000"/>
                          </a:solidFill>
                          <a:effectLst/>
                          <a:latin typeface="+mj-ea"/>
                          <a:ea typeface="+mj-ea"/>
                        </a:rPr>
                        <a:t>主題を生み出し</a:t>
                      </a:r>
                      <a:r>
                        <a:rPr lang="ja-JP" altLang="en-US" sz="2000" b="0" i="0" u="none" strike="noStrike" dirty="0">
                          <a:solidFill>
                            <a:srgbClr val="000000"/>
                          </a:solidFill>
                          <a:effectLst/>
                          <a:latin typeface="+mj-ea"/>
                          <a:ea typeface="+mj-ea"/>
                        </a:rPr>
                        <a:t>，</a:t>
                      </a:r>
                      <a:r>
                        <a:rPr lang="ja-JP" altLang="en-US" sz="2000" b="0" i="0" u="none" strike="noStrike" dirty="0">
                          <a:solidFill>
                            <a:srgbClr val="000000"/>
                          </a:solidFill>
                          <a:effectLst/>
                          <a:highlight>
                            <a:srgbClr val="FFFF66"/>
                          </a:highlight>
                          <a:latin typeface="+mj-ea"/>
                          <a:ea typeface="+mj-ea"/>
                        </a:rPr>
                        <a:t>分かりやすさ</a:t>
                      </a:r>
                      <a:r>
                        <a:rPr lang="ja-JP" altLang="en-US" sz="2000" b="0" i="0" u="none" strike="noStrike" dirty="0">
                          <a:solidFill>
                            <a:srgbClr val="000000"/>
                          </a:solidFill>
                          <a:effectLst/>
                          <a:latin typeface="+mj-ea"/>
                          <a:ea typeface="+mj-ea"/>
                        </a:rPr>
                        <a:t>と美しさなどとの調和を考え，表現の構想を練ること。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01917155"/>
                  </a:ext>
                </a:extLst>
              </a:tr>
              <a:tr h="1800200">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ｳ</a:t>
                      </a:r>
                      <a:r>
                        <a:rPr lang="en-US" altLang="ja-JP" sz="2000" b="0" i="0" u="none" strike="noStrike" dirty="0">
                          <a:solidFill>
                            <a:srgbClr val="000000"/>
                          </a:solidFill>
                          <a:effectLst/>
                          <a:latin typeface="+mj-ea"/>
                          <a:ea typeface="+mj-ea"/>
                        </a:rPr>
                        <a:t>) </a:t>
                      </a:r>
                      <a:r>
                        <a:rPr lang="ja-JP" altLang="en-US" sz="2000" b="1" i="0" u="none" strike="noStrike" dirty="0">
                          <a:solidFill>
                            <a:srgbClr val="000000"/>
                          </a:solidFill>
                          <a:effectLst/>
                          <a:latin typeface="+mj-ea"/>
                          <a:ea typeface="+mj-ea"/>
                        </a:rPr>
                        <a:t>使う目的や条件など</a:t>
                      </a:r>
                      <a:endParaRPr lang="en-US" altLang="ja-JP" sz="2000" b="1" i="0" u="none" strike="noStrike" dirty="0">
                        <a:solidFill>
                          <a:srgbClr val="000000"/>
                        </a:solidFill>
                        <a:effectLst/>
                        <a:latin typeface="+mj-ea"/>
                        <a:ea typeface="+mj-ea"/>
                      </a:endParaRPr>
                    </a:p>
                    <a:p>
                      <a:pPr algn="l" fontAlgn="ctr"/>
                      <a:r>
                        <a:rPr lang="ja-JP" altLang="en-US" sz="2000" b="0" i="0" u="none" strike="noStrike" dirty="0">
                          <a:solidFill>
                            <a:srgbClr val="000000"/>
                          </a:solidFill>
                          <a:effectLst/>
                          <a:latin typeface="+mj-ea"/>
                          <a:ea typeface="+mj-ea"/>
                        </a:rPr>
                        <a:t>を基に，</a:t>
                      </a:r>
                      <a:r>
                        <a:rPr lang="ja-JP" altLang="en-US" sz="2000" b="0" i="0" u="none" strike="noStrike" dirty="0">
                          <a:solidFill>
                            <a:srgbClr val="000000"/>
                          </a:solidFill>
                          <a:effectLst/>
                          <a:highlight>
                            <a:srgbClr val="FFFF00"/>
                          </a:highlight>
                          <a:latin typeface="+mj-ea"/>
                          <a:ea typeface="+mj-ea"/>
                        </a:rPr>
                        <a:t>使用する者の気持ち</a:t>
                      </a:r>
                      <a:r>
                        <a:rPr lang="ja-JP" altLang="en-US" sz="2000" b="0" i="0" u="none" strike="noStrike" dirty="0">
                          <a:solidFill>
                            <a:srgbClr val="000000"/>
                          </a:solidFill>
                          <a:effectLst/>
                          <a:latin typeface="+mj-ea"/>
                          <a:ea typeface="+mj-ea"/>
                        </a:rPr>
                        <a:t>，</a:t>
                      </a:r>
                      <a:r>
                        <a:rPr lang="ja-JP" altLang="en-US" sz="2000" b="0" i="0" u="none" strike="noStrike" dirty="0">
                          <a:solidFill>
                            <a:srgbClr val="000000"/>
                          </a:solidFill>
                          <a:effectLst/>
                          <a:highlight>
                            <a:srgbClr val="FFFF00"/>
                          </a:highlight>
                          <a:latin typeface="+mj-ea"/>
                          <a:ea typeface="+mj-ea"/>
                        </a:rPr>
                        <a:t>材料</a:t>
                      </a:r>
                      <a:r>
                        <a:rPr lang="ja-JP" altLang="en-US" sz="2000" b="0" i="0" u="none" strike="noStrike" dirty="0">
                          <a:solidFill>
                            <a:srgbClr val="000000"/>
                          </a:solidFill>
                          <a:effectLst/>
                          <a:latin typeface="+mj-ea"/>
                          <a:ea typeface="+mj-ea"/>
                        </a:rPr>
                        <a:t>などから</a:t>
                      </a:r>
                      <a:r>
                        <a:rPr lang="ja-JP" altLang="en-US" sz="2000" b="1" i="0" u="sng" strike="noStrike" dirty="0">
                          <a:solidFill>
                            <a:srgbClr val="FF0000"/>
                          </a:solidFill>
                          <a:effectLst/>
                          <a:latin typeface="+mj-ea"/>
                          <a:ea typeface="+mj-ea"/>
                        </a:rPr>
                        <a:t>主題を生み出し</a:t>
                      </a:r>
                      <a:r>
                        <a:rPr lang="ja-JP" altLang="en-US" sz="2000" b="0" i="0" u="none" strike="noStrike" dirty="0">
                          <a:solidFill>
                            <a:srgbClr val="000000"/>
                          </a:solidFill>
                          <a:effectLst/>
                          <a:latin typeface="+mj-ea"/>
                          <a:ea typeface="+mj-ea"/>
                        </a:rPr>
                        <a:t>，使いやすさや機能と美しさなどとの調和を　 考え，表現の構想を練ること。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5158814"/>
                  </a:ext>
                </a:extLst>
              </a:tr>
            </a:tbl>
          </a:graphicData>
        </a:graphic>
      </p:graphicFrame>
      <p:sp>
        <p:nvSpPr>
          <p:cNvPr id="12" name="線吹き出し 1 (枠付き) 11"/>
          <p:cNvSpPr/>
          <p:nvPr/>
        </p:nvSpPr>
        <p:spPr>
          <a:xfrm>
            <a:off x="5004048" y="1556792"/>
            <a:ext cx="4032448" cy="5210388"/>
          </a:xfrm>
          <a:prstGeom prst="borderCallout1">
            <a:avLst>
              <a:gd name="adj1" fmla="val 73661"/>
              <a:gd name="adj2" fmla="val -446"/>
              <a:gd name="adj3" fmla="val 73867"/>
              <a:gd name="adj4" fmla="val -95375"/>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t>　楽しんだり，心地よさを感じたり，便利であったりなどの目的や使いみち，使われる場所や場面，　使う人などの条件のこと。</a:t>
            </a:r>
          </a:p>
          <a:p>
            <a:r>
              <a:rPr kumimoji="1" lang="ja-JP" altLang="en-US" sz="2800" dirty="0"/>
              <a:t>　第１学年では主として　身近な生活の範囲から，いつ，どこで，誰が使うかなど場面や状況を踏まえて，使いやすさや利用　　しやすさを考えるように　する。</a:t>
            </a:r>
          </a:p>
        </p:txBody>
      </p:sp>
      <p:sp>
        <p:nvSpPr>
          <p:cNvPr id="9" name="AutoShape 15">
            <a:extLst>
              <a:ext uri="{FF2B5EF4-FFF2-40B4-BE49-F238E27FC236}">
                <a16:creationId xmlns:a16="http://schemas.microsoft.com/office/drawing/2014/main" id="{C735C1A8-F499-4A33-AD1B-1FCA200B916F}"/>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17" name="オーディオ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7054209"/>
      </p:ext>
    </p:extLst>
  </p:cSld>
  <p:clrMapOvr>
    <a:masterClrMapping/>
  </p:clrMapOvr>
  <mc:AlternateContent xmlns:mc="http://schemas.openxmlformats.org/markup-compatibility/2006" xmlns:p14="http://schemas.microsoft.com/office/powerpoint/2010/main">
    <mc:Choice Requires="p14">
      <p:transition spd="slow" p14:dur="2000" advTm="70670"/>
    </mc:Choice>
    <mc:Fallback xmlns="">
      <p:transition spd="slow" advTm="7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graphicFrame>
        <p:nvGraphicFramePr>
          <p:cNvPr id="15" name="表 14">
            <a:extLst>
              <a:ext uri="{FF2B5EF4-FFF2-40B4-BE49-F238E27FC236}">
                <a16:creationId xmlns:a16="http://schemas.microsoft.com/office/drawing/2014/main" id="{E04F37E9-2073-469A-A50A-5FE78C13E4DD}"/>
              </a:ext>
            </a:extLst>
          </p:cNvPr>
          <p:cNvGraphicFramePr>
            <a:graphicFrameLocks noGrp="1"/>
          </p:cNvGraphicFramePr>
          <p:nvPr>
            <p:extLst>
              <p:ext uri="{D42A27DB-BD31-4B8C-83A1-F6EECF244321}">
                <p14:modId xmlns:p14="http://schemas.microsoft.com/office/powerpoint/2010/main" val="55805473"/>
              </p:ext>
            </p:extLst>
          </p:nvPr>
        </p:nvGraphicFramePr>
        <p:xfrm>
          <a:off x="467544" y="3501008"/>
          <a:ext cx="3929072" cy="3214080"/>
        </p:xfrm>
        <a:graphic>
          <a:graphicData uri="http://schemas.openxmlformats.org/drawingml/2006/table">
            <a:tbl>
              <a:tblPr/>
              <a:tblGrid>
                <a:gridCol w="288032">
                  <a:extLst>
                    <a:ext uri="{9D8B030D-6E8A-4147-A177-3AD203B41FA5}">
                      <a16:colId xmlns:a16="http://schemas.microsoft.com/office/drawing/2014/main" val="1588325341"/>
                    </a:ext>
                  </a:extLst>
                </a:gridCol>
                <a:gridCol w="3641040">
                  <a:extLst>
                    <a:ext uri="{9D8B030D-6E8A-4147-A177-3AD203B41FA5}">
                      <a16:colId xmlns:a16="http://schemas.microsoft.com/office/drawing/2014/main" val="67543163"/>
                    </a:ext>
                  </a:extLst>
                </a:gridCol>
              </a:tblGrid>
              <a:tr h="982968">
                <a:tc rowSpan="2">
                  <a:txBody>
                    <a:bodyPr/>
                    <a:lstStyle/>
                    <a:p>
                      <a:pPr algn="ctr" fontAlgn="ctr"/>
                      <a:r>
                        <a:rPr lang="ja-JP" altLang="en-US" sz="2000" b="0" i="0" u="none" strike="noStrike" dirty="0">
                          <a:solidFill>
                            <a:srgbClr val="000000"/>
                          </a:solidFill>
                          <a:effectLst/>
                          <a:latin typeface="+mj-ea"/>
                          <a:ea typeface="+mj-ea"/>
                        </a:rPr>
                        <a:t>技能</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ctr"/>
                      <a:r>
                        <a:rPr lang="en-US" altLang="ja-JP" sz="2400" b="0" i="0" u="none" strike="noStrike" dirty="0">
                          <a:solidFill>
                            <a:srgbClr val="000000"/>
                          </a:solidFill>
                          <a:effectLst/>
                          <a:latin typeface="+mj-ea"/>
                          <a:ea typeface="+mj-ea"/>
                        </a:rPr>
                        <a:t>(</a:t>
                      </a:r>
                      <a:r>
                        <a:rPr lang="ja-JP" altLang="en-US" sz="2400" b="0" i="0" u="none" strike="noStrike" dirty="0">
                          <a:solidFill>
                            <a:srgbClr val="000000"/>
                          </a:solidFill>
                          <a:effectLst/>
                          <a:latin typeface="+mj-ea"/>
                          <a:ea typeface="+mj-ea"/>
                        </a:rPr>
                        <a:t>ｱ</a:t>
                      </a:r>
                      <a:r>
                        <a:rPr lang="en-US" altLang="ja-JP" sz="2400" b="0" i="0" u="none" strike="noStrike" dirty="0">
                          <a:solidFill>
                            <a:srgbClr val="000000"/>
                          </a:solidFill>
                          <a:effectLst/>
                          <a:latin typeface="+mj-ea"/>
                          <a:ea typeface="+mj-ea"/>
                        </a:rPr>
                        <a:t>) </a:t>
                      </a:r>
                      <a:r>
                        <a:rPr lang="ja-JP" altLang="en-US" sz="2400" b="1" i="0" u="sng" strike="noStrike" dirty="0">
                          <a:solidFill>
                            <a:srgbClr val="000000"/>
                          </a:solidFill>
                          <a:effectLst/>
                          <a:latin typeface="+mj-ea"/>
                          <a:ea typeface="+mj-ea"/>
                        </a:rPr>
                        <a:t>材料や用具の生かし</a:t>
                      </a:r>
                      <a:r>
                        <a:rPr lang="ja-JP" altLang="en-US" sz="2400" b="1" i="0" u="none" strike="noStrike" dirty="0">
                          <a:solidFill>
                            <a:srgbClr val="000000"/>
                          </a:solidFill>
                          <a:effectLst/>
                          <a:latin typeface="+mj-ea"/>
                          <a:ea typeface="+mj-ea"/>
                        </a:rPr>
                        <a:t>　方などを身</a:t>
                      </a:r>
                      <a:r>
                        <a:rPr lang="ja-JP" altLang="en-US" sz="2400" b="1" i="0" u="none" strike="noStrike">
                          <a:solidFill>
                            <a:srgbClr val="000000"/>
                          </a:solidFill>
                          <a:effectLst/>
                          <a:latin typeface="+mj-ea"/>
                          <a:ea typeface="+mj-ea"/>
                        </a:rPr>
                        <a:t>に付け</a:t>
                      </a:r>
                      <a:r>
                        <a:rPr lang="ja-JP" altLang="en-US" sz="2400" b="0" i="0" u="none" strike="noStrike">
                          <a:solidFill>
                            <a:srgbClr val="000000"/>
                          </a:solidFill>
                          <a:effectLst/>
                          <a:latin typeface="+mj-ea"/>
                          <a:ea typeface="+mj-ea"/>
                        </a:rPr>
                        <a:t>，</a:t>
                      </a:r>
                      <a:endParaRPr lang="en-US" altLang="ja-JP" sz="2400" b="0" i="0" u="none" strike="noStrike" dirty="0">
                        <a:solidFill>
                          <a:srgbClr val="000000"/>
                        </a:solidFill>
                        <a:effectLst/>
                        <a:latin typeface="+mj-ea"/>
                        <a:ea typeface="+mj-ea"/>
                      </a:endParaRPr>
                    </a:p>
                    <a:p>
                      <a:pPr algn="l" fontAlgn="ctr"/>
                      <a:r>
                        <a:rPr lang="ja-JP" altLang="en-US" sz="2400" b="0" i="0" u="none" strike="noStrike" dirty="0">
                          <a:solidFill>
                            <a:srgbClr val="000000"/>
                          </a:solidFill>
                          <a:effectLst/>
                          <a:latin typeface="+mj-ea"/>
                          <a:ea typeface="+mj-ea"/>
                        </a:rPr>
                        <a:t>意図に応じて</a:t>
                      </a:r>
                      <a:r>
                        <a:rPr lang="ja-JP" altLang="en-US" sz="2400" b="0" i="0" u="none" strike="noStrike" dirty="0">
                          <a:solidFill>
                            <a:srgbClr val="000000"/>
                          </a:solidFill>
                          <a:effectLst/>
                          <a:highlight>
                            <a:srgbClr val="FFFF66"/>
                          </a:highlight>
                          <a:latin typeface="+mj-ea"/>
                          <a:ea typeface="+mj-ea"/>
                        </a:rPr>
                        <a:t>工夫して</a:t>
                      </a:r>
                      <a:r>
                        <a:rPr lang="ja-JP" altLang="en-US" sz="2400" b="0" i="0" u="none" strike="noStrike" dirty="0">
                          <a:solidFill>
                            <a:srgbClr val="000000"/>
                          </a:solidFill>
                          <a:effectLst/>
                          <a:latin typeface="+mj-ea"/>
                          <a:ea typeface="+mj-ea"/>
                        </a:rPr>
                        <a:t>表すこと。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777644"/>
                  </a:ext>
                </a:extLst>
              </a:tr>
              <a:tr h="1458443">
                <a:tc vMerge="1">
                  <a:txBody>
                    <a:bodyPr/>
                    <a:lstStyle/>
                    <a:p>
                      <a:endParaRPr kumimoji="1" lang="ja-JP" altLang="en-US"/>
                    </a:p>
                  </a:txBody>
                  <a:tcPr/>
                </a:tc>
                <a:tc>
                  <a:txBody>
                    <a:bodyPr/>
                    <a:lstStyle/>
                    <a:p>
                      <a:pPr algn="l" fontAlgn="ctr"/>
                      <a:r>
                        <a:rPr lang="en-US" altLang="ja-JP" sz="2400" b="0" i="0" u="none" strike="noStrike" dirty="0">
                          <a:solidFill>
                            <a:srgbClr val="000000"/>
                          </a:solidFill>
                          <a:effectLst/>
                          <a:latin typeface="+mj-ea"/>
                          <a:ea typeface="+mj-ea"/>
                        </a:rPr>
                        <a:t>(</a:t>
                      </a:r>
                      <a:r>
                        <a:rPr lang="ja-JP" altLang="en-US" sz="2400" b="0" i="0" u="none" strike="noStrike" dirty="0">
                          <a:solidFill>
                            <a:srgbClr val="000000"/>
                          </a:solidFill>
                          <a:effectLst/>
                          <a:latin typeface="+mj-ea"/>
                          <a:ea typeface="+mj-ea"/>
                        </a:rPr>
                        <a:t>ｲ</a:t>
                      </a:r>
                      <a:r>
                        <a:rPr lang="en-US" altLang="ja-JP" sz="2400" b="0" i="0" u="none" strike="noStrike" dirty="0">
                          <a:solidFill>
                            <a:srgbClr val="000000"/>
                          </a:solidFill>
                          <a:effectLst/>
                          <a:latin typeface="+mj-ea"/>
                          <a:ea typeface="+mj-ea"/>
                        </a:rPr>
                        <a:t>) </a:t>
                      </a:r>
                      <a:r>
                        <a:rPr lang="ja-JP" altLang="en-US" sz="2400" b="0" i="0" u="none" strike="noStrike" dirty="0">
                          <a:solidFill>
                            <a:srgbClr val="000000"/>
                          </a:solidFill>
                          <a:effectLst/>
                          <a:latin typeface="+mj-ea"/>
                          <a:ea typeface="+mj-ea"/>
                        </a:rPr>
                        <a:t>材料や用具の特性などから制作の順序などを考えながら，見通しをもって　　表すこと。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603402"/>
                  </a:ext>
                </a:extLst>
              </a:tr>
            </a:tbl>
          </a:graphicData>
        </a:graphic>
      </p:graphicFrame>
      <p:sp>
        <p:nvSpPr>
          <p:cNvPr id="8"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「Ａ表現」（２）</a:t>
            </a:r>
          </a:p>
        </p:txBody>
      </p:sp>
      <p:sp>
        <p:nvSpPr>
          <p:cNvPr id="9"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782442"/>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ア　</a:t>
            </a:r>
            <a:r>
              <a:rPr kumimoji="1" lang="ja-JP" altLang="en-US" sz="2000" b="1" u="sng" dirty="0">
                <a:latin typeface="+mn-ea"/>
              </a:rPr>
              <a:t>発想や構想をしたことなどを</a:t>
            </a:r>
            <a:r>
              <a:rPr kumimoji="1" lang="ja-JP" altLang="en-US" sz="2000" b="1" u="sng">
                <a:latin typeface="+mn-ea"/>
              </a:rPr>
              <a:t>基</a:t>
            </a:r>
            <a:r>
              <a:rPr kumimoji="1" lang="ja-JP" altLang="en-US" sz="2000" b="1">
                <a:latin typeface="+mn-ea"/>
              </a:rPr>
              <a:t>に，</a:t>
            </a:r>
            <a:r>
              <a:rPr kumimoji="1" lang="ja-JP" altLang="en-US" sz="2000" b="1">
                <a:solidFill>
                  <a:srgbClr val="FF0000"/>
                </a:solidFill>
                <a:latin typeface="+mn-ea"/>
              </a:rPr>
              <a:t>表現</a:t>
            </a:r>
            <a:r>
              <a:rPr kumimoji="1" lang="ja-JP" altLang="en-US" sz="2000" b="1" dirty="0">
                <a:solidFill>
                  <a:srgbClr val="FF0000"/>
                </a:solidFill>
                <a:latin typeface="+mn-ea"/>
              </a:rPr>
              <a:t>する活動</a:t>
            </a:r>
            <a:r>
              <a:rPr kumimoji="1" lang="ja-JP" altLang="en-US" sz="2000" b="1">
                <a:latin typeface="+mn-ea"/>
              </a:rPr>
              <a:t>を通して，</a:t>
            </a:r>
            <a:r>
              <a:rPr kumimoji="1" lang="ja-JP" altLang="en-US" sz="2000" b="1">
                <a:solidFill>
                  <a:srgbClr val="FF0000"/>
                </a:solidFill>
                <a:latin typeface="+mn-ea"/>
              </a:rPr>
              <a:t>技能</a:t>
            </a:r>
            <a:r>
              <a:rPr kumimoji="1" lang="ja-JP" altLang="en-US" sz="2000" b="1" dirty="0">
                <a:latin typeface="+mn-ea"/>
              </a:rPr>
              <a:t>に関する　　次の事項を身に付けることができるよう指導する。</a:t>
            </a:r>
          </a:p>
        </p:txBody>
      </p:sp>
      <p:sp>
        <p:nvSpPr>
          <p:cNvPr id="2" name="正方形/長方形 1"/>
          <p:cNvSpPr/>
          <p:nvPr/>
        </p:nvSpPr>
        <p:spPr>
          <a:xfrm>
            <a:off x="251520" y="1581760"/>
            <a:ext cx="8784976" cy="1631216"/>
          </a:xfrm>
          <a:prstGeom prst="rect">
            <a:avLst/>
          </a:prstGeom>
          <a:ln>
            <a:solidFill>
              <a:schemeClr val="tx1"/>
            </a:solidFill>
          </a:ln>
        </p:spPr>
        <p:txBody>
          <a:bodyPr wrap="square">
            <a:spAutoFit/>
          </a:bodyPr>
          <a:lstStyle/>
          <a:p>
            <a:r>
              <a:rPr lang="ja-JP" altLang="en-US" sz="2000" dirty="0">
                <a:latin typeface="+mj-ea"/>
                <a:ea typeface="+mj-ea"/>
              </a:rPr>
              <a:t>◆　原則として「Ａ表現」</a:t>
            </a:r>
            <a:r>
              <a:rPr lang="en-US" altLang="ja-JP" sz="2000" dirty="0">
                <a:latin typeface="+mj-ea"/>
                <a:ea typeface="+mj-ea"/>
              </a:rPr>
              <a:t>(1</a:t>
            </a:r>
            <a:r>
              <a:rPr lang="en-US" altLang="ja-JP" sz="2000">
                <a:latin typeface="+mj-ea"/>
                <a:ea typeface="+mj-ea"/>
              </a:rPr>
              <a:t>)</a:t>
            </a:r>
            <a:r>
              <a:rPr lang="ja-JP" altLang="en-US" sz="2000">
                <a:latin typeface="+mj-ea"/>
                <a:ea typeface="+mj-ea"/>
              </a:rPr>
              <a:t>のア，イ</a:t>
            </a:r>
            <a:r>
              <a:rPr lang="ja-JP" altLang="en-US" sz="2000" dirty="0">
                <a:latin typeface="+mj-ea"/>
                <a:ea typeface="+mj-ea"/>
              </a:rPr>
              <a:t>の一方と組み合わせて題材を構成することと　　して</a:t>
            </a:r>
            <a:r>
              <a:rPr lang="ja-JP" altLang="en-US" sz="2000">
                <a:latin typeface="+mj-ea"/>
                <a:ea typeface="+mj-ea"/>
              </a:rPr>
              <a:t>いるが，特定</a:t>
            </a:r>
            <a:r>
              <a:rPr lang="ja-JP" altLang="en-US" sz="2000" dirty="0">
                <a:latin typeface="+mj-ea"/>
                <a:ea typeface="+mj-ea"/>
              </a:rPr>
              <a:t>の表現技法や技能などを学習させるために特に必要な</a:t>
            </a:r>
            <a:r>
              <a:rPr lang="ja-JP" altLang="en-US" sz="2000">
                <a:latin typeface="+mj-ea"/>
                <a:ea typeface="+mj-ea"/>
              </a:rPr>
              <a:t>場合は，</a:t>
            </a:r>
            <a:r>
              <a:rPr lang="ja-JP" altLang="en-US" sz="2000" u="sng">
                <a:latin typeface="+mj-ea"/>
                <a:ea typeface="+mj-ea"/>
              </a:rPr>
              <a:t>比較的</a:t>
            </a:r>
            <a:r>
              <a:rPr lang="ja-JP" altLang="en-US" sz="2000" u="sng" dirty="0">
                <a:latin typeface="+mj-ea"/>
                <a:ea typeface="+mj-ea"/>
              </a:rPr>
              <a:t>少ない単位時間で単独に扱うことも考えられる</a:t>
            </a:r>
            <a:r>
              <a:rPr lang="ja-JP" altLang="en-US" sz="2000" dirty="0">
                <a:latin typeface="+mj-ea"/>
                <a:ea typeface="+mj-ea"/>
              </a:rPr>
              <a:t>。</a:t>
            </a:r>
            <a:r>
              <a:rPr lang="ja-JP" altLang="en-US" sz="2000" u="sng">
                <a:latin typeface="+mj-ea"/>
                <a:ea typeface="+mj-ea"/>
              </a:rPr>
              <a:t>この場合，年間</a:t>
            </a:r>
            <a:r>
              <a:rPr lang="ja-JP" altLang="en-US" sz="2000" u="sng" dirty="0">
                <a:latin typeface="+mj-ea"/>
                <a:ea typeface="+mj-ea"/>
              </a:rPr>
              <a:t>の指導　計画</a:t>
            </a:r>
            <a:r>
              <a:rPr lang="ja-JP" altLang="en-US" sz="2000" u="sng">
                <a:latin typeface="+mj-ea"/>
                <a:ea typeface="+mj-ea"/>
              </a:rPr>
              <a:t>において，それ</a:t>
            </a:r>
            <a:r>
              <a:rPr lang="ja-JP" altLang="en-US" sz="2000" u="sng" dirty="0">
                <a:latin typeface="+mj-ea"/>
                <a:ea typeface="+mj-ea"/>
              </a:rPr>
              <a:t>を活用する題材を適切</a:t>
            </a:r>
            <a:r>
              <a:rPr lang="ja-JP" altLang="en-US" sz="2000" u="sng">
                <a:latin typeface="+mj-ea"/>
                <a:ea typeface="+mj-ea"/>
              </a:rPr>
              <a:t>に位置付け，単</a:t>
            </a:r>
            <a:r>
              <a:rPr lang="ja-JP" altLang="en-US" sz="2000" u="sng" dirty="0">
                <a:latin typeface="+mj-ea"/>
                <a:ea typeface="+mj-ea"/>
              </a:rPr>
              <a:t>に作業的な学習に　　ならないよう配慮する必要がある。</a:t>
            </a:r>
          </a:p>
        </p:txBody>
      </p:sp>
      <p:sp>
        <p:nvSpPr>
          <p:cNvPr id="10" name="線吹き出し 1 (枠付き) 9"/>
          <p:cNvSpPr/>
          <p:nvPr/>
        </p:nvSpPr>
        <p:spPr>
          <a:xfrm>
            <a:off x="4788024" y="3501008"/>
            <a:ext cx="3816424" cy="3214081"/>
          </a:xfrm>
          <a:prstGeom prst="borderCallout1">
            <a:avLst>
              <a:gd name="adj1" fmla="val 24380"/>
              <a:gd name="adj2" fmla="val -1006"/>
              <a:gd name="adj3" fmla="val 23971"/>
              <a:gd name="adj4" fmla="val -103048"/>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t>　自分の意図する形や色彩などに表すことが　できるよう，材料や用具の特性を理解し，工夫　して表すための基礎と　なる技能を身に付ける　こと。</a:t>
            </a:r>
          </a:p>
        </p:txBody>
      </p:sp>
      <p:sp>
        <p:nvSpPr>
          <p:cNvPr id="12"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11"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P66~69</a:t>
            </a:r>
            <a:endParaRPr lang="ja-JP" altLang="en-US" dirty="0">
              <a:ea typeface="ＤＨＰ平成明朝体W7" panose="02020700000000000000" pitchFamily="18" charset="-128"/>
              <a:cs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9054989"/>
      </p:ext>
    </p:extLst>
  </p:cSld>
  <p:clrMapOvr>
    <a:masterClrMapping/>
  </p:clrMapOvr>
  <mc:AlternateContent xmlns:mc="http://schemas.openxmlformats.org/markup-compatibility/2006" xmlns:p14="http://schemas.microsoft.com/office/powerpoint/2010/main">
    <mc:Choice Requires="p14">
      <p:transition spd="slow" p14:dur="2000" advTm="80768"/>
    </mc:Choice>
    <mc:Fallback xmlns="">
      <p:transition spd="slow" advTm="8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a:t>
            </a:r>
          </a:p>
        </p:txBody>
      </p:sp>
      <p:graphicFrame>
        <p:nvGraphicFramePr>
          <p:cNvPr id="5" name="表 4">
            <a:extLst>
              <a:ext uri="{FF2B5EF4-FFF2-40B4-BE49-F238E27FC236}">
                <a16:creationId xmlns:a16="http://schemas.microsoft.com/office/drawing/2014/main" id="{2592D163-616A-4775-AB56-1AA1E3E60B02}"/>
              </a:ext>
            </a:extLst>
          </p:cNvPr>
          <p:cNvGraphicFramePr>
            <a:graphicFrameLocks noGrp="1"/>
          </p:cNvGraphicFramePr>
          <p:nvPr>
            <p:extLst>
              <p:ext uri="{D42A27DB-BD31-4B8C-83A1-F6EECF244321}">
                <p14:modId xmlns:p14="http://schemas.microsoft.com/office/powerpoint/2010/main" val="2687148264"/>
              </p:ext>
            </p:extLst>
          </p:nvPr>
        </p:nvGraphicFramePr>
        <p:xfrm>
          <a:off x="501590" y="1574037"/>
          <a:ext cx="3638362" cy="3700637"/>
        </p:xfrm>
        <a:graphic>
          <a:graphicData uri="http://schemas.openxmlformats.org/drawingml/2006/table">
            <a:tbl>
              <a:tblPr/>
              <a:tblGrid>
                <a:gridCol w="302434">
                  <a:extLst>
                    <a:ext uri="{9D8B030D-6E8A-4147-A177-3AD203B41FA5}">
                      <a16:colId xmlns:a16="http://schemas.microsoft.com/office/drawing/2014/main" val="2649668425"/>
                    </a:ext>
                  </a:extLst>
                </a:gridCol>
                <a:gridCol w="302434">
                  <a:extLst>
                    <a:ext uri="{9D8B030D-6E8A-4147-A177-3AD203B41FA5}">
                      <a16:colId xmlns:a16="http://schemas.microsoft.com/office/drawing/2014/main" val="20001"/>
                    </a:ext>
                  </a:extLst>
                </a:gridCol>
                <a:gridCol w="3033494">
                  <a:extLst>
                    <a:ext uri="{9D8B030D-6E8A-4147-A177-3AD203B41FA5}">
                      <a16:colId xmlns:a16="http://schemas.microsoft.com/office/drawing/2014/main" val="717016080"/>
                    </a:ext>
                  </a:extLst>
                </a:gridCol>
              </a:tblGrid>
              <a:tr h="1622526">
                <a:tc rowSpan="2">
                  <a:txBody>
                    <a:bodyPr/>
                    <a:lstStyle/>
                    <a:p>
                      <a:pPr algn="ctr" fontAlgn="ctr"/>
                      <a:r>
                        <a:rPr lang="ja-JP" altLang="en-US" sz="2000" b="0" i="0" u="none" strike="noStrike" dirty="0">
                          <a:solidFill>
                            <a:srgbClr val="000000"/>
                          </a:solidFill>
                          <a:effectLst/>
                          <a:latin typeface="+mj-ea"/>
                          <a:ea typeface="+mj-ea"/>
                        </a:rPr>
                        <a:t>思考力，判断力，表現力等</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ja-JP" altLang="en-US" sz="2000" b="1" i="0" u="none" strike="noStrike" dirty="0">
                          <a:solidFill>
                            <a:srgbClr val="000000"/>
                          </a:solidFill>
                          <a:effectLst/>
                          <a:latin typeface="+mj-ea"/>
                          <a:ea typeface="+mj-ea"/>
                        </a:rPr>
                        <a:t>美術作品など</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ｱ</a:t>
                      </a:r>
                      <a:r>
                        <a:rPr lang="en-US" altLang="ja-JP" sz="2000" b="0" i="0" u="none" strike="noStrike" dirty="0">
                          <a:solidFill>
                            <a:srgbClr val="000000"/>
                          </a:solidFill>
                          <a:effectLst/>
                          <a:latin typeface="+mj-ea"/>
                          <a:ea typeface="+mj-ea"/>
                        </a:rPr>
                        <a:t>) </a:t>
                      </a:r>
                      <a:r>
                        <a:rPr lang="ja-JP" altLang="en-US" sz="2000" b="1" i="0" u="none" strike="noStrike" dirty="0">
                          <a:solidFill>
                            <a:srgbClr val="000000"/>
                          </a:solidFill>
                          <a:effectLst/>
                          <a:latin typeface="+mj-ea"/>
                          <a:ea typeface="+mj-ea"/>
                        </a:rPr>
                        <a:t>造形的なよさや美しさ</a:t>
                      </a:r>
                      <a:r>
                        <a:rPr lang="ja-JP" altLang="en-US" sz="2000" b="0" i="0" u="none" strike="noStrike" dirty="0">
                          <a:solidFill>
                            <a:srgbClr val="000000"/>
                          </a:solidFill>
                          <a:effectLst/>
                          <a:latin typeface="+mj-ea"/>
                          <a:ea typeface="+mj-ea"/>
                        </a:rPr>
                        <a:t>を感じ取り，作者の心情や表現の意図と工夫などについて考えるなどして，見方や感じ方を</a:t>
                      </a:r>
                      <a:r>
                        <a:rPr lang="ja-JP" altLang="en-US" sz="2000" b="0" i="0" u="none" strike="noStrike" dirty="0">
                          <a:solidFill>
                            <a:srgbClr val="000000"/>
                          </a:solidFill>
                          <a:effectLst/>
                          <a:highlight>
                            <a:srgbClr val="FFFF66"/>
                          </a:highlight>
                          <a:latin typeface="+mj-ea"/>
                          <a:ea typeface="+mj-ea"/>
                        </a:rPr>
                        <a:t>広げる</a:t>
                      </a:r>
                      <a:r>
                        <a:rPr lang="ja-JP" altLang="en-US" sz="20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061361"/>
                  </a:ext>
                </a:extLst>
              </a:tr>
              <a:tr h="2032637">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ｲ</a:t>
                      </a:r>
                      <a:r>
                        <a:rPr lang="en-US" altLang="ja-JP" sz="2000" b="0" i="0" u="none" strike="noStrike" dirty="0">
                          <a:solidFill>
                            <a:srgbClr val="000000"/>
                          </a:solidFill>
                          <a:effectLst/>
                          <a:latin typeface="+mj-ea"/>
                          <a:ea typeface="+mj-ea"/>
                        </a:rPr>
                        <a:t>) </a:t>
                      </a:r>
                      <a:r>
                        <a:rPr lang="ja-JP" altLang="en-US" sz="2000" b="0" i="0" u="none" strike="noStrike" dirty="0">
                          <a:solidFill>
                            <a:srgbClr val="000000"/>
                          </a:solidFill>
                          <a:effectLst/>
                          <a:latin typeface="+mj-ea"/>
                          <a:ea typeface="+mj-ea"/>
                        </a:rPr>
                        <a:t>目的や機能との調和のとれた美しさなどを感じ取り，作者の心情や表現の意図と工夫などについて考えるなどして，見方や感じ方を</a:t>
                      </a:r>
                      <a:r>
                        <a:rPr lang="ja-JP" altLang="en-US" sz="2000" b="0" i="0" u="none" strike="noStrike" dirty="0">
                          <a:solidFill>
                            <a:srgbClr val="000000"/>
                          </a:solidFill>
                          <a:effectLst/>
                          <a:highlight>
                            <a:srgbClr val="FFFF66"/>
                          </a:highlight>
                          <a:latin typeface="+mj-ea"/>
                          <a:ea typeface="+mj-ea"/>
                        </a:rPr>
                        <a:t>広げる</a:t>
                      </a:r>
                      <a:r>
                        <a:rPr lang="ja-JP" altLang="en-US" sz="20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059146"/>
                  </a:ext>
                </a:extLst>
              </a:tr>
            </a:tbl>
          </a:graphicData>
        </a:graphic>
      </p:graphicFrame>
      <p:sp>
        <p:nvSpPr>
          <p:cNvPr id="10"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11"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a:t>
            </a:r>
            <a:r>
              <a:rPr kumimoji="1" lang="en-US" altLang="ja-JP" sz="2400" b="1" dirty="0">
                <a:latin typeface="+mn-ea"/>
              </a:rPr>
              <a:t>B</a:t>
            </a:r>
            <a:r>
              <a:rPr kumimoji="1" lang="ja-JP" altLang="en-US" sz="2400" b="1" dirty="0">
                <a:latin typeface="Tahoma" panose="020B0604030504040204" pitchFamily="34" charset="0"/>
              </a:rPr>
              <a:t>　「鑑賞」（１）</a:t>
            </a:r>
          </a:p>
        </p:txBody>
      </p:sp>
      <p:sp>
        <p:nvSpPr>
          <p:cNvPr id="12"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782442"/>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ア　</a:t>
            </a:r>
            <a:r>
              <a:rPr kumimoji="1" lang="ja-JP" altLang="en-US" sz="2000" b="1" dirty="0">
                <a:solidFill>
                  <a:srgbClr val="FF0000"/>
                </a:solidFill>
                <a:latin typeface="+mn-ea"/>
              </a:rPr>
              <a:t>美術作品など</a:t>
            </a:r>
            <a:r>
              <a:rPr kumimoji="1" lang="ja-JP" altLang="en-US" sz="2000" b="1" dirty="0">
                <a:latin typeface="+mn-ea"/>
              </a:rPr>
              <a:t>の見方や感じ方を広げる活動を通して，</a:t>
            </a:r>
            <a:r>
              <a:rPr kumimoji="1" lang="ja-JP" altLang="en-US" sz="2000" b="1" dirty="0">
                <a:solidFill>
                  <a:srgbClr val="FF0000"/>
                </a:solidFill>
                <a:latin typeface="+mn-ea"/>
              </a:rPr>
              <a:t>鑑賞</a:t>
            </a:r>
            <a:r>
              <a:rPr kumimoji="1" lang="ja-JP" altLang="en-US" sz="2000" b="1" dirty="0">
                <a:latin typeface="+mn-ea"/>
              </a:rPr>
              <a:t>に関する　　　　　次の事項を身に付けることができるよう指導する。</a:t>
            </a:r>
          </a:p>
        </p:txBody>
      </p:sp>
      <p:sp>
        <p:nvSpPr>
          <p:cNvPr id="14" name="線吹き出し 1 (枠付き) 13"/>
          <p:cNvSpPr/>
          <p:nvPr/>
        </p:nvSpPr>
        <p:spPr>
          <a:xfrm>
            <a:off x="4301835" y="1574037"/>
            <a:ext cx="4590645" cy="3700637"/>
          </a:xfrm>
          <a:prstGeom prst="borderCallout1">
            <a:avLst>
              <a:gd name="adj1" fmla="val 9072"/>
              <a:gd name="adj2" fmla="val -119"/>
              <a:gd name="adj3" fmla="val 9578"/>
              <a:gd name="adj4" fmla="val -59389"/>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t>　</a:t>
            </a:r>
            <a:r>
              <a:rPr kumimoji="1" lang="ja-JP" altLang="en-US" sz="2400" b="1" dirty="0">
                <a:latin typeface="+mj-ea"/>
                <a:ea typeface="+mj-ea"/>
              </a:rPr>
              <a:t>美術作品などの形や色彩などから感じられるよさや美しさのこと。</a:t>
            </a:r>
            <a:endParaRPr kumimoji="1" lang="en-US" altLang="ja-JP" sz="2400" b="1" dirty="0">
              <a:latin typeface="+mj-ea"/>
              <a:ea typeface="+mj-ea"/>
            </a:endParaRPr>
          </a:p>
          <a:p>
            <a:r>
              <a:rPr kumimoji="1" lang="ja-JP" altLang="en-US" sz="2400" dirty="0"/>
              <a:t>　第１学年では，対象をじっくりと　見つめる時間を大切にし，自分の感覚で素直に味わうとともに，　　教師が示した課題や助言などを基に，形や色彩，材料などに視点を置いて感じ取ったり考えたりする　などの学習が必要。</a:t>
            </a:r>
          </a:p>
        </p:txBody>
      </p:sp>
      <p:sp>
        <p:nvSpPr>
          <p:cNvPr id="7" name="正方形/長方形 6"/>
          <p:cNvSpPr/>
          <p:nvPr/>
        </p:nvSpPr>
        <p:spPr>
          <a:xfrm>
            <a:off x="161882" y="5458173"/>
            <a:ext cx="8730598" cy="1200329"/>
          </a:xfrm>
          <a:prstGeom prst="rect">
            <a:avLst/>
          </a:prstGeom>
        </p:spPr>
        <p:txBody>
          <a:bodyPr wrap="square">
            <a:spAutoFit/>
          </a:bodyPr>
          <a:lstStyle/>
          <a:p>
            <a:r>
              <a:rPr lang="en-US" altLang="ja-JP" dirty="0">
                <a:latin typeface="ＭＳ明朝"/>
              </a:rPr>
              <a:t>※</a:t>
            </a:r>
            <a:r>
              <a:rPr lang="ja-JP" altLang="en-US" dirty="0">
                <a:latin typeface="ＭＳ明朝"/>
              </a:rPr>
              <a:t>　発想や構想の学習と関連させることで，見方や感じ方が一層広がっていくことが考えられる。例えば，「Ｂ鑑賞」</a:t>
            </a:r>
            <a:r>
              <a:rPr lang="en-US" altLang="ja-JP" dirty="0">
                <a:latin typeface="ＭＳ明朝"/>
              </a:rPr>
              <a:t>(1)</a:t>
            </a:r>
            <a:r>
              <a:rPr lang="ja-JP" altLang="en-US" dirty="0">
                <a:latin typeface="ＭＳ明朝"/>
              </a:rPr>
              <a:t>のア</a:t>
            </a:r>
            <a:r>
              <a:rPr lang="en-US" altLang="ja-JP" dirty="0">
                <a:latin typeface="ＭＳ明朝"/>
              </a:rPr>
              <a:t>(</a:t>
            </a:r>
            <a:r>
              <a:rPr lang="ja-JP" altLang="en-US" dirty="0">
                <a:latin typeface="ＭＳ明朝"/>
              </a:rPr>
              <a:t>ｱ</a:t>
            </a:r>
            <a:r>
              <a:rPr lang="en-US" altLang="ja-JP" dirty="0">
                <a:latin typeface="ＭＳ明朝"/>
              </a:rPr>
              <a:t>)</a:t>
            </a:r>
            <a:r>
              <a:rPr lang="ja-JP" altLang="en-US" dirty="0">
                <a:latin typeface="ＭＳ明朝"/>
              </a:rPr>
              <a:t>と「Ａ表現」</a:t>
            </a:r>
            <a:r>
              <a:rPr lang="en-US" altLang="ja-JP" dirty="0">
                <a:latin typeface="ＭＳ明朝"/>
              </a:rPr>
              <a:t>(1)</a:t>
            </a:r>
            <a:r>
              <a:rPr lang="ja-JP" altLang="en-US" dirty="0">
                <a:latin typeface="ＭＳ明朝"/>
              </a:rPr>
              <a:t>のア</a:t>
            </a:r>
            <a:r>
              <a:rPr lang="en-US" altLang="ja-JP" dirty="0">
                <a:latin typeface="ＭＳ明朝"/>
              </a:rPr>
              <a:t>(</a:t>
            </a:r>
            <a:r>
              <a:rPr lang="ja-JP" altLang="en-US" dirty="0">
                <a:latin typeface="ＭＳ明朝"/>
              </a:rPr>
              <a:t>ｱ</a:t>
            </a:r>
            <a:r>
              <a:rPr lang="en-US" altLang="ja-JP" dirty="0">
                <a:latin typeface="ＭＳ明朝"/>
              </a:rPr>
              <a:t>)</a:t>
            </a:r>
            <a:r>
              <a:rPr lang="ja-JP" altLang="en-US" dirty="0">
                <a:latin typeface="ＭＳ明朝"/>
              </a:rPr>
              <a:t>の「感じ取ったことや考えたことなどを基にした発想や構想」の学習との関連では，双方に働く中心となるものの一つとして「作者の心情や意図」がある。</a:t>
            </a:r>
            <a:endParaRPr lang="ja-JP" altLang="en-US" dirty="0"/>
          </a:p>
        </p:txBody>
      </p:sp>
      <p:sp>
        <p:nvSpPr>
          <p:cNvPr id="15"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P70~73</a:t>
            </a:r>
            <a:endParaRPr lang="ja-JP" altLang="en-US" dirty="0">
              <a:ea typeface="ＤＨＰ平成明朝体W7" panose="02020700000000000000" pitchFamily="18" charset="-128"/>
              <a:cs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1777965"/>
      </p:ext>
    </p:extLst>
  </p:cSld>
  <p:clrMapOvr>
    <a:masterClrMapping/>
  </p:clrMapOvr>
  <mc:AlternateContent xmlns:mc="http://schemas.openxmlformats.org/markup-compatibility/2006" xmlns:p14="http://schemas.microsoft.com/office/powerpoint/2010/main">
    <mc:Choice Requires="p14">
      <p:transition spd="slow" p14:dur="2000" advTm="55517"/>
    </mc:Choice>
    <mc:Fallback xmlns="">
      <p:transition spd="slow" advTm="5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16603" y="49425"/>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a:t>
            </a:r>
          </a:p>
        </p:txBody>
      </p:sp>
      <p:graphicFrame>
        <p:nvGraphicFramePr>
          <p:cNvPr id="5" name="表 4">
            <a:extLst>
              <a:ext uri="{FF2B5EF4-FFF2-40B4-BE49-F238E27FC236}">
                <a16:creationId xmlns:a16="http://schemas.microsoft.com/office/drawing/2014/main" id="{2592D163-616A-4775-AB56-1AA1E3E60B02}"/>
              </a:ext>
            </a:extLst>
          </p:cNvPr>
          <p:cNvGraphicFramePr>
            <a:graphicFrameLocks noGrp="1"/>
          </p:cNvGraphicFramePr>
          <p:nvPr>
            <p:extLst>
              <p:ext uri="{D42A27DB-BD31-4B8C-83A1-F6EECF244321}">
                <p14:modId xmlns:p14="http://schemas.microsoft.com/office/powerpoint/2010/main" val="2753361299"/>
              </p:ext>
            </p:extLst>
          </p:nvPr>
        </p:nvGraphicFramePr>
        <p:xfrm>
          <a:off x="164594" y="1556792"/>
          <a:ext cx="3831342" cy="4250400"/>
        </p:xfrm>
        <a:graphic>
          <a:graphicData uri="http://schemas.openxmlformats.org/drawingml/2006/table">
            <a:tbl>
              <a:tblPr/>
              <a:tblGrid>
                <a:gridCol w="384430">
                  <a:extLst>
                    <a:ext uri="{9D8B030D-6E8A-4147-A177-3AD203B41FA5}">
                      <a16:colId xmlns:a16="http://schemas.microsoft.com/office/drawing/2014/main" val="2649668425"/>
                    </a:ext>
                  </a:extLst>
                </a:gridCol>
                <a:gridCol w="335650">
                  <a:extLst>
                    <a:ext uri="{9D8B030D-6E8A-4147-A177-3AD203B41FA5}">
                      <a16:colId xmlns:a16="http://schemas.microsoft.com/office/drawing/2014/main" val="20001"/>
                    </a:ext>
                  </a:extLst>
                </a:gridCol>
                <a:gridCol w="3111262">
                  <a:extLst>
                    <a:ext uri="{9D8B030D-6E8A-4147-A177-3AD203B41FA5}">
                      <a16:colId xmlns:a16="http://schemas.microsoft.com/office/drawing/2014/main" val="717016080"/>
                    </a:ext>
                  </a:extLst>
                </a:gridCol>
              </a:tblGrid>
              <a:tr h="1363201">
                <a:tc rowSpan="2">
                  <a:txBody>
                    <a:bodyPr/>
                    <a:lstStyle/>
                    <a:p>
                      <a:pPr algn="ctr" fontAlgn="ctr"/>
                      <a:r>
                        <a:rPr lang="ja-JP" altLang="en-US" sz="2000" b="0" i="0" u="none" strike="noStrike" dirty="0">
                          <a:solidFill>
                            <a:srgbClr val="000000"/>
                          </a:solidFill>
                          <a:effectLst/>
                          <a:latin typeface="+mj-ea"/>
                          <a:ea typeface="+mj-ea"/>
                        </a:rPr>
                        <a:t>思考力，判断力，表現力等</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ja-JP" altLang="en-US" sz="2000" b="1" i="0" u="none" strike="noStrike" dirty="0">
                          <a:solidFill>
                            <a:srgbClr val="000000"/>
                          </a:solidFill>
                          <a:effectLst/>
                          <a:latin typeface="+mj-ea"/>
                          <a:ea typeface="+mj-ea"/>
                        </a:rPr>
                        <a:t>生活の中の美術の働きや美術文化</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ｱ</a:t>
                      </a:r>
                      <a:r>
                        <a:rPr lang="en-US" altLang="ja-JP" sz="2000" b="0" i="0" u="none" strike="noStrike" dirty="0">
                          <a:solidFill>
                            <a:srgbClr val="000000"/>
                          </a:solidFill>
                          <a:effectLst/>
                          <a:latin typeface="+mj-ea"/>
                          <a:ea typeface="+mj-ea"/>
                        </a:rPr>
                        <a:t>) </a:t>
                      </a:r>
                      <a:r>
                        <a:rPr lang="ja-JP" altLang="en-US" sz="2000" b="0" i="0" u="none" strike="noStrike" dirty="0">
                          <a:solidFill>
                            <a:srgbClr val="000000"/>
                          </a:solidFill>
                          <a:effectLst/>
                          <a:highlight>
                            <a:srgbClr val="FFFF66"/>
                          </a:highlight>
                          <a:latin typeface="+mj-ea"/>
                          <a:ea typeface="+mj-ea"/>
                        </a:rPr>
                        <a:t>身の回りにある自然物や人工物の形</a:t>
                      </a:r>
                      <a:r>
                        <a:rPr lang="ja-JP" altLang="en-US" sz="2000" b="0" i="0" u="none" strike="noStrike">
                          <a:solidFill>
                            <a:srgbClr val="000000"/>
                          </a:solidFill>
                          <a:effectLst/>
                          <a:highlight>
                            <a:srgbClr val="FFFF66"/>
                          </a:highlight>
                          <a:latin typeface="+mj-ea"/>
                          <a:ea typeface="+mj-ea"/>
                        </a:rPr>
                        <a:t>や色彩，材料</a:t>
                      </a:r>
                      <a:r>
                        <a:rPr lang="ja-JP" altLang="en-US" sz="2000" b="0" i="0" u="none" strike="noStrike" dirty="0">
                          <a:solidFill>
                            <a:srgbClr val="000000"/>
                          </a:solidFill>
                          <a:effectLst/>
                          <a:latin typeface="+mj-ea"/>
                          <a:ea typeface="+mj-ea"/>
                        </a:rPr>
                        <a:t>などの造形的な美しさなど</a:t>
                      </a:r>
                      <a:r>
                        <a:rPr lang="ja-JP" altLang="en-US" sz="2000" b="0" i="0" u="none" strike="noStrike">
                          <a:solidFill>
                            <a:srgbClr val="000000"/>
                          </a:solidFill>
                          <a:effectLst/>
                          <a:latin typeface="+mj-ea"/>
                          <a:ea typeface="+mj-ea"/>
                        </a:rPr>
                        <a:t>を感じ取り，生活</a:t>
                      </a:r>
                      <a:r>
                        <a:rPr lang="ja-JP" altLang="en-US" sz="2000" b="0" i="0" u="none" strike="noStrike" dirty="0">
                          <a:solidFill>
                            <a:srgbClr val="000000"/>
                          </a:solidFill>
                          <a:effectLst/>
                          <a:latin typeface="+mj-ea"/>
                          <a:ea typeface="+mj-ea"/>
                        </a:rPr>
                        <a:t>を美しく豊かにする美術の働きについて考える</a:t>
                      </a:r>
                      <a:r>
                        <a:rPr lang="ja-JP" altLang="en-US" sz="2000" b="0" i="0" u="none" strike="noStrike">
                          <a:solidFill>
                            <a:srgbClr val="000000"/>
                          </a:solidFill>
                          <a:effectLst/>
                          <a:latin typeface="+mj-ea"/>
                          <a:ea typeface="+mj-ea"/>
                        </a:rPr>
                        <a:t>などして，見方</a:t>
                      </a:r>
                      <a:r>
                        <a:rPr lang="ja-JP" altLang="en-US" sz="2000" b="0" i="0" u="none" strike="noStrike" dirty="0">
                          <a:solidFill>
                            <a:srgbClr val="000000"/>
                          </a:solidFill>
                          <a:effectLst/>
                          <a:latin typeface="+mj-ea"/>
                          <a:ea typeface="+mj-ea"/>
                        </a:rPr>
                        <a:t>や感じ方を</a:t>
                      </a:r>
                      <a:r>
                        <a:rPr lang="ja-JP" altLang="en-US" sz="2000" b="0" i="0" u="none" strike="noStrike" dirty="0">
                          <a:solidFill>
                            <a:srgbClr val="000000"/>
                          </a:solidFill>
                          <a:effectLst/>
                          <a:highlight>
                            <a:srgbClr val="FFFF66"/>
                          </a:highlight>
                          <a:latin typeface="+mj-ea"/>
                          <a:ea typeface="+mj-ea"/>
                        </a:rPr>
                        <a:t>広げる</a:t>
                      </a:r>
                      <a:r>
                        <a:rPr lang="ja-JP" altLang="en-US" sz="20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306741"/>
                  </a:ext>
                </a:extLst>
              </a:tr>
              <a:tr h="104692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ｲ</a:t>
                      </a:r>
                      <a:r>
                        <a:rPr lang="en-US" altLang="ja-JP" sz="2000" b="0" i="0" u="none" strike="noStrike" dirty="0">
                          <a:solidFill>
                            <a:srgbClr val="000000"/>
                          </a:solidFill>
                          <a:effectLst/>
                          <a:latin typeface="+mj-ea"/>
                          <a:ea typeface="+mj-ea"/>
                        </a:rPr>
                        <a:t>) </a:t>
                      </a:r>
                      <a:r>
                        <a:rPr lang="ja-JP" altLang="en-US" sz="2000" b="0" i="0" u="none" strike="noStrike" dirty="0">
                          <a:solidFill>
                            <a:srgbClr val="000000"/>
                          </a:solidFill>
                          <a:effectLst/>
                          <a:highlight>
                            <a:srgbClr val="FFFF66"/>
                          </a:highlight>
                          <a:latin typeface="+mj-ea"/>
                          <a:ea typeface="+mj-ea"/>
                        </a:rPr>
                        <a:t>身近な地域や日本及び諸外国の</a:t>
                      </a:r>
                      <a:r>
                        <a:rPr lang="ja-JP" altLang="en-US" sz="2000" b="1" i="0" u="none" strike="noStrike" dirty="0">
                          <a:solidFill>
                            <a:srgbClr val="000000"/>
                          </a:solidFill>
                          <a:effectLst/>
                          <a:highlight>
                            <a:srgbClr val="FFFF66"/>
                          </a:highlight>
                          <a:latin typeface="+mj-ea"/>
                          <a:ea typeface="+mj-ea"/>
                        </a:rPr>
                        <a:t>文化遺産</a:t>
                      </a:r>
                      <a:endParaRPr lang="en-US" altLang="ja-JP" sz="2000" b="1" i="0" u="none" strike="noStrike" dirty="0">
                        <a:solidFill>
                          <a:srgbClr val="000000"/>
                        </a:solidFill>
                        <a:effectLst/>
                        <a:highlight>
                          <a:srgbClr val="FFFF66"/>
                        </a:highlight>
                        <a:latin typeface="+mj-ea"/>
                        <a:ea typeface="+mj-ea"/>
                      </a:endParaRPr>
                    </a:p>
                    <a:p>
                      <a:pPr algn="l" fontAlgn="ctr"/>
                      <a:r>
                        <a:rPr lang="ja-JP" altLang="en-US" sz="2000" b="0" i="0" u="none" strike="noStrike" dirty="0">
                          <a:solidFill>
                            <a:srgbClr val="000000"/>
                          </a:solidFill>
                          <a:effectLst/>
                          <a:highlight>
                            <a:srgbClr val="FFFF66"/>
                          </a:highlight>
                          <a:latin typeface="+mj-ea"/>
                          <a:ea typeface="+mj-ea"/>
                        </a:rPr>
                        <a:t>など</a:t>
                      </a:r>
                      <a:r>
                        <a:rPr lang="ja-JP" altLang="en-US" sz="2000" b="0" i="0" u="none" strike="noStrike" dirty="0">
                          <a:solidFill>
                            <a:srgbClr val="000000"/>
                          </a:solidFill>
                          <a:effectLst/>
                          <a:latin typeface="+mj-ea"/>
                          <a:ea typeface="+mj-ea"/>
                        </a:rPr>
                        <a:t>のよさや美しさなどを感じ取り，</a:t>
                      </a:r>
                      <a:r>
                        <a:rPr lang="ja-JP" altLang="en-US" sz="2000" b="0" i="0" u="none" strike="noStrike" dirty="0">
                          <a:solidFill>
                            <a:srgbClr val="000000"/>
                          </a:solidFill>
                          <a:effectLst/>
                          <a:highlight>
                            <a:srgbClr val="FFFF66"/>
                          </a:highlight>
                          <a:latin typeface="+mj-ea"/>
                          <a:ea typeface="+mj-ea"/>
                        </a:rPr>
                        <a:t>美術文化</a:t>
                      </a:r>
                      <a:r>
                        <a:rPr lang="ja-JP" altLang="en-US" sz="2000" b="0" i="0" u="none" strike="noStrike" dirty="0">
                          <a:solidFill>
                            <a:srgbClr val="000000"/>
                          </a:solidFill>
                          <a:effectLst/>
                          <a:latin typeface="+mj-ea"/>
                          <a:ea typeface="+mj-ea"/>
                        </a:rPr>
                        <a:t>について考えるなどして，見方や感じ方を</a:t>
                      </a:r>
                      <a:r>
                        <a:rPr lang="ja-JP" altLang="en-US" sz="2000" b="0" i="0" u="none" strike="noStrike" dirty="0">
                          <a:solidFill>
                            <a:srgbClr val="000000"/>
                          </a:solidFill>
                          <a:effectLst/>
                          <a:highlight>
                            <a:srgbClr val="FFFF66"/>
                          </a:highlight>
                          <a:latin typeface="+mj-ea"/>
                          <a:ea typeface="+mj-ea"/>
                        </a:rPr>
                        <a:t>広げる</a:t>
                      </a:r>
                      <a:r>
                        <a:rPr lang="ja-JP" altLang="en-US" sz="20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228167"/>
                  </a:ext>
                </a:extLst>
              </a:tr>
            </a:tbl>
          </a:graphicData>
        </a:graphic>
      </p:graphicFrame>
      <p:sp>
        <p:nvSpPr>
          <p:cNvPr id="10"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44624"/>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11"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a:t>
            </a:r>
            <a:r>
              <a:rPr kumimoji="1" lang="en-US" altLang="ja-JP" sz="2400" b="1" dirty="0">
                <a:latin typeface="+mn-ea"/>
              </a:rPr>
              <a:t>B</a:t>
            </a:r>
            <a:r>
              <a:rPr kumimoji="1" lang="ja-JP" altLang="en-US" sz="2400" b="1" dirty="0">
                <a:latin typeface="Tahoma" panose="020B0604030504040204" pitchFamily="34" charset="0"/>
              </a:rPr>
              <a:t>　「鑑賞」（１）</a:t>
            </a:r>
          </a:p>
        </p:txBody>
      </p:sp>
      <p:sp>
        <p:nvSpPr>
          <p:cNvPr id="12"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782442"/>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イ　</a:t>
            </a:r>
            <a:r>
              <a:rPr kumimoji="1" lang="ja-JP" altLang="en-US" sz="2000" b="1" dirty="0">
                <a:solidFill>
                  <a:srgbClr val="FF0000"/>
                </a:solidFill>
                <a:latin typeface="+mn-ea"/>
              </a:rPr>
              <a:t>生活の中の美術の働きや美術文化について</a:t>
            </a:r>
            <a:r>
              <a:rPr kumimoji="1" lang="ja-JP" altLang="en-US" sz="2000" b="1" dirty="0">
                <a:latin typeface="+mn-ea"/>
              </a:rPr>
              <a:t>の見方や感じ方を広げる活動</a:t>
            </a:r>
            <a:r>
              <a:rPr kumimoji="1" lang="ja-JP" altLang="en-US" sz="2000" b="1">
                <a:latin typeface="+mn-ea"/>
              </a:rPr>
              <a:t>を通して，</a:t>
            </a:r>
            <a:r>
              <a:rPr kumimoji="1" lang="ja-JP" altLang="en-US" sz="2000" b="1">
                <a:solidFill>
                  <a:srgbClr val="FF0000"/>
                </a:solidFill>
                <a:latin typeface="+mn-ea"/>
              </a:rPr>
              <a:t>鑑賞</a:t>
            </a:r>
            <a:r>
              <a:rPr kumimoji="1" lang="ja-JP" altLang="en-US" sz="2000" b="1" dirty="0">
                <a:latin typeface="+mn-ea"/>
              </a:rPr>
              <a:t>に関する次の事項を身に付けることができるよう指導する。</a:t>
            </a:r>
          </a:p>
        </p:txBody>
      </p:sp>
      <p:sp>
        <p:nvSpPr>
          <p:cNvPr id="14" name="線吹き出し 1 (枠付き) 13"/>
          <p:cNvSpPr/>
          <p:nvPr/>
        </p:nvSpPr>
        <p:spPr>
          <a:xfrm>
            <a:off x="4283968" y="2236712"/>
            <a:ext cx="4590645" cy="3539886"/>
          </a:xfrm>
          <a:prstGeom prst="borderCallout1">
            <a:avLst>
              <a:gd name="adj1" fmla="val 64103"/>
              <a:gd name="adj2" fmla="val -417"/>
              <a:gd name="adj3" fmla="val 64118"/>
              <a:gd name="adj4" fmla="val -50718"/>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t>　</a:t>
            </a:r>
            <a:r>
              <a:rPr kumimoji="1" lang="ja-JP" altLang="en-US" sz="2400" b="1" dirty="0"/>
              <a:t>絵画，彫刻，デザイン，工芸，　建築，生活用具などや，それらをつくりだした創造的精神や技術   など，人々が自らの生活や人生をより豊かで充実したものにする    ために，それぞれの国や民族が長い歴史の中で，築き上げ受け 継いできた有形・無形の文化財などのこと</a:t>
            </a:r>
            <a:r>
              <a:rPr kumimoji="1" lang="ja-JP" altLang="en-US" sz="2400" dirty="0"/>
              <a:t>。</a:t>
            </a:r>
          </a:p>
        </p:txBody>
      </p:sp>
      <p:sp>
        <p:nvSpPr>
          <p:cNvPr id="15" name="正方形/長方形 14"/>
          <p:cNvSpPr/>
          <p:nvPr/>
        </p:nvSpPr>
        <p:spPr>
          <a:xfrm>
            <a:off x="107504" y="6023029"/>
            <a:ext cx="8920696" cy="646331"/>
          </a:xfrm>
          <a:prstGeom prst="rect">
            <a:avLst/>
          </a:prstGeom>
        </p:spPr>
        <p:txBody>
          <a:bodyPr wrap="square">
            <a:spAutoFit/>
          </a:bodyPr>
          <a:lstStyle/>
          <a:p>
            <a:r>
              <a:rPr lang="en-US" altLang="ja-JP" dirty="0">
                <a:latin typeface="ＭＳ明朝"/>
              </a:rPr>
              <a:t>※</a:t>
            </a:r>
            <a:r>
              <a:rPr lang="ja-JP" altLang="en-US" dirty="0">
                <a:latin typeface="ＭＳ明朝"/>
              </a:rPr>
              <a:t>　身近な地域における鑑賞の対象と</a:t>
            </a:r>
            <a:r>
              <a:rPr lang="ja-JP" altLang="en-US">
                <a:latin typeface="ＭＳ明朝"/>
              </a:rPr>
              <a:t>しては，地域</a:t>
            </a:r>
            <a:r>
              <a:rPr lang="ja-JP" altLang="en-US" dirty="0">
                <a:latin typeface="ＭＳ明朝"/>
              </a:rPr>
              <a:t>にある伝統的な工芸品や祭りの山車</a:t>
            </a:r>
            <a:endParaRPr lang="en-US" altLang="ja-JP" dirty="0">
              <a:latin typeface="ＭＳ明朝"/>
            </a:endParaRPr>
          </a:p>
          <a:p>
            <a:r>
              <a:rPr lang="ja-JP" altLang="en-US" dirty="0">
                <a:latin typeface="ＭＳ明朝"/>
              </a:rPr>
              <a:t>　</a:t>
            </a:r>
            <a:r>
              <a:rPr lang="ja-JP" altLang="en-US">
                <a:latin typeface="ＭＳ明朝"/>
              </a:rPr>
              <a:t>だし，建造物</a:t>
            </a:r>
            <a:r>
              <a:rPr lang="ja-JP" altLang="en-US" dirty="0">
                <a:latin typeface="ＭＳ明朝"/>
              </a:rPr>
              <a:t>など</a:t>
            </a:r>
            <a:r>
              <a:rPr lang="ja-JP" altLang="en-US">
                <a:latin typeface="ＭＳ明朝"/>
              </a:rPr>
              <a:t>に加えて，家庭</a:t>
            </a:r>
            <a:r>
              <a:rPr lang="ja-JP" altLang="en-US" dirty="0">
                <a:latin typeface="ＭＳ明朝"/>
              </a:rPr>
              <a:t>にある掛け軸</a:t>
            </a:r>
            <a:r>
              <a:rPr lang="ja-JP" altLang="en-US">
                <a:latin typeface="ＭＳ明朝"/>
              </a:rPr>
              <a:t>や扇子，風呂敷</a:t>
            </a:r>
            <a:r>
              <a:rPr lang="ja-JP" altLang="en-US" dirty="0">
                <a:latin typeface="ＭＳ明朝"/>
              </a:rPr>
              <a:t>なども考えられる。　</a:t>
            </a:r>
            <a:endParaRPr lang="ja-JP" altLang="en-US" dirty="0"/>
          </a:p>
        </p:txBody>
      </p:sp>
      <p:sp>
        <p:nvSpPr>
          <p:cNvPr id="16"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P73~76</a:t>
            </a:r>
            <a:endParaRPr lang="ja-JP" altLang="en-US" dirty="0">
              <a:ea typeface="ＤＨＰ平成明朝体W7" panose="02020700000000000000" pitchFamily="18" charset="-128"/>
              <a:cs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590880"/>
      </p:ext>
    </p:extLst>
  </p:cSld>
  <p:clrMapOvr>
    <a:masterClrMapping/>
  </p:clrMapOvr>
  <mc:AlternateContent xmlns:mc="http://schemas.openxmlformats.org/markup-compatibility/2006" xmlns:p14="http://schemas.microsoft.com/office/powerpoint/2010/main">
    <mc:Choice Requires="p14">
      <p:transition spd="slow" p14:dur="2000" advTm="64072"/>
    </mc:Choice>
    <mc:Fallback xmlns="">
      <p:transition spd="slow" advTm="6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842A233-141D-41E0-8760-6A0A13B3E52F}"/>
              </a:ext>
            </a:extLst>
          </p:cNvPr>
          <p:cNvGraphicFramePr>
            <a:graphicFrameLocks noGrp="1"/>
          </p:cNvGraphicFramePr>
          <p:nvPr>
            <p:extLst>
              <p:ext uri="{D42A27DB-BD31-4B8C-83A1-F6EECF244321}">
                <p14:modId xmlns:p14="http://schemas.microsoft.com/office/powerpoint/2010/main" val="2904615807"/>
              </p:ext>
            </p:extLst>
          </p:nvPr>
        </p:nvGraphicFramePr>
        <p:xfrm>
          <a:off x="72009" y="1498133"/>
          <a:ext cx="8964487" cy="836640"/>
        </p:xfrm>
        <a:graphic>
          <a:graphicData uri="http://schemas.openxmlformats.org/drawingml/2006/table">
            <a:tbl>
              <a:tblPr/>
              <a:tblGrid>
                <a:gridCol w="355214">
                  <a:extLst>
                    <a:ext uri="{9D8B030D-6E8A-4147-A177-3AD203B41FA5}">
                      <a16:colId xmlns:a16="http://schemas.microsoft.com/office/drawing/2014/main" val="4114913126"/>
                    </a:ext>
                  </a:extLst>
                </a:gridCol>
                <a:gridCol w="8609273">
                  <a:extLst>
                    <a:ext uri="{9D8B030D-6E8A-4147-A177-3AD203B41FA5}">
                      <a16:colId xmlns:a16="http://schemas.microsoft.com/office/drawing/2014/main" val="201569178"/>
                    </a:ext>
                  </a:extLst>
                </a:gridCol>
              </a:tblGrid>
              <a:tr h="352999">
                <a:tc rowSpan="2">
                  <a:txBody>
                    <a:bodyPr/>
                    <a:lstStyle/>
                    <a:p>
                      <a:pPr algn="ctr" fontAlgn="ctr"/>
                      <a:r>
                        <a:rPr lang="ja-JP" altLang="en-US" sz="2000" b="0" i="0" u="none" strike="noStrike" dirty="0">
                          <a:solidFill>
                            <a:srgbClr val="000000"/>
                          </a:solidFill>
                          <a:effectLst/>
                          <a:latin typeface="+mj-ea"/>
                          <a:ea typeface="+mj-ea"/>
                        </a:rPr>
                        <a:t>知　識</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ctr"/>
                      <a:r>
                        <a:rPr lang="ja-JP" altLang="en-US" sz="1800" b="0" i="0" u="none" strike="noStrike" dirty="0">
                          <a:solidFill>
                            <a:srgbClr val="000000"/>
                          </a:solidFill>
                          <a:effectLst/>
                          <a:latin typeface="+mj-ea"/>
                          <a:ea typeface="+mj-ea"/>
                        </a:rPr>
                        <a:t>ア　形</a:t>
                      </a:r>
                      <a:r>
                        <a:rPr lang="ja-JP" altLang="en-US" sz="1800" b="0" i="0" u="none" strike="noStrike">
                          <a:solidFill>
                            <a:srgbClr val="000000"/>
                          </a:solidFill>
                          <a:effectLst/>
                          <a:latin typeface="+mj-ea"/>
                          <a:ea typeface="+mj-ea"/>
                        </a:rPr>
                        <a:t>や色彩，材料，光</a:t>
                      </a:r>
                      <a:r>
                        <a:rPr lang="ja-JP" altLang="en-US" sz="1800" b="0" i="0" u="none" strike="noStrike" dirty="0">
                          <a:solidFill>
                            <a:srgbClr val="000000"/>
                          </a:solidFill>
                          <a:effectLst/>
                          <a:latin typeface="+mj-ea"/>
                          <a:ea typeface="+mj-ea"/>
                        </a:rPr>
                        <a:t>などの</a:t>
                      </a:r>
                      <a:r>
                        <a:rPr lang="ja-JP" altLang="en-US" sz="1800" b="0" i="0" u="none" strike="noStrike">
                          <a:solidFill>
                            <a:srgbClr val="000000"/>
                          </a:solidFill>
                          <a:effectLst/>
                          <a:latin typeface="+mj-ea"/>
                          <a:ea typeface="+mj-ea"/>
                        </a:rPr>
                        <a:t>性質や，それら</a:t>
                      </a:r>
                      <a:r>
                        <a:rPr lang="ja-JP" altLang="en-US" sz="1800" b="0" i="0" u="none" strike="noStrike" dirty="0">
                          <a:solidFill>
                            <a:srgbClr val="000000"/>
                          </a:solidFill>
                          <a:effectLst/>
                          <a:latin typeface="+mj-ea"/>
                          <a:ea typeface="+mj-ea"/>
                        </a:rPr>
                        <a:t>が感情にもたらす効果などを理解すること。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733152"/>
                  </a:ext>
                </a:extLst>
              </a:tr>
              <a:tr h="342493">
                <a:tc vMerge="1">
                  <a:txBody>
                    <a:bodyPr/>
                    <a:lstStyle/>
                    <a:p>
                      <a:pPr algn="ctr" fontAlgn="ctr"/>
                      <a:endParaRPr lang="ja-JP" altLang="en-US" sz="1400" b="0" i="0" u="none" strike="noStrike" dirty="0">
                        <a:solidFill>
                          <a:srgbClr val="000000"/>
                        </a:solidFill>
                        <a:effectLst/>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ctr"/>
                      <a:r>
                        <a:rPr lang="ja-JP" altLang="en-US" sz="1800" b="0" i="0" u="none" strike="noStrike" dirty="0">
                          <a:solidFill>
                            <a:srgbClr val="000000"/>
                          </a:solidFill>
                          <a:effectLst/>
                          <a:latin typeface="+mj-ea"/>
                          <a:ea typeface="+mj-ea"/>
                        </a:rPr>
                        <a:t>イ　造形的な特徴などを基に，全体のイメージや作風など</a:t>
                      </a:r>
                      <a:r>
                        <a:rPr lang="ja-JP" altLang="en-US" sz="1800" b="1" i="0" u="none" strike="noStrike" dirty="0">
                          <a:solidFill>
                            <a:srgbClr val="FF0000"/>
                          </a:solidFill>
                          <a:effectLst/>
                          <a:latin typeface="+mj-ea"/>
                          <a:ea typeface="+mj-ea"/>
                        </a:rPr>
                        <a:t>で</a:t>
                      </a:r>
                      <a:r>
                        <a:rPr lang="ja-JP" altLang="en-US" sz="1800" b="0" i="0" u="none" strike="noStrike" dirty="0">
                          <a:solidFill>
                            <a:srgbClr val="000000"/>
                          </a:solidFill>
                          <a:effectLst/>
                          <a:latin typeface="+mj-ea"/>
                          <a:ea typeface="+mj-ea"/>
                        </a:rPr>
                        <a:t>捉えることを理解すること。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103573"/>
                  </a:ext>
                </a:extLst>
              </a:tr>
            </a:tbl>
          </a:graphicData>
        </a:graphic>
      </p:graphicFrame>
      <p:sp>
        <p:nvSpPr>
          <p:cNvPr id="9"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a:t>
            </a:r>
            <a:r>
              <a:rPr kumimoji="1" lang="en-US" altLang="ja-JP" sz="2400" b="1" dirty="0">
                <a:latin typeface="Tahoma" panose="020B0604030504040204" pitchFamily="34" charset="0"/>
              </a:rPr>
              <a:t>〔</a:t>
            </a:r>
            <a:r>
              <a:rPr kumimoji="1" lang="ja-JP" altLang="en-US" sz="2400" b="1" dirty="0">
                <a:latin typeface="Tahoma" panose="020B0604030504040204" pitchFamily="34" charset="0"/>
              </a:rPr>
              <a:t>共通事項</a:t>
            </a:r>
            <a:r>
              <a:rPr kumimoji="1" lang="en-US" altLang="ja-JP" sz="2400" b="1" dirty="0">
                <a:latin typeface="Tahoma" panose="020B0604030504040204" pitchFamily="34" charset="0"/>
              </a:rPr>
              <a:t>〕</a:t>
            </a:r>
            <a:endParaRPr kumimoji="1" lang="ja-JP" altLang="en-US" sz="2400" b="1" dirty="0">
              <a:latin typeface="Tahoma" panose="020B0604030504040204" pitchFamily="34" charset="0"/>
            </a:endParaRPr>
          </a:p>
        </p:txBody>
      </p:sp>
      <p:sp>
        <p:nvSpPr>
          <p:cNvPr id="12"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782442"/>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000" b="1" dirty="0">
                <a:latin typeface="+mn-ea"/>
              </a:rPr>
              <a:t>(1)</a:t>
            </a:r>
            <a:r>
              <a:rPr kumimoji="1" lang="ja-JP" altLang="en-US" sz="2000" b="1" dirty="0">
                <a:latin typeface="+mn-ea"/>
              </a:rPr>
              <a:t>　</a:t>
            </a:r>
            <a:r>
              <a:rPr kumimoji="1" lang="en-US" altLang="ja-JP" sz="2000" b="1" dirty="0">
                <a:latin typeface="+mn-ea"/>
              </a:rPr>
              <a:t> </a:t>
            </a:r>
            <a:r>
              <a:rPr kumimoji="1" lang="ja-JP" altLang="en-US" sz="2000" b="1" dirty="0">
                <a:latin typeface="+mn-ea"/>
              </a:rPr>
              <a:t>「Ａ表現」及び「Ｂ鑑賞」の指導を通して，次の事項を身に付けることが　　　　　できるよう指導する。</a:t>
            </a:r>
          </a:p>
        </p:txBody>
      </p:sp>
      <p:sp>
        <p:nvSpPr>
          <p:cNvPr id="3" name="正方形/長方形 2"/>
          <p:cNvSpPr/>
          <p:nvPr/>
        </p:nvSpPr>
        <p:spPr>
          <a:xfrm>
            <a:off x="63833" y="2471869"/>
            <a:ext cx="8749947" cy="369332"/>
          </a:xfrm>
          <a:prstGeom prst="rect">
            <a:avLst/>
          </a:prstGeom>
        </p:spPr>
        <p:txBody>
          <a:bodyPr wrap="square">
            <a:spAutoFit/>
          </a:bodyPr>
          <a:lstStyle/>
          <a:p>
            <a:r>
              <a:rPr lang="ja-JP" altLang="en-US" b="1" dirty="0">
                <a:latin typeface="+mj-ea"/>
                <a:ea typeface="+mj-ea"/>
              </a:rPr>
              <a:t>◆　</a:t>
            </a:r>
            <a:r>
              <a:rPr lang="en-US" altLang="ja-JP" b="1" dirty="0">
                <a:latin typeface="+mj-ea"/>
                <a:ea typeface="+mj-ea"/>
              </a:rPr>
              <a:t>〔</a:t>
            </a:r>
            <a:r>
              <a:rPr lang="ja-JP" altLang="en-US" b="1" dirty="0">
                <a:latin typeface="+mj-ea"/>
                <a:ea typeface="+mj-ea"/>
              </a:rPr>
              <a:t>共通事項</a:t>
            </a:r>
            <a:r>
              <a:rPr lang="en-US" altLang="ja-JP" b="1" dirty="0">
                <a:latin typeface="+mj-ea"/>
                <a:ea typeface="+mj-ea"/>
              </a:rPr>
              <a:t>〕</a:t>
            </a:r>
            <a:r>
              <a:rPr lang="ja-JP" altLang="en-US" b="1" dirty="0">
                <a:latin typeface="+mj-ea"/>
                <a:ea typeface="+mj-ea"/>
              </a:rPr>
              <a:t>を位置付けた各領域の指導について</a:t>
            </a:r>
          </a:p>
        </p:txBody>
      </p:sp>
      <p:sp>
        <p:nvSpPr>
          <p:cNvPr id="5" name="正方形/長方形 4"/>
          <p:cNvSpPr/>
          <p:nvPr/>
        </p:nvSpPr>
        <p:spPr>
          <a:xfrm>
            <a:off x="194682" y="2841201"/>
            <a:ext cx="8841814" cy="3477875"/>
          </a:xfrm>
          <a:prstGeom prst="rect">
            <a:avLst/>
          </a:prstGeom>
          <a:solidFill>
            <a:schemeClr val="bg1"/>
          </a:solidFill>
          <a:ln>
            <a:solidFill>
              <a:schemeClr val="tx1"/>
            </a:solidFill>
          </a:ln>
        </p:spPr>
        <p:txBody>
          <a:bodyPr wrap="square">
            <a:spAutoFit/>
          </a:bodyPr>
          <a:lstStyle/>
          <a:p>
            <a:r>
              <a:rPr lang="ja-JP" altLang="en-US" sz="2000" dirty="0">
                <a:latin typeface="ＭＳ 明朝" panose="02020609040205080304" pitchFamily="17" charset="-128"/>
                <a:ea typeface="ＭＳ 明朝" panose="02020609040205080304" pitchFamily="17" charset="-128"/>
              </a:rPr>
              <a:t>（例）　「Ａ表現」（１）の発想や構想を育成する項目</a:t>
            </a:r>
            <a:endParaRPr lang="en-US" altLang="ja-JP" sz="2000" dirty="0">
              <a:latin typeface="ＭＳ 明朝" panose="02020609040205080304" pitchFamily="17" charset="-128"/>
              <a:ea typeface="ＭＳ 明朝" panose="02020609040205080304" pitchFamily="17" charset="-128"/>
            </a:endParaRPr>
          </a:p>
          <a:p>
            <a:r>
              <a:rPr lang="ja-JP" altLang="en-US" sz="2000" dirty="0">
                <a:latin typeface="ＭＳ 明朝" panose="02020609040205080304" pitchFamily="17" charset="-128"/>
                <a:ea typeface="ＭＳ 明朝" panose="02020609040205080304" pitchFamily="17" charset="-128"/>
              </a:rPr>
              <a:t>　</a:t>
            </a:r>
            <a:r>
              <a:rPr lang="ja-JP" altLang="en-US" sz="2000" b="1" u="sng" dirty="0">
                <a:latin typeface="ＭＳ 明朝" panose="02020609040205080304" pitchFamily="17" charset="-128"/>
                <a:ea typeface="ＭＳ 明朝" panose="02020609040205080304" pitchFamily="17" charset="-128"/>
              </a:rPr>
              <a:t>色彩の色味や明るさ，鮮やかさについて理解</a:t>
            </a:r>
            <a:r>
              <a:rPr lang="ja-JP" altLang="en-US" sz="2000" dirty="0">
                <a:latin typeface="ＭＳ 明朝" panose="02020609040205080304" pitchFamily="17" charset="-128"/>
                <a:ea typeface="ＭＳ 明朝" panose="02020609040205080304" pitchFamily="17" charset="-128"/>
              </a:rPr>
              <a:t>したり，</a:t>
            </a:r>
            <a:r>
              <a:rPr lang="ja-JP" altLang="en-US" sz="2000" u="sng" dirty="0">
                <a:latin typeface="ＭＳ 明朝" panose="02020609040205080304" pitchFamily="17" charset="-128"/>
                <a:ea typeface="ＭＳ 明朝" panose="02020609040205080304" pitchFamily="17" charset="-128"/>
              </a:rPr>
              <a:t>造形的な特徴など</a:t>
            </a:r>
            <a:r>
              <a:rPr lang="ja-JP" altLang="en-US" sz="2000" b="1" u="sng" dirty="0">
                <a:latin typeface="ＭＳ 明朝" panose="02020609040205080304" pitchFamily="17" charset="-128"/>
                <a:ea typeface="ＭＳ 明朝" panose="02020609040205080304" pitchFamily="17" charset="-128"/>
              </a:rPr>
              <a:t>を基に，見立てたり心情などと関連付けたりして全体のイメージで捉えることを理解</a:t>
            </a:r>
            <a:r>
              <a:rPr lang="ja-JP" altLang="en-US" sz="2000" dirty="0">
                <a:latin typeface="ＭＳ 明朝" panose="02020609040205080304" pitchFamily="17" charset="-128"/>
                <a:ea typeface="ＭＳ 明朝" panose="02020609040205080304" pitchFamily="17" charset="-128"/>
              </a:rPr>
              <a:t>させながら，</a:t>
            </a:r>
            <a:endParaRPr lang="en-US" altLang="ja-JP" sz="2000" dirty="0">
              <a:latin typeface="ＭＳ 明朝" panose="02020609040205080304" pitchFamily="17" charset="-128"/>
              <a:ea typeface="ＭＳ 明朝" panose="02020609040205080304" pitchFamily="17" charset="-128"/>
            </a:endParaRPr>
          </a:p>
          <a:p>
            <a:r>
              <a:rPr lang="ja-JP" altLang="en-US" sz="2000" b="1" dirty="0">
                <a:solidFill>
                  <a:srgbClr val="FF0000"/>
                </a:solidFill>
                <a:latin typeface="ＭＳ 明朝" panose="02020609040205080304" pitchFamily="17" charset="-128"/>
                <a:ea typeface="ＭＳ 明朝" panose="02020609040205080304" pitchFamily="17" charset="-128"/>
              </a:rPr>
              <a:t>絵や彫刻などに表現する活動</a:t>
            </a:r>
            <a:r>
              <a:rPr lang="ja-JP" altLang="en-US" sz="2000" dirty="0">
                <a:latin typeface="ＭＳ 明朝" panose="02020609040205080304" pitchFamily="17" charset="-128"/>
                <a:ea typeface="ＭＳ 明朝" panose="02020609040205080304" pitchFamily="17" charset="-128"/>
              </a:rPr>
              <a:t>では，対象などの特徴や印象，美しさなどを感じ取らせて主題を創出させたり，主題を基に表現のイメージをもたせて全体と部分との関係を考えて構想したりする。</a:t>
            </a:r>
            <a:endParaRPr lang="en-US" altLang="ja-JP" sz="2000" dirty="0">
              <a:latin typeface="ＭＳ 明朝" panose="02020609040205080304" pitchFamily="17" charset="-128"/>
              <a:ea typeface="ＭＳ 明朝" panose="02020609040205080304" pitchFamily="17" charset="-128"/>
            </a:endParaRPr>
          </a:p>
          <a:p>
            <a:r>
              <a:rPr lang="ja-JP" altLang="en-US" sz="2000" b="1" dirty="0">
                <a:solidFill>
                  <a:srgbClr val="FF0000"/>
                </a:solidFill>
                <a:latin typeface="ＭＳ 明朝" panose="02020609040205080304" pitchFamily="17" charset="-128"/>
                <a:ea typeface="ＭＳ 明朝" panose="02020609040205080304" pitchFamily="17" charset="-128"/>
              </a:rPr>
              <a:t>工芸やデザインに表現する活動</a:t>
            </a:r>
            <a:r>
              <a:rPr lang="ja-JP" altLang="en-US" sz="2000" dirty="0">
                <a:latin typeface="ＭＳ 明朝" panose="02020609040205080304" pitchFamily="17" charset="-128"/>
                <a:ea typeface="ＭＳ 明朝" panose="02020609040205080304" pitchFamily="17" charset="-128"/>
              </a:rPr>
              <a:t>では，身の回りに必要な目的や条件について　　考えさせたり，構想する場面で，形や色彩などの組合せによる構成の美しさなどの</a:t>
            </a:r>
            <a:r>
              <a:rPr lang="ja-JP" altLang="en-US" sz="2000" b="1" u="sng" dirty="0">
                <a:latin typeface="ＭＳ 明朝" panose="02020609040205080304" pitchFamily="17" charset="-128"/>
                <a:ea typeface="ＭＳ 明朝" panose="02020609040205080304" pitchFamily="17" charset="-128"/>
              </a:rPr>
              <a:t>全体に着目</a:t>
            </a:r>
            <a:r>
              <a:rPr lang="ja-JP" altLang="en-US" sz="2000" dirty="0">
                <a:latin typeface="ＭＳ 明朝" panose="02020609040205080304" pitchFamily="17" charset="-128"/>
                <a:ea typeface="ＭＳ 明朝" panose="02020609040205080304" pitchFamily="17" charset="-128"/>
              </a:rPr>
              <a:t>させて，自分が表現しようとしていることを意識して具体的にアイデアスケッチなどで考えさせたりする。</a:t>
            </a:r>
          </a:p>
        </p:txBody>
      </p:sp>
      <p:sp>
        <p:nvSpPr>
          <p:cNvPr id="10"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P77~79</a:t>
            </a:r>
            <a:endParaRPr lang="ja-JP" altLang="en-US" dirty="0">
              <a:ea typeface="ＤＨＰ平成明朝体W7" panose="02020700000000000000" pitchFamily="18" charset="-128"/>
              <a:cs typeface="Tahoma" panose="020B0604030504040204" pitchFamily="34" charset="0"/>
            </a:endParaRPr>
          </a:p>
        </p:txBody>
      </p:sp>
      <p:sp>
        <p:nvSpPr>
          <p:cNvPr id="11" name="AutoShape 15">
            <a:extLst>
              <a:ext uri="{FF2B5EF4-FFF2-40B4-BE49-F238E27FC236}">
                <a16:creationId xmlns:a16="http://schemas.microsoft.com/office/drawing/2014/main" id="{D11E28A3-CC2A-405F-8A10-94AE89005F14}"/>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2471194"/>
      </p:ext>
    </p:extLst>
  </p:cSld>
  <p:clrMapOvr>
    <a:masterClrMapping/>
  </p:clrMapOvr>
  <mc:AlternateContent xmlns:mc="http://schemas.openxmlformats.org/markup-compatibility/2006" xmlns:p14="http://schemas.microsoft.com/office/powerpoint/2010/main">
    <mc:Choice Requires="p14">
      <p:transition spd="slow" p14:dur="2000" advTm="64036"/>
    </mc:Choice>
    <mc:Fallback xmlns="">
      <p:transition spd="slow" advTm="64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0842A233-141D-41E0-8760-6A0A13B3E52F}"/>
              </a:ext>
            </a:extLst>
          </p:cNvPr>
          <p:cNvGraphicFramePr>
            <a:graphicFrameLocks noGrp="1"/>
          </p:cNvGraphicFramePr>
          <p:nvPr>
            <p:extLst>
              <p:ext uri="{D42A27DB-BD31-4B8C-83A1-F6EECF244321}">
                <p14:modId xmlns:p14="http://schemas.microsoft.com/office/powerpoint/2010/main" val="3901691641"/>
              </p:ext>
            </p:extLst>
          </p:nvPr>
        </p:nvGraphicFramePr>
        <p:xfrm>
          <a:off x="323528" y="906165"/>
          <a:ext cx="8640960" cy="2810972"/>
        </p:xfrm>
        <a:graphic>
          <a:graphicData uri="http://schemas.openxmlformats.org/drawingml/2006/table">
            <a:tbl>
              <a:tblPr/>
              <a:tblGrid>
                <a:gridCol w="8640960">
                  <a:extLst>
                    <a:ext uri="{9D8B030D-6E8A-4147-A177-3AD203B41FA5}">
                      <a16:colId xmlns:a16="http://schemas.microsoft.com/office/drawing/2014/main" val="201569178"/>
                    </a:ext>
                  </a:extLst>
                </a:gridCol>
              </a:tblGrid>
              <a:tr h="914279">
                <a:tc>
                  <a:txBody>
                    <a:bodyPr/>
                    <a:lstStyle/>
                    <a:p>
                      <a:pPr algn="l" fontAlgn="ctr"/>
                      <a:r>
                        <a:rPr lang="en-US" altLang="ja-JP" sz="2000" b="0" i="0" u="none" strike="noStrike" dirty="0">
                          <a:solidFill>
                            <a:srgbClr val="000000"/>
                          </a:solidFill>
                          <a:effectLst/>
                          <a:latin typeface="+mj-ea"/>
                          <a:ea typeface="+mj-ea"/>
                        </a:rPr>
                        <a:t>(1) </a:t>
                      </a:r>
                      <a:r>
                        <a:rPr lang="ja-JP" altLang="en-US" sz="2000" b="0" i="0" u="none" strike="noStrike" dirty="0">
                          <a:solidFill>
                            <a:srgbClr val="000000"/>
                          </a:solidFill>
                          <a:effectLst/>
                          <a:latin typeface="+mj-ea"/>
                          <a:ea typeface="+mj-ea"/>
                        </a:rPr>
                        <a:t>第１学年</a:t>
                      </a:r>
                      <a:r>
                        <a:rPr lang="ja-JP" altLang="en-US" sz="2000" b="0" i="0" u="none" strike="noStrike">
                          <a:solidFill>
                            <a:srgbClr val="000000"/>
                          </a:solidFill>
                          <a:effectLst/>
                          <a:latin typeface="+mj-ea"/>
                          <a:ea typeface="+mj-ea"/>
                        </a:rPr>
                        <a:t>では，内容</a:t>
                      </a:r>
                      <a:r>
                        <a:rPr lang="ja-JP" altLang="en-US" sz="2000" b="0" i="0" u="none" strike="noStrike" dirty="0">
                          <a:solidFill>
                            <a:srgbClr val="000000"/>
                          </a:solidFill>
                          <a:effectLst/>
                          <a:latin typeface="+mj-ea"/>
                          <a:ea typeface="+mj-ea"/>
                        </a:rPr>
                        <a:t>に示す各事項の定着を図ることを基本</a:t>
                      </a:r>
                      <a:r>
                        <a:rPr lang="ja-JP" altLang="en-US" sz="2000" b="0" i="0" u="none" strike="noStrike">
                          <a:solidFill>
                            <a:srgbClr val="000000"/>
                          </a:solidFill>
                          <a:effectLst/>
                          <a:latin typeface="+mj-ea"/>
                          <a:ea typeface="+mj-ea"/>
                        </a:rPr>
                        <a:t>とし，</a:t>
                      </a:r>
                      <a:r>
                        <a:rPr lang="ja-JP" altLang="en-US" sz="2000" b="1" i="0" u="none" strike="noStrike">
                          <a:solidFill>
                            <a:srgbClr val="FF0000"/>
                          </a:solidFill>
                          <a:effectLst/>
                          <a:latin typeface="+mj-ea"/>
                          <a:ea typeface="+mj-ea"/>
                        </a:rPr>
                        <a:t>一年間</a:t>
                      </a:r>
                      <a:r>
                        <a:rPr lang="ja-JP" altLang="en-US" sz="2000" b="1" i="0" u="none" strike="noStrike" dirty="0">
                          <a:solidFill>
                            <a:srgbClr val="FF0000"/>
                          </a:solidFill>
                          <a:effectLst/>
                          <a:latin typeface="+mj-ea"/>
                          <a:ea typeface="+mj-ea"/>
                        </a:rPr>
                        <a:t>で　全ての内容が学習できるように</a:t>
                      </a:r>
                      <a:r>
                        <a:rPr lang="ja-JP" altLang="en-US" sz="2000" b="0" i="0" u="none" strike="noStrike" dirty="0">
                          <a:solidFill>
                            <a:srgbClr val="000000"/>
                          </a:solidFill>
                          <a:effectLst/>
                          <a:latin typeface="+mj-ea"/>
                          <a:ea typeface="+mj-ea"/>
                        </a:rPr>
                        <a:t>一題材に充てる時間数などについて十分検討　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7733152"/>
                  </a:ext>
                </a:extLst>
              </a:tr>
              <a:tr h="1752572">
                <a:tc>
                  <a:txBody>
                    <a:bodyPr/>
                    <a:lstStyle/>
                    <a:p>
                      <a:pPr algn="l" fontAlgn="ctr"/>
                      <a:r>
                        <a:rPr lang="en-US" altLang="ja-JP" sz="2000" b="0" i="0" u="none" strike="noStrike" dirty="0">
                          <a:solidFill>
                            <a:srgbClr val="000000"/>
                          </a:solidFill>
                          <a:effectLst/>
                          <a:latin typeface="+mj-ea"/>
                          <a:ea typeface="+mj-ea"/>
                        </a:rPr>
                        <a:t>(2) </a:t>
                      </a:r>
                      <a:r>
                        <a:rPr lang="ja-JP" altLang="en-US" sz="2000" b="0" i="0" u="none" strike="noStrike" dirty="0">
                          <a:solidFill>
                            <a:srgbClr val="000000"/>
                          </a:solidFill>
                          <a:effectLst/>
                          <a:latin typeface="+mj-ea"/>
                          <a:ea typeface="+mj-ea"/>
                        </a:rPr>
                        <a:t>「Ａ表現」及び「Ｂ鑑賞」の指導に当たっては，</a:t>
                      </a:r>
                      <a:r>
                        <a:rPr lang="ja-JP" altLang="en-US" sz="2000" b="1" i="0" u="none" strike="noStrike" dirty="0">
                          <a:solidFill>
                            <a:srgbClr val="FF0000"/>
                          </a:solidFill>
                          <a:effectLst/>
                          <a:latin typeface="+mj-ea"/>
                          <a:ea typeface="+mj-ea"/>
                        </a:rPr>
                        <a:t>発想や構想に関する資質・能力や鑑賞に関する資質・能力を育成する観点から，</a:t>
                      </a:r>
                      <a:r>
                        <a:rPr lang="en-US" altLang="ja-JP" sz="2000" b="1" i="0" u="none" strike="noStrike" dirty="0">
                          <a:solidFill>
                            <a:srgbClr val="FF0000"/>
                          </a:solidFill>
                          <a:effectLst/>
                          <a:latin typeface="+mj-ea"/>
                          <a:ea typeface="+mj-ea"/>
                        </a:rPr>
                        <a:t>〔</a:t>
                      </a:r>
                      <a:r>
                        <a:rPr lang="ja-JP" altLang="en-US" sz="2000" b="1" i="0" u="none" strike="noStrike" dirty="0">
                          <a:solidFill>
                            <a:srgbClr val="FF0000"/>
                          </a:solidFill>
                          <a:effectLst/>
                          <a:latin typeface="+mj-ea"/>
                          <a:ea typeface="+mj-ea"/>
                        </a:rPr>
                        <a:t>共通事項</a:t>
                      </a:r>
                      <a:r>
                        <a:rPr lang="en-US" altLang="ja-JP" sz="2000" b="1" i="0" u="none" strike="noStrike" dirty="0">
                          <a:solidFill>
                            <a:srgbClr val="FF0000"/>
                          </a:solidFill>
                          <a:effectLst/>
                          <a:latin typeface="+mj-ea"/>
                          <a:ea typeface="+mj-ea"/>
                        </a:rPr>
                        <a:t>〕</a:t>
                      </a:r>
                      <a:r>
                        <a:rPr lang="ja-JP" altLang="en-US" sz="2000" b="1" i="0" u="none" strike="noStrike" dirty="0">
                          <a:solidFill>
                            <a:srgbClr val="FF0000"/>
                          </a:solidFill>
                          <a:effectLst/>
                          <a:latin typeface="+mj-ea"/>
                          <a:ea typeface="+mj-ea"/>
                        </a:rPr>
                        <a:t>に示す事項を視点</a:t>
                      </a:r>
                      <a:r>
                        <a:rPr lang="ja-JP" altLang="en-US" sz="2000" b="0" i="0" u="none" strike="noStrike" dirty="0">
                          <a:solidFill>
                            <a:srgbClr val="000000"/>
                          </a:solidFill>
                          <a:effectLst/>
                          <a:latin typeface="+mj-ea"/>
                          <a:ea typeface="+mj-ea"/>
                        </a:rPr>
                        <a:t>に，アイデアスケッチで構想を練ったり，言葉で考えを整理したりすることや，　　作品などについて</a:t>
                      </a:r>
                      <a:r>
                        <a:rPr lang="ja-JP" altLang="en-US" sz="2000" b="1" i="0" u="none" strike="noStrike" dirty="0">
                          <a:solidFill>
                            <a:srgbClr val="FF0000"/>
                          </a:solidFill>
                          <a:effectLst/>
                          <a:latin typeface="+mj-ea"/>
                          <a:ea typeface="+mj-ea"/>
                        </a:rPr>
                        <a:t>説明し合う</a:t>
                      </a:r>
                      <a:r>
                        <a:rPr lang="ja-JP" altLang="en-US" sz="2000" b="0" i="0" u="none" strike="noStrike" dirty="0">
                          <a:solidFill>
                            <a:srgbClr val="000000"/>
                          </a:solidFill>
                          <a:effectLst/>
                          <a:latin typeface="+mj-ea"/>
                          <a:ea typeface="+mj-ea"/>
                        </a:rPr>
                        <a:t>などして対象の見方や感じ方を広げるなどの　　　　　</a:t>
                      </a:r>
                      <a:r>
                        <a:rPr lang="ja-JP" altLang="en-US" sz="2000" b="1" i="0" u="sng" strike="noStrike" dirty="0">
                          <a:solidFill>
                            <a:srgbClr val="000000"/>
                          </a:solidFill>
                          <a:effectLst/>
                          <a:latin typeface="+mj-ea"/>
                          <a:ea typeface="+mj-ea"/>
                        </a:rPr>
                        <a:t>言語活動の充実</a:t>
                      </a:r>
                      <a:r>
                        <a:rPr lang="ja-JP" altLang="en-US" sz="2000" b="0" i="0" u="none" strike="noStrike" dirty="0">
                          <a:solidFill>
                            <a:srgbClr val="000000"/>
                          </a:solidFill>
                          <a:effectLst/>
                          <a:latin typeface="+mj-ea"/>
                          <a:ea typeface="+mj-ea"/>
                        </a:rPr>
                        <a:t>を図ること。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15103573"/>
                  </a:ext>
                </a:extLst>
              </a:tr>
            </a:tbl>
          </a:graphicData>
        </a:graphic>
      </p:graphicFrame>
      <p:sp>
        <p:nvSpPr>
          <p:cNvPr id="14"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第１学年　３　内容の取扱い</a:t>
            </a:r>
          </a:p>
        </p:txBody>
      </p:sp>
      <p:sp>
        <p:nvSpPr>
          <p:cNvPr id="16" name="線吹き出し 1 (枠付き) 15"/>
          <p:cNvSpPr/>
          <p:nvPr/>
        </p:nvSpPr>
        <p:spPr>
          <a:xfrm>
            <a:off x="323528" y="3933056"/>
            <a:ext cx="8661672" cy="2531774"/>
          </a:xfrm>
          <a:prstGeom prst="borderCallout1">
            <a:avLst>
              <a:gd name="adj1" fmla="val -1741"/>
              <a:gd name="adj2" fmla="val 4933"/>
              <a:gd name="adj3" fmla="val -15592"/>
              <a:gd name="adj4" fmla="val 4956"/>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a:solidFill>
                  <a:srgbClr val="FF0000"/>
                </a:solidFill>
              </a:rPr>
              <a:t>　「何のために言語活動を行うのか」</a:t>
            </a:r>
            <a:r>
              <a:rPr kumimoji="1" lang="ja-JP" altLang="en-US" sz="2400" dirty="0"/>
              <a:t>ということを教師が明確にすることが大切。</a:t>
            </a:r>
            <a:endParaRPr kumimoji="1" lang="en-US" altLang="ja-JP" sz="2400" dirty="0"/>
          </a:p>
          <a:p>
            <a:r>
              <a:rPr kumimoji="1" lang="ja-JP" altLang="en-US" sz="2400" dirty="0"/>
              <a:t>　例えば，生徒の各活動に取り組んでいる状態を十分に把握せずに言語活動を特に必要としていない場面で形式的に行ったり，　　　</a:t>
            </a:r>
            <a:r>
              <a:rPr kumimoji="1" lang="en-US" altLang="ja-JP" sz="2400" dirty="0"/>
              <a:t>〔</a:t>
            </a:r>
            <a:r>
              <a:rPr kumimoji="1" lang="ja-JP" altLang="en-US" sz="2400" dirty="0"/>
              <a:t>共通事項</a:t>
            </a:r>
            <a:r>
              <a:rPr kumimoji="1" lang="en-US" altLang="ja-JP" sz="2400" dirty="0"/>
              <a:t>〕</a:t>
            </a:r>
            <a:r>
              <a:rPr kumimoji="1" lang="ja-JP" altLang="en-US" sz="2400" dirty="0"/>
              <a:t>に示す事項の視点が十分でないままの単なる話合い活動に終始したりすることのないように留意する。</a:t>
            </a:r>
          </a:p>
        </p:txBody>
      </p:sp>
      <p:sp>
        <p:nvSpPr>
          <p:cNvPr id="7"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P80,81</a:t>
            </a:r>
            <a:endParaRPr lang="ja-JP" altLang="en-US" dirty="0">
              <a:ea typeface="ＤＨＰ平成明朝体W7" panose="02020700000000000000" pitchFamily="18" charset="-128"/>
              <a:cs typeface="Tahoma" panose="020B0604030504040204" pitchFamily="34" charset="0"/>
            </a:endParaRPr>
          </a:p>
        </p:txBody>
      </p:sp>
      <p:sp>
        <p:nvSpPr>
          <p:cNvPr id="8" name="AutoShape 15">
            <a:extLst>
              <a:ext uri="{FF2B5EF4-FFF2-40B4-BE49-F238E27FC236}">
                <a16:creationId xmlns:a16="http://schemas.microsoft.com/office/drawing/2014/main" id="{36E3B8C2-E116-4025-87F5-1A4809951DAA}"/>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0303224"/>
      </p:ext>
    </p:extLst>
  </p:cSld>
  <p:clrMapOvr>
    <a:masterClrMapping/>
  </p:clrMapOvr>
  <mc:AlternateContent xmlns:mc="http://schemas.openxmlformats.org/markup-compatibility/2006" xmlns:p14="http://schemas.microsoft.com/office/powerpoint/2010/main">
    <mc:Choice Requires="p14">
      <p:transition spd="slow" p14:dur="2000" advTm="86858"/>
    </mc:Choice>
    <mc:Fallback xmlns="">
      <p:transition spd="slow" advTm="8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404664"/>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「Ａ表現」（１）</a:t>
            </a:r>
          </a:p>
        </p:txBody>
      </p:sp>
      <p:sp>
        <p:nvSpPr>
          <p:cNvPr id="7"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50666" y="809376"/>
            <a:ext cx="848177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ア　</a:t>
            </a:r>
            <a:r>
              <a:rPr kumimoji="1" lang="ja-JP" altLang="en-US" sz="2000" b="1" u="sng" dirty="0">
                <a:latin typeface="+mn-ea"/>
              </a:rPr>
              <a:t>感じ取ったことや考えたことなどを</a:t>
            </a:r>
            <a:r>
              <a:rPr kumimoji="1" lang="ja-JP" altLang="en-US" sz="2000" b="1" u="sng">
                <a:latin typeface="+mn-ea"/>
              </a:rPr>
              <a:t>基</a:t>
            </a:r>
            <a:r>
              <a:rPr kumimoji="1" lang="ja-JP" altLang="en-US" sz="2000" b="1">
                <a:latin typeface="+mn-ea"/>
              </a:rPr>
              <a:t>に，</a:t>
            </a:r>
            <a:r>
              <a:rPr kumimoji="1" lang="ja-JP" altLang="en-US" sz="2000" b="1">
                <a:solidFill>
                  <a:srgbClr val="FF0000"/>
                </a:solidFill>
                <a:latin typeface="+mn-ea"/>
              </a:rPr>
              <a:t>絵</a:t>
            </a:r>
            <a:r>
              <a:rPr kumimoji="1" lang="ja-JP" altLang="en-US" sz="2000" b="1" dirty="0">
                <a:solidFill>
                  <a:srgbClr val="FF0000"/>
                </a:solidFill>
                <a:latin typeface="+mn-ea"/>
              </a:rPr>
              <a:t>や彫刻などに表現する活動</a:t>
            </a:r>
            <a:r>
              <a:rPr kumimoji="1" lang="ja-JP" altLang="en-US" sz="2000" b="1">
                <a:latin typeface="+mn-ea"/>
              </a:rPr>
              <a:t>を通して，</a:t>
            </a:r>
            <a:r>
              <a:rPr kumimoji="1" lang="ja-JP" altLang="en-US" sz="2000" b="1">
                <a:solidFill>
                  <a:srgbClr val="FF0000"/>
                </a:solidFill>
                <a:latin typeface="+mn-ea"/>
              </a:rPr>
              <a:t>発想</a:t>
            </a:r>
            <a:r>
              <a:rPr kumimoji="1" lang="ja-JP" altLang="en-US" sz="2000" b="1" dirty="0">
                <a:solidFill>
                  <a:srgbClr val="FF0000"/>
                </a:solidFill>
                <a:latin typeface="+mn-ea"/>
              </a:rPr>
              <a:t>や構想</a:t>
            </a:r>
            <a:r>
              <a:rPr kumimoji="1" lang="ja-JP" altLang="en-US" sz="2000" b="1" dirty="0">
                <a:latin typeface="+mn-ea"/>
              </a:rPr>
              <a:t>に関する次の事項を身に付けることができるよう指導する。</a:t>
            </a:r>
          </a:p>
        </p:txBody>
      </p:sp>
      <p:sp>
        <p:nvSpPr>
          <p:cNvPr id="13"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P86~91</a:t>
            </a:r>
            <a:endParaRPr lang="ja-JP" altLang="en-US" dirty="0">
              <a:ea typeface="ＤＨＰ平成明朝体W7" panose="02020700000000000000" pitchFamily="18" charset="-128"/>
              <a:cs typeface="Tahoma" panose="020B0604030504040204" pitchFamily="34" charset="0"/>
            </a:endParaRPr>
          </a:p>
        </p:txBody>
      </p:sp>
      <p:graphicFrame>
        <p:nvGraphicFramePr>
          <p:cNvPr id="10" name="表 9">
            <a:extLst>
              <a:ext uri="{FF2B5EF4-FFF2-40B4-BE49-F238E27FC236}">
                <a16:creationId xmlns:a16="http://schemas.microsoft.com/office/drawing/2014/main" id="{E04F37E9-2073-469A-A50A-5FE78C13E4DD}"/>
              </a:ext>
            </a:extLst>
          </p:cNvPr>
          <p:cNvGraphicFramePr>
            <a:graphicFrameLocks noGrp="1"/>
          </p:cNvGraphicFramePr>
          <p:nvPr>
            <p:extLst>
              <p:ext uri="{D42A27DB-BD31-4B8C-83A1-F6EECF244321}">
                <p14:modId xmlns:p14="http://schemas.microsoft.com/office/powerpoint/2010/main" val="3169345312"/>
              </p:ext>
            </p:extLst>
          </p:nvPr>
        </p:nvGraphicFramePr>
        <p:xfrm>
          <a:off x="378687" y="1628800"/>
          <a:ext cx="4193313" cy="3803228"/>
        </p:xfrm>
        <a:graphic>
          <a:graphicData uri="http://schemas.openxmlformats.org/drawingml/2006/table">
            <a:tbl>
              <a:tblPr/>
              <a:tblGrid>
                <a:gridCol w="347126">
                  <a:extLst>
                    <a:ext uri="{9D8B030D-6E8A-4147-A177-3AD203B41FA5}">
                      <a16:colId xmlns:a16="http://schemas.microsoft.com/office/drawing/2014/main" val="1588325341"/>
                    </a:ext>
                  </a:extLst>
                </a:gridCol>
                <a:gridCol w="385643">
                  <a:extLst>
                    <a:ext uri="{9D8B030D-6E8A-4147-A177-3AD203B41FA5}">
                      <a16:colId xmlns:a16="http://schemas.microsoft.com/office/drawing/2014/main" val="20001"/>
                    </a:ext>
                  </a:extLst>
                </a:gridCol>
                <a:gridCol w="3460544">
                  <a:extLst>
                    <a:ext uri="{9D8B030D-6E8A-4147-A177-3AD203B41FA5}">
                      <a16:colId xmlns:a16="http://schemas.microsoft.com/office/drawing/2014/main" val="67543163"/>
                    </a:ext>
                  </a:extLst>
                </a:gridCol>
              </a:tblGrid>
              <a:tr h="3803228">
                <a:tc>
                  <a:txBody>
                    <a:bodyPr/>
                    <a:lstStyle/>
                    <a:p>
                      <a:pPr algn="ctr" fontAlgn="ctr"/>
                      <a:r>
                        <a:rPr lang="ja-JP" altLang="en-US" sz="1800" b="0" i="0" u="none" strike="noStrike" dirty="0">
                          <a:solidFill>
                            <a:srgbClr val="000000"/>
                          </a:solidFill>
                          <a:effectLst/>
                          <a:latin typeface="+mn-ea"/>
                          <a:ea typeface="+mn-ea"/>
                        </a:rPr>
                        <a:t>思考力，判断力，表現力等</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ja-JP" altLang="en-US" sz="1800" b="1" i="0" u="none" strike="noStrike" dirty="0">
                          <a:solidFill>
                            <a:srgbClr val="000000"/>
                          </a:solidFill>
                          <a:effectLst/>
                          <a:latin typeface="+mn-ea"/>
                          <a:ea typeface="+mn-ea"/>
                        </a:rPr>
                        <a:t>絵や彫刻など</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2400" b="0" i="0" u="none" strike="noStrike" kern="1200" dirty="0">
                          <a:solidFill>
                            <a:srgbClr val="000000"/>
                          </a:solidFill>
                          <a:effectLst/>
                          <a:latin typeface="+mj-ea"/>
                          <a:ea typeface="+mn-ea"/>
                          <a:cs typeface="+mn-cs"/>
                        </a:rPr>
                        <a:t>(</a:t>
                      </a:r>
                      <a:r>
                        <a:rPr kumimoji="1" lang="ja-JP" altLang="en-US" sz="2400" b="0" i="0" u="none" strike="noStrike" kern="1200" dirty="0">
                          <a:solidFill>
                            <a:srgbClr val="000000"/>
                          </a:solidFill>
                          <a:effectLst/>
                          <a:latin typeface="+mj-ea"/>
                          <a:ea typeface="+mn-ea"/>
                          <a:cs typeface="+mn-cs"/>
                        </a:rPr>
                        <a:t>ｱ</a:t>
                      </a:r>
                      <a:r>
                        <a:rPr kumimoji="1" lang="en-US" altLang="ja-JP" sz="2400" b="0" i="0" u="none" strike="noStrike" kern="1200" dirty="0">
                          <a:solidFill>
                            <a:srgbClr val="000000"/>
                          </a:solidFill>
                          <a:effectLst/>
                          <a:latin typeface="+mj-ea"/>
                          <a:ea typeface="+mn-ea"/>
                          <a:cs typeface="+mn-cs"/>
                        </a:rPr>
                        <a:t>) </a:t>
                      </a:r>
                      <a:r>
                        <a:rPr kumimoji="1" lang="ja-JP" altLang="en-US" sz="2400" b="0" i="0" u="none" strike="noStrike" kern="1200" dirty="0">
                          <a:solidFill>
                            <a:srgbClr val="000000"/>
                          </a:solidFill>
                          <a:effectLst/>
                          <a:latin typeface="+mj-ea"/>
                          <a:ea typeface="+mn-ea"/>
                          <a:cs typeface="+mn-cs"/>
                        </a:rPr>
                        <a:t>対象や事象を</a:t>
                      </a:r>
                      <a:r>
                        <a:rPr kumimoji="1" lang="ja-JP" altLang="en-US" sz="2400" b="0" i="0" u="none" strike="noStrike" kern="1200" dirty="0">
                          <a:solidFill>
                            <a:srgbClr val="000000"/>
                          </a:solidFill>
                          <a:effectLst/>
                          <a:highlight>
                            <a:srgbClr val="FFFF66"/>
                          </a:highlight>
                          <a:latin typeface="+mj-ea"/>
                          <a:ea typeface="+mn-ea"/>
                          <a:cs typeface="+mn-cs"/>
                        </a:rPr>
                        <a:t>深く</a:t>
                      </a:r>
                      <a:r>
                        <a:rPr kumimoji="1" lang="ja-JP" altLang="en-US" sz="2400" b="0" i="0" u="none" strike="noStrike" kern="1200" dirty="0">
                          <a:solidFill>
                            <a:srgbClr val="000000"/>
                          </a:solidFill>
                          <a:effectLst/>
                          <a:latin typeface="+mj-ea"/>
                          <a:ea typeface="+mn-ea"/>
                          <a:cs typeface="+mn-cs"/>
                        </a:rPr>
                        <a:t>見つめ感じ取ったことや</a:t>
                      </a:r>
                      <a:r>
                        <a:rPr kumimoji="1" lang="ja-JP" altLang="en-US" sz="2400" b="0" i="0" u="none" strike="noStrike" kern="1200" dirty="0">
                          <a:solidFill>
                            <a:srgbClr val="000000"/>
                          </a:solidFill>
                          <a:effectLst/>
                          <a:highlight>
                            <a:srgbClr val="FFFF66"/>
                          </a:highlight>
                          <a:latin typeface="+mj-ea"/>
                          <a:ea typeface="+mn-ea"/>
                          <a:cs typeface="+mn-cs"/>
                        </a:rPr>
                        <a:t>考えたこと</a:t>
                      </a:r>
                      <a:r>
                        <a:rPr kumimoji="1" lang="ja-JP" altLang="en-US" sz="2400" b="0" i="0" u="none" strike="noStrike" kern="1200" dirty="0">
                          <a:solidFill>
                            <a:srgbClr val="000000"/>
                          </a:solidFill>
                          <a:effectLst/>
                          <a:latin typeface="+mj-ea"/>
                          <a:ea typeface="+mn-ea"/>
                          <a:cs typeface="+mn-cs"/>
                        </a:rPr>
                        <a:t>，</a:t>
                      </a:r>
                      <a:r>
                        <a:rPr kumimoji="1" lang="ja-JP" altLang="en-US" sz="2400" b="0" i="0" u="none" strike="noStrike" kern="1200" dirty="0">
                          <a:solidFill>
                            <a:srgbClr val="000000"/>
                          </a:solidFill>
                          <a:effectLst/>
                          <a:highlight>
                            <a:srgbClr val="FFFF66"/>
                          </a:highlight>
                          <a:latin typeface="+mj-ea"/>
                          <a:ea typeface="+mn-ea"/>
                          <a:cs typeface="+mn-cs"/>
                        </a:rPr>
                        <a:t>夢，想像や感情などの心の世界など</a:t>
                      </a:r>
                      <a:r>
                        <a:rPr kumimoji="1" lang="ja-JP" altLang="en-US" sz="2400" b="0" i="0" u="none" strike="noStrike" kern="1200" dirty="0">
                          <a:solidFill>
                            <a:srgbClr val="000000"/>
                          </a:solidFill>
                          <a:effectLst/>
                          <a:latin typeface="+mj-ea"/>
                          <a:ea typeface="+mn-ea"/>
                          <a:cs typeface="+mn-cs"/>
                        </a:rPr>
                        <a:t>を基に</a:t>
                      </a:r>
                      <a:endParaRPr kumimoji="1" lang="en-US" altLang="ja-JP" sz="2400" b="0" i="0" u="none" strike="noStrike" kern="1200" dirty="0">
                        <a:solidFill>
                          <a:srgbClr val="000000"/>
                        </a:solidFill>
                        <a:effectLst/>
                        <a:latin typeface="+mj-ea"/>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dirty="0">
                          <a:solidFill>
                            <a:srgbClr val="FF0000"/>
                          </a:solidFill>
                          <a:effectLst/>
                          <a:latin typeface="+mj-ea"/>
                          <a:ea typeface="+mn-ea"/>
                          <a:cs typeface="+mn-cs"/>
                        </a:rPr>
                        <a:t>主題を生み出し</a:t>
                      </a:r>
                      <a:r>
                        <a:rPr kumimoji="1" lang="ja-JP" altLang="en-US" sz="2400" b="0" i="0" u="none" strike="noStrike" kern="1200" dirty="0">
                          <a:solidFill>
                            <a:srgbClr val="000000"/>
                          </a:solidFill>
                          <a:effectLst/>
                          <a:latin typeface="+mj-ea"/>
                          <a:ea typeface="+mn-ea"/>
                          <a:cs typeface="+mn-cs"/>
                        </a:rPr>
                        <a:t>，</a:t>
                      </a:r>
                      <a:endParaRPr kumimoji="1" lang="en-US" altLang="ja-JP" sz="2400" b="0" i="0" u="none" strike="noStrike" kern="1200" dirty="0">
                        <a:solidFill>
                          <a:srgbClr val="000000"/>
                        </a:solidFill>
                        <a:effectLst/>
                        <a:latin typeface="+mj-ea"/>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400" b="0" i="0" u="none" strike="noStrike" kern="1200" dirty="0">
                          <a:solidFill>
                            <a:srgbClr val="000000"/>
                          </a:solidFill>
                          <a:effectLst/>
                          <a:highlight>
                            <a:srgbClr val="FFFF66"/>
                          </a:highlight>
                          <a:latin typeface="+mj-ea"/>
                          <a:ea typeface="+mn-ea"/>
                          <a:cs typeface="+mn-cs"/>
                        </a:rPr>
                        <a:t>単純化や省略，強調，　　材料の組合せ</a:t>
                      </a:r>
                      <a:r>
                        <a:rPr kumimoji="1" lang="ja-JP" altLang="en-US" sz="2400" b="0" i="0" u="none" strike="noStrike" kern="1200" dirty="0">
                          <a:solidFill>
                            <a:srgbClr val="000000"/>
                          </a:solidFill>
                          <a:effectLst/>
                          <a:latin typeface="+mj-ea"/>
                          <a:ea typeface="+mn-ea"/>
                          <a:cs typeface="+mn-cs"/>
                        </a:rPr>
                        <a:t>などを考え，創造的な構成を工夫し，心豊かに表現する　　　　　　</a:t>
                      </a:r>
                      <a:r>
                        <a:rPr kumimoji="1" lang="ja-JP" altLang="en-US" sz="2400" b="1" i="0" u="none" strike="noStrike" kern="1200" dirty="0">
                          <a:solidFill>
                            <a:srgbClr val="000000"/>
                          </a:solidFill>
                          <a:effectLst/>
                          <a:latin typeface="+mj-ea"/>
                          <a:ea typeface="+mn-ea"/>
                          <a:cs typeface="+mn-cs"/>
                        </a:rPr>
                        <a:t>構想を練ること</a:t>
                      </a:r>
                      <a:r>
                        <a:rPr kumimoji="1" lang="ja-JP" altLang="en-US" sz="2400" b="0" i="0" u="none" strike="noStrike" kern="1200" dirty="0">
                          <a:solidFill>
                            <a:srgbClr val="000000"/>
                          </a:solidFill>
                          <a:effectLst/>
                          <a:latin typeface="+mj-ea"/>
                          <a:ea typeface="+mn-ea"/>
                          <a:cs typeface="+mn-cs"/>
                        </a:rPr>
                        <a:t>。</a:t>
                      </a:r>
                      <a:endParaRPr lang="ja-JP" altLang="en-US" sz="2400" b="0" i="0" u="none" strike="noStrike" dirty="0">
                        <a:solidFill>
                          <a:srgbClr val="000000"/>
                        </a:solidFill>
                        <a:effectLst/>
                        <a:latin typeface="+mn-ea"/>
                        <a:ea typeface="+mn-ea"/>
                      </a:endParaRPr>
                    </a:p>
                  </a:txBody>
                  <a:tcPr marL="36000" marR="7072" marT="360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7622303"/>
                  </a:ext>
                </a:extLst>
              </a:tr>
            </a:tbl>
          </a:graphicData>
        </a:graphic>
      </p:graphicFrame>
      <p:sp>
        <p:nvSpPr>
          <p:cNvPr id="12" name="線吹き出し 1 (枠付き) 11"/>
          <p:cNvSpPr/>
          <p:nvPr/>
        </p:nvSpPr>
        <p:spPr>
          <a:xfrm>
            <a:off x="4823805" y="1921974"/>
            <a:ext cx="3960440" cy="3510055"/>
          </a:xfrm>
          <a:prstGeom prst="borderCallout1">
            <a:avLst>
              <a:gd name="adj1" fmla="val 95280"/>
              <a:gd name="adj2" fmla="val -389"/>
              <a:gd name="adj3" fmla="val 95966"/>
              <a:gd name="adj4" fmla="val -92427"/>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t>　指導に</a:t>
            </a:r>
            <a:r>
              <a:rPr kumimoji="1" lang="ja-JP" altLang="en-US" sz="2800"/>
              <a:t>当たっては，</a:t>
            </a:r>
            <a:r>
              <a:rPr kumimoji="1" lang="ja-JP" altLang="en-US" sz="2800" dirty="0"/>
              <a:t>　　主題から構想へという　一方向の捉えで</a:t>
            </a:r>
            <a:r>
              <a:rPr kumimoji="1" lang="ja-JP" altLang="en-US" sz="2800"/>
              <a:t>はなく，発想</a:t>
            </a:r>
            <a:r>
              <a:rPr kumimoji="1" lang="ja-JP" altLang="en-US" sz="2800" dirty="0"/>
              <a:t>や構想の段階が　行き来するなど双方向的な活動も視野</a:t>
            </a:r>
            <a:r>
              <a:rPr kumimoji="1" lang="ja-JP" altLang="en-US" sz="2800"/>
              <a:t>に入れ，</a:t>
            </a:r>
            <a:r>
              <a:rPr kumimoji="1" lang="ja-JP" altLang="en-US" sz="2800" dirty="0"/>
              <a:t>　生徒の実態などを考えて弾力的に行う。</a:t>
            </a:r>
          </a:p>
        </p:txBody>
      </p:sp>
      <p:sp>
        <p:nvSpPr>
          <p:cNvPr id="14" name="正方形/長方形 13"/>
          <p:cNvSpPr/>
          <p:nvPr/>
        </p:nvSpPr>
        <p:spPr>
          <a:xfrm>
            <a:off x="251520" y="5521128"/>
            <a:ext cx="8892479" cy="830997"/>
          </a:xfrm>
          <a:prstGeom prst="rect">
            <a:avLst/>
          </a:prstGeom>
        </p:spPr>
        <p:txBody>
          <a:bodyPr wrap="square">
            <a:spAutoFit/>
          </a:bodyPr>
          <a:lstStyle/>
          <a:p>
            <a:r>
              <a:rPr lang="ja-JP" altLang="en-US" sz="2400" dirty="0"/>
              <a:t>◆　構想の中</a:t>
            </a:r>
            <a:r>
              <a:rPr lang="ja-JP" altLang="en-US" sz="2400"/>
              <a:t>には，主題</a:t>
            </a:r>
            <a:r>
              <a:rPr lang="ja-JP" altLang="en-US" sz="2400" dirty="0"/>
              <a:t>を基に考えをまとめる構成的な側面から　</a:t>
            </a:r>
            <a:endParaRPr lang="en-US" altLang="ja-JP" sz="2400" dirty="0"/>
          </a:p>
          <a:p>
            <a:r>
              <a:rPr lang="ja-JP" altLang="en-US" sz="2400" dirty="0"/>
              <a:t>　の</a:t>
            </a:r>
            <a:r>
              <a:rPr lang="ja-JP" altLang="en-US" sz="2400"/>
              <a:t>構想と，材料</a:t>
            </a:r>
            <a:r>
              <a:rPr lang="ja-JP" altLang="en-US" sz="2400" dirty="0"/>
              <a:t>や技法などの表現方法の側面からの構想がある。</a:t>
            </a:r>
          </a:p>
        </p:txBody>
      </p:sp>
      <p:sp>
        <p:nvSpPr>
          <p:cNvPr id="16" name="AutoShape 15">
            <a:extLst>
              <a:ext uri="{FF2B5EF4-FFF2-40B4-BE49-F238E27FC236}">
                <a16:creationId xmlns:a16="http://schemas.microsoft.com/office/drawing/2014/main" id="{5772940A-91E2-4BF1-B828-53561D8FB4FD}"/>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0528024"/>
      </p:ext>
    </p:extLst>
  </p:cSld>
  <p:clrMapOvr>
    <a:masterClrMapping/>
  </p:clrMapOvr>
  <mc:AlternateContent xmlns:mc="http://schemas.openxmlformats.org/markup-compatibility/2006" xmlns:p14="http://schemas.microsoft.com/office/powerpoint/2010/main">
    <mc:Choice Requires="p14">
      <p:transition spd="slow" p14:dur="2000" advTm="67591"/>
    </mc:Choice>
    <mc:Fallback xmlns="">
      <p:transition spd="slow" advTm="6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22674" y="776898"/>
            <a:ext cx="8985830"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イ 　</a:t>
            </a:r>
            <a:r>
              <a:rPr kumimoji="1" lang="ja-JP" altLang="en-US" sz="2000" b="1" u="sng" dirty="0">
                <a:latin typeface="+mn-ea"/>
              </a:rPr>
              <a:t>伝える，使うなどの目的や機能</a:t>
            </a:r>
            <a:r>
              <a:rPr kumimoji="1" lang="ja-JP" altLang="en-US" sz="2000" b="1" dirty="0">
                <a:latin typeface="+mn-ea"/>
              </a:rPr>
              <a:t>を考え，</a:t>
            </a:r>
            <a:r>
              <a:rPr kumimoji="1" lang="ja-JP" altLang="en-US" sz="2000" b="1" dirty="0">
                <a:solidFill>
                  <a:srgbClr val="FF0000"/>
                </a:solidFill>
                <a:latin typeface="+mn-ea"/>
              </a:rPr>
              <a:t>デザインや工芸などに表現する活動</a:t>
            </a:r>
            <a:r>
              <a:rPr kumimoji="1" lang="ja-JP" altLang="en-US" sz="2000" b="1" dirty="0">
                <a:latin typeface="+mn-ea"/>
              </a:rPr>
              <a:t>を通して，</a:t>
            </a:r>
            <a:r>
              <a:rPr kumimoji="1" lang="ja-JP" altLang="en-US" sz="2000" b="1" dirty="0">
                <a:solidFill>
                  <a:srgbClr val="FF0000"/>
                </a:solidFill>
                <a:latin typeface="+mn-ea"/>
              </a:rPr>
              <a:t>発想や構想</a:t>
            </a:r>
            <a:r>
              <a:rPr kumimoji="1" lang="ja-JP" altLang="en-US" sz="2000" b="1" dirty="0">
                <a:latin typeface="+mn-ea"/>
              </a:rPr>
              <a:t>に関する次の事項を身に付けることができるよう指導する。</a:t>
            </a:r>
          </a:p>
        </p:txBody>
      </p:sp>
      <p:sp>
        <p:nvSpPr>
          <p:cNvPr id="13"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P91~96</a:t>
            </a:r>
            <a:endParaRPr lang="ja-JP" altLang="en-US" dirty="0">
              <a:ea typeface="ＤＨＰ平成明朝体W7" panose="02020700000000000000" pitchFamily="18" charset="-128"/>
              <a:cs typeface="Tahoma" panose="020B0604030504040204" pitchFamily="34" charset="0"/>
            </a:endParaRPr>
          </a:p>
        </p:txBody>
      </p:sp>
      <p:graphicFrame>
        <p:nvGraphicFramePr>
          <p:cNvPr id="10" name="表 9">
            <a:extLst>
              <a:ext uri="{FF2B5EF4-FFF2-40B4-BE49-F238E27FC236}">
                <a16:creationId xmlns:a16="http://schemas.microsoft.com/office/drawing/2014/main" id="{E04F37E9-2073-469A-A50A-5FE78C13E4DD}"/>
              </a:ext>
            </a:extLst>
          </p:cNvPr>
          <p:cNvGraphicFramePr>
            <a:graphicFrameLocks noGrp="1"/>
          </p:cNvGraphicFramePr>
          <p:nvPr>
            <p:extLst>
              <p:ext uri="{D42A27DB-BD31-4B8C-83A1-F6EECF244321}">
                <p14:modId xmlns:p14="http://schemas.microsoft.com/office/powerpoint/2010/main" val="1802570978"/>
              </p:ext>
            </p:extLst>
          </p:nvPr>
        </p:nvGraphicFramePr>
        <p:xfrm>
          <a:off x="122674" y="1556792"/>
          <a:ext cx="5133910" cy="5268400"/>
        </p:xfrm>
        <a:graphic>
          <a:graphicData uri="http://schemas.openxmlformats.org/drawingml/2006/table">
            <a:tbl>
              <a:tblPr/>
              <a:tblGrid>
                <a:gridCol w="287493">
                  <a:extLst>
                    <a:ext uri="{9D8B030D-6E8A-4147-A177-3AD203B41FA5}">
                      <a16:colId xmlns:a16="http://schemas.microsoft.com/office/drawing/2014/main" val="1588325341"/>
                    </a:ext>
                  </a:extLst>
                </a:gridCol>
                <a:gridCol w="290992">
                  <a:extLst>
                    <a:ext uri="{9D8B030D-6E8A-4147-A177-3AD203B41FA5}">
                      <a16:colId xmlns:a16="http://schemas.microsoft.com/office/drawing/2014/main" val="20001"/>
                    </a:ext>
                  </a:extLst>
                </a:gridCol>
                <a:gridCol w="4555425">
                  <a:extLst>
                    <a:ext uri="{9D8B030D-6E8A-4147-A177-3AD203B41FA5}">
                      <a16:colId xmlns:a16="http://schemas.microsoft.com/office/drawing/2014/main" val="67543163"/>
                    </a:ext>
                  </a:extLst>
                </a:gridCol>
              </a:tblGrid>
              <a:tr h="1800200">
                <a:tc rowSpan="3">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思考力，判断力，表現力等</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3">
                  <a:txBody>
                    <a:bodyPr/>
                    <a:lstStyle/>
                    <a:p>
                      <a:pPr algn="ctr"/>
                      <a:r>
                        <a:rPr kumimoji="1" lang="ja-JP" altLang="en-US" sz="2000" b="1" dirty="0">
                          <a:latin typeface="+mj-ea"/>
                          <a:ea typeface="+mj-ea"/>
                        </a:rPr>
                        <a:t>デザインや工芸など</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kumimoji="1" lang="en-US" altLang="ja-JP" sz="2000" b="0" i="0" u="none" strike="noStrike" kern="1200" dirty="0">
                          <a:solidFill>
                            <a:srgbClr val="000000"/>
                          </a:solidFill>
                          <a:effectLst/>
                          <a:latin typeface="+mj-ea"/>
                          <a:ea typeface="+mj-ea"/>
                          <a:cs typeface="+mn-cs"/>
                        </a:rPr>
                        <a:t>(</a:t>
                      </a:r>
                      <a:r>
                        <a:rPr kumimoji="1" lang="ja-JP" altLang="en-US" sz="2000" b="0" i="0" u="none" strike="noStrike" kern="1200" dirty="0">
                          <a:solidFill>
                            <a:srgbClr val="000000"/>
                          </a:solidFill>
                          <a:effectLst/>
                          <a:latin typeface="+mj-ea"/>
                          <a:ea typeface="+mj-ea"/>
                          <a:cs typeface="+mn-cs"/>
                        </a:rPr>
                        <a:t>ｱ</a:t>
                      </a:r>
                      <a:r>
                        <a:rPr kumimoji="1" lang="en-US" altLang="ja-JP" sz="2000" b="0" i="0" u="none" strike="noStrike" kern="1200" dirty="0">
                          <a:solidFill>
                            <a:srgbClr val="000000"/>
                          </a:solidFill>
                          <a:effectLst/>
                          <a:latin typeface="+mj-ea"/>
                          <a:ea typeface="+mj-ea"/>
                          <a:cs typeface="+mn-cs"/>
                        </a:rPr>
                        <a:t>) </a:t>
                      </a:r>
                      <a:r>
                        <a:rPr kumimoji="1" lang="ja-JP" altLang="en-US" sz="2000" b="1" i="0" u="none" strike="noStrike" kern="1200" dirty="0">
                          <a:solidFill>
                            <a:srgbClr val="000000"/>
                          </a:solidFill>
                          <a:effectLst/>
                          <a:latin typeface="+mj-ea"/>
                          <a:ea typeface="+mj-ea"/>
                          <a:cs typeface="+mn-cs"/>
                        </a:rPr>
                        <a:t>構成や装飾</a:t>
                      </a:r>
                      <a:r>
                        <a:rPr kumimoji="1" lang="ja-JP" altLang="en-US" sz="2000" b="0" i="0" u="none" strike="noStrike" kern="1200" dirty="0">
                          <a:solidFill>
                            <a:srgbClr val="000000"/>
                          </a:solidFill>
                          <a:effectLst/>
                          <a:latin typeface="+mj-ea"/>
                          <a:ea typeface="+mj-ea"/>
                          <a:cs typeface="+mn-cs"/>
                        </a:rPr>
                        <a:t>の目的や条件などを</a:t>
                      </a:r>
                      <a:r>
                        <a:rPr kumimoji="1" lang="ja-JP" altLang="en-US" sz="2000" b="0" i="0" u="none" strike="noStrike" kern="1200">
                          <a:solidFill>
                            <a:srgbClr val="000000"/>
                          </a:solidFill>
                          <a:effectLst/>
                          <a:latin typeface="+mj-ea"/>
                          <a:ea typeface="+mj-ea"/>
                          <a:cs typeface="+mn-cs"/>
                        </a:rPr>
                        <a:t>基に，用いる</a:t>
                      </a:r>
                      <a:r>
                        <a:rPr kumimoji="1" lang="ja-JP" altLang="en-US" sz="2000" b="0" i="0" u="none" strike="noStrike" kern="1200" dirty="0">
                          <a:solidFill>
                            <a:srgbClr val="000000"/>
                          </a:solidFill>
                          <a:effectLst/>
                          <a:latin typeface="+mj-ea"/>
                          <a:ea typeface="+mj-ea"/>
                          <a:cs typeface="+mn-cs"/>
                        </a:rPr>
                        <a:t>場面</a:t>
                      </a:r>
                      <a:r>
                        <a:rPr kumimoji="1" lang="ja-JP" altLang="en-US" sz="2000" b="0" i="0" u="none" strike="noStrike" kern="1200">
                          <a:solidFill>
                            <a:srgbClr val="000000"/>
                          </a:solidFill>
                          <a:effectLst/>
                          <a:latin typeface="+mj-ea"/>
                          <a:ea typeface="+mj-ea"/>
                          <a:cs typeface="+mn-cs"/>
                        </a:rPr>
                        <a:t>や</a:t>
                      </a:r>
                      <a:r>
                        <a:rPr kumimoji="1" lang="ja-JP" altLang="en-US" sz="2000" b="0" i="0" u="none" strike="noStrike" kern="1200">
                          <a:solidFill>
                            <a:srgbClr val="000000"/>
                          </a:solidFill>
                          <a:effectLst/>
                          <a:highlight>
                            <a:srgbClr val="FFFF66"/>
                          </a:highlight>
                          <a:latin typeface="+mj-ea"/>
                          <a:ea typeface="+mj-ea"/>
                          <a:cs typeface="+mn-cs"/>
                        </a:rPr>
                        <a:t>環境，社会</a:t>
                      </a:r>
                      <a:r>
                        <a:rPr kumimoji="1" lang="ja-JP" altLang="en-US" sz="2000" b="0" i="0" u="none" strike="noStrike" kern="1200" dirty="0">
                          <a:solidFill>
                            <a:srgbClr val="000000"/>
                          </a:solidFill>
                          <a:effectLst/>
                          <a:highlight>
                            <a:srgbClr val="FFFF66"/>
                          </a:highlight>
                          <a:latin typeface="+mj-ea"/>
                          <a:ea typeface="+mj-ea"/>
                          <a:cs typeface="+mn-cs"/>
                        </a:rPr>
                        <a:t>との関わり</a:t>
                      </a:r>
                      <a:r>
                        <a:rPr kumimoji="1" lang="ja-JP" altLang="en-US" sz="2000" b="0" i="0" u="none" strike="noStrike" kern="1200" dirty="0">
                          <a:solidFill>
                            <a:srgbClr val="000000"/>
                          </a:solidFill>
                          <a:effectLst/>
                          <a:latin typeface="+mj-ea"/>
                          <a:ea typeface="+mj-ea"/>
                          <a:cs typeface="+mn-cs"/>
                        </a:rPr>
                        <a:t>などから</a:t>
                      </a:r>
                      <a:r>
                        <a:rPr kumimoji="1" lang="ja-JP" altLang="en-US" sz="2000" b="1" i="0" u="sng" strike="noStrike" kern="1200" dirty="0">
                          <a:solidFill>
                            <a:srgbClr val="FF0000"/>
                          </a:solidFill>
                          <a:effectLst/>
                          <a:latin typeface="+mj-ea"/>
                          <a:ea typeface="+mj-ea"/>
                          <a:cs typeface="+mn-cs"/>
                        </a:rPr>
                        <a:t>主題</a:t>
                      </a:r>
                      <a:r>
                        <a:rPr kumimoji="1" lang="ja-JP" altLang="en-US" sz="2000" b="1" i="0" u="sng" strike="noStrike" kern="1200">
                          <a:solidFill>
                            <a:srgbClr val="FF0000"/>
                          </a:solidFill>
                          <a:effectLst/>
                          <a:latin typeface="+mj-ea"/>
                          <a:ea typeface="+mj-ea"/>
                          <a:cs typeface="+mn-cs"/>
                        </a:rPr>
                        <a:t>を生み出し</a:t>
                      </a:r>
                      <a:r>
                        <a:rPr kumimoji="1" lang="ja-JP" altLang="en-US" sz="2000" b="0" i="0" u="none" strike="noStrike" kern="1200">
                          <a:solidFill>
                            <a:srgbClr val="000000"/>
                          </a:solidFill>
                          <a:effectLst/>
                          <a:latin typeface="+mj-ea"/>
                          <a:ea typeface="+mj-ea"/>
                          <a:cs typeface="+mn-cs"/>
                        </a:rPr>
                        <a:t>，美的</a:t>
                      </a:r>
                      <a:r>
                        <a:rPr kumimoji="1" lang="ja-JP" altLang="en-US" sz="2000" b="0" i="0" u="none" strike="noStrike" kern="1200" dirty="0">
                          <a:solidFill>
                            <a:srgbClr val="000000"/>
                          </a:solidFill>
                          <a:effectLst/>
                          <a:latin typeface="+mj-ea"/>
                          <a:ea typeface="+mj-ea"/>
                          <a:cs typeface="+mn-cs"/>
                        </a:rPr>
                        <a:t>感覚を働かせて調和のとれた</a:t>
                      </a:r>
                      <a:r>
                        <a:rPr kumimoji="1" lang="ja-JP" altLang="en-US" sz="2000" b="0" i="0" u="none" strike="noStrike" kern="1200" dirty="0">
                          <a:solidFill>
                            <a:srgbClr val="000000"/>
                          </a:solidFill>
                          <a:effectLst/>
                          <a:highlight>
                            <a:srgbClr val="FFFF66"/>
                          </a:highlight>
                          <a:latin typeface="+mj-ea"/>
                          <a:ea typeface="+mj-ea"/>
                          <a:cs typeface="+mn-cs"/>
                        </a:rPr>
                        <a:t>洗練された</a:t>
                      </a:r>
                      <a:r>
                        <a:rPr kumimoji="1" lang="ja-JP" altLang="en-US" sz="2000" b="0" i="0" u="none" strike="noStrike" kern="1200" dirty="0">
                          <a:solidFill>
                            <a:srgbClr val="000000"/>
                          </a:solidFill>
                          <a:effectLst/>
                          <a:latin typeface="+mj-ea"/>
                          <a:ea typeface="+mj-ea"/>
                          <a:cs typeface="+mn-cs"/>
                        </a:rPr>
                        <a:t>美しさなどを</a:t>
                      </a:r>
                      <a:r>
                        <a:rPr kumimoji="1" lang="ja-JP" altLang="en-US" sz="2000" b="0" i="0" u="none" strike="noStrike" kern="1200" dirty="0">
                          <a:solidFill>
                            <a:srgbClr val="000000"/>
                          </a:solidFill>
                          <a:effectLst/>
                          <a:highlight>
                            <a:srgbClr val="FFFF66"/>
                          </a:highlight>
                          <a:latin typeface="+mj-ea"/>
                          <a:ea typeface="+mj-ea"/>
                          <a:cs typeface="+mn-cs"/>
                        </a:rPr>
                        <a:t>総合的</a:t>
                      </a:r>
                      <a:r>
                        <a:rPr kumimoji="1" lang="ja-JP" altLang="en-US" sz="2000" b="0" i="0" u="none" strike="noStrike" kern="1200">
                          <a:solidFill>
                            <a:srgbClr val="000000"/>
                          </a:solidFill>
                          <a:effectLst/>
                          <a:highlight>
                            <a:srgbClr val="FFFF66"/>
                          </a:highlight>
                          <a:latin typeface="+mj-ea"/>
                          <a:ea typeface="+mj-ea"/>
                          <a:cs typeface="+mn-cs"/>
                        </a:rPr>
                        <a:t>に考え</a:t>
                      </a:r>
                      <a:r>
                        <a:rPr kumimoji="1" lang="ja-JP" altLang="en-US" sz="2000" b="0" i="0" u="none" strike="noStrike" kern="1200">
                          <a:solidFill>
                            <a:srgbClr val="000000"/>
                          </a:solidFill>
                          <a:effectLst/>
                          <a:latin typeface="+mj-ea"/>
                          <a:ea typeface="+mj-ea"/>
                          <a:cs typeface="+mn-cs"/>
                        </a:rPr>
                        <a:t>，表現</a:t>
                      </a:r>
                      <a:r>
                        <a:rPr kumimoji="1" lang="ja-JP" altLang="en-US" sz="2000" b="0" i="0" u="none" strike="noStrike" kern="1200" dirty="0">
                          <a:solidFill>
                            <a:srgbClr val="000000"/>
                          </a:solidFill>
                          <a:effectLst/>
                          <a:latin typeface="+mj-ea"/>
                          <a:ea typeface="+mj-ea"/>
                          <a:cs typeface="+mn-cs"/>
                        </a:rPr>
                        <a:t>の構想を練ること。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6991821"/>
                  </a:ext>
                </a:extLst>
              </a:tr>
              <a:tr h="1555592">
                <a:tc vMerge="1">
                  <a:txBody>
                    <a:bodyPr/>
                    <a:lstStyle/>
                    <a:p>
                      <a:endParaRPr kumimoji="1" lang="ja-JP" altLang="en-US"/>
                    </a:p>
                  </a:txBody>
                  <a:tcPr/>
                </a:tc>
                <a:tc vMerge="1">
                  <a:txBody>
                    <a:bodyPr/>
                    <a:lstStyle/>
                    <a:p>
                      <a:endParaRPr kumimoji="1" lang="ja-JP" altLang="en-US"/>
                    </a:p>
                  </a:txBody>
                  <a:tcPr/>
                </a:tc>
                <a:tc>
                  <a:txBody>
                    <a:bodyPr/>
                    <a:lstStyle/>
                    <a:p>
                      <a:pPr algn="l" fontAlgn="ctr"/>
                      <a:r>
                        <a:rPr kumimoji="1" lang="en-US" altLang="ja-JP" sz="2000" b="0" i="0" u="none" strike="noStrike" kern="1200" dirty="0">
                          <a:solidFill>
                            <a:srgbClr val="000000"/>
                          </a:solidFill>
                          <a:effectLst/>
                          <a:latin typeface="+mj-ea"/>
                          <a:ea typeface="+mj-ea"/>
                          <a:cs typeface="+mn-cs"/>
                        </a:rPr>
                        <a:t>(</a:t>
                      </a:r>
                      <a:r>
                        <a:rPr kumimoji="1" lang="ja-JP" altLang="en-US" sz="2000" b="0" i="0" u="none" strike="noStrike" kern="1200" dirty="0">
                          <a:solidFill>
                            <a:srgbClr val="000000"/>
                          </a:solidFill>
                          <a:effectLst/>
                          <a:latin typeface="+mj-ea"/>
                          <a:ea typeface="+mj-ea"/>
                          <a:cs typeface="+mn-cs"/>
                        </a:rPr>
                        <a:t>ｲ</a:t>
                      </a:r>
                      <a:r>
                        <a:rPr kumimoji="1" lang="en-US" altLang="ja-JP" sz="2000" b="0" i="0" u="none" strike="noStrike" kern="1200" dirty="0">
                          <a:solidFill>
                            <a:srgbClr val="000000"/>
                          </a:solidFill>
                          <a:effectLst/>
                          <a:latin typeface="+mj-ea"/>
                          <a:ea typeface="+mj-ea"/>
                          <a:cs typeface="+mn-cs"/>
                        </a:rPr>
                        <a:t>) </a:t>
                      </a:r>
                      <a:r>
                        <a:rPr kumimoji="1" lang="ja-JP" altLang="en-US" sz="2000" b="1" i="0" u="none" strike="noStrike" kern="1200" dirty="0">
                          <a:solidFill>
                            <a:srgbClr val="000000"/>
                          </a:solidFill>
                          <a:effectLst/>
                          <a:latin typeface="+mj-ea"/>
                          <a:ea typeface="+mj-ea"/>
                          <a:cs typeface="+mn-cs"/>
                        </a:rPr>
                        <a:t>伝える</a:t>
                      </a:r>
                      <a:r>
                        <a:rPr kumimoji="1" lang="ja-JP" altLang="en-US" sz="2000" b="0" i="0" u="none" strike="noStrike" kern="1200" dirty="0">
                          <a:solidFill>
                            <a:srgbClr val="000000"/>
                          </a:solidFill>
                          <a:effectLst/>
                          <a:latin typeface="+mj-ea"/>
                          <a:ea typeface="+mj-ea"/>
                          <a:cs typeface="+mn-cs"/>
                        </a:rPr>
                        <a:t>目的や条件などを　　　　　　　　</a:t>
                      </a:r>
                      <a:r>
                        <a:rPr kumimoji="1" lang="ja-JP" altLang="en-US" sz="2000" b="0" i="0" u="none" strike="noStrike" kern="1200">
                          <a:solidFill>
                            <a:srgbClr val="000000"/>
                          </a:solidFill>
                          <a:effectLst/>
                          <a:latin typeface="+mj-ea"/>
                          <a:ea typeface="+mj-ea"/>
                          <a:cs typeface="+mn-cs"/>
                        </a:rPr>
                        <a:t>基に，伝える</a:t>
                      </a:r>
                      <a:r>
                        <a:rPr kumimoji="1" lang="ja-JP" altLang="en-US" sz="2000" b="0" i="0" u="none" strike="noStrike" kern="1200" dirty="0">
                          <a:solidFill>
                            <a:srgbClr val="000000"/>
                          </a:solidFill>
                          <a:effectLst/>
                          <a:latin typeface="+mj-ea"/>
                          <a:ea typeface="+mj-ea"/>
                          <a:cs typeface="+mn-cs"/>
                        </a:rPr>
                        <a:t>相手</a:t>
                      </a:r>
                      <a:r>
                        <a:rPr kumimoji="1" lang="ja-JP" altLang="en-US" sz="2000" b="0" i="0" u="none" strike="noStrike" kern="1200">
                          <a:solidFill>
                            <a:srgbClr val="000000"/>
                          </a:solidFill>
                          <a:effectLst/>
                          <a:latin typeface="+mj-ea"/>
                          <a:ea typeface="+mj-ea"/>
                          <a:cs typeface="+mn-cs"/>
                        </a:rPr>
                        <a:t>や内容，</a:t>
                      </a:r>
                      <a:r>
                        <a:rPr kumimoji="1" lang="ja-JP" altLang="en-US" sz="2000" b="0" i="0" u="none" strike="noStrike" kern="1200">
                          <a:solidFill>
                            <a:srgbClr val="000000"/>
                          </a:solidFill>
                          <a:effectLst/>
                          <a:highlight>
                            <a:srgbClr val="FFFF66"/>
                          </a:highlight>
                          <a:latin typeface="+mj-ea"/>
                          <a:ea typeface="+mj-ea"/>
                          <a:cs typeface="+mn-cs"/>
                        </a:rPr>
                        <a:t>社会</a:t>
                      </a:r>
                      <a:r>
                        <a:rPr kumimoji="1" lang="ja-JP" altLang="en-US" sz="2000" b="0" i="0" u="none" strike="noStrike" kern="1200" dirty="0">
                          <a:solidFill>
                            <a:srgbClr val="000000"/>
                          </a:solidFill>
                          <a:effectLst/>
                          <a:highlight>
                            <a:srgbClr val="FFFF66"/>
                          </a:highlight>
                          <a:latin typeface="+mj-ea"/>
                          <a:ea typeface="+mj-ea"/>
                          <a:cs typeface="+mn-cs"/>
                        </a:rPr>
                        <a:t>との関わり</a:t>
                      </a:r>
                      <a:r>
                        <a:rPr kumimoji="1" lang="ja-JP" altLang="en-US" sz="2000" b="0" i="0" u="none" strike="noStrike" kern="1200" dirty="0">
                          <a:solidFill>
                            <a:srgbClr val="000000"/>
                          </a:solidFill>
                          <a:effectLst/>
                          <a:latin typeface="+mj-ea"/>
                          <a:ea typeface="+mj-ea"/>
                          <a:cs typeface="+mn-cs"/>
                        </a:rPr>
                        <a:t>などから</a:t>
                      </a:r>
                      <a:r>
                        <a:rPr kumimoji="1" lang="ja-JP" altLang="en-US" sz="2000" b="1" i="0" u="none" strike="noStrike" kern="1200" dirty="0">
                          <a:solidFill>
                            <a:srgbClr val="FF0000"/>
                          </a:solidFill>
                          <a:effectLst/>
                          <a:latin typeface="+mj-ea"/>
                          <a:ea typeface="+mj-ea"/>
                          <a:cs typeface="+mn-cs"/>
                        </a:rPr>
                        <a:t>主題</a:t>
                      </a:r>
                      <a:r>
                        <a:rPr kumimoji="1" lang="ja-JP" altLang="en-US" sz="2000" b="1" i="0" u="none" strike="noStrike" kern="1200">
                          <a:solidFill>
                            <a:srgbClr val="FF0000"/>
                          </a:solidFill>
                          <a:effectLst/>
                          <a:latin typeface="+mj-ea"/>
                          <a:ea typeface="+mj-ea"/>
                          <a:cs typeface="+mn-cs"/>
                        </a:rPr>
                        <a:t>を生み出し</a:t>
                      </a:r>
                      <a:r>
                        <a:rPr kumimoji="1" lang="ja-JP" altLang="en-US" sz="2000" b="0" i="0" u="none" strike="noStrike" kern="1200">
                          <a:solidFill>
                            <a:srgbClr val="000000"/>
                          </a:solidFill>
                          <a:effectLst/>
                          <a:latin typeface="+mj-ea"/>
                          <a:ea typeface="+mj-ea"/>
                          <a:cs typeface="+mn-cs"/>
                        </a:rPr>
                        <a:t>，</a:t>
                      </a:r>
                      <a:r>
                        <a:rPr kumimoji="1" lang="ja-JP" altLang="en-US" sz="2000" b="0" i="0" u="none" strike="noStrike" kern="1200" dirty="0">
                          <a:solidFill>
                            <a:srgbClr val="000000"/>
                          </a:solidFill>
                          <a:effectLst/>
                          <a:latin typeface="+mj-ea"/>
                          <a:ea typeface="+mj-ea"/>
                          <a:cs typeface="+mn-cs"/>
                        </a:rPr>
                        <a:t>　　　　　　　　　　　　　　</a:t>
                      </a:r>
                      <a:r>
                        <a:rPr kumimoji="1" lang="ja-JP" altLang="en-US" sz="2000" b="0" i="0" u="none" strike="noStrike" kern="1200" dirty="0">
                          <a:solidFill>
                            <a:srgbClr val="000000"/>
                          </a:solidFill>
                          <a:effectLst/>
                          <a:highlight>
                            <a:srgbClr val="FFFF66"/>
                          </a:highlight>
                          <a:latin typeface="+mj-ea"/>
                          <a:ea typeface="+mj-ea"/>
                          <a:cs typeface="+mn-cs"/>
                        </a:rPr>
                        <a:t>伝達の効果</a:t>
                      </a:r>
                      <a:r>
                        <a:rPr kumimoji="1" lang="ja-JP" altLang="en-US" sz="2000" b="0" i="0" u="none" strike="noStrike" kern="1200" dirty="0">
                          <a:solidFill>
                            <a:srgbClr val="000000"/>
                          </a:solidFill>
                          <a:effectLst/>
                          <a:latin typeface="+mj-ea"/>
                          <a:ea typeface="+mj-ea"/>
                          <a:cs typeface="+mn-cs"/>
                        </a:rPr>
                        <a:t>と美しさなどとの調和を</a:t>
                      </a:r>
                      <a:r>
                        <a:rPr kumimoji="1" lang="ja-JP" altLang="en-US" sz="2000" b="0" i="0" u="none" strike="noStrike" kern="1200" dirty="0">
                          <a:solidFill>
                            <a:srgbClr val="000000"/>
                          </a:solidFill>
                          <a:effectLst/>
                          <a:highlight>
                            <a:srgbClr val="FFFF66"/>
                          </a:highlight>
                          <a:latin typeface="+mj-ea"/>
                          <a:ea typeface="+mj-ea"/>
                          <a:cs typeface="+mn-cs"/>
                        </a:rPr>
                        <a:t>総合的</a:t>
                      </a:r>
                      <a:r>
                        <a:rPr kumimoji="1" lang="ja-JP" altLang="en-US" sz="2000" b="0" i="0" u="none" strike="noStrike" kern="1200">
                          <a:solidFill>
                            <a:srgbClr val="000000"/>
                          </a:solidFill>
                          <a:effectLst/>
                          <a:highlight>
                            <a:srgbClr val="FFFF66"/>
                          </a:highlight>
                          <a:latin typeface="+mj-ea"/>
                          <a:ea typeface="+mj-ea"/>
                          <a:cs typeface="+mn-cs"/>
                        </a:rPr>
                        <a:t>に</a:t>
                      </a:r>
                      <a:r>
                        <a:rPr kumimoji="1" lang="ja-JP" altLang="en-US" sz="2000" b="0" i="0" u="none" strike="noStrike" kern="1200">
                          <a:solidFill>
                            <a:srgbClr val="000000"/>
                          </a:solidFill>
                          <a:effectLst/>
                          <a:latin typeface="+mj-ea"/>
                          <a:ea typeface="+mj-ea"/>
                          <a:cs typeface="+mn-cs"/>
                        </a:rPr>
                        <a:t>考え，表現</a:t>
                      </a:r>
                      <a:r>
                        <a:rPr kumimoji="1" lang="ja-JP" altLang="en-US" sz="2000" b="0" i="0" u="none" strike="noStrike" kern="1200" dirty="0">
                          <a:solidFill>
                            <a:srgbClr val="000000"/>
                          </a:solidFill>
                          <a:effectLst/>
                          <a:latin typeface="+mj-ea"/>
                          <a:ea typeface="+mj-ea"/>
                          <a:cs typeface="+mn-cs"/>
                        </a:rPr>
                        <a:t>の構想を練ること。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01917155"/>
                  </a:ext>
                </a:extLst>
              </a:tr>
              <a:tr h="1800200">
                <a:tc vMerge="1">
                  <a:txBody>
                    <a:bodyPr/>
                    <a:lstStyle/>
                    <a:p>
                      <a:endParaRPr kumimoji="1" lang="ja-JP" altLang="en-US"/>
                    </a:p>
                  </a:txBody>
                  <a:tcPr/>
                </a:tc>
                <a:tc vMerge="1">
                  <a:txBody>
                    <a:bodyPr/>
                    <a:lstStyle/>
                    <a:p>
                      <a:endParaRPr kumimoji="1" lang="ja-JP" altLang="en-US"/>
                    </a:p>
                  </a:txBody>
                  <a:tcPr/>
                </a:tc>
                <a:tc>
                  <a:txBody>
                    <a:bodyPr/>
                    <a:lstStyle/>
                    <a:p>
                      <a:pPr algn="l" fontAlgn="ctr"/>
                      <a:r>
                        <a:rPr kumimoji="1" lang="en-US" altLang="ja-JP" sz="2000" b="0" i="0" u="none" strike="noStrike" kern="1200" dirty="0">
                          <a:solidFill>
                            <a:srgbClr val="000000"/>
                          </a:solidFill>
                          <a:effectLst/>
                          <a:latin typeface="+mj-ea"/>
                          <a:ea typeface="+mj-ea"/>
                          <a:cs typeface="+mn-cs"/>
                        </a:rPr>
                        <a:t>(</a:t>
                      </a:r>
                      <a:r>
                        <a:rPr kumimoji="1" lang="ja-JP" altLang="en-US" sz="2000" b="0" i="0" u="none" strike="noStrike" kern="1200" dirty="0">
                          <a:solidFill>
                            <a:srgbClr val="000000"/>
                          </a:solidFill>
                          <a:effectLst/>
                          <a:latin typeface="+mj-ea"/>
                          <a:ea typeface="+mj-ea"/>
                          <a:cs typeface="+mn-cs"/>
                        </a:rPr>
                        <a:t>ｳ</a:t>
                      </a:r>
                      <a:r>
                        <a:rPr kumimoji="1" lang="en-US" altLang="ja-JP" sz="2000" b="0" i="0" u="none" strike="noStrike" kern="1200" dirty="0">
                          <a:solidFill>
                            <a:srgbClr val="000000"/>
                          </a:solidFill>
                          <a:effectLst/>
                          <a:latin typeface="+mj-ea"/>
                          <a:ea typeface="+mj-ea"/>
                          <a:cs typeface="+mn-cs"/>
                        </a:rPr>
                        <a:t>) </a:t>
                      </a:r>
                      <a:r>
                        <a:rPr kumimoji="1" lang="ja-JP" altLang="en-US" sz="2000" b="1" i="0" u="sng" strike="noStrike" kern="1200" dirty="0">
                          <a:solidFill>
                            <a:srgbClr val="000000"/>
                          </a:solidFill>
                          <a:effectLst/>
                          <a:latin typeface="+mj-ea"/>
                          <a:ea typeface="+mj-ea"/>
                          <a:cs typeface="+mn-cs"/>
                        </a:rPr>
                        <a:t>使う</a:t>
                      </a:r>
                      <a:r>
                        <a:rPr kumimoji="1" lang="ja-JP" altLang="en-US" sz="2000" b="0" i="0" u="sng" strike="noStrike" kern="1200" dirty="0">
                          <a:solidFill>
                            <a:srgbClr val="000000"/>
                          </a:solidFill>
                          <a:effectLst/>
                          <a:latin typeface="+mj-ea"/>
                          <a:ea typeface="+mj-ea"/>
                          <a:cs typeface="+mn-cs"/>
                        </a:rPr>
                        <a:t>目的や条件などを基に，使用する者の立場，</a:t>
                      </a:r>
                      <a:r>
                        <a:rPr kumimoji="1" lang="ja-JP" altLang="en-US" sz="2000" b="0" i="0" u="sng" strike="noStrike" kern="1200" dirty="0">
                          <a:solidFill>
                            <a:srgbClr val="000000"/>
                          </a:solidFill>
                          <a:effectLst/>
                          <a:highlight>
                            <a:srgbClr val="FFFF66"/>
                          </a:highlight>
                          <a:latin typeface="+mj-ea"/>
                          <a:ea typeface="+mj-ea"/>
                          <a:cs typeface="+mn-cs"/>
                        </a:rPr>
                        <a:t>社会との関わり</a:t>
                      </a:r>
                      <a:r>
                        <a:rPr kumimoji="1" lang="ja-JP" altLang="en-US" sz="2000" b="0" i="0" u="sng" strike="noStrike" kern="1200" dirty="0">
                          <a:solidFill>
                            <a:srgbClr val="000000"/>
                          </a:solidFill>
                          <a:effectLst/>
                          <a:latin typeface="+mj-ea"/>
                          <a:ea typeface="+mj-ea"/>
                          <a:cs typeface="+mn-cs"/>
                        </a:rPr>
                        <a:t>，</a:t>
                      </a:r>
                      <a:r>
                        <a:rPr kumimoji="1" lang="ja-JP" altLang="en-US" sz="2000" b="0" i="0" u="sng" strike="noStrike" kern="1200" dirty="0">
                          <a:solidFill>
                            <a:srgbClr val="000000"/>
                          </a:solidFill>
                          <a:effectLst/>
                          <a:highlight>
                            <a:srgbClr val="FFFF66"/>
                          </a:highlight>
                          <a:latin typeface="+mj-ea"/>
                          <a:ea typeface="+mj-ea"/>
                          <a:cs typeface="+mn-cs"/>
                        </a:rPr>
                        <a:t>機知や</a:t>
                      </a:r>
                      <a:endParaRPr kumimoji="1" lang="en-US" altLang="ja-JP" sz="2000" b="0" i="0" u="sng" strike="noStrike" kern="1200" dirty="0">
                        <a:solidFill>
                          <a:srgbClr val="000000"/>
                        </a:solidFill>
                        <a:effectLst/>
                        <a:highlight>
                          <a:srgbClr val="FFFF66"/>
                        </a:highlight>
                        <a:latin typeface="+mj-ea"/>
                        <a:ea typeface="+mj-ea"/>
                        <a:cs typeface="+mn-cs"/>
                      </a:endParaRPr>
                    </a:p>
                    <a:p>
                      <a:pPr algn="l" fontAlgn="ctr"/>
                      <a:r>
                        <a:rPr kumimoji="1" lang="ja-JP" altLang="en-US" sz="2000" b="0" i="0" u="none" strike="noStrike" kern="1200" dirty="0">
                          <a:solidFill>
                            <a:srgbClr val="000000"/>
                          </a:solidFill>
                          <a:effectLst/>
                          <a:highlight>
                            <a:srgbClr val="FFFF66"/>
                          </a:highlight>
                          <a:latin typeface="+mj-ea"/>
                          <a:ea typeface="+mj-ea"/>
                          <a:cs typeface="+mn-cs"/>
                        </a:rPr>
                        <a:t>ユーモア</a:t>
                      </a:r>
                      <a:r>
                        <a:rPr kumimoji="1" lang="ja-JP" altLang="en-US" sz="2000" b="0" i="0" u="none" strike="noStrike" kern="1200" dirty="0">
                          <a:solidFill>
                            <a:srgbClr val="000000"/>
                          </a:solidFill>
                          <a:effectLst/>
                          <a:latin typeface="+mj-ea"/>
                          <a:ea typeface="+mj-ea"/>
                          <a:cs typeface="+mn-cs"/>
                        </a:rPr>
                        <a:t>などから</a:t>
                      </a:r>
                      <a:r>
                        <a:rPr kumimoji="1" lang="ja-JP" altLang="en-US" sz="2000" b="1" i="0" u="sng" strike="noStrike" kern="1200" dirty="0">
                          <a:solidFill>
                            <a:srgbClr val="FF0000"/>
                          </a:solidFill>
                          <a:effectLst/>
                          <a:latin typeface="+mj-ea"/>
                          <a:ea typeface="+mj-ea"/>
                          <a:cs typeface="+mn-cs"/>
                        </a:rPr>
                        <a:t>主題を生み出し</a:t>
                      </a:r>
                      <a:r>
                        <a:rPr kumimoji="1" lang="ja-JP" altLang="en-US" sz="2000" b="0" i="0" u="none" strike="noStrike" kern="1200" dirty="0">
                          <a:solidFill>
                            <a:srgbClr val="000000"/>
                          </a:solidFill>
                          <a:effectLst/>
                          <a:latin typeface="+mj-ea"/>
                          <a:ea typeface="+mj-ea"/>
                          <a:cs typeface="+mn-cs"/>
                        </a:rPr>
                        <a:t>，　　　　使いやすさや機能と美しさなどとの調和を</a:t>
                      </a:r>
                      <a:r>
                        <a:rPr kumimoji="1" lang="ja-JP" altLang="en-US" sz="2000" b="0" i="0" u="none" strike="noStrike" kern="1200" dirty="0">
                          <a:solidFill>
                            <a:srgbClr val="000000"/>
                          </a:solidFill>
                          <a:effectLst/>
                          <a:highlight>
                            <a:srgbClr val="FFFF66"/>
                          </a:highlight>
                          <a:latin typeface="+mj-ea"/>
                          <a:ea typeface="+mj-ea"/>
                          <a:cs typeface="+mn-cs"/>
                        </a:rPr>
                        <a:t>総合的に考え</a:t>
                      </a:r>
                      <a:r>
                        <a:rPr kumimoji="1" lang="ja-JP" altLang="en-US" sz="2000" b="0" i="0" u="none" strike="noStrike" kern="1200" dirty="0">
                          <a:solidFill>
                            <a:srgbClr val="000000"/>
                          </a:solidFill>
                          <a:effectLst/>
                          <a:latin typeface="+mj-ea"/>
                          <a:ea typeface="+mj-ea"/>
                          <a:cs typeface="+mn-cs"/>
                        </a:rPr>
                        <a:t>，表現の構想を練ること。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5158814"/>
                  </a:ext>
                </a:extLst>
              </a:tr>
            </a:tbl>
          </a:graphicData>
        </a:graphic>
      </p:graphicFrame>
      <p:sp>
        <p:nvSpPr>
          <p:cNvPr id="12" name="線吹き出し 1 (枠付き) 11"/>
          <p:cNvSpPr/>
          <p:nvPr/>
        </p:nvSpPr>
        <p:spPr>
          <a:xfrm>
            <a:off x="5580112" y="1556792"/>
            <a:ext cx="3456384" cy="5210388"/>
          </a:xfrm>
          <a:prstGeom prst="borderCallout1">
            <a:avLst>
              <a:gd name="adj1" fmla="val 41162"/>
              <a:gd name="adj2" fmla="val 534"/>
              <a:gd name="adj3" fmla="val 41043"/>
              <a:gd name="adj4" fmla="val -127854"/>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t>　社会的な出来事</a:t>
            </a:r>
            <a:r>
              <a:rPr kumimoji="1" lang="ja-JP" altLang="en-US" sz="2800"/>
              <a:t>や場面，学校</a:t>
            </a:r>
            <a:r>
              <a:rPr kumimoji="1" lang="ja-JP" altLang="en-US" sz="2800" dirty="0"/>
              <a:t>に関わる人々や地域の人々などに目</a:t>
            </a:r>
            <a:r>
              <a:rPr kumimoji="1" lang="ja-JP" altLang="en-US" sz="2800"/>
              <a:t>を向けさせ，</a:t>
            </a:r>
            <a:r>
              <a:rPr kumimoji="1" lang="ja-JP" altLang="en-US" sz="2800" dirty="0"/>
              <a:t>　生徒が主体的に地域や社会に働きかけるような学習活動</a:t>
            </a:r>
            <a:r>
              <a:rPr kumimoji="1" lang="ja-JP" altLang="en-US" sz="2800"/>
              <a:t>を通して，多く</a:t>
            </a:r>
            <a:r>
              <a:rPr kumimoji="1" lang="ja-JP" altLang="en-US" sz="2800" dirty="0"/>
              <a:t>の人に気持ちや情報を伝える　　　すばらしさや面白さを味わわせることを　　重視する。　</a:t>
            </a:r>
          </a:p>
        </p:txBody>
      </p:sp>
      <p:sp>
        <p:nvSpPr>
          <p:cNvPr id="9"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404664"/>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「Ａ表現」（１）</a:t>
            </a:r>
          </a:p>
        </p:txBody>
      </p:sp>
      <p:sp>
        <p:nvSpPr>
          <p:cNvPr id="11" name="AutoShape 15">
            <a:extLst>
              <a:ext uri="{FF2B5EF4-FFF2-40B4-BE49-F238E27FC236}">
                <a16:creationId xmlns:a16="http://schemas.microsoft.com/office/drawing/2014/main" id="{7A140567-F206-42F9-B260-57D6CE96DFBC}"/>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8906946"/>
      </p:ext>
    </p:extLst>
  </p:cSld>
  <p:clrMapOvr>
    <a:masterClrMapping/>
  </p:clrMapOvr>
  <mc:AlternateContent xmlns:mc="http://schemas.openxmlformats.org/markup-compatibility/2006" xmlns:p14="http://schemas.microsoft.com/office/powerpoint/2010/main">
    <mc:Choice Requires="p14">
      <p:transition spd="slow" p14:dur="2000" advTm="59461"/>
    </mc:Choice>
    <mc:Fallback xmlns="">
      <p:transition spd="slow" advTm="5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D7A8BFE-87F7-4CAA-AF38-B75C50FD8847}"/>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2400" b="1" dirty="0">
                <a:solidFill>
                  <a:prstClr val="black"/>
                </a:solidFill>
                <a:ea typeface="HGP教科書体" panose="02020600000000000000" pitchFamily="18" charset="-128"/>
              </a:rPr>
              <a:t>Ⅳ</a:t>
            </a:r>
            <a:r>
              <a:rPr lang="ja-JP" altLang="en-US" sz="2400" b="1" dirty="0">
                <a:solidFill>
                  <a:prstClr val="black"/>
                </a:solidFill>
                <a:ea typeface="HGP教科書体" panose="02020600000000000000" pitchFamily="18" charset="-128"/>
              </a:rPr>
              <a:t>　各学年の目標及び内容</a:t>
            </a:r>
            <a:endParaRPr lang="en-US" altLang="ja-JP" sz="2400" b="1" dirty="0">
              <a:solidFill>
                <a:prstClr val="black"/>
              </a:solidFill>
              <a:ea typeface="HGP教科書体" panose="02020600000000000000" pitchFamily="18" charset="-128"/>
            </a:endParaRPr>
          </a:p>
        </p:txBody>
      </p:sp>
      <p:sp>
        <p:nvSpPr>
          <p:cNvPr id="13"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P94</a:t>
            </a:r>
            <a:endParaRPr lang="ja-JP" altLang="en-US" dirty="0">
              <a:ea typeface="ＤＨＰ平成明朝体W7" panose="02020700000000000000" pitchFamily="18" charset="-128"/>
              <a:cs typeface="Tahoma" panose="020B0604030504040204" pitchFamily="34" charset="0"/>
            </a:endParaRPr>
          </a:p>
        </p:txBody>
      </p:sp>
      <p:sp>
        <p:nvSpPr>
          <p:cNvPr id="2" name="正方形/長方形 1"/>
          <p:cNvSpPr/>
          <p:nvPr/>
        </p:nvSpPr>
        <p:spPr>
          <a:xfrm>
            <a:off x="34925" y="934184"/>
            <a:ext cx="8987823" cy="830997"/>
          </a:xfrm>
          <a:prstGeom prst="rect">
            <a:avLst/>
          </a:prstGeom>
        </p:spPr>
        <p:txBody>
          <a:bodyPr wrap="square">
            <a:spAutoFit/>
          </a:bodyPr>
          <a:lstStyle/>
          <a:p>
            <a:r>
              <a:rPr lang="ja-JP" altLang="en-US" sz="2400" dirty="0"/>
              <a:t>◆　社会一般の不特定の人々などを伝える対象として</a:t>
            </a:r>
            <a:r>
              <a:rPr lang="ja-JP" altLang="en-US" sz="2400"/>
              <a:t>想定し，社会</a:t>
            </a:r>
            <a:r>
              <a:rPr lang="ja-JP" altLang="en-US" sz="2400" dirty="0"/>
              <a:t>との関わりを考えながら主題を生み出すようにするための指導の工夫</a:t>
            </a:r>
          </a:p>
        </p:txBody>
      </p:sp>
      <p:sp>
        <p:nvSpPr>
          <p:cNvPr id="3" name="正方形/長方形 2"/>
          <p:cNvSpPr/>
          <p:nvPr/>
        </p:nvSpPr>
        <p:spPr>
          <a:xfrm>
            <a:off x="107504" y="1844824"/>
            <a:ext cx="8901496" cy="4339650"/>
          </a:xfrm>
          <a:prstGeom prst="rect">
            <a:avLst/>
          </a:prstGeom>
          <a:ln>
            <a:solidFill>
              <a:schemeClr val="tx1"/>
            </a:solidFill>
          </a:ln>
        </p:spPr>
        <p:txBody>
          <a:bodyPr wrap="square">
            <a:spAutoFit/>
          </a:bodyPr>
          <a:lstStyle/>
          <a:p>
            <a:pPr eaLnBrk="1" hangingPunct="1"/>
            <a:r>
              <a:rPr lang="ja-JP" altLang="en-US" sz="2800" dirty="0">
                <a:latin typeface="ＭＳ 明朝" panose="02020609040205080304" pitchFamily="17" charset="-128"/>
                <a:ea typeface="ＭＳ 明朝" panose="02020609040205080304" pitchFamily="17" charset="-128"/>
              </a:rPr>
              <a:t>（例）題材名</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400" dirty="0">
                <a:latin typeface="ＭＳ 明朝" panose="02020609040205080304" pitchFamily="17" charset="-128"/>
                <a:ea typeface="ＭＳ 明朝" panose="02020609040205080304" pitchFamily="17" charset="-128"/>
              </a:rPr>
              <a:t>「</a:t>
            </a:r>
            <a:r>
              <a:rPr lang="ja-JP" altLang="en-US" sz="2400" u="sng" dirty="0">
                <a:latin typeface="ＭＳ 明朝" panose="02020609040205080304" pitchFamily="17" charset="-128"/>
                <a:ea typeface="ＭＳ 明朝" panose="02020609040205080304" pitchFamily="17" charset="-128"/>
              </a:rPr>
              <a:t>多くの人に</a:t>
            </a:r>
            <a:r>
              <a:rPr lang="ja-JP" altLang="en-US" sz="2400" dirty="0">
                <a:latin typeface="ＭＳ 明朝" panose="02020609040205080304" pitchFamily="17" charset="-128"/>
                <a:ea typeface="ＭＳ 明朝" panose="02020609040205080304" pitchFamily="17" charset="-128"/>
              </a:rPr>
              <a:t>魅力を伝える○○パッケージを考えよう」</a:t>
            </a:r>
            <a:endParaRPr lang="en-US" altLang="ja-JP" sz="24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・導入段階で，さまざまなパッケージデザインを鑑賞</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し，地域や社会との関わりなどといった客観的な</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視点からそれぞれのよさを感じ取ったり製品に込め</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ら</a:t>
            </a:r>
            <a:r>
              <a:rPr lang="ja-JP" altLang="en-US" sz="2800" dirty="0" err="1">
                <a:latin typeface="ＭＳ 明朝" panose="02020609040205080304" pitchFamily="17" charset="-128"/>
                <a:ea typeface="ＭＳ 明朝" panose="02020609040205080304" pitchFamily="17" charset="-128"/>
              </a:rPr>
              <a:t>れた</a:t>
            </a:r>
            <a:r>
              <a:rPr lang="ja-JP" altLang="en-US" sz="2800" dirty="0">
                <a:latin typeface="ＭＳ 明朝" panose="02020609040205080304" pitchFamily="17" charset="-128"/>
                <a:ea typeface="ＭＳ 明朝" panose="02020609040205080304" pitchFamily="17" charset="-128"/>
              </a:rPr>
              <a:t>制作者の心情や意図などについて考える。</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・鑑賞の活動において，生徒に商品や製品のパッケー</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ジの写真を提示するだけでなく，本物の製品やパッ</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ケージなどを目の前で提示したり実際に使ってみた</a:t>
            </a:r>
            <a:endParaRPr lang="en-US" altLang="ja-JP" sz="2800" dirty="0">
              <a:latin typeface="ＭＳ 明朝" panose="02020609040205080304" pitchFamily="17" charset="-128"/>
              <a:ea typeface="ＭＳ 明朝" panose="02020609040205080304" pitchFamily="17" charset="-128"/>
            </a:endParaRPr>
          </a:p>
          <a:p>
            <a:pPr eaLnBrk="1" hangingPunct="1"/>
            <a:r>
              <a:rPr lang="ja-JP" altLang="en-US" sz="2800" dirty="0">
                <a:latin typeface="ＭＳ 明朝" panose="02020609040205080304" pitchFamily="17" charset="-128"/>
                <a:ea typeface="ＭＳ 明朝" panose="02020609040205080304" pitchFamily="17" charset="-128"/>
              </a:rPr>
              <a:t>　りする。</a:t>
            </a:r>
            <a:endParaRPr lang="ja-JP" altLang="en-US" sz="2800" dirty="0"/>
          </a:p>
        </p:txBody>
      </p:sp>
      <p:sp>
        <p:nvSpPr>
          <p:cNvPr id="9"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496778"/>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「Ａ表現」（１）</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7526909"/>
      </p:ext>
    </p:extLst>
  </p:cSld>
  <p:clrMapOvr>
    <a:masterClrMapping/>
  </p:clrMapOvr>
  <mc:AlternateContent xmlns:mc="http://schemas.openxmlformats.org/markup-compatibility/2006" xmlns:p14="http://schemas.microsoft.com/office/powerpoint/2010/main">
    <mc:Choice Requires="p14">
      <p:transition spd="slow" p14:dur="2000" advTm="92075"/>
    </mc:Choice>
    <mc:Fallback xmlns="">
      <p:transition spd="slow" advTm="92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a:extLst>
              <a:ext uri="{FF2B5EF4-FFF2-40B4-BE49-F238E27FC236}">
                <a16:creationId xmlns:a16="http://schemas.microsoft.com/office/drawing/2014/main" id="{E1CF4A60-29BD-4475-B6A2-23BD3C319262}"/>
              </a:ext>
            </a:extLst>
          </p:cNvPr>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P7,8</a:t>
            </a:r>
            <a:endParaRPr lang="ja-JP" altLang="en-US" dirty="0">
              <a:ea typeface="ＤＨＰ平成明朝体W7" panose="02020700000000000000" pitchFamily="18" charset="-128"/>
              <a:cs typeface="Tahoma" panose="020B0604030504040204" pitchFamily="34" charset="0"/>
            </a:endParaRPr>
          </a:p>
        </p:txBody>
      </p:sp>
      <p:sp>
        <p:nvSpPr>
          <p:cNvPr id="6" name="正方形/長方形 5">
            <a:extLst>
              <a:ext uri="{FF2B5EF4-FFF2-40B4-BE49-F238E27FC236}">
                <a16:creationId xmlns:a16="http://schemas.microsoft.com/office/drawing/2014/main" id="{7FFEE41E-D0F2-4668-8914-7DF86439FDF0}"/>
              </a:ext>
            </a:extLst>
          </p:cNvPr>
          <p:cNvSpPr/>
          <p:nvPr/>
        </p:nvSpPr>
        <p:spPr>
          <a:xfrm>
            <a:off x="250824" y="1268413"/>
            <a:ext cx="8713664" cy="547295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1269" name="テキスト ボックス 6">
            <a:extLst>
              <a:ext uri="{FF2B5EF4-FFF2-40B4-BE49-F238E27FC236}">
                <a16:creationId xmlns:a16="http://schemas.microsoft.com/office/drawing/2014/main" id="{4E6253C3-6D00-4593-903D-0F80E06462A9}"/>
              </a:ext>
            </a:extLst>
          </p:cNvPr>
          <p:cNvSpPr txBox="1">
            <a:spLocks noChangeArrowheads="1"/>
          </p:cNvSpPr>
          <p:nvPr/>
        </p:nvSpPr>
        <p:spPr bwMode="auto">
          <a:xfrm>
            <a:off x="323850" y="1556792"/>
            <a:ext cx="864063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b="1" dirty="0">
                <a:latin typeface="Tahoma" panose="020B0604030504040204" pitchFamily="34" charset="0"/>
              </a:rPr>
              <a:t>（１）　表現領域の改善</a:t>
            </a:r>
            <a:endParaRPr kumimoji="1" lang="en-US" altLang="ja-JP" sz="2800" b="1" dirty="0">
              <a:latin typeface="Tahoma" panose="020B0604030504040204" pitchFamily="34" charset="0"/>
            </a:endParaRPr>
          </a:p>
          <a:p>
            <a:pPr eaLnBrk="1" hangingPunct="1"/>
            <a:r>
              <a:rPr kumimoji="1" lang="ja-JP" altLang="en-US" sz="2400" dirty="0">
                <a:latin typeface="Tahoma" panose="020B0604030504040204" pitchFamily="34" charset="0"/>
              </a:rPr>
              <a:t>　　①　「Ａ表現」（１）は</a:t>
            </a:r>
            <a:r>
              <a:rPr kumimoji="1" lang="ja-JP" altLang="en-US" sz="2400" u="sng" dirty="0">
                <a:latin typeface="Tahoma" panose="020B0604030504040204" pitchFamily="34" charset="0"/>
              </a:rPr>
              <a:t>発想や構想</a:t>
            </a:r>
            <a:r>
              <a:rPr kumimoji="1" lang="ja-JP" altLang="en-US" sz="2400" dirty="0">
                <a:latin typeface="Tahoma" panose="020B0604030504040204" pitchFamily="34" charset="0"/>
              </a:rPr>
              <a:t>に関する資質・能力として整理</a:t>
            </a:r>
            <a:endParaRPr kumimoji="1" lang="en-US" altLang="ja-JP" sz="2400" dirty="0">
              <a:latin typeface="Tahoma" panose="020B0604030504040204" pitchFamily="34" charset="0"/>
            </a:endParaRPr>
          </a:p>
          <a:p>
            <a:pPr eaLnBrk="1" hangingPunct="1"/>
            <a:r>
              <a:rPr kumimoji="1" lang="ja-JP" altLang="en-US" sz="2400" dirty="0">
                <a:latin typeface="Tahoma" panose="020B0604030504040204" pitchFamily="34" charset="0"/>
              </a:rPr>
              <a:t>　　　　・</a:t>
            </a:r>
            <a:r>
              <a:rPr kumimoji="1" lang="ja-JP" altLang="en-US" sz="2400" b="1" dirty="0">
                <a:solidFill>
                  <a:srgbClr val="FF0000"/>
                </a:solidFill>
                <a:latin typeface="Tahoma" panose="020B0604030504040204" pitchFamily="34" charset="0"/>
              </a:rPr>
              <a:t>「イ　目的や機能などを考えた発想や構想」においても</a:t>
            </a:r>
            <a:r>
              <a:rPr kumimoji="1" lang="ja-JP" altLang="en-US" sz="2400" dirty="0">
                <a:solidFill>
                  <a:srgbClr val="FF0000"/>
                </a:solidFill>
                <a:latin typeface="Tahoma" panose="020B0604030504040204" pitchFamily="34" charset="0"/>
              </a:rPr>
              <a:t>　　</a:t>
            </a:r>
            <a:endParaRPr kumimoji="1" lang="en-US" altLang="ja-JP" sz="2400" dirty="0">
              <a:solidFill>
                <a:srgbClr val="FF0000"/>
              </a:solidFill>
              <a:latin typeface="Tahoma" panose="020B0604030504040204" pitchFamily="34" charset="0"/>
            </a:endParaRPr>
          </a:p>
          <a:p>
            <a:pPr eaLnBrk="1" hangingPunct="1"/>
            <a:r>
              <a:rPr kumimoji="1" lang="ja-JP" altLang="en-US" sz="2400" dirty="0">
                <a:solidFill>
                  <a:srgbClr val="FF0000"/>
                </a:solidFill>
                <a:latin typeface="Tahoma" panose="020B0604030504040204" pitchFamily="34" charset="0"/>
              </a:rPr>
              <a:t>　　　</a:t>
            </a:r>
            <a:r>
              <a:rPr kumimoji="1" lang="ja-JP" altLang="en-US" sz="2000" dirty="0">
                <a:solidFill>
                  <a:srgbClr val="FF0000"/>
                </a:solidFill>
                <a:latin typeface="Tahoma" panose="020B0604030504040204" pitchFamily="34" charset="0"/>
              </a:rPr>
              <a:t>　</a:t>
            </a:r>
            <a:r>
              <a:rPr kumimoji="1" lang="ja-JP" altLang="en-US" sz="2400" dirty="0">
                <a:solidFill>
                  <a:srgbClr val="FF0000"/>
                </a:solidFill>
                <a:latin typeface="Tahoma" panose="020B0604030504040204" pitchFamily="34" charset="0"/>
              </a:rPr>
              <a:t>  </a:t>
            </a:r>
            <a:r>
              <a:rPr kumimoji="1" lang="ja-JP" altLang="en-US" sz="2400" b="1" u="sng" dirty="0">
                <a:solidFill>
                  <a:srgbClr val="FF0000"/>
                </a:solidFill>
                <a:latin typeface="Tahoma" panose="020B0604030504040204" pitchFamily="34" charset="0"/>
              </a:rPr>
              <a:t>「主題を生み出すこと」</a:t>
            </a:r>
            <a:r>
              <a:rPr kumimoji="1" lang="ja-JP" altLang="en-US" sz="2400" dirty="0">
                <a:latin typeface="Tahoma" panose="020B0604030504040204" pitchFamily="34" charset="0"/>
              </a:rPr>
              <a:t>が位置付けられた。</a:t>
            </a:r>
            <a:endParaRPr kumimoji="1" lang="en-US" altLang="ja-JP" sz="2000" dirty="0">
              <a:latin typeface="Tahoma" panose="020B0604030504040204" pitchFamily="34" charset="0"/>
            </a:endParaRPr>
          </a:p>
          <a:p>
            <a:pPr eaLnBrk="1" hangingPunct="1"/>
            <a:r>
              <a:rPr kumimoji="1" lang="ja-JP" altLang="en-US" sz="2400" dirty="0">
                <a:latin typeface="Tahoma" panose="020B0604030504040204" pitchFamily="34" charset="0"/>
              </a:rPr>
              <a:t>　　②　「Ａ表現」（２）は</a:t>
            </a:r>
            <a:r>
              <a:rPr kumimoji="1" lang="ja-JP" altLang="en-US" sz="2400" u="sng" dirty="0">
                <a:latin typeface="Tahoma" panose="020B0604030504040204" pitchFamily="34" charset="0"/>
              </a:rPr>
              <a:t>技能</a:t>
            </a:r>
            <a:r>
              <a:rPr kumimoji="1" lang="ja-JP" altLang="en-US" sz="2400" dirty="0">
                <a:latin typeface="Tahoma" panose="020B0604030504040204" pitchFamily="34" charset="0"/>
              </a:rPr>
              <a:t>に関する資質・能力として整理</a:t>
            </a:r>
            <a:r>
              <a:rPr kumimoji="1" lang="ja-JP" altLang="en-US" sz="2800" dirty="0">
                <a:latin typeface="Tahoma" panose="020B0604030504040204" pitchFamily="34" charset="0"/>
              </a:rPr>
              <a:t>　　　</a:t>
            </a:r>
            <a:endParaRPr kumimoji="1" lang="en-US" altLang="ja-JP" sz="2800" dirty="0">
              <a:latin typeface="Tahoma" panose="020B0604030504040204" pitchFamily="34" charset="0"/>
            </a:endParaRPr>
          </a:p>
          <a:p>
            <a:pPr eaLnBrk="1" hangingPunct="1"/>
            <a:r>
              <a:rPr kumimoji="1" lang="ja-JP" altLang="en-US" sz="2800" b="1" dirty="0">
                <a:latin typeface="Tahoma" panose="020B0604030504040204" pitchFamily="34" charset="0"/>
              </a:rPr>
              <a:t>（２）　鑑賞領域の改善</a:t>
            </a:r>
            <a:r>
              <a:rPr kumimoji="1" lang="ja-JP" altLang="en-US" sz="2800" dirty="0">
                <a:latin typeface="Tahoma" panose="020B0604030504040204" pitchFamily="34" charset="0"/>
              </a:rPr>
              <a:t>　</a:t>
            </a:r>
            <a:endParaRPr kumimoji="1" lang="en-US" altLang="ja-JP" sz="2800" dirty="0">
              <a:latin typeface="Tahoma" panose="020B0604030504040204" pitchFamily="34" charset="0"/>
            </a:endParaRPr>
          </a:p>
          <a:p>
            <a:pPr eaLnBrk="1" hangingPunct="1"/>
            <a:r>
              <a:rPr kumimoji="1" lang="ja-JP" altLang="en-US" sz="2800" dirty="0">
                <a:latin typeface="Tahoma" panose="020B0604030504040204" pitchFamily="34" charset="0"/>
              </a:rPr>
              <a:t>    　</a:t>
            </a:r>
            <a:r>
              <a:rPr kumimoji="1" lang="ja-JP" altLang="en-US" sz="2400" dirty="0">
                <a:latin typeface="Tahoma" panose="020B0604030504040204" pitchFamily="34" charset="0"/>
              </a:rPr>
              <a:t>　</a:t>
            </a:r>
            <a:r>
              <a:rPr lang="ja-JP" altLang="en-US" sz="2400" u="sng" dirty="0"/>
              <a:t>発想や構想に関する</a:t>
            </a:r>
            <a:r>
              <a:rPr lang="ja-JP" altLang="en-US" sz="2400" dirty="0"/>
              <a:t>資質・能力と</a:t>
            </a:r>
            <a:r>
              <a:rPr lang="ja-JP" altLang="en-US" sz="2400" u="sng" dirty="0"/>
              <a:t>鑑賞に関する</a:t>
            </a:r>
            <a:r>
              <a:rPr lang="ja-JP" altLang="en-US" sz="2400" dirty="0"/>
              <a:t>資質・能力</a:t>
            </a:r>
            <a:endParaRPr lang="en-US" altLang="ja-JP" sz="2400" dirty="0"/>
          </a:p>
          <a:p>
            <a:pPr eaLnBrk="1" hangingPunct="1"/>
            <a:r>
              <a:rPr lang="ja-JP" altLang="en-US" sz="2400" dirty="0"/>
              <a:t>　　　　を総合的に働かせて「思考力・判断力・表現力等」を育成</a:t>
            </a:r>
            <a:endParaRPr lang="en-US" altLang="ja-JP" sz="2400" dirty="0"/>
          </a:p>
          <a:p>
            <a:pPr eaLnBrk="1" hangingPunct="1"/>
            <a:r>
              <a:rPr lang="ja-JP" altLang="en-US" sz="2400" dirty="0"/>
              <a:t>　　　　・</a:t>
            </a:r>
            <a:r>
              <a:rPr lang="ja-JP" altLang="en-US" sz="2400" b="1" u="sng" dirty="0">
                <a:solidFill>
                  <a:srgbClr val="FF0000"/>
                </a:solidFill>
              </a:rPr>
              <a:t>「ア　美術作品など」</a:t>
            </a:r>
            <a:r>
              <a:rPr lang="ja-JP" altLang="en-US" sz="2400" dirty="0"/>
              <a:t>に関する事項と</a:t>
            </a:r>
            <a:endParaRPr lang="en-US" altLang="ja-JP" sz="2400" dirty="0"/>
          </a:p>
          <a:p>
            <a:pPr eaLnBrk="1" hangingPunct="1"/>
            <a:r>
              <a:rPr lang="ja-JP" altLang="en-US" sz="2400" dirty="0"/>
              <a:t>　　　　  </a:t>
            </a:r>
            <a:r>
              <a:rPr lang="ja-JP" altLang="en-US" sz="2400" b="1" u="sng" dirty="0">
                <a:solidFill>
                  <a:srgbClr val="FF0000"/>
                </a:solidFill>
              </a:rPr>
              <a:t>「イ　美術の働きや美術文化」</a:t>
            </a:r>
            <a:r>
              <a:rPr lang="ja-JP" altLang="en-US" sz="2400" dirty="0"/>
              <a:t>に関する事項に</a:t>
            </a:r>
            <a:endParaRPr lang="en-US" altLang="ja-JP" sz="2400" dirty="0"/>
          </a:p>
          <a:p>
            <a:pPr eaLnBrk="1" hangingPunct="1"/>
            <a:r>
              <a:rPr lang="ja-JP" altLang="en-US" sz="2400" dirty="0"/>
              <a:t>　　　　　内容が分けられた。</a:t>
            </a:r>
            <a:r>
              <a:rPr lang="ja-JP" altLang="en-US" dirty="0"/>
              <a:t>　　　</a:t>
            </a:r>
            <a:endParaRPr lang="en-US" altLang="ja-JP" dirty="0"/>
          </a:p>
          <a:p>
            <a:pPr eaLnBrk="1" hangingPunct="1"/>
            <a:r>
              <a:rPr kumimoji="1" lang="ja-JP" altLang="en-US" sz="2800" b="1" dirty="0">
                <a:latin typeface="Tahoma" panose="020B0604030504040204" pitchFamily="34" charset="0"/>
              </a:rPr>
              <a:t>（３）　</a:t>
            </a:r>
            <a:r>
              <a:rPr kumimoji="1" lang="en-US" altLang="ja-JP" sz="2800" b="1" dirty="0">
                <a:latin typeface="Tahoma" panose="020B0604030504040204" pitchFamily="34" charset="0"/>
              </a:rPr>
              <a:t>〔</a:t>
            </a:r>
            <a:r>
              <a:rPr kumimoji="1" lang="ja-JP" altLang="en-US" sz="2800" b="1" dirty="0">
                <a:latin typeface="Tahoma" panose="020B0604030504040204" pitchFamily="34" charset="0"/>
              </a:rPr>
              <a:t>共通事項</a:t>
            </a:r>
            <a:r>
              <a:rPr kumimoji="1" lang="en-US" altLang="ja-JP" sz="2800" b="1" dirty="0">
                <a:latin typeface="Tahoma" panose="020B0604030504040204" pitchFamily="34" charset="0"/>
              </a:rPr>
              <a:t>〕</a:t>
            </a:r>
            <a:r>
              <a:rPr kumimoji="1" lang="ja-JP" altLang="en-US" sz="2800" b="1" dirty="0">
                <a:latin typeface="Tahoma" panose="020B0604030504040204" pitchFamily="34" charset="0"/>
              </a:rPr>
              <a:t>の改善</a:t>
            </a:r>
            <a:endParaRPr kumimoji="1" lang="en-US" altLang="ja-JP" sz="2800" b="1" dirty="0">
              <a:latin typeface="Tahoma" panose="020B0604030504040204" pitchFamily="34" charset="0"/>
            </a:endParaRPr>
          </a:p>
          <a:p>
            <a:pPr eaLnBrk="1" hangingPunct="1"/>
            <a:r>
              <a:rPr kumimoji="1" lang="ja-JP" altLang="en-US" sz="2800" dirty="0">
                <a:latin typeface="Tahoma" panose="020B0604030504040204" pitchFamily="34" charset="0"/>
              </a:rPr>
              <a:t>　　　</a:t>
            </a:r>
            <a:r>
              <a:rPr kumimoji="1" lang="ja-JP" altLang="en-US" sz="2400" dirty="0">
                <a:latin typeface="Tahoma" panose="020B0604030504040204" pitchFamily="34" charset="0"/>
              </a:rPr>
              <a:t>　造形的な視点を豊かにするための必要な</a:t>
            </a:r>
            <a:r>
              <a:rPr kumimoji="1" lang="ja-JP" altLang="en-US" sz="2400" b="1" u="sng" dirty="0">
                <a:solidFill>
                  <a:srgbClr val="FF0000"/>
                </a:solidFill>
                <a:latin typeface="Tahoma" panose="020B0604030504040204" pitchFamily="34" charset="0"/>
              </a:rPr>
              <a:t>知識</a:t>
            </a:r>
            <a:r>
              <a:rPr kumimoji="1" lang="ja-JP" altLang="en-US" sz="2400" dirty="0">
                <a:latin typeface="Tahoma" panose="020B0604030504040204" pitchFamily="34" charset="0"/>
              </a:rPr>
              <a:t>として整理</a:t>
            </a:r>
            <a:endParaRPr kumimoji="1" lang="en-US" altLang="ja-JP" sz="2400" dirty="0">
              <a:latin typeface="Tahoma" panose="020B0604030504040204" pitchFamily="34" charset="0"/>
            </a:endParaRPr>
          </a:p>
          <a:p>
            <a:pPr eaLnBrk="1" hangingPunct="1"/>
            <a:endParaRPr kumimoji="1" lang="ja-JP" altLang="en-US" sz="2800" dirty="0">
              <a:latin typeface="Tahoma" panose="020B0604030504040204" pitchFamily="34" charset="0"/>
            </a:endParaRPr>
          </a:p>
        </p:txBody>
      </p:sp>
      <p:sp>
        <p:nvSpPr>
          <p:cNvPr id="8" name="角丸四角形 7">
            <a:extLst>
              <a:ext uri="{FF2B5EF4-FFF2-40B4-BE49-F238E27FC236}">
                <a16:creationId xmlns:a16="http://schemas.microsoft.com/office/drawing/2014/main" id="{CC5E0978-9A99-44EF-8F4E-D466E3FF03C2}"/>
              </a:ext>
            </a:extLst>
          </p:cNvPr>
          <p:cNvSpPr/>
          <p:nvPr/>
        </p:nvSpPr>
        <p:spPr>
          <a:xfrm>
            <a:off x="1475656" y="908720"/>
            <a:ext cx="6408712" cy="508113"/>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t>美術科の内容構成の改善</a:t>
            </a:r>
          </a:p>
        </p:txBody>
      </p:sp>
      <p:sp>
        <p:nvSpPr>
          <p:cNvPr id="9"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Ⅰ</a:t>
            </a:r>
            <a:r>
              <a:rPr lang="ja-JP" altLang="en-US" sz="2400" b="1" dirty="0">
                <a:solidFill>
                  <a:prstClr val="black"/>
                </a:solidFill>
                <a:ea typeface="HGP教科書体" panose="02020600000000000000" pitchFamily="18" charset="-128"/>
              </a:rPr>
              <a:t>　美術科の改訂の趣旨及び要点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273"/>
    </mc:Choice>
    <mc:Fallback xmlns="">
      <p:transition spd="slow" advTm="124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graphicFrame>
        <p:nvGraphicFramePr>
          <p:cNvPr id="15" name="表 14">
            <a:extLst>
              <a:ext uri="{FF2B5EF4-FFF2-40B4-BE49-F238E27FC236}">
                <a16:creationId xmlns:a16="http://schemas.microsoft.com/office/drawing/2014/main" id="{E04F37E9-2073-469A-A50A-5FE78C13E4DD}"/>
              </a:ext>
            </a:extLst>
          </p:cNvPr>
          <p:cNvGraphicFramePr>
            <a:graphicFrameLocks noGrp="1"/>
          </p:cNvGraphicFramePr>
          <p:nvPr>
            <p:extLst>
              <p:ext uri="{D42A27DB-BD31-4B8C-83A1-F6EECF244321}">
                <p14:modId xmlns:p14="http://schemas.microsoft.com/office/powerpoint/2010/main" val="1034684164"/>
              </p:ext>
            </p:extLst>
          </p:nvPr>
        </p:nvGraphicFramePr>
        <p:xfrm>
          <a:off x="154179" y="1417588"/>
          <a:ext cx="2520280" cy="5408640"/>
        </p:xfrm>
        <a:graphic>
          <a:graphicData uri="http://schemas.openxmlformats.org/drawingml/2006/table">
            <a:tbl>
              <a:tblPr/>
              <a:tblGrid>
                <a:gridCol w="306157">
                  <a:extLst>
                    <a:ext uri="{9D8B030D-6E8A-4147-A177-3AD203B41FA5}">
                      <a16:colId xmlns:a16="http://schemas.microsoft.com/office/drawing/2014/main" val="1588325341"/>
                    </a:ext>
                  </a:extLst>
                </a:gridCol>
                <a:gridCol w="2214123">
                  <a:extLst>
                    <a:ext uri="{9D8B030D-6E8A-4147-A177-3AD203B41FA5}">
                      <a16:colId xmlns:a16="http://schemas.microsoft.com/office/drawing/2014/main" val="67543163"/>
                    </a:ext>
                  </a:extLst>
                </a:gridCol>
              </a:tblGrid>
              <a:tr h="2389584">
                <a:tc rowSpan="2">
                  <a:txBody>
                    <a:bodyPr/>
                    <a:lstStyle/>
                    <a:p>
                      <a:pPr algn="ctr" fontAlgn="ctr"/>
                      <a:r>
                        <a:rPr lang="ja-JP" altLang="en-US" sz="2000" b="0" i="0" u="none" strike="noStrike" dirty="0">
                          <a:solidFill>
                            <a:srgbClr val="000000"/>
                          </a:solidFill>
                          <a:effectLst/>
                          <a:latin typeface="+mj-ea"/>
                          <a:ea typeface="+mj-ea"/>
                        </a:rPr>
                        <a:t>技能</a:t>
                      </a:r>
                    </a:p>
                  </a:txBody>
                  <a:tcPr marL="7072" marR="7072" marT="707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ctr"/>
                      <a:r>
                        <a:rPr lang="en-US" altLang="ja-JP" sz="2400" b="0" i="0" u="none" strike="noStrike" dirty="0">
                          <a:solidFill>
                            <a:srgbClr val="000000"/>
                          </a:solidFill>
                          <a:effectLst/>
                          <a:latin typeface="+mj-ea"/>
                          <a:ea typeface="+mj-ea"/>
                        </a:rPr>
                        <a:t>(</a:t>
                      </a:r>
                      <a:r>
                        <a:rPr lang="ja-JP" altLang="en-US" sz="2400" b="0" i="0" u="none" strike="noStrike" dirty="0">
                          <a:solidFill>
                            <a:srgbClr val="000000"/>
                          </a:solidFill>
                          <a:effectLst/>
                          <a:latin typeface="+mj-ea"/>
                          <a:ea typeface="+mj-ea"/>
                        </a:rPr>
                        <a:t>ｱ</a:t>
                      </a:r>
                      <a:r>
                        <a:rPr lang="en-US" altLang="ja-JP" sz="2400" b="0" i="0" u="none" strike="noStrike" dirty="0">
                          <a:solidFill>
                            <a:srgbClr val="000000"/>
                          </a:solidFill>
                          <a:effectLst/>
                          <a:latin typeface="+mj-ea"/>
                          <a:ea typeface="+mj-ea"/>
                        </a:rPr>
                        <a:t>) </a:t>
                      </a:r>
                      <a:r>
                        <a:rPr lang="ja-JP" altLang="en-US" sz="2400" b="0" i="0" u="none" strike="noStrike" dirty="0">
                          <a:solidFill>
                            <a:srgbClr val="000000"/>
                          </a:solidFill>
                          <a:effectLst/>
                          <a:latin typeface="+mj-ea"/>
                          <a:ea typeface="+mj-ea"/>
                        </a:rPr>
                        <a:t>材料や用具の特性を生かし，　　</a:t>
                      </a:r>
                      <a:r>
                        <a:rPr lang="ja-JP" altLang="en-US" sz="2400" b="0" i="0" u="sng" strike="noStrike" dirty="0">
                          <a:solidFill>
                            <a:srgbClr val="000000"/>
                          </a:solidFill>
                          <a:effectLst/>
                          <a:latin typeface="+mj-ea"/>
                          <a:ea typeface="+mj-ea"/>
                        </a:rPr>
                        <a:t>意図に応じて　</a:t>
                      </a:r>
                      <a:r>
                        <a:rPr lang="ja-JP" altLang="en-US" sz="2400" b="1" i="0" u="sng" strike="noStrike" dirty="0">
                          <a:solidFill>
                            <a:srgbClr val="000000"/>
                          </a:solidFill>
                          <a:effectLst/>
                          <a:highlight>
                            <a:srgbClr val="FFFF66"/>
                          </a:highlight>
                          <a:latin typeface="+mj-ea"/>
                          <a:ea typeface="+mj-ea"/>
                        </a:rPr>
                        <a:t>自分の表現方法を追求して　創造的に</a:t>
                      </a:r>
                      <a:r>
                        <a:rPr lang="ja-JP" altLang="en-US" sz="2400" b="1" i="0" u="sng" strike="noStrike" dirty="0">
                          <a:solidFill>
                            <a:srgbClr val="000000"/>
                          </a:solidFill>
                          <a:effectLst/>
                          <a:latin typeface="+mj-ea"/>
                          <a:ea typeface="+mj-ea"/>
                        </a:rPr>
                        <a:t>表す　</a:t>
                      </a:r>
                      <a:r>
                        <a:rPr lang="ja-JP" altLang="en-US" sz="2400" b="1"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777644"/>
                  </a:ext>
                </a:extLst>
              </a:tr>
              <a:tr h="2434952">
                <a:tc vMerge="1">
                  <a:txBody>
                    <a:bodyPr/>
                    <a:lstStyle/>
                    <a:p>
                      <a:endParaRPr kumimoji="1" lang="ja-JP" altLang="en-US"/>
                    </a:p>
                  </a:txBody>
                  <a:tcPr/>
                </a:tc>
                <a:tc>
                  <a:txBody>
                    <a:bodyPr/>
                    <a:lstStyle/>
                    <a:p>
                      <a:pPr algn="l" fontAlgn="ctr"/>
                      <a:r>
                        <a:rPr lang="en-US" altLang="ja-JP" sz="2400" b="0" i="0" u="none" strike="noStrike" dirty="0">
                          <a:solidFill>
                            <a:srgbClr val="000000"/>
                          </a:solidFill>
                          <a:effectLst/>
                          <a:latin typeface="+mj-ea"/>
                          <a:ea typeface="+mj-ea"/>
                        </a:rPr>
                        <a:t>(</a:t>
                      </a:r>
                      <a:r>
                        <a:rPr lang="ja-JP" altLang="en-US" sz="2400" b="0" i="0" u="none" strike="noStrike" dirty="0">
                          <a:solidFill>
                            <a:srgbClr val="000000"/>
                          </a:solidFill>
                          <a:effectLst/>
                          <a:latin typeface="+mj-ea"/>
                          <a:ea typeface="+mj-ea"/>
                        </a:rPr>
                        <a:t>ｲ</a:t>
                      </a:r>
                      <a:r>
                        <a:rPr lang="en-US" altLang="ja-JP" sz="2400" b="0" i="0" u="none" strike="noStrike" dirty="0">
                          <a:solidFill>
                            <a:srgbClr val="000000"/>
                          </a:solidFill>
                          <a:effectLst/>
                          <a:latin typeface="+mj-ea"/>
                          <a:ea typeface="+mj-ea"/>
                        </a:rPr>
                        <a:t>) </a:t>
                      </a:r>
                      <a:r>
                        <a:rPr lang="ja-JP" altLang="en-US" sz="2400" b="0" i="0" u="none" strike="noStrike" dirty="0">
                          <a:solidFill>
                            <a:srgbClr val="000000"/>
                          </a:solidFill>
                          <a:effectLst/>
                          <a:latin typeface="+mj-ea"/>
                          <a:ea typeface="+mj-ea"/>
                        </a:rPr>
                        <a:t>材料や用具，</a:t>
                      </a:r>
                      <a:r>
                        <a:rPr lang="ja-JP" altLang="en-US" sz="2400" b="0" i="0" u="none" strike="noStrike" dirty="0">
                          <a:solidFill>
                            <a:srgbClr val="000000"/>
                          </a:solidFill>
                          <a:effectLst/>
                          <a:highlight>
                            <a:srgbClr val="FFFF66"/>
                          </a:highlight>
                          <a:latin typeface="+mj-ea"/>
                          <a:ea typeface="+mj-ea"/>
                        </a:rPr>
                        <a:t>表現方法</a:t>
                      </a:r>
                      <a:r>
                        <a:rPr lang="ja-JP" altLang="en-US" sz="2400" b="0" i="0" u="none" strike="noStrike" dirty="0">
                          <a:solidFill>
                            <a:srgbClr val="000000"/>
                          </a:solidFill>
                          <a:effectLst/>
                          <a:latin typeface="+mj-ea"/>
                          <a:ea typeface="+mj-ea"/>
                        </a:rPr>
                        <a:t>の特性などから制作の順序などを総合的に考えながら，見通しをもって表すこと。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603402"/>
                  </a:ext>
                </a:extLst>
              </a:tr>
            </a:tbl>
          </a:graphicData>
        </a:graphic>
      </p:graphicFrame>
      <p:sp>
        <p:nvSpPr>
          <p:cNvPr id="9"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692696"/>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ア　</a:t>
            </a:r>
            <a:r>
              <a:rPr kumimoji="1" lang="ja-JP" altLang="en-US" sz="2000" b="1" u="sng" dirty="0">
                <a:latin typeface="+mn-ea"/>
              </a:rPr>
              <a:t>発想や構想をしたことなどを</a:t>
            </a:r>
            <a:r>
              <a:rPr kumimoji="1" lang="ja-JP" altLang="en-US" sz="2000" b="1" u="sng">
                <a:latin typeface="+mn-ea"/>
              </a:rPr>
              <a:t>基</a:t>
            </a:r>
            <a:r>
              <a:rPr kumimoji="1" lang="ja-JP" altLang="en-US" sz="2000" b="1">
                <a:latin typeface="+mn-ea"/>
              </a:rPr>
              <a:t>に，</a:t>
            </a:r>
            <a:r>
              <a:rPr kumimoji="1" lang="ja-JP" altLang="en-US" sz="2000" b="1">
                <a:solidFill>
                  <a:srgbClr val="FF0000"/>
                </a:solidFill>
                <a:latin typeface="+mn-ea"/>
              </a:rPr>
              <a:t>表現</a:t>
            </a:r>
            <a:r>
              <a:rPr kumimoji="1" lang="ja-JP" altLang="en-US" sz="2000" b="1" dirty="0">
                <a:solidFill>
                  <a:srgbClr val="FF0000"/>
                </a:solidFill>
                <a:latin typeface="+mn-ea"/>
              </a:rPr>
              <a:t>する活動</a:t>
            </a:r>
            <a:r>
              <a:rPr kumimoji="1" lang="ja-JP" altLang="en-US" sz="2000" b="1">
                <a:latin typeface="+mn-ea"/>
              </a:rPr>
              <a:t>を通して，</a:t>
            </a:r>
            <a:r>
              <a:rPr kumimoji="1" lang="ja-JP" altLang="en-US" sz="2000" b="1">
                <a:solidFill>
                  <a:srgbClr val="FF0000"/>
                </a:solidFill>
                <a:latin typeface="+mn-ea"/>
              </a:rPr>
              <a:t>技能</a:t>
            </a:r>
            <a:r>
              <a:rPr kumimoji="1" lang="ja-JP" altLang="en-US" sz="2000" b="1" dirty="0">
                <a:latin typeface="+mn-ea"/>
              </a:rPr>
              <a:t>に関する　　次の事項を身に付けることができるよう指導する。</a:t>
            </a:r>
          </a:p>
        </p:txBody>
      </p:sp>
      <p:sp>
        <p:nvSpPr>
          <p:cNvPr id="10" name="線吹き出し 1 (枠付き) 9"/>
          <p:cNvSpPr/>
          <p:nvPr/>
        </p:nvSpPr>
        <p:spPr>
          <a:xfrm>
            <a:off x="2869142" y="1368000"/>
            <a:ext cx="6149264" cy="5472000"/>
          </a:xfrm>
          <a:prstGeom prst="borderCallout1">
            <a:avLst>
              <a:gd name="adj1" fmla="val 48438"/>
              <a:gd name="adj2" fmla="val -38289"/>
              <a:gd name="adj3" fmla="val 48565"/>
              <a:gd name="adj4" fmla="val 352"/>
            </a:avLst>
          </a:prstGeom>
          <a:solidFill>
            <a:srgbClr val="FFFFCC"/>
          </a:solidFill>
          <a:ln>
            <a:headEnd type="none"/>
            <a:tailEnd type="triangle" w="lg" len="lg"/>
          </a:ln>
        </p:spPr>
        <p:style>
          <a:lnRef idx="2">
            <a:schemeClr val="dk1"/>
          </a:lnRef>
          <a:fillRef idx="1">
            <a:schemeClr val="lt1"/>
          </a:fillRef>
          <a:effectRef idx="0">
            <a:schemeClr val="dk1"/>
          </a:effectRef>
          <a:fontRef idx="minor">
            <a:schemeClr val="dk1"/>
          </a:fontRef>
        </p:style>
        <p:txBody>
          <a:bodyPr tIns="288000" bIns="288000" rtlCol="0" anchor="ctr"/>
          <a:lstStyle/>
          <a:p>
            <a:pPr algn="ctr"/>
            <a:r>
              <a:rPr kumimoji="1" lang="ja-JP" altLang="en-US" sz="2000" b="1" dirty="0">
                <a:latin typeface="+mj-ea"/>
                <a:ea typeface="+mj-ea"/>
              </a:rPr>
              <a:t>＜指導に当たっての４つの留意点＞</a:t>
            </a:r>
            <a:endParaRPr kumimoji="1" lang="en-US" altLang="ja-JP" sz="2000" b="1" dirty="0">
              <a:latin typeface="+mj-ea"/>
              <a:ea typeface="+mj-ea"/>
            </a:endParaRPr>
          </a:p>
          <a:p>
            <a:r>
              <a:rPr kumimoji="1" lang="ja-JP" altLang="en-US" sz="2400" dirty="0">
                <a:latin typeface="+mj-ea"/>
                <a:ea typeface="+mj-ea"/>
              </a:rPr>
              <a:t>・「Ａ表現」</a:t>
            </a:r>
            <a:r>
              <a:rPr kumimoji="1" lang="en-US" altLang="ja-JP" sz="2400" dirty="0">
                <a:latin typeface="+mj-ea"/>
                <a:ea typeface="+mj-ea"/>
              </a:rPr>
              <a:t>(1)</a:t>
            </a:r>
            <a:r>
              <a:rPr kumimoji="1" lang="ja-JP" altLang="en-US" sz="2400" dirty="0">
                <a:latin typeface="+mj-ea"/>
                <a:ea typeface="+mj-ea"/>
              </a:rPr>
              <a:t>のア及びイにおいて，生徒一人</a:t>
            </a:r>
            <a:endParaRPr kumimoji="1" lang="en-US" altLang="ja-JP" sz="2400" dirty="0">
              <a:latin typeface="+mj-ea"/>
              <a:ea typeface="+mj-ea"/>
            </a:endParaRPr>
          </a:p>
          <a:p>
            <a:r>
              <a:rPr kumimoji="1" lang="ja-JP" altLang="en-US" sz="2400" dirty="0">
                <a:latin typeface="+mj-ea"/>
                <a:ea typeface="+mj-ea"/>
              </a:rPr>
              <a:t>　一人の主題の創出に関する指導を丁寧に</a:t>
            </a:r>
            <a:endParaRPr kumimoji="1" lang="en-US" altLang="ja-JP" sz="2400" dirty="0">
              <a:latin typeface="+mj-ea"/>
              <a:ea typeface="+mj-ea"/>
            </a:endParaRPr>
          </a:p>
          <a:p>
            <a:r>
              <a:rPr kumimoji="1" lang="ja-JP" altLang="en-US" sz="2400" dirty="0">
                <a:latin typeface="+mj-ea"/>
                <a:ea typeface="+mj-ea"/>
              </a:rPr>
              <a:t>　行う。</a:t>
            </a:r>
            <a:endParaRPr kumimoji="1" lang="en-US" altLang="ja-JP" sz="2400" dirty="0">
              <a:latin typeface="+mj-ea"/>
              <a:ea typeface="+mj-ea"/>
            </a:endParaRPr>
          </a:p>
          <a:p>
            <a:r>
              <a:rPr kumimoji="1" lang="ja-JP" altLang="en-US" sz="2400" dirty="0">
                <a:latin typeface="+mj-ea"/>
                <a:ea typeface="+mj-ea"/>
              </a:rPr>
              <a:t>・多様な表現方法を保証し，生徒が表したい</a:t>
            </a:r>
            <a:endParaRPr kumimoji="1" lang="en-US" altLang="ja-JP" sz="2400" dirty="0">
              <a:latin typeface="+mj-ea"/>
              <a:ea typeface="+mj-ea"/>
            </a:endParaRPr>
          </a:p>
          <a:p>
            <a:r>
              <a:rPr kumimoji="1" lang="ja-JP" altLang="en-US" sz="2400" dirty="0">
                <a:latin typeface="+mj-ea"/>
                <a:ea typeface="+mj-ea"/>
              </a:rPr>
              <a:t>　ことをこれまで学んだことなども生かし</a:t>
            </a:r>
            <a:r>
              <a:rPr kumimoji="1" lang="ja-JP" altLang="en-US" sz="2400" dirty="0" err="1">
                <a:latin typeface="+mj-ea"/>
                <a:ea typeface="+mj-ea"/>
              </a:rPr>
              <a:t>な</a:t>
            </a:r>
            <a:r>
              <a:rPr kumimoji="1" lang="ja-JP" altLang="en-US" sz="2400" dirty="0">
                <a:latin typeface="+mj-ea"/>
                <a:ea typeface="+mj-ea"/>
              </a:rPr>
              <a:t>が</a:t>
            </a:r>
            <a:endParaRPr kumimoji="1" lang="en-US" altLang="ja-JP" sz="2400" dirty="0">
              <a:latin typeface="+mj-ea"/>
              <a:ea typeface="+mj-ea"/>
            </a:endParaRPr>
          </a:p>
          <a:p>
            <a:r>
              <a:rPr kumimoji="1" lang="ja-JP" altLang="en-US" sz="2400" dirty="0">
                <a:latin typeface="+mj-ea"/>
                <a:ea typeface="+mj-ea"/>
              </a:rPr>
              <a:t>　ら具体的な形にしていく中で，生徒自らが</a:t>
            </a:r>
            <a:endParaRPr kumimoji="1" lang="en-US" altLang="ja-JP" sz="2400" dirty="0">
              <a:latin typeface="+mj-ea"/>
              <a:ea typeface="+mj-ea"/>
            </a:endParaRPr>
          </a:p>
          <a:p>
            <a:r>
              <a:rPr kumimoji="1" lang="ja-JP" altLang="en-US" sz="2400" dirty="0">
                <a:latin typeface="+mj-ea"/>
                <a:ea typeface="+mj-ea"/>
              </a:rPr>
              <a:t>　感じた必要性から工夫が行われるように</a:t>
            </a:r>
            <a:endParaRPr kumimoji="1" lang="en-US" altLang="ja-JP" sz="2400" dirty="0">
              <a:latin typeface="+mj-ea"/>
              <a:ea typeface="+mj-ea"/>
            </a:endParaRPr>
          </a:p>
          <a:p>
            <a:r>
              <a:rPr kumimoji="1" lang="ja-JP" altLang="en-US" sz="2400" dirty="0">
                <a:latin typeface="+mj-ea"/>
                <a:ea typeface="+mj-ea"/>
              </a:rPr>
              <a:t>　する。</a:t>
            </a:r>
            <a:endParaRPr kumimoji="1" lang="en-US" altLang="ja-JP" sz="2400" dirty="0">
              <a:latin typeface="+mj-ea"/>
              <a:ea typeface="+mj-ea"/>
            </a:endParaRPr>
          </a:p>
          <a:p>
            <a:r>
              <a:rPr kumimoji="1" lang="ja-JP" altLang="en-US" sz="2400" dirty="0">
                <a:latin typeface="+mj-ea"/>
                <a:ea typeface="+mj-ea"/>
              </a:rPr>
              <a:t>・様々な表現方法や材料の生かし方などを</a:t>
            </a:r>
            <a:endParaRPr kumimoji="1" lang="en-US" altLang="ja-JP" sz="2400" dirty="0">
              <a:latin typeface="+mj-ea"/>
              <a:ea typeface="+mj-ea"/>
            </a:endParaRPr>
          </a:p>
          <a:p>
            <a:r>
              <a:rPr kumimoji="1" lang="ja-JP" altLang="en-US" sz="2400" dirty="0">
                <a:latin typeface="+mj-ea"/>
                <a:ea typeface="+mj-ea"/>
              </a:rPr>
              <a:t>　学ぶ。</a:t>
            </a:r>
            <a:endParaRPr kumimoji="1" lang="en-US" altLang="ja-JP" sz="2400" dirty="0">
              <a:latin typeface="+mj-ea"/>
              <a:ea typeface="+mj-ea"/>
            </a:endParaRPr>
          </a:p>
          <a:p>
            <a:r>
              <a:rPr kumimoji="1" lang="ja-JP" altLang="en-US" sz="2400" dirty="0">
                <a:latin typeface="+mj-ea"/>
                <a:ea typeface="+mj-ea"/>
              </a:rPr>
              <a:t>・描いたりつくったりしながら偶然にできた表現</a:t>
            </a:r>
            <a:endParaRPr kumimoji="1" lang="en-US" altLang="ja-JP" sz="2400" dirty="0">
              <a:latin typeface="+mj-ea"/>
              <a:ea typeface="+mj-ea"/>
            </a:endParaRPr>
          </a:p>
          <a:p>
            <a:r>
              <a:rPr kumimoji="1" lang="ja-JP" altLang="en-US" sz="2400" dirty="0">
                <a:latin typeface="+mj-ea"/>
                <a:ea typeface="+mj-ea"/>
              </a:rPr>
              <a:t>　の効果を捉えて生かすことや，これまで体験</a:t>
            </a:r>
            <a:endParaRPr kumimoji="1" lang="en-US" altLang="ja-JP" sz="2400" dirty="0">
              <a:latin typeface="+mj-ea"/>
              <a:ea typeface="+mj-ea"/>
            </a:endParaRPr>
          </a:p>
          <a:p>
            <a:r>
              <a:rPr kumimoji="1" lang="ja-JP" altLang="en-US" sz="2400" dirty="0">
                <a:latin typeface="+mj-ea"/>
                <a:ea typeface="+mj-ea"/>
              </a:rPr>
              <a:t>　した材料や用具の特性を組み合わせて</a:t>
            </a:r>
            <a:endParaRPr kumimoji="1" lang="en-US" altLang="ja-JP" sz="2400" dirty="0">
              <a:latin typeface="+mj-ea"/>
              <a:ea typeface="+mj-ea"/>
            </a:endParaRPr>
          </a:p>
          <a:p>
            <a:r>
              <a:rPr kumimoji="1" lang="ja-JP" altLang="en-US" sz="2400" dirty="0">
                <a:latin typeface="+mj-ea"/>
                <a:ea typeface="+mj-ea"/>
              </a:rPr>
              <a:t>　用いる。</a:t>
            </a:r>
          </a:p>
        </p:txBody>
      </p:sp>
      <p:sp>
        <p:nvSpPr>
          <p:cNvPr id="12"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11"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5047"/>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「Ａ表現」（２）</a:t>
            </a:r>
          </a:p>
        </p:txBody>
      </p:sp>
      <p:sp>
        <p:nvSpPr>
          <p:cNvPr id="8" name="AutoShape 17">
            <a:extLst>
              <a:ext uri="{FF2B5EF4-FFF2-40B4-BE49-F238E27FC236}">
                <a16:creationId xmlns:a16="http://schemas.microsoft.com/office/drawing/2014/main" id="{53B646DC-3719-429D-BEF4-7EA24D1AB5B3}"/>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P96~100</a:t>
            </a:r>
            <a:endParaRPr lang="ja-JP" altLang="en-US" dirty="0">
              <a:ea typeface="ＤＨＰ平成明朝体W7" panose="02020700000000000000" pitchFamily="18" charset="-128"/>
              <a:cs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6094531"/>
      </p:ext>
    </p:extLst>
  </p:cSld>
  <p:clrMapOvr>
    <a:masterClrMapping/>
  </p:clrMapOvr>
  <mc:AlternateContent xmlns:mc="http://schemas.openxmlformats.org/markup-compatibility/2006" xmlns:p14="http://schemas.microsoft.com/office/powerpoint/2010/main">
    <mc:Choice Requires="p14">
      <p:transition spd="slow" p14:dur="2000" advTm="83492"/>
    </mc:Choice>
    <mc:Fallback xmlns="">
      <p:transition spd="slow" advTm="8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a:t>
            </a:r>
          </a:p>
        </p:txBody>
      </p:sp>
      <p:graphicFrame>
        <p:nvGraphicFramePr>
          <p:cNvPr id="5" name="表 4">
            <a:extLst>
              <a:ext uri="{FF2B5EF4-FFF2-40B4-BE49-F238E27FC236}">
                <a16:creationId xmlns:a16="http://schemas.microsoft.com/office/drawing/2014/main" id="{2592D163-616A-4775-AB56-1AA1E3E60B02}"/>
              </a:ext>
            </a:extLst>
          </p:cNvPr>
          <p:cNvGraphicFramePr>
            <a:graphicFrameLocks noGrp="1"/>
          </p:cNvGraphicFramePr>
          <p:nvPr>
            <p:extLst>
              <p:ext uri="{D42A27DB-BD31-4B8C-83A1-F6EECF244321}">
                <p14:modId xmlns:p14="http://schemas.microsoft.com/office/powerpoint/2010/main" val="2541301659"/>
              </p:ext>
            </p:extLst>
          </p:nvPr>
        </p:nvGraphicFramePr>
        <p:xfrm>
          <a:off x="203702" y="1490328"/>
          <a:ext cx="4368297" cy="3706405"/>
        </p:xfrm>
        <a:graphic>
          <a:graphicData uri="http://schemas.openxmlformats.org/drawingml/2006/table">
            <a:tbl>
              <a:tblPr/>
              <a:tblGrid>
                <a:gridCol w="363109">
                  <a:extLst>
                    <a:ext uri="{9D8B030D-6E8A-4147-A177-3AD203B41FA5}">
                      <a16:colId xmlns:a16="http://schemas.microsoft.com/office/drawing/2014/main" val="2649668425"/>
                    </a:ext>
                  </a:extLst>
                </a:gridCol>
                <a:gridCol w="363109">
                  <a:extLst>
                    <a:ext uri="{9D8B030D-6E8A-4147-A177-3AD203B41FA5}">
                      <a16:colId xmlns:a16="http://schemas.microsoft.com/office/drawing/2014/main" val="20001"/>
                    </a:ext>
                  </a:extLst>
                </a:gridCol>
                <a:gridCol w="3642079">
                  <a:extLst>
                    <a:ext uri="{9D8B030D-6E8A-4147-A177-3AD203B41FA5}">
                      <a16:colId xmlns:a16="http://schemas.microsoft.com/office/drawing/2014/main" val="717016080"/>
                    </a:ext>
                  </a:extLst>
                </a:gridCol>
              </a:tblGrid>
              <a:tr h="1556451">
                <a:tc rowSpan="2">
                  <a:txBody>
                    <a:bodyPr/>
                    <a:lstStyle/>
                    <a:p>
                      <a:pPr algn="ctr" fontAlgn="ctr"/>
                      <a:r>
                        <a:rPr lang="ja-JP" altLang="en-US" sz="2000" b="0" i="0" u="none" strike="noStrike" dirty="0">
                          <a:solidFill>
                            <a:srgbClr val="000000"/>
                          </a:solidFill>
                          <a:effectLst/>
                          <a:latin typeface="+mj-ea"/>
                          <a:ea typeface="+mj-ea"/>
                        </a:rPr>
                        <a:t>思考力，判断力，表現力等</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ja-JP" altLang="en-US" sz="2000" b="1" i="0" u="none" strike="noStrike" dirty="0">
                          <a:solidFill>
                            <a:srgbClr val="000000"/>
                          </a:solidFill>
                          <a:effectLst/>
                          <a:latin typeface="+mj-ea"/>
                          <a:ea typeface="+mj-ea"/>
                        </a:rPr>
                        <a:t>美術作品など</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ｱ</a:t>
                      </a:r>
                      <a:r>
                        <a:rPr lang="en-US" altLang="ja-JP" sz="2000" b="0" i="0" u="none" strike="noStrike" dirty="0">
                          <a:solidFill>
                            <a:srgbClr val="000000"/>
                          </a:solidFill>
                          <a:effectLst/>
                          <a:latin typeface="+mj-ea"/>
                          <a:ea typeface="+mj-ea"/>
                        </a:rPr>
                        <a:t>) </a:t>
                      </a:r>
                      <a:r>
                        <a:rPr lang="ja-JP" altLang="en-US" sz="2000" b="0" i="0" u="none" strike="noStrike" dirty="0">
                          <a:solidFill>
                            <a:srgbClr val="000000"/>
                          </a:solidFill>
                          <a:effectLst/>
                          <a:latin typeface="+mj-ea"/>
                          <a:ea typeface="+mj-ea"/>
                        </a:rPr>
                        <a:t>造形的なよさや美しさ</a:t>
                      </a:r>
                      <a:r>
                        <a:rPr lang="ja-JP" altLang="en-US" sz="2000" b="0" i="0" u="none" strike="noStrike">
                          <a:solidFill>
                            <a:srgbClr val="000000"/>
                          </a:solidFill>
                          <a:effectLst/>
                          <a:latin typeface="+mj-ea"/>
                          <a:ea typeface="+mj-ea"/>
                        </a:rPr>
                        <a:t>を感じ取り，作者</a:t>
                      </a:r>
                      <a:r>
                        <a:rPr lang="ja-JP" altLang="en-US" sz="2000" b="0" i="0" u="none" strike="noStrike" dirty="0">
                          <a:solidFill>
                            <a:srgbClr val="000000"/>
                          </a:solidFill>
                          <a:effectLst/>
                          <a:latin typeface="+mj-ea"/>
                          <a:ea typeface="+mj-ea"/>
                        </a:rPr>
                        <a:t>の心情や表現の意図と</a:t>
                      </a:r>
                      <a:r>
                        <a:rPr lang="ja-JP" altLang="en-US" sz="2000" b="0" i="0" u="none" strike="noStrike" dirty="0">
                          <a:solidFill>
                            <a:srgbClr val="000000"/>
                          </a:solidFill>
                          <a:effectLst/>
                          <a:highlight>
                            <a:srgbClr val="FFFF66"/>
                          </a:highlight>
                          <a:latin typeface="+mj-ea"/>
                          <a:ea typeface="+mj-ea"/>
                        </a:rPr>
                        <a:t>創造的な</a:t>
                      </a:r>
                      <a:r>
                        <a:rPr lang="ja-JP" altLang="en-US" sz="2000" b="0" i="0" u="none" strike="noStrike" dirty="0">
                          <a:solidFill>
                            <a:srgbClr val="000000"/>
                          </a:solidFill>
                          <a:effectLst/>
                          <a:latin typeface="+mj-ea"/>
                          <a:ea typeface="+mj-ea"/>
                        </a:rPr>
                        <a:t>工夫などについて考える</a:t>
                      </a:r>
                      <a:r>
                        <a:rPr lang="ja-JP" altLang="en-US" sz="2000" b="0" i="0" u="none" strike="noStrike">
                          <a:solidFill>
                            <a:srgbClr val="000000"/>
                          </a:solidFill>
                          <a:effectLst/>
                          <a:latin typeface="+mj-ea"/>
                          <a:ea typeface="+mj-ea"/>
                        </a:rPr>
                        <a:t>などして，美意識を高め，見方</a:t>
                      </a:r>
                      <a:r>
                        <a:rPr lang="ja-JP" altLang="en-US" sz="2000" b="0" i="0" u="none" strike="noStrike" dirty="0">
                          <a:solidFill>
                            <a:srgbClr val="000000"/>
                          </a:solidFill>
                          <a:effectLst/>
                          <a:latin typeface="+mj-ea"/>
                          <a:ea typeface="+mj-ea"/>
                        </a:rPr>
                        <a:t>や感じ方を</a:t>
                      </a:r>
                      <a:r>
                        <a:rPr lang="ja-JP" altLang="en-US" sz="2000" b="0" i="0" u="none" strike="noStrike" dirty="0">
                          <a:solidFill>
                            <a:srgbClr val="000000"/>
                          </a:solidFill>
                          <a:effectLst/>
                          <a:highlight>
                            <a:srgbClr val="FFFF66"/>
                          </a:highlight>
                          <a:latin typeface="+mj-ea"/>
                          <a:ea typeface="+mj-ea"/>
                        </a:rPr>
                        <a:t>深める</a:t>
                      </a:r>
                      <a:r>
                        <a:rPr lang="ja-JP" altLang="en-US" sz="20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8061361"/>
                  </a:ext>
                </a:extLst>
              </a:tr>
              <a:tr h="2038405">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ｲ</a:t>
                      </a:r>
                      <a:r>
                        <a:rPr lang="en-US" altLang="ja-JP" sz="2000" b="0" i="0" u="none" strike="noStrike" dirty="0">
                          <a:solidFill>
                            <a:srgbClr val="000000"/>
                          </a:solidFill>
                          <a:effectLst/>
                          <a:latin typeface="+mj-ea"/>
                          <a:ea typeface="+mj-ea"/>
                        </a:rPr>
                        <a:t>) </a:t>
                      </a:r>
                      <a:r>
                        <a:rPr lang="ja-JP" altLang="en-US" sz="2000" b="0" i="0" u="none" strike="noStrike" dirty="0">
                          <a:solidFill>
                            <a:srgbClr val="000000"/>
                          </a:solidFill>
                          <a:effectLst/>
                          <a:latin typeface="+mj-ea"/>
                          <a:ea typeface="+mj-ea"/>
                        </a:rPr>
                        <a:t>目的や機能との調和のとれた</a:t>
                      </a:r>
                      <a:r>
                        <a:rPr lang="ja-JP" altLang="en-US" sz="2000" b="0" i="0" u="none" strike="noStrike" dirty="0">
                          <a:solidFill>
                            <a:srgbClr val="000000"/>
                          </a:solidFill>
                          <a:effectLst/>
                          <a:highlight>
                            <a:srgbClr val="FFFF66"/>
                          </a:highlight>
                          <a:latin typeface="+mj-ea"/>
                          <a:ea typeface="+mj-ea"/>
                        </a:rPr>
                        <a:t>洗練された</a:t>
                      </a:r>
                      <a:r>
                        <a:rPr lang="ja-JP" altLang="en-US" sz="2000" b="0" i="0" u="none" strike="noStrike" dirty="0">
                          <a:solidFill>
                            <a:srgbClr val="000000"/>
                          </a:solidFill>
                          <a:effectLst/>
                          <a:latin typeface="+mj-ea"/>
                          <a:ea typeface="+mj-ea"/>
                        </a:rPr>
                        <a:t>美しさなどを感じ取り，作者の心情や表現の意図と</a:t>
                      </a:r>
                      <a:r>
                        <a:rPr lang="ja-JP" altLang="en-US" sz="2000" b="0" i="0" u="none" strike="noStrike" dirty="0">
                          <a:solidFill>
                            <a:srgbClr val="000000"/>
                          </a:solidFill>
                          <a:effectLst/>
                          <a:highlight>
                            <a:srgbClr val="FFFF66"/>
                          </a:highlight>
                          <a:latin typeface="+mj-ea"/>
                          <a:ea typeface="+mj-ea"/>
                        </a:rPr>
                        <a:t>創造的な</a:t>
                      </a:r>
                      <a:r>
                        <a:rPr lang="ja-JP" altLang="en-US" sz="2000" b="0" i="0" u="none" strike="noStrike" dirty="0">
                          <a:solidFill>
                            <a:srgbClr val="000000"/>
                          </a:solidFill>
                          <a:effectLst/>
                          <a:latin typeface="+mj-ea"/>
                          <a:ea typeface="+mj-ea"/>
                        </a:rPr>
                        <a:t>工夫などについて考えるなどして，</a:t>
                      </a:r>
                      <a:r>
                        <a:rPr lang="ja-JP" altLang="en-US" sz="2000" b="1" i="0" u="sng" strike="noStrike" dirty="0">
                          <a:solidFill>
                            <a:srgbClr val="000000"/>
                          </a:solidFill>
                          <a:effectLst/>
                          <a:latin typeface="+mj-ea"/>
                          <a:ea typeface="+mj-ea"/>
                        </a:rPr>
                        <a:t>美意識を高め，見方</a:t>
                      </a:r>
                      <a:r>
                        <a:rPr lang="ja-JP" altLang="en-US" sz="2000" b="1" i="0" u="none" strike="noStrike" dirty="0">
                          <a:solidFill>
                            <a:srgbClr val="000000"/>
                          </a:solidFill>
                          <a:effectLst/>
                          <a:latin typeface="+mj-ea"/>
                          <a:ea typeface="+mj-ea"/>
                        </a:rPr>
                        <a:t>や感じ方を</a:t>
                      </a:r>
                      <a:r>
                        <a:rPr lang="ja-JP" altLang="en-US" sz="2000" b="1" i="0" u="none" strike="noStrike" dirty="0">
                          <a:solidFill>
                            <a:srgbClr val="000000"/>
                          </a:solidFill>
                          <a:effectLst/>
                          <a:highlight>
                            <a:srgbClr val="FFFF66"/>
                          </a:highlight>
                          <a:latin typeface="+mj-ea"/>
                          <a:ea typeface="+mj-ea"/>
                        </a:rPr>
                        <a:t>深める</a:t>
                      </a:r>
                      <a:r>
                        <a:rPr lang="ja-JP" altLang="en-US" sz="2000" b="1" i="0" u="none" strike="noStrike" dirty="0">
                          <a:solidFill>
                            <a:srgbClr val="000000"/>
                          </a:solidFill>
                          <a:effectLst/>
                          <a:latin typeface="+mj-ea"/>
                          <a:ea typeface="+mj-ea"/>
                        </a:rPr>
                        <a:t>こと</a:t>
                      </a:r>
                      <a:r>
                        <a:rPr lang="ja-JP" altLang="en-US" sz="2000" b="0" i="0" u="none" strike="noStrike" dirty="0">
                          <a:solidFill>
                            <a:srgbClr val="000000"/>
                          </a:solidFill>
                          <a:effectLst/>
                          <a:latin typeface="+mj-ea"/>
                          <a:ea typeface="+mj-ea"/>
                        </a:rPr>
                        <a:t>。</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059146"/>
                  </a:ext>
                </a:extLst>
              </a:tr>
            </a:tbl>
          </a:graphicData>
        </a:graphic>
      </p:graphicFrame>
      <p:sp>
        <p:nvSpPr>
          <p:cNvPr id="10"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11"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a:t>
            </a:r>
            <a:r>
              <a:rPr kumimoji="1" lang="en-US" altLang="ja-JP" sz="2400" b="1" dirty="0">
                <a:latin typeface="+mn-ea"/>
              </a:rPr>
              <a:t>B</a:t>
            </a:r>
            <a:r>
              <a:rPr kumimoji="1" lang="ja-JP" altLang="en-US" sz="2400" b="1" dirty="0">
                <a:latin typeface="Tahoma" panose="020B0604030504040204" pitchFamily="34" charset="0"/>
              </a:rPr>
              <a:t>　「鑑賞」（１）</a:t>
            </a:r>
          </a:p>
        </p:txBody>
      </p:sp>
      <p:sp>
        <p:nvSpPr>
          <p:cNvPr id="12"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782442"/>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ア　</a:t>
            </a:r>
            <a:r>
              <a:rPr kumimoji="1" lang="ja-JP" altLang="en-US" sz="2000" b="1" dirty="0">
                <a:solidFill>
                  <a:srgbClr val="FF0000"/>
                </a:solidFill>
                <a:latin typeface="+mn-ea"/>
              </a:rPr>
              <a:t>美術作品など</a:t>
            </a:r>
            <a:r>
              <a:rPr kumimoji="1" lang="ja-JP" altLang="en-US" sz="2000" b="1" dirty="0">
                <a:latin typeface="+mn-ea"/>
              </a:rPr>
              <a:t>の見方や感じ方を深める活動を通して，</a:t>
            </a:r>
            <a:r>
              <a:rPr kumimoji="1" lang="ja-JP" altLang="en-US" sz="2000" b="1" dirty="0">
                <a:solidFill>
                  <a:srgbClr val="FF0000"/>
                </a:solidFill>
                <a:latin typeface="+mn-ea"/>
              </a:rPr>
              <a:t>鑑賞</a:t>
            </a:r>
            <a:r>
              <a:rPr kumimoji="1" lang="ja-JP" altLang="en-US" sz="2000" b="1" dirty="0">
                <a:latin typeface="+mn-ea"/>
              </a:rPr>
              <a:t>に関する　　　　　次の事項を身に付けることができるよう指導する。</a:t>
            </a:r>
          </a:p>
        </p:txBody>
      </p:sp>
      <p:sp>
        <p:nvSpPr>
          <p:cNvPr id="14" name="線吹き出し 1 (枠付き) 13"/>
          <p:cNvSpPr/>
          <p:nvPr/>
        </p:nvSpPr>
        <p:spPr>
          <a:xfrm>
            <a:off x="4805771" y="1490328"/>
            <a:ext cx="4104456" cy="3700637"/>
          </a:xfrm>
          <a:prstGeom prst="borderCallout1">
            <a:avLst>
              <a:gd name="adj1" fmla="val 95554"/>
              <a:gd name="adj2" fmla="val -119"/>
              <a:gd name="adj3" fmla="val 96061"/>
              <a:gd name="adj4" fmla="val -92058"/>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t>　</a:t>
            </a:r>
            <a:r>
              <a:rPr kumimoji="1" lang="ja-JP" altLang="en-US" sz="2400" b="1" dirty="0"/>
              <a:t>美に対する鋭敏な感覚を　　働かせながら，主題などに　　基づき，美しさと機能性との　調和，社会や生活，自分との関わりで作品やその役割を　捉えるとともに，表現の意図と創造的な工夫などについて　考えるなどして鑑賞の視点を豊かにし，見方や感じ方を　　深めること。</a:t>
            </a:r>
          </a:p>
        </p:txBody>
      </p:sp>
      <p:sp>
        <p:nvSpPr>
          <p:cNvPr id="7" name="正方形/長方形 6"/>
          <p:cNvSpPr/>
          <p:nvPr/>
        </p:nvSpPr>
        <p:spPr>
          <a:xfrm>
            <a:off x="144017" y="5445224"/>
            <a:ext cx="8892479" cy="1200329"/>
          </a:xfrm>
          <a:prstGeom prst="rect">
            <a:avLst/>
          </a:prstGeom>
        </p:spPr>
        <p:txBody>
          <a:bodyPr wrap="square">
            <a:spAutoFit/>
          </a:bodyPr>
          <a:lstStyle/>
          <a:p>
            <a:r>
              <a:rPr lang="en-US" altLang="ja-JP" dirty="0">
                <a:latin typeface="ＭＳ明朝"/>
              </a:rPr>
              <a:t>※</a:t>
            </a:r>
            <a:r>
              <a:rPr lang="ja-JP" altLang="en-US" dirty="0">
                <a:latin typeface="ＭＳ明朝"/>
              </a:rPr>
              <a:t>　発想や構想の学習と関連させることで，見方や感じ方が一層深まっていくことが考えら</a:t>
            </a:r>
            <a:endParaRPr lang="en-US" altLang="ja-JP" dirty="0">
              <a:latin typeface="ＭＳ明朝"/>
            </a:endParaRPr>
          </a:p>
          <a:p>
            <a:r>
              <a:rPr lang="en-US" altLang="ja-JP" dirty="0">
                <a:latin typeface="ＭＳ明朝"/>
              </a:rPr>
              <a:t>  </a:t>
            </a:r>
            <a:r>
              <a:rPr lang="ja-JP" altLang="en-US" dirty="0">
                <a:latin typeface="ＭＳ明朝"/>
              </a:rPr>
              <a:t>れる。例えば，「Ｂ鑑賞」</a:t>
            </a:r>
            <a:r>
              <a:rPr lang="en-US" altLang="ja-JP" dirty="0">
                <a:latin typeface="ＭＳ明朝"/>
              </a:rPr>
              <a:t>(1)</a:t>
            </a:r>
            <a:r>
              <a:rPr lang="ja-JP" altLang="en-US" dirty="0">
                <a:latin typeface="ＭＳ明朝"/>
              </a:rPr>
              <a:t>のア</a:t>
            </a:r>
            <a:r>
              <a:rPr lang="en-US" altLang="ja-JP" dirty="0">
                <a:latin typeface="ＭＳ明朝"/>
              </a:rPr>
              <a:t>(</a:t>
            </a:r>
            <a:r>
              <a:rPr lang="ja-JP" altLang="en-US" dirty="0">
                <a:latin typeface="ＭＳ明朝"/>
              </a:rPr>
              <a:t>ｲ</a:t>
            </a:r>
            <a:r>
              <a:rPr lang="en-US" altLang="ja-JP" dirty="0">
                <a:latin typeface="ＭＳ明朝"/>
              </a:rPr>
              <a:t>)</a:t>
            </a:r>
            <a:r>
              <a:rPr lang="ja-JP" altLang="en-US" dirty="0">
                <a:latin typeface="ＭＳ明朝"/>
              </a:rPr>
              <a:t>と「Ａ表現」</a:t>
            </a:r>
            <a:r>
              <a:rPr lang="en-US" altLang="ja-JP" dirty="0">
                <a:latin typeface="ＭＳ明朝"/>
              </a:rPr>
              <a:t>(1)</a:t>
            </a:r>
            <a:r>
              <a:rPr lang="ja-JP" altLang="en-US" dirty="0">
                <a:latin typeface="ＭＳ明朝"/>
              </a:rPr>
              <a:t>のイ</a:t>
            </a:r>
            <a:r>
              <a:rPr lang="en-US" altLang="ja-JP" dirty="0">
                <a:latin typeface="ＭＳ明朝"/>
              </a:rPr>
              <a:t>(</a:t>
            </a:r>
            <a:r>
              <a:rPr lang="ja-JP" altLang="en-US" dirty="0">
                <a:latin typeface="ＭＳ明朝"/>
              </a:rPr>
              <a:t>ｳ</a:t>
            </a:r>
            <a:r>
              <a:rPr lang="en-US" altLang="ja-JP" dirty="0">
                <a:latin typeface="ＭＳ明朝"/>
              </a:rPr>
              <a:t>)</a:t>
            </a:r>
            <a:r>
              <a:rPr lang="ja-JP" altLang="en-US" dirty="0">
                <a:latin typeface="ＭＳ明朝"/>
              </a:rPr>
              <a:t>の「用途や機能などを考えた発想</a:t>
            </a:r>
            <a:endParaRPr lang="en-US" altLang="ja-JP" dirty="0">
              <a:latin typeface="ＭＳ明朝"/>
            </a:endParaRPr>
          </a:p>
          <a:p>
            <a:r>
              <a:rPr lang="en-US" altLang="ja-JP" dirty="0">
                <a:latin typeface="ＭＳ明朝"/>
              </a:rPr>
              <a:t>  </a:t>
            </a:r>
            <a:r>
              <a:rPr lang="ja-JP" altLang="en-US" dirty="0">
                <a:latin typeface="ＭＳ明朝"/>
              </a:rPr>
              <a:t>や構想」の学習との関連では，双方に働く中心となるものの一つとして「機能性と洗練され</a:t>
            </a:r>
            <a:endParaRPr lang="en-US" altLang="ja-JP" dirty="0">
              <a:latin typeface="ＭＳ明朝"/>
            </a:endParaRPr>
          </a:p>
          <a:p>
            <a:r>
              <a:rPr lang="en-US" altLang="ja-JP" dirty="0">
                <a:latin typeface="ＭＳ明朝"/>
              </a:rPr>
              <a:t>  </a:t>
            </a:r>
            <a:r>
              <a:rPr lang="ja-JP" altLang="en-US" dirty="0">
                <a:latin typeface="ＭＳ明朝"/>
              </a:rPr>
              <a:t>た美しさとの調和」がある。</a:t>
            </a:r>
            <a:endParaRPr lang="ja-JP" altLang="en-US" dirty="0"/>
          </a:p>
        </p:txBody>
      </p:sp>
      <p:sp>
        <p:nvSpPr>
          <p:cNvPr id="16" name="AutoShape 17">
            <a:extLst>
              <a:ext uri="{FF2B5EF4-FFF2-40B4-BE49-F238E27FC236}">
                <a16:creationId xmlns:a16="http://schemas.microsoft.com/office/drawing/2014/main" id="{806505BA-E6DC-42BE-AF60-1226514E9BD4}"/>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P101~105</a:t>
            </a:r>
            <a:endParaRPr lang="ja-JP" altLang="en-US" dirty="0">
              <a:ea typeface="ＤＨＰ平成明朝体W7" panose="02020700000000000000" pitchFamily="18" charset="-128"/>
              <a:cs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8113982"/>
      </p:ext>
    </p:extLst>
  </p:cSld>
  <p:clrMapOvr>
    <a:masterClrMapping/>
  </p:clrMapOvr>
  <mc:AlternateContent xmlns:mc="http://schemas.openxmlformats.org/markup-compatibility/2006" xmlns:p14="http://schemas.microsoft.com/office/powerpoint/2010/main">
    <mc:Choice Requires="p14">
      <p:transition spd="slow" p14:dur="2000" advTm="55361"/>
    </mc:Choice>
    <mc:Fallback xmlns="">
      <p:transition spd="slow" advTm="5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56237F4-8744-4379-B3FC-8619A1ADEE3A}"/>
              </a:ext>
            </a:extLst>
          </p:cNvPr>
          <p:cNvSpPr/>
          <p:nvPr/>
        </p:nvSpPr>
        <p:spPr>
          <a:xfrm>
            <a:off x="-16603" y="49425"/>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a:t>
            </a:r>
          </a:p>
        </p:txBody>
      </p:sp>
      <p:graphicFrame>
        <p:nvGraphicFramePr>
          <p:cNvPr id="5" name="表 4">
            <a:extLst>
              <a:ext uri="{FF2B5EF4-FFF2-40B4-BE49-F238E27FC236}">
                <a16:creationId xmlns:a16="http://schemas.microsoft.com/office/drawing/2014/main" id="{2592D163-616A-4775-AB56-1AA1E3E60B02}"/>
              </a:ext>
            </a:extLst>
          </p:cNvPr>
          <p:cNvGraphicFramePr>
            <a:graphicFrameLocks noGrp="1"/>
          </p:cNvGraphicFramePr>
          <p:nvPr>
            <p:extLst>
              <p:ext uri="{D42A27DB-BD31-4B8C-83A1-F6EECF244321}">
                <p14:modId xmlns:p14="http://schemas.microsoft.com/office/powerpoint/2010/main" val="2629135832"/>
              </p:ext>
            </p:extLst>
          </p:nvPr>
        </p:nvGraphicFramePr>
        <p:xfrm>
          <a:off x="164594" y="1556793"/>
          <a:ext cx="8871902" cy="2626865"/>
        </p:xfrm>
        <a:graphic>
          <a:graphicData uri="http://schemas.openxmlformats.org/drawingml/2006/table">
            <a:tbl>
              <a:tblPr/>
              <a:tblGrid>
                <a:gridCol w="376085">
                  <a:extLst>
                    <a:ext uri="{9D8B030D-6E8A-4147-A177-3AD203B41FA5}">
                      <a16:colId xmlns:a16="http://schemas.microsoft.com/office/drawing/2014/main" val="2649668425"/>
                    </a:ext>
                  </a:extLst>
                </a:gridCol>
                <a:gridCol w="663826">
                  <a:extLst>
                    <a:ext uri="{9D8B030D-6E8A-4147-A177-3AD203B41FA5}">
                      <a16:colId xmlns:a16="http://schemas.microsoft.com/office/drawing/2014/main" val="20001"/>
                    </a:ext>
                  </a:extLst>
                </a:gridCol>
                <a:gridCol w="7831991">
                  <a:extLst>
                    <a:ext uri="{9D8B030D-6E8A-4147-A177-3AD203B41FA5}">
                      <a16:colId xmlns:a16="http://schemas.microsoft.com/office/drawing/2014/main" val="717016080"/>
                    </a:ext>
                  </a:extLst>
                </a:gridCol>
              </a:tblGrid>
              <a:tr h="951814">
                <a:tc rowSpan="2">
                  <a:txBody>
                    <a:bodyPr/>
                    <a:lstStyle/>
                    <a:p>
                      <a:pPr algn="ctr" fontAlgn="ctr"/>
                      <a:r>
                        <a:rPr lang="ja-JP" altLang="en-US" sz="1600" b="0" i="0" u="none" strike="noStrike" dirty="0">
                          <a:solidFill>
                            <a:srgbClr val="000000"/>
                          </a:solidFill>
                          <a:effectLst/>
                          <a:latin typeface="+mj-ea"/>
                          <a:ea typeface="+mj-ea"/>
                        </a:rPr>
                        <a:t>思考力，判断力，表現力等</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fontAlgn="ctr"/>
                      <a:r>
                        <a:rPr lang="ja-JP" altLang="en-US" sz="2000" b="1" i="0" u="none" strike="noStrike" dirty="0">
                          <a:solidFill>
                            <a:srgbClr val="000000"/>
                          </a:solidFill>
                          <a:effectLst/>
                          <a:latin typeface="+mj-ea"/>
                          <a:ea typeface="+mj-ea"/>
                        </a:rPr>
                        <a:t>生活の中の美術の</a:t>
                      </a:r>
                      <a:endParaRPr lang="en-US" altLang="ja-JP" sz="2000" b="1" i="0" u="none" strike="noStrike" dirty="0">
                        <a:solidFill>
                          <a:srgbClr val="000000"/>
                        </a:solidFill>
                        <a:effectLst/>
                        <a:latin typeface="+mj-ea"/>
                        <a:ea typeface="+mj-ea"/>
                      </a:endParaRPr>
                    </a:p>
                    <a:p>
                      <a:pPr algn="ctr" fontAlgn="ctr"/>
                      <a:r>
                        <a:rPr lang="ja-JP" altLang="en-US" sz="2000" b="1" i="0" u="none" strike="noStrike" dirty="0">
                          <a:solidFill>
                            <a:srgbClr val="000000"/>
                          </a:solidFill>
                          <a:effectLst/>
                          <a:latin typeface="+mj-ea"/>
                          <a:ea typeface="+mj-ea"/>
                        </a:rPr>
                        <a:t>働きや美術文化</a:t>
                      </a:r>
                    </a:p>
                  </a:txBody>
                  <a:tcPr marL="72000" marR="72000" marT="72000" marB="72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l" fontAlgn="ct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ｱ</a:t>
                      </a:r>
                      <a:r>
                        <a:rPr lang="en-US" altLang="ja-JP" sz="2000" b="0" i="0" u="none" strike="noStrike" dirty="0">
                          <a:solidFill>
                            <a:srgbClr val="000000"/>
                          </a:solidFill>
                          <a:effectLst/>
                          <a:latin typeface="+mj-ea"/>
                          <a:ea typeface="+mj-ea"/>
                        </a:rPr>
                        <a:t>) </a:t>
                      </a:r>
                      <a:r>
                        <a:rPr lang="ja-JP" altLang="en-US" sz="2000" b="0" i="0" u="none" strike="noStrike" dirty="0">
                          <a:solidFill>
                            <a:srgbClr val="000000"/>
                          </a:solidFill>
                          <a:effectLst/>
                          <a:highlight>
                            <a:srgbClr val="FFFF66"/>
                          </a:highlight>
                          <a:latin typeface="+mj-ea"/>
                          <a:ea typeface="+mj-ea"/>
                        </a:rPr>
                        <a:t>身近な環境の中に見られる</a:t>
                      </a:r>
                      <a:r>
                        <a:rPr lang="ja-JP" altLang="en-US" sz="2000" b="0" i="0" u="none" strike="noStrike" dirty="0">
                          <a:solidFill>
                            <a:srgbClr val="000000"/>
                          </a:solidFill>
                          <a:effectLst/>
                          <a:latin typeface="+mj-ea"/>
                          <a:ea typeface="+mj-ea"/>
                        </a:rPr>
                        <a:t>造形的な美しさなどを感じ取り，</a:t>
                      </a:r>
                      <a:r>
                        <a:rPr lang="ja-JP" altLang="en-US" sz="2000" b="0" i="0" u="none" strike="noStrike" dirty="0">
                          <a:solidFill>
                            <a:srgbClr val="000000"/>
                          </a:solidFill>
                          <a:effectLst/>
                          <a:highlight>
                            <a:srgbClr val="FFFF66"/>
                          </a:highlight>
                          <a:latin typeface="+mj-ea"/>
                          <a:ea typeface="+mj-ea"/>
                        </a:rPr>
                        <a:t>安らぎや自然との共生などの視点から</a:t>
                      </a:r>
                      <a:r>
                        <a:rPr lang="ja-JP" altLang="en-US" sz="2000" b="0" i="0" u="none" strike="noStrike" dirty="0">
                          <a:solidFill>
                            <a:srgbClr val="000000"/>
                          </a:solidFill>
                          <a:effectLst/>
                          <a:latin typeface="+mj-ea"/>
                          <a:ea typeface="+mj-ea"/>
                        </a:rPr>
                        <a:t>生活や</a:t>
                      </a:r>
                      <a:r>
                        <a:rPr lang="ja-JP" altLang="en-US" sz="2000" b="0" i="0" u="none" strike="noStrike" dirty="0">
                          <a:solidFill>
                            <a:srgbClr val="000000"/>
                          </a:solidFill>
                          <a:effectLst/>
                          <a:highlight>
                            <a:srgbClr val="FFFF66"/>
                          </a:highlight>
                          <a:latin typeface="+mj-ea"/>
                          <a:ea typeface="+mj-ea"/>
                        </a:rPr>
                        <a:t>社会</a:t>
                      </a:r>
                      <a:r>
                        <a:rPr lang="ja-JP" altLang="en-US" sz="2000" b="0" i="0" u="none" strike="noStrike" dirty="0">
                          <a:solidFill>
                            <a:srgbClr val="000000"/>
                          </a:solidFill>
                          <a:effectLst/>
                          <a:latin typeface="+mj-ea"/>
                          <a:ea typeface="+mj-ea"/>
                        </a:rPr>
                        <a:t>を美しく豊かにする美術の働きについて考えるなどして，見方や感じ方を</a:t>
                      </a:r>
                      <a:r>
                        <a:rPr lang="ja-JP" altLang="en-US" sz="2000" b="0" i="0" u="none" strike="noStrike" dirty="0">
                          <a:solidFill>
                            <a:srgbClr val="000000"/>
                          </a:solidFill>
                          <a:effectLst/>
                          <a:highlight>
                            <a:srgbClr val="FFFF66"/>
                          </a:highlight>
                          <a:latin typeface="+mj-ea"/>
                          <a:ea typeface="+mj-ea"/>
                        </a:rPr>
                        <a:t>深める</a:t>
                      </a:r>
                      <a:r>
                        <a:rPr lang="ja-JP" altLang="en-US" sz="20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306741"/>
                  </a:ext>
                </a:extLst>
              </a:tr>
              <a:tr h="1568465">
                <a:tc vMerge="1">
                  <a:txBody>
                    <a:bodyPr/>
                    <a:lstStyle/>
                    <a:p>
                      <a:endParaRPr kumimoji="1" lang="ja-JP" altLang="en-US"/>
                    </a:p>
                  </a:txBody>
                  <a:tcPr/>
                </a:tc>
                <a:tc vMerge="1">
                  <a:txBody>
                    <a:bodyPr/>
                    <a:lstStyle/>
                    <a:p>
                      <a:endParaRPr kumimoji="1" lang="ja-JP" altLang="en-US"/>
                    </a:p>
                  </a:txBody>
                  <a:tcPr/>
                </a:tc>
                <a:tc>
                  <a:txBody>
                    <a:bodyPr/>
                    <a:lstStyle/>
                    <a:p>
                      <a:pPr algn="l" fontAlgn="ctr"/>
                      <a:r>
                        <a:rPr lang="en-US" altLang="ja-JP" sz="18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ｲ</a:t>
                      </a:r>
                      <a:r>
                        <a:rPr lang="en-US" altLang="ja-JP" sz="2000" b="0" i="0" u="none" strike="noStrike" dirty="0">
                          <a:solidFill>
                            <a:srgbClr val="000000"/>
                          </a:solidFill>
                          <a:effectLst/>
                          <a:latin typeface="+mj-ea"/>
                          <a:ea typeface="+mj-ea"/>
                        </a:rPr>
                        <a:t>) </a:t>
                      </a:r>
                      <a:r>
                        <a:rPr lang="ja-JP" altLang="en-US" sz="2000" b="0" i="0" u="none" strike="noStrike" dirty="0">
                          <a:solidFill>
                            <a:srgbClr val="000000"/>
                          </a:solidFill>
                          <a:effectLst/>
                          <a:highlight>
                            <a:srgbClr val="FFFF66"/>
                          </a:highlight>
                          <a:latin typeface="+mj-ea"/>
                          <a:ea typeface="+mj-ea"/>
                        </a:rPr>
                        <a:t>日本の美術作品や受け継がれてきた表現の特質などから，伝統や文化</a:t>
                      </a:r>
                      <a:r>
                        <a:rPr lang="ja-JP" altLang="en-US" sz="2000" b="0" i="0" u="none" strike="noStrike" dirty="0">
                          <a:solidFill>
                            <a:srgbClr val="000000"/>
                          </a:solidFill>
                          <a:effectLst/>
                          <a:latin typeface="+mj-ea"/>
                          <a:ea typeface="+mj-ea"/>
                        </a:rPr>
                        <a:t>のよさや美しさを感じ取り</a:t>
                      </a:r>
                      <a:r>
                        <a:rPr lang="ja-JP" altLang="en-US" sz="2000" b="0" i="0" u="none" strike="noStrike" dirty="0">
                          <a:solidFill>
                            <a:srgbClr val="000000"/>
                          </a:solidFill>
                          <a:effectLst/>
                          <a:highlight>
                            <a:srgbClr val="FFFF66"/>
                          </a:highlight>
                          <a:latin typeface="+mj-ea"/>
                          <a:ea typeface="+mj-ea"/>
                        </a:rPr>
                        <a:t>愛情を深める</a:t>
                      </a:r>
                      <a:r>
                        <a:rPr lang="ja-JP" altLang="en-US" sz="2000" b="0" i="0" u="none" strike="noStrike" dirty="0">
                          <a:solidFill>
                            <a:srgbClr val="000000"/>
                          </a:solidFill>
                          <a:effectLst/>
                          <a:latin typeface="+mj-ea"/>
                          <a:ea typeface="+mj-ea"/>
                        </a:rPr>
                        <a:t>とともに，</a:t>
                      </a:r>
                      <a:r>
                        <a:rPr lang="ja-JP" altLang="en-US" sz="2000" b="0" i="0" u="none" strike="noStrike" dirty="0">
                          <a:solidFill>
                            <a:srgbClr val="000000"/>
                          </a:solidFill>
                          <a:effectLst/>
                          <a:highlight>
                            <a:srgbClr val="FFFF66"/>
                          </a:highlight>
                          <a:latin typeface="+mj-ea"/>
                          <a:ea typeface="+mj-ea"/>
                        </a:rPr>
                        <a:t>諸外国の美術や　文化との相違点や共通点に気付き，</a:t>
                      </a:r>
                      <a:r>
                        <a:rPr lang="ja-JP" altLang="en-US" sz="2000" b="1" i="0" u="sng" strike="noStrike" dirty="0">
                          <a:solidFill>
                            <a:srgbClr val="000000"/>
                          </a:solidFill>
                          <a:effectLst/>
                          <a:highlight>
                            <a:srgbClr val="FFFF66"/>
                          </a:highlight>
                          <a:latin typeface="+mj-ea"/>
                          <a:ea typeface="+mj-ea"/>
                        </a:rPr>
                        <a:t>美術を通した国際理解</a:t>
                      </a:r>
                      <a:r>
                        <a:rPr lang="ja-JP" altLang="en-US" sz="2000" b="0" i="0" u="none" strike="noStrike" dirty="0">
                          <a:solidFill>
                            <a:srgbClr val="000000"/>
                          </a:solidFill>
                          <a:effectLst/>
                          <a:highlight>
                            <a:srgbClr val="FFFF66"/>
                          </a:highlight>
                          <a:latin typeface="+mj-ea"/>
                          <a:ea typeface="+mj-ea"/>
                        </a:rPr>
                        <a:t>や美術文化の継承と創造</a:t>
                      </a:r>
                      <a:r>
                        <a:rPr lang="ja-JP" altLang="en-US" sz="2000" b="0" i="0" u="none" strike="noStrike" dirty="0">
                          <a:solidFill>
                            <a:srgbClr val="000000"/>
                          </a:solidFill>
                          <a:effectLst/>
                          <a:latin typeface="+mj-ea"/>
                          <a:ea typeface="+mj-ea"/>
                        </a:rPr>
                        <a:t>について考えるなどして，見方や感じ方を</a:t>
                      </a:r>
                      <a:r>
                        <a:rPr lang="ja-JP" altLang="en-US" sz="2000" b="0" i="0" u="none" strike="noStrike" dirty="0">
                          <a:solidFill>
                            <a:srgbClr val="000000"/>
                          </a:solidFill>
                          <a:effectLst/>
                          <a:highlight>
                            <a:srgbClr val="FFFF66"/>
                          </a:highlight>
                          <a:latin typeface="+mj-ea"/>
                          <a:ea typeface="+mj-ea"/>
                        </a:rPr>
                        <a:t>深める</a:t>
                      </a:r>
                      <a:r>
                        <a:rPr lang="ja-JP" altLang="en-US" sz="2000" b="0" i="0" u="none" strike="noStrike" dirty="0">
                          <a:solidFill>
                            <a:srgbClr val="000000"/>
                          </a:solidFill>
                          <a:effectLst/>
                          <a:latin typeface="+mj-ea"/>
                          <a:ea typeface="+mj-ea"/>
                        </a:rPr>
                        <a:t>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228167"/>
                  </a:ext>
                </a:extLst>
              </a:tr>
            </a:tbl>
          </a:graphicData>
        </a:graphic>
      </p:graphicFrame>
      <p:sp>
        <p:nvSpPr>
          <p:cNvPr id="12"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782442"/>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000" b="1" dirty="0">
                <a:latin typeface="+mn-ea"/>
              </a:rPr>
              <a:t>イ　</a:t>
            </a:r>
            <a:r>
              <a:rPr kumimoji="1" lang="ja-JP" altLang="en-US" sz="2000" b="1" dirty="0">
                <a:solidFill>
                  <a:srgbClr val="FF0000"/>
                </a:solidFill>
                <a:latin typeface="+mn-ea"/>
              </a:rPr>
              <a:t>生活の中の美術の働きや美術文化について</a:t>
            </a:r>
            <a:r>
              <a:rPr kumimoji="1" lang="ja-JP" altLang="en-US" sz="2000" b="1" dirty="0">
                <a:latin typeface="+mn-ea"/>
              </a:rPr>
              <a:t>の見方や感じ方を広げる活動</a:t>
            </a:r>
            <a:r>
              <a:rPr kumimoji="1" lang="ja-JP" altLang="en-US" sz="2000" b="1">
                <a:latin typeface="+mn-ea"/>
              </a:rPr>
              <a:t>を通して，</a:t>
            </a:r>
            <a:r>
              <a:rPr kumimoji="1" lang="ja-JP" altLang="en-US" sz="2000" b="1">
                <a:solidFill>
                  <a:srgbClr val="FF0000"/>
                </a:solidFill>
                <a:latin typeface="+mn-ea"/>
              </a:rPr>
              <a:t>鑑賞</a:t>
            </a:r>
            <a:r>
              <a:rPr kumimoji="1" lang="ja-JP" altLang="en-US" sz="2000" b="1" dirty="0">
                <a:latin typeface="+mn-ea"/>
              </a:rPr>
              <a:t>に関する次の事項を身に付けることができるよう指導する。</a:t>
            </a:r>
          </a:p>
        </p:txBody>
      </p:sp>
      <p:sp>
        <p:nvSpPr>
          <p:cNvPr id="14" name="線吹き出し 1 (枠付き) 13"/>
          <p:cNvSpPr/>
          <p:nvPr/>
        </p:nvSpPr>
        <p:spPr>
          <a:xfrm>
            <a:off x="144000" y="4336370"/>
            <a:ext cx="8841649" cy="1252870"/>
          </a:xfrm>
          <a:prstGeom prst="borderCallout1">
            <a:avLst>
              <a:gd name="adj1" fmla="val -285"/>
              <a:gd name="adj2" fmla="val 59226"/>
              <a:gd name="adj3" fmla="val -58941"/>
              <a:gd name="adj4" fmla="val 59162"/>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t>　</a:t>
            </a:r>
            <a:r>
              <a:rPr kumimoji="1" lang="ja-JP" altLang="en-US" sz="2400" b="1" dirty="0"/>
              <a:t>様々な国の美術作品や文化遺産などの鑑賞を通して，各国の    美術や文化の違いと共通性を理解し，それらを価値あるものとして互いに尊重し合うことなどについて考えること</a:t>
            </a:r>
          </a:p>
        </p:txBody>
      </p:sp>
      <p:sp>
        <p:nvSpPr>
          <p:cNvPr id="17"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72000"/>
            <a:ext cx="4211959" cy="28803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18"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a:t>
            </a:r>
            <a:r>
              <a:rPr kumimoji="1" lang="en-US" altLang="ja-JP" sz="2400" b="1" dirty="0">
                <a:latin typeface="+mn-ea"/>
              </a:rPr>
              <a:t>B</a:t>
            </a:r>
            <a:r>
              <a:rPr kumimoji="1" lang="ja-JP" altLang="en-US" sz="2400" b="1" dirty="0">
                <a:latin typeface="Tahoma" panose="020B0604030504040204" pitchFamily="34" charset="0"/>
              </a:rPr>
              <a:t>　「鑑賞」（１）</a:t>
            </a:r>
          </a:p>
        </p:txBody>
      </p:sp>
      <p:sp>
        <p:nvSpPr>
          <p:cNvPr id="2" name="正方形/長方形 1"/>
          <p:cNvSpPr/>
          <p:nvPr/>
        </p:nvSpPr>
        <p:spPr>
          <a:xfrm>
            <a:off x="72009" y="5748310"/>
            <a:ext cx="8996866" cy="1015663"/>
          </a:xfrm>
          <a:prstGeom prst="rect">
            <a:avLst/>
          </a:prstGeom>
        </p:spPr>
        <p:txBody>
          <a:bodyPr wrap="square">
            <a:spAutoFit/>
          </a:bodyPr>
          <a:lstStyle/>
          <a:p>
            <a:r>
              <a:rPr lang="en-US" altLang="ja-JP" sz="2000" dirty="0">
                <a:latin typeface="+mj-ea"/>
                <a:ea typeface="+mj-ea"/>
              </a:rPr>
              <a:t>※</a:t>
            </a:r>
            <a:r>
              <a:rPr lang="ja-JP" altLang="en-US" sz="2000" dirty="0">
                <a:latin typeface="+mj-ea"/>
                <a:ea typeface="+mj-ea"/>
              </a:rPr>
              <a:t>　自国の文化を十分に理解しないで他国の文化を理解することは一面的であり，</a:t>
            </a:r>
            <a:endParaRPr lang="en-US" altLang="ja-JP" sz="2000" dirty="0">
              <a:latin typeface="+mj-ea"/>
              <a:ea typeface="+mj-ea"/>
            </a:endParaRPr>
          </a:p>
          <a:p>
            <a:r>
              <a:rPr lang="en-US" altLang="ja-JP" sz="2000" dirty="0">
                <a:latin typeface="+mj-ea"/>
                <a:ea typeface="+mj-ea"/>
              </a:rPr>
              <a:t>  </a:t>
            </a:r>
            <a:r>
              <a:rPr lang="ja-JP" altLang="en-US" sz="2000" dirty="0">
                <a:latin typeface="+mj-ea"/>
                <a:ea typeface="+mj-ea"/>
              </a:rPr>
              <a:t>自国の文化に愛情や誇りを感じることなくしては他国の文化を尊重する心も芽生</a:t>
            </a:r>
            <a:endParaRPr lang="en-US" altLang="ja-JP" sz="2000" dirty="0">
              <a:latin typeface="+mj-ea"/>
              <a:ea typeface="+mj-ea"/>
            </a:endParaRPr>
          </a:p>
          <a:p>
            <a:r>
              <a:rPr lang="en-US" altLang="ja-JP" sz="2000" dirty="0">
                <a:latin typeface="+mj-ea"/>
                <a:ea typeface="+mj-ea"/>
              </a:rPr>
              <a:t>  </a:t>
            </a:r>
            <a:r>
              <a:rPr lang="ja-JP" altLang="en-US" sz="2000" dirty="0">
                <a:latin typeface="+mj-ea"/>
                <a:ea typeface="+mj-ea"/>
              </a:rPr>
              <a:t>えにくい。</a:t>
            </a:r>
          </a:p>
        </p:txBody>
      </p:sp>
      <p:sp>
        <p:nvSpPr>
          <p:cNvPr id="11" name="AutoShape 17">
            <a:extLst>
              <a:ext uri="{FF2B5EF4-FFF2-40B4-BE49-F238E27FC236}">
                <a16:creationId xmlns:a16="http://schemas.microsoft.com/office/drawing/2014/main" id="{1080A1C0-81E0-4047-AA25-C68470B58E3D}"/>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P105~109</a:t>
            </a:r>
            <a:endParaRPr lang="ja-JP" altLang="en-US" dirty="0">
              <a:ea typeface="ＤＨＰ平成明朝体W7" panose="02020700000000000000" pitchFamily="18" charset="-128"/>
              <a:cs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2923251"/>
      </p:ext>
    </p:extLst>
  </p:cSld>
  <p:clrMapOvr>
    <a:masterClrMapping/>
  </p:clrMapOvr>
  <mc:AlternateContent xmlns:mc="http://schemas.openxmlformats.org/markup-compatibility/2006" xmlns:p14="http://schemas.microsoft.com/office/powerpoint/2010/main">
    <mc:Choice Requires="p14">
      <p:transition spd="slow" p14:dur="2000" advTm="93480"/>
    </mc:Choice>
    <mc:Fallback xmlns="">
      <p:transition spd="slow" advTm="9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356237F4-8744-4379-B3FC-8619A1ADEE3A}"/>
              </a:ext>
            </a:extLst>
          </p:cNvPr>
          <p:cNvSpPr/>
          <p:nvPr/>
        </p:nvSpPr>
        <p:spPr>
          <a:xfrm>
            <a:off x="-16603" y="49425"/>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a:t>
            </a:r>
          </a:p>
        </p:txBody>
      </p:sp>
      <p:graphicFrame>
        <p:nvGraphicFramePr>
          <p:cNvPr id="4" name="表 3">
            <a:extLst>
              <a:ext uri="{FF2B5EF4-FFF2-40B4-BE49-F238E27FC236}">
                <a16:creationId xmlns:a16="http://schemas.microsoft.com/office/drawing/2014/main" id="{0842A233-141D-41E0-8760-6A0A13B3E52F}"/>
              </a:ext>
            </a:extLst>
          </p:cNvPr>
          <p:cNvGraphicFramePr>
            <a:graphicFrameLocks noGrp="1"/>
          </p:cNvGraphicFramePr>
          <p:nvPr/>
        </p:nvGraphicFramePr>
        <p:xfrm>
          <a:off x="72009" y="1498133"/>
          <a:ext cx="8964487" cy="836640"/>
        </p:xfrm>
        <a:graphic>
          <a:graphicData uri="http://schemas.openxmlformats.org/drawingml/2006/table">
            <a:tbl>
              <a:tblPr/>
              <a:tblGrid>
                <a:gridCol w="355214">
                  <a:extLst>
                    <a:ext uri="{9D8B030D-6E8A-4147-A177-3AD203B41FA5}">
                      <a16:colId xmlns:a16="http://schemas.microsoft.com/office/drawing/2014/main" val="4114913126"/>
                    </a:ext>
                  </a:extLst>
                </a:gridCol>
                <a:gridCol w="8609273">
                  <a:extLst>
                    <a:ext uri="{9D8B030D-6E8A-4147-A177-3AD203B41FA5}">
                      <a16:colId xmlns:a16="http://schemas.microsoft.com/office/drawing/2014/main" val="201569178"/>
                    </a:ext>
                  </a:extLst>
                </a:gridCol>
              </a:tblGrid>
              <a:tr h="352999">
                <a:tc rowSpan="2">
                  <a:txBody>
                    <a:bodyPr/>
                    <a:lstStyle/>
                    <a:p>
                      <a:pPr algn="ctr" fontAlgn="ctr"/>
                      <a:r>
                        <a:rPr lang="ja-JP" altLang="en-US" sz="2000" b="0" i="0" u="none" strike="noStrike" dirty="0">
                          <a:solidFill>
                            <a:srgbClr val="000000"/>
                          </a:solidFill>
                          <a:effectLst/>
                          <a:latin typeface="+mj-ea"/>
                          <a:ea typeface="+mj-ea"/>
                        </a:rPr>
                        <a:t>知　識</a:t>
                      </a: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ctr"/>
                      <a:r>
                        <a:rPr lang="ja-JP" altLang="en-US" sz="1800" b="0" i="0" u="none" strike="noStrike" dirty="0">
                          <a:solidFill>
                            <a:srgbClr val="000000"/>
                          </a:solidFill>
                          <a:effectLst/>
                          <a:latin typeface="+mj-ea"/>
                          <a:ea typeface="+mj-ea"/>
                        </a:rPr>
                        <a:t>ア　形</a:t>
                      </a:r>
                      <a:r>
                        <a:rPr lang="ja-JP" altLang="en-US" sz="1800" b="0" i="0" u="none" strike="noStrike">
                          <a:solidFill>
                            <a:srgbClr val="000000"/>
                          </a:solidFill>
                          <a:effectLst/>
                          <a:latin typeface="+mj-ea"/>
                          <a:ea typeface="+mj-ea"/>
                        </a:rPr>
                        <a:t>や色彩，材料，光</a:t>
                      </a:r>
                      <a:r>
                        <a:rPr lang="ja-JP" altLang="en-US" sz="1800" b="0" i="0" u="none" strike="noStrike" dirty="0">
                          <a:solidFill>
                            <a:srgbClr val="000000"/>
                          </a:solidFill>
                          <a:effectLst/>
                          <a:latin typeface="+mj-ea"/>
                          <a:ea typeface="+mj-ea"/>
                        </a:rPr>
                        <a:t>などの</a:t>
                      </a:r>
                      <a:r>
                        <a:rPr lang="ja-JP" altLang="en-US" sz="1800" b="0" i="0" u="none" strike="noStrike">
                          <a:solidFill>
                            <a:srgbClr val="000000"/>
                          </a:solidFill>
                          <a:effectLst/>
                          <a:latin typeface="+mj-ea"/>
                          <a:ea typeface="+mj-ea"/>
                        </a:rPr>
                        <a:t>性質や，それら</a:t>
                      </a:r>
                      <a:r>
                        <a:rPr lang="ja-JP" altLang="en-US" sz="1800" b="0" i="0" u="none" strike="noStrike" dirty="0">
                          <a:solidFill>
                            <a:srgbClr val="000000"/>
                          </a:solidFill>
                          <a:effectLst/>
                          <a:latin typeface="+mj-ea"/>
                          <a:ea typeface="+mj-ea"/>
                        </a:rPr>
                        <a:t>が感情にもたらす効果などを理解すること。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7733152"/>
                  </a:ext>
                </a:extLst>
              </a:tr>
              <a:tr h="342493">
                <a:tc vMerge="1">
                  <a:txBody>
                    <a:bodyPr/>
                    <a:lstStyle/>
                    <a:p>
                      <a:pPr algn="ctr" fontAlgn="ctr"/>
                      <a:endParaRPr lang="ja-JP" altLang="en-US" sz="1400" b="0" i="0" u="none" strike="noStrike" dirty="0">
                        <a:solidFill>
                          <a:srgbClr val="000000"/>
                        </a:solidFill>
                        <a:effectLst/>
                        <a:latin typeface="+mj-ea"/>
                        <a:ea typeface="+mj-ea"/>
                      </a:endParaRPr>
                    </a:p>
                  </a:txBody>
                  <a:tcPr marL="4886" marR="4886" marT="4886"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l" fontAlgn="ctr"/>
                      <a:r>
                        <a:rPr lang="ja-JP" altLang="en-US" sz="1800" b="0" i="0" u="none" strike="noStrike" dirty="0">
                          <a:solidFill>
                            <a:srgbClr val="000000"/>
                          </a:solidFill>
                          <a:effectLst/>
                          <a:latin typeface="+mj-ea"/>
                          <a:ea typeface="+mj-ea"/>
                        </a:rPr>
                        <a:t>イ　造形的な特徴などを基に，全体のイメージや作風など</a:t>
                      </a:r>
                      <a:r>
                        <a:rPr lang="ja-JP" altLang="en-US" sz="1800" b="1" i="0" u="none" strike="noStrike" dirty="0">
                          <a:solidFill>
                            <a:srgbClr val="FF0000"/>
                          </a:solidFill>
                          <a:effectLst/>
                          <a:latin typeface="+mj-ea"/>
                          <a:ea typeface="+mj-ea"/>
                        </a:rPr>
                        <a:t>で</a:t>
                      </a:r>
                      <a:r>
                        <a:rPr lang="ja-JP" altLang="en-US" sz="1800" b="0" i="0" u="none" strike="noStrike" dirty="0">
                          <a:solidFill>
                            <a:srgbClr val="000000"/>
                          </a:solidFill>
                          <a:effectLst/>
                          <a:latin typeface="+mj-ea"/>
                          <a:ea typeface="+mj-ea"/>
                        </a:rPr>
                        <a:t>捉えることを理解すること。</a:t>
                      </a:r>
                    </a:p>
                  </a:txBody>
                  <a:tcPr marL="72000" marR="72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103573"/>
                  </a:ext>
                </a:extLst>
              </a:tr>
            </a:tbl>
          </a:graphicData>
        </a:graphic>
      </p:graphicFrame>
      <p:sp>
        <p:nvSpPr>
          <p:cNvPr id="8"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44624"/>
            <a:ext cx="4211959" cy="288032"/>
          </a:xfrm>
          <a:prstGeom prst="bevel">
            <a:avLst>
              <a:gd name="adj" fmla="val 12500"/>
            </a:avLst>
          </a:prstGeom>
          <a:no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9"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0" y="37773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a:t>
            </a:r>
            <a:r>
              <a:rPr kumimoji="1" lang="en-US" altLang="ja-JP" sz="2400" b="1" dirty="0">
                <a:latin typeface="Tahoma" panose="020B0604030504040204" pitchFamily="34" charset="0"/>
              </a:rPr>
              <a:t>〔</a:t>
            </a:r>
            <a:r>
              <a:rPr kumimoji="1" lang="ja-JP" altLang="en-US" sz="2400" b="1" dirty="0">
                <a:latin typeface="Tahoma" panose="020B0604030504040204" pitchFamily="34" charset="0"/>
              </a:rPr>
              <a:t>共通事項</a:t>
            </a:r>
            <a:r>
              <a:rPr kumimoji="1" lang="en-US" altLang="ja-JP" sz="2400" b="1" dirty="0">
                <a:latin typeface="Tahoma" panose="020B0604030504040204" pitchFamily="34" charset="0"/>
              </a:rPr>
              <a:t>〕</a:t>
            </a:r>
            <a:endParaRPr kumimoji="1" lang="ja-JP" altLang="en-US" sz="2400" b="1" dirty="0">
              <a:latin typeface="Tahoma" panose="020B0604030504040204" pitchFamily="34" charset="0"/>
            </a:endParaRPr>
          </a:p>
        </p:txBody>
      </p:sp>
      <p:sp>
        <p:nvSpPr>
          <p:cNvPr id="12"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194682" y="782442"/>
            <a:ext cx="8841814" cy="70788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000" b="1" dirty="0">
                <a:latin typeface="+mn-ea"/>
              </a:rPr>
              <a:t>(1) </a:t>
            </a:r>
            <a:r>
              <a:rPr kumimoji="1" lang="ja-JP" altLang="en-US" sz="2000" b="1" dirty="0">
                <a:latin typeface="+mn-ea"/>
              </a:rPr>
              <a:t>　「Ａ表現」及び「Ｂ鑑賞」の指導を通して，次の事項を身に付けることが　　　　　できるよう指導する。</a:t>
            </a:r>
          </a:p>
        </p:txBody>
      </p:sp>
      <p:sp>
        <p:nvSpPr>
          <p:cNvPr id="3" name="正方形/長方形 2"/>
          <p:cNvSpPr/>
          <p:nvPr/>
        </p:nvSpPr>
        <p:spPr>
          <a:xfrm>
            <a:off x="63833" y="2471869"/>
            <a:ext cx="8749947" cy="400110"/>
          </a:xfrm>
          <a:prstGeom prst="rect">
            <a:avLst/>
          </a:prstGeom>
        </p:spPr>
        <p:txBody>
          <a:bodyPr wrap="square">
            <a:spAutoFit/>
          </a:bodyPr>
          <a:lstStyle/>
          <a:p>
            <a:r>
              <a:rPr lang="ja-JP" altLang="en-US" sz="2000" b="1" dirty="0">
                <a:latin typeface="+mj-ea"/>
                <a:ea typeface="+mj-ea"/>
              </a:rPr>
              <a:t>◆　</a:t>
            </a:r>
            <a:r>
              <a:rPr lang="en-US" altLang="ja-JP" sz="2000" b="1" dirty="0">
                <a:latin typeface="+mj-ea"/>
                <a:ea typeface="+mj-ea"/>
              </a:rPr>
              <a:t>〔</a:t>
            </a:r>
            <a:r>
              <a:rPr lang="ja-JP" altLang="en-US" sz="2000" b="1" dirty="0">
                <a:latin typeface="+mj-ea"/>
                <a:ea typeface="+mj-ea"/>
              </a:rPr>
              <a:t>共通事項</a:t>
            </a:r>
            <a:r>
              <a:rPr lang="en-US" altLang="ja-JP" sz="2000" b="1" dirty="0">
                <a:latin typeface="+mj-ea"/>
                <a:ea typeface="+mj-ea"/>
              </a:rPr>
              <a:t>〕</a:t>
            </a:r>
            <a:r>
              <a:rPr lang="ja-JP" altLang="en-US" sz="2000" b="1" dirty="0">
                <a:latin typeface="+mj-ea"/>
                <a:ea typeface="+mj-ea"/>
              </a:rPr>
              <a:t>を位置付けた各領域の指導について</a:t>
            </a:r>
          </a:p>
        </p:txBody>
      </p:sp>
      <p:sp>
        <p:nvSpPr>
          <p:cNvPr id="5" name="正方形/長方形 4"/>
          <p:cNvSpPr/>
          <p:nvPr/>
        </p:nvSpPr>
        <p:spPr>
          <a:xfrm>
            <a:off x="72009" y="5364202"/>
            <a:ext cx="8915960" cy="1323439"/>
          </a:xfrm>
          <a:prstGeom prst="rect">
            <a:avLst/>
          </a:prstGeom>
          <a:ln>
            <a:solidFill>
              <a:schemeClr val="tx1"/>
            </a:solidFill>
          </a:ln>
        </p:spPr>
        <p:txBody>
          <a:bodyPr wrap="square">
            <a:spAutoFit/>
          </a:bodyPr>
          <a:lstStyle/>
          <a:p>
            <a:r>
              <a:rPr lang="ja-JP" altLang="en-US" sz="2000" dirty="0">
                <a:latin typeface="ＭＳ 明朝" panose="02020609040205080304" pitchFamily="17" charset="-128"/>
                <a:ea typeface="ＭＳ 明朝" panose="02020609040205080304" pitchFamily="17" charset="-128"/>
              </a:rPr>
              <a:t>（例）「Ｂ鑑賞」での鑑賞の活動</a:t>
            </a:r>
            <a:endParaRPr lang="en-US" altLang="ja-JP" sz="2000" dirty="0">
              <a:latin typeface="ＭＳ 明朝" panose="02020609040205080304" pitchFamily="17" charset="-128"/>
              <a:ea typeface="ＭＳ 明朝" panose="02020609040205080304" pitchFamily="17" charset="-128"/>
            </a:endParaRPr>
          </a:p>
          <a:p>
            <a:r>
              <a:rPr lang="en-US" altLang="ja-JP" sz="2000" dirty="0">
                <a:latin typeface="ＭＳ 明朝" panose="02020609040205080304" pitchFamily="17" charset="-128"/>
                <a:ea typeface="ＭＳ 明朝" panose="02020609040205080304" pitchFamily="17" charset="-128"/>
              </a:rPr>
              <a:t>〔</a:t>
            </a:r>
            <a:r>
              <a:rPr lang="ja-JP" altLang="en-US" sz="2000" dirty="0">
                <a:latin typeface="ＭＳ 明朝" panose="02020609040205080304" pitchFamily="17" charset="-128"/>
                <a:ea typeface="ＭＳ 明朝" panose="02020609040205080304" pitchFamily="17" charset="-128"/>
              </a:rPr>
              <a:t>共通事項</a:t>
            </a:r>
            <a:r>
              <a:rPr lang="en-US" altLang="ja-JP" sz="2000" dirty="0">
                <a:latin typeface="ＭＳ 明朝" panose="02020609040205080304" pitchFamily="17" charset="-128"/>
                <a:ea typeface="ＭＳ 明朝" panose="02020609040205080304" pitchFamily="17" charset="-128"/>
              </a:rPr>
              <a:t>〕</a:t>
            </a:r>
            <a:r>
              <a:rPr lang="ja-JP" altLang="en-US" sz="2000" dirty="0">
                <a:latin typeface="ＭＳ 明朝" panose="02020609040205080304" pitchFamily="17" charset="-128"/>
                <a:ea typeface="ＭＳ 明朝" panose="02020609040205080304" pitchFamily="17" charset="-128"/>
              </a:rPr>
              <a:t>について効果的に指導を行い，作品などの</a:t>
            </a:r>
            <a:r>
              <a:rPr lang="ja-JP" altLang="en-US" sz="2000" b="1" u="sng" dirty="0">
                <a:solidFill>
                  <a:srgbClr val="FF0000"/>
                </a:solidFill>
                <a:latin typeface="ＭＳ 明朝" panose="02020609040205080304" pitchFamily="17" charset="-128"/>
                <a:ea typeface="ＭＳ 明朝" panose="02020609040205080304" pitchFamily="17" charset="-128"/>
              </a:rPr>
              <a:t>造形の要素</a:t>
            </a:r>
            <a:r>
              <a:rPr lang="ja-JP" altLang="en-US" sz="2000" dirty="0">
                <a:latin typeface="ＭＳ 明朝" panose="02020609040205080304" pitchFamily="17" charset="-128"/>
                <a:ea typeface="ＭＳ 明朝" panose="02020609040205080304" pitchFamily="17" charset="-128"/>
              </a:rPr>
              <a:t>に着目して感じ取ったり，</a:t>
            </a:r>
            <a:r>
              <a:rPr lang="ja-JP" altLang="en-US" sz="2000" b="1" u="sng" dirty="0">
                <a:solidFill>
                  <a:srgbClr val="FF0000"/>
                </a:solidFill>
                <a:latin typeface="ＭＳ 明朝" panose="02020609040205080304" pitchFamily="17" charset="-128"/>
                <a:ea typeface="ＭＳ 明朝" panose="02020609040205080304" pitchFamily="17" charset="-128"/>
              </a:rPr>
              <a:t>全体に着目してイメージを捉え</a:t>
            </a:r>
            <a:r>
              <a:rPr lang="ja-JP" altLang="en-US" sz="2000" u="sng" dirty="0">
                <a:latin typeface="ＭＳ 明朝" panose="02020609040205080304" pitchFamily="17" charset="-128"/>
                <a:ea typeface="ＭＳ 明朝" panose="02020609040205080304" pitchFamily="17" charset="-128"/>
              </a:rPr>
              <a:t>たり</a:t>
            </a:r>
            <a:r>
              <a:rPr lang="ja-JP" altLang="en-US" sz="2000" dirty="0">
                <a:latin typeface="ＭＳ 明朝" panose="02020609040205080304" pitchFamily="17" charset="-128"/>
                <a:ea typeface="ＭＳ 明朝" panose="02020609040205080304" pitchFamily="17" charset="-128"/>
              </a:rPr>
              <a:t>して，主題に基づいた表現の工夫や作者の表現意図について考えるようにする。</a:t>
            </a:r>
            <a:endParaRPr lang="en-US" altLang="ja-JP" sz="2000" dirty="0">
              <a:latin typeface="ＭＳ 明朝" panose="02020609040205080304" pitchFamily="17" charset="-128"/>
              <a:ea typeface="ＭＳ 明朝" panose="02020609040205080304" pitchFamily="17" charset="-128"/>
            </a:endParaRPr>
          </a:p>
        </p:txBody>
      </p:sp>
      <p:sp>
        <p:nvSpPr>
          <p:cNvPr id="10" name="正方形/長方形 9"/>
          <p:cNvSpPr/>
          <p:nvPr/>
        </p:nvSpPr>
        <p:spPr>
          <a:xfrm>
            <a:off x="87178" y="2897649"/>
            <a:ext cx="8900791" cy="2246769"/>
          </a:xfrm>
          <a:prstGeom prst="rect">
            <a:avLst/>
          </a:prstGeom>
          <a:ln>
            <a:solidFill>
              <a:schemeClr val="tx1"/>
            </a:solidFill>
          </a:ln>
        </p:spPr>
        <p:txBody>
          <a:bodyPr wrap="square">
            <a:spAutoFit/>
          </a:bodyPr>
          <a:lstStyle/>
          <a:p>
            <a:r>
              <a:rPr lang="ja-JP" altLang="en-US" sz="2000" dirty="0">
                <a:latin typeface="ＭＳ 明朝" panose="02020609040205080304" pitchFamily="17" charset="-128"/>
                <a:ea typeface="ＭＳ 明朝" panose="02020609040205080304" pitchFamily="17" charset="-128"/>
              </a:rPr>
              <a:t>（例）「Ａ表現」（</a:t>
            </a:r>
            <a:r>
              <a:rPr lang="en-US" altLang="ja-JP" sz="2000" dirty="0">
                <a:latin typeface="ＭＳ 明朝" panose="02020609040205080304" pitchFamily="17" charset="-128"/>
                <a:ea typeface="ＭＳ 明朝" panose="02020609040205080304" pitchFamily="17" charset="-128"/>
              </a:rPr>
              <a:t>2</a:t>
            </a:r>
            <a:r>
              <a:rPr lang="ja-JP" altLang="en-US" sz="2000" dirty="0">
                <a:latin typeface="ＭＳ 明朝" panose="02020609040205080304" pitchFamily="17" charset="-128"/>
                <a:ea typeface="ＭＳ 明朝" panose="02020609040205080304" pitchFamily="17" charset="-128"/>
              </a:rPr>
              <a:t>）での創造的に表す技能を働かせる場面</a:t>
            </a:r>
            <a:endParaRPr lang="en-US" altLang="ja-JP" sz="2000" dirty="0">
              <a:latin typeface="ＭＳ 明朝" panose="02020609040205080304" pitchFamily="17" charset="-128"/>
              <a:ea typeface="ＭＳ 明朝" panose="02020609040205080304" pitchFamily="17" charset="-128"/>
            </a:endParaRPr>
          </a:p>
          <a:p>
            <a:r>
              <a:rPr lang="ja-JP" altLang="en-US" sz="2000" dirty="0">
                <a:latin typeface="ＭＳ 明朝" panose="02020609040205080304" pitchFamily="17" charset="-128"/>
                <a:ea typeface="ＭＳ 明朝" panose="02020609040205080304" pitchFamily="17" charset="-128"/>
              </a:rPr>
              <a:t>　自分の意図に合う新たな表現方法などを工夫するときに，</a:t>
            </a:r>
            <a:r>
              <a:rPr lang="ja-JP" altLang="en-US" sz="2000" b="1" u="sng" dirty="0">
                <a:solidFill>
                  <a:srgbClr val="FF0000"/>
                </a:solidFill>
                <a:latin typeface="ＭＳ 明朝" panose="02020609040205080304" pitchFamily="17" charset="-128"/>
                <a:ea typeface="ＭＳ 明朝" panose="02020609040205080304" pitchFamily="17" charset="-128"/>
              </a:rPr>
              <a:t>形や色彩，材料や光などの性質や，感情にもたらす効果</a:t>
            </a:r>
            <a:r>
              <a:rPr lang="ja-JP" altLang="en-US" sz="2000" dirty="0">
                <a:latin typeface="ＭＳ 明朝" panose="02020609040205080304" pitchFamily="17" charset="-128"/>
                <a:ea typeface="ＭＳ 明朝" panose="02020609040205080304" pitchFamily="17" charset="-128"/>
              </a:rPr>
              <a:t>などについて理解したことを活用して創意工夫をするなどの学習活動。</a:t>
            </a:r>
            <a:endParaRPr lang="en-US" altLang="ja-JP" sz="2000" dirty="0">
              <a:latin typeface="ＭＳ 明朝" panose="02020609040205080304" pitchFamily="17" charset="-128"/>
              <a:ea typeface="ＭＳ 明朝" panose="02020609040205080304" pitchFamily="17" charset="-128"/>
            </a:endParaRPr>
          </a:p>
          <a:p>
            <a:r>
              <a:rPr lang="ja-JP" altLang="en-US" sz="2000" dirty="0">
                <a:latin typeface="ＭＳ 明朝" panose="02020609040205080304" pitchFamily="17" charset="-128"/>
                <a:ea typeface="ＭＳ 明朝" panose="02020609040205080304" pitchFamily="17" charset="-128"/>
              </a:rPr>
              <a:t>　見立てたり心情などと関連付けたりして</a:t>
            </a:r>
            <a:r>
              <a:rPr lang="ja-JP" altLang="en-US" sz="2000" u="sng" dirty="0">
                <a:latin typeface="ＭＳ 明朝" panose="02020609040205080304" pitchFamily="17" charset="-128"/>
                <a:ea typeface="ＭＳ 明朝" panose="02020609040205080304" pitchFamily="17" charset="-128"/>
              </a:rPr>
              <a:t>全体のイメージ</a:t>
            </a:r>
            <a:r>
              <a:rPr lang="ja-JP" altLang="en-US" sz="2000" dirty="0">
                <a:latin typeface="ＭＳ 明朝" panose="02020609040205080304" pitchFamily="17" charset="-128"/>
                <a:ea typeface="ＭＳ 明朝" panose="02020609040205080304" pitchFamily="17" charset="-128"/>
              </a:rPr>
              <a:t>で捉えることを理解することで，表したい感じを重視したり，自分の表したい感じが表現されているか確認したりして，常に表現を振り返りながら制作を進めること。</a:t>
            </a:r>
            <a:endParaRPr lang="en-US" altLang="ja-JP" sz="2000" dirty="0">
              <a:latin typeface="ＭＳ 明朝" panose="02020609040205080304" pitchFamily="17" charset="-128"/>
              <a:ea typeface="ＭＳ 明朝" panose="02020609040205080304" pitchFamily="17" charset="-128"/>
            </a:endParaRPr>
          </a:p>
        </p:txBody>
      </p:sp>
      <p:sp>
        <p:nvSpPr>
          <p:cNvPr id="14" name="AutoShape 17">
            <a:extLst>
              <a:ext uri="{FF2B5EF4-FFF2-40B4-BE49-F238E27FC236}">
                <a16:creationId xmlns:a16="http://schemas.microsoft.com/office/drawing/2014/main" id="{299B9DE7-88B0-48C8-A9BA-3F5A0672E06C}"/>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P110~112</a:t>
            </a:r>
            <a:endParaRPr lang="ja-JP" altLang="en-US" dirty="0">
              <a:ea typeface="ＤＨＰ平成明朝体W7" panose="02020700000000000000" pitchFamily="18" charset="-128"/>
              <a:cs typeface="Tahoma" panose="020B0604030504040204" pitchFamily="34" charset="0"/>
            </a:endParaRPr>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8451374"/>
      </p:ext>
    </p:extLst>
  </p:cSld>
  <p:clrMapOvr>
    <a:masterClrMapping/>
  </p:clrMapOvr>
  <mc:AlternateContent xmlns:mc="http://schemas.openxmlformats.org/markup-compatibility/2006" xmlns:p14="http://schemas.microsoft.com/office/powerpoint/2010/main">
    <mc:Choice Requires="p14">
      <p:transition spd="slow" p14:dur="2000" advTm="63007"/>
    </mc:Choice>
    <mc:Fallback xmlns="">
      <p:transition spd="slow" advTm="6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56237F4-8744-4379-B3FC-8619A1ADEE3A}"/>
              </a:ext>
            </a:extLst>
          </p:cNvPr>
          <p:cNvSpPr/>
          <p:nvPr/>
        </p:nvSpPr>
        <p:spPr>
          <a:xfrm>
            <a:off x="-16603" y="49425"/>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a:t>
            </a:r>
          </a:p>
        </p:txBody>
      </p:sp>
      <p:graphicFrame>
        <p:nvGraphicFramePr>
          <p:cNvPr id="11" name="表 10">
            <a:extLst>
              <a:ext uri="{FF2B5EF4-FFF2-40B4-BE49-F238E27FC236}">
                <a16:creationId xmlns:a16="http://schemas.microsoft.com/office/drawing/2014/main" id="{0842A233-141D-41E0-8760-6A0A13B3E52F}"/>
              </a:ext>
            </a:extLst>
          </p:cNvPr>
          <p:cNvGraphicFramePr>
            <a:graphicFrameLocks noGrp="1"/>
          </p:cNvGraphicFramePr>
          <p:nvPr>
            <p:extLst>
              <p:ext uri="{D42A27DB-BD31-4B8C-83A1-F6EECF244321}">
                <p14:modId xmlns:p14="http://schemas.microsoft.com/office/powerpoint/2010/main" val="3430318344"/>
              </p:ext>
            </p:extLst>
          </p:nvPr>
        </p:nvGraphicFramePr>
        <p:xfrm>
          <a:off x="323528" y="851568"/>
          <a:ext cx="8640960" cy="4089600"/>
        </p:xfrm>
        <a:graphic>
          <a:graphicData uri="http://schemas.openxmlformats.org/drawingml/2006/table">
            <a:tbl>
              <a:tblPr/>
              <a:tblGrid>
                <a:gridCol w="8640960">
                  <a:extLst>
                    <a:ext uri="{9D8B030D-6E8A-4147-A177-3AD203B41FA5}">
                      <a16:colId xmlns:a16="http://schemas.microsoft.com/office/drawing/2014/main" val="201569178"/>
                    </a:ext>
                  </a:extLst>
                </a:gridCol>
              </a:tblGrid>
              <a:tr h="914279">
                <a:tc>
                  <a:txBody>
                    <a:bodyPr/>
                    <a:lstStyle/>
                    <a:p>
                      <a:pPr algn="l" fontAlgn="ctr"/>
                      <a:r>
                        <a:rPr lang="en-US" altLang="ja-JP" sz="2000" b="0" i="0" u="none" strike="noStrike" dirty="0">
                          <a:solidFill>
                            <a:srgbClr val="000000"/>
                          </a:solidFill>
                          <a:effectLst/>
                          <a:latin typeface="+mj-ea"/>
                          <a:ea typeface="+mj-ea"/>
                        </a:rPr>
                        <a:t>(1)</a:t>
                      </a:r>
                      <a:r>
                        <a:rPr lang="ja-JP" altLang="en-US" sz="2000" b="0" i="0" u="none" strike="noStrike" dirty="0">
                          <a:solidFill>
                            <a:srgbClr val="000000"/>
                          </a:solidFill>
                          <a:effectLst/>
                          <a:latin typeface="+mj-ea"/>
                          <a:ea typeface="+mj-ea"/>
                        </a:rPr>
                        <a:t>　第２学年及び第３学年では，第１学年において身に付けた資質・能力を柔軟に活用して，表現及び鑑賞に関する資質・能力をより豊かに高めることを基本とし，</a:t>
                      </a:r>
                      <a:r>
                        <a:rPr lang="ja-JP" altLang="en-US" sz="2000" b="1" i="0" u="sng" strike="noStrike" dirty="0">
                          <a:solidFill>
                            <a:srgbClr val="FF0000"/>
                          </a:solidFill>
                          <a:effectLst/>
                          <a:latin typeface="+mj-ea"/>
                          <a:ea typeface="+mj-ea"/>
                        </a:rPr>
                        <a:t>第２学年と第３学年の発達の特性を考慮して</a:t>
                      </a:r>
                      <a:r>
                        <a:rPr lang="ja-JP" altLang="en-US" sz="2000" b="0" i="0" u="none" strike="noStrike" dirty="0">
                          <a:solidFill>
                            <a:srgbClr val="000000"/>
                          </a:solidFill>
                          <a:effectLst/>
                          <a:latin typeface="+mj-ea"/>
                          <a:ea typeface="+mj-ea"/>
                        </a:rPr>
                        <a:t>内容の選択や一題材に充てる時間数などについて十分検討すること。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87733152"/>
                  </a:ext>
                </a:extLst>
              </a:tr>
              <a:tr h="876286">
                <a:tc>
                  <a:txBody>
                    <a:bodyPr/>
                    <a:lstStyle/>
                    <a:p>
                      <a:pPr algn="l" fontAlgn="ctr"/>
                      <a:r>
                        <a:rPr lang="en-US" altLang="ja-JP" sz="2000" b="0" i="0" u="none" strike="noStrike" dirty="0">
                          <a:solidFill>
                            <a:srgbClr val="000000"/>
                          </a:solidFill>
                          <a:effectLst/>
                          <a:latin typeface="+mj-ea"/>
                          <a:ea typeface="+mj-ea"/>
                        </a:rPr>
                        <a:t>(2)</a:t>
                      </a:r>
                      <a:r>
                        <a:rPr lang="ja-JP" altLang="en-US" sz="2000" b="0" i="0" u="none" strike="noStrike" dirty="0">
                          <a:solidFill>
                            <a:srgbClr val="000000"/>
                          </a:solidFill>
                          <a:effectLst/>
                          <a:latin typeface="+mj-ea"/>
                          <a:ea typeface="+mj-ea"/>
                        </a:rPr>
                        <a:t>　「Ａ表現」及び「Ｂ鑑賞」の指導に当たっては，発想や構想に関する資質・能力や鑑賞に関する資質・能力を育成する観点から，</a:t>
                      </a: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共通事項</a:t>
                      </a: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に示す事項を視点に，アイデアスケッチで構想を練ったり，言葉で考えを整理したりすることや，作品などに対する</a:t>
                      </a:r>
                      <a:r>
                        <a:rPr lang="ja-JP" altLang="en-US" sz="2000" b="1" i="0" u="sng" strike="noStrike" dirty="0">
                          <a:solidFill>
                            <a:srgbClr val="FF0000"/>
                          </a:solidFill>
                          <a:effectLst/>
                          <a:latin typeface="+mj-ea"/>
                          <a:ea typeface="+mj-ea"/>
                        </a:rPr>
                        <a:t>自分の価値意識をもって批評し合う</a:t>
                      </a:r>
                      <a:r>
                        <a:rPr lang="ja-JP" altLang="en-US" sz="2000" b="0" i="0" u="none" strike="noStrike" dirty="0">
                          <a:solidFill>
                            <a:srgbClr val="000000"/>
                          </a:solidFill>
                          <a:effectLst/>
                          <a:latin typeface="+mj-ea"/>
                          <a:ea typeface="+mj-ea"/>
                        </a:rPr>
                        <a:t>などして対象の見方や感じ方を深めるなどの言語活動の充実を図ること。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15103573"/>
                  </a:ext>
                </a:extLst>
              </a:tr>
              <a:tr h="876286">
                <a:tc>
                  <a:txBody>
                    <a:bodyPr/>
                    <a:lstStyle/>
                    <a:p>
                      <a:pPr algn="l" fontAlgn="ctr"/>
                      <a:r>
                        <a:rPr lang="ja-JP" altLang="en-US" sz="2000" b="0" i="0" u="none" strike="noStrike" dirty="0">
                          <a:solidFill>
                            <a:srgbClr val="000000"/>
                          </a:solidFill>
                          <a:effectLst/>
                          <a:latin typeface="+mj-ea"/>
                          <a:ea typeface="+mj-ea"/>
                        </a:rPr>
                        <a:t>（</a:t>
                      </a:r>
                      <a:r>
                        <a:rPr lang="en-US" altLang="ja-JP" sz="2000" b="0" i="0" u="none" strike="noStrike" dirty="0">
                          <a:solidFill>
                            <a:srgbClr val="000000"/>
                          </a:solidFill>
                          <a:effectLst/>
                          <a:latin typeface="+mj-ea"/>
                          <a:ea typeface="+mj-ea"/>
                        </a:rPr>
                        <a:t>3) </a:t>
                      </a:r>
                      <a:r>
                        <a:rPr lang="ja-JP" altLang="en-US" sz="2000" b="0" i="0" u="none" strike="noStrike" dirty="0">
                          <a:solidFill>
                            <a:srgbClr val="000000"/>
                          </a:solidFill>
                          <a:effectLst/>
                          <a:latin typeface="+mj-ea"/>
                          <a:ea typeface="+mj-ea"/>
                        </a:rPr>
                        <a:t>「Ｂ鑑賞」のイの</a:t>
                      </a: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ｲ</a:t>
                      </a:r>
                      <a:r>
                        <a:rPr lang="en-US" altLang="ja-JP" sz="2000" b="0" i="0" u="none" strike="noStrike" dirty="0">
                          <a:solidFill>
                            <a:srgbClr val="000000"/>
                          </a:solidFill>
                          <a:effectLst/>
                          <a:latin typeface="+mj-ea"/>
                          <a:ea typeface="+mj-ea"/>
                        </a:rPr>
                        <a:t>)</a:t>
                      </a:r>
                      <a:r>
                        <a:rPr lang="ja-JP" altLang="en-US" sz="2000" b="0" i="0" u="none" strike="noStrike" dirty="0">
                          <a:solidFill>
                            <a:srgbClr val="000000"/>
                          </a:solidFill>
                          <a:effectLst/>
                          <a:latin typeface="+mj-ea"/>
                          <a:ea typeface="+mj-ea"/>
                        </a:rPr>
                        <a:t>の指導に当たっては，</a:t>
                      </a:r>
                      <a:r>
                        <a:rPr lang="ja-JP" altLang="en-US" sz="2000" b="1" i="0" u="sng" strike="noStrike" dirty="0">
                          <a:solidFill>
                            <a:srgbClr val="FF0000"/>
                          </a:solidFill>
                          <a:effectLst/>
                          <a:latin typeface="+mj-ea"/>
                          <a:ea typeface="+mj-ea"/>
                        </a:rPr>
                        <a:t>日本の美術の概括的な変遷などを捉えること</a:t>
                      </a:r>
                      <a:r>
                        <a:rPr lang="ja-JP" altLang="en-US" sz="2000" b="0" i="0" u="none" strike="noStrike" dirty="0">
                          <a:solidFill>
                            <a:srgbClr val="000000"/>
                          </a:solidFill>
                          <a:effectLst/>
                          <a:latin typeface="+mj-ea"/>
                          <a:ea typeface="+mj-ea"/>
                        </a:rPr>
                        <a:t>を通して，各時代における作品の特質，人々の感じ方や考え方，願いなどを感じ取ることができるよう配慮すること。</a:t>
                      </a: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3" name="AutoShape 15">
            <a:extLst>
              <a:ext uri="{FF2B5EF4-FFF2-40B4-BE49-F238E27FC236}">
                <a16:creationId xmlns:a16="http://schemas.microsoft.com/office/drawing/2014/main" id="{FFD43774-B87B-4F03-BC91-2B9D566E3CE5}"/>
              </a:ext>
            </a:extLst>
          </p:cNvPr>
          <p:cNvSpPr>
            <a:spLocks noChangeArrowheads="1"/>
          </p:cNvSpPr>
          <p:nvPr/>
        </p:nvSpPr>
        <p:spPr bwMode="auto">
          <a:xfrm>
            <a:off x="72009" y="44624"/>
            <a:ext cx="4211959" cy="288032"/>
          </a:xfrm>
          <a:prstGeom prst="bevel">
            <a:avLst>
              <a:gd name="adj" fmla="val 12500"/>
            </a:avLst>
          </a:prstGeom>
          <a:no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eaLnBrk="1" fontAlgn="auto" hangingPunct="1">
              <a:spcBef>
                <a:spcPct val="50000"/>
              </a:spcBef>
              <a:spcAft>
                <a:spcPts val="0"/>
              </a:spcAft>
              <a:defRPr/>
            </a:pPr>
            <a:r>
              <a:rPr lang="en-US" altLang="ja-JP" sz="1600" b="1" dirty="0">
                <a:solidFill>
                  <a:prstClr val="black"/>
                </a:solidFill>
                <a:ea typeface="HGP教科書体" panose="02020600000000000000" pitchFamily="18" charset="-128"/>
              </a:rPr>
              <a:t>Ⅳ</a:t>
            </a:r>
            <a:r>
              <a:rPr lang="ja-JP" altLang="en-US" sz="1600" b="1" dirty="0">
                <a:solidFill>
                  <a:prstClr val="black"/>
                </a:solidFill>
                <a:ea typeface="HGP教科書体" panose="02020600000000000000" pitchFamily="18" charset="-128"/>
              </a:rPr>
              <a:t>　各学年の目標及び内容</a:t>
            </a:r>
            <a:endParaRPr lang="en-US" altLang="ja-JP" sz="1600" b="1" dirty="0">
              <a:solidFill>
                <a:prstClr val="black"/>
              </a:solidFill>
              <a:ea typeface="HGP教科書体" panose="02020600000000000000" pitchFamily="18" charset="-128"/>
            </a:endParaRPr>
          </a:p>
        </p:txBody>
      </p:sp>
      <p:sp>
        <p:nvSpPr>
          <p:cNvPr id="14" name="Text Box 19">
            <a:extLst>
              <a:ext uri="{FF2B5EF4-FFF2-40B4-BE49-F238E27FC236}">
                <a16:creationId xmlns:a16="http://schemas.microsoft.com/office/drawing/2014/main" id="{69617EAA-F8C1-420A-BAD2-A441BC4D80DF}"/>
              </a:ext>
            </a:extLst>
          </p:cNvPr>
          <p:cNvSpPr txBox="1">
            <a:spLocks noChangeArrowheads="1"/>
          </p:cNvSpPr>
          <p:nvPr/>
        </p:nvSpPr>
        <p:spPr bwMode="auto">
          <a:xfrm>
            <a:off x="216024" y="419520"/>
            <a:ext cx="7380312"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第２学年及び第３学年　３　内容の取扱い</a:t>
            </a:r>
          </a:p>
        </p:txBody>
      </p:sp>
      <p:sp>
        <p:nvSpPr>
          <p:cNvPr id="16" name="線吹き出し 1 (枠付き) 15"/>
          <p:cNvSpPr/>
          <p:nvPr/>
        </p:nvSpPr>
        <p:spPr>
          <a:xfrm>
            <a:off x="323528" y="5214344"/>
            <a:ext cx="8661672" cy="1238992"/>
          </a:xfrm>
          <a:prstGeom prst="borderCallout1">
            <a:avLst>
              <a:gd name="adj1" fmla="val -1741"/>
              <a:gd name="adj2" fmla="val 6106"/>
              <a:gd name="adj3" fmla="val -54337"/>
              <a:gd name="adj4" fmla="val 6128"/>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a:t>　単に美術の通史や知識として暗記させる学習になることのない</a:t>
            </a:r>
            <a:r>
              <a:rPr kumimoji="1" lang="ja-JP" altLang="en-US" sz="2400"/>
              <a:t>　よう，作品</a:t>
            </a:r>
            <a:r>
              <a:rPr kumimoji="1" lang="ja-JP" altLang="en-US" sz="2400" dirty="0"/>
              <a:t>の鑑賞を基</a:t>
            </a:r>
            <a:r>
              <a:rPr kumimoji="1" lang="ja-JP" altLang="en-US" sz="2400"/>
              <a:t>にして，時代</a:t>
            </a:r>
            <a:r>
              <a:rPr kumimoji="1" lang="ja-JP" altLang="en-US" sz="2400" dirty="0"/>
              <a:t>の変遷や</a:t>
            </a:r>
            <a:r>
              <a:rPr kumimoji="1" lang="ja-JP" altLang="en-US" sz="2400"/>
              <a:t>時代背景，美術</a:t>
            </a:r>
            <a:r>
              <a:rPr kumimoji="1" lang="ja-JP" altLang="en-US" sz="2400" dirty="0"/>
              <a:t>作品等の特質という視点から鑑賞の学習を進めていく必要がある。</a:t>
            </a:r>
          </a:p>
        </p:txBody>
      </p:sp>
      <p:sp>
        <p:nvSpPr>
          <p:cNvPr id="9" name="AutoShape 17">
            <a:extLst>
              <a:ext uri="{FF2B5EF4-FFF2-40B4-BE49-F238E27FC236}">
                <a16:creationId xmlns:a16="http://schemas.microsoft.com/office/drawing/2014/main" id="{807B579E-A018-4D63-B154-11DCACCB4193}"/>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P113~115</a:t>
            </a:r>
            <a:endParaRPr lang="ja-JP" altLang="en-US" dirty="0">
              <a:ea typeface="ＤＨＰ平成明朝体W7" panose="02020700000000000000" pitchFamily="18" charset="-128"/>
              <a:cs typeface="Tahoma" panose="020B0604030504040204" pitchFamily="34" charset="0"/>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5935135"/>
      </p:ext>
    </p:extLst>
  </p:cSld>
  <p:clrMapOvr>
    <a:masterClrMapping/>
  </p:clrMapOvr>
  <mc:AlternateContent xmlns:mc="http://schemas.openxmlformats.org/markup-compatibility/2006" xmlns:p14="http://schemas.microsoft.com/office/powerpoint/2010/main">
    <mc:Choice Requires="p14">
      <p:transition spd="slow" p14:dur="2000" advTm="108783"/>
    </mc:Choice>
    <mc:Fallback xmlns="">
      <p:transition spd="slow" advTm="10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a:extLst>
              <a:ext uri="{FF2B5EF4-FFF2-40B4-BE49-F238E27FC236}">
                <a16:creationId xmlns:a16="http://schemas.microsoft.com/office/drawing/2014/main" id="{E0A0B315-2E42-44BD-B6F5-404B78F48A2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P116</a:t>
            </a:r>
            <a:endParaRPr lang="ja-JP" altLang="en-US" dirty="0">
              <a:ea typeface="ＤＨＰ平成明朝体W7" panose="02020700000000000000" pitchFamily="18" charset="-128"/>
              <a:cs typeface="Tahoma" panose="020B0604030504040204" pitchFamily="34" charset="0"/>
            </a:endParaRPr>
          </a:p>
        </p:txBody>
      </p:sp>
      <p:sp>
        <p:nvSpPr>
          <p:cNvPr id="24579" name="Text Box 19">
            <a:extLst>
              <a:ext uri="{FF2B5EF4-FFF2-40B4-BE49-F238E27FC236}">
                <a16:creationId xmlns:a16="http://schemas.microsoft.com/office/drawing/2014/main" id="{902FE763-A2E0-4589-B73E-9B22691341EF}"/>
              </a:ext>
            </a:extLst>
          </p:cNvPr>
          <p:cNvSpPr txBox="1">
            <a:spLocks noChangeArrowheads="1"/>
          </p:cNvSpPr>
          <p:nvPr/>
        </p:nvSpPr>
        <p:spPr bwMode="auto">
          <a:xfrm>
            <a:off x="193675" y="692696"/>
            <a:ext cx="6553200" cy="5238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１　指導計画作成上の配慮事項</a:t>
            </a:r>
          </a:p>
        </p:txBody>
      </p:sp>
      <p:grpSp>
        <p:nvGrpSpPr>
          <p:cNvPr id="2" name="グループ化 1">
            <a:extLst>
              <a:ext uri="{FF2B5EF4-FFF2-40B4-BE49-F238E27FC236}">
                <a16:creationId xmlns:a16="http://schemas.microsoft.com/office/drawing/2014/main" id="{88CEB43B-B0B1-4E9A-88C1-90B298E82D79}"/>
              </a:ext>
            </a:extLst>
          </p:cNvPr>
          <p:cNvGrpSpPr/>
          <p:nvPr/>
        </p:nvGrpSpPr>
        <p:grpSpPr>
          <a:xfrm>
            <a:off x="130175" y="1259434"/>
            <a:ext cx="8837613" cy="5115643"/>
            <a:chOff x="130175" y="1409701"/>
            <a:chExt cx="8837613" cy="4437077"/>
          </a:xfrm>
        </p:grpSpPr>
        <p:sp>
          <p:nvSpPr>
            <p:cNvPr id="13" name="正方形/長方形 12">
              <a:extLst>
                <a:ext uri="{FF2B5EF4-FFF2-40B4-BE49-F238E27FC236}">
                  <a16:creationId xmlns:a16="http://schemas.microsoft.com/office/drawing/2014/main" id="{0AB311D5-45E9-4A5A-896B-B4A0D616113C}"/>
                </a:ext>
              </a:extLst>
            </p:cNvPr>
            <p:cNvSpPr/>
            <p:nvPr/>
          </p:nvSpPr>
          <p:spPr>
            <a:xfrm>
              <a:off x="130175" y="2708920"/>
              <a:ext cx="8834438" cy="56356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3</a:t>
              </a:r>
              <a:r>
                <a:rPr lang="ja-JP" altLang="en-US" sz="2400" dirty="0">
                  <a:solidFill>
                    <a:schemeClr val="tx2">
                      <a:lumMod val="50000"/>
                    </a:schemeClr>
                  </a:solidFill>
                </a:rPr>
                <a:t>）　</a:t>
              </a:r>
              <a:r>
                <a:rPr lang="en-US" altLang="ja-JP" sz="2400" dirty="0">
                  <a:solidFill>
                    <a:schemeClr val="tx2">
                      <a:lumMod val="50000"/>
                    </a:schemeClr>
                  </a:solidFill>
                </a:rPr>
                <a:t>〔</a:t>
              </a:r>
              <a:r>
                <a:rPr lang="ja-JP" altLang="en-US" sz="2400" dirty="0">
                  <a:solidFill>
                    <a:schemeClr val="tx2">
                      <a:lumMod val="50000"/>
                    </a:schemeClr>
                  </a:solidFill>
                </a:rPr>
                <a:t>共通事項</a:t>
              </a:r>
              <a:r>
                <a:rPr lang="en-US" altLang="ja-JP" sz="2400" dirty="0">
                  <a:solidFill>
                    <a:schemeClr val="tx2">
                      <a:lumMod val="50000"/>
                    </a:schemeClr>
                  </a:solidFill>
                </a:rPr>
                <a:t>〕</a:t>
              </a:r>
              <a:r>
                <a:rPr lang="ja-JP" altLang="en-US" sz="2400" dirty="0">
                  <a:solidFill>
                    <a:schemeClr val="tx2">
                      <a:lumMod val="50000"/>
                    </a:schemeClr>
                  </a:solidFill>
                </a:rPr>
                <a:t>の取扱い</a:t>
              </a:r>
            </a:p>
          </p:txBody>
        </p:sp>
        <p:sp>
          <p:nvSpPr>
            <p:cNvPr id="16" name="正方形/長方形 15">
              <a:extLst>
                <a:ext uri="{FF2B5EF4-FFF2-40B4-BE49-F238E27FC236}">
                  <a16:creationId xmlns:a16="http://schemas.microsoft.com/office/drawing/2014/main" id="{C4C5E8FD-D47A-493F-9463-2682ECAA9D2D}"/>
                </a:ext>
              </a:extLst>
            </p:cNvPr>
            <p:cNvSpPr/>
            <p:nvPr/>
          </p:nvSpPr>
          <p:spPr>
            <a:xfrm>
              <a:off x="131763" y="2060848"/>
              <a:ext cx="8831262" cy="54669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2</a:t>
              </a:r>
              <a:r>
                <a:rPr lang="ja-JP" altLang="en-US" sz="2400" dirty="0">
                  <a:solidFill>
                    <a:schemeClr val="tx2">
                      <a:lumMod val="50000"/>
                    </a:schemeClr>
                  </a:solidFill>
                </a:rPr>
                <a:t>）　表現と鑑賞の指導の連携を図る</a:t>
              </a:r>
            </a:p>
          </p:txBody>
        </p:sp>
        <p:sp>
          <p:nvSpPr>
            <p:cNvPr id="20" name="正方形/長方形 19">
              <a:extLst>
                <a:ext uri="{FF2B5EF4-FFF2-40B4-BE49-F238E27FC236}">
                  <a16:creationId xmlns:a16="http://schemas.microsoft.com/office/drawing/2014/main" id="{4AFEF387-37A5-4D27-AE35-317DF34C8550}"/>
                </a:ext>
              </a:extLst>
            </p:cNvPr>
            <p:cNvSpPr/>
            <p:nvPr/>
          </p:nvSpPr>
          <p:spPr>
            <a:xfrm>
              <a:off x="130175" y="1409701"/>
              <a:ext cx="8834438" cy="54782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1</a:t>
              </a:r>
              <a:r>
                <a:rPr lang="ja-JP" altLang="en-US" sz="2400" dirty="0">
                  <a:solidFill>
                    <a:schemeClr val="tx2">
                      <a:lumMod val="50000"/>
                    </a:schemeClr>
                  </a:solidFill>
                </a:rPr>
                <a:t>）　主体的・対話的で深い学びの実現に向けた授業改善</a:t>
              </a:r>
            </a:p>
          </p:txBody>
        </p:sp>
        <p:sp>
          <p:nvSpPr>
            <p:cNvPr id="21" name="正方形/長方形 20">
              <a:extLst>
                <a:ext uri="{FF2B5EF4-FFF2-40B4-BE49-F238E27FC236}">
                  <a16:creationId xmlns:a16="http://schemas.microsoft.com/office/drawing/2014/main" id="{C3CBF981-576F-438D-88EA-4E49FC08EB1D}"/>
                </a:ext>
              </a:extLst>
            </p:cNvPr>
            <p:cNvSpPr/>
            <p:nvPr/>
          </p:nvSpPr>
          <p:spPr>
            <a:xfrm>
              <a:off x="130175" y="3356992"/>
              <a:ext cx="8828088" cy="56356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4</a:t>
              </a:r>
              <a:r>
                <a:rPr lang="ja-JP" altLang="en-US" sz="2400" dirty="0">
                  <a:solidFill>
                    <a:schemeClr val="tx2">
                      <a:lumMod val="50000"/>
                    </a:schemeClr>
                  </a:solidFill>
                </a:rPr>
                <a:t>）　各学年の指導計画について　　</a:t>
              </a:r>
            </a:p>
          </p:txBody>
        </p:sp>
        <p:sp>
          <p:nvSpPr>
            <p:cNvPr id="27" name="正方形/長方形 26">
              <a:extLst>
                <a:ext uri="{FF2B5EF4-FFF2-40B4-BE49-F238E27FC236}">
                  <a16:creationId xmlns:a16="http://schemas.microsoft.com/office/drawing/2014/main" id="{1B6F4A14-A447-4471-9484-B606A7978A89}"/>
                </a:ext>
              </a:extLst>
            </p:cNvPr>
            <p:cNvSpPr/>
            <p:nvPr/>
          </p:nvSpPr>
          <p:spPr>
            <a:xfrm>
              <a:off x="133350" y="4653136"/>
              <a:ext cx="8831263" cy="54669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6</a:t>
              </a:r>
              <a:r>
                <a:rPr lang="ja-JP" altLang="en-US" sz="2400" dirty="0">
                  <a:solidFill>
                    <a:schemeClr val="tx2">
                      <a:lumMod val="50000"/>
                    </a:schemeClr>
                  </a:solidFill>
                </a:rPr>
                <a:t>）　障害のある児童への指導</a:t>
              </a:r>
            </a:p>
          </p:txBody>
        </p:sp>
        <p:sp>
          <p:nvSpPr>
            <p:cNvPr id="28" name="正方形/長方形 27">
              <a:extLst>
                <a:ext uri="{FF2B5EF4-FFF2-40B4-BE49-F238E27FC236}">
                  <a16:creationId xmlns:a16="http://schemas.microsoft.com/office/drawing/2014/main" id="{62D24266-72CF-4E3B-A194-B10C651B2593}"/>
                </a:ext>
              </a:extLst>
            </p:cNvPr>
            <p:cNvSpPr/>
            <p:nvPr/>
          </p:nvSpPr>
          <p:spPr>
            <a:xfrm>
              <a:off x="130175" y="4005064"/>
              <a:ext cx="8834438" cy="54782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5</a:t>
              </a:r>
              <a:r>
                <a:rPr lang="ja-JP" altLang="en-US" sz="2400" dirty="0">
                  <a:solidFill>
                    <a:schemeClr val="tx2">
                      <a:lumMod val="50000"/>
                    </a:schemeClr>
                  </a:solidFill>
                </a:rPr>
                <a:t>）　「Ｂ鑑賞」の授業時間の確保</a:t>
              </a:r>
            </a:p>
          </p:txBody>
        </p:sp>
        <p:sp>
          <p:nvSpPr>
            <p:cNvPr id="11" name="正方形/長方形 10">
              <a:extLst>
                <a:ext uri="{FF2B5EF4-FFF2-40B4-BE49-F238E27FC236}">
                  <a16:creationId xmlns:a16="http://schemas.microsoft.com/office/drawing/2014/main" id="{AD3EE1B1-C431-430D-B865-4B484B446338}"/>
                </a:ext>
              </a:extLst>
            </p:cNvPr>
            <p:cNvSpPr/>
            <p:nvPr/>
          </p:nvSpPr>
          <p:spPr>
            <a:xfrm>
              <a:off x="136525" y="5300083"/>
              <a:ext cx="8831263" cy="54669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7</a:t>
              </a:r>
              <a:r>
                <a:rPr lang="ja-JP" altLang="en-US" sz="2400" dirty="0">
                  <a:solidFill>
                    <a:schemeClr val="tx2">
                      <a:lumMod val="50000"/>
                    </a:schemeClr>
                  </a:solidFill>
                </a:rPr>
                <a:t>）　道徳科などとの関連</a:t>
              </a:r>
            </a:p>
          </p:txBody>
        </p:sp>
      </p:grpSp>
      <p:sp>
        <p:nvSpPr>
          <p:cNvPr id="14"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473"/>
    </mc:Choice>
    <mc:Fallback xmlns="">
      <p:transition spd="slow" advTm="3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57CC422-D3E8-4F98-A40F-A1F8E8704567}"/>
              </a:ext>
            </a:extLst>
          </p:cNvPr>
          <p:cNvSpPr/>
          <p:nvPr/>
        </p:nvSpPr>
        <p:spPr>
          <a:xfrm>
            <a:off x="165100" y="764704"/>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1</a:t>
            </a:r>
            <a:r>
              <a:rPr lang="ja-JP" altLang="en-US" sz="2400" dirty="0">
                <a:solidFill>
                  <a:schemeClr val="tx2">
                    <a:lumMod val="50000"/>
                  </a:schemeClr>
                </a:solidFill>
              </a:rPr>
              <a:t>）「主体的・対話的で深い学びの実現に向けた授業改善」について</a:t>
            </a:r>
          </a:p>
        </p:txBody>
      </p:sp>
      <p:sp>
        <p:nvSpPr>
          <p:cNvPr id="11" name="正方形/長方形 10">
            <a:extLst>
              <a:ext uri="{FF2B5EF4-FFF2-40B4-BE49-F238E27FC236}">
                <a16:creationId xmlns:a16="http://schemas.microsoft.com/office/drawing/2014/main" id="{0606E002-8063-45E0-AAD3-9FB5040FAA30}"/>
              </a:ext>
            </a:extLst>
          </p:cNvPr>
          <p:cNvSpPr/>
          <p:nvPr/>
        </p:nvSpPr>
        <p:spPr>
          <a:xfrm>
            <a:off x="160338" y="5634880"/>
            <a:ext cx="8834437" cy="11064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「知識及び技能」や</a:t>
            </a:r>
            <a:r>
              <a:rPr lang="ja-JP" altLang="en-US" sz="2200">
                <a:solidFill>
                  <a:schemeClr val="tx2">
                    <a:lumMod val="50000"/>
                  </a:schemeClr>
                </a:solidFill>
              </a:rPr>
              <a:t>「思考力，判断力，表現力</a:t>
            </a:r>
            <a:r>
              <a:rPr lang="ja-JP" altLang="en-US" sz="2200" dirty="0">
                <a:solidFill>
                  <a:schemeClr val="tx2">
                    <a:lumMod val="50000"/>
                  </a:schemeClr>
                </a:solidFill>
              </a:rPr>
              <a:t>等」の育成を目指す</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授業改善はこれまでも行われてきている。</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必ずしも１単位時間の授業の中で全てが実施されるものではない。</a:t>
            </a:r>
            <a:endParaRPr lang="en-US" altLang="ja-JP" sz="2200" dirty="0">
              <a:solidFill>
                <a:schemeClr val="tx2">
                  <a:lumMod val="50000"/>
                </a:schemeClr>
              </a:solidFill>
            </a:endParaRPr>
          </a:p>
        </p:txBody>
      </p:sp>
      <p:sp>
        <p:nvSpPr>
          <p:cNvPr id="12" name="角丸四角形 11">
            <a:extLst>
              <a:ext uri="{FF2B5EF4-FFF2-40B4-BE49-F238E27FC236}">
                <a16:creationId xmlns:a16="http://schemas.microsoft.com/office/drawing/2014/main" id="{E4F559F5-4CCD-4ED9-BD33-41A62455295D}"/>
              </a:ext>
            </a:extLst>
          </p:cNvPr>
          <p:cNvSpPr/>
          <p:nvPr/>
        </p:nvSpPr>
        <p:spPr>
          <a:xfrm>
            <a:off x="250825" y="1330326"/>
            <a:ext cx="8642350" cy="1080120"/>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「主体的な学び」</a:t>
            </a:r>
            <a:endParaRPr kumimoji="1" lang="en-US" altLang="ja-JP" sz="2200" b="1" dirty="0"/>
          </a:p>
          <a:p>
            <a:pPr>
              <a:defRPr/>
            </a:pPr>
            <a:r>
              <a:rPr kumimoji="1" lang="ja-JP" altLang="en-US" sz="2200" dirty="0"/>
              <a:t>主題を自ら生み出したり</a:t>
            </a:r>
            <a:r>
              <a:rPr kumimoji="1" lang="en-US" altLang="ja-JP" sz="2200" dirty="0"/>
              <a:t>,</a:t>
            </a:r>
            <a:r>
              <a:rPr kumimoji="1" lang="ja-JP" altLang="en-US" sz="2200" dirty="0"/>
              <a:t>美術作品や美術文化等の造形的なよさや美しさを探求したりしていく中で</a:t>
            </a:r>
            <a:r>
              <a:rPr kumimoji="1" lang="en-US" altLang="ja-JP" sz="2200" dirty="0"/>
              <a:t>,</a:t>
            </a:r>
            <a:r>
              <a:rPr kumimoji="1" lang="ja-JP" altLang="en-US" sz="2200" dirty="0"/>
              <a:t>自己の課題を解決していくようにすること。</a:t>
            </a:r>
          </a:p>
        </p:txBody>
      </p:sp>
      <p:sp>
        <p:nvSpPr>
          <p:cNvPr id="14" name="角丸四角形 13">
            <a:extLst>
              <a:ext uri="{FF2B5EF4-FFF2-40B4-BE49-F238E27FC236}">
                <a16:creationId xmlns:a16="http://schemas.microsoft.com/office/drawing/2014/main" id="{71E0AB5F-FA0A-419E-9169-35217AA8D49E}"/>
              </a:ext>
            </a:extLst>
          </p:cNvPr>
          <p:cNvSpPr/>
          <p:nvPr/>
        </p:nvSpPr>
        <p:spPr>
          <a:xfrm>
            <a:off x="251520" y="2482453"/>
            <a:ext cx="8640763" cy="1366317"/>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「対話的な学び」　　</a:t>
            </a:r>
            <a:endParaRPr kumimoji="1" lang="en-US" altLang="ja-JP" sz="2200" b="1" dirty="0"/>
          </a:p>
          <a:p>
            <a:pPr>
              <a:defRPr/>
            </a:pPr>
            <a:r>
              <a:rPr kumimoji="1" lang="ja-JP" altLang="en-US" sz="2200" dirty="0"/>
              <a:t>自己との対話を深めたり</a:t>
            </a:r>
            <a:r>
              <a:rPr kumimoji="1" lang="en-US" altLang="ja-JP" sz="2200" dirty="0"/>
              <a:t>,〔</a:t>
            </a:r>
            <a:r>
              <a:rPr kumimoji="1" lang="ja-JP" altLang="en-US" sz="2200" dirty="0"/>
              <a:t>共通事項</a:t>
            </a:r>
            <a:r>
              <a:rPr kumimoji="1" lang="en-US" altLang="ja-JP" sz="2200" dirty="0"/>
              <a:t>〕</a:t>
            </a:r>
            <a:r>
              <a:rPr kumimoji="1" lang="ja-JP" altLang="en-US" sz="2200" dirty="0"/>
              <a:t>に示す事項を視点にした発想や構想への意見を述べ合ったり</a:t>
            </a:r>
            <a:r>
              <a:rPr kumimoji="1" lang="en-US" altLang="ja-JP" sz="2200" dirty="0"/>
              <a:t>,</a:t>
            </a:r>
            <a:r>
              <a:rPr kumimoji="1" lang="ja-JP" altLang="en-US" sz="2200" dirty="0"/>
              <a:t>作品になどに対する自分の価値意識をもって批評をし合ったりすること。</a:t>
            </a:r>
          </a:p>
        </p:txBody>
      </p:sp>
      <p:sp>
        <p:nvSpPr>
          <p:cNvPr id="15" name="角丸四角形 14">
            <a:extLst>
              <a:ext uri="{FF2B5EF4-FFF2-40B4-BE49-F238E27FC236}">
                <a16:creationId xmlns:a16="http://schemas.microsoft.com/office/drawing/2014/main" id="{D09D1833-2CA7-4FDD-BEC0-56EF2F47F38A}"/>
              </a:ext>
            </a:extLst>
          </p:cNvPr>
          <p:cNvSpPr/>
          <p:nvPr/>
        </p:nvSpPr>
        <p:spPr>
          <a:xfrm>
            <a:off x="250825" y="3922613"/>
            <a:ext cx="8642350" cy="1512168"/>
          </a:xfrm>
          <a:prstGeom prst="roundRect">
            <a:avLst/>
          </a:prstGeom>
          <a:solidFill>
            <a:schemeClr val="accent3">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「深い学び」</a:t>
            </a:r>
            <a:endParaRPr kumimoji="1" lang="en-US" altLang="ja-JP" sz="2200" b="1" dirty="0"/>
          </a:p>
          <a:p>
            <a:pPr>
              <a:defRPr/>
            </a:pPr>
            <a:r>
              <a:rPr kumimoji="1" lang="ja-JP" altLang="en-US" sz="2200" dirty="0"/>
              <a:t>造形的な見方・考え方</a:t>
            </a:r>
            <a:r>
              <a:rPr kumimoji="1" lang="ja-JP" altLang="en-US" sz="2200"/>
              <a:t>を働かせながら</a:t>
            </a:r>
            <a:r>
              <a:rPr kumimoji="1" lang="en-US" altLang="ja-JP" sz="2200"/>
              <a:t>,</a:t>
            </a:r>
            <a:r>
              <a:rPr kumimoji="1" lang="ja-JP" altLang="en-US" sz="2200"/>
              <a:t>自己</a:t>
            </a:r>
            <a:r>
              <a:rPr kumimoji="1" lang="ja-JP" altLang="en-US" sz="2200" dirty="0"/>
              <a:t>の創出した</a:t>
            </a:r>
            <a:r>
              <a:rPr kumimoji="1" lang="ja-JP" altLang="en-US" sz="2200"/>
              <a:t>主題や</a:t>
            </a:r>
            <a:r>
              <a:rPr kumimoji="1" lang="en-US" altLang="ja-JP" sz="2200"/>
              <a:t>,</a:t>
            </a:r>
            <a:r>
              <a:rPr kumimoji="1" lang="ja-JP" altLang="en-US" sz="2200"/>
              <a:t>自分</a:t>
            </a:r>
            <a:r>
              <a:rPr kumimoji="1" lang="ja-JP" altLang="en-US" sz="2200" dirty="0"/>
              <a:t>の見方や感じ方を大切</a:t>
            </a:r>
            <a:r>
              <a:rPr kumimoji="1" lang="ja-JP" altLang="en-US" sz="2200"/>
              <a:t>にし</a:t>
            </a:r>
            <a:r>
              <a:rPr kumimoji="1" lang="en-US" altLang="ja-JP" sz="2200"/>
              <a:t>,</a:t>
            </a:r>
            <a:r>
              <a:rPr kumimoji="1" lang="ja-JP" altLang="en-US" sz="2200"/>
              <a:t>創造的</a:t>
            </a:r>
            <a:r>
              <a:rPr kumimoji="1" lang="ja-JP" altLang="en-US" sz="2200" dirty="0"/>
              <a:t>に考えて表現したり鑑賞したりして自己実現できるようにすること。</a:t>
            </a:r>
          </a:p>
        </p:txBody>
      </p:sp>
      <p:sp>
        <p:nvSpPr>
          <p:cNvPr id="9"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sp>
        <p:nvSpPr>
          <p:cNvPr id="10" name="AutoShape 17">
            <a:extLst>
              <a:ext uri="{FF2B5EF4-FFF2-40B4-BE49-F238E27FC236}">
                <a16:creationId xmlns:a16="http://schemas.microsoft.com/office/drawing/2014/main" id="{9DAF14D0-8F82-45B0-82F1-0026A167FE3D}"/>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P116,117</a:t>
            </a:r>
            <a:endParaRPr lang="ja-JP" altLang="en-US" dirty="0">
              <a:ea typeface="ＤＨＰ平成明朝体W7" panose="02020700000000000000" pitchFamily="18" charset="-128"/>
              <a:cs typeface="Tahoma" panose="020B0604030504040204" pitchFamily="34" charset="0"/>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736"/>
    </mc:Choice>
    <mc:Fallback xmlns="">
      <p:transition spd="slow" advTm="9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57CC422-D3E8-4F98-A40F-A1F8E8704567}"/>
              </a:ext>
            </a:extLst>
          </p:cNvPr>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4</a:t>
            </a:r>
            <a:r>
              <a:rPr lang="ja-JP" altLang="en-US" sz="2400" dirty="0">
                <a:solidFill>
                  <a:schemeClr val="tx2">
                    <a:lumMod val="50000"/>
                  </a:schemeClr>
                </a:solidFill>
              </a:rPr>
              <a:t>）　指導計画について</a:t>
            </a:r>
          </a:p>
        </p:txBody>
      </p:sp>
      <p:sp>
        <p:nvSpPr>
          <p:cNvPr id="2" name="正方形/長方形 1"/>
          <p:cNvSpPr/>
          <p:nvPr/>
        </p:nvSpPr>
        <p:spPr>
          <a:xfrm>
            <a:off x="194196" y="1489075"/>
            <a:ext cx="8805342" cy="2308324"/>
          </a:xfrm>
          <a:prstGeom prst="rect">
            <a:avLst/>
          </a:prstGeom>
          <a:ln>
            <a:solidFill>
              <a:schemeClr val="tx1"/>
            </a:solidFill>
          </a:ln>
        </p:spPr>
        <p:txBody>
          <a:bodyPr wrap="square">
            <a:spAutoFit/>
          </a:bodyPr>
          <a:lstStyle/>
          <a:p>
            <a:r>
              <a:rPr lang="ja-JP" altLang="en-US" sz="2400" b="1" dirty="0">
                <a:latin typeface="+mj-ea"/>
                <a:ea typeface="+mj-ea"/>
              </a:rPr>
              <a:t>第１学年の指導計画について</a:t>
            </a:r>
          </a:p>
          <a:p>
            <a:r>
              <a:rPr lang="ja-JP" altLang="en-US" sz="2400" b="1" dirty="0">
                <a:latin typeface="+mj-ea"/>
                <a:ea typeface="+mj-ea"/>
              </a:rPr>
              <a:t>　</a:t>
            </a:r>
            <a:r>
              <a:rPr lang="ja-JP" altLang="en-US" sz="2400" dirty="0">
                <a:latin typeface="+mj-ea"/>
                <a:ea typeface="+mj-ea"/>
              </a:rPr>
              <a:t>特定の表現分野の活動のみに偏ることなく，</a:t>
            </a:r>
            <a:r>
              <a:rPr lang="ja-JP" altLang="en-US" sz="2400" b="1" u="sng" dirty="0">
                <a:latin typeface="+mj-ea"/>
                <a:ea typeface="+mj-ea"/>
              </a:rPr>
              <a:t>「Ａ表現」</a:t>
            </a:r>
            <a:r>
              <a:rPr lang="en-US" altLang="ja-JP" sz="2400" b="1" u="sng" dirty="0">
                <a:latin typeface="+mj-ea"/>
                <a:ea typeface="+mj-ea"/>
              </a:rPr>
              <a:t>(1)</a:t>
            </a:r>
            <a:r>
              <a:rPr lang="ja-JP" altLang="en-US" sz="2400" b="1" u="sng" dirty="0">
                <a:latin typeface="+mj-ea"/>
                <a:ea typeface="+mj-ea"/>
              </a:rPr>
              <a:t>のア及びイそれぞれにおいて</a:t>
            </a:r>
            <a:r>
              <a:rPr lang="en-US" altLang="ja-JP" sz="2400" b="1" u="sng" dirty="0">
                <a:latin typeface="+mj-ea"/>
                <a:ea typeface="+mj-ea"/>
              </a:rPr>
              <a:t>(2)</a:t>
            </a:r>
            <a:r>
              <a:rPr lang="ja-JP" altLang="en-US" sz="2400" b="1" u="sng" dirty="0">
                <a:latin typeface="+mj-ea"/>
                <a:ea typeface="+mj-ea"/>
              </a:rPr>
              <a:t>と関連付けて，</a:t>
            </a:r>
            <a:r>
              <a:rPr lang="ja-JP" altLang="en-US" sz="2400" b="1" u="sng" dirty="0">
                <a:solidFill>
                  <a:srgbClr val="FF0000"/>
                </a:solidFill>
                <a:latin typeface="+mj-ea"/>
                <a:ea typeface="+mj-ea"/>
              </a:rPr>
              <a:t>描く活動</a:t>
            </a:r>
            <a:r>
              <a:rPr lang="ja-JP" altLang="en-US" sz="2400" b="1" u="sng" dirty="0">
                <a:latin typeface="+mj-ea"/>
                <a:ea typeface="+mj-ea"/>
              </a:rPr>
              <a:t>と</a:t>
            </a:r>
            <a:r>
              <a:rPr lang="ja-JP" altLang="en-US" sz="2400" b="1" u="sng" dirty="0">
                <a:solidFill>
                  <a:srgbClr val="FF0000"/>
                </a:solidFill>
                <a:latin typeface="+mj-ea"/>
                <a:ea typeface="+mj-ea"/>
              </a:rPr>
              <a:t>つくる活動</a:t>
            </a:r>
            <a:r>
              <a:rPr lang="ja-JP" altLang="en-US" sz="2400" b="1" u="sng" dirty="0">
                <a:latin typeface="+mj-ea"/>
                <a:ea typeface="+mj-ea"/>
              </a:rPr>
              <a:t>を</a:t>
            </a:r>
            <a:r>
              <a:rPr lang="ja-JP" altLang="en-US" sz="2400" b="1" u="sng" dirty="0">
                <a:solidFill>
                  <a:srgbClr val="FF0000"/>
                </a:solidFill>
                <a:latin typeface="+mj-ea"/>
                <a:ea typeface="+mj-ea"/>
              </a:rPr>
              <a:t>いずれも扱う</a:t>
            </a:r>
            <a:r>
              <a:rPr lang="ja-JP" altLang="en-US" sz="2400" dirty="0">
                <a:latin typeface="+mj-ea"/>
                <a:ea typeface="+mj-ea"/>
              </a:rPr>
              <a:t>ようにする。</a:t>
            </a:r>
            <a:endParaRPr lang="en-US" altLang="ja-JP" sz="2400" dirty="0">
              <a:latin typeface="+mj-ea"/>
              <a:ea typeface="+mj-ea"/>
            </a:endParaRPr>
          </a:p>
          <a:p>
            <a:r>
              <a:rPr lang="ja-JP" altLang="en-US" sz="2400" dirty="0">
                <a:latin typeface="+mj-ea"/>
                <a:ea typeface="+mj-ea"/>
              </a:rPr>
              <a:t>　比較的短い時間で表現に関する資質・能力が身に付くような題材を効果的に位置付け，指導計画を作成する必要がある。</a:t>
            </a:r>
            <a:endParaRPr lang="en-US" altLang="ja-JP" sz="2400" dirty="0">
              <a:latin typeface="+mj-ea"/>
              <a:ea typeface="+mj-ea"/>
            </a:endParaRPr>
          </a:p>
        </p:txBody>
      </p:sp>
      <p:sp>
        <p:nvSpPr>
          <p:cNvPr id="9" name="正方形/長方形 8"/>
          <p:cNvSpPr/>
          <p:nvPr/>
        </p:nvSpPr>
        <p:spPr>
          <a:xfrm>
            <a:off x="194196" y="4005064"/>
            <a:ext cx="8805342" cy="2308324"/>
          </a:xfrm>
          <a:prstGeom prst="rect">
            <a:avLst/>
          </a:prstGeom>
          <a:ln>
            <a:solidFill>
              <a:schemeClr val="tx1"/>
            </a:solidFill>
          </a:ln>
        </p:spPr>
        <p:txBody>
          <a:bodyPr wrap="square">
            <a:spAutoFit/>
          </a:bodyPr>
          <a:lstStyle/>
          <a:p>
            <a:r>
              <a:rPr lang="ja-JP" altLang="en-US" sz="2400" b="1" dirty="0">
                <a:latin typeface="+mj-ea"/>
                <a:ea typeface="+mj-ea"/>
              </a:rPr>
              <a:t>第２学年及び第３学年の指導計画について</a:t>
            </a:r>
          </a:p>
          <a:p>
            <a:r>
              <a:rPr lang="ja-JP" altLang="en-US" sz="2400" b="1" dirty="0">
                <a:latin typeface="+mj-ea"/>
                <a:ea typeface="+mj-ea"/>
              </a:rPr>
              <a:t>　</a:t>
            </a:r>
            <a:r>
              <a:rPr lang="ja-JP" altLang="en-US" sz="2400" dirty="0">
                <a:latin typeface="+mj-ea"/>
                <a:ea typeface="+mj-ea"/>
              </a:rPr>
              <a:t>第１学年において身に付けた表現に関する資質・能力を柔軟に活用して，より豊かに高めることを基本としていることから，一題材に時間をかけて指導することが考えられる。そのため，各学年において内容を選択して行うことが可能であり，</a:t>
            </a:r>
            <a:r>
              <a:rPr lang="ja-JP" altLang="en-US" sz="2400" b="1" u="sng" dirty="0">
                <a:solidFill>
                  <a:srgbClr val="FF0000"/>
                </a:solidFill>
                <a:latin typeface="+mj-ea"/>
                <a:ea typeface="+mj-ea"/>
              </a:rPr>
              <a:t>２学年間で全ての事項を指導する</a:t>
            </a:r>
            <a:r>
              <a:rPr lang="ja-JP" altLang="en-US" sz="2400" dirty="0">
                <a:latin typeface="+mj-ea"/>
                <a:ea typeface="+mj-ea"/>
              </a:rPr>
              <a:t>こととしている。</a:t>
            </a:r>
          </a:p>
        </p:txBody>
      </p:sp>
      <p:sp>
        <p:nvSpPr>
          <p:cNvPr id="7"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sp>
        <p:nvSpPr>
          <p:cNvPr id="8" name="AutoShape 17">
            <a:extLst>
              <a:ext uri="{FF2B5EF4-FFF2-40B4-BE49-F238E27FC236}">
                <a16:creationId xmlns:a16="http://schemas.microsoft.com/office/drawing/2014/main" id="{1F47B5D8-ECDC-4E67-9139-0A0B923CA7EF}"/>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P119~121</a:t>
            </a:r>
            <a:endParaRPr lang="ja-JP" altLang="en-US" dirty="0">
              <a:ea typeface="ＤＨＰ平成明朝体W7" panose="02020700000000000000" pitchFamily="18" charset="-128"/>
              <a:cs typeface="Tahoma" panose="020B0604030504040204" pitchFamily="34" charset="0"/>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5189496"/>
      </p:ext>
    </p:extLst>
  </p:cSld>
  <p:clrMapOvr>
    <a:masterClrMapping/>
  </p:clrMapOvr>
  <mc:AlternateContent xmlns:mc="http://schemas.openxmlformats.org/markup-compatibility/2006" xmlns:p14="http://schemas.microsoft.com/office/powerpoint/2010/main">
    <mc:Choice Requires="p14">
      <p:transition spd="slow" p14:dur="2000" advTm="51202"/>
    </mc:Choice>
    <mc:Fallback xmlns="">
      <p:transition spd="slow" advTm="5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57CC422-D3E8-4F98-A40F-A1F8E8704567}"/>
              </a:ext>
            </a:extLst>
          </p:cNvPr>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4</a:t>
            </a:r>
            <a:r>
              <a:rPr lang="ja-JP" altLang="en-US" sz="2400" dirty="0">
                <a:solidFill>
                  <a:schemeClr val="tx2">
                    <a:lumMod val="50000"/>
                  </a:schemeClr>
                </a:solidFill>
              </a:rPr>
              <a:t>）　指導計画について～「</a:t>
            </a:r>
            <a:r>
              <a:rPr lang="en-US" altLang="ja-JP" sz="2400" dirty="0">
                <a:solidFill>
                  <a:schemeClr val="tx2">
                    <a:lumMod val="50000"/>
                  </a:schemeClr>
                </a:solidFill>
              </a:rPr>
              <a:t>A</a:t>
            </a:r>
            <a:r>
              <a:rPr lang="ja-JP" altLang="en-US" sz="2400" dirty="0">
                <a:solidFill>
                  <a:schemeClr val="tx2">
                    <a:lumMod val="50000"/>
                  </a:schemeClr>
                </a:solidFill>
              </a:rPr>
              <a:t>表現」の指導計画の作成例</a:t>
            </a:r>
            <a:r>
              <a:rPr lang="en-US" altLang="ja-JP" sz="2400" dirty="0">
                <a:solidFill>
                  <a:schemeClr val="tx2">
                    <a:lumMod val="50000"/>
                  </a:schemeClr>
                </a:solidFill>
              </a:rPr>
              <a:t>Ⅰ</a:t>
            </a:r>
            <a:r>
              <a:rPr lang="ja-JP" altLang="en-US" sz="2400" dirty="0">
                <a:solidFill>
                  <a:schemeClr val="tx2">
                    <a:lumMod val="50000"/>
                  </a:schemeClr>
                </a:solidFill>
              </a:rPr>
              <a:t>・</a:t>
            </a:r>
            <a:r>
              <a:rPr lang="en-US" altLang="ja-JP" sz="2400" dirty="0">
                <a:solidFill>
                  <a:schemeClr val="tx2">
                    <a:lumMod val="50000"/>
                  </a:schemeClr>
                </a:solidFill>
              </a:rPr>
              <a:t>Ⅱ</a:t>
            </a:r>
            <a:r>
              <a:rPr lang="ja-JP" altLang="en-US" sz="2400" dirty="0">
                <a:solidFill>
                  <a:schemeClr val="tx2">
                    <a:lumMod val="50000"/>
                  </a:schemeClr>
                </a:solidFill>
              </a:rPr>
              <a:t>～</a:t>
            </a:r>
          </a:p>
        </p:txBody>
      </p:sp>
      <p:graphicFrame>
        <p:nvGraphicFramePr>
          <p:cNvPr id="4" name="表 3"/>
          <p:cNvGraphicFramePr>
            <a:graphicFrameLocks noGrp="1"/>
          </p:cNvGraphicFramePr>
          <p:nvPr>
            <p:extLst>
              <p:ext uri="{D42A27DB-BD31-4B8C-83A1-F6EECF244321}">
                <p14:modId xmlns:p14="http://schemas.microsoft.com/office/powerpoint/2010/main" val="1044232924"/>
              </p:ext>
            </p:extLst>
          </p:nvPr>
        </p:nvGraphicFramePr>
        <p:xfrm>
          <a:off x="176436" y="1909936"/>
          <a:ext cx="8823100" cy="2743200"/>
        </p:xfrm>
        <a:graphic>
          <a:graphicData uri="http://schemas.openxmlformats.org/drawingml/2006/table">
            <a:tbl>
              <a:tblPr firstRow="1" bandRow="1">
                <a:tableStyleId>{616DA210-FB5B-4158-B5E0-FEB733F419BA}</a:tableStyleId>
              </a:tblPr>
              <a:tblGrid>
                <a:gridCol w="1764620">
                  <a:extLst>
                    <a:ext uri="{9D8B030D-6E8A-4147-A177-3AD203B41FA5}">
                      <a16:colId xmlns:a16="http://schemas.microsoft.com/office/drawing/2014/main" val="20000"/>
                    </a:ext>
                  </a:extLst>
                </a:gridCol>
                <a:gridCol w="1764620">
                  <a:extLst>
                    <a:ext uri="{9D8B030D-6E8A-4147-A177-3AD203B41FA5}">
                      <a16:colId xmlns:a16="http://schemas.microsoft.com/office/drawing/2014/main" val="20001"/>
                    </a:ext>
                  </a:extLst>
                </a:gridCol>
                <a:gridCol w="1764620">
                  <a:extLst>
                    <a:ext uri="{9D8B030D-6E8A-4147-A177-3AD203B41FA5}">
                      <a16:colId xmlns:a16="http://schemas.microsoft.com/office/drawing/2014/main" val="20002"/>
                    </a:ext>
                  </a:extLst>
                </a:gridCol>
                <a:gridCol w="1621984">
                  <a:extLst>
                    <a:ext uri="{9D8B030D-6E8A-4147-A177-3AD203B41FA5}">
                      <a16:colId xmlns:a16="http://schemas.microsoft.com/office/drawing/2014/main" val="20003"/>
                    </a:ext>
                  </a:extLst>
                </a:gridCol>
                <a:gridCol w="1907256">
                  <a:extLst>
                    <a:ext uri="{9D8B030D-6E8A-4147-A177-3AD203B41FA5}">
                      <a16:colId xmlns:a16="http://schemas.microsoft.com/office/drawing/2014/main" val="20004"/>
                    </a:ext>
                  </a:extLst>
                </a:gridCol>
              </a:tblGrid>
              <a:tr h="329545">
                <a:tc rowSpan="3">
                  <a:txBody>
                    <a:bodyPr/>
                    <a:lstStyle/>
                    <a:p>
                      <a:r>
                        <a:rPr kumimoji="1" lang="ja-JP" altLang="en-US" dirty="0"/>
                        <a:t>　　　　</a:t>
                      </a:r>
                      <a:r>
                        <a:rPr kumimoji="1" lang="ja-JP" altLang="en-US" b="0" dirty="0">
                          <a:latin typeface="+mj-ea"/>
                          <a:ea typeface="+mj-ea"/>
                        </a:rPr>
                        <a:t>Ａ表現</a:t>
                      </a:r>
                      <a:endParaRPr kumimoji="1" lang="en-US" altLang="ja-JP" b="0" dirty="0">
                        <a:latin typeface="+mj-ea"/>
                        <a:ea typeface="+mj-ea"/>
                      </a:endParaRPr>
                    </a:p>
                    <a:p>
                      <a:endParaRPr kumimoji="1" lang="en-US" altLang="ja-JP" b="0" dirty="0">
                        <a:latin typeface="+mj-ea"/>
                        <a:ea typeface="+mj-ea"/>
                      </a:endParaRPr>
                    </a:p>
                    <a:p>
                      <a:endParaRPr kumimoji="1" lang="en-US" altLang="ja-JP" b="0" dirty="0">
                        <a:latin typeface="+mj-ea"/>
                        <a:ea typeface="+mj-ea"/>
                      </a:endParaRPr>
                    </a:p>
                    <a:p>
                      <a:endParaRPr kumimoji="1" lang="en-US" altLang="ja-JP" b="0" dirty="0">
                        <a:latin typeface="+mj-ea"/>
                        <a:ea typeface="+mj-ea"/>
                      </a:endParaRPr>
                    </a:p>
                    <a:p>
                      <a:r>
                        <a:rPr kumimoji="1" lang="ja-JP" altLang="en-US" b="0" dirty="0">
                          <a:latin typeface="+mj-ea"/>
                          <a:ea typeface="+mj-ea"/>
                        </a:rPr>
                        <a:t>学年</a:t>
                      </a:r>
                      <a:endParaRPr kumimoji="1" lang="en-US" altLang="ja-JP" b="0" dirty="0">
                        <a:latin typeface="+mj-ea"/>
                        <a:ea typeface="+mj-ea"/>
                      </a:endParaRPr>
                    </a:p>
                  </a:txBody>
                  <a:tcPr>
                    <a:lnTlToBr w="12700" cap="flat" cmpd="sng" algn="ctr">
                      <a:solidFill>
                        <a:schemeClr val="tx1"/>
                      </a:solidFill>
                      <a:prstDash val="solid"/>
                      <a:round/>
                      <a:headEnd type="none" w="med" len="med"/>
                      <a:tailEnd type="none" w="med" len="med"/>
                    </a:lnTlToBr>
                  </a:tcPr>
                </a:tc>
                <a:tc gridSpan="2">
                  <a:txBody>
                    <a:bodyPr/>
                    <a:lstStyle/>
                    <a:p>
                      <a:pPr algn="ctr"/>
                      <a:r>
                        <a:rPr kumimoji="1" lang="ja-JP" altLang="en-US" b="0" dirty="0"/>
                        <a:t>（１）アと（２）</a:t>
                      </a:r>
                    </a:p>
                  </a:txBody>
                  <a:tcPr/>
                </a:tc>
                <a:tc hMerge="1">
                  <a:txBody>
                    <a:bodyPr/>
                    <a:lstStyle/>
                    <a:p>
                      <a:endParaRPr kumimoji="1" lang="ja-JP" altLang="en-US" dirty="0"/>
                    </a:p>
                  </a:txBody>
                  <a:tcPr/>
                </a:tc>
                <a:tc gridSpan="2">
                  <a:txBody>
                    <a:bodyPr/>
                    <a:lstStyle/>
                    <a:p>
                      <a:pPr algn="ctr"/>
                      <a:r>
                        <a:rPr kumimoji="1" lang="ja-JP" altLang="en-US" b="0" dirty="0"/>
                        <a:t>（１）イと（２）</a:t>
                      </a:r>
                    </a:p>
                  </a:txBody>
                  <a:tcPr/>
                </a:tc>
                <a:tc hMerge="1">
                  <a:txBody>
                    <a:bodyPr/>
                    <a:lstStyle/>
                    <a:p>
                      <a:endParaRPr kumimoji="1" lang="ja-JP" altLang="en-US" dirty="0"/>
                    </a:p>
                  </a:txBody>
                  <a:tcPr/>
                </a:tc>
                <a:extLst>
                  <a:ext uri="{0D108BD9-81ED-4DB2-BD59-A6C34878D82A}">
                    <a16:rowId xmlns:a16="http://schemas.microsoft.com/office/drawing/2014/main" val="10000"/>
                  </a:ext>
                </a:extLst>
              </a:tr>
              <a:tr h="823862">
                <a:tc vMerge="1">
                  <a:txBody>
                    <a:bodyPr/>
                    <a:lstStyle/>
                    <a:p>
                      <a:endParaRPr kumimoji="1" lang="ja-JP" altLang="en-US"/>
                    </a:p>
                  </a:txBody>
                  <a:tcPr/>
                </a:tc>
                <a:tc gridSpan="2">
                  <a:txBody>
                    <a:bodyPr/>
                    <a:lstStyle/>
                    <a:p>
                      <a:r>
                        <a:rPr kumimoji="1" lang="ja-JP" altLang="en-US" dirty="0"/>
                        <a:t>感じ取ったことや考えたことなどを基に，絵や彫刻などに表現する   活動</a:t>
                      </a:r>
                    </a:p>
                  </a:txBody>
                  <a:tcPr>
                    <a:lnB w="12700" cap="flat" cmpd="sng" algn="ctr">
                      <a:solidFill>
                        <a:schemeClr val="tx1"/>
                      </a:solidFill>
                      <a:prstDash val="sysDash"/>
                      <a:round/>
                      <a:headEnd type="none" w="med" len="med"/>
                      <a:tailEnd type="none" w="med" len="med"/>
                    </a:lnB>
                    <a:noFill/>
                  </a:tcPr>
                </a:tc>
                <a:tc hMerge="1">
                  <a:txBody>
                    <a:bodyPr/>
                    <a:lstStyle/>
                    <a:p>
                      <a:endParaRPr kumimoji="1" lang="ja-JP" altLang="en-US" dirty="0"/>
                    </a:p>
                  </a:txBody>
                  <a:tcPr>
                    <a:noFill/>
                  </a:tcPr>
                </a:tc>
                <a:tc gridSpan="2">
                  <a:txBody>
                    <a:bodyPr/>
                    <a:lstStyle/>
                    <a:p>
                      <a:r>
                        <a:rPr kumimoji="1" lang="ja-JP" altLang="en-US"/>
                        <a:t>伝える，使う</a:t>
                      </a:r>
                      <a:r>
                        <a:rPr kumimoji="1" lang="ja-JP" altLang="en-US" dirty="0"/>
                        <a:t>などの目的や機能</a:t>
                      </a:r>
                    </a:p>
                    <a:p>
                      <a:r>
                        <a:rPr kumimoji="1" lang="ja-JP" altLang="en-US"/>
                        <a:t>を考え，デザイン</a:t>
                      </a:r>
                      <a:r>
                        <a:rPr kumimoji="1" lang="ja-JP" altLang="en-US" dirty="0"/>
                        <a:t>や工芸などに</a:t>
                      </a:r>
                    </a:p>
                    <a:p>
                      <a:r>
                        <a:rPr kumimoji="1" lang="ja-JP" altLang="en-US" dirty="0"/>
                        <a:t>表現する活動</a:t>
                      </a:r>
                    </a:p>
                  </a:txBody>
                  <a:tcPr>
                    <a:lnB w="12700" cap="flat" cmpd="sng" algn="ctr">
                      <a:solidFill>
                        <a:schemeClr val="tx1"/>
                      </a:solidFill>
                      <a:prstDash val="sysDash"/>
                      <a:round/>
                      <a:headEnd type="none" w="med" len="med"/>
                      <a:tailEnd type="none" w="med" len="med"/>
                    </a:lnB>
                    <a:noFill/>
                  </a:tcPr>
                </a:tc>
                <a:tc hMerge="1">
                  <a:txBody>
                    <a:bodyPr/>
                    <a:lstStyle/>
                    <a:p>
                      <a:endParaRPr kumimoji="1" lang="ja-JP" altLang="en-US" dirty="0"/>
                    </a:p>
                  </a:txBody>
                  <a:tcPr>
                    <a:noFill/>
                  </a:tcPr>
                </a:tc>
                <a:extLst>
                  <a:ext uri="{0D108BD9-81ED-4DB2-BD59-A6C34878D82A}">
                    <a16:rowId xmlns:a16="http://schemas.microsoft.com/office/drawing/2014/main" val="10001"/>
                  </a:ext>
                </a:extLst>
              </a:tr>
              <a:tr h="329545">
                <a:tc vMerge="1">
                  <a:txBody>
                    <a:bodyPr/>
                    <a:lstStyle/>
                    <a:p>
                      <a:endParaRPr kumimoji="1" lang="ja-JP" altLang="en-US"/>
                    </a:p>
                  </a:txBody>
                  <a:tcPr/>
                </a:tc>
                <a:tc>
                  <a:txBody>
                    <a:bodyPr/>
                    <a:lstStyle/>
                    <a:p>
                      <a:pPr algn="ctr"/>
                      <a:r>
                        <a:rPr kumimoji="1" lang="ja-JP" altLang="en-US" dirty="0"/>
                        <a:t>描く活動</a:t>
                      </a:r>
                    </a:p>
                  </a:txBody>
                  <a:tcPr>
                    <a:lnT w="12700" cap="flat" cmpd="sng" algn="ctr">
                      <a:solidFill>
                        <a:schemeClr val="tx1"/>
                      </a:solidFill>
                      <a:prstDash val="sysDash"/>
                      <a:round/>
                      <a:headEnd type="none" w="med" len="med"/>
                      <a:tailEnd type="none" w="med" len="med"/>
                    </a:lnT>
                  </a:tcPr>
                </a:tc>
                <a:tc>
                  <a:txBody>
                    <a:bodyPr/>
                    <a:lstStyle/>
                    <a:p>
                      <a:pPr algn="ctr"/>
                      <a:r>
                        <a:rPr kumimoji="1" lang="ja-JP" altLang="en-US" dirty="0"/>
                        <a:t>つくる活動</a:t>
                      </a:r>
                    </a:p>
                  </a:txBody>
                  <a:tcPr>
                    <a:lnT w="12700" cap="flat" cmpd="sng" algn="ctr">
                      <a:solidFill>
                        <a:schemeClr val="tx1"/>
                      </a:solidFill>
                      <a:prstDash val="sysDash"/>
                      <a:round/>
                      <a:headEnd type="none" w="med" len="med"/>
                      <a:tailEnd type="none" w="med" len="med"/>
                    </a:lnT>
                  </a:tcPr>
                </a:tc>
                <a:tc>
                  <a:txBody>
                    <a:bodyPr/>
                    <a:lstStyle/>
                    <a:p>
                      <a:pPr algn="ctr"/>
                      <a:r>
                        <a:rPr kumimoji="1" lang="ja-JP" altLang="en-US" dirty="0"/>
                        <a:t>描く活動</a:t>
                      </a:r>
                    </a:p>
                  </a:txBody>
                  <a:tcPr>
                    <a:lnT w="12700" cap="flat" cmpd="sng" algn="ctr">
                      <a:solidFill>
                        <a:schemeClr val="tx1"/>
                      </a:solidFill>
                      <a:prstDash val="sysDash"/>
                      <a:round/>
                      <a:headEnd type="none" w="med" len="med"/>
                      <a:tailEnd type="none" w="med" len="med"/>
                    </a:lnT>
                  </a:tcPr>
                </a:tc>
                <a:tc>
                  <a:txBody>
                    <a:bodyPr/>
                    <a:lstStyle/>
                    <a:p>
                      <a:pPr algn="ctr"/>
                      <a:r>
                        <a:rPr kumimoji="1" lang="ja-JP" altLang="en-US" dirty="0"/>
                        <a:t>つくる活動</a:t>
                      </a:r>
                    </a:p>
                  </a:txBody>
                  <a:tcPr>
                    <a:lnT w="12700" cap="flat" cmpd="sng" algn="ctr">
                      <a:solidFill>
                        <a:schemeClr val="tx1"/>
                      </a:solidFill>
                      <a:prstDash val="sysDash"/>
                      <a:round/>
                      <a:headEnd type="none" w="med" len="med"/>
                      <a:tailEnd type="none" w="med" len="med"/>
                    </a:lnT>
                  </a:tcPr>
                </a:tc>
                <a:extLst>
                  <a:ext uri="{0D108BD9-81ED-4DB2-BD59-A6C34878D82A}">
                    <a16:rowId xmlns:a16="http://schemas.microsoft.com/office/drawing/2014/main" val="10002"/>
                  </a:ext>
                </a:extLst>
              </a:tr>
              <a:tr h="329545">
                <a:tc>
                  <a:txBody>
                    <a:bodyPr/>
                    <a:lstStyle/>
                    <a:p>
                      <a:pPr algn="ctr"/>
                      <a:r>
                        <a:rPr kumimoji="1" lang="ja-JP" altLang="en-US" dirty="0"/>
                        <a:t>第１学年</a:t>
                      </a:r>
                    </a:p>
                  </a:txBody>
                  <a:tcPr>
                    <a:noFill/>
                  </a:tcPr>
                </a:tc>
                <a:tc>
                  <a:txBody>
                    <a:bodyPr/>
                    <a:lstStyle/>
                    <a:p>
                      <a:pPr algn="ctr"/>
                      <a:r>
                        <a:rPr kumimoji="1" lang="ja-JP" altLang="en-US" dirty="0"/>
                        <a:t>○</a:t>
                      </a:r>
                    </a:p>
                  </a:txBody>
                  <a:tcPr>
                    <a:noFill/>
                  </a:tcPr>
                </a:tc>
                <a:tc>
                  <a:txBody>
                    <a:bodyPr/>
                    <a:lstStyle/>
                    <a:p>
                      <a:pPr algn="ctr"/>
                      <a:r>
                        <a:rPr kumimoji="1" lang="ja-JP" altLang="en-US" dirty="0"/>
                        <a:t>○</a:t>
                      </a:r>
                    </a:p>
                  </a:txBody>
                  <a:tcPr>
                    <a:noFill/>
                  </a:tcPr>
                </a:tc>
                <a:tc>
                  <a:txBody>
                    <a:bodyPr/>
                    <a:lstStyle/>
                    <a:p>
                      <a:pPr algn="ctr"/>
                      <a:r>
                        <a:rPr kumimoji="1" lang="ja-JP" altLang="en-US" dirty="0"/>
                        <a:t>○</a:t>
                      </a:r>
                    </a:p>
                  </a:txBody>
                  <a:tcPr>
                    <a:noFill/>
                  </a:tcPr>
                </a:tc>
                <a:tc>
                  <a:txBody>
                    <a:bodyPr/>
                    <a:lstStyle/>
                    <a:p>
                      <a:pPr algn="ctr"/>
                      <a:r>
                        <a:rPr kumimoji="1" lang="ja-JP" altLang="en-US" dirty="0"/>
                        <a:t>○</a:t>
                      </a:r>
                    </a:p>
                  </a:txBody>
                  <a:tcPr>
                    <a:noFill/>
                  </a:tcPr>
                </a:tc>
                <a:extLst>
                  <a:ext uri="{0D108BD9-81ED-4DB2-BD59-A6C34878D82A}">
                    <a16:rowId xmlns:a16="http://schemas.microsoft.com/office/drawing/2014/main" val="10003"/>
                  </a:ext>
                </a:extLst>
              </a:tr>
              <a:tr h="329545">
                <a:tc>
                  <a:txBody>
                    <a:bodyPr/>
                    <a:lstStyle/>
                    <a:p>
                      <a:pPr algn="ctr"/>
                      <a:r>
                        <a:rPr kumimoji="1" lang="ja-JP" altLang="en-US" dirty="0"/>
                        <a:t>第２学年</a:t>
                      </a:r>
                    </a:p>
                  </a:txBody>
                  <a:tcPr>
                    <a:lnB w="12700" cap="flat" cmpd="sng" algn="ctr">
                      <a:solidFill>
                        <a:schemeClr val="tx1"/>
                      </a:solidFill>
                      <a:prstDash val="sysDash"/>
                      <a:round/>
                      <a:headEnd type="none" w="med" len="med"/>
                      <a:tailEnd type="none" w="med" len="med"/>
                    </a:lnB>
                  </a:tcPr>
                </a:tc>
                <a:tc>
                  <a:txBody>
                    <a:bodyPr/>
                    <a:lstStyle/>
                    <a:p>
                      <a:pPr algn="ctr"/>
                      <a:r>
                        <a:rPr kumimoji="1" lang="ja-JP" altLang="en-US" dirty="0"/>
                        <a:t>○</a:t>
                      </a:r>
                    </a:p>
                  </a:txBody>
                  <a:tcPr>
                    <a:lnB w="12700" cap="flat" cmpd="sng" algn="ctr">
                      <a:solidFill>
                        <a:schemeClr val="tx1"/>
                      </a:solidFill>
                      <a:prstDash val="sysDash"/>
                      <a:round/>
                      <a:headEnd type="none" w="med" len="med"/>
                      <a:tailEnd type="none" w="med" len="med"/>
                    </a:lnB>
                  </a:tcPr>
                </a:tc>
                <a:tc>
                  <a:txBody>
                    <a:bodyPr/>
                    <a:lstStyle/>
                    <a:p>
                      <a:pPr algn="ctr"/>
                      <a:endParaRPr kumimoji="1" lang="ja-JP" altLang="en-US" dirty="0"/>
                    </a:p>
                  </a:txBody>
                  <a:tcPr>
                    <a:lnB w="12700" cap="flat" cmpd="sng" algn="ctr">
                      <a:solidFill>
                        <a:schemeClr val="tx1"/>
                      </a:solidFill>
                      <a:prstDash val="sysDash"/>
                      <a:round/>
                      <a:headEnd type="none" w="med" len="med"/>
                      <a:tailEnd type="none" w="med" len="med"/>
                    </a:lnB>
                  </a:tcPr>
                </a:tc>
                <a:tc>
                  <a:txBody>
                    <a:bodyPr/>
                    <a:lstStyle/>
                    <a:p>
                      <a:pPr algn="ctr"/>
                      <a:endParaRPr kumimoji="1" lang="ja-JP" altLang="en-US" dirty="0"/>
                    </a:p>
                  </a:txBody>
                  <a:tcPr>
                    <a:lnB w="12700" cap="flat" cmpd="sng" algn="ctr">
                      <a:solidFill>
                        <a:schemeClr val="tx1"/>
                      </a:solidFill>
                      <a:prstDash val="sysDash"/>
                      <a:round/>
                      <a:headEnd type="none" w="med" len="med"/>
                      <a:tailEnd type="none" w="med" len="med"/>
                    </a:lnB>
                  </a:tcPr>
                </a:tc>
                <a:tc>
                  <a:txBody>
                    <a:bodyPr/>
                    <a:lstStyle/>
                    <a:p>
                      <a:pPr algn="ctr"/>
                      <a:r>
                        <a:rPr kumimoji="1" lang="ja-JP" altLang="en-US" dirty="0"/>
                        <a:t>○</a:t>
                      </a:r>
                    </a:p>
                  </a:txBody>
                  <a:tcPr>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0004"/>
                  </a:ext>
                </a:extLst>
              </a:tr>
              <a:tr h="286857">
                <a:tc>
                  <a:txBody>
                    <a:bodyPr/>
                    <a:lstStyle/>
                    <a:p>
                      <a:pPr algn="ctr"/>
                      <a:r>
                        <a:rPr kumimoji="1" lang="ja-JP" altLang="en-US" dirty="0"/>
                        <a:t>第３学年</a:t>
                      </a:r>
                    </a:p>
                  </a:txBody>
                  <a:tcPr>
                    <a:lnT w="12700" cap="flat" cmpd="sng" algn="ctr">
                      <a:solidFill>
                        <a:schemeClr val="tx1"/>
                      </a:solidFill>
                      <a:prstDash val="sysDash"/>
                      <a:round/>
                      <a:headEnd type="none" w="med" len="med"/>
                      <a:tailEnd type="none" w="med" len="med"/>
                    </a:lnT>
                    <a:noFill/>
                  </a:tcPr>
                </a:tc>
                <a:tc>
                  <a:txBody>
                    <a:bodyPr/>
                    <a:lstStyle/>
                    <a:p>
                      <a:pPr algn="ctr"/>
                      <a:endParaRPr kumimoji="1" lang="ja-JP" altLang="en-US" dirty="0"/>
                    </a:p>
                  </a:txBody>
                  <a:tcPr>
                    <a:lnT w="12700" cap="flat" cmpd="sng" algn="ctr">
                      <a:solidFill>
                        <a:schemeClr val="tx1"/>
                      </a:solidFill>
                      <a:prstDash val="sysDash"/>
                      <a:round/>
                      <a:headEnd type="none" w="med" len="med"/>
                      <a:tailEnd type="none" w="med" len="med"/>
                    </a:lnT>
                    <a:noFill/>
                  </a:tcPr>
                </a:tc>
                <a:tc>
                  <a:txBody>
                    <a:bodyPr/>
                    <a:lstStyle/>
                    <a:p>
                      <a:pPr algn="ctr"/>
                      <a:r>
                        <a:rPr kumimoji="1" lang="ja-JP" altLang="en-US" dirty="0"/>
                        <a:t>○</a:t>
                      </a:r>
                    </a:p>
                  </a:txBody>
                  <a:tcPr>
                    <a:lnT w="12700" cap="flat" cmpd="sng" algn="ctr">
                      <a:solidFill>
                        <a:schemeClr val="tx1"/>
                      </a:solidFill>
                      <a:prstDash val="sysDash"/>
                      <a:round/>
                      <a:headEnd type="none" w="med" len="med"/>
                      <a:tailEnd type="none" w="med" len="med"/>
                    </a:lnT>
                    <a:noFill/>
                  </a:tcPr>
                </a:tc>
                <a:tc>
                  <a:txBody>
                    <a:bodyPr/>
                    <a:lstStyle/>
                    <a:p>
                      <a:pPr algn="ctr"/>
                      <a:r>
                        <a:rPr kumimoji="1" lang="ja-JP" altLang="en-US" dirty="0"/>
                        <a:t>○</a:t>
                      </a:r>
                    </a:p>
                  </a:txBody>
                  <a:tcPr>
                    <a:lnT w="12700" cap="flat" cmpd="sng" algn="ctr">
                      <a:solidFill>
                        <a:schemeClr val="tx1"/>
                      </a:solidFill>
                      <a:prstDash val="sysDash"/>
                      <a:round/>
                      <a:headEnd type="none" w="med" len="med"/>
                      <a:tailEnd type="none" w="med" len="med"/>
                    </a:lnT>
                    <a:noFill/>
                  </a:tcPr>
                </a:tc>
                <a:tc>
                  <a:txBody>
                    <a:bodyPr/>
                    <a:lstStyle/>
                    <a:p>
                      <a:pPr algn="ctr"/>
                      <a:endParaRPr kumimoji="1" lang="ja-JP" altLang="en-US" dirty="0"/>
                    </a:p>
                  </a:txBody>
                  <a:tcPr>
                    <a:lnT w="12700" cap="flat" cmpd="sng" algn="ctr">
                      <a:solidFill>
                        <a:schemeClr val="tx1"/>
                      </a:solidFill>
                      <a:prstDash val="sysDash"/>
                      <a:round/>
                      <a:headEnd type="none" w="med" len="med"/>
                      <a:tailEnd type="none" w="med" len="med"/>
                    </a:lnT>
                    <a:noFill/>
                  </a:tcPr>
                </a:tc>
                <a:extLst>
                  <a:ext uri="{0D108BD9-81ED-4DB2-BD59-A6C34878D82A}">
                    <a16:rowId xmlns:a16="http://schemas.microsoft.com/office/drawing/2014/main" val="10005"/>
                  </a:ext>
                </a:extLst>
              </a:tr>
            </a:tbl>
          </a:graphicData>
        </a:graphic>
      </p:graphicFrame>
      <p:sp>
        <p:nvSpPr>
          <p:cNvPr id="5" name="正方形/長方形 4"/>
          <p:cNvSpPr/>
          <p:nvPr/>
        </p:nvSpPr>
        <p:spPr>
          <a:xfrm>
            <a:off x="176436" y="1528035"/>
            <a:ext cx="646331" cy="369332"/>
          </a:xfrm>
          <a:prstGeom prst="rect">
            <a:avLst/>
          </a:prstGeom>
        </p:spPr>
        <p:txBody>
          <a:bodyPr wrap="none">
            <a:spAutoFit/>
          </a:bodyPr>
          <a:lstStyle/>
          <a:p>
            <a:r>
              <a:rPr lang="ja-JP" altLang="en-US" dirty="0">
                <a:solidFill>
                  <a:schemeClr val="tx2">
                    <a:lumMod val="50000"/>
                  </a:schemeClr>
                </a:solidFill>
              </a:rPr>
              <a:t>例</a:t>
            </a:r>
            <a:r>
              <a:rPr lang="en-US" altLang="ja-JP" dirty="0">
                <a:solidFill>
                  <a:schemeClr val="tx2">
                    <a:lumMod val="50000"/>
                  </a:schemeClr>
                </a:solidFill>
              </a:rPr>
              <a:t>Ⅰ</a:t>
            </a:r>
            <a:endParaRPr lang="ja-JP" altLang="en-US" dirty="0"/>
          </a:p>
        </p:txBody>
      </p:sp>
      <p:sp>
        <p:nvSpPr>
          <p:cNvPr id="7" name="正方形/長方形 6"/>
          <p:cNvSpPr/>
          <p:nvPr/>
        </p:nvSpPr>
        <p:spPr>
          <a:xfrm>
            <a:off x="165100" y="4796687"/>
            <a:ext cx="3002745" cy="369332"/>
          </a:xfrm>
          <a:prstGeom prst="rect">
            <a:avLst/>
          </a:prstGeom>
        </p:spPr>
        <p:txBody>
          <a:bodyPr wrap="none">
            <a:spAutoFit/>
          </a:bodyPr>
          <a:lstStyle/>
          <a:p>
            <a:r>
              <a:rPr lang="ja-JP" altLang="en-US" dirty="0"/>
              <a:t>例</a:t>
            </a:r>
            <a:r>
              <a:rPr lang="en-US" altLang="ja-JP" dirty="0"/>
              <a:t>Ⅱ</a:t>
            </a:r>
            <a:r>
              <a:rPr lang="ja-JP" altLang="en-US" dirty="0"/>
              <a:t>（第１学年は例</a:t>
            </a:r>
            <a:r>
              <a:rPr lang="en-US" altLang="ja-JP" dirty="0"/>
              <a:t>Ⅰ</a:t>
            </a:r>
            <a:r>
              <a:rPr lang="ja-JP" altLang="en-US" dirty="0"/>
              <a:t>と同じ）</a:t>
            </a:r>
          </a:p>
        </p:txBody>
      </p:sp>
      <p:graphicFrame>
        <p:nvGraphicFramePr>
          <p:cNvPr id="11" name="表 10"/>
          <p:cNvGraphicFramePr>
            <a:graphicFrameLocks noGrp="1"/>
          </p:cNvGraphicFramePr>
          <p:nvPr>
            <p:extLst>
              <p:ext uri="{D42A27DB-BD31-4B8C-83A1-F6EECF244321}">
                <p14:modId xmlns:p14="http://schemas.microsoft.com/office/powerpoint/2010/main" val="1120035097"/>
              </p:ext>
            </p:extLst>
          </p:nvPr>
        </p:nvGraphicFramePr>
        <p:xfrm>
          <a:off x="198703" y="5150197"/>
          <a:ext cx="8823100" cy="731520"/>
        </p:xfrm>
        <a:graphic>
          <a:graphicData uri="http://schemas.openxmlformats.org/drawingml/2006/table">
            <a:tbl>
              <a:tblPr firstRow="1" bandRow="1">
                <a:tableStyleId>{616DA210-FB5B-4158-B5E0-FEB733F419BA}</a:tableStyleId>
              </a:tblPr>
              <a:tblGrid>
                <a:gridCol w="1764620">
                  <a:extLst>
                    <a:ext uri="{9D8B030D-6E8A-4147-A177-3AD203B41FA5}">
                      <a16:colId xmlns:a16="http://schemas.microsoft.com/office/drawing/2014/main" val="20000"/>
                    </a:ext>
                  </a:extLst>
                </a:gridCol>
                <a:gridCol w="1764620">
                  <a:extLst>
                    <a:ext uri="{9D8B030D-6E8A-4147-A177-3AD203B41FA5}">
                      <a16:colId xmlns:a16="http://schemas.microsoft.com/office/drawing/2014/main" val="20001"/>
                    </a:ext>
                  </a:extLst>
                </a:gridCol>
                <a:gridCol w="1764620">
                  <a:extLst>
                    <a:ext uri="{9D8B030D-6E8A-4147-A177-3AD203B41FA5}">
                      <a16:colId xmlns:a16="http://schemas.microsoft.com/office/drawing/2014/main" val="20002"/>
                    </a:ext>
                  </a:extLst>
                </a:gridCol>
                <a:gridCol w="1621984">
                  <a:extLst>
                    <a:ext uri="{9D8B030D-6E8A-4147-A177-3AD203B41FA5}">
                      <a16:colId xmlns:a16="http://schemas.microsoft.com/office/drawing/2014/main" val="20003"/>
                    </a:ext>
                  </a:extLst>
                </a:gridCol>
                <a:gridCol w="1907256">
                  <a:extLst>
                    <a:ext uri="{9D8B030D-6E8A-4147-A177-3AD203B41FA5}">
                      <a16:colId xmlns:a16="http://schemas.microsoft.com/office/drawing/2014/main" val="20004"/>
                    </a:ext>
                  </a:extLst>
                </a:gridCol>
              </a:tblGrid>
              <a:tr h="329545">
                <a:tc>
                  <a:txBody>
                    <a:bodyPr/>
                    <a:lstStyle/>
                    <a:p>
                      <a:pPr algn="ctr"/>
                      <a:r>
                        <a:rPr kumimoji="1" lang="ja-JP" altLang="en-US" b="0" dirty="0"/>
                        <a:t>第２学年</a:t>
                      </a:r>
                    </a:p>
                  </a:txBody>
                  <a:tcPr>
                    <a:lnB w="12700" cap="flat" cmpd="sng" algn="ctr">
                      <a:solidFill>
                        <a:schemeClr val="tx1"/>
                      </a:solidFill>
                      <a:prstDash val="sysDash"/>
                      <a:round/>
                      <a:headEnd type="none" w="med" len="med"/>
                      <a:tailEnd type="none" w="med" len="med"/>
                    </a:lnB>
                    <a:noFill/>
                  </a:tcPr>
                </a:tc>
                <a:tc>
                  <a:txBody>
                    <a:bodyPr/>
                    <a:lstStyle/>
                    <a:p>
                      <a:pPr algn="ctr"/>
                      <a:endParaRPr kumimoji="1" lang="ja-JP" altLang="en-US" b="0" dirty="0"/>
                    </a:p>
                  </a:txBody>
                  <a:tcPr>
                    <a:lnB w="12700" cap="flat" cmpd="sng" algn="ctr">
                      <a:solidFill>
                        <a:schemeClr val="tx1"/>
                      </a:solidFill>
                      <a:prstDash val="sys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t>○</a:t>
                      </a:r>
                    </a:p>
                  </a:txBody>
                  <a:tcPr>
                    <a:lnB w="12700" cap="flat" cmpd="sng" algn="ctr">
                      <a:solidFill>
                        <a:schemeClr val="tx1"/>
                      </a:solidFill>
                      <a:prstDash val="sysDash"/>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t>○</a:t>
                      </a:r>
                    </a:p>
                  </a:txBody>
                  <a:tcPr>
                    <a:lnB w="12700" cap="flat" cmpd="sng" algn="ctr">
                      <a:solidFill>
                        <a:schemeClr val="tx1"/>
                      </a:solidFill>
                      <a:prstDash val="sysDash"/>
                      <a:round/>
                      <a:headEnd type="none" w="med" len="med"/>
                      <a:tailEnd type="none" w="med" len="med"/>
                    </a:lnB>
                    <a:noFill/>
                  </a:tcPr>
                </a:tc>
                <a:tc>
                  <a:txBody>
                    <a:bodyPr/>
                    <a:lstStyle/>
                    <a:p>
                      <a:pPr algn="ctr"/>
                      <a:endParaRPr kumimoji="1" lang="ja-JP" altLang="en-US" b="0" dirty="0"/>
                    </a:p>
                  </a:txBody>
                  <a:tcPr>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10000"/>
                  </a:ext>
                </a:extLst>
              </a:tr>
              <a:tr h="286857">
                <a:tc>
                  <a:txBody>
                    <a:bodyPr/>
                    <a:lstStyle/>
                    <a:p>
                      <a:pPr algn="ctr"/>
                      <a:r>
                        <a:rPr kumimoji="1" lang="ja-JP" altLang="en-US" b="0" dirty="0"/>
                        <a:t>第３学年</a:t>
                      </a:r>
                    </a:p>
                  </a:txBody>
                  <a:tcPr>
                    <a:lnT w="12700" cap="flat" cmpd="sng" algn="ctr">
                      <a:solidFill>
                        <a:schemeClr val="tx1"/>
                      </a:solidFill>
                      <a:prstDash val="sysDash"/>
                      <a:round/>
                      <a:headEnd type="none" w="med" len="med"/>
                      <a:tailEnd type="none" w="med" len="med"/>
                    </a:lnT>
                    <a:noFill/>
                  </a:tcPr>
                </a:tc>
                <a:tc>
                  <a:txBody>
                    <a:bodyPr/>
                    <a:lstStyle/>
                    <a:p>
                      <a:pPr algn="ctr"/>
                      <a:r>
                        <a:rPr kumimoji="1" lang="ja-JP" altLang="en-US" b="0" dirty="0"/>
                        <a:t>○</a:t>
                      </a:r>
                    </a:p>
                  </a:txBody>
                  <a:tcPr>
                    <a:lnT w="12700" cap="flat" cmpd="sng" algn="ctr">
                      <a:solidFill>
                        <a:schemeClr val="tx1"/>
                      </a:solidFill>
                      <a:prstDash val="sysDash"/>
                      <a:round/>
                      <a:headEnd type="none" w="med" len="med"/>
                      <a:tailEnd type="none" w="med" len="med"/>
                    </a:lnT>
                    <a:noFill/>
                  </a:tcPr>
                </a:tc>
                <a:tc>
                  <a:txBody>
                    <a:bodyPr/>
                    <a:lstStyle/>
                    <a:p>
                      <a:pPr algn="ctr"/>
                      <a:endParaRPr kumimoji="1" lang="ja-JP" altLang="en-US" b="0" dirty="0"/>
                    </a:p>
                  </a:txBody>
                  <a:tcPr>
                    <a:lnT w="12700" cap="flat" cmpd="sng" algn="ctr">
                      <a:solidFill>
                        <a:schemeClr val="tx1"/>
                      </a:solidFill>
                      <a:prstDash val="sysDash"/>
                      <a:round/>
                      <a:headEnd type="none" w="med" len="med"/>
                      <a:tailEnd type="none" w="med" len="med"/>
                    </a:lnT>
                    <a:noFill/>
                  </a:tcPr>
                </a:tc>
                <a:tc>
                  <a:txBody>
                    <a:bodyPr/>
                    <a:lstStyle/>
                    <a:p>
                      <a:pPr algn="ctr"/>
                      <a:endParaRPr kumimoji="1" lang="ja-JP" altLang="en-US" b="0" dirty="0"/>
                    </a:p>
                  </a:txBody>
                  <a:tcPr>
                    <a:lnT w="12700" cap="flat" cmpd="sng" algn="ctr">
                      <a:solidFill>
                        <a:schemeClr val="tx1"/>
                      </a:solidFill>
                      <a:prstDash val="sysDash"/>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0" dirty="0"/>
                        <a:t>○</a:t>
                      </a:r>
                    </a:p>
                  </a:txBody>
                  <a:tcPr>
                    <a:lnT w="12700" cap="flat" cmpd="sng" algn="ctr">
                      <a:solidFill>
                        <a:schemeClr val="tx1"/>
                      </a:solidFill>
                      <a:prstDash val="sysDash"/>
                      <a:round/>
                      <a:headEnd type="none" w="med" len="med"/>
                      <a:tailEnd type="none" w="med" len="med"/>
                    </a:lnT>
                    <a:noFill/>
                  </a:tcPr>
                </a:tc>
                <a:extLst>
                  <a:ext uri="{0D108BD9-81ED-4DB2-BD59-A6C34878D82A}">
                    <a16:rowId xmlns:a16="http://schemas.microsoft.com/office/drawing/2014/main" val="10001"/>
                  </a:ext>
                </a:extLst>
              </a:tr>
            </a:tbl>
          </a:graphicData>
        </a:graphic>
      </p:graphicFrame>
      <p:sp>
        <p:nvSpPr>
          <p:cNvPr id="9"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sp>
        <p:nvSpPr>
          <p:cNvPr id="10" name="AutoShape 17">
            <a:extLst>
              <a:ext uri="{FF2B5EF4-FFF2-40B4-BE49-F238E27FC236}">
                <a16:creationId xmlns:a16="http://schemas.microsoft.com/office/drawing/2014/main" id="{5326BC0B-A14A-48CD-9B0F-7694BD877CA5}"/>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P120,121</a:t>
            </a:r>
            <a:endParaRPr lang="ja-JP" altLang="en-US" dirty="0">
              <a:ea typeface="ＤＨＰ平成明朝体W7" panose="02020700000000000000" pitchFamily="18" charset="-128"/>
              <a:cs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0584962"/>
      </p:ext>
    </p:extLst>
  </p:cSld>
  <p:clrMapOvr>
    <a:masterClrMapping/>
  </p:clrMapOvr>
  <mc:AlternateContent xmlns:mc="http://schemas.openxmlformats.org/markup-compatibility/2006" xmlns:p14="http://schemas.microsoft.com/office/powerpoint/2010/main">
    <mc:Choice Requires="p14">
      <p:transition spd="slow" p14:dur="2000" advTm="55302"/>
    </mc:Choice>
    <mc:Fallback xmlns="">
      <p:transition spd="slow" advTm="5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C57CC422-D3E8-4F98-A40F-A1F8E8704567}"/>
              </a:ext>
            </a:extLst>
          </p:cNvPr>
          <p:cNvSpPr/>
          <p:nvPr/>
        </p:nvSpPr>
        <p:spPr>
          <a:xfrm>
            <a:off x="165100" y="919163"/>
            <a:ext cx="8834438" cy="4937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5</a:t>
            </a:r>
            <a:r>
              <a:rPr lang="ja-JP" altLang="en-US" sz="2400" dirty="0">
                <a:solidFill>
                  <a:schemeClr val="tx2">
                    <a:lumMod val="50000"/>
                  </a:schemeClr>
                </a:solidFill>
              </a:rPr>
              <a:t>）　「Ｂ鑑賞」の授業時間の確保について</a:t>
            </a:r>
          </a:p>
        </p:txBody>
      </p:sp>
      <p:sp>
        <p:nvSpPr>
          <p:cNvPr id="2" name="正方形/長方形 1"/>
          <p:cNvSpPr/>
          <p:nvPr/>
        </p:nvSpPr>
        <p:spPr>
          <a:xfrm>
            <a:off x="302034" y="2132856"/>
            <a:ext cx="8539931" cy="2677656"/>
          </a:xfrm>
          <a:prstGeom prst="rect">
            <a:avLst/>
          </a:prstGeom>
          <a:ln>
            <a:solidFill>
              <a:schemeClr val="tx1"/>
            </a:solidFill>
          </a:ln>
        </p:spPr>
        <p:txBody>
          <a:bodyPr wrap="square">
            <a:spAutoFit/>
          </a:bodyPr>
          <a:lstStyle/>
          <a:p>
            <a:r>
              <a:rPr lang="ja-JP" altLang="en-US" sz="2800" dirty="0">
                <a:latin typeface="ＭＳ明朝"/>
              </a:rPr>
              <a:t>　　鑑賞に充てる時数は示していないが，「Ｂ鑑賞」の各　事項に示されている資質・能力を身に付けさせることが　できるかどうかを考え，</a:t>
            </a:r>
            <a:r>
              <a:rPr lang="ja-JP" altLang="en-US" sz="2800" u="sng" dirty="0">
                <a:solidFill>
                  <a:srgbClr val="FF0000"/>
                </a:solidFill>
                <a:latin typeface="ＭＳ明朝"/>
              </a:rPr>
              <a:t>適切かつ十分な時数を確保しなければならない。</a:t>
            </a:r>
            <a:r>
              <a:rPr lang="ja-JP" altLang="en-US" sz="2800" dirty="0">
                <a:latin typeface="ＭＳ明朝"/>
              </a:rPr>
              <a:t>その際，生徒や各学校の実態，地域性などを生かした効果的な指導方法を工夫することが求められる。</a:t>
            </a:r>
            <a:endParaRPr lang="ja-JP" altLang="en-US" sz="2800" dirty="0"/>
          </a:p>
        </p:txBody>
      </p:sp>
      <p:sp>
        <p:nvSpPr>
          <p:cNvPr id="5" name="AutoShape 17">
            <a:extLst>
              <a:ext uri="{FF2B5EF4-FFF2-40B4-BE49-F238E27FC236}">
                <a16:creationId xmlns:a16="http://schemas.microsoft.com/office/drawing/2014/main" id="{E0A0B315-2E42-44BD-B6F5-404B78F48A29}"/>
              </a:ext>
            </a:extLst>
          </p:cNvPr>
          <p:cNvSpPr>
            <a:spLocks noChangeArrowheads="1"/>
          </p:cNvSpPr>
          <p:nvPr/>
        </p:nvSpPr>
        <p:spPr bwMode="auto">
          <a:xfrm>
            <a:off x="6372201" y="44450"/>
            <a:ext cx="277180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P121,122</a:t>
            </a:r>
            <a:endParaRPr lang="ja-JP" altLang="en-US" dirty="0">
              <a:ea typeface="ＤＨＰ平成明朝体W7" panose="02020700000000000000" pitchFamily="18" charset="-128"/>
              <a:cs typeface="Tahoma" panose="020B0604030504040204" pitchFamily="34" charset="0"/>
            </a:endParaRPr>
          </a:p>
        </p:txBody>
      </p:sp>
      <p:sp>
        <p:nvSpPr>
          <p:cNvPr id="6"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6397165"/>
      </p:ext>
    </p:extLst>
  </p:cSld>
  <p:clrMapOvr>
    <a:masterClrMapping/>
  </p:clrMapOvr>
  <mc:AlternateContent xmlns:mc="http://schemas.openxmlformats.org/markup-compatibility/2006" xmlns:p14="http://schemas.microsoft.com/office/powerpoint/2010/main">
    <mc:Choice Requires="p14">
      <p:transition spd="slow" p14:dur="2000" advTm="42813"/>
    </mc:Choice>
    <mc:Fallback xmlns="">
      <p:transition spd="slow" advTm="4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0">
            <a:extLst>
              <a:ext uri="{FF2B5EF4-FFF2-40B4-BE49-F238E27FC236}">
                <a16:creationId xmlns:a16="http://schemas.microsoft.com/office/drawing/2014/main" id="{BBF16311-817D-4554-A835-7E53ABBCD47B}"/>
              </a:ext>
            </a:extLst>
          </p:cNvPr>
          <p:cNvSpPr>
            <a:spLocks noChangeArrowheads="1"/>
          </p:cNvSpPr>
          <p:nvPr/>
        </p:nvSpPr>
        <p:spPr bwMode="auto">
          <a:xfrm>
            <a:off x="136525" y="909364"/>
            <a:ext cx="8820472" cy="5904012"/>
          </a:xfrm>
          <a:prstGeom prst="foldedCorner">
            <a:avLst>
              <a:gd name="adj" fmla="val 5863"/>
            </a:avLst>
          </a:prstGeom>
          <a:solidFill>
            <a:srgbClr val="FFFFFF"/>
          </a:solidFill>
          <a:ln w="38100">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dirty="0">
                <a:latin typeface="Tahoma" panose="020B0604030504040204" pitchFamily="34" charset="0"/>
              </a:rPr>
              <a:t>　</a:t>
            </a:r>
            <a:endParaRPr kumimoji="1" lang="en-US" altLang="ja-JP" sz="2400" dirty="0">
              <a:latin typeface="Tahoma" panose="020B0604030504040204" pitchFamily="34" charset="0"/>
            </a:endParaRPr>
          </a:p>
          <a:p>
            <a:pPr algn="just" eaLnBrk="1" hangingPunct="1"/>
            <a:r>
              <a:rPr kumimoji="1" lang="ja-JP" altLang="en-US" sz="2400" dirty="0">
                <a:latin typeface="Tahoma" panose="020B0604030504040204" pitchFamily="34" charset="0"/>
              </a:rPr>
              <a:t>　</a:t>
            </a:r>
            <a:endParaRPr kumimoji="1" lang="en-US" altLang="ja-JP" sz="2400" dirty="0">
              <a:latin typeface="Tahoma" panose="020B0604030504040204" pitchFamily="34" charset="0"/>
            </a:endParaRPr>
          </a:p>
          <a:p>
            <a:pPr algn="just" eaLnBrk="1" hangingPunct="1"/>
            <a:r>
              <a:rPr lang="ja-JP" altLang="en-US" sz="2400" dirty="0">
                <a:solidFill>
                  <a:srgbClr val="000000"/>
                </a:solidFill>
                <a:latin typeface="ＭＳ明朝"/>
              </a:rPr>
              <a:t>　　</a:t>
            </a:r>
            <a:r>
              <a:rPr lang="ja-JP" altLang="en-US" sz="2400" b="1" u="sng" dirty="0">
                <a:solidFill>
                  <a:srgbClr val="000000"/>
                </a:solidFill>
                <a:latin typeface="ＭＳ明朝"/>
              </a:rPr>
              <a:t>表現及び鑑賞の幅広い活動を通して，</a:t>
            </a:r>
            <a:r>
              <a:rPr lang="ja-JP" altLang="en-US" sz="2400" b="1" u="sng" dirty="0">
                <a:solidFill>
                  <a:srgbClr val="FF0000"/>
                </a:solidFill>
                <a:latin typeface="ＭＳ明朝"/>
              </a:rPr>
              <a:t>造形的な見方・考え方を</a:t>
            </a:r>
            <a:endParaRPr lang="en-US" altLang="ja-JP" sz="2400" b="1" u="sng" dirty="0">
              <a:solidFill>
                <a:srgbClr val="FF0000"/>
              </a:solidFill>
              <a:latin typeface="ＭＳ明朝"/>
            </a:endParaRPr>
          </a:p>
          <a:p>
            <a:pPr algn="just" eaLnBrk="1" hangingPunct="1"/>
            <a:r>
              <a:rPr lang="ja-JP" altLang="en-US" sz="2400" b="1" dirty="0">
                <a:solidFill>
                  <a:srgbClr val="FF0000"/>
                </a:solidFill>
                <a:latin typeface="ＭＳ明朝"/>
              </a:rPr>
              <a:t>　</a:t>
            </a:r>
            <a:r>
              <a:rPr lang="ja-JP" altLang="en-US" sz="2400" b="1" u="sng" dirty="0">
                <a:solidFill>
                  <a:srgbClr val="FF0000"/>
                </a:solidFill>
                <a:latin typeface="ＭＳ明朝"/>
              </a:rPr>
              <a:t>働かせ</a:t>
            </a:r>
            <a:r>
              <a:rPr lang="ja-JP" altLang="en-US" sz="2400" b="1" u="sng" dirty="0">
                <a:solidFill>
                  <a:srgbClr val="000000"/>
                </a:solidFill>
                <a:latin typeface="ＭＳ明朝"/>
              </a:rPr>
              <a:t>，</a:t>
            </a:r>
            <a:r>
              <a:rPr lang="ja-JP" altLang="en-US" sz="2400" b="1" u="sng" dirty="0">
                <a:solidFill>
                  <a:srgbClr val="FF0000"/>
                </a:solidFill>
                <a:latin typeface="ＭＳ明朝"/>
              </a:rPr>
              <a:t>生活や社会の中の美術や美術文化と豊かに関わる</a:t>
            </a:r>
            <a:endParaRPr lang="en-US" altLang="ja-JP" sz="2400" b="1" u="sng" dirty="0">
              <a:solidFill>
                <a:srgbClr val="FF0000"/>
              </a:solidFill>
              <a:latin typeface="ＭＳ明朝"/>
            </a:endParaRPr>
          </a:p>
          <a:p>
            <a:pPr algn="just" eaLnBrk="1" hangingPunct="1"/>
            <a:r>
              <a:rPr lang="ja-JP" altLang="en-US" sz="2400" b="1" dirty="0">
                <a:solidFill>
                  <a:srgbClr val="FF0000"/>
                </a:solidFill>
                <a:latin typeface="ＭＳ明朝"/>
              </a:rPr>
              <a:t>　</a:t>
            </a:r>
            <a:r>
              <a:rPr lang="ja-JP" altLang="en-US" sz="2400" b="1" u="sng" dirty="0">
                <a:solidFill>
                  <a:srgbClr val="FF0000"/>
                </a:solidFill>
                <a:latin typeface="ＭＳ明朝"/>
              </a:rPr>
              <a:t>資質・能力</a:t>
            </a:r>
            <a:r>
              <a:rPr lang="ja-JP" altLang="en-US" sz="2400" b="1" u="sng" dirty="0">
                <a:solidFill>
                  <a:srgbClr val="000000"/>
                </a:solidFill>
                <a:latin typeface="ＭＳ明朝"/>
              </a:rPr>
              <a:t>を次のとおり育成することを目指す。</a:t>
            </a:r>
            <a:endParaRPr lang="en-US" altLang="ja-JP" sz="2400" b="1" u="sng" dirty="0">
              <a:solidFill>
                <a:srgbClr val="000000"/>
              </a:solidFill>
              <a:latin typeface="ＭＳ明朝"/>
            </a:endParaRPr>
          </a:p>
          <a:p>
            <a:pPr algn="just" eaLnBrk="1" hangingPunct="1"/>
            <a:br>
              <a:rPr lang="ja-JP" altLang="en-US" sz="2400" dirty="0">
                <a:solidFill>
                  <a:srgbClr val="000000"/>
                </a:solidFill>
                <a:latin typeface="ＭＳ明朝"/>
              </a:rPr>
            </a:br>
            <a:r>
              <a:rPr lang="en-US" altLang="ja-JP" sz="2400" dirty="0">
                <a:solidFill>
                  <a:srgbClr val="000000"/>
                </a:solidFill>
                <a:latin typeface="ＭＳ明朝"/>
              </a:rPr>
              <a:t>(1)</a:t>
            </a:r>
            <a:r>
              <a:rPr lang="ja-JP" altLang="en-US" sz="2400" dirty="0">
                <a:solidFill>
                  <a:srgbClr val="000000"/>
                </a:solidFill>
                <a:latin typeface="ＭＳ明朝"/>
              </a:rPr>
              <a:t>　</a:t>
            </a:r>
            <a:r>
              <a:rPr lang="en-US" altLang="ja-JP" sz="2400" dirty="0">
                <a:solidFill>
                  <a:srgbClr val="000000"/>
                </a:solidFill>
                <a:latin typeface="ＭＳ明朝"/>
              </a:rPr>
              <a:t> </a:t>
            </a:r>
            <a:r>
              <a:rPr lang="ja-JP" altLang="en-US" sz="2400" dirty="0">
                <a:solidFill>
                  <a:srgbClr val="000000"/>
                </a:solidFill>
                <a:latin typeface="ＭＳ明朝"/>
              </a:rPr>
              <a:t>対象や事象を捉える造形的な視点について理解するとともに，</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表現方法を創意工夫し，創造的に表すことができるようにする。</a:t>
            </a:r>
            <a:endParaRPr lang="en-US" altLang="ja-JP" sz="2400" dirty="0">
              <a:solidFill>
                <a:srgbClr val="000000"/>
              </a:solidFill>
              <a:latin typeface="ＭＳ明朝"/>
            </a:endParaRPr>
          </a:p>
          <a:p>
            <a:pPr algn="just" eaLnBrk="1" hangingPunct="1"/>
            <a:br>
              <a:rPr lang="ja-JP" altLang="en-US" sz="2400" dirty="0">
                <a:solidFill>
                  <a:srgbClr val="000000"/>
                </a:solidFill>
                <a:latin typeface="ＭＳ明朝"/>
              </a:rPr>
            </a:br>
            <a:r>
              <a:rPr lang="en-US" altLang="ja-JP" sz="2400" dirty="0">
                <a:solidFill>
                  <a:srgbClr val="000000"/>
                </a:solidFill>
                <a:latin typeface="ＭＳ明朝"/>
              </a:rPr>
              <a:t>(2) </a:t>
            </a:r>
            <a:r>
              <a:rPr lang="ja-JP" altLang="en-US" sz="2400" dirty="0">
                <a:solidFill>
                  <a:srgbClr val="000000"/>
                </a:solidFill>
                <a:latin typeface="ＭＳ明朝"/>
              </a:rPr>
              <a:t>　造形的なよさや美しさ，表現の意図と工夫，美術の働きなどに</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ついて考え，主題を生み出し豊かに発想し構想を練ったり，美術</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や美術文化に対する見方や感じ方を深めたりすることができる</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ようにする。</a:t>
            </a:r>
            <a:endParaRPr lang="en-US" altLang="ja-JP" sz="2400" dirty="0">
              <a:solidFill>
                <a:srgbClr val="000000"/>
              </a:solidFill>
              <a:latin typeface="ＭＳ明朝"/>
            </a:endParaRPr>
          </a:p>
          <a:p>
            <a:pPr algn="just" eaLnBrk="1" hangingPunct="1"/>
            <a:br>
              <a:rPr lang="ja-JP" altLang="en-US" sz="2400" dirty="0">
                <a:solidFill>
                  <a:srgbClr val="000000"/>
                </a:solidFill>
                <a:latin typeface="ＭＳ明朝"/>
              </a:rPr>
            </a:br>
            <a:r>
              <a:rPr lang="en-US" altLang="ja-JP" sz="2400" dirty="0">
                <a:solidFill>
                  <a:srgbClr val="000000"/>
                </a:solidFill>
                <a:latin typeface="ＭＳ明朝"/>
              </a:rPr>
              <a:t>(3) </a:t>
            </a:r>
            <a:r>
              <a:rPr lang="ja-JP" altLang="en-US" sz="2400" dirty="0">
                <a:solidFill>
                  <a:srgbClr val="000000"/>
                </a:solidFill>
                <a:latin typeface="ＭＳ明朝"/>
              </a:rPr>
              <a:t>　</a:t>
            </a:r>
            <a:r>
              <a:rPr lang="ja-JP" altLang="en-US" sz="2400" spc="-150" dirty="0">
                <a:solidFill>
                  <a:srgbClr val="000000"/>
                </a:solidFill>
                <a:latin typeface="ＭＳ明朝"/>
              </a:rPr>
              <a:t>美術の創造活動の喜びを味わい，美術を愛好する心情を育み，</a:t>
            </a:r>
            <a:endParaRPr lang="en-US" altLang="ja-JP" sz="2400" spc="-150" dirty="0">
              <a:solidFill>
                <a:srgbClr val="000000"/>
              </a:solidFill>
              <a:latin typeface="ＭＳ明朝"/>
            </a:endParaRPr>
          </a:p>
          <a:p>
            <a:pPr algn="just" eaLnBrk="1" hangingPunct="1"/>
            <a:r>
              <a:rPr lang="ja-JP" altLang="en-US" sz="2400" dirty="0">
                <a:solidFill>
                  <a:srgbClr val="000000"/>
                </a:solidFill>
                <a:latin typeface="ＭＳ明朝"/>
              </a:rPr>
              <a:t>　　感性を豊かにし，心豊かな生活を創造していく態度を養い，</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豊かな情操を培う</a:t>
            </a:r>
            <a:r>
              <a:rPr lang="ja-JP" altLang="en-US" sz="2400" dirty="0"/>
              <a:t> 。</a:t>
            </a:r>
            <a:endParaRPr lang="en-US" altLang="ja-JP" sz="2400" dirty="0"/>
          </a:p>
          <a:p>
            <a:pPr algn="just" eaLnBrk="1" hangingPunct="1"/>
            <a:endParaRPr kumimoji="1" lang="ja-JP" altLang="en-US" sz="2800" u="sng" dirty="0">
              <a:solidFill>
                <a:schemeClr val="hlink"/>
              </a:solidFill>
              <a:latin typeface="Tahoma" panose="020B0604030504040204" pitchFamily="34" charset="0"/>
            </a:endParaRPr>
          </a:p>
        </p:txBody>
      </p:sp>
      <p:sp>
        <p:nvSpPr>
          <p:cNvPr id="5" name="AutoShape 17">
            <a:extLst>
              <a:ext uri="{FF2B5EF4-FFF2-40B4-BE49-F238E27FC236}">
                <a16:creationId xmlns:a16="http://schemas.microsoft.com/office/drawing/2014/main" id="{8FB56982-94C9-4DB5-B3EB-CAB04D2F581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P9~20</a:t>
            </a:r>
            <a:endParaRPr lang="ja-JP" altLang="en-US" dirty="0">
              <a:ea typeface="ＤＨＰ平成明朝体W7" panose="02020700000000000000" pitchFamily="18" charset="-128"/>
              <a:cs typeface="Tahoma" panose="020B0604030504040204" pitchFamily="34" charset="0"/>
            </a:endParaRPr>
          </a:p>
        </p:txBody>
      </p:sp>
      <p:sp>
        <p:nvSpPr>
          <p:cNvPr id="7" name="正方形/長方形 6"/>
          <p:cNvSpPr/>
          <p:nvPr/>
        </p:nvSpPr>
        <p:spPr>
          <a:xfrm>
            <a:off x="323528" y="1052339"/>
            <a:ext cx="8496944" cy="1296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sp>
        <p:nvSpPr>
          <p:cNvPr id="9"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9817" y="476672"/>
            <a:ext cx="8676456" cy="461665"/>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１　美術科の目標</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8986726"/>
      </p:ext>
    </p:extLst>
  </p:cSld>
  <p:clrMapOvr>
    <a:masterClrMapping/>
  </p:clrMapOvr>
  <mc:AlternateContent xmlns:mc="http://schemas.openxmlformats.org/markup-compatibility/2006" xmlns:p14="http://schemas.microsoft.com/office/powerpoint/2010/main">
    <mc:Choice Requires="p14">
      <p:transition spd="slow" p14:dur="2000" advTm="41476"/>
    </mc:Choice>
    <mc:Fallback xmlns="">
      <p:transition spd="slow" advTm="4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a:extLst>
              <a:ext uri="{FF2B5EF4-FFF2-40B4-BE49-F238E27FC236}">
                <a16:creationId xmlns:a16="http://schemas.microsoft.com/office/drawing/2014/main" id="{A3978532-1C7C-472C-9F8E-195DD4EE903E}"/>
              </a:ext>
            </a:extLst>
          </p:cNvPr>
          <p:cNvSpPr>
            <a:spLocks noChangeArrowheads="1"/>
          </p:cNvSpPr>
          <p:nvPr/>
        </p:nvSpPr>
        <p:spPr bwMode="auto">
          <a:xfrm>
            <a:off x="7020272" y="44450"/>
            <a:ext cx="2123728"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P125</a:t>
            </a:r>
            <a:r>
              <a:rPr lang="ja-JP" altLang="en-US" dirty="0">
                <a:ea typeface="ＤＨＰ平成明朝体W7" panose="02020700000000000000" pitchFamily="18" charset="-128"/>
                <a:cs typeface="Tahoma" panose="020B0604030504040204" pitchFamily="34" charset="0"/>
              </a:rPr>
              <a:t>～</a:t>
            </a:r>
          </a:p>
        </p:txBody>
      </p:sp>
      <p:sp>
        <p:nvSpPr>
          <p:cNvPr id="26627" name="Text Box 19">
            <a:extLst>
              <a:ext uri="{FF2B5EF4-FFF2-40B4-BE49-F238E27FC236}">
                <a16:creationId xmlns:a16="http://schemas.microsoft.com/office/drawing/2014/main" id="{0EFB7468-ED86-48CA-B460-1E37E02376B0}"/>
              </a:ext>
            </a:extLst>
          </p:cNvPr>
          <p:cNvSpPr txBox="1">
            <a:spLocks noChangeArrowheads="1"/>
          </p:cNvSpPr>
          <p:nvPr/>
        </p:nvSpPr>
        <p:spPr bwMode="auto">
          <a:xfrm>
            <a:off x="136525" y="652944"/>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２　内容の取扱いと指導上の配慮事項</a:t>
            </a:r>
          </a:p>
        </p:txBody>
      </p:sp>
      <p:grpSp>
        <p:nvGrpSpPr>
          <p:cNvPr id="11" name="グループ化 10">
            <a:extLst>
              <a:ext uri="{FF2B5EF4-FFF2-40B4-BE49-F238E27FC236}">
                <a16:creationId xmlns:a16="http://schemas.microsoft.com/office/drawing/2014/main" id="{3480E4B5-585F-4AE6-9F95-422667749518}"/>
              </a:ext>
            </a:extLst>
          </p:cNvPr>
          <p:cNvGrpSpPr/>
          <p:nvPr/>
        </p:nvGrpSpPr>
        <p:grpSpPr>
          <a:xfrm>
            <a:off x="130175" y="1268760"/>
            <a:ext cx="8837613" cy="5115643"/>
            <a:chOff x="130175" y="1409701"/>
            <a:chExt cx="8837613" cy="4437077"/>
          </a:xfrm>
        </p:grpSpPr>
        <p:sp>
          <p:nvSpPr>
            <p:cNvPr id="12" name="正方形/長方形 11">
              <a:extLst>
                <a:ext uri="{FF2B5EF4-FFF2-40B4-BE49-F238E27FC236}">
                  <a16:creationId xmlns:a16="http://schemas.microsoft.com/office/drawing/2014/main" id="{7323BE9D-CF4E-4C09-ABCA-E4BCF4B02BAE}"/>
                </a:ext>
              </a:extLst>
            </p:cNvPr>
            <p:cNvSpPr/>
            <p:nvPr/>
          </p:nvSpPr>
          <p:spPr>
            <a:xfrm>
              <a:off x="130175" y="2708920"/>
              <a:ext cx="8834438" cy="56356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3</a:t>
              </a:r>
              <a:r>
                <a:rPr lang="ja-JP" altLang="en-US" sz="2400" dirty="0">
                  <a:solidFill>
                    <a:schemeClr val="tx2">
                      <a:lumMod val="50000"/>
                    </a:schemeClr>
                  </a:solidFill>
                </a:rPr>
                <a:t>）　表現形式や技法などの指導</a:t>
              </a:r>
            </a:p>
          </p:txBody>
        </p:sp>
        <p:sp>
          <p:nvSpPr>
            <p:cNvPr id="14" name="正方形/長方形 13">
              <a:extLst>
                <a:ext uri="{FF2B5EF4-FFF2-40B4-BE49-F238E27FC236}">
                  <a16:creationId xmlns:a16="http://schemas.microsoft.com/office/drawing/2014/main" id="{14D910C5-BBFC-4F43-85EA-7DE68B4756E5}"/>
                </a:ext>
              </a:extLst>
            </p:cNvPr>
            <p:cNvSpPr/>
            <p:nvPr/>
          </p:nvSpPr>
          <p:spPr>
            <a:xfrm>
              <a:off x="131763" y="2060848"/>
              <a:ext cx="8831262" cy="54669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2</a:t>
              </a:r>
              <a:r>
                <a:rPr lang="ja-JP" altLang="en-US" sz="2400" dirty="0">
                  <a:solidFill>
                    <a:schemeClr val="tx2">
                      <a:lumMod val="50000"/>
                    </a:schemeClr>
                  </a:solidFill>
                </a:rPr>
                <a:t>）　夢や目標と自己実現</a:t>
              </a:r>
            </a:p>
          </p:txBody>
        </p:sp>
        <p:sp>
          <p:nvSpPr>
            <p:cNvPr id="15" name="正方形/長方形 14">
              <a:extLst>
                <a:ext uri="{FF2B5EF4-FFF2-40B4-BE49-F238E27FC236}">
                  <a16:creationId xmlns:a16="http://schemas.microsoft.com/office/drawing/2014/main" id="{9EE84FBF-4C1E-4975-BDF7-5D592D370D06}"/>
                </a:ext>
              </a:extLst>
            </p:cNvPr>
            <p:cNvSpPr/>
            <p:nvPr/>
          </p:nvSpPr>
          <p:spPr>
            <a:xfrm>
              <a:off x="130175" y="1409701"/>
              <a:ext cx="8834438" cy="54782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1</a:t>
              </a:r>
              <a:r>
                <a:rPr lang="ja-JP" altLang="en-US" sz="2400" dirty="0">
                  <a:solidFill>
                    <a:schemeClr val="tx2">
                      <a:lumMod val="50000"/>
                    </a:schemeClr>
                  </a:solidFill>
                </a:rPr>
                <a:t>）　</a:t>
              </a:r>
              <a:r>
                <a:rPr lang="en-US" altLang="ja-JP" sz="2400" dirty="0">
                  <a:solidFill>
                    <a:schemeClr val="tx2">
                      <a:lumMod val="50000"/>
                    </a:schemeClr>
                  </a:solidFill>
                </a:rPr>
                <a:t>〔</a:t>
              </a:r>
              <a:r>
                <a:rPr lang="ja-JP" altLang="en-US" sz="2400" dirty="0">
                  <a:solidFill>
                    <a:schemeClr val="tx2">
                      <a:lumMod val="50000"/>
                    </a:schemeClr>
                  </a:solidFill>
                </a:rPr>
                <a:t>共通事項</a:t>
              </a:r>
              <a:r>
                <a:rPr lang="en-US" altLang="ja-JP" sz="2400" dirty="0">
                  <a:solidFill>
                    <a:schemeClr val="tx2">
                      <a:lumMod val="50000"/>
                    </a:schemeClr>
                  </a:solidFill>
                </a:rPr>
                <a:t>〕</a:t>
              </a:r>
              <a:r>
                <a:rPr lang="ja-JP" altLang="en-US" sz="2400" dirty="0">
                  <a:solidFill>
                    <a:schemeClr val="tx2">
                      <a:lumMod val="50000"/>
                    </a:schemeClr>
                  </a:solidFill>
                </a:rPr>
                <a:t>の指導</a:t>
              </a:r>
            </a:p>
          </p:txBody>
        </p:sp>
        <p:sp>
          <p:nvSpPr>
            <p:cNvPr id="17" name="正方形/長方形 16">
              <a:extLst>
                <a:ext uri="{FF2B5EF4-FFF2-40B4-BE49-F238E27FC236}">
                  <a16:creationId xmlns:a16="http://schemas.microsoft.com/office/drawing/2014/main" id="{075A6DA8-E4CA-4061-9CA8-42C7D4724286}"/>
                </a:ext>
              </a:extLst>
            </p:cNvPr>
            <p:cNvSpPr/>
            <p:nvPr/>
          </p:nvSpPr>
          <p:spPr>
            <a:xfrm>
              <a:off x="130175" y="3356992"/>
              <a:ext cx="8828088" cy="563569"/>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4</a:t>
              </a:r>
              <a:r>
                <a:rPr lang="ja-JP" altLang="en-US" sz="2400" dirty="0">
                  <a:solidFill>
                    <a:schemeClr val="tx2">
                      <a:lumMod val="50000"/>
                    </a:schemeClr>
                  </a:solidFill>
                </a:rPr>
                <a:t>）　他者と学び合うこと　　</a:t>
              </a:r>
            </a:p>
          </p:txBody>
        </p:sp>
        <p:sp>
          <p:nvSpPr>
            <p:cNvPr id="18" name="正方形/長方形 17">
              <a:extLst>
                <a:ext uri="{FF2B5EF4-FFF2-40B4-BE49-F238E27FC236}">
                  <a16:creationId xmlns:a16="http://schemas.microsoft.com/office/drawing/2014/main" id="{993BE567-E652-4FF2-AB2F-E4D2ACC15628}"/>
                </a:ext>
              </a:extLst>
            </p:cNvPr>
            <p:cNvSpPr/>
            <p:nvPr/>
          </p:nvSpPr>
          <p:spPr>
            <a:xfrm>
              <a:off x="133350" y="4653136"/>
              <a:ext cx="8831263" cy="54669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6</a:t>
              </a:r>
              <a:r>
                <a:rPr lang="ja-JP" altLang="en-US" sz="2400" dirty="0">
                  <a:solidFill>
                    <a:schemeClr val="tx2">
                      <a:lumMod val="50000"/>
                    </a:schemeClr>
                  </a:solidFill>
                </a:rPr>
                <a:t>）　鑑賞</a:t>
              </a:r>
              <a:r>
                <a:rPr lang="ja-JP" altLang="en-US" sz="2400">
                  <a:solidFill>
                    <a:schemeClr val="tx2">
                      <a:lumMod val="50000"/>
                    </a:schemeClr>
                  </a:solidFill>
                </a:rPr>
                <a:t>の題材</a:t>
              </a:r>
              <a:r>
                <a:rPr lang="en-US" altLang="ja-JP" sz="2400">
                  <a:solidFill>
                    <a:schemeClr val="tx2">
                      <a:lumMod val="50000"/>
                    </a:schemeClr>
                  </a:solidFill>
                </a:rPr>
                <a:t>,</a:t>
              </a:r>
              <a:r>
                <a:rPr lang="ja-JP" altLang="en-US" sz="2400">
                  <a:solidFill>
                    <a:schemeClr val="tx2">
                      <a:lumMod val="50000"/>
                    </a:schemeClr>
                  </a:solidFill>
                </a:rPr>
                <a:t>美術館</a:t>
              </a:r>
              <a:r>
                <a:rPr lang="ja-JP" altLang="en-US" sz="2400" dirty="0">
                  <a:solidFill>
                    <a:schemeClr val="tx2">
                      <a:lumMod val="50000"/>
                    </a:schemeClr>
                  </a:solidFill>
                </a:rPr>
                <a:t>等との連携や活用</a:t>
              </a:r>
            </a:p>
          </p:txBody>
        </p:sp>
        <p:sp>
          <p:nvSpPr>
            <p:cNvPr id="19" name="正方形/長方形 18">
              <a:extLst>
                <a:ext uri="{FF2B5EF4-FFF2-40B4-BE49-F238E27FC236}">
                  <a16:creationId xmlns:a16="http://schemas.microsoft.com/office/drawing/2014/main" id="{D0FD7E92-7FF6-4D8D-B6A1-B0129A0BFF5B}"/>
                </a:ext>
              </a:extLst>
            </p:cNvPr>
            <p:cNvSpPr/>
            <p:nvPr/>
          </p:nvSpPr>
          <p:spPr>
            <a:xfrm>
              <a:off x="130175" y="4005064"/>
              <a:ext cx="8834438" cy="54782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5</a:t>
              </a:r>
              <a:r>
                <a:rPr lang="ja-JP" altLang="en-US" sz="2400" dirty="0">
                  <a:solidFill>
                    <a:schemeClr val="tx2">
                      <a:lumMod val="50000"/>
                    </a:schemeClr>
                  </a:solidFill>
                </a:rPr>
                <a:t>）　共同で行う創造活動</a:t>
              </a:r>
            </a:p>
          </p:txBody>
        </p:sp>
        <p:sp>
          <p:nvSpPr>
            <p:cNvPr id="22" name="正方形/長方形 21">
              <a:extLst>
                <a:ext uri="{FF2B5EF4-FFF2-40B4-BE49-F238E27FC236}">
                  <a16:creationId xmlns:a16="http://schemas.microsoft.com/office/drawing/2014/main" id="{49DFB741-49E5-49C9-8E91-E8A0755105D3}"/>
                </a:ext>
              </a:extLst>
            </p:cNvPr>
            <p:cNvSpPr/>
            <p:nvPr/>
          </p:nvSpPr>
          <p:spPr>
            <a:xfrm>
              <a:off x="136525" y="5300083"/>
              <a:ext cx="8831263" cy="54669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7</a:t>
              </a:r>
              <a:r>
                <a:rPr lang="ja-JP" altLang="en-US" sz="2400" dirty="0">
                  <a:solidFill>
                    <a:schemeClr val="tx2">
                      <a:lumMod val="50000"/>
                    </a:schemeClr>
                  </a:solidFill>
                </a:rPr>
                <a:t>）　創造性を尊重する態度の形成と知的財産権や肖像権</a:t>
              </a:r>
            </a:p>
          </p:txBody>
        </p:sp>
      </p:grpSp>
      <p:sp>
        <p:nvSpPr>
          <p:cNvPr id="13"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99"/>
    </mc:Choice>
    <mc:Fallback xmlns="">
      <p:transition spd="slow" advTm="1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sp>
        <p:nvSpPr>
          <p:cNvPr id="11" name="正方形/長方形 10">
            <a:extLst>
              <a:ext uri="{FF2B5EF4-FFF2-40B4-BE49-F238E27FC236}">
                <a16:creationId xmlns:a16="http://schemas.microsoft.com/office/drawing/2014/main" id="{9EE84FBF-4C1E-4975-BDF7-5D592D370D06}"/>
              </a:ext>
            </a:extLst>
          </p:cNvPr>
          <p:cNvSpPr/>
          <p:nvPr/>
        </p:nvSpPr>
        <p:spPr>
          <a:xfrm>
            <a:off x="190365" y="764704"/>
            <a:ext cx="8834438" cy="4290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1</a:t>
            </a:r>
            <a:r>
              <a:rPr lang="ja-JP" altLang="en-US" sz="2400" dirty="0">
                <a:solidFill>
                  <a:schemeClr val="tx2">
                    <a:lumMod val="50000"/>
                  </a:schemeClr>
                </a:solidFill>
              </a:rPr>
              <a:t>）　</a:t>
            </a:r>
            <a:r>
              <a:rPr lang="en-US" altLang="ja-JP" sz="2400" dirty="0">
                <a:solidFill>
                  <a:schemeClr val="tx2">
                    <a:lumMod val="50000"/>
                  </a:schemeClr>
                </a:solidFill>
              </a:rPr>
              <a:t>〔</a:t>
            </a:r>
            <a:r>
              <a:rPr lang="ja-JP" altLang="en-US" sz="2400" dirty="0">
                <a:solidFill>
                  <a:schemeClr val="tx2">
                    <a:lumMod val="50000"/>
                  </a:schemeClr>
                </a:solidFill>
              </a:rPr>
              <a:t>共通事項</a:t>
            </a:r>
            <a:r>
              <a:rPr lang="en-US" altLang="ja-JP" sz="2400" dirty="0">
                <a:solidFill>
                  <a:schemeClr val="tx2">
                    <a:lumMod val="50000"/>
                  </a:schemeClr>
                </a:solidFill>
              </a:rPr>
              <a:t>〕</a:t>
            </a:r>
            <a:r>
              <a:rPr lang="ja-JP" altLang="en-US" sz="2400" dirty="0">
                <a:solidFill>
                  <a:schemeClr val="tx2">
                    <a:lumMod val="50000"/>
                  </a:schemeClr>
                </a:solidFill>
              </a:rPr>
              <a:t>の指導</a:t>
            </a:r>
          </a:p>
        </p:txBody>
      </p:sp>
      <p:sp>
        <p:nvSpPr>
          <p:cNvPr id="2" name="正方形/長方形 1"/>
          <p:cNvSpPr/>
          <p:nvPr/>
        </p:nvSpPr>
        <p:spPr>
          <a:xfrm>
            <a:off x="35496" y="1228690"/>
            <a:ext cx="2893741" cy="400110"/>
          </a:xfrm>
          <a:prstGeom prst="rect">
            <a:avLst/>
          </a:prstGeom>
        </p:spPr>
        <p:txBody>
          <a:bodyPr wrap="none">
            <a:spAutoFit/>
          </a:bodyPr>
          <a:lstStyle/>
          <a:p>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共通事項</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のアの指導</a:t>
            </a:r>
            <a:endParaRPr lang="ja-JP" altLang="en-US" sz="2000" dirty="0">
              <a:latin typeface="+mn-ea"/>
            </a:endParaRPr>
          </a:p>
        </p:txBody>
      </p:sp>
      <p:sp>
        <p:nvSpPr>
          <p:cNvPr id="12" name="正方形/長方形 11"/>
          <p:cNvSpPr/>
          <p:nvPr/>
        </p:nvSpPr>
        <p:spPr>
          <a:xfrm>
            <a:off x="156971" y="1653203"/>
            <a:ext cx="8830057" cy="2677656"/>
          </a:xfrm>
          <a:prstGeom prst="rect">
            <a:avLst/>
          </a:prstGeom>
          <a:ln>
            <a:solidFill>
              <a:schemeClr val="tx1"/>
            </a:solidFill>
          </a:ln>
        </p:spPr>
        <p:txBody>
          <a:bodyPr wrap="square">
            <a:spAutoFit/>
          </a:bodyPr>
          <a:lstStyle/>
          <a:p>
            <a:pPr lvl="0"/>
            <a:r>
              <a:rPr lang="en-US" altLang="ja-JP" sz="2400" dirty="0">
                <a:solidFill>
                  <a:prstClr val="black"/>
                </a:solidFill>
                <a:latin typeface="+mj-ea"/>
                <a:ea typeface="+mj-ea"/>
              </a:rPr>
              <a:t>(</a:t>
            </a:r>
            <a:r>
              <a:rPr lang="ja-JP" altLang="en-US" sz="2400" dirty="0">
                <a:solidFill>
                  <a:prstClr val="black"/>
                </a:solidFill>
                <a:latin typeface="+mj-ea"/>
                <a:ea typeface="+mj-ea"/>
              </a:rPr>
              <a:t>ｱ</a:t>
            </a:r>
            <a:r>
              <a:rPr lang="en-US" altLang="ja-JP" sz="2400" dirty="0">
                <a:solidFill>
                  <a:prstClr val="black"/>
                </a:solidFill>
                <a:latin typeface="+mj-ea"/>
                <a:ea typeface="+mj-ea"/>
              </a:rPr>
              <a:t>) </a:t>
            </a:r>
            <a:r>
              <a:rPr lang="ja-JP" altLang="en-US" sz="2400" dirty="0">
                <a:solidFill>
                  <a:prstClr val="black"/>
                </a:solidFill>
                <a:latin typeface="+mj-ea"/>
                <a:ea typeface="+mj-ea"/>
              </a:rPr>
              <a:t>色彩の色味</a:t>
            </a:r>
            <a:r>
              <a:rPr lang="ja-JP" altLang="en-US" sz="2400">
                <a:solidFill>
                  <a:prstClr val="black"/>
                </a:solidFill>
                <a:latin typeface="+mj-ea"/>
                <a:ea typeface="+mj-ea"/>
              </a:rPr>
              <a:t>や明るさ，鮮やかさ</a:t>
            </a:r>
            <a:r>
              <a:rPr lang="ja-JP" altLang="en-US" sz="2400" dirty="0">
                <a:solidFill>
                  <a:prstClr val="black"/>
                </a:solidFill>
                <a:latin typeface="+mj-ea"/>
                <a:ea typeface="+mj-ea"/>
              </a:rPr>
              <a:t>を捉えること。</a:t>
            </a:r>
            <a:endParaRPr lang="en-US" altLang="ja-JP" sz="2400" dirty="0">
              <a:solidFill>
                <a:prstClr val="black"/>
              </a:solidFill>
              <a:latin typeface="+mj-ea"/>
              <a:ea typeface="+mj-ea"/>
            </a:endParaRPr>
          </a:p>
          <a:p>
            <a:pPr lvl="0"/>
            <a:r>
              <a:rPr lang="en-US" altLang="ja-JP" sz="2400" dirty="0">
                <a:solidFill>
                  <a:prstClr val="black"/>
                </a:solidFill>
                <a:latin typeface="+mj-ea"/>
                <a:ea typeface="+mj-ea"/>
              </a:rPr>
              <a:t>(</a:t>
            </a:r>
            <a:r>
              <a:rPr lang="ja-JP" altLang="en-US" sz="2400" dirty="0">
                <a:solidFill>
                  <a:prstClr val="black"/>
                </a:solidFill>
                <a:latin typeface="+mj-ea"/>
                <a:ea typeface="+mj-ea"/>
              </a:rPr>
              <a:t>ｲ</a:t>
            </a:r>
            <a:r>
              <a:rPr lang="en-US" altLang="ja-JP" sz="2400" dirty="0">
                <a:solidFill>
                  <a:prstClr val="black"/>
                </a:solidFill>
                <a:latin typeface="+mj-ea"/>
                <a:ea typeface="+mj-ea"/>
              </a:rPr>
              <a:t>) </a:t>
            </a:r>
            <a:r>
              <a:rPr lang="ja-JP" altLang="en-US" sz="2400" dirty="0">
                <a:solidFill>
                  <a:prstClr val="black"/>
                </a:solidFill>
                <a:latin typeface="+mj-ea"/>
                <a:ea typeface="+mj-ea"/>
              </a:rPr>
              <a:t>材料の性質や質感を捉えること。</a:t>
            </a:r>
            <a:endParaRPr lang="en-US" altLang="ja-JP" sz="2400" dirty="0">
              <a:solidFill>
                <a:prstClr val="black"/>
              </a:solidFill>
              <a:latin typeface="+mj-ea"/>
              <a:ea typeface="+mj-ea"/>
            </a:endParaRPr>
          </a:p>
          <a:p>
            <a:pPr lvl="0"/>
            <a:r>
              <a:rPr lang="en-US" altLang="ja-JP" sz="2400" dirty="0">
                <a:solidFill>
                  <a:prstClr val="black"/>
                </a:solidFill>
                <a:latin typeface="+mj-ea"/>
                <a:ea typeface="+mj-ea"/>
              </a:rPr>
              <a:t>(</a:t>
            </a:r>
            <a:r>
              <a:rPr lang="ja-JP" altLang="en-US" sz="2400" dirty="0">
                <a:solidFill>
                  <a:prstClr val="black"/>
                </a:solidFill>
                <a:latin typeface="+mj-ea"/>
                <a:ea typeface="+mj-ea"/>
              </a:rPr>
              <a:t>ｳ</a:t>
            </a:r>
            <a:r>
              <a:rPr lang="en-US" altLang="ja-JP" sz="2400" dirty="0">
                <a:solidFill>
                  <a:prstClr val="black"/>
                </a:solidFill>
                <a:latin typeface="+mj-ea"/>
                <a:ea typeface="+mj-ea"/>
              </a:rPr>
              <a:t>) </a:t>
            </a:r>
            <a:r>
              <a:rPr lang="ja-JP" altLang="en-US" sz="2400" dirty="0">
                <a:solidFill>
                  <a:prstClr val="black"/>
                </a:solidFill>
                <a:latin typeface="+mj-ea"/>
                <a:ea typeface="+mj-ea"/>
              </a:rPr>
              <a:t>形</a:t>
            </a:r>
            <a:r>
              <a:rPr lang="ja-JP" altLang="en-US" sz="2400">
                <a:solidFill>
                  <a:prstClr val="black"/>
                </a:solidFill>
                <a:latin typeface="+mj-ea"/>
                <a:ea typeface="+mj-ea"/>
              </a:rPr>
              <a:t>や色彩，材料，光</a:t>
            </a:r>
            <a:r>
              <a:rPr lang="ja-JP" altLang="en-US" sz="2400" dirty="0">
                <a:solidFill>
                  <a:prstClr val="black"/>
                </a:solidFill>
                <a:latin typeface="+mj-ea"/>
                <a:ea typeface="+mj-ea"/>
              </a:rPr>
              <a:t>などから感じる優しさ</a:t>
            </a:r>
            <a:r>
              <a:rPr lang="ja-JP" altLang="en-US" sz="2400">
                <a:solidFill>
                  <a:prstClr val="black"/>
                </a:solidFill>
                <a:latin typeface="+mj-ea"/>
                <a:ea typeface="+mj-ea"/>
              </a:rPr>
              <a:t>や楽しさ，寂しさ</a:t>
            </a:r>
            <a:r>
              <a:rPr lang="ja-JP" altLang="en-US" sz="2400" dirty="0">
                <a:solidFill>
                  <a:prstClr val="black"/>
                </a:solidFill>
                <a:latin typeface="+mj-ea"/>
                <a:ea typeface="+mj-ea"/>
              </a:rPr>
              <a:t>などを</a:t>
            </a:r>
            <a:endParaRPr lang="en-US" altLang="ja-JP" sz="2400" dirty="0">
              <a:solidFill>
                <a:prstClr val="black"/>
              </a:solidFill>
              <a:latin typeface="+mj-ea"/>
              <a:ea typeface="+mj-ea"/>
            </a:endParaRPr>
          </a:p>
          <a:p>
            <a:pPr lvl="0"/>
            <a:r>
              <a:rPr lang="ja-JP" altLang="en-US" sz="2400" dirty="0">
                <a:solidFill>
                  <a:prstClr val="black"/>
                </a:solidFill>
                <a:latin typeface="+mj-ea"/>
                <a:ea typeface="+mj-ea"/>
              </a:rPr>
              <a:t>　　捉えること。</a:t>
            </a:r>
            <a:endParaRPr lang="en-US" altLang="ja-JP" sz="2400" dirty="0">
              <a:solidFill>
                <a:prstClr val="black"/>
              </a:solidFill>
              <a:latin typeface="+mj-ea"/>
              <a:ea typeface="+mj-ea"/>
            </a:endParaRPr>
          </a:p>
          <a:p>
            <a:pPr lvl="0"/>
            <a:r>
              <a:rPr lang="en-US" altLang="ja-JP" sz="2400" dirty="0">
                <a:solidFill>
                  <a:prstClr val="black"/>
                </a:solidFill>
                <a:latin typeface="+mj-ea"/>
                <a:ea typeface="+mj-ea"/>
              </a:rPr>
              <a:t>(</a:t>
            </a:r>
            <a:r>
              <a:rPr lang="ja-JP" altLang="en-US" sz="2400" dirty="0">
                <a:solidFill>
                  <a:prstClr val="black"/>
                </a:solidFill>
                <a:latin typeface="+mj-ea"/>
                <a:ea typeface="+mj-ea"/>
              </a:rPr>
              <a:t>ｴ</a:t>
            </a:r>
            <a:r>
              <a:rPr lang="en-US" altLang="ja-JP" sz="2400" dirty="0">
                <a:solidFill>
                  <a:prstClr val="black"/>
                </a:solidFill>
                <a:latin typeface="+mj-ea"/>
                <a:ea typeface="+mj-ea"/>
              </a:rPr>
              <a:t>) </a:t>
            </a:r>
            <a:r>
              <a:rPr lang="ja-JP" altLang="en-US" sz="2400" dirty="0">
                <a:solidFill>
                  <a:prstClr val="black"/>
                </a:solidFill>
                <a:latin typeface="+mj-ea"/>
                <a:ea typeface="+mj-ea"/>
              </a:rPr>
              <a:t>形や色彩などの組合せによる構成の美しさを捉えること。</a:t>
            </a:r>
            <a:endParaRPr lang="en-US" altLang="ja-JP" sz="2400" dirty="0">
              <a:solidFill>
                <a:prstClr val="black"/>
              </a:solidFill>
              <a:latin typeface="+mj-ea"/>
              <a:ea typeface="+mj-ea"/>
            </a:endParaRPr>
          </a:p>
          <a:p>
            <a:pPr lvl="0"/>
            <a:r>
              <a:rPr lang="en-US" altLang="ja-JP" sz="2400" dirty="0">
                <a:solidFill>
                  <a:prstClr val="black"/>
                </a:solidFill>
                <a:latin typeface="+mj-ea"/>
                <a:ea typeface="+mj-ea"/>
              </a:rPr>
              <a:t>(</a:t>
            </a:r>
            <a:r>
              <a:rPr lang="ja-JP" altLang="en-US" sz="2400" dirty="0">
                <a:solidFill>
                  <a:prstClr val="black"/>
                </a:solidFill>
                <a:latin typeface="+mj-ea"/>
                <a:ea typeface="+mj-ea"/>
              </a:rPr>
              <a:t>ｵ</a:t>
            </a:r>
            <a:r>
              <a:rPr lang="en-US" altLang="ja-JP" sz="2400" dirty="0">
                <a:solidFill>
                  <a:prstClr val="black"/>
                </a:solidFill>
                <a:latin typeface="+mj-ea"/>
                <a:ea typeface="+mj-ea"/>
              </a:rPr>
              <a:t>) </a:t>
            </a:r>
            <a:r>
              <a:rPr lang="ja-JP" altLang="en-US" sz="2400" dirty="0">
                <a:solidFill>
                  <a:prstClr val="black"/>
                </a:solidFill>
                <a:latin typeface="+mj-ea"/>
                <a:ea typeface="+mj-ea"/>
              </a:rPr>
              <a:t>余白や空間</a:t>
            </a:r>
            <a:r>
              <a:rPr lang="ja-JP" altLang="en-US" sz="2400">
                <a:solidFill>
                  <a:prstClr val="black"/>
                </a:solidFill>
                <a:latin typeface="+mj-ea"/>
                <a:ea typeface="+mj-ea"/>
              </a:rPr>
              <a:t>の効果，立体感や遠近感，量感</a:t>
            </a:r>
            <a:r>
              <a:rPr lang="ja-JP" altLang="en-US" sz="2400" dirty="0">
                <a:solidFill>
                  <a:prstClr val="black"/>
                </a:solidFill>
                <a:latin typeface="+mj-ea"/>
                <a:ea typeface="+mj-ea"/>
              </a:rPr>
              <a:t>や動勢などを捉える</a:t>
            </a:r>
            <a:endParaRPr lang="en-US" altLang="ja-JP" sz="2400" dirty="0">
              <a:solidFill>
                <a:prstClr val="black"/>
              </a:solidFill>
              <a:latin typeface="+mj-ea"/>
              <a:ea typeface="+mj-ea"/>
            </a:endParaRPr>
          </a:p>
          <a:p>
            <a:pPr lvl="0"/>
            <a:r>
              <a:rPr lang="ja-JP" altLang="en-US" sz="2400" dirty="0">
                <a:solidFill>
                  <a:prstClr val="black"/>
                </a:solidFill>
                <a:latin typeface="+mj-ea"/>
                <a:ea typeface="+mj-ea"/>
              </a:rPr>
              <a:t>　　こと。</a:t>
            </a:r>
          </a:p>
        </p:txBody>
      </p:sp>
      <p:sp>
        <p:nvSpPr>
          <p:cNvPr id="13" name="正方形/長方形 12"/>
          <p:cNvSpPr/>
          <p:nvPr/>
        </p:nvSpPr>
        <p:spPr>
          <a:xfrm>
            <a:off x="0" y="4541058"/>
            <a:ext cx="2874505" cy="400110"/>
          </a:xfrm>
          <a:prstGeom prst="rect">
            <a:avLst/>
          </a:prstGeom>
        </p:spPr>
        <p:txBody>
          <a:bodyPr wrap="none">
            <a:spAutoFit/>
          </a:bodyPr>
          <a:lstStyle/>
          <a:p>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共通事項</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のイの指導</a:t>
            </a:r>
            <a:endParaRPr lang="ja-JP" altLang="en-US" sz="2000" dirty="0">
              <a:latin typeface="+mn-ea"/>
            </a:endParaRPr>
          </a:p>
        </p:txBody>
      </p:sp>
      <p:sp>
        <p:nvSpPr>
          <p:cNvPr id="14" name="正方形/長方形 13"/>
          <p:cNvSpPr/>
          <p:nvPr/>
        </p:nvSpPr>
        <p:spPr>
          <a:xfrm>
            <a:off x="190365" y="4955684"/>
            <a:ext cx="8830057" cy="1569660"/>
          </a:xfrm>
          <a:prstGeom prst="rect">
            <a:avLst/>
          </a:prstGeom>
          <a:solidFill>
            <a:schemeClr val="bg1"/>
          </a:solidFill>
          <a:ln>
            <a:solidFill>
              <a:schemeClr val="tx1"/>
            </a:solidFill>
          </a:ln>
        </p:spPr>
        <p:txBody>
          <a:bodyPr wrap="square">
            <a:spAutoFit/>
          </a:bodyPr>
          <a:lstStyle/>
          <a:p>
            <a:pPr lvl="0"/>
            <a:r>
              <a:rPr lang="en-US" altLang="ja-JP" sz="2400" dirty="0">
                <a:solidFill>
                  <a:prstClr val="black"/>
                </a:solidFill>
                <a:latin typeface="+mj-ea"/>
                <a:ea typeface="+mj-ea"/>
              </a:rPr>
              <a:t>(</a:t>
            </a:r>
            <a:r>
              <a:rPr lang="ja-JP" altLang="en-US" sz="2400" dirty="0">
                <a:solidFill>
                  <a:prstClr val="black"/>
                </a:solidFill>
                <a:latin typeface="+mj-ea"/>
                <a:ea typeface="+mj-ea"/>
              </a:rPr>
              <a:t>ｱ</a:t>
            </a:r>
            <a:r>
              <a:rPr lang="en-US" altLang="ja-JP" sz="2400" dirty="0">
                <a:solidFill>
                  <a:prstClr val="black"/>
                </a:solidFill>
                <a:latin typeface="+mj-ea"/>
                <a:ea typeface="+mj-ea"/>
              </a:rPr>
              <a:t>) </a:t>
            </a:r>
            <a:r>
              <a:rPr lang="ja-JP" altLang="en-US" sz="2400" dirty="0">
                <a:solidFill>
                  <a:prstClr val="black"/>
                </a:solidFill>
                <a:latin typeface="+mj-ea"/>
                <a:ea typeface="+mj-ea"/>
              </a:rPr>
              <a:t>造形的な特徴などを</a:t>
            </a:r>
            <a:r>
              <a:rPr lang="ja-JP" altLang="en-US" sz="2400">
                <a:solidFill>
                  <a:prstClr val="black"/>
                </a:solidFill>
                <a:latin typeface="+mj-ea"/>
                <a:ea typeface="+mj-ea"/>
              </a:rPr>
              <a:t>基に，見立てたり，心情</a:t>
            </a:r>
            <a:r>
              <a:rPr lang="ja-JP" altLang="en-US" sz="2400" dirty="0">
                <a:solidFill>
                  <a:prstClr val="black"/>
                </a:solidFill>
                <a:latin typeface="+mj-ea"/>
                <a:ea typeface="+mj-ea"/>
              </a:rPr>
              <a:t>などと関連付けたり</a:t>
            </a:r>
            <a:endParaRPr lang="en-US" altLang="ja-JP" sz="2400" dirty="0">
              <a:solidFill>
                <a:prstClr val="black"/>
              </a:solidFill>
              <a:latin typeface="+mj-ea"/>
              <a:ea typeface="+mj-ea"/>
            </a:endParaRPr>
          </a:p>
          <a:p>
            <a:pPr lvl="0"/>
            <a:r>
              <a:rPr lang="ja-JP" altLang="en-US" sz="2400" dirty="0">
                <a:solidFill>
                  <a:prstClr val="black"/>
                </a:solidFill>
                <a:latin typeface="+mj-ea"/>
                <a:ea typeface="+mj-ea"/>
              </a:rPr>
              <a:t>　　して全体のイメージで捉えること。</a:t>
            </a:r>
            <a:endParaRPr lang="en-US" altLang="ja-JP" sz="2400" dirty="0">
              <a:solidFill>
                <a:prstClr val="black"/>
              </a:solidFill>
              <a:latin typeface="+mj-ea"/>
              <a:ea typeface="+mj-ea"/>
            </a:endParaRPr>
          </a:p>
          <a:p>
            <a:pPr lvl="0"/>
            <a:r>
              <a:rPr lang="en-US" altLang="ja-JP" sz="2400" dirty="0">
                <a:solidFill>
                  <a:prstClr val="black"/>
                </a:solidFill>
                <a:latin typeface="+mj-ea"/>
                <a:ea typeface="+mj-ea"/>
              </a:rPr>
              <a:t>(</a:t>
            </a:r>
            <a:r>
              <a:rPr lang="ja-JP" altLang="en-US" sz="2400" dirty="0">
                <a:solidFill>
                  <a:prstClr val="black"/>
                </a:solidFill>
                <a:latin typeface="+mj-ea"/>
                <a:ea typeface="+mj-ea"/>
              </a:rPr>
              <a:t>ｲ</a:t>
            </a:r>
            <a:r>
              <a:rPr lang="en-US" altLang="ja-JP" sz="2400" dirty="0">
                <a:solidFill>
                  <a:prstClr val="black"/>
                </a:solidFill>
                <a:latin typeface="+mj-ea"/>
                <a:ea typeface="+mj-ea"/>
              </a:rPr>
              <a:t>) </a:t>
            </a:r>
            <a:r>
              <a:rPr lang="ja-JP" altLang="en-US" sz="2400" dirty="0">
                <a:solidFill>
                  <a:prstClr val="black"/>
                </a:solidFill>
                <a:latin typeface="+mj-ea"/>
                <a:ea typeface="+mj-ea"/>
              </a:rPr>
              <a:t>造形的な特徴などを</a:t>
            </a:r>
            <a:r>
              <a:rPr lang="ja-JP" altLang="en-US" sz="2400">
                <a:solidFill>
                  <a:prstClr val="black"/>
                </a:solidFill>
                <a:latin typeface="+mj-ea"/>
                <a:ea typeface="+mj-ea"/>
              </a:rPr>
              <a:t>基に，作風</a:t>
            </a:r>
            <a:r>
              <a:rPr lang="ja-JP" altLang="en-US" sz="2400" dirty="0">
                <a:solidFill>
                  <a:prstClr val="black"/>
                </a:solidFill>
                <a:latin typeface="+mj-ea"/>
                <a:ea typeface="+mj-ea"/>
              </a:rPr>
              <a:t>や様式などの文化的な視点で</a:t>
            </a:r>
            <a:endParaRPr lang="en-US" altLang="ja-JP" sz="2400" dirty="0">
              <a:solidFill>
                <a:prstClr val="black"/>
              </a:solidFill>
              <a:latin typeface="+mj-ea"/>
              <a:ea typeface="+mj-ea"/>
            </a:endParaRPr>
          </a:p>
          <a:p>
            <a:pPr lvl="0"/>
            <a:r>
              <a:rPr lang="ja-JP" altLang="en-US" sz="2400" dirty="0">
                <a:solidFill>
                  <a:prstClr val="black"/>
                </a:solidFill>
                <a:latin typeface="+mj-ea"/>
                <a:ea typeface="+mj-ea"/>
              </a:rPr>
              <a:t>　　捉えること。</a:t>
            </a:r>
          </a:p>
        </p:txBody>
      </p:sp>
      <p:sp>
        <p:nvSpPr>
          <p:cNvPr id="9" name="AutoShape 17">
            <a:extLst>
              <a:ext uri="{FF2B5EF4-FFF2-40B4-BE49-F238E27FC236}">
                <a16:creationId xmlns:a16="http://schemas.microsoft.com/office/drawing/2014/main" id="{2D3AC9C1-C5DE-4006-B82F-18E5D02ADB3A}"/>
              </a:ext>
            </a:extLst>
          </p:cNvPr>
          <p:cNvSpPr>
            <a:spLocks noChangeArrowheads="1"/>
          </p:cNvSpPr>
          <p:nvPr/>
        </p:nvSpPr>
        <p:spPr bwMode="auto">
          <a:xfrm>
            <a:off x="6156176" y="44450"/>
            <a:ext cx="298782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P125~129</a:t>
            </a:r>
            <a:endParaRPr lang="ja-JP" altLang="en-US" dirty="0">
              <a:ea typeface="ＤＨＰ平成明朝体W7" panose="02020700000000000000" pitchFamily="18" charset="-128"/>
              <a:cs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8874086"/>
      </p:ext>
    </p:extLst>
  </p:cSld>
  <p:clrMapOvr>
    <a:masterClrMapping/>
  </p:clrMapOvr>
  <mc:AlternateContent xmlns:mc="http://schemas.openxmlformats.org/markup-compatibility/2006" xmlns:p14="http://schemas.microsoft.com/office/powerpoint/2010/main">
    <mc:Choice Requires="p14">
      <p:transition spd="slow" p14:dur="2000" advTm="49594"/>
    </mc:Choice>
    <mc:Fallback xmlns="">
      <p:transition spd="slow" advTm="4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7">
            <a:extLst>
              <a:ext uri="{FF2B5EF4-FFF2-40B4-BE49-F238E27FC236}">
                <a16:creationId xmlns:a16="http://schemas.microsoft.com/office/drawing/2014/main" id="{E0A0B315-2E42-44BD-B6F5-404B78F48A29}"/>
              </a:ext>
            </a:extLst>
          </p:cNvPr>
          <p:cNvSpPr>
            <a:spLocks noChangeArrowheads="1"/>
          </p:cNvSpPr>
          <p:nvPr/>
        </p:nvSpPr>
        <p:spPr bwMode="auto">
          <a:xfrm>
            <a:off x="6948264" y="44450"/>
            <a:ext cx="219573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P135</a:t>
            </a:r>
            <a:endParaRPr lang="ja-JP" altLang="en-US" dirty="0">
              <a:ea typeface="ＤＨＰ平成明朝体W7" panose="02020700000000000000" pitchFamily="18" charset="-128"/>
              <a:cs typeface="Tahoma" panose="020B0604030504040204" pitchFamily="34" charset="0"/>
            </a:endParaRPr>
          </a:p>
        </p:txBody>
      </p:sp>
      <p:sp>
        <p:nvSpPr>
          <p:cNvPr id="8"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sp>
        <p:nvSpPr>
          <p:cNvPr id="11" name="正方形/長方形 10">
            <a:extLst>
              <a:ext uri="{FF2B5EF4-FFF2-40B4-BE49-F238E27FC236}">
                <a16:creationId xmlns:a16="http://schemas.microsoft.com/office/drawing/2014/main" id="{9EE84FBF-4C1E-4975-BDF7-5D592D370D06}"/>
              </a:ext>
            </a:extLst>
          </p:cNvPr>
          <p:cNvSpPr/>
          <p:nvPr/>
        </p:nvSpPr>
        <p:spPr>
          <a:xfrm>
            <a:off x="190365" y="764704"/>
            <a:ext cx="8834438" cy="429096"/>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a:t>
            </a:r>
            <a:r>
              <a:rPr lang="en-US" altLang="ja-JP" sz="2400" dirty="0">
                <a:solidFill>
                  <a:schemeClr val="tx2">
                    <a:lumMod val="50000"/>
                  </a:schemeClr>
                </a:solidFill>
              </a:rPr>
              <a:t>7</a:t>
            </a:r>
            <a:r>
              <a:rPr lang="ja-JP" altLang="en-US" sz="2400" dirty="0">
                <a:solidFill>
                  <a:schemeClr val="tx2">
                    <a:lumMod val="50000"/>
                  </a:schemeClr>
                </a:solidFill>
              </a:rPr>
              <a:t>）　創造性を尊重する態度の形成と知的財産権や肖像権</a:t>
            </a:r>
          </a:p>
        </p:txBody>
      </p:sp>
      <p:sp>
        <p:nvSpPr>
          <p:cNvPr id="12" name="正方形/長方形 11"/>
          <p:cNvSpPr/>
          <p:nvPr/>
        </p:nvSpPr>
        <p:spPr>
          <a:xfrm>
            <a:off x="156971" y="1412776"/>
            <a:ext cx="8830057" cy="2308324"/>
          </a:xfrm>
          <a:prstGeom prst="rect">
            <a:avLst/>
          </a:prstGeom>
          <a:ln>
            <a:solidFill>
              <a:schemeClr val="tx1"/>
            </a:solidFill>
          </a:ln>
        </p:spPr>
        <p:txBody>
          <a:bodyPr wrap="square">
            <a:spAutoFit/>
          </a:bodyPr>
          <a:lstStyle/>
          <a:p>
            <a:pPr lvl="0"/>
            <a:r>
              <a:rPr lang="ja-JP" altLang="en-US" sz="2400" b="1" dirty="0">
                <a:solidFill>
                  <a:prstClr val="black"/>
                </a:solidFill>
                <a:latin typeface="+mj-ea"/>
                <a:ea typeface="+mj-ea"/>
              </a:rPr>
              <a:t>知的財産権や肖像権</a:t>
            </a:r>
          </a:p>
          <a:p>
            <a:pPr lvl="0"/>
            <a:r>
              <a:rPr lang="ja-JP" altLang="en-US" sz="2400" dirty="0">
                <a:solidFill>
                  <a:prstClr val="black"/>
                </a:solidFill>
                <a:latin typeface="+mj-ea"/>
                <a:ea typeface="+mj-ea"/>
              </a:rPr>
              <a:t>　生徒一人一人が創意工夫を重ねて生み出した作品にはかけがえのない価値</a:t>
            </a:r>
            <a:r>
              <a:rPr lang="ja-JP" altLang="en-US" sz="2400">
                <a:solidFill>
                  <a:prstClr val="black"/>
                </a:solidFill>
                <a:latin typeface="+mj-ea"/>
                <a:ea typeface="+mj-ea"/>
              </a:rPr>
              <a:t>があり，自己</a:t>
            </a:r>
            <a:r>
              <a:rPr lang="ja-JP" altLang="en-US" sz="2400" dirty="0">
                <a:solidFill>
                  <a:prstClr val="black"/>
                </a:solidFill>
                <a:latin typeface="+mj-ea"/>
                <a:ea typeface="+mj-ea"/>
              </a:rPr>
              <a:t>や他者の作品などに表れている創造性を尊重する態度を育成することが重要である。</a:t>
            </a:r>
            <a:r>
              <a:rPr lang="ja-JP" altLang="en-US" sz="2400" b="1" u="sng" dirty="0">
                <a:latin typeface="+mj-ea"/>
                <a:ea typeface="+mj-ea"/>
              </a:rPr>
              <a:t>その指導の</a:t>
            </a:r>
            <a:r>
              <a:rPr lang="ja-JP" altLang="en-US" sz="2400" b="1" u="sng">
                <a:latin typeface="+mj-ea"/>
                <a:ea typeface="+mj-ea"/>
              </a:rPr>
              <a:t>中で，必要</a:t>
            </a:r>
            <a:r>
              <a:rPr lang="ja-JP" altLang="en-US" sz="2400" b="1" u="sng" dirty="0">
                <a:latin typeface="+mj-ea"/>
                <a:ea typeface="+mj-ea"/>
              </a:rPr>
              <a:t>に応じて著作権などの知的財産権や肖像権</a:t>
            </a:r>
            <a:r>
              <a:rPr lang="ja-JP" altLang="en-US" sz="2400" b="1" u="sng">
                <a:latin typeface="+mj-ea"/>
                <a:ea typeface="+mj-ea"/>
              </a:rPr>
              <a:t>に触れ，作者</a:t>
            </a:r>
            <a:r>
              <a:rPr lang="ja-JP" altLang="en-US" sz="2400" b="1" u="sng" dirty="0">
                <a:latin typeface="+mj-ea"/>
                <a:ea typeface="+mj-ea"/>
              </a:rPr>
              <a:t>の権利を</a:t>
            </a:r>
            <a:r>
              <a:rPr lang="ja-JP" altLang="en-US" sz="2400" b="1" u="sng">
                <a:latin typeface="+mj-ea"/>
                <a:ea typeface="+mj-ea"/>
              </a:rPr>
              <a:t>尊重し，侵害</a:t>
            </a:r>
            <a:r>
              <a:rPr lang="ja-JP" altLang="en-US" sz="2400" b="1" u="sng" dirty="0">
                <a:latin typeface="+mj-ea"/>
                <a:ea typeface="+mj-ea"/>
              </a:rPr>
              <a:t>しないことについての指導も併せて必要である。</a:t>
            </a:r>
          </a:p>
        </p:txBody>
      </p:sp>
      <p:sp>
        <p:nvSpPr>
          <p:cNvPr id="14" name="正方形/長方形 13"/>
          <p:cNvSpPr/>
          <p:nvPr/>
        </p:nvSpPr>
        <p:spPr>
          <a:xfrm>
            <a:off x="72008" y="3923556"/>
            <a:ext cx="9036496" cy="2677656"/>
          </a:xfrm>
          <a:prstGeom prst="rect">
            <a:avLst/>
          </a:prstGeom>
          <a:solidFill>
            <a:schemeClr val="bg1"/>
          </a:solidFill>
          <a:ln>
            <a:noFill/>
          </a:ln>
        </p:spPr>
        <p:txBody>
          <a:bodyPr wrap="square">
            <a:spAutoFit/>
          </a:bodyPr>
          <a:lstStyle/>
          <a:p>
            <a:r>
              <a:rPr lang="ja-JP" altLang="en-US" sz="2400" dirty="0">
                <a:solidFill>
                  <a:prstClr val="black"/>
                </a:solidFill>
                <a:latin typeface="+mj-ea"/>
                <a:ea typeface="+mj-ea"/>
              </a:rPr>
              <a:t>◆絵画，漫画，イラストレーション，雑誌の写真などには著作権が</a:t>
            </a:r>
            <a:endParaRPr lang="en-US" altLang="ja-JP" sz="2400" dirty="0">
              <a:solidFill>
                <a:prstClr val="black"/>
              </a:solidFill>
              <a:latin typeface="+mj-ea"/>
              <a:ea typeface="+mj-ea"/>
            </a:endParaRPr>
          </a:p>
          <a:p>
            <a:r>
              <a:rPr lang="en-US" altLang="ja-JP" sz="2400" dirty="0">
                <a:solidFill>
                  <a:prstClr val="black"/>
                </a:solidFill>
                <a:latin typeface="+mj-ea"/>
                <a:ea typeface="+mj-ea"/>
              </a:rPr>
              <a:t>   </a:t>
            </a:r>
            <a:r>
              <a:rPr lang="ja-JP" altLang="en-US" sz="2400" dirty="0">
                <a:solidFill>
                  <a:prstClr val="black"/>
                </a:solidFill>
                <a:latin typeface="+mj-ea"/>
                <a:ea typeface="+mj-ea"/>
              </a:rPr>
              <a:t>あるので，これらを用いて模写をしたりコラージュをしたりすること， </a:t>
            </a:r>
            <a:endParaRPr lang="en-US" altLang="ja-JP" sz="2400" dirty="0">
              <a:solidFill>
                <a:prstClr val="black"/>
              </a:solidFill>
              <a:latin typeface="+mj-ea"/>
              <a:ea typeface="+mj-ea"/>
            </a:endParaRPr>
          </a:p>
          <a:p>
            <a:r>
              <a:rPr lang="en-US" altLang="ja-JP" sz="2400" dirty="0">
                <a:solidFill>
                  <a:prstClr val="black"/>
                </a:solidFill>
                <a:latin typeface="+mj-ea"/>
                <a:ea typeface="+mj-ea"/>
              </a:rPr>
              <a:t>   </a:t>
            </a:r>
            <a:r>
              <a:rPr lang="ja-JP" altLang="en-US" sz="2400" dirty="0">
                <a:solidFill>
                  <a:prstClr val="black"/>
                </a:solidFill>
                <a:latin typeface="+mj-ea"/>
                <a:ea typeface="+mj-ea"/>
              </a:rPr>
              <a:t>テレビ番組や市販されているビデオやコンピュータソフトの一部ない</a:t>
            </a:r>
            <a:endParaRPr lang="en-US" altLang="ja-JP" sz="2400" dirty="0">
              <a:solidFill>
                <a:prstClr val="black"/>
              </a:solidFill>
              <a:latin typeface="+mj-ea"/>
              <a:ea typeface="+mj-ea"/>
            </a:endParaRPr>
          </a:p>
          <a:p>
            <a:r>
              <a:rPr lang="en-US" altLang="ja-JP" sz="2400" dirty="0">
                <a:solidFill>
                  <a:prstClr val="black"/>
                </a:solidFill>
                <a:latin typeface="+mj-ea"/>
                <a:ea typeface="+mj-ea"/>
              </a:rPr>
              <a:t>   </a:t>
            </a:r>
            <a:r>
              <a:rPr lang="ja-JP" altLang="en-US" sz="2400" dirty="0">
                <a:solidFill>
                  <a:prstClr val="black"/>
                </a:solidFill>
                <a:latin typeface="+mj-ea"/>
                <a:ea typeface="+mj-ea"/>
              </a:rPr>
              <a:t>し</a:t>
            </a:r>
            <a:r>
              <a:rPr lang="en-US" altLang="ja-JP" sz="2400" dirty="0">
                <a:solidFill>
                  <a:prstClr val="black"/>
                </a:solidFill>
                <a:latin typeface="+mj-ea"/>
                <a:ea typeface="+mj-ea"/>
              </a:rPr>
              <a:t>, </a:t>
            </a:r>
            <a:r>
              <a:rPr lang="ja-JP" altLang="en-US" sz="2400" dirty="0">
                <a:solidFill>
                  <a:prstClr val="black"/>
                </a:solidFill>
                <a:latin typeface="+mj-ea"/>
                <a:ea typeface="+mj-ea"/>
              </a:rPr>
              <a:t>全部を使用してビデオ作品を制作することなどについては，原則</a:t>
            </a:r>
            <a:endParaRPr lang="en-US" altLang="ja-JP" sz="2400" dirty="0">
              <a:solidFill>
                <a:prstClr val="black"/>
              </a:solidFill>
              <a:latin typeface="+mj-ea"/>
              <a:ea typeface="+mj-ea"/>
            </a:endParaRPr>
          </a:p>
          <a:p>
            <a:r>
              <a:rPr lang="en-US" altLang="ja-JP" sz="2400" dirty="0">
                <a:solidFill>
                  <a:prstClr val="black"/>
                </a:solidFill>
                <a:latin typeface="+mj-ea"/>
                <a:ea typeface="+mj-ea"/>
              </a:rPr>
              <a:t>   </a:t>
            </a:r>
            <a:r>
              <a:rPr lang="ja-JP" altLang="en-US" sz="2400" dirty="0">
                <a:solidFill>
                  <a:prstClr val="black"/>
                </a:solidFill>
                <a:latin typeface="+mj-ea"/>
                <a:ea typeface="+mj-ea"/>
              </a:rPr>
              <a:t>として著作権をもつ者の了解が必要である。</a:t>
            </a:r>
            <a:r>
              <a:rPr lang="ja-JP" altLang="en-US" sz="2400" dirty="0"/>
              <a:t>ただし，授業で利用</a:t>
            </a:r>
            <a:endParaRPr lang="en-US" altLang="ja-JP" sz="2400" dirty="0"/>
          </a:p>
          <a:p>
            <a:r>
              <a:rPr lang="en-US" altLang="ja-JP" sz="2400" dirty="0"/>
              <a:t>    </a:t>
            </a:r>
            <a:r>
              <a:rPr lang="ja-JP" altLang="en-US" sz="2400" dirty="0"/>
              <a:t>する場合は例外とされ，一定の条件を満たす場合には著作者の</a:t>
            </a:r>
            <a:endParaRPr lang="en-US" altLang="ja-JP" sz="2400" dirty="0"/>
          </a:p>
          <a:p>
            <a:r>
              <a:rPr lang="en-US" altLang="ja-JP" sz="2400" dirty="0"/>
              <a:t>    </a:t>
            </a:r>
            <a:r>
              <a:rPr lang="ja-JP" altLang="en-US" sz="2400" dirty="0"/>
              <a:t>了解を得る必要がない。</a:t>
            </a:r>
            <a:endParaRPr lang="ja-JP" altLang="en-US" sz="2400" dirty="0">
              <a:solidFill>
                <a:prstClr val="black"/>
              </a:solidFill>
              <a:latin typeface="+mj-ea"/>
              <a:ea typeface="+mj-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1572967"/>
      </p:ext>
    </p:extLst>
  </p:cSld>
  <p:clrMapOvr>
    <a:masterClrMapping/>
  </p:clrMapOvr>
  <mc:AlternateContent xmlns:mc="http://schemas.openxmlformats.org/markup-compatibility/2006" xmlns:p14="http://schemas.microsoft.com/office/powerpoint/2010/main">
    <mc:Choice Requires="p14">
      <p:transition spd="slow" p14:dur="2000" advTm="59992"/>
    </mc:Choice>
    <mc:Fallback xmlns="">
      <p:transition spd="slow" advTm="5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7">
            <a:extLst>
              <a:ext uri="{FF2B5EF4-FFF2-40B4-BE49-F238E27FC236}">
                <a16:creationId xmlns:a16="http://schemas.microsoft.com/office/drawing/2014/main" id="{E0A0B315-2E42-44BD-B6F5-404B78F48A29}"/>
              </a:ext>
            </a:extLst>
          </p:cNvPr>
          <p:cNvSpPr>
            <a:spLocks noChangeArrowheads="1"/>
          </p:cNvSpPr>
          <p:nvPr/>
        </p:nvSpPr>
        <p:spPr bwMode="auto">
          <a:xfrm>
            <a:off x="6948264" y="44450"/>
            <a:ext cx="219573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P137</a:t>
            </a:r>
            <a:endParaRPr lang="ja-JP" altLang="en-US" dirty="0">
              <a:ea typeface="ＤＨＰ平成明朝体W7" panose="02020700000000000000" pitchFamily="18" charset="-128"/>
              <a:cs typeface="Tahoma" panose="020B0604030504040204" pitchFamily="34" charset="0"/>
            </a:endParaRPr>
          </a:p>
        </p:txBody>
      </p:sp>
      <p:sp>
        <p:nvSpPr>
          <p:cNvPr id="9" name="正方形/長方形 8"/>
          <p:cNvSpPr/>
          <p:nvPr/>
        </p:nvSpPr>
        <p:spPr>
          <a:xfrm>
            <a:off x="140905" y="1076543"/>
            <a:ext cx="8830057" cy="830997"/>
          </a:xfrm>
          <a:prstGeom prst="rect">
            <a:avLst/>
          </a:prstGeom>
          <a:ln>
            <a:solidFill>
              <a:schemeClr val="tx1"/>
            </a:solidFill>
          </a:ln>
        </p:spPr>
        <p:txBody>
          <a:bodyPr wrap="square">
            <a:spAutoFit/>
          </a:bodyPr>
          <a:lstStyle/>
          <a:p>
            <a:pPr lvl="0"/>
            <a:r>
              <a:rPr lang="ja-JP" altLang="en-US" sz="2400" dirty="0">
                <a:solidFill>
                  <a:prstClr val="black"/>
                </a:solidFill>
              </a:rPr>
              <a:t>３　事故防止</a:t>
            </a:r>
            <a:r>
              <a:rPr lang="ja-JP" altLang="en-US" sz="2400">
                <a:solidFill>
                  <a:prstClr val="black"/>
                </a:solidFill>
              </a:rPr>
              <a:t>のため，特に，刃物類，塗料，器具</a:t>
            </a:r>
            <a:r>
              <a:rPr lang="ja-JP" altLang="en-US" sz="2400" dirty="0">
                <a:solidFill>
                  <a:prstClr val="black"/>
                </a:solidFill>
              </a:rPr>
              <a:t>などの使い方の指導</a:t>
            </a:r>
            <a:r>
              <a:rPr lang="ja-JP" altLang="en-US" sz="2400">
                <a:solidFill>
                  <a:prstClr val="black"/>
                </a:solidFill>
              </a:rPr>
              <a:t>と保管，活動</a:t>
            </a:r>
            <a:r>
              <a:rPr lang="ja-JP" altLang="en-US" sz="2400" dirty="0">
                <a:solidFill>
                  <a:prstClr val="black"/>
                </a:solidFill>
              </a:rPr>
              <a:t>場所における安全指導などを徹底するものとする。</a:t>
            </a:r>
          </a:p>
        </p:txBody>
      </p:sp>
      <p:sp>
        <p:nvSpPr>
          <p:cNvPr id="6" name="Text Box 19">
            <a:extLst>
              <a:ext uri="{FF2B5EF4-FFF2-40B4-BE49-F238E27FC236}">
                <a16:creationId xmlns:a16="http://schemas.microsoft.com/office/drawing/2014/main" id="{0EFB7468-ED86-48CA-B460-1E37E02376B0}"/>
              </a:ext>
            </a:extLst>
          </p:cNvPr>
          <p:cNvSpPr txBox="1">
            <a:spLocks noChangeArrowheads="1"/>
          </p:cNvSpPr>
          <p:nvPr/>
        </p:nvSpPr>
        <p:spPr bwMode="auto">
          <a:xfrm>
            <a:off x="107504" y="620688"/>
            <a:ext cx="6553200" cy="46166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３　安全指導</a:t>
            </a:r>
          </a:p>
        </p:txBody>
      </p:sp>
      <p:sp>
        <p:nvSpPr>
          <p:cNvPr id="11"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4825107" cy="432222"/>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Ⅴ</a:t>
            </a:r>
            <a:r>
              <a:rPr lang="ja-JP" altLang="en-US" sz="2400" b="1" dirty="0">
                <a:solidFill>
                  <a:prstClr val="black"/>
                </a:solidFill>
                <a:ea typeface="HGP教科書体" panose="02020600000000000000" pitchFamily="18" charset="-128"/>
              </a:rPr>
              <a:t>　指導計画の作成と内容の取扱い</a:t>
            </a:r>
          </a:p>
        </p:txBody>
      </p:sp>
      <p:sp>
        <p:nvSpPr>
          <p:cNvPr id="5" name="正方形/長方形 4"/>
          <p:cNvSpPr/>
          <p:nvPr/>
        </p:nvSpPr>
        <p:spPr>
          <a:xfrm>
            <a:off x="140905" y="4310608"/>
            <a:ext cx="8809484" cy="1815882"/>
          </a:xfrm>
          <a:prstGeom prst="rect">
            <a:avLst/>
          </a:prstGeom>
          <a:ln>
            <a:solidFill>
              <a:schemeClr val="tx1"/>
            </a:solidFill>
          </a:ln>
        </p:spPr>
        <p:txBody>
          <a:bodyPr wrap="square">
            <a:spAutoFit/>
          </a:bodyPr>
          <a:lstStyle/>
          <a:p>
            <a:r>
              <a:rPr lang="ja-JP" altLang="en-US" sz="2800" dirty="0">
                <a:latin typeface="ＭＳ明朝"/>
              </a:rPr>
              <a:t>　電動の糸のこぎりやドリルなど電動機械については慎重に取り扱い，使用時には教師が直接指導に当たり，適切な扱い方を学ばせるとともに，</a:t>
            </a:r>
            <a:r>
              <a:rPr lang="ja-JP" altLang="en-US" sz="2800" u="sng" dirty="0">
                <a:solidFill>
                  <a:srgbClr val="FF0000"/>
                </a:solidFill>
                <a:latin typeface="ＭＳ明朝"/>
              </a:rPr>
              <a:t>安全意識をもたせる</a:t>
            </a:r>
            <a:r>
              <a:rPr lang="ja-JP" altLang="en-US" sz="2800" dirty="0">
                <a:latin typeface="ＭＳ明朝"/>
              </a:rPr>
              <a:t>などの指導が大切である。</a:t>
            </a:r>
            <a:endParaRPr lang="ja-JP" altLang="en-US" sz="2800" dirty="0"/>
          </a:p>
        </p:txBody>
      </p:sp>
      <p:sp>
        <p:nvSpPr>
          <p:cNvPr id="7" name="正方形/長方形 6"/>
          <p:cNvSpPr/>
          <p:nvPr/>
        </p:nvSpPr>
        <p:spPr>
          <a:xfrm>
            <a:off x="161478" y="2228381"/>
            <a:ext cx="8809484" cy="1815882"/>
          </a:xfrm>
          <a:prstGeom prst="rect">
            <a:avLst/>
          </a:prstGeom>
          <a:ln>
            <a:solidFill>
              <a:schemeClr val="tx1"/>
            </a:solidFill>
          </a:ln>
        </p:spPr>
        <p:txBody>
          <a:bodyPr wrap="square">
            <a:spAutoFit/>
          </a:bodyPr>
          <a:lstStyle/>
          <a:p>
            <a:r>
              <a:rPr lang="ja-JP" altLang="en-US" sz="2800" dirty="0">
                <a:latin typeface="ＭＳ明朝"/>
              </a:rPr>
              <a:t>　事故防止のためには，用具や機械類は</a:t>
            </a:r>
            <a:r>
              <a:rPr lang="ja-JP" altLang="en-US" sz="2800" u="sng" dirty="0">
                <a:solidFill>
                  <a:srgbClr val="FF0000"/>
                </a:solidFill>
                <a:latin typeface="ＭＳ明朝"/>
              </a:rPr>
              <a:t>日常よく点検　整備</a:t>
            </a:r>
            <a:r>
              <a:rPr lang="ja-JP" altLang="en-US" sz="2800" dirty="0">
                <a:latin typeface="ＭＳ明朝"/>
              </a:rPr>
              <a:t>をし，刃物類をはじめとした材料・用具の正しい使い方や手入れや片付けの仕方などの</a:t>
            </a:r>
            <a:r>
              <a:rPr lang="ja-JP" altLang="en-US" sz="2800" u="sng" dirty="0">
                <a:solidFill>
                  <a:srgbClr val="FF0000"/>
                </a:solidFill>
                <a:latin typeface="ＭＳ明朝"/>
              </a:rPr>
              <a:t>安全指導を，授業の中で適切な機会を捉えて行う</a:t>
            </a:r>
            <a:r>
              <a:rPr lang="ja-JP" altLang="en-US" sz="2800" dirty="0">
                <a:latin typeface="ＭＳ明朝"/>
              </a:rPr>
              <a:t>必要がある。</a:t>
            </a:r>
            <a:endParaRPr lang="ja-JP" altLang="en-US" sz="2800"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2878146"/>
      </p:ext>
    </p:extLst>
  </p:cSld>
  <p:clrMapOvr>
    <a:masterClrMapping/>
  </p:clrMapOvr>
  <mc:AlternateContent xmlns:mc="http://schemas.openxmlformats.org/markup-compatibility/2006" xmlns:p14="http://schemas.microsoft.com/office/powerpoint/2010/main">
    <mc:Choice Requires="p14">
      <p:transition spd="slow" p14:dur="2000" advTm="42992"/>
    </mc:Choice>
    <mc:Fallback xmlns="">
      <p:transition spd="slow" advTm="4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6" descr="紫のメッシュ">
            <a:extLst>
              <a:ext uri="{FF2B5EF4-FFF2-40B4-BE49-F238E27FC236}">
                <a16:creationId xmlns:a16="http://schemas.microsoft.com/office/drawing/2014/main" id="{F7CCC30F-D962-43D8-B228-843236AEC3E8}"/>
              </a:ext>
            </a:extLst>
          </p:cNvPr>
          <p:cNvSpPr>
            <a:spLocks noChangeArrowheads="1" noChangeShapeType="1" noTextEdit="1"/>
          </p:cNvSpPr>
          <p:nvPr/>
        </p:nvSpPr>
        <p:spPr bwMode="auto">
          <a:xfrm>
            <a:off x="2728913" y="6367193"/>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8195" name="WordArt 10">
            <a:extLst>
              <a:ext uri="{FF2B5EF4-FFF2-40B4-BE49-F238E27FC236}">
                <a16:creationId xmlns:a16="http://schemas.microsoft.com/office/drawing/2014/main" id="{61F622A2-0F32-475E-8C21-C31FB1335BAD}"/>
              </a:ext>
            </a:extLst>
          </p:cNvPr>
          <p:cNvSpPr>
            <a:spLocks noChangeArrowheads="1" noChangeShapeType="1" noTextEdit="1"/>
          </p:cNvSpPr>
          <p:nvPr/>
        </p:nvSpPr>
        <p:spPr bwMode="auto">
          <a:xfrm>
            <a:off x="3621088" y="1279090"/>
            <a:ext cx="1873250" cy="609600"/>
          </a:xfrm>
          <a:prstGeom prst="rect">
            <a:avLst/>
          </a:prstGeom>
        </p:spPr>
        <p:txBody>
          <a:bodyPr wrap="none" fromWordArt="1">
            <a:prstTxWarp prst="textPlain">
              <a:avLst>
                <a:gd name="adj" fmla="val 50000"/>
              </a:avLst>
            </a:prstTxWarp>
          </a:bodyPr>
          <a:lstStyle/>
          <a:p>
            <a:pPr algn="ctr"/>
            <a:r>
              <a:rPr lang="ja-JP" altLang="en-US" sz="5400" b="1" kern="10" dirty="0">
                <a:ln w="0"/>
                <a:latin typeface="HGP教科書体" panose="02020600000000000000" pitchFamily="18" charset="-128"/>
                <a:ea typeface="HGP教科書体" panose="02020600000000000000" pitchFamily="18" charset="-128"/>
              </a:rPr>
              <a:t>美術</a:t>
            </a:r>
          </a:p>
        </p:txBody>
      </p:sp>
      <p:sp>
        <p:nvSpPr>
          <p:cNvPr id="6149" name="AutoShape 12">
            <a:extLst>
              <a:ext uri="{FF2B5EF4-FFF2-40B4-BE49-F238E27FC236}">
                <a16:creationId xmlns:a16="http://schemas.microsoft.com/office/drawing/2014/main" id="{5F516A8A-2436-485A-9E2C-02DB1B6B1263}"/>
              </a:ext>
            </a:extLst>
          </p:cNvPr>
          <p:cNvSpPr>
            <a:spLocks noChangeArrowheads="1"/>
          </p:cNvSpPr>
          <p:nvPr/>
        </p:nvSpPr>
        <p:spPr bwMode="auto">
          <a:xfrm>
            <a:off x="1403648" y="2106934"/>
            <a:ext cx="6264275" cy="3432414"/>
          </a:xfrm>
          <a:prstGeom prst="bevel">
            <a:avLst>
              <a:gd name="adj" fmla="val 4912"/>
            </a:avLst>
          </a:prstGeom>
          <a:solidFill>
            <a:srgbClr val="FFFFCC"/>
          </a:solidFill>
          <a:ln>
            <a:solidFill>
              <a:srgbClr val="FF9900"/>
            </a:solid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800" b="1" dirty="0">
                <a:ea typeface="HGPｺﾞｼｯｸM" panose="020B0600000000000000" pitchFamily="50" charset="-128"/>
              </a:rPr>
              <a:t>Ⅰ</a:t>
            </a:r>
            <a:r>
              <a:rPr lang="ja-JP" altLang="en-US" sz="2800" b="1" dirty="0">
                <a:ea typeface="HGP教科書体" panose="02020600000000000000" pitchFamily="18" charset="-128"/>
              </a:rPr>
              <a:t>　美術科の改訂の趣旨及び要点</a:t>
            </a:r>
          </a:p>
          <a:p>
            <a:pPr eaLnBrk="1" fontAlgn="auto" hangingPunct="1">
              <a:spcBef>
                <a:spcPct val="50000"/>
              </a:spcBef>
              <a:spcAft>
                <a:spcPts val="0"/>
              </a:spcAft>
              <a:buFontTx/>
              <a:buNone/>
              <a:defRPr/>
            </a:pPr>
            <a:r>
              <a:rPr lang="en-US" altLang="ja-JP" sz="2800" b="1" dirty="0">
                <a:ea typeface="HGPｺﾞｼｯｸM" panose="020B0600000000000000" pitchFamily="50" charset="-128"/>
              </a:rPr>
              <a:t>Ⅱ</a:t>
            </a:r>
            <a:r>
              <a:rPr lang="ja-JP" altLang="en-US" sz="2800" b="1" dirty="0">
                <a:ea typeface="HGP教科書体" panose="02020600000000000000" pitchFamily="18" charset="-128"/>
              </a:rPr>
              <a:t>　美術科の目標及び学年の目標</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美術科の内容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各学年の目標及び内容</a:t>
            </a:r>
            <a:endParaRPr lang="en-US" altLang="ja-JP" sz="2800" b="1" dirty="0">
              <a:ea typeface="HGP教科書体" panose="02020600000000000000" pitchFamily="18" charset="-128"/>
            </a:endParaRPr>
          </a:p>
          <a:p>
            <a:pPr eaLnBrk="1" fontAlgn="auto" hangingPunct="1">
              <a:spcBef>
                <a:spcPct val="50000"/>
              </a:spcBef>
              <a:spcAft>
                <a:spcPts val="0"/>
              </a:spcAft>
              <a:buFontTx/>
              <a:buNone/>
              <a:defRPr/>
            </a:pPr>
            <a:r>
              <a:rPr lang="en-US" altLang="ja-JP" sz="2800" b="1" dirty="0">
                <a:ea typeface="HGP教科書体" panose="02020600000000000000" pitchFamily="18" charset="-128"/>
              </a:rPr>
              <a:t>Ⅴ</a:t>
            </a:r>
            <a:r>
              <a:rPr lang="ja-JP" altLang="en-US" sz="2800" b="1" dirty="0">
                <a:ea typeface="HGP教科書体" panose="02020600000000000000" pitchFamily="18" charset="-128"/>
              </a:rPr>
              <a:t>　指導計画の作成と内容の取扱い</a:t>
            </a:r>
          </a:p>
        </p:txBody>
      </p:sp>
      <p:sp>
        <p:nvSpPr>
          <p:cNvPr id="8197" name="Text Box 14">
            <a:extLst>
              <a:ext uri="{FF2B5EF4-FFF2-40B4-BE49-F238E27FC236}">
                <a16:creationId xmlns:a16="http://schemas.microsoft.com/office/drawing/2014/main" id="{0FF73AC8-0C78-479B-8AC9-BEA2775F1907}"/>
              </a:ext>
            </a:extLst>
          </p:cNvPr>
          <p:cNvSpPr txBox="1">
            <a:spLocks noChangeArrowheads="1"/>
          </p:cNvSpPr>
          <p:nvPr/>
        </p:nvSpPr>
        <p:spPr bwMode="auto">
          <a:xfrm>
            <a:off x="2149475" y="231900"/>
            <a:ext cx="2112963"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教育課程</a:t>
            </a:r>
          </a:p>
        </p:txBody>
      </p:sp>
      <p:sp>
        <p:nvSpPr>
          <p:cNvPr id="8198" name="Text Box 16">
            <a:extLst>
              <a:ext uri="{FF2B5EF4-FFF2-40B4-BE49-F238E27FC236}">
                <a16:creationId xmlns:a16="http://schemas.microsoft.com/office/drawing/2014/main" id="{ACD79456-487A-4414-9989-4700C3A3F613}"/>
              </a:ext>
            </a:extLst>
          </p:cNvPr>
          <p:cNvSpPr txBox="1">
            <a:spLocks noChangeArrowheads="1"/>
          </p:cNvSpPr>
          <p:nvPr/>
        </p:nvSpPr>
        <p:spPr bwMode="auto">
          <a:xfrm>
            <a:off x="4262438" y="230312"/>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tx2">
                    <a:lumMod val="50000"/>
                  </a:schemeClr>
                </a:solidFill>
                <a:latin typeface="HGP教科書体" panose="02020600000000000000" pitchFamily="18" charset="-128"/>
                <a:ea typeface="HGP教科書体" panose="02020600000000000000" pitchFamily="18" charset="-128"/>
              </a:rPr>
              <a:t>説明</a:t>
            </a:r>
          </a:p>
        </p:txBody>
      </p:sp>
      <p:sp>
        <p:nvSpPr>
          <p:cNvPr id="8199" name="Rectangle 17">
            <a:extLst>
              <a:ext uri="{FF2B5EF4-FFF2-40B4-BE49-F238E27FC236}">
                <a16:creationId xmlns:a16="http://schemas.microsoft.com/office/drawing/2014/main" id="{24AD6E73-4FDE-4E62-9151-A567C67D6096}"/>
              </a:ext>
            </a:extLst>
          </p:cNvPr>
          <p:cNvSpPr>
            <a:spLocks noChangeArrowheads="1"/>
          </p:cNvSpPr>
          <p:nvPr/>
        </p:nvSpPr>
        <p:spPr bwMode="auto">
          <a:xfrm>
            <a:off x="6119813" y="231900"/>
            <a:ext cx="1701800" cy="668337"/>
          </a:xfrm>
          <a:prstGeom prst="rect">
            <a:avLst/>
          </a:prstGeom>
          <a:solidFill>
            <a:schemeClr val="accent2">
              <a:lumMod val="40000"/>
              <a:lumOff val="60000"/>
            </a:schemeClr>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latin typeface="HGP教科書体" panose="02020600000000000000" pitchFamily="18" charset="-128"/>
                <a:ea typeface="HGP教科書体" panose="02020600000000000000" pitchFamily="18" charset="-128"/>
              </a:rPr>
              <a:t>中学校</a:t>
            </a:r>
          </a:p>
        </p:txBody>
      </p:sp>
      <p:sp>
        <p:nvSpPr>
          <p:cNvPr id="2" name="楕円 1">
            <a:extLst>
              <a:ext uri="{FF2B5EF4-FFF2-40B4-BE49-F238E27FC236}">
                <a16:creationId xmlns:a16="http://schemas.microsoft.com/office/drawing/2014/main" id="{C67C7BF8-9E9B-4DCE-B566-C437D11D40F5}"/>
              </a:ext>
            </a:extLst>
          </p:cNvPr>
          <p:cNvSpPr/>
          <p:nvPr/>
        </p:nvSpPr>
        <p:spPr>
          <a:xfrm>
            <a:off x="1028375" y="116632"/>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chemeClr val="tx2">
                    <a:lumMod val="50000"/>
                  </a:schemeClr>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0994156"/>
      </p:ext>
    </p:extLst>
  </p:cSld>
  <p:clrMapOvr>
    <a:masterClrMapping/>
  </p:clrMapOvr>
  <mc:AlternateContent xmlns:mc="http://schemas.openxmlformats.org/markup-compatibility/2006" xmlns:p14="http://schemas.microsoft.com/office/powerpoint/2010/main">
    <mc:Choice Requires="p14">
      <p:transition spd="slow" p14:dur="2000" advTm="7637"/>
    </mc:Choice>
    <mc:Fallback xmlns="">
      <p:transition spd="slow" advTm="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8A1FD0A1-FEC1-4BCC-8358-FEA88C7F0356}"/>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AutoShape 17">
            <a:extLst>
              <a:ext uri="{FF2B5EF4-FFF2-40B4-BE49-F238E27FC236}">
                <a16:creationId xmlns:a16="http://schemas.microsoft.com/office/drawing/2014/main" id="{70033219-17D1-46D5-B331-1F5D90FB9D87}"/>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P10,11</a:t>
            </a:r>
            <a:endParaRPr lang="ja-JP" altLang="en-US" dirty="0">
              <a:ea typeface="ＤＨＰ平成明朝体W7" panose="02020700000000000000" pitchFamily="18" charset="-128"/>
              <a:cs typeface="Tahoma" panose="020B0604030504040204" pitchFamily="34" charset="0"/>
            </a:endParaRPr>
          </a:p>
        </p:txBody>
      </p:sp>
      <p:sp>
        <p:nvSpPr>
          <p:cNvPr id="21" name="正方形/長方形 20">
            <a:extLst>
              <a:ext uri="{FF2B5EF4-FFF2-40B4-BE49-F238E27FC236}">
                <a16:creationId xmlns:a16="http://schemas.microsoft.com/office/drawing/2014/main" id="{5163A9FB-D0D1-40D6-B743-3C7EC2A00846}"/>
              </a:ext>
            </a:extLst>
          </p:cNvPr>
          <p:cNvSpPr/>
          <p:nvPr/>
        </p:nvSpPr>
        <p:spPr>
          <a:xfrm>
            <a:off x="323528" y="1327408"/>
            <a:ext cx="8514355" cy="1200329"/>
          </a:xfrm>
          <a:prstGeom prst="rect">
            <a:avLst/>
          </a:prstGeom>
          <a:ln>
            <a:solidFill>
              <a:schemeClr val="accent1"/>
            </a:solidFill>
          </a:ln>
        </p:spPr>
        <p:txBody>
          <a:bodyPr wrap="square">
            <a:spAutoFit/>
          </a:bodyPr>
          <a:lstStyle/>
          <a:p>
            <a:r>
              <a:rPr kumimoji="1" lang="ja-JP" altLang="en-US" sz="2400" dirty="0"/>
              <a:t>「よさや美しさなどの価値や心情などを感じ取る力である</a:t>
            </a:r>
            <a:r>
              <a:rPr kumimoji="1" lang="ja-JP" altLang="en-US" sz="2400" b="1" dirty="0"/>
              <a:t>感性</a:t>
            </a:r>
            <a:r>
              <a:rPr kumimoji="1" lang="ja-JP" altLang="en-US" sz="2400" dirty="0"/>
              <a:t>や，</a:t>
            </a:r>
            <a:r>
              <a:rPr kumimoji="1" lang="ja-JP" altLang="en-US" sz="2400" b="1" dirty="0"/>
              <a:t>想像力</a:t>
            </a:r>
            <a:r>
              <a:rPr kumimoji="1" lang="ja-JP" altLang="en-US" sz="2400" dirty="0"/>
              <a:t>を働かせ，対象や事象を</a:t>
            </a:r>
            <a:r>
              <a:rPr kumimoji="1" lang="ja-JP" altLang="en-US" sz="2400" b="1" u="sng" dirty="0">
                <a:solidFill>
                  <a:srgbClr val="FF0000"/>
                </a:solidFill>
              </a:rPr>
              <a:t>造形的な視点</a:t>
            </a:r>
            <a:r>
              <a:rPr kumimoji="1" lang="ja-JP" altLang="en-US" sz="2400" dirty="0"/>
              <a:t>で捉え，自分とし　　　</a:t>
            </a:r>
            <a:r>
              <a:rPr kumimoji="1" lang="ja-JP" altLang="en-US" sz="2400" dirty="0" err="1"/>
              <a:t>ての</a:t>
            </a:r>
            <a:r>
              <a:rPr kumimoji="1" lang="ja-JP" altLang="en-US" sz="2400" dirty="0"/>
              <a:t>意味や価値をつくりだすこと。」 </a:t>
            </a:r>
            <a:endParaRPr lang="ja-JP" altLang="en-US" sz="2400" dirty="0"/>
          </a:p>
        </p:txBody>
      </p:sp>
      <p:sp>
        <p:nvSpPr>
          <p:cNvPr id="34" name="テキスト ボックス 33">
            <a:extLst>
              <a:ext uri="{FF2B5EF4-FFF2-40B4-BE49-F238E27FC236}">
                <a16:creationId xmlns:a16="http://schemas.microsoft.com/office/drawing/2014/main" id="{6FAF3BC7-CDB5-4319-94F7-70EBCB8E7DF8}"/>
              </a:ext>
            </a:extLst>
          </p:cNvPr>
          <p:cNvSpPr txBox="1"/>
          <p:nvPr/>
        </p:nvSpPr>
        <p:spPr>
          <a:xfrm>
            <a:off x="66669" y="3463478"/>
            <a:ext cx="395339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3200" dirty="0"/>
              <a:t>木を見る視点</a:t>
            </a:r>
          </a:p>
        </p:txBody>
      </p:sp>
      <p:sp>
        <p:nvSpPr>
          <p:cNvPr id="35" name="テキスト ボックス 34">
            <a:extLst>
              <a:ext uri="{FF2B5EF4-FFF2-40B4-BE49-F238E27FC236}">
                <a16:creationId xmlns:a16="http://schemas.microsoft.com/office/drawing/2014/main" id="{2B936ECD-19C8-4DFB-9BCE-DE8A60A952EC}"/>
              </a:ext>
            </a:extLst>
          </p:cNvPr>
          <p:cNvSpPr txBox="1"/>
          <p:nvPr/>
        </p:nvSpPr>
        <p:spPr>
          <a:xfrm>
            <a:off x="176730" y="4048253"/>
            <a:ext cx="8822134" cy="830997"/>
          </a:xfrm>
          <a:prstGeom prst="rect">
            <a:avLst/>
          </a:prstGeom>
          <a:noFill/>
        </p:spPr>
        <p:txBody>
          <a:bodyPr wrap="square" rtlCol="0">
            <a:spAutoFit/>
          </a:bodyPr>
          <a:lstStyle/>
          <a:p>
            <a:r>
              <a:rPr kumimoji="1" lang="ja-JP" altLang="en-US" sz="2400" dirty="0"/>
              <a:t>形や色彩，材料や光などの造形の要素に着目してそれらの働きを捉える視点</a:t>
            </a:r>
          </a:p>
        </p:txBody>
      </p:sp>
      <p:sp>
        <p:nvSpPr>
          <p:cNvPr id="38" name="テキスト ボックス 37">
            <a:extLst>
              <a:ext uri="{FF2B5EF4-FFF2-40B4-BE49-F238E27FC236}">
                <a16:creationId xmlns:a16="http://schemas.microsoft.com/office/drawing/2014/main" id="{CCD89199-100E-4029-81C8-854A89FF46E4}"/>
              </a:ext>
            </a:extLst>
          </p:cNvPr>
          <p:cNvSpPr txBox="1"/>
          <p:nvPr/>
        </p:nvSpPr>
        <p:spPr>
          <a:xfrm>
            <a:off x="67731" y="5157192"/>
            <a:ext cx="395339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3200" dirty="0"/>
              <a:t>森を見る視点</a:t>
            </a:r>
          </a:p>
        </p:txBody>
      </p:sp>
      <p:sp>
        <p:nvSpPr>
          <p:cNvPr id="39" name="テキスト ボックス 38">
            <a:extLst>
              <a:ext uri="{FF2B5EF4-FFF2-40B4-BE49-F238E27FC236}">
                <a16:creationId xmlns:a16="http://schemas.microsoft.com/office/drawing/2014/main" id="{A78362CF-A8BD-4BE4-9BE7-CDBFA5609D26}"/>
              </a:ext>
            </a:extLst>
          </p:cNvPr>
          <p:cNvSpPr txBox="1"/>
          <p:nvPr/>
        </p:nvSpPr>
        <p:spPr>
          <a:xfrm>
            <a:off x="147741" y="5765621"/>
            <a:ext cx="8732458" cy="461665"/>
          </a:xfrm>
          <a:prstGeom prst="rect">
            <a:avLst/>
          </a:prstGeom>
          <a:noFill/>
        </p:spPr>
        <p:txBody>
          <a:bodyPr wrap="square" rtlCol="0">
            <a:spAutoFit/>
          </a:bodyPr>
          <a:lstStyle/>
          <a:p>
            <a:r>
              <a:rPr kumimoji="1" lang="ja-JP" altLang="en-US" sz="2400" dirty="0"/>
              <a:t>全体に着目して造形的な特徴などからイメージを捉える視点</a:t>
            </a:r>
          </a:p>
        </p:txBody>
      </p:sp>
      <p:sp>
        <p:nvSpPr>
          <p:cNvPr id="40" name="テキスト ボックス 39">
            <a:extLst>
              <a:ext uri="{FF2B5EF4-FFF2-40B4-BE49-F238E27FC236}">
                <a16:creationId xmlns:a16="http://schemas.microsoft.com/office/drawing/2014/main" id="{5F7056EF-515D-4024-9683-2D2F04E13C05}"/>
              </a:ext>
            </a:extLst>
          </p:cNvPr>
          <p:cNvSpPr txBox="1"/>
          <p:nvPr/>
        </p:nvSpPr>
        <p:spPr>
          <a:xfrm>
            <a:off x="107504" y="2833772"/>
            <a:ext cx="5040559" cy="523220"/>
          </a:xfrm>
          <a:prstGeom prst="rect">
            <a:avLst/>
          </a:prstGeom>
          <a:noFill/>
        </p:spPr>
        <p:txBody>
          <a:bodyPr wrap="square" rtlCol="0">
            <a:spAutoFit/>
          </a:bodyPr>
          <a:lstStyle/>
          <a:p>
            <a:r>
              <a:rPr kumimoji="1" lang="ja-JP" altLang="en-US" sz="2800" b="1" dirty="0"/>
              <a:t>・「造形的な視点」について</a:t>
            </a:r>
          </a:p>
        </p:txBody>
      </p:sp>
      <p:sp>
        <p:nvSpPr>
          <p:cNvPr id="12"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sp>
        <p:nvSpPr>
          <p:cNvPr id="13"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509771"/>
            <a:ext cx="7128792"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dirty="0">
                <a:latin typeface="Tahoma" panose="020B0604030504040204" pitchFamily="34" charset="0"/>
              </a:rPr>
              <a:t>２　美術科の目標　　　　　　　　　　　　　　　　　　　　　（１）　「造形的な見方・考え方を働かせ」について</a:t>
            </a:r>
          </a:p>
        </p:txBody>
      </p:sp>
      <p:sp>
        <p:nvSpPr>
          <p:cNvPr id="14" name="AutoShape 17">
            <a:extLst>
              <a:ext uri="{FF2B5EF4-FFF2-40B4-BE49-F238E27FC236}">
                <a16:creationId xmlns:a16="http://schemas.microsoft.com/office/drawing/2014/main" id="{70033219-17D1-46D5-B331-1F5D90FB9D87}"/>
              </a:ext>
            </a:extLst>
          </p:cNvPr>
          <p:cNvSpPr>
            <a:spLocks noChangeArrowheads="1"/>
          </p:cNvSpPr>
          <p:nvPr/>
        </p:nvSpPr>
        <p:spPr bwMode="auto">
          <a:xfrm>
            <a:off x="6802355" y="3345374"/>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P46</a:t>
            </a:r>
            <a:endParaRPr lang="ja-JP" altLang="en-US" dirty="0">
              <a:ea typeface="ＤＨＰ平成明朝体W7" panose="02020700000000000000" pitchFamily="18" charset="-128"/>
              <a:cs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2531776"/>
      </p:ext>
    </p:extLst>
  </p:cSld>
  <p:clrMapOvr>
    <a:masterClrMapping/>
  </p:clrMapOvr>
  <mc:AlternateContent xmlns:mc="http://schemas.openxmlformats.org/markup-compatibility/2006" xmlns:p14="http://schemas.microsoft.com/office/powerpoint/2010/main">
    <mc:Choice Requires="p14">
      <p:transition spd="slow" p14:dur="2000" advTm="103001"/>
    </mc:Choice>
    <mc:Fallback xmlns="">
      <p:transition spd="slow" advTm="10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8A1FD0A1-FEC1-4BCC-8358-FEA88C7F0356}"/>
              </a:ext>
            </a:extLst>
          </p:cNvPr>
          <p:cNvSpPr/>
          <p:nvPr/>
        </p:nvSpPr>
        <p:spPr>
          <a:xfrm>
            <a:off x="0" y="0"/>
            <a:ext cx="9144000" cy="6885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生活や社会の中の美術や美術文化と豊かに関わる資質・能力</a:t>
            </a:r>
            <a:r>
              <a:rPr kumimoji="1" lang="ja-JP" altLang="en-US"/>
              <a:t>とは，造形的</a:t>
            </a:r>
            <a:r>
              <a:rPr kumimoji="1" lang="ja-JP" altLang="en-US" dirty="0"/>
              <a:t>な視</a:t>
            </a:r>
          </a:p>
          <a:p>
            <a:pPr algn="ctr"/>
            <a:r>
              <a:rPr kumimoji="1" lang="ja-JP" altLang="en-US" dirty="0"/>
              <a:t>点を豊か</a:t>
            </a:r>
            <a:r>
              <a:rPr kumimoji="1" lang="ja-JP" altLang="en-US"/>
              <a:t>にもち，生活</a:t>
            </a:r>
            <a:r>
              <a:rPr kumimoji="1" lang="ja-JP" altLang="en-US" dirty="0"/>
              <a:t>や社会の中の形や色彩などの造形の要素に</a:t>
            </a:r>
            <a:r>
              <a:rPr kumimoji="1" lang="ja-JP" altLang="en-US"/>
              <a:t>着目し，それら</a:t>
            </a:r>
            <a:endParaRPr kumimoji="1" lang="ja-JP" altLang="en-US" dirty="0"/>
          </a:p>
          <a:p>
            <a:pPr algn="ctr"/>
            <a:r>
              <a:rPr kumimoji="1" lang="ja-JP" altLang="en-US" dirty="0"/>
              <a:t>によるコミュニケーション</a:t>
            </a:r>
            <a:r>
              <a:rPr kumimoji="1" lang="ja-JP" altLang="en-US"/>
              <a:t>を通して，一人一人</a:t>
            </a:r>
            <a:r>
              <a:rPr kumimoji="1" lang="ja-JP" altLang="en-US" dirty="0"/>
              <a:t>の生徒が自分との関わりの中で美</a:t>
            </a:r>
          </a:p>
          <a:p>
            <a:pPr algn="ctr"/>
            <a:r>
              <a:rPr kumimoji="1" lang="ja-JP" altLang="en-US" dirty="0"/>
              <a:t>術や美術文化</a:t>
            </a:r>
            <a:r>
              <a:rPr kumimoji="1" lang="ja-JP" altLang="en-US"/>
              <a:t>を捉え，生活</a:t>
            </a:r>
            <a:r>
              <a:rPr kumimoji="1" lang="ja-JP" altLang="en-US" dirty="0"/>
              <a:t>や社会と豊かに関わることができるようにするための</a:t>
            </a:r>
          </a:p>
          <a:p>
            <a:pPr algn="ctr"/>
            <a:r>
              <a:rPr kumimoji="1" lang="ja-JP" altLang="en-US" dirty="0"/>
              <a:t>資質・能力のこと</a:t>
            </a:r>
          </a:p>
        </p:txBody>
      </p:sp>
      <p:sp>
        <p:nvSpPr>
          <p:cNvPr id="25" name="AutoShape 17">
            <a:extLst>
              <a:ext uri="{FF2B5EF4-FFF2-40B4-BE49-F238E27FC236}">
                <a16:creationId xmlns:a16="http://schemas.microsoft.com/office/drawing/2014/main" id="{70033219-17D1-46D5-B331-1F5D90FB9D87}"/>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P11</a:t>
            </a:r>
            <a:endParaRPr lang="ja-JP" altLang="en-US" dirty="0">
              <a:ea typeface="ＤＨＰ平成明朝体W7" panose="02020700000000000000" pitchFamily="18" charset="-128"/>
              <a:cs typeface="Tahoma" panose="020B0604030504040204" pitchFamily="34" charset="0"/>
            </a:endParaRPr>
          </a:p>
        </p:txBody>
      </p:sp>
      <p:sp>
        <p:nvSpPr>
          <p:cNvPr id="2" name="正方形/長方形 1"/>
          <p:cNvSpPr/>
          <p:nvPr/>
        </p:nvSpPr>
        <p:spPr>
          <a:xfrm>
            <a:off x="107504" y="2496916"/>
            <a:ext cx="8910228" cy="3046988"/>
          </a:xfrm>
          <a:prstGeom prst="rect">
            <a:avLst/>
          </a:prstGeom>
          <a:solidFill>
            <a:srgbClr val="FFFFCC"/>
          </a:solidFill>
          <a:ln>
            <a:solidFill>
              <a:schemeClr val="tx1"/>
            </a:solidFill>
          </a:ln>
        </p:spPr>
        <p:txBody>
          <a:bodyPr wrap="square">
            <a:spAutoFit/>
          </a:bodyPr>
          <a:lstStyle/>
          <a:p>
            <a:r>
              <a:rPr lang="ja-JP" altLang="en-US" sz="3200" dirty="0">
                <a:latin typeface="ＭＳ明朝"/>
              </a:rPr>
              <a:t>　造形的な視点を豊かにもち，生活や社会の中の形や色彩などの造形の要素に着目し，それらによる　コミュニケーションを通して，一人一人の</a:t>
            </a:r>
            <a:r>
              <a:rPr lang="ja-JP" altLang="en-US" sz="3200" b="1" u="sng" dirty="0">
                <a:solidFill>
                  <a:srgbClr val="FF0000"/>
                </a:solidFill>
                <a:latin typeface="ＭＳ明朝"/>
              </a:rPr>
              <a:t>生徒が</a:t>
            </a:r>
            <a:r>
              <a:rPr lang="ja-JP" altLang="en-US" sz="3200" b="1" dirty="0">
                <a:solidFill>
                  <a:srgbClr val="FF0000"/>
                </a:solidFill>
                <a:latin typeface="ＭＳ明朝"/>
              </a:rPr>
              <a:t>　　</a:t>
            </a:r>
            <a:r>
              <a:rPr lang="ja-JP" altLang="en-US" sz="3200" b="1" u="sng" dirty="0">
                <a:solidFill>
                  <a:srgbClr val="FF0000"/>
                </a:solidFill>
                <a:latin typeface="ＭＳ明朝"/>
              </a:rPr>
              <a:t>自分との関わりの中で美術や美術文化を捉え，</a:t>
            </a:r>
            <a:r>
              <a:rPr lang="ja-JP" altLang="en-US" sz="3200" b="1" dirty="0">
                <a:solidFill>
                  <a:srgbClr val="FF0000"/>
                </a:solidFill>
                <a:latin typeface="ＭＳ明朝"/>
              </a:rPr>
              <a:t>　</a:t>
            </a:r>
            <a:r>
              <a:rPr lang="ja-JP" altLang="en-US" sz="3200" b="1" u="sng" dirty="0">
                <a:solidFill>
                  <a:srgbClr val="FF0000"/>
                </a:solidFill>
                <a:latin typeface="ＭＳ明朝"/>
              </a:rPr>
              <a:t>生活や社会と豊かに関わること</a:t>
            </a:r>
            <a:r>
              <a:rPr lang="ja-JP" altLang="en-US" sz="3200" dirty="0">
                <a:latin typeface="ＭＳ明朝"/>
              </a:rPr>
              <a:t>ができるようにするための資質・能力</a:t>
            </a:r>
            <a:endParaRPr lang="ja-JP" altLang="en-US" sz="3200" dirty="0"/>
          </a:p>
        </p:txBody>
      </p:sp>
      <p:sp>
        <p:nvSpPr>
          <p:cNvPr id="4" name="正方形/長方形 3"/>
          <p:cNvSpPr/>
          <p:nvPr/>
        </p:nvSpPr>
        <p:spPr>
          <a:xfrm>
            <a:off x="88767" y="1988840"/>
            <a:ext cx="9010986" cy="461665"/>
          </a:xfrm>
          <a:prstGeom prst="rect">
            <a:avLst/>
          </a:prstGeom>
        </p:spPr>
        <p:txBody>
          <a:bodyPr wrap="square">
            <a:spAutoFit/>
          </a:bodyPr>
          <a:lstStyle/>
          <a:p>
            <a:r>
              <a:rPr lang="ja-JP" altLang="en-US" sz="2400" b="1" dirty="0"/>
              <a:t>生活や社会の中の美術や美術文化と豊かに関わる資質・能力とは</a:t>
            </a:r>
          </a:p>
        </p:txBody>
      </p:sp>
      <p:sp>
        <p:nvSpPr>
          <p:cNvPr id="8"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8764" y="548680"/>
            <a:ext cx="8911244" cy="1200329"/>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美術科の目標　　　　　　　　　　　　　　　　　　　　　　　　　　　　　　　　　（２）　「生活や社会の中の美術や美術文化と豊かに関わる　　　　　　　資質・能力」について</a:t>
            </a:r>
          </a:p>
        </p:txBody>
      </p:sp>
      <p:sp>
        <p:nvSpPr>
          <p:cNvPr id="9"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2584885"/>
      </p:ext>
    </p:extLst>
  </p:cSld>
  <p:clrMapOvr>
    <a:masterClrMapping/>
  </p:clrMapOvr>
  <mc:AlternateContent xmlns:mc="http://schemas.openxmlformats.org/markup-compatibility/2006" xmlns:p14="http://schemas.microsoft.com/office/powerpoint/2010/main">
    <mc:Choice Requires="p14">
      <p:transition spd="slow" p14:dur="2000" advTm="95574"/>
    </mc:Choice>
    <mc:Fallback xmlns="">
      <p:transition spd="slow" advTm="9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B90E3123-45A0-4AA4-B706-FF26E885DF11}"/>
              </a:ext>
            </a:extLst>
          </p:cNvPr>
          <p:cNvSpPr/>
          <p:nvPr/>
        </p:nvSpPr>
        <p:spPr>
          <a:xfrm>
            <a:off x="0" y="35563"/>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08B9F918-B92B-4AD6-9A82-E0D994EE80C2}"/>
              </a:ext>
            </a:extLst>
          </p:cNvPr>
          <p:cNvSpPr/>
          <p:nvPr/>
        </p:nvSpPr>
        <p:spPr>
          <a:xfrm>
            <a:off x="107678" y="1844790"/>
            <a:ext cx="4753514" cy="1003155"/>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rPr>
              <a:t>（１）　生きて働く</a:t>
            </a:r>
            <a:r>
              <a:rPr kumimoji="1" lang="ja-JP" altLang="en-US" sz="2400" b="1" u="sng" dirty="0">
                <a:solidFill>
                  <a:schemeClr val="bg1"/>
                </a:solidFill>
              </a:rPr>
              <a:t>知識</a:t>
            </a:r>
            <a:r>
              <a:rPr kumimoji="1" lang="ja-JP" altLang="en-US" sz="2400" dirty="0">
                <a:solidFill>
                  <a:schemeClr val="bg1"/>
                </a:solidFill>
              </a:rPr>
              <a:t>・技能の習得</a:t>
            </a:r>
          </a:p>
        </p:txBody>
      </p:sp>
      <p:sp>
        <p:nvSpPr>
          <p:cNvPr id="11" name="四角形: 角を丸くする 10">
            <a:extLst>
              <a:ext uri="{FF2B5EF4-FFF2-40B4-BE49-F238E27FC236}">
                <a16:creationId xmlns:a16="http://schemas.microsoft.com/office/drawing/2014/main" id="{D9D1E656-A9F0-4A4C-9421-93F2DBCD7A07}"/>
              </a:ext>
            </a:extLst>
          </p:cNvPr>
          <p:cNvSpPr/>
          <p:nvPr/>
        </p:nvSpPr>
        <p:spPr>
          <a:xfrm>
            <a:off x="107503" y="3620173"/>
            <a:ext cx="4752529" cy="1003155"/>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rPr>
              <a:t>（２）未知の状況にも対応できる</a:t>
            </a:r>
            <a:endParaRPr kumimoji="1" lang="en-US" altLang="ja-JP" sz="2400" dirty="0">
              <a:solidFill>
                <a:schemeClr val="bg1"/>
              </a:solidFill>
            </a:endParaRPr>
          </a:p>
          <a:p>
            <a:r>
              <a:rPr kumimoji="1" lang="ja-JP" altLang="en-US" sz="2400">
                <a:solidFill>
                  <a:schemeClr val="bg1"/>
                </a:solidFill>
              </a:rPr>
              <a:t>思考力，判断力，表現力</a:t>
            </a:r>
            <a:r>
              <a:rPr kumimoji="1" lang="ja-JP" altLang="en-US" sz="2400" dirty="0">
                <a:solidFill>
                  <a:schemeClr val="bg1"/>
                </a:solidFill>
              </a:rPr>
              <a:t>等の育成</a:t>
            </a:r>
          </a:p>
        </p:txBody>
      </p:sp>
      <p:sp>
        <p:nvSpPr>
          <p:cNvPr id="12" name="四角形: 角を丸くする 11">
            <a:extLst>
              <a:ext uri="{FF2B5EF4-FFF2-40B4-BE49-F238E27FC236}">
                <a16:creationId xmlns:a16="http://schemas.microsoft.com/office/drawing/2014/main" id="{117E8924-F5C8-40CD-B432-E6017B5604FE}"/>
              </a:ext>
            </a:extLst>
          </p:cNvPr>
          <p:cNvSpPr/>
          <p:nvPr/>
        </p:nvSpPr>
        <p:spPr>
          <a:xfrm>
            <a:off x="106518" y="5423678"/>
            <a:ext cx="4753514" cy="1003155"/>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spc="-150" dirty="0">
                <a:solidFill>
                  <a:schemeClr val="bg1"/>
                </a:solidFill>
              </a:rPr>
              <a:t>（３）</a:t>
            </a:r>
            <a:r>
              <a:rPr kumimoji="1" lang="ja-JP" altLang="en-US" sz="2400" spc="-300" dirty="0">
                <a:solidFill>
                  <a:schemeClr val="bg1"/>
                </a:solidFill>
              </a:rPr>
              <a:t>学びを人生や社会に生かそうとする学びに向かう力・人間性等の涵養</a:t>
            </a:r>
          </a:p>
        </p:txBody>
      </p:sp>
      <p:sp>
        <p:nvSpPr>
          <p:cNvPr id="14" name="四角形: 角を丸くする 13">
            <a:extLst>
              <a:ext uri="{FF2B5EF4-FFF2-40B4-BE49-F238E27FC236}">
                <a16:creationId xmlns:a16="http://schemas.microsoft.com/office/drawing/2014/main" id="{5E8C7151-709E-4B31-A878-993D80F41584}"/>
              </a:ext>
            </a:extLst>
          </p:cNvPr>
          <p:cNvSpPr/>
          <p:nvPr/>
        </p:nvSpPr>
        <p:spPr>
          <a:xfrm>
            <a:off x="5422543" y="3227846"/>
            <a:ext cx="3635896" cy="78465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発想や構想に関すること</a:t>
            </a:r>
          </a:p>
        </p:txBody>
      </p:sp>
      <p:sp>
        <p:nvSpPr>
          <p:cNvPr id="15" name="四角形: 角を丸くする 14">
            <a:extLst>
              <a:ext uri="{FF2B5EF4-FFF2-40B4-BE49-F238E27FC236}">
                <a16:creationId xmlns:a16="http://schemas.microsoft.com/office/drawing/2014/main" id="{2B65F081-D5CF-4FCE-8323-D194C4D0457B}"/>
              </a:ext>
            </a:extLst>
          </p:cNvPr>
          <p:cNvSpPr/>
          <p:nvPr/>
        </p:nvSpPr>
        <p:spPr>
          <a:xfrm>
            <a:off x="5364088" y="5109145"/>
            <a:ext cx="3663246" cy="1632223"/>
          </a:xfrm>
          <a:prstGeom prst="roundRect">
            <a:avLst/>
          </a:prstGeom>
          <a:solidFill>
            <a:srgbClr val="FF3300"/>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rPr>
              <a:t>創造活動</a:t>
            </a:r>
            <a:r>
              <a:rPr kumimoji="1" lang="ja-JP" altLang="en-US" sz="2400">
                <a:solidFill>
                  <a:schemeClr val="bg1"/>
                </a:solidFill>
              </a:rPr>
              <a:t>の喜び，美術</a:t>
            </a:r>
            <a:r>
              <a:rPr kumimoji="1" lang="ja-JP" altLang="en-US" sz="2400" dirty="0">
                <a:solidFill>
                  <a:schemeClr val="bg1"/>
                </a:solidFill>
              </a:rPr>
              <a:t>を愛好</a:t>
            </a:r>
            <a:r>
              <a:rPr kumimoji="1" lang="ja-JP" altLang="en-US" sz="2400">
                <a:solidFill>
                  <a:schemeClr val="bg1"/>
                </a:solidFill>
              </a:rPr>
              <a:t>する心情，豊かな感性，心</a:t>
            </a:r>
            <a:r>
              <a:rPr kumimoji="1" lang="ja-JP" altLang="en-US" sz="2400" dirty="0">
                <a:solidFill>
                  <a:schemeClr val="bg1"/>
                </a:solidFill>
              </a:rPr>
              <a:t>豊かな生活を創造</a:t>
            </a:r>
            <a:r>
              <a:rPr kumimoji="1" lang="ja-JP" altLang="en-US" sz="2400">
                <a:solidFill>
                  <a:schemeClr val="bg1"/>
                </a:solidFill>
              </a:rPr>
              <a:t>する態度，豊か</a:t>
            </a:r>
            <a:r>
              <a:rPr kumimoji="1" lang="ja-JP" altLang="en-US" sz="2400" dirty="0">
                <a:solidFill>
                  <a:schemeClr val="bg1"/>
                </a:solidFill>
              </a:rPr>
              <a:t>な情操</a:t>
            </a:r>
          </a:p>
        </p:txBody>
      </p:sp>
      <p:sp>
        <p:nvSpPr>
          <p:cNvPr id="16" name="四角形: 角を丸くする 15">
            <a:extLst>
              <a:ext uri="{FF2B5EF4-FFF2-40B4-BE49-F238E27FC236}">
                <a16:creationId xmlns:a16="http://schemas.microsoft.com/office/drawing/2014/main" id="{C87388E4-F71E-4149-8930-025761322EBA}"/>
              </a:ext>
            </a:extLst>
          </p:cNvPr>
          <p:cNvSpPr/>
          <p:nvPr/>
        </p:nvSpPr>
        <p:spPr>
          <a:xfrm>
            <a:off x="5389545" y="2297887"/>
            <a:ext cx="3635896" cy="784653"/>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技能に関すること</a:t>
            </a:r>
          </a:p>
        </p:txBody>
      </p:sp>
      <p:sp>
        <p:nvSpPr>
          <p:cNvPr id="17" name="四角形: 角を丸くする 16">
            <a:extLst>
              <a:ext uri="{FF2B5EF4-FFF2-40B4-BE49-F238E27FC236}">
                <a16:creationId xmlns:a16="http://schemas.microsoft.com/office/drawing/2014/main" id="{23F55912-F752-4F07-99FD-F550FB654BC3}"/>
              </a:ext>
            </a:extLst>
          </p:cNvPr>
          <p:cNvSpPr/>
          <p:nvPr/>
        </p:nvSpPr>
        <p:spPr>
          <a:xfrm>
            <a:off x="5422543" y="4156515"/>
            <a:ext cx="3635896" cy="784653"/>
          </a:xfrm>
          <a:prstGeom prst="roundRect">
            <a:avLst/>
          </a:prstGeom>
          <a:solidFill>
            <a:schemeClr val="accent3">
              <a:lumMod val="75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bg1"/>
                </a:solidFill>
              </a:rPr>
              <a:t>鑑賞に関すること</a:t>
            </a:r>
          </a:p>
        </p:txBody>
      </p:sp>
      <p:cxnSp>
        <p:nvCxnSpPr>
          <p:cNvPr id="4" name="直線矢印コネクタ 3">
            <a:extLst>
              <a:ext uri="{FF2B5EF4-FFF2-40B4-BE49-F238E27FC236}">
                <a16:creationId xmlns:a16="http://schemas.microsoft.com/office/drawing/2014/main" id="{2DF0D320-B2F6-48C1-9646-2D4DEF1AC5C9}"/>
              </a:ext>
            </a:extLst>
          </p:cNvPr>
          <p:cNvCxnSpPr>
            <a:stCxn id="13" idx="1"/>
          </p:cNvCxnSpPr>
          <p:nvPr/>
        </p:nvCxnSpPr>
        <p:spPr>
          <a:xfrm flipH="1">
            <a:off x="4894802" y="1785147"/>
            <a:ext cx="494743" cy="392326"/>
          </a:xfrm>
          <a:prstGeom prst="straightConnector1">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8BD152B-F4C5-4378-94BB-4B56EA75DE05}"/>
              </a:ext>
            </a:extLst>
          </p:cNvPr>
          <p:cNvCxnSpPr>
            <a:cxnSpLocks/>
            <a:stCxn id="16" idx="1"/>
          </p:cNvCxnSpPr>
          <p:nvPr/>
        </p:nvCxnSpPr>
        <p:spPr>
          <a:xfrm flipH="1" flipV="1">
            <a:off x="4894802" y="2297887"/>
            <a:ext cx="494743" cy="392327"/>
          </a:xfrm>
          <a:prstGeom prst="straightConnector1">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8C081035-C380-4A44-B3AC-717697B3C0F4}"/>
              </a:ext>
            </a:extLst>
          </p:cNvPr>
          <p:cNvCxnSpPr/>
          <p:nvPr/>
        </p:nvCxnSpPr>
        <p:spPr>
          <a:xfrm flipH="1">
            <a:off x="4893837" y="3629486"/>
            <a:ext cx="494743" cy="392326"/>
          </a:xfrm>
          <a:prstGeom prst="straightConnector1">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898EFCC-F618-4B9B-891C-D63855C93E3A}"/>
              </a:ext>
            </a:extLst>
          </p:cNvPr>
          <p:cNvCxnSpPr>
            <a:cxnSpLocks/>
          </p:cNvCxnSpPr>
          <p:nvPr/>
        </p:nvCxnSpPr>
        <p:spPr>
          <a:xfrm flipH="1" flipV="1">
            <a:off x="4893837" y="4142226"/>
            <a:ext cx="494743" cy="392327"/>
          </a:xfrm>
          <a:prstGeom prst="straightConnector1">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C4DAE09-A48B-40F1-AA14-844F59B0DAF1}"/>
              </a:ext>
            </a:extLst>
          </p:cNvPr>
          <p:cNvCxnSpPr>
            <a:cxnSpLocks/>
            <a:stCxn id="15" idx="1"/>
            <a:endCxn id="12" idx="3"/>
          </p:cNvCxnSpPr>
          <p:nvPr/>
        </p:nvCxnSpPr>
        <p:spPr>
          <a:xfrm flipH="1" flipV="1">
            <a:off x="4860032" y="5925256"/>
            <a:ext cx="504056" cy="1"/>
          </a:xfrm>
          <a:prstGeom prst="straightConnector1">
            <a:avLst/>
          </a:prstGeom>
          <a:ln w="412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7428315-9486-4DA8-9D8A-007BAECA24D4}"/>
              </a:ext>
            </a:extLst>
          </p:cNvPr>
          <p:cNvSpPr txBox="1"/>
          <p:nvPr/>
        </p:nvSpPr>
        <p:spPr>
          <a:xfrm>
            <a:off x="138153" y="2955207"/>
            <a:ext cx="4637559" cy="369332"/>
          </a:xfrm>
          <a:prstGeom prst="rect">
            <a:avLst/>
          </a:prstGeom>
          <a:noFill/>
        </p:spPr>
        <p:txBody>
          <a:bodyPr wrap="square" rtlCol="0">
            <a:spAutoFit/>
          </a:bodyPr>
          <a:lstStyle/>
          <a:p>
            <a:r>
              <a:rPr kumimoji="1" lang="en-US" altLang="ja-JP" dirty="0"/>
              <a:t>※</a:t>
            </a:r>
            <a:r>
              <a:rPr kumimoji="1" lang="ja-JP" altLang="en-US" dirty="0"/>
              <a:t>　創造的な技能とは言わなくなった。</a:t>
            </a:r>
          </a:p>
        </p:txBody>
      </p:sp>
      <p:sp>
        <p:nvSpPr>
          <p:cNvPr id="13" name="四角形: 角を丸くする 12">
            <a:extLst>
              <a:ext uri="{FF2B5EF4-FFF2-40B4-BE49-F238E27FC236}">
                <a16:creationId xmlns:a16="http://schemas.microsoft.com/office/drawing/2014/main" id="{44AC2CD5-2C7B-4736-91E2-47BCF37E18AE}"/>
              </a:ext>
            </a:extLst>
          </p:cNvPr>
          <p:cNvSpPr/>
          <p:nvPr/>
        </p:nvSpPr>
        <p:spPr>
          <a:xfrm>
            <a:off x="5389545" y="1392820"/>
            <a:ext cx="3635896" cy="784653"/>
          </a:xfrm>
          <a:prstGeom prst="roundRect">
            <a:avLst/>
          </a:prstGeom>
          <a:solidFill>
            <a:schemeClr val="bg2">
              <a:lumMod val="5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u="sng" dirty="0">
                <a:solidFill>
                  <a:schemeClr val="bg1"/>
                </a:solidFill>
              </a:rPr>
              <a:t>〔</a:t>
            </a:r>
            <a:r>
              <a:rPr kumimoji="1" lang="ja-JP" altLang="en-US" sz="2400" b="1" u="sng" dirty="0">
                <a:solidFill>
                  <a:schemeClr val="bg1"/>
                </a:solidFill>
              </a:rPr>
              <a:t>共通事項</a:t>
            </a:r>
            <a:r>
              <a:rPr kumimoji="1" lang="en-US" altLang="ja-JP" sz="2400" b="1" u="sng" dirty="0">
                <a:solidFill>
                  <a:schemeClr val="bg1"/>
                </a:solidFill>
              </a:rPr>
              <a:t>〕</a:t>
            </a:r>
            <a:endParaRPr kumimoji="1" lang="ja-JP" altLang="en-US" sz="2400" b="1" u="sng" dirty="0">
              <a:solidFill>
                <a:schemeClr val="bg1"/>
              </a:solidFill>
            </a:endParaRPr>
          </a:p>
        </p:txBody>
      </p:sp>
      <p:sp>
        <p:nvSpPr>
          <p:cNvPr id="20" name="AutoShape 17">
            <a:extLst>
              <a:ext uri="{FF2B5EF4-FFF2-40B4-BE49-F238E27FC236}">
                <a16:creationId xmlns:a16="http://schemas.microsoft.com/office/drawing/2014/main" id="{8BCCC2EE-ECCB-4FB5-9BD6-22E480D8543F}"/>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P9~20</a:t>
            </a:r>
            <a:endParaRPr lang="ja-JP" altLang="en-US" dirty="0">
              <a:ea typeface="ＤＨＰ平成明朝体W7" panose="02020700000000000000" pitchFamily="18" charset="-128"/>
              <a:cs typeface="Tahoma" panose="020B0604030504040204" pitchFamily="34" charset="0"/>
            </a:endParaRPr>
          </a:p>
        </p:txBody>
      </p:sp>
      <p:sp>
        <p:nvSpPr>
          <p:cNvPr id="26" name="正方形/長方形 25"/>
          <p:cNvSpPr/>
          <p:nvPr/>
        </p:nvSpPr>
        <p:spPr>
          <a:xfrm>
            <a:off x="6796938" y="857589"/>
            <a:ext cx="821109" cy="4616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800" b="1" dirty="0"/>
              <a:t>旧</a:t>
            </a:r>
          </a:p>
        </p:txBody>
      </p:sp>
      <p:sp>
        <p:nvSpPr>
          <p:cNvPr id="27"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476672"/>
            <a:ext cx="5408091"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美術科の目標　　　　　　　　　　　　　　　　　　　　　　　　　　　　（３）　３つの資質・能力について</a:t>
            </a:r>
          </a:p>
        </p:txBody>
      </p:sp>
      <p:sp>
        <p:nvSpPr>
          <p:cNvPr id="28"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25" name="正方形/長方形 24"/>
          <p:cNvSpPr/>
          <p:nvPr/>
        </p:nvSpPr>
        <p:spPr>
          <a:xfrm>
            <a:off x="2014565" y="1302874"/>
            <a:ext cx="884733" cy="4616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800" b="1" dirty="0"/>
              <a:t>新</a:t>
            </a:r>
          </a:p>
        </p:txBody>
      </p:sp>
    </p:spTree>
    <p:extLst>
      <p:ext uri="{BB962C8B-B14F-4D97-AF65-F5344CB8AC3E}">
        <p14:creationId xmlns:p14="http://schemas.microsoft.com/office/powerpoint/2010/main" val="3818816125"/>
      </p:ext>
    </p:extLst>
  </p:cSld>
  <p:clrMapOvr>
    <a:masterClrMapping/>
  </p:clrMapOvr>
  <mc:AlternateContent xmlns:mc="http://schemas.openxmlformats.org/markup-compatibility/2006" xmlns:p14="http://schemas.microsoft.com/office/powerpoint/2010/main">
    <mc:Choice Requires="p14">
      <p:transition spd="slow" p14:dur="2000" advTm="43462"/>
    </mc:Choice>
    <mc:Fallback xmlns="">
      <p:transition spd="slow" advTm="4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0">
            <a:extLst>
              <a:ext uri="{FF2B5EF4-FFF2-40B4-BE49-F238E27FC236}">
                <a16:creationId xmlns:a16="http://schemas.microsoft.com/office/drawing/2014/main" id="{BBF16311-817D-4554-A835-7E53ABBCD47B}"/>
              </a:ext>
            </a:extLst>
          </p:cNvPr>
          <p:cNvSpPr>
            <a:spLocks noChangeArrowheads="1"/>
          </p:cNvSpPr>
          <p:nvPr/>
        </p:nvSpPr>
        <p:spPr bwMode="auto">
          <a:xfrm>
            <a:off x="136525" y="1238101"/>
            <a:ext cx="8820472" cy="5616000"/>
          </a:xfrm>
          <a:prstGeom prst="foldedCorner">
            <a:avLst>
              <a:gd name="adj" fmla="val 5863"/>
            </a:avLst>
          </a:prstGeom>
          <a:solidFill>
            <a:srgbClr val="FFFFFF"/>
          </a:solidFill>
          <a:ln w="34925">
            <a:solidFill>
              <a:schemeClr val="tx1"/>
            </a:solidFill>
            <a:round/>
            <a:headEnd/>
            <a:tailEnd/>
          </a:ln>
        </p:spPr>
        <p:txBody>
          <a:bodyPr wrap="none" tIns="0" bIns="36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dirty="0">
                <a:latin typeface="Tahoma" panose="020B0604030504040204" pitchFamily="34" charset="0"/>
              </a:rPr>
              <a:t>　</a:t>
            </a:r>
            <a:endParaRPr kumimoji="1" lang="en-US" altLang="ja-JP" sz="2400" dirty="0">
              <a:latin typeface="Tahoma" panose="020B0604030504040204" pitchFamily="34" charset="0"/>
            </a:endParaRPr>
          </a:p>
          <a:p>
            <a:pPr algn="just" eaLnBrk="1" hangingPunct="1"/>
            <a:r>
              <a:rPr kumimoji="1" lang="ja-JP" altLang="en-US" sz="2400" dirty="0">
                <a:latin typeface="Tahoma" panose="020B0604030504040204" pitchFamily="34" charset="0"/>
              </a:rPr>
              <a:t>　</a:t>
            </a:r>
            <a:endParaRPr kumimoji="1" lang="en-US" altLang="ja-JP" sz="2400" dirty="0">
              <a:latin typeface="Tahoma" panose="020B0604030504040204" pitchFamily="34" charset="0"/>
            </a:endParaRPr>
          </a:p>
          <a:p>
            <a:pPr algn="just" eaLnBrk="1" hangingPunct="1"/>
            <a:r>
              <a:rPr lang="ja-JP" altLang="en-US" sz="2400" dirty="0">
                <a:solidFill>
                  <a:srgbClr val="000000"/>
                </a:solidFill>
                <a:latin typeface="ＭＳ明朝"/>
              </a:rPr>
              <a:t>　　表現及び鑑賞の幅広い活動を通して，造形的な見方・考え方を</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働かせ，生活や社会の中の美術や美術文化と豊かに関わる</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資質・能力を次のとおり育成することを目指す。</a:t>
            </a:r>
            <a:br>
              <a:rPr lang="ja-JP" altLang="en-US" sz="2400" dirty="0">
                <a:solidFill>
                  <a:srgbClr val="000000"/>
                </a:solidFill>
                <a:latin typeface="ＭＳ明朝"/>
              </a:rPr>
            </a:br>
            <a:r>
              <a:rPr lang="en-US" altLang="ja-JP" sz="2400" dirty="0">
                <a:solidFill>
                  <a:srgbClr val="000000"/>
                </a:solidFill>
                <a:latin typeface="ＭＳ明朝"/>
              </a:rPr>
              <a:t>(1)</a:t>
            </a:r>
            <a:r>
              <a:rPr lang="ja-JP" altLang="en-US" sz="2400" dirty="0">
                <a:solidFill>
                  <a:srgbClr val="000000"/>
                </a:solidFill>
                <a:latin typeface="ＭＳ明朝"/>
              </a:rPr>
              <a:t>　</a:t>
            </a:r>
            <a:r>
              <a:rPr lang="en-US" altLang="ja-JP" sz="2400" dirty="0">
                <a:solidFill>
                  <a:srgbClr val="000000"/>
                </a:solidFill>
                <a:latin typeface="ＭＳ明朝"/>
              </a:rPr>
              <a:t> </a:t>
            </a:r>
            <a:r>
              <a:rPr lang="ja-JP" altLang="en-US" sz="2400" dirty="0">
                <a:solidFill>
                  <a:srgbClr val="000000"/>
                </a:solidFill>
                <a:latin typeface="ＭＳ明朝"/>
              </a:rPr>
              <a:t>対象や事象を捉える造形的な視点について</a:t>
            </a:r>
            <a:r>
              <a:rPr lang="ja-JP" altLang="en-US" sz="2400" b="1" dirty="0">
                <a:solidFill>
                  <a:srgbClr val="FF0000"/>
                </a:solidFill>
                <a:latin typeface="ＭＳ明朝"/>
              </a:rPr>
              <a:t>理解</a:t>
            </a:r>
            <a:r>
              <a:rPr lang="ja-JP" altLang="en-US" sz="2400" dirty="0">
                <a:solidFill>
                  <a:srgbClr val="000000"/>
                </a:solidFill>
                <a:latin typeface="ＭＳ明朝"/>
              </a:rPr>
              <a:t>するとともに，</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表現方法を</a:t>
            </a:r>
            <a:r>
              <a:rPr lang="ja-JP" altLang="en-US" sz="2400" b="1" dirty="0">
                <a:solidFill>
                  <a:srgbClr val="FF0000"/>
                </a:solidFill>
                <a:latin typeface="ＭＳ明朝"/>
              </a:rPr>
              <a:t>創意工夫し，創造的に表す</a:t>
            </a:r>
            <a:r>
              <a:rPr lang="ja-JP" altLang="en-US" sz="2400" dirty="0">
                <a:solidFill>
                  <a:srgbClr val="000000"/>
                </a:solidFill>
                <a:latin typeface="ＭＳ明朝"/>
              </a:rPr>
              <a:t>ことができるようにする。</a:t>
            </a:r>
            <a:endParaRPr lang="en-US" altLang="ja-JP" sz="2400" dirty="0">
              <a:solidFill>
                <a:srgbClr val="000000"/>
              </a:solidFill>
              <a:latin typeface="ＭＳ明朝"/>
            </a:endParaRPr>
          </a:p>
          <a:p>
            <a:pPr algn="just" eaLnBrk="1" hangingPunct="1"/>
            <a:endParaRPr lang="en-US" altLang="ja-JP" sz="2400" dirty="0">
              <a:solidFill>
                <a:srgbClr val="000000"/>
              </a:solidFill>
              <a:latin typeface="ＭＳ明朝"/>
            </a:endParaRPr>
          </a:p>
          <a:p>
            <a:pPr algn="just" eaLnBrk="1" hangingPunct="1"/>
            <a:br>
              <a:rPr lang="ja-JP" altLang="en-US" sz="2400" dirty="0">
                <a:solidFill>
                  <a:srgbClr val="000000"/>
                </a:solidFill>
                <a:latin typeface="ＭＳ明朝"/>
              </a:rPr>
            </a:br>
            <a:r>
              <a:rPr lang="en-US" altLang="ja-JP" sz="2400" dirty="0">
                <a:solidFill>
                  <a:srgbClr val="000000"/>
                </a:solidFill>
                <a:latin typeface="ＭＳ明朝"/>
              </a:rPr>
              <a:t>(2) </a:t>
            </a:r>
            <a:r>
              <a:rPr lang="ja-JP" altLang="en-US" sz="2400" dirty="0">
                <a:solidFill>
                  <a:srgbClr val="000000"/>
                </a:solidFill>
                <a:latin typeface="ＭＳ明朝"/>
              </a:rPr>
              <a:t>　造形的なよさや美しさ，表現の意図と工夫，美術の働きなどに</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ついて</a:t>
            </a:r>
            <a:r>
              <a:rPr lang="ja-JP" altLang="en-US" sz="2400" b="1" dirty="0">
                <a:solidFill>
                  <a:srgbClr val="FF0000"/>
                </a:solidFill>
                <a:latin typeface="ＭＳ明朝"/>
              </a:rPr>
              <a:t>考え</a:t>
            </a:r>
            <a:r>
              <a:rPr lang="ja-JP" altLang="en-US" sz="2400" dirty="0">
                <a:solidFill>
                  <a:srgbClr val="000000"/>
                </a:solidFill>
                <a:latin typeface="ＭＳ明朝"/>
              </a:rPr>
              <a:t>，主題を生み出し豊かに</a:t>
            </a:r>
            <a:r>
              <a:rPr lang="ja-JP" altLang="en-US" sz="2400" b="1" dirty="0">
                <a:solidFill>
                  <a:srgbClr val="FF0000"/>
                </a:solidFill>
                <a:latin typeface="ＭＳ明朝"/>
              </a:rPr>
              <a:t>発想</a:t>
            </a:r>
            <a:r>
              <a:rPr lang="ja-JP" altLang="en-US" sz="2400" dirty="0">
                <a:solidFill>
                  <a:srgbClr val="000000"/>
                </a:solidFill>
                <a:latin typeface="ＭＳ明朝"/>
              </a:rPr>
              <a:t>し</a:t>
            </a:r>
            <a:r>
              <a:rPr lang="ja-JP" altLang="en-US" sz="2400" b="1" dirty="0">
                <a:solidFill>
                  <a:srgbClr val="FF0000"/>
                </a:solidFill>
                <a:latin typeface="ＭＳ明朝"/>
              </a:rPr>
              <a:t>構想</a:t>
            </a:r>
            <a:r>
              <a:rPr lang="ja-JP" altLang="en-US" sz="2400" dirty="0">
                <a:solidFill>
                  <a:srgbClr val="000000"/>
                </a:solidFill>
                <a:latin typeface="ＭＳ明朝"/>
              </a:rPr>
              <a:t>を練ったり，美術</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や美術文化に対する</a:t>
            </a:r>
            <a:r>
              <a:rPr lang="ja-JP" altLang="en-US" sz="2400" b="1" dirty="0">
                <a:solidFill>
                  <a:srgbClr val="FF0000"/>
                </a:solidFill>
                <a:latin typeface="ＭＳ明朝"/>
              </a:rPr>
              <a:t>見方や感じ方を深め</a:t>
            </a:r>
            <a:r>
              <a:rPr lang="ja-JP" altLang="en-US" sz="2400" dirty="0">
                <a:solidFill>
                  <a:srgbClr val="000000"/>
                </a:solidFill>
                <a:latin typeface="ＭＳ明朝"/>
              </a:rPr>
              <a:t>たりすることができる</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ようにする。</a:t>
            </a:r>
            <a:endParaRPr lang="en-US" altLang="ja-JP" sz="2400" dirty="0">
              <a:solidFill>
                <a:srgbClr val="000000"/>
              </a:solidFill>
              <a:latin typeface="ＭＳ明朝"/>
            </a:endParaRPr>
          </a:p>
          <a:p>
            <a:pPr algn="just" eaLnBrk="1" hangingPunct="1"/>
            <a:br>
              <a:rPr lang="ja-JP" altLang="en-US" sz="2400" dirty="0">
                <a:solidFill>
                  <a:srgbClr val="000000"/>
                </a:solidFill>
                <a:latin typeface="ＭＳ明朝"/>
              </a:rPr>
            </a:br>
            <a:r>
              <a:rPr lang="en-US" altLang="ja-JP" sz="2400" dirty="0">
                <a:solidFill>
                  <a:srgbClr val="000000"/>
                </a:solidFill>
                <a:latin typeface="ＭＳ明朝"/>
              </a:rPr>
              <a:t>(3) </a:t>
            </a:r>
            <a:r>
              <a:rPr lang="ja-JP" altLang="en-US" sz="2400" dirty="0">
                <a:solidFill>
                  <a:srgbClr val="000000"/>
                </a:solidFill>
                <a:latin typeface="ＭＳ明朝"/>
              </a:rPr>
              <a:t>　美術の創造活動の喜びを味わい，美術を愛好する心情を育み，</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感性を豊かにし，心豊かな生活を創造していく態度を養い，</a:t>
            </a:r>
            <a:endParaRPr lang="en-US" altLang="ja-JP" sz="2400" dirty="0">
              <a:solidFill>
                <a:srgbClr val="000000"/>
              </a:solidFill>
              <a:latin typeface="ＭＳ明朝"/>
            </a:endParaRPr>
          </a:p>
          <a:p>
            <a:pPr algn="just" eaLnBrk="1" hangingPunct="1"/>
            <a:r>
              <a:rPr lang="ja-JP" altLang="en-US" sz="2400" dirty="0">
                <a:solidFill>
                  <a:srgbClr val="000000"/>
                </a:solidFill>
                <a:latin typeface="ＭＳ明朝"/>
              </a:rPr>
              <a:t>　　豊かな情操を培う</a:t>
            </a:r>
            <a:r>
              <a:rPr lang="ja-JP" altLang="en-US" sz="2400" dirty="0"/>
              <a:t> 。</a:t>
            </a:r>
            <a:endParaRPr lang="en-US" altLang="ja-JP" sz="2400" dirty="0"/>
          </a:p>
          <a:p>
            <a:pPr algn="just" eaLnBrk="1" hangingPunct="1"/>
            <a:endParaRPr kumimoji="1" lang="ja-JP" altLang="en-US" sz="2800" u="sng" dirty="0">
              <a:solidFill>
                <a:schemeClr val="hlink"/>
              </a:solidFill>
              <a:latin typeface="Tahoma" panose="020B0604030504040204" pitchFamily="34" charset="0"/>
            </a:endParaRPr>
          </a:p>
        </p:txBody>
      </p:sp>
      <p:sp>
        <p:nvSpPr>
          <p:cNvPr id="14339" name="AutoShape 17">
            <a:extLst>
              <a:ext uri="{FF2B5EF4-FFF2-40B4-BE49-F238E27FC236}">
                <a16:creationId xmlns:a16="http://schemas.microsoft.com/office/drawing/2014/main" id="{4CA839EF-577F-41F7-9525-378CD7993B5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P9</a:t>
            </a:r>
            <a:endParaRPr lang="ja-JP" altLang="en-US" dirty="0">
              <a:ea typeface="ＤＨＰ平成明朝体W7" panose="02020700000000000000" pitchFamily="18" charset="-128"/>
              <a:cs typeface="Tahoma" panose="020B0604030504040204" pitchFamily="34" charset="0"/>
            </a:endParaRPr>
          </a:p>
        </p:txBody>
      </p:sp>
      <p:sp>
        <p:nvSpPr>
          <p:cNvPr id="14" name="四角形: 角を丸くする 13">
            <a:extLst>
              <a:ext uri="{FF2B5EF4-FFF2-40B4-BE49-F238E27FC236}">
                <a16:creationId xmlns:a16="http://schemas.microsoft.com/office/drawing/2014/main" id="{DB5083A7-0294-47BD-A87E-A56856A26456}"/>
              </a:ext>
            </a:extLst>
          </p:cNvPr>
          <p:cNvSpPr/>
          <p:nvPr/>
        </p:nvSpPr>
        <p:spPr>
          <a:xfrm>
            <a:off x="683568" y="3168000"/>
            <a:ext cx="1855840" cy="334618"/>
          </a:xfrm>
          <a:prstGeom prst="roundRect">
            <a:avLst>
              <a:gd name="adj" fmla="val 2864"/>
            </a:avLst>
          </a:prstGeom>
          <a:solidFill>
            <a:schemeClr val="bg2">
              <a:lumMod val="50000"/>
              <a:alpha val="40000"/>
            </a:schemeClr>
          </a:solidFill>
          <a:ln w="82550" cmpd="dbl">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r>
              <a:rPr kumimoji="1" lang="ja-JP" altLang="en-US" sz="2000" dirty="0">
                <a:solidFill>
                  <a:schemeClr val="tx1"/>
                </a:solidFill>
              </a:rPr>
              <a:t>知識・技能</a:t>
            </a:r>
            <a:endParaRPr kumimoji="1" lang="ja-JP" altLang="en-US" sz="2400" dirty="0">
              <a:solidFill>
                <a:schemeClr val="tx1"/>
              </a:solidFill>
            </a:endParaRPr>
          </a:p>
        </p:txBody>
      </p:sp>
      <p:sp>
        <p:nvSpPr>
          <p:cNvPr id="15" name="四角形: 角を丸くする 14">
            <a:extLst>
              <a:ext uri="{FF2B5EF4-FFF2-40B4-BE49-F238E27FC236}">
                <a16:creationId xmlns:a16="http://schemas.microsoft.com/office/drawing/2014/main" id="{D5FCD194-E018-41BD-B120-F4160A8064E1}"/>
              </a:ext>
            </a:extLst>
          </p:cNvPr>
          <p:cNvSpPr/>
          <p:nvPr/>
        </p:nvSpPr>
        <p:spPr>
          <a:xfrm>
            <a:off x="2202022" y="4987754"/>
            <a:ext cx="3450098" cy="385462"/>
          </a:xfrm>
          <a:prstGeom prst="roundRect">
            <a:avLst>
              <a:gd name="adj" fmla="val 1105"/>
            </a:avLst>
          </a:prstGeom>
          <a:solidFill>
            <a:schemeClr val="accent3">
              <a:lumMod val="75000"/>
              <a:alpha val="40000"/>
            </a:schemeClr>
          </a:solidFill>
          <a:ln w="82550" cmpd="dbl">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a:solidFill>
                  <a:schemeClr val="tx1"/>
                </a:solidFill>
              </a:rPr>
              <a:t>思考力，判断力，表現力</a:t>
            </a:r>
            <a:r>
              <a:rPr kumimoji="1" lang="ja-JP" altLang="en-US" sz="2000" dirty="0">
                <a:solidFill>
                  <a:schemeClr val="tx1"/>
                </a:solidFill>
              </a:rPr>
              <a:t>等</a:t>
            </a:r>
          </a:p>
        </p:txBody>
      </p:sp>
      <p:sp>
        <p:nvSpPr>
          <p:cNvPr id="16" name="四角形: 角を丸くする 15">
            <a:extLst>
              <a:ext uri="{FF2B5EF4-FFF2-40B4-BE49-F238E27FC236}">
                <a16:creationId xmlns:a16="http://schemas.microsoft.com/office/drawing/2014/main" id="{61E55772-278C-4A36-974C-1B986B38D9CD}"/>
              </a:ext>
            </a:extLst>
          </p:cNvPr>
          <p:cNvSpPr/>
          <p:nvPr/>
        </p:nvSpPr>
        <p:spPr>
          <a:xfrm>
            <a:off x="3275856" y="6453336"/>
            <a:ext cx="3409637" cy="360040"/>
          </a:xfrm>
          <a:prstGeom prst="roundRect">
            <a:avLst>
              <a:gd name="adj" fmla="val 7948"/>
            </a:avLst>
          </a:prstGeom>
          <a:solidFill>
            <a:srgbClr val="FF3300">
              <a:alpha val="40000"/>
            </a:srgbClr>
          </a:solidFill>
          <a:ln w="82550" cmpd="dbl">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dirty="0">
                <a:solidFill>
                  <a:schemeClr val="tx1"/>
                </a:solidFill>
              </a:rPr>
              <a:t>学びに</a:t>
            </a:r>
            <a:r>
              <a:rPr kumimoji="1" lang="ja-JP" altLang="en-US" sz="2000">
                <a:solidFill>
                  <a:schemeClr val="tx1"/>
                </a:solidFill>
              </a:rPr>
              <a:t>向かう力，人間性</a:t>
            </a:r>
            <a:r>
              <a:rPr kumimoji="1" lang="ja-JP" altLang="en-US" sz="2000" dirty="0">
                <a:solidFill>
                  <a:schemeClr val="tx1"/>
                </a:solidFill>
              </a:rPr>
              <a:t>等</a:t>
            </a:r>
          </a:p>
        </p:txBody>
      </p:sp>
      <p:sp>
        <p:nvSpPr>
          <p:cNvPr id="10"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437763"/>
            <a:ext cx="9036496"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美術科の目標　　　　　　　　　　　　　　　　　　　　　　　　　　　　　　　　（３）　３つの資質・能力について</a:t>
            </a:r>
          </a:p>
        </p:txBody>
      </p:sp>
      <p:sp>
        <p:nvSpPr>
          <p:cNvPr id="12"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997"/>
    </mc:Choice>
    <mc:Fallback xmlns="">
      <p:transition spd="slow" advTm="9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0">
            <a:extLst>
              <a:ext uri="{FF2B5EF4-FFF2-40B4-BE49-F238E27FC236}">
                <a16:creationId xmlns:a16="http://schemas.microsoft.com/office/drawing/2014/main" id="{BBF16311-817D-4554-A835-7E53ABBCD47B}"/>
              </a:ext>
            </a:extLst>
          </p:cNvPr>
          <p:cNvSpPr>
            <a:spLocks noChangeArrowheads="1"/>
          </p:cNvSpPr>
          <p:nvPr/>
        </p:nvSpPr>
        <p:spPr bwMode="auto">
          <a:xfrm>
            <a:off x="323528" y="1430023"/>
            <a:ext cx="2880320" cy="4702351"/>
          </a:xfrm>
          <a:prstGeom prst="foldedCorner">
            <a:avLst>
              <a:gd name="adj" fmla="val 5863"/>
            </a:avLst>
          </a:prstGeom>
          <a:solidFill>
            <a:srgbClr val="FFFFFF"/>
          </a:solidFill>
          <a:ln w="38100">
            <a:solidFill>
              <a:schemeClr val="tx1"/>
            </a:solidFill>
            <a:round/>
            <a:headEnd/>
            <a:tailEnd/>
          </a:ln>
        </p:spPr>
        <p:txBody>
          <a:bodyPr wrap="squar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3200" dirty="0">
                <a:latin typeface="+mn-ea"/>
              </a:rPr>
              <a:t>　</a:t>
            </a:r>
            <a:r>
              <a:rPr kumimoji="1" lang="ja-JP" altLang="en-US" sz="3200" u="sng" dirty="0">
                <a:latin typeface="+mn-ea"/>
              </a:rPr>
              <a:t>対象や事象を捉える造形的な視点</a:t>
            </a:r>
            <a:r>
              <a:rPr kumimoji="1" lang="ja-JP" altLang="en-US" sz="3200" u="sng" dirty="0">
                <a:solidFill>
                  <a:srgbClr val="FF0000"/>
                </a:solidFill>
                <a:latin typeface="+mn-ea"/>
              </a:rPr>
              <a:t>について</a:t>
            </a:r>
            <a:r>
              <a:rPr kumimoji="1" lang="ja-JP" altLang="en-US" sz="3200" dirty="0">
                <a:solidFill>
                  <a:srgbClr val="FF0000"/>
                </a:solidFill>
                <a:latin typeface="+mn-ea"/>
              </a:rPr>
              <a:t>理解</a:t>
            </a:r>
            <a:r>
              <a:rPr kumimoji="1" lang="ja-JP" altLang="en-US" sz="3200" dirty="0">
                <a:latin typeface="+mn-ea"/>
              </a:rPr>
              <a:t>する　　とともに，表現方法を創意工夫し，創造的に表すことができるようにする。</a:t>
            </a:r>
          </a:p>
        </p:txBody>
      </p:sp>
      <p:sp>
        <p:nvSpPr>
          <p:cNvPr id="14339" name="AutoShape 17">
            <a:extLst>
              <a:ext uri="{FF2B5EF4-FFF2-40B4-BE49-F238E27FC236}">
                <a16:creationId xmlns:a16="http://schemas.microsoft.com/office/drawing/2014/main" id="{4CA839EF-577F-41F7-9525-378CD7993B5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ea typeface="Tahoma" panose="020B0604030504040204" pitchFamily="34" charset="0"/>
                <a:cs typeface="Tahoma" panose="020B0604030504040204" pitchFamily="34" charset="0"/>
              </a:rPr>
              <a:t>P13,14</a:t>
            </a:r>
            <a:endParaRPr lang="ja-JP" altLang="en-US" dirty="0">
              <a:ea typeface="ＤＨＰ平成明朝体W7" panose="02020700000000000000" pitchFamily="18" charset="-128"/>
              <a:cs typeface="Tahoma" panose="020B0604030504040204" pitchFamily="34" charset="0"/>
            </a:endParaRPr>
          </a:p>
        </p:txBody>
      </p:sp>
      <p:sp>
        <p:nvSpPr>
          <p:cNvPr id="12" name="線吹き出し 1 (枠付き) 11"/>
          <p:cNvSpPr/>
          <p:nvPr/>
        </p:nvSpPr>
        <p:spPr>
          <a:xfrm>
            <a:off x="3491880" y="1716024"/>
            <a:ext cx="5438146" cy="4416350"/>
          </a:xfrm>
          <a:prstGeom prst="borderCallout1">
            <a:avLst>
              <a:gd name="adj1" fmla="val 39132"/>
              <a:gd name="adj2" fmla="val 26"/>
              <a:gd name="adj3" fmla="val 38745"/>
              <a:gd name="adj4" fmla="val -44823"/>
            </a:avLst>
          </a:prstGeom>
          <a:solidFill>
            <a:srgbClr val="FFFFCC"/>
          </a:solidFill>
          <a:ln>
            <a:headEnd type="triangle" w="lg" len="lg"/>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800" dirty="0"/>
              <a:t>　ここでの知識とは，</a:t>
            </a:r>
            <a:r>
              <a:rPr kumimoji="1" lang="ja-JP" altLang="en-US" sz="2800" dirty="0">
                <a:solidFill>
                  <a:srgbClr val="FF0000"/>
                </a:solidFill>
              </a:rPr>
              <a:t>単に新たな　事柄として知ることや言葉を暗記　することに終始するものではなく</a:t>
            </a:r>
            <a:r>
              <a:rPr kumimoji="1" lang="ja-JP" altLang="en-US" sz="2800" dirty="0"/>
              <a:t>，生徒一人一人が</a:t>
            </a:r>
            <a:r>
              <a:rPr kumimoji="1" lang="ja-JP" altLang="en-US" sz="2800" u="sng" dirty="0"/>
              <a:t>表現及び鑑賞の活動の学習過程を通して</a:t>
            </a:r>
            <a:r>
              <a:rPr kumimoji="1" lang="ja-JP" altLang="en-US" sz="2800" dirty="0"/>
              <a:t>，個別の感じ方や考え方等に応じながら　　</a:t>
            </a:r>
            <a:r>
              <a:rPr kumimoji="1" lang="ja-JP" altLang="en-US" sz="2800" dirty="0">
                <a:solidFill>
                  <a:srgbClr val="FF0000"/>
                </a:solidFill>
              </a:rPr>
              <a:t>活用し身に付け</a:t>
            </a:r>
            <a:r>
              <a:rPr kumimoji="1" lang="ja-JP" altLang="en-US" sz="2800" dirty="0"/>
              <a:t>たり，</a:t>
            </a:r>
            <a:r>
              <a:rPr kumimoji="1" lang="ja-JP" altLang="en-US" sz="2800" dirty="0">
                <a:solidFill>
                  <a:srgbClr val="FF0000"/>
                </a:solidFill>
              </a:rPr>
              <a:t>実感を伴い　</a:t>
            </a:r>
            <a:r>
              <a:rPr kumimoji="1" lang="ja-JP" altLang="en-US" sz="2800" dirty="0" err="1">
                <a:solidFill>
                  <a:srgbClr val="FF0000"/>
                </a:solidFill>
              </a:rPr>
              <a:t>ながら</a:t>
            </a:r>
            <a:r>
              <a:rPr kumimoji="1" lang="ja-JP" altLang="en-US" sz="2800" dirty="0">
                <a:solidFill>
                  <a:srgbClr val="FF0000"/>
                </a:solidFill>
              </a:rPr>
              <a:t>理解を深め</a:t>
            </a:r>
            <a:r>
              <a:rPr kumimoji="1" lang="ja-JP" altLang="en-US" sz="2800" dirty="0"/>
              <a:t>たりし，新たな　学習過程を経験することを通して　再構築されていくもの。</a:t>
            </a:r>
          </a:p>
        </p:txBody>
      </p:sp>
      <p:sp>
        <p:nvSpPr>
          <p:cNvPr id="7" name="AutoShape 15">
            <a:extLst>
              <a:ext uri="{FF2B5EF4-FFF2-40B4-BE49-F238E27FC236}">
                <a16:creationId xmlns:a16="http://schemas.microsoft.com/office/drawing/2014/main" id="{21CC256D-9465-4A94-81B5-D570DE1BBB81}"/>
              </a:ext>
            </a:extLst>
          </p:cNvPr>
          <p:cNvSpPr>
            <a:spLocks noChangeArrowheads="1"/>
          </p:cNvSpPr>
          <p:nvPr/>
        </p:nvSpPr>
        <p:spPr bwMode="auto">
          <a:xfrm>
            <a:off x="34925" y="44451"/>
            <a:ext cx="5905227" cy="432222"/>
          </a:xfrm>
          <a:prstGeom prst="bevel">
            <a:avLst>
              <a:gd name="adj" fmla="val 12500"/>
            </a:avLst>
          </a:prstGeom>
          <a:solidFill>
            <a:srgbClr val="FFFFCC"/>
          </a:solidFill>
          <a:ln w="9525">
            <a:solidFill>
              <a:schemeClr val="tx1"/>
            </a:solidFill>
            <a:miter lim="800000"/>
            <a:headEnd/>
            <a:tailEnd/>
          </a:ln>
        </p:spPr>
        <p:txBody>
          <a:bodyPr wrap="none" t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spcBef>
                <a:spcPct val="50000"/>
              </a:spcBef>
              <a:defRPr/>
            </a:pPr>
            <a:r>
              <a:rPr lang="en-US" altLang="ja-JP" sz="2400" b="1" dirty="0">
                <a:solidFill>
                  <a:prstClr val="black"/>
                </a:solidFill>
                <a:ea typeface="HGP教科書体" panose="02020600000000000000" pitchFamily="18" charset="-128"/>
              </a:rPr>
              <a:t>Ⅱ</a:t>
            </a:r>
            <a:r>
              <a:rPr lang="ja-JP" altLang="en-US" sz="2400" b="1" dirty="0">
                <a:solidFill>
                  <a:prstClr val="black"/>
                </a:solidFill>
                <a:ea typeface="HGP教科書体" panose="02020600000000000000" pitchFamily="18" charset="-128"/>
              </a:rPr>
              <a:t>　美術科の目標及び学年の目標</a:t>
            </a:r>
          </a:p>
        </p:txBody>
      </p:sp>
      <p:sp>
        <p:nvSpPr>
          <p:cNvPr id="8" name="Text Box 19">
            <a:extLst>
              <a:ext uri="{FF2B5EF4-FFF2-40B4-BE49-F238E27FC236}">
                <a16:creationId xmlns:a16="http://schemas.microsoft.com/office/drawing/2014/main" id="{93E99C01-0B2B-4B5C-9795-72F66705F92B}"/>
              </a:ext>
            </a:extLst>
          </p:cNvPr>
          <p:cNvSpPr txBox="1">
            <a:spLocks noChangeArrowheads="1"/>
          </p:cNvSpPr>
          <p:nvPr/>
        </p:nvSpPr>
        <p:spPr bwMode="auto">
          <a:xfrm>
            <a:off x="107504" y="509771"/>
            <a:ext cx="9036496" cy="830997"/>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kumimoji="1" lang="ja-JP" altLang="en-US" sz="2400" b="1" dirty="0">
                <a:latin typeface="Tahoma" panose="020B0604030504040204" pitchFamily="34" charset="0"/>
              </a:rPr>
              <a:t>２　美術科の目標　　　　　　　　　　　　　　　　　　　　　　　　　　　　　　　　（３）　３つの資質・能力について～目標（１）～</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6033524"/>
      </p:ext>
    </p:extLst>
  </p:cSld>
  <p:clrMapOvr>
    <a:masterClrMapping/>
  </p:clrMapOvr>
  <mc:AlternateContent xmlns:mc="http://schemas.openxmlformats.org/markup-compatibility/2006" xmlns:p14="http://schemas.microsoft.com/office/powerpoint/2010/main">
    <mc:Choice Requires="p14">
      <p:transition spd="slow" p14:dur="2000" advTm="83983"/>
    </mc:Choice>
    <mc:Fallback xmlns="">
      <p:transition spd="slow" advTm="8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レトロスペクト">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18058</Words>
  <Application>Microsoft Office PowerPoint</Application>
  <PresentationFormat>画面に合わせる (4:3)</PresentationFormat>
  <Paragraphs>869</Paragraphs>
  <Slides>44</Slides>
  <Notes>44</Notes>
  <HiddenSlides>0</HiddenSlides>
  <MMClips>44</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44</vt:i4>
      </vt:variant>
    </vt:vector>
  </HeadingPairs>
  <TitlesOfParts>
    <vt:vector size="57" baseType="lpstr">
      <vt:lpstr>ＤＨＰ平成明朝体W7</vt:lpstr>
      <vt:lpstr>HGP教科書体</vt:lpstr>
      <vt:lpstr>ＭＳ Ｐゴシック</vt:lpstr>
      <vt:lpstr>ＭＳ ゴシック</vt:lpstr>
      <vt:lpstr>ＭＳ 明朝</vt:lpstr>
      <vt:lpstr>ＭＳＰゴシック</vt:lpstr>
      <vt:lpstr>ＭＳ明朝</vt:lpstr>
      <vt:lpstr>游ゴシック</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2021-01-09T01:09:20Z</dcterms:modified>
</cp:coreProperties>
</file>