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4391" r:id="rId1"/>
  </p:sldMasterIdLst>
  <p:notesMasterIdLst>
    <p:notesMasterId r:id="rId39"/>
  </p:notesMasterIdLst>
  <p:handoutMasterIdLst>
    <p:handoutMasterId r:id="rId40"/>
  </p:handoutMasterIdLst>
  <p:sldIdLst>
    <p:sldId id="377" r:id="rId2"/>
    <p:sldId id="440" r:id="rId3"/>
    <p:sldId id="449" r:id="rId4"/>
    <p:sldId id="457" r:id="rId5"/>
    <p:sldId id="427" r:id="rId6"/>
    <p:sldId id="394" r:id="rId7"/>
    <p:sldId id="456" r:id="rId8"/>
    <p:sldId id="420" r:id="rId9"/>
    <p:sldId id="455" r:id="rId10"/>
    <p:sldId id="454" r:id="rId11"/>
    <p:sldId id="452" r:id="rId12"/>
    <p:sldId id="453" r:id="rId13"/>
    <p:sldId id="268" r:id="rId14"/>
    <p:sldId id="396" r:id="rId15"/>
    <p:sldId id="397" r:id="rId16"/>
    <p:sldId id="398" r:id="rId17"/>
    <p:sldId id="458" r:id="rId18"/>
    <p:sldId id="429" r:id="rId19"/>
    <p:sldId id="451" r:id="rId20"/>
    <p:sldId id="431" r:id="rId21"/>
    <p:sldId id="432" r:id="rId22"/>
    <p:sldId id="438" r:id="rId23"/>
    <p:sldId id="433" r:id="rId24"/>
    <p:sldId id="435" r:id="rId25"/>
    <p:sldId id="439" r:id="rId26"/>
    <p:sldId id="436" r:id="rId27"/>
    <p:sldId id="403" r:id="rId28"/>
    <p:sldId id="441" r:id="rId29"/>
    <p:sldId id="450" r:id="rId30"/>
    <p:sldId id="442" r:id="rId31"/>
    <p:sldId id="443" r:id="rId32"/>
    <p:sldId id="444" r:id="rId33"/>
    <p:sldId id="445" r:id="rId34"/>
    <p:sldId id="446" r:id="rId35"/>
    <p:sldId id="411" r:id="rId36"/>
    <p:sldId id="412" r:id="rId37"/>
    <p:sldId id="459" r:id="rId38"/>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haPT6GRcSmcbYdYX4syHKA==" hashData="c4Xi6BuGf+zI+hN3rZMIb4hEeUp2tAHtA+7tSeZt/h+G76Fm5BH8palXPrtezrQvew5wCbKAuHXFdi7PPxeW1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008000"/>
    <a:srgbClr val="00CC00"/>
    <a:srgbClr val="CCFFCC"/>
    <a:srgbClr val="66FF66"/>
    <a:srgbClr val="00FF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0" autoAdjust="0"/>
    <p:restoredTop sz="71403" autoAdjust="0"/>
  </p:normalViewPr>
  <p:slideViewPr>
    <p:cSldViewPr showGuides="1">
      <p:cViewPr varScale="1">
        <p:scale>
          <a:sx n="48" d="100"/>
          <a:sy n="48" d="100"/>
        </p:scale>
        <p:origin x="2112"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100" d="100"/>
          <a:sy n="100" d="100"/>
        </p:scale>
        <p:origin x="-900" y="266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r>
              <a:rPr lang="zh-TW" altLang="en-US"/>
              <a:t>第</a:t>
            </a:r>
            <a:r>
              <a:rPr lang="en-US" altLang="zh-TW"/>
              <a:t>2</a:t>
            </a:r>
            <a:r>
              <a:rPr lang="zh-TW" altLang="en-US"/>
              <a:t>回福岡県指導主事等研修会教科等別分科会　別紙資料</a:t>
            </a:r>
            <a:endParaRPr lang="en-US" altLang="ja-JP"/>
          </a:p>
        </p:txBody>
      </p:sp>
      <p:sp>
        <p:nvSpPr>
          <p:cNvPr id="39014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97A2F9E-0C7C-4953-89A0-275BE41A2A10}" type="slidenum">
              <a:rPr lang="en-US" altLang="ja-JP"/>
              <a:pPr>
                <a:defRPr/>
              </a:pPr>
              <a:t>‹#›</a:t>
            </a:fld>
            <a:endParaRPr lang="en-US" altLang="ja-JP"/>
          </a:p>
        </p:txBody>
      </p:sp>
    </p:spTree>
    <p:extLst>
      <p:ext uri="{BB962C8B-B14F-4D97-AF65-F5344CB8AC3E}">
        <p14:creationId xmlns:p14="http://schemas.microsoft.com/office/powerpoint/2010/main" val="37777968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r>
              <a:rPr lang="zh-TW" altLang="en-US"/>
              <a:t>第</a:t>
            </a:r>
            <a:r>
              <a:rPr lang="en-US" altLang="zh-TW"/>
              <a:t>2</a:t>
            </a:r>
            <a:r>
              <a:rPr lang="zh-TW" altLang="en-US"/>
              <a:t>回福岡県指導主事等研修会教科等別分科会　別紙資料</a:t>
            </a:r>
            <a:endParaRPr lang="en-US" altLang="ja-JP"/>
          </a:p>
        </p:txBody>
      </p:sp>
      <p:sp>
        <p:nvSpPr>
          <p:cNvPr id="408579"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205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2101" tIns="46051" rIns="92101" bIns="4605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101" tIns="46051" rIns="92101" bIns="46051"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BE5DAD73-9E4C-47DB-8CBC-308094B69C13}" type="slidenum">
              <a:rPr lang="en-US" altLang="ja-JP"/>
              <a:pPr>
                <a:defRPr/>
              </a:pPr>
              <a:t>‹#›</a:t>
            </a:fld>
            <a:endParaRPr lang="en-US" altLang="ja-JP"/>
          </a:p>
        </p:txBody>
      </p:sp>
    </p:spTree>
    <p:extLst>
      <p:ext uri="{BB962C8B-B14F-4D97-AF65-F5344CB8AC3E}">
        <p14:creationId xmlns:p14="http://schemas.microsoft.com/office/powerpoint/2010/main" val="31548236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28A47CB-A4BB-4391-AEB8-3C052FA2AA11}"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13"/>
              </a:spcBef>
              <a:buClr>
                <a:srgbClr val="A50021"/>
              </a:buClr>
            </a:pPr>
            <a:r>
              <a:rPr lang="ja-JP" altLang="en-US">
                <a:latin typeface="ＭＳ Ｐ明朝" panose="02020600040205080304" pitchFamily="18" charset="-128"/>
              </a:rPr>
              <a:t>　ただいまから、「新教育課程　中学校技術・家庭（家庭分野）」の説明を始めます。</a:t>
            </a:r>
            <a:endParaRPr lang="en-US" altLang="ja-JP">
              <a:latin typeface="ＭＳ Ｐ明朝" panose="02020600040205080304" pitchFamily="18" charset="-128"/>
            </a:endParaRPr>
          </a:p>
          <a:p>
            <a:pPr>
              <a:spcBef>
                <a:spcPts val="413"/>
              </a:spcBef>
              <a:buClr>
                <a:srgbClr val="A50021"/>
              </a:buClr>
            </a:pPr>
            <a:r>
              <a:rPr lang="ja-JP" altLang="en-US">
                <a:latin typeface="ＭＳ Ｐ明朝" panose="02020600040205080304" pitchFamily="18" charset="-128"/>
              </a:rPr>
              <a:t>　説明の時間は、約５０分間です。</a:t>
            </a:r>
            <a:endParaRPr lang="en-US" altLang="ja-JP">
              <a:latin typeface="ＭＳ Ｐ明朝" panose="02020600040205080304" pitchFamily="18" charset="-128"/>
            </a:endParaRPr>
          </a:p>
          <a:p>
            <a:pPr>
              <a:spcBef>
                <a:spcPts val="413"/>
              </a:spcBef>
              <a:buClr>
                <a:srgbClr val="A50021"/>
              </a:buClr>
            </a:pPr>
            <a:r>
              <a:rPr lang="ja-JP" altLang="en-US">
                <a:latin typeface="ＭＳ Ｐ明朝" panose="02020600040205080304" pitchFamily="18" charset="-128"/>
              </a:rPr>
              <a:t>　スライド右上に、学習指導要領解説の該当ページを示しておりますので，</a:t>
            </a:r>
            <a:endParaRPr lang="en-US" altLang="ja-JP">
              <a:latin typeface="ＭＳ Ｐ明朝" panose="02020600040205080304" pitchFamily="18" charset="-128"/>
            </a:endParaRPr>
          </a:p>
          <a:p>
            <a:pPr>
              <a:spcBef>
                <a:spcPts val="413"/>
              </a:spcBef>
              <a:buClr>
                <a:srgbClr val="A50021"/>
              </a:buClr>
            </a:pPr>
            <a:r>
              <a:rPr lang="ja-JP" altLang="en-US">
                <a:latin typeface="ＭＳ Ｐ明朝" panose="02020600040205080304" pitchFamily="18" charset="-128"/>
              </a:rPr>
              <a:t>必要に応じてマーカーかラインを引きながら聞いてください。</a:t>
            </a:r>
            <a:endParaRPr lang="en-US" altLang="ja-JP">
              <a:latin typeface="ＭＳ Ｐ明朝" panose="02020600040205080304" pitchFamily="18" charset="-128"/>
            </a:endParaRPr>
          </a:p>
          <a:p>
            <a:pPr>
              <a:spcBef>
                <a:spcPts val="413"/>
              </a:spcBef>
              <a:buClr>
                <a:srgbClr val="A50021"/>
              </a:buClr>
            </a:pPr>
            <a:r>
              <a:rPr lang="ja-JP" altLang="en-US">
                <a:latin typeface="ＭＳ Ｐ明朝" panose="02020600040205080304" pitchFamily="18" charset="-128"/>
              </a:rPr>
              <a:t>　それでは，説明を始めます。</a:t>
            </a:r>
            <a:endParaRPr lang="en-US" altLang="ja-JP">
              <a:latin typeface="ＭＳ Ｐ明朝" panose="02020600040205080304" pitchFamily="18" charset="-128"/>
            </a:endParaRPr>
          </a:p>
          <a:p>
            <a:pPr eaLnBrk="1" hangingPunct="1">
              <a:spcBef>
                <a:spcPts val="413"/>
              </a:spcBef>
              <a:buClr>
                <a:srgbClr val="A50021"/>
              </a:buClr>
            </a:pPr>
            <a:endParaRPr lang="en-US" altLang="ja-JP">
              <a:latin typeface="ＭＳ Ｐ明朝" panose="02020600040205080304" pitchFamily="18" charset="-128"/>
            </a:endParaRPr>
          </a:p>
          <a:p>
            <a:pPr eaLnBrk="1" hangingPunct="1">
              <a:spcBef>
                <a:spcPts val="413"/>
              </a:spcBef>
              <a:buClr>
                <a:srgbClr val="A50021"/>
              </a:buClr>
            </a:pPr>
            <a:endParaRPr lang="en-US" altLang="ja-JP">
              <a:latin typeface="ＭＳ Ｐ明朝" panose="02020600040205080304" pitchFamily="18" charset="-128"/>
            </a:endParaRPr>
          </a:p>
        </p:txBody>
      </p:sp>
    </p:spTree>
    <p:extLst>
      <p:ext uri="{BB962C8B-B14F-4D97-AF65-F5344CB8AC3E}">
        <p14:creationId xmlns:p14="http://schemas.microsoft.com/office/powerpoint/2010/main" val="710885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9C15802-015A-44A8-8626-7471B9BA0013}"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（ウ）社会の変化への対応について，この４点から改善を図っています。</a:t>
            </a:r>
            <a:endParaRPr lang="en-US" altLang="ja-JP">
              <a:latin typeface="ＭＳ Ｐ明朝" panose="02020600040205080304" pitchFamily="18" charset="-128"/>
            </a:endParaRPr>
          </a:p>
          <a:p>
            <a:r>
              <a:rPr lang="ja-JP" altLang="en-US">
                <a:latin typeface="ＭＳ Ｐ明朝" panose="02020600040205080304" pitchFamily="18" charset="-128"/>
              </a:rPr>
              <a:t>　一つ目の「家族・家庭生活に関する内容の充実」に関しては、少子高齢社会の進展に対応して，家族や地域の人々とよりよく関わる力を育成するために，「Ａ家族・家庭生活」においては，幼児との触れ合い体験などを一層重視するとともに，高齢者など地域の人々と協働することに関する内容を新設しました。</a:t>
            </a:r>
          </a:p>
          <a:p>
            <a:r>
              <a:rPr lang="ja-JP" altLang="en-US">
                <a:latin typeface="ＭＳ Ｐ明朝" panose="02020600040205080304" pitchFamily="18" charset="-128"/>
              </a:rPr>
              <a:t>　二つ目の「食育の推進に関する内容の充実」に関しては，食育を一層推進するために，「Ｂ衣食住の生活」の食生活に関する内容を小学校と同様の食事の役割，栄養と献立，調理で構成するとともに，調理の学習においては，小学校での「ゆでる，いためる」に加え，「煮る，焼く，蒸す等」の調理方法を扱い，基礎的・基本的な知識及び技能を確実に習得できるようにしました。 </a:t>
            </a:r>
          </a:p>
          <a:p>
            <a:r>
              <a:rPr lang="ja-JP" altLang="en-US">
                <a:latin typeface="ＭＳ Ｐ明朝" panose="02020600040205080304" pitchFamily="18" charset="-128"/>
              </a:rPr>
              <a:t>　三つ目の「日本の生活文化に関する内容の充実」に関しては，グローバル化に対応して，日本の生活文化を継承することの大切さに気付くことができるよう，「Ｂ衣食住の生活」においては，和食，和服など，日本の伝統的な生活についても扱うこととしました。</a:t>
            </a:r>
          </a:p>
          <a:p>
            <a:r>
              <a:rPr lang="ja-JP" altLang="en-US">
                <a:latin typeface="ＭＳ Ｐ明朝" panose="02020600040205080304" pitchFamily="18" charset="-128"/>
              </a:rPr>
              <a:t>　四つ目の「自立した消費者の育成に関する内容の充実」に関しては、，持続可能な社会の構築に対応して，自立した消費者を育成するために，「Ｃ消費生活・環境」においては，計画的な金銭管理，消費者被害への対応に関する内容を新設するとともに，他の内容と関連を図り，消費生活や環境に配慮したライフスタイルの確立の基礎となる内容の改善を図りました。 </a:t>
            </a:r>
            <a:endParaRPr lang="en-US" altLang="ja-JP">
              <a:latin typeface="ＭＳ Ｐ明朝" panose="02020600040205080304" pitchFamily="18" charset="-128"/>
            </a:endParaRPr>
          </a:p>
        </p:txBody>
      </p:sp>
    </p:spTree>
    <p:extLst>
      <p:ext uri="{BB962C8B-B14F-4D97-AF65-F5344CB8AC3E}">
        <p14:creationId xmlns:p14="http://schemas.microsoft.com/office/powerpoint/2010/main" val="382901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60196E2-41BF-4036-9F1B-8E7BB633950D}"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エ）です。習得した知識及び技能などを実生活で活用するために，「生活と課題の実践」については，Ａ，Ｂ，Ｃの各内容に位置付け，他の内容と関連を図り，実践的な活動を家庭や地域などで行うなど，内容の改善を図っています。</a:t>
            </a:r>
            <a:endParaRPr lang="en-US" altLang="ja-JP">
              <a:latin typeface="ＭＳ Ｐ明朝" panose="02020600040205080304" pitchFamily="18" charset="-128"/>
            </a:endParaRPr>
          </a:p>
        </p:txBody>
      </p:sp>
    </p:spTree>
    <p:extLst>
      <p:ext uri="{BB962C8B-B14F-4D97-AF65-F5344CB8AC3E}">
        <p14:creationId xmlns:p14="http://schemas.microsoft.com/office/powerpoint/2010/main" val="121860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22E61353-B404-4BAC-AB2D-DB6B0271C1D7}"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ＭＳ Ｐ明朝" panose="02020600040205080304" pitchFamily="18" charset="-128"/>
              </a:rPr>
              <a:t>　（オ）　家族・家庭の機能と生活の営みに係る見方・考え方との関連を図るための内容の充実としては，家族・家庭の機能を「Ａ家族・家庭生活」の</a:t>
            </a:r>
            <a:r>
              <a:rPr lang="en-US" altLang="ja-JP" dirty="0">
                <a:latin typeface="ＭＳ Ｐ明朝" panose="02020600040205080304" pitchFamily="18" charset="-128"/>
              </a:rPr>
              <a:t>(1)</a:t>
            </a:r>
            <a:r>
              <a:rPr lang="ja-JP" altLang="en-US" dirty="0">
                <a:latin typeface="ＭＳ Ｐ明朝" panose="02020600040205080304" pitchFamily="18" charset="-128"/>
              </a:rPr>
              <a:t>「自分の成長と家族・家庭生活」に位置付け，各内容との関連を図るとともに，生活の営みに係る見方・考え方とも関連付けるなど，内容の改善を図りました。 </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1024498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C6D977F-44F4-45E6-9FD8-ACFAF1703F31}"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では，目標について説明します。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「生活の営みに係る見方・考え方を働かせ」とは，</a:t>
            </a:r>
            <a:r>
              <a:rPr lang="ja-JP" altLang="ja-JP">
                <a:latin typeface="ＭＳ Ｐ明朝" panose="02020600040205080304" pitchFamily="18" charset="-128"/>
              </a:rPr>
              <a:t>家庭</a:t>
            </a:r>
            <a:r>
              <a:rPr lang="ja-JP" altLang="en-US">
                <a:latin typeface="ＭＳ Ｐ明朝" panose="02020600040205080304" pitchFamily="18" charset="-128"/>
              </a:rPr>
              <a:t>分野</a:t>
            </a:r>
            <a:r>
              <a:rPr lang="ja-JP" altLang="ja-JP">
                <a:latin typeface="ＭＳ Ｐ明朝" panose="02020600040205080304" pitchFamily="18" charset="-128"/>
              </a:rPr>
              <a:t>が学習対象としている家族や家庭</a:t>
            </a:r>
            <a:r>
              <a:rPr lang="ja-JP" altLang="en-US">
                <a:latin typeface="ＭＳ Ｐ明朝" panose="02020600040205080304" pitchFamily="18" charset="-128"/>
              </a:rPr>
              <a:t>，</a:t>
            </a:r>
            <a:r>
              <a:rPr lang="ja-JP" altLang="ja-JP">
                <a:latin typeface="ＭＳ Ｐ明朝" panose="02020600040205080304" pitchFamily="18" charset="-128"/>
              </a:rPr>
              <a:t>衣食住</a:t>
            </a:r>
            <a:r>
              <a:rPr lang="ja-JP" altLang="en-US">
                <a:latin typeface="ＭＳ Ｐ明朝" panose="02020600040205080304" pitchFamily="18" charset="-128"/>
              </a:rPr>
              <a:t>，</a:t>
            </a:r>
            <a:r>
              <a:rPr lang="ja-JP" altLang="ja-JP">
                <a:latin typeface="ＭＳ Ｐ明朝" panose="02020600040205080304" pitchFamily="18" charset="-128"/>
              </a:rPr>
              <a:t>消費や環境などに係る生活事象を「協力・協働</a:t>
            </a:r>
            <a:r>
              <a:rPr lang="ja-JP" altLang="en-US">
                <a:latin typeface="ＭＳ Ｐ明朝" panose="02020600040205080304" pitchFamily="18" charset="-128"/>
              </a:rPr>
              <a:t>，</a:t>
            </a:r>
            <a:r>
              <a:rPr lang="ja-JP" altLang="ja-JP">
                <a:latin typeface="ＭＳ Ｐ明朝" panose="02020600040205080304" pitchFamily="18" charset="-128"/>
              </a:rPr>
              <a:t>健康・快適・安全</a:t>
            </a:r>
            <a:r>
              <a:rPr lang="ja-JP" altLang="en-US">
                <a:latin typeface="ＭＳ Ｐ明朝" panose="02020600040205080304" pitchFamily="18" charset="-128"/>
              </a:rPr>
              <a:t>，</a:t>
            </a:r>
            <a:r>
              <a:rPr lang="ja-JP" altLang="ja-JP">
                <a:latin typeface="ＭＳ Ｐ明朝" panose="02020600040205080304" pitchFamily="18" charset="-128"/>
              </a:rPr>
              <a:t>生活文化の継承・創造</a:t>
            </a:r>
            <a:r>
              <a:rPr lang="ja-JP" altLang="en-US">
                <a:latin typeface="ＭＳ Ｐ明朝" panose="02020600040205080304" pitchFamily="18" charset="-128"/>
              </a:rPr>
              <a:t>，</a:t>
            </a:r>
            <a:r>
              <a:rPr lang="ja-JP" altLang="ja-JP">
                <a:latin typeface="ＭＳ Ｐ明朝" panose="02020600040205080304" pitchFamily="18" charset="-128"/>
              </a:rPr>
              <a:t>持続可能な社会の構築」等の視点</a:t>
            </a:r>
            <a:r>
              <a:rPr lang="ja-JP" altLang="en-US">
                <a:latin typeface="ＭＳ Ｐ明朝" panose="02020600040205080304" pitchFamily="18" charset="-128"/>
              </a:rPr>
              <a:t>で捉え，</a:t>
            </a:r>
            <a:r>
              <a:rPr lang="ja-JP" altLang="ja-JP">
                <a:latin typeface="ＭＳ Ｐ明朝" panose="02020600040205080304" pitchFamily="18" charset="-128"/>
              </a:rPr>
              <a:t>生涯にわたって</a:t>
            </a:r>
            <a:r>
              <a:rPr lang="ja-JP" altLang="en-US">
                <a:latin typeface="ＭＳ Ｐ明朝" panose="02020600040205080304" pitchFamily="18" charset="-128"/>
              </a:rPr>
              <a:t>，</a:t>
            </a:r>
            <a:r>
              <a:rPr lang="ja-JP" altLang="ja-JP">
                <a:latin typeface="ＭＳ Ｐ明朝" panose="02020600040205080304" pitchFamily="18" charset="-128"/>
              </a:rPr>
              <a:t>自立し共に生きる生活を創造できるよう</a:t>
            </a:r>
            <a:r>
              <a:rPr lang="ja-JP" altLang="en-US">
                <a:latin typeface="ＭＳ Ｐ明朝" panose="02020600040205080304" pitchFamily="18" charset="-128"/>
              </a:rPr>
              <a:t>，</a:t>
            </a:r>
            <a:r>
              <a:rPr lang="ja-JP" altLang="ja-JP">
                <a:latin typeface="ＭＳ Ｐ明朝" panose="02020600040205080304" pitchFamily="18" charset="-128"/>
              </a:rPr>
              <a:t>よりよい生活を営むために工夫すること</a:t>
            </a:r>
            <a:r>
              <a:rPr lang="ja-JP" altLang="en-US">
                <a:latin typeface="ＭＳ Ｐ明朝" panose="02020600040205080304" pitchFamily="18" charset="-128"/>
              </a:rPr>
              <a:t>を示したものです</a:t>
            </a:r>
            <a:r>
              <a:rPr lang="ja-JP" altLang="ja-JP">
                <a:latin typeface="ＭＳ Ｐ明朝" panose="02020600040205080304" pitchFamily="18" charset="-128"/>
              </a:rPr>
              <a:t>。</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この生活の営みに係る見方・考え方以外は，現行とほぼ同じ文言です。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（１）（２）（３）は，資質・能力に分けて示されています。</a:t>
            </a:r>
          </a:p>
        </p:txBody>
      </p:sp>
    </p:spTree>
    <p:extLst>
      <p:ext uri="{BB962C8B-B14F-4D97-AF65-F5344CB8AC3E}">
        <p14:creationId xmlns:p14="http://schemas.microsoft.com/office/powerpoint/2010/main" val="2063540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D998A45-5A9C-4BAB-A755-A41ABDE28793}"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この「生活の営みに係る見方・考え方」に示される視点は，家庭分野で扱う全ての内容に共通する視点であり，相互に関わり合うものです。したがって，生徒の発達段階を踏まえるとともに，取り上げる内容や題材構成などによって，いずれの視点を重視するのかを適切に定めることが大切です。例えば，家族・家庭生活に関する内容においては，主に「協力・協働」，衣食住の生活に関する内容においては，主に「健康・快適・安全」や「生活文化の継承・創造」，さらに，消費生活・環境に関する内容においては，主に「持続可能な社会の構築」の視点から物事を捉え，考察することなどが考えられます。</a:t>
            </a:r>
          </a:p>
          <a:p>
            <a:r>
              <a:rPr lang="ja-JP" altLang="en-US" dirty="0">
                <a:latin typeface="ＭＳ Ｐ明朝" panose="02020600040205080304" pitchFamily="18" charset="-128"/>
              </a:rPr>
              <a:t>　なお，中学校においては，「生活の営みに係る見方・考え方」のうち，「生活文化の継承・創造」については「生活文化を継承する大切さに気付くこと」を視点として扱うことが考えられます。</a:t>
            </a:r>
          </a:p>
        </p:txBody>
      </p:sp>
    </p:spTree>
    <p:extLst>
      <p:ext uri="{BB962C8B-B14F-4D97-AF65-F5344CB8AC3E}">
        <p14:creationId xmlns:p14="http://schemas.microsoft.com/office/powerpoint/2010/main" val="3470869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C2A807D-C709-467E-9F4B-6BECFB36C103}"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0">
              <a:spcBef>
                <a:spcPct val="0"/>
              </a:spcBef>
            </a:pPr>
            <a:r>
              <a:rPr lang="ja-JP" altLang="en-US" dirty="0">
                <a:latin typeface="ＭＳ Ｐ明朝" panose="02020600040205080304" pitchFamily="18" charset="-128"/>
              </a:rPr>
              <a:t>　（１）知識及び技能に係る目標です。</a:t>
            </a:r>
            <a:endParaRPr lang="en-US" altLang="ja-JP" dirty="0">
              <a:latin typeface="ＭＳ Ｐ明朝" panose="02020600040205080304" pitchFamily="18" charset="-128"/>
            </a:endParaRPr>
          </a:p>
          <a:p>
            <a:pPr defTabSz="0"/>
            <a:r>
              <a:rPr lang="ja-JP" altLang="en-US" dirty="0">
                <a:latin typeface="ＭＳ Ｐ明朝" panose="02020600040205080304" pitchFamily="18" charset="-128"/>
              </a:rPr>
              <a:t>　家族・家庭の機能について理解を深め，家族・家庭，衣食住，消費や環境などについて，生活の自立に必要な基礎的な理解を図るとともに，それらに係る技能を身に付けるようにします。</a:t>
            </a:r>
            <a:endParaRPr lang="en-US" altLang="ja-JP" dirty="0">
              <a:latin typeface="ＭＳ Ｐ明朝" panose="02020600040205080304" pitchFamily="18" charset="-128"/>
            </a:endParaRPr>
          </a:p>
          <a:p>
            <a:pPr defTabSz="0"/>
            <a:r>
              <a:rPr lang="ja-JP" altLang="en-US" dirty="0">
                <a:latin typeface="ＭＳ Ｐ明朝" panose="02020600040205080304" pitchFamily="18" charset="-128"/>
              </a:rPr>
              <a:t>　ここからは，今回の改訂で新たに加えられた部分は赤字下線で示していきます。</a:t>
            </a:r>
            <a:endParaRPr lang="en-US" altLang="ja-JP" dirty="0">
              <a:latin typeface="ＭＳ Ｐ明朝" panose="02020600040205080304" pitchFamily="18" charset="-128"/>
            </a:endParaRPr>
          </a:p>
          <a:p>
            <a:pPr defTabSz="0"/>
            <a:r>
              <a:rPr lang="ja-JP" altLang="en-US" dirty="0">
                <a:latin typeface="ＭＳ Ｐ明朝" panose="02020600040205080304" pitchFamily="18" charset="-128"/>
              </a:rPr>
              <a:t>　家族・家庭の機能についてという文言が新たに示されました。</a:t>
            </a:r>
            <a:endParaRPr lang="en-US" altLang="ja-JP" dirty="0">
              <a:latin typeface="ＭＳ Ｐ明朝" panose="02020600040205080304" pitchFamily="18" charset="-128"/>
            </a:endParaRPr>
          </a:p>
          <a:p>
            <a:pPr defTabSz="0"/>
            <a:r>
              <a:rPr lang="ja-JP" altLang="en-US" dirty="0">
                <a:latin typeface="ＭＳ Ｐ明朝" panose="02020600040205080304" pitchFamily="18" charset="-128"/>
              </a:rPr>
              <a:t>　具体として「子供を育てる機能，心の安らぎを得るなどの精神的な機能，衣食住などの生活を営む機能，収入を得るなどの経済的な機能、生活文化を継承する機能などが示されています。</a:t>
            </a:r>
            <a:endParaRPr lang="en-US" altLang="ja-JP" dirty="0">
              <a:latin typeface="ＭＳ Ｐ明朝" panose="02020600040205080304" pitchFamily="18" charset="-128"/>
            </a:endParaRPr>
          </a:p>
          <a:p>
            <a:pPr defTabSz="0"/>
            <a:r>
              <a:rPr lang="ja-JP" altLang="en-US" dirty="0">
                <a:latin typeface="ＭＳ Ｐ明朝" panose="02020600040205080304" pitchFamily="18" charset="-128"/>
              </a:rPr>
              <a:t>　今回の改訂では，　「小学校の学習を踏まえ，中学校で指導する「知識及び技能」が，高等学校の学習に発展していくものとして意識し，確実に定着できるようにする」と明記されているように小・中・高等学校の内容の系統性をより重視しています。</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1380059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B722D88-AC10-4A32-98DB-285ACF0AE6CE}"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0">
              <a:spcBef>
                <a:spcPct val="0"/>
              </a:spcBef>
            </a:pPr>
            <a:r>
              <a:rPr lang="ja-JP" altLang="en-US" dirty="0">
                <a:latin typeface="ＭＳ Ｐ明朝" panose="02020600040205080304" pitchFamily="18" charset="-128"/>
              </a:rPr>
              <a:t>　（２）の目標は，図のような学習過程を通して，習得した「知識及び技能」を活用し，「思考力，判断力，表現力等」を育成することにより，課題を解決する力を育むことを明確にしたものです。　</a:t>
            </a:r>
            <a:endParaRPr lang="en-US" altLang="ja-JP" dirty="0">
              <a:latin typeface="ＭＳ Ｐ明朝" panose="02020600040205080304" pitchFamily="18" charset="-128"/>
            </a:endParaRPr>
          </a:p>
          <a:p>
            <a:pPr defTabSz="0"/>
            <a:r>
              <a:rPr lang="ja-JP" altLang="en-US" dirty="0">
                <a:latin typeface="ＭＳ Ｐ明朝" panose="02020600040205080304" pitchFamily="18" charset="-128"/>
              </a:rPr>
              <a:t>　一連の学習過程を通して，課題解決の達成力や実践する喜びを味わい，次の学習で主体的に取り組むことができるようにすることが大切です。</a:t>
            </a:r>
            <a:endParaRPr lang="en-US" altLang="ja-JP" dirty="0">
              <a:latin typeface="ＭＳ Ｐ明朝" panose="02020600040205080304" pitchFamily="18" charset="-128"/>
            </a:endParaRPr>
          </a:p>
          <a:p>
            <a:pPr defTabSz="0"/>
            <a:r>
              <a:rPr lang="ja-JP" altLang="en-US" dirty="0">
                <a:latin typeface="ＭＳ Ｐ明朝" panose="02020600040205080304" pitchFamily="18" charset="-128"/>
              </a:rPr>
              <a:t>　また，３学年間を見通して，学習過程を工夫した題材を計画的に配列し，課題を解決する力を養うことが大切です。</a:t>
            </a:r>
          </a:p>
        </p:txBody>
      </p:sp>
    </p:spTree>
    <p:extLst>
      <p:ext uri="{BB962C8B-B14F-4D97-AF65-F5344CB8AC3E}">
        <p14:creationId xmlns:p14="http://schemas.microsoft.com/office/powerpoint/2010/main" val="3988358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51C9DFD-C36B-4315-822F-B281581AE800}"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0">
              <a:spcBef>
                <a:spcPct val="0"/>
              </a:spcBef>
            </a:pPr>
            <a:r>
              <a:rPr lang="ja-JP" altLang="en-US">
                <a:latin typeface="ＭＳ Ｐ明朝" panose="02020600040205080304" pitchFamily="18" charset="-128"/>
              </a:rPr>
              <a:t>　（３）の目標は，（１）及び（２）で身に付けた資質・能力を活用し，自分と家族，家庭生活と地域との関わりを見つめ直し，家族や地域の人々と協働して生活を工夫し創造しようとする実践的な態度を養うことを明確にしたものです。</a:t>
            </a:r>
            <a:endParaRPr lang="en-US" altLang="ja-JP">
              <a:latin typeface="ＭＳ Ｐ明朝" panose="02020600040205080304" pitchFamily="18" charset="-128"/>
            </a:endParaRPr>
          </a:p>
          <a:p>
            <a:pPr defTabSz="0">
              <a:spcBef>
                <a:spcPct val="0"/>
              </a:spcBef>
            </a:pPr>
            <a:r>
              <a:rPr lang="ja-JP" altLang="en-US">
                <a:latin typeface="ＭＳ Ｐ明朝" panose="02020600040205080304" pitchFamily="18" charset="-128"/>
              </a:rPr>
              <a:t>　ここの「家族や地域の人々と協働し」というところが新たに加わった視点です。</a:t>
            </a:r>
            <a:endParaRPr lang="en-US" altLang="ja-JP">
              <a:latin typeface="ＭＳ Ｐ明朝" panose="02020600040205080304" pitchFamily="18" charset="-128"/>
            </a:endParaRPr>
          </a:p>
          <a:p>
            <a:pPr defTabSz="0">
              <a:spcBef>
                <a:spcPct val="0"/>
              </a:spcBef>
            </a:pPr>
            <a:r>
              <a:rPr lang="ja-JP" altLang="en-US">
                <a:latin typeface="ＭＳ Ｐ明朝" panose="02020600040205080304" pitchFamily="18" charset="-128"/>
              </a:rPr>
              <a:t>　よりよい生活を目指して，家族と協力し，地域の人々とともに力を合わせて，主体的に物事に取り組むことを示しています。</a:t>
            </a:r>
            <a:endParaRPr lang="en-US" altLang="ja-JP">
              <a:latin typeface="ＭＳ Ｐ明朝" panose="02020600040205080304" pitchFamily="18" charset="-128"/>
            </a:endParaRPr>
          </a:p>
          <a:p>
            <a:pPr defTabSz="0">
              <a:spcBef>
                <a:spcPct val="0"/>
              </a:spcBef>
            </a:pPr>
            <a:r>
              <a:rPr lang="ja-JP" altLang="en-US">
                <a:latin typeface="ＭＳ Ｐ明朝" panose="02020600040205080304" pitchFamily="18" charset="-128"/>
              </a:rPr>
              <a:t>　その際，高齢者との関わりについては，高齢者の身体の特徴を踏まえたうえで関わることが大切です。</a:t>
            </a:r>
            <a:endParaRPr lang="en-US" altLang="ja-JP">
              <a:latin typeface="ＭＳ Ｐ明朝" panose="02020600040205080304" pitchFamily="18" charset="-128"/>
            </a:endParaRPr>
          </a:p>
          <a:p>
            <a:pPr defTabSz="0"/>
            <a:endParaRPr lang="ja-JP" altLang="en-US">
              <a:latin typeface="ＭＳ Ｐ明朝" panose="02020600040205080304" pitchFamily="18" charset="-128"/>
            </a:endParaRPr>
          </a:p>
        </p:txBody>
      </p:sp>
    </p:spTree>
    <p:extLst>
      <p:ext uri="{BB962C8B-B14F-4D97-AF65-F5344CB8AC3E}">
        <p14:creationId xmlns:p14="http://schemas.microsoft.com/office/powerpoint/2010/main" val="3374218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EEAC37A-FA5E-49DA-AB19-F4361A51871F}"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39939"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ln/>
        </p:spPr>
        <p:txBody>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lang="ja-JP" altLang="en-US" dirty="0">
                <a:effectLst>
                  <a:outerShdw blurRad="38100" dist="38100" dir="2700000" algn="tl">
                    <a:srgbClr val="000000">
                      <a:alpha val="43137"/>
                    </a:srgbClr>
                  </a:outerShdw>
                </a:effectLst>
                <a:latin typeface="ＭＳ Ｐ明朝" pitchFamily="18" charset="-128"/>
              </a:rPr>
              <a:t>　それでは，内容の説明に入ります。ここからは</a:t>
            </a:r>
            <a:r>
              <a:rPr lang="ja-JP" altLang="en-US" dirty="0">
                <a:latin typeface="ＭＳ Ｐ明朝" panose="02020600040205080304" pitchFamily="18" charset="-128"/>
              </a:rPr>
              <a:t>今回の改訂で新たに加えられた部分は赤字下線で示していきます。</a:t>
            </a:r>
            <a:endParaRPr lang="en-US" altLang="ja-JP" dirty="0">
              <a:effectLst>
                <a:outerShdw blurRad="38100" dist="38100" dir="2700000" algn="tl">
                  <a:srgbClr val="000000">
                    <a:alpha val="43137"/>
                  </a:srgbClr>
                </a:outerShdw>
              </a:effectLst>
              <a:latin typeface="ＭＳ Ｐ明朝" pitchFamily="18" charset="-128"/>
            </a:endParaRPr>
          </a:p>
          <a:p>
            <a:pPr eaLnBrk="1" hangingPunct="1">
              <a:spcBef>
                <a:spcPts val="0"/>
              </a:spcBef>
              <a:defRPr/>
            </a:pPr>
            <a:r>
              <a:rPr lang="ja-JP" altLang="en-US" dirty="0">
                <a:effectLst>
                  <a:outerShdw blurRad="38100" dist="38100" dir="2700000" algn="tl">
                    <a:srgbClr val="000000">
                      <a:alpha val="43137"/>
                    </a:srgbClr>
                  </a:outerShdw>
                </a:effectLst>
                <a:latin typeface="ＭＳ Ｐ明朝" pitchFamily="18" charset="-128"/>
              </a:rPr>
              <a:t>　まずＡ　家族・家庭生活です。Ａ　家族・家庭生活は４つの指導事項で構成されています。</a:t>
            </a:r>
            <a:endParaRPr lang="en-US" altLang="ja-JP" dirty="0">
              <a:effectLst>
                <a:outerShdw blurRad="38100" dist="38100" dir="2700000" algn="tl">
                  <a:srgbClr val="000000">
                    <a:alpha val="43137"/>
                  </a:srgbClr>
                </a:outerShdw>
              </a:effectLst>
              <a:latin typeface="ＭＳ Ｐ明朝" pitchFamily="18" charset="-128"/>
            </a:endParaRPr>
          </a:p>
          <a:p>
            <a:pPr eaLnBrk="1" hangingPunct="1">
              <a:spcBef>
                <a:spcPts val="0"/>
              </a:spcBef>
              <a:defRPr/>
            </a:pPr>
            <a:r>
              <a:rPr lang="ja-JP" altLang="en-US" dirty="0">
                <a:effectLst>
                  <a:outerShdw blurRad="38100" dist="38100" dir="2700000" algn="tl">
                    <a:srgbClr val="000000">
                      <a:alpha val="43137"/>
                    </a:srgbClr>
                  </a:outerShdw>
                </a:effectLst>
                <a:latin typeface="ＭＳ Ｐ明朝" pitchFamily="18" charset="-128"/>
              </a:rPr>
              <a:t>　今回の改訂では，幼児と触れ合う活動などを一層重視するとともに，高齢者など地域の人々と協働することについての内容を新設しています。</a:t>
            </a:r>
            <a:endParaRPr lang="en-US" altLang="ja-JP" dirty="0">
              <a:effectLst>
                <a:outerShdw blurRad="38100" dist="38100" dir="2700000" algn="tl">
                  <a:srgbClr val="000000">
                    <a:alpha val="43137"/>
                  </a:srgbClr>
                </a:outerShdw>
              </a:effectLst>
              <a:latin typeface="ＭＳ Ｐ明朝" pitchFamily="18" charset="-128"/>
            </a:endParaRPr>
          </a:p>
          <a:p>
            <a:pPr eaLnBrk="1" hangingPunct="1">
              <a:spcBef>
                <a:spcPts val="0"/>
              </a:spcBef>
              <a:defRPr/>
            </a:pPr>
            <a:r>
              <a:rPr lang="ja-JP" altLang="en-US" dirty="0">
                <a:latin typeface="ＭＳ Ｐ明朝" pitchFamily="18" charset="-128"/>
              </a:rPr>
              <a:t>　（１）「自分の成長と家族・家庭生活」では，第１学年の最初に「家族・家庭の基本的な機能」を扱い，ＡからＣの内容と関わらせて学習を進めることにより，家族・家庭の基本的な機能が果たされることが，よりよい生活を営むために大切だと気付くことができるようにしていま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（２）「幼児の生活と家族」では，遊びの意義や幼児との関わり方に重点をおいて学習するようにします。おもちゃなどの製作中心にならないように指導計画を作成する必要があります。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（３）「家族や地域との関わり」では，介護など高齢者との関わり方が具体的に示されました。　協働するために必要な学習内容として立ち上がりや歩行などの介助の方法について扱い理解できるようにするとしています。食事や入浴などの介助は指導内容には入らないということです。</a:t>
            </a:r>
            <a:endParaRPr lang="en-US" altLang="ja-JP" dirty="0">
              <a:latin typeface="ＭＳ Ｐ明朝" pitchFamily="18" charset="-128"/>
            </a:endParaRPr>
          </a:p>
        </p:txBody>
      </p:sp>
    </p:spTree>
    <p:extLst>
      <p:ext uri="{BB962C8B-B14F-4D97-AF65-F5344CB8AC3E}">
        <p14:creationId xmlns:p14="http://schemas.microsoft.com/office/powerpoint/2010/main" val="4227925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5CDB0E04-D4B1-4EB2-AF8C-529256D4C81C}"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４）「家族・家庭生活についての課題と実践」では，家庭生活だけでなく「地域の生活の中から」と示しているところ，教師から与えられた課題を選ぶのではなく，自ら「問題を見出して課題を設定し」と示されているところが新しい内容です。</a:t>
            </a:r>
            <a:endParaRPr lang="en-US" altLang="ja-JP">
              <a:latin typeface="ＭＳ Ｐ明朝" panose="02020600040205080304" pitchFamily="18" charset="-128"/>
            </a:endParaRPr>
          </a:p>
          <a:p>
            <a:pPr eaLnBrk="1" hangingPunct="1"/>
            <a:r>
              <a:rPr lang="ja-JP" altLang="en-US">
                <a:latin typeface="ＭＳ Ｐ明朝" panose="02020600040205080304" pitchFamily="18" charset="-128"/>
              </a:rPr>
              <a:t>　「Ａ家族・家庭生活」の</a:t>
            </a:r>
            <a:r>
              <a:rPr lang="en-US" altLang="ja-JP">
                <a:latin typeface="ＭＳ Ｐ明朝" panose="02020600040205080304" pitchFamily="18" charset="-128"/>
              </a:rPr>
              <a:t>(4)</a:t>
            </a:r>
            <a:r>
              <a:rPr lang="ja-JP" altLang="en-US">
                <a:latin typeface="ＭＳ Ｐ明朝" panose="02020600040205080304" pitchFamily="18" charset="-128"/>
              </a:rPr>
              <a:t>，「Ｂ衣食住の生活」の</a:t>
            </a:r>
            <a:r>
              <a:rPr lang="en-US" altLang="ja-JP">
                <a:latin typeface="ＭＳ Ｐ明朝" panose="02020600040205080304" pitchFamily="18" charset="-128"/>
              </a:rPr>
              <a:t>(7</a:t>
            </a:r>
            <a:r>
              <a:rPr lang="ja-JP" altLang="en-US">
                <a:latin typeface="ＭＳ Ｐ明朝" panose="02020600040205080304" pitchFamily="18" charset="-128"/>
              </a:rPr>
              <a:t>）及び「Ｃ消費生活・環境」の</a:t>
            </a:r>
            <a:r>
              <a:rPr lang="en-US" altLang="ja-JP">
                <a:latin typeface="ＭＳ Ｐ明朝" panose="02020600040205080304" pitchFamily="18" charset="-128"/>
              </a:rPr>
              <a:t>(3)</a:t>
            </a:r>
            <a:r>
              <a:rPr lang="ja-JP" altLang="en-US">
                <a:latin typeface="ＭＳ Ｐ明朝" panose="02020600040205080304" pitchFamily="18" charset="-128"/>
              </a:rPr>
              <a:t>の「生活の課題と実践」については，これら三項目のうち，一以上を選択し履修させることとされています。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「家族・家庭生活についての課題と実践」においては，例えば，Ａ</a:t>
            </a:r>
            <a:r>
              <a:rPr lang="en-US" altLang="ja-JP">
                <a:latin typeface="ＭＳ Ｐ明朝" panose="02020600040205080304" pitchFamily="18" charset="-128"/>
              </a:rPr>
              <a:t>(2)</a:t>
            </a:r>
            <a:r>
              <a:rPr lang="ja-JP" altLang="en-US">
                <a:latin typeface="ＭＳ Ｐ明朝" panose="02020600040205080304" pitchFamily="18" charset="-128"/>
              </a:rPr>
              <a:t>「幼児の生活と家族」とＢ</a:t>
            </a:r>
            <a:r>
              <a:rPr lang="en-US" altLang="ja-JP">
                <a:latin typeface="ＭＳ Ｐ明朝" panose="02020600040205080304" pitchFamily="18" charset="-128"/>
              </a:rPr>
              <a:t>(3)</a:t>
            </a:r>
            <a:r>
              <a:rPr lang="ja-JP" altLang="en-US">
                <a:latin typeface="ＭＳ Ｐ明朝" panose="02020600040205080304" pitchFamily="18" charset="-128"/>
              </a:rPr>
              <a:t>「日常食の調理と地域の食文化」との関連を図り，幼児のための間食を作ることを課題として設定したり，Ｂ</a:t>
            </a:r>
            <a:r>
              <a:rPr lang="en-US" altLang="ja-JP">
                <a:latin typeface="ＭＳ Ｐ明朝" panose="02020600040205080304" pitchFamily="18" charset="-128"/>
              </a:rPr>
              <a:t>(5)</a:t>
            </a:r>
            <a:r>
              <a:rPr lang="ja-JP" altLang="en-US">
                <a:latin typeface="ＭＳ Ｐ明朝" panose="02020600040205080304" pitchFamily="18" charset="-128"/>
              </a:rPr>
              <a:t>「生活を豊かにするための布を用いた製作」との関連を図り，幼児の遊び道具を製作することを課題として設定したりして，計画を立てて実践する活動などが考えられます。また，Ａ</a:t>
            </a:r>
            <a:r>
              <a:rPr lang="en-US" altLang="ja-JP">
                <a:latin typeface="ＭＳ Ｐ明朝" panose="02020600040205080304" pitchFamily="18" charset="-128"/>
              </a:rPr>
              <a:t>(3)</a:t>
            </a:r>
            <a:r>
              <a:rPr lang="ja-JP" altLang="en-US">
                <a:latin typeface="ＭＳ Ｐ明朝" panose="02020600040205080304" pitchFamily="18" charset="-128"/>
              </a:rPr>
              <a:t>「家族・家庭や地域との関わり」とＣ</a:t>
            </a:r>
            <a:r>
              <a:rPr lang="en-US" altLang="ja-JP">
                <a:latin typeface="ＭＳ Ｐ明朝" panose="02020600040205080304" pitchFamily="18" charset="-128"/>
              </a:rPr>
              <a:t>(1)</a:t>
            </a:r>
            <a:r>
              <a:rPr lang="ja-JP" altLang="en-US">
                <a:latin typeface="ＭＳ Ｐ明朝" panose="02020600040205080304" pitchFamily="18" charset="-128"/>
              </a:rPr>
              <a:t>「金銭の管理と購入」や</a:t>
            </a:r>
            <a:r>
              <a:rPr lang="en-US" altLang="ja-JP">
                <a:latin typeface="ＭＳ Ｐ明朝" panose="02020600040205080304" pitchFamily="18" charset="-128"/>
              </a:rPr>
              <a:t>(2)</a:t>
            </a:r>
            <a:r>
              <a:rPr lang="ja-JP" altLang="en-US">
                <a:latin typeface="ＭＳ Ｐ明朝" panose="02020600040205080304" pitchFamily="18" charset="-128"/>
              </a:rPr>
              <a:t>「消費者の権利と責任」との関連を図り，地域の行事等で中学生ができることを課題として設定し，必要な物の購入やごみの減量化について計画を立てて，実践する活動などが考えられます。</a:t>
            </a:r>
            <a:endParaRPr lang="en-US" altLang="ja-JP">
              <a:latin typeface="ＭＳ Ｐ明朝" panose="02020600040205080304" pitchFamily="18" charset="-128"/>
            </a:endParaRPr>
          </a:p>
          <a:p>
            <a:pPr eaLnBrk="1" hangingPunct="1"/>
            <a:endParaRPr lang="en-US" altLang="ja-JP">
              <a:latin typeface="ＭＳ Ｐ明朝" panose="02020600040205080304" pitchFamily="18" charset="-128"/>
            </a:endParaRPr>
          </a:p>
        </p:txBody>
      </p:sp>
    </p:spTree>
    <p:extLst>
      <p:ext uri="{BB962C8B-B14F-4D97-AF65-F5344CB8AC3E}">
        <p14:creationId xmlns:p14="http://schemas.microsoft.com/office/powerpoint/2010/main" val="1785289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2F12AFC-396D-4430-B8C2-851CCF0239F2}"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Ｐ明朝" panose="02020600040205080304" pitchFamily="18" charset="-128"/>
              </a:rPr>
              <a:t>　まず，家庭分野の改訂の趣旨及び要点についてです。</a:t>
            </a:r>
            <a:endParaRPr lang="en-US" altLang="ja-JP">
              <a:latin typeface="ＭＳ Ｐ明朝" panose="02020600040205080304" pitchFamily="18" charset="-128"/>
            </a:endParaRPr>
          </a:p>
          <a:p>
            <a:pPr eaLnBrk="1" hangingPunct="1"/>
            <a:r>
              <a:rPr lang="ja-JP" altLang="en-US">
                <a:latin typeface="ＭＳ Ｐ明朝" panose="02020600040205080304" pitchFamily="18" charset="-128"/>
              </a:rPr>
              <a:t>　改訂の趣旨について，現行学習指導要領の成果と課題を説明します。</a:t>
            </a:r>
            <a:endParaRPr lang="en-US" altLang="ja-JP">
              <a:latin typeface="ＭＳ Ｐ明朝" panose="02020600040205080304" pitchFamily="18" charset="-128"/>
            </a:endParaRPr>
          </a:p>
          <a:p>
            <a:pPr eaLnBrk="1" hangingPunct="1"/>
            <a:r>
              <a:rPr lang="ja-JP" altLang="en-US">
                <a:latin typeface="ＭＳ Ｐ明朝" panose="02020600040205080304" pitchFamily="18" charset="-128"/>
              </a:rPr>
              <a:t>　家庭科，技術・家庭科家庭分野においては，普段の生活や社会に出て役立つ，将来生きていく上で重要であるなど，児童生徒の学習への関心や有用感が高いなどの成果が見られます。</a:t>
            </a:r>
            <a:endParaRPr lang="en-US" altLang="ja-JP">
              <a:latin typeface="ＭＳ Ｐ明朝" panose="02020600040205080304" pitchFamily="18" charset="-128"/>
            </a:endParaRPr>
          </a:p>
          <a:p>
            <a:pPr eaLnBrk="1" hangingPunct="1"/>
            <a:r>
              <a:rPr lang="ja-JP" altLang="en-US">
                <a:latin typeface="ＭＳ Ｐ明朝" panose="02020600040205080304" pitchFamily="18" charset="-128"/>
              </a:rPr>
              <a:t>　一方，家庭生活や社会環境の変化によって家庭や地域の教育機能の低下等も指摘される中，家族の一員として協力することへの関心が低いこと，家族や地域の人々と関わること，家庭での実践や社会に参画することが十分ではないことなどに課題が見られます。</a:t>
            </a:r>
            <a:endParaRPr lang="en-US" altLang="ja-JP">
              <a:latin typeface="ＭＳ Ｐ明朝" panose="02020600040205080304" pitchFamily="18" charset="-128"/>
            </a:endParaRPr>
          </a:p>
          <a:p>
            <a:pPr eaLnBrk="1" hangingPunct="1"/>
            <a:r>
              <a:rPr lang="ja-JP" altLang="en-US">
                <a:latin typeface="ＭＳ Ｐ明朝" panose="02020600040205080304" pitchFamily="18" charset="-128"/>
              </a:rPr>
              <a:t>　また，家族・家庭生活の多様化や消費生活の変化等に加えて，グローバル化や少子高齢社会の進展，持続可能な社会の構築等，今後の社会の急激な変化に主体的に対応することが求められます。 </a:t>
            </a:r>
          </a:p>
          <a:p>
            <a:r>
              <a:rPr lang="ja-JP" altLang="en-US">
                <a:latin typeface="ＭＳ Ｐ明朝" panose="02020600040205080304" pitchFamily="18" charset="-128"/>
              </a:rPr>
              <a:t>　これらの課題に対応できるように，改善が図られました。</a:t>
            </a:r>
            <a:endParaRPr lang="en-US" altLang="ja-JP">
              <a:latin typeface="ＭＳ Ｐ明朝" panose="02020600040205080304" pitchFamily="18" charset="-128"/>
            </a:endParaRPr>
          </a:p>
          <a:p>
            <a:r>
              <a:rPr lang="ja-JP" altLang="en-US">
                <a:latin typeface="ＭＳ Ｐ明朝" panose="02020600040205080304" pitchFamily="18" charset="-128"/>
              </a:rPr>
              <a:t> </a:t>
            </a:r>
            <a:endParaRPr lang="en-US" altLang="ja-JP">
              <a:latin typeface="ＭＳ Ｐ明朝" panose="02020600040205080304" pitchFamily="18" charset="-128"/>
            </a:endParaRPr>
          </a:p>
        </p:txBody>
      </p:sp>
    </p:spTree>
    <p:extLst>
      <p:ext uri="{BB962C8B-B14F-4D97-AF65-F5344CB8AC3E}">
        <p14:creationId xmlns:p14="http://schemas.microsoft.com/office/powerpoint/2010/main" val="1222712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63332653-2C95-409C-8FA4-8B77AA920CAD}"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
        <p:nvSpPr>
          <p:cNvPr id="44035"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ln/>
        </p:spPr>
        <p:txBody>
          <a:bodyPr/>
          <a:lstStyle/>
          <a:p>
            <a:pPr eaLnBrk="1" hangingPunct="1">
              <a:spcBef>
                <a:spcPts val="0"/>
              </a:spcBef>
              <a:defRPr/>
            </a:pPr>
            <a:r>
              <a:rPr lang="ja-JP" altLang="en-US" dirty="0">
                <a:effectLst>
                  <a:outerShdw blurRad="38100" dist="38100" dir="2700000" algn="tl">
                    <a:srgbClr val="000000">
                      <a:alpha val="43137"/>
                    </a:srgbClr>
                  </a:outerShdw>
                </a:effectLst>
                <a:latin typeface="ＭＳ Ｐ明朝" pitchFamily="18" charset="-128"/>
              </a:rPr>
              <a:t>　Ｂ　衣食住の生活に進みます。</a:t>
            </a:r>
            <a:endParaRPr lang="en-US" altLang="ja-JP" dirty="0">
              <a:effectLst>
                <a:outerShdw blurRad="38100" dist="38100" dir="2700000" algn="tl">
                  <a:srgbClr val="000000">
                    <a:alpha val="43137"/>
                  </a:srgbClr>
                </a:outerShdw>
              </a:effectLst>
              <a:latin typeface="ＭＳ Ｐ明朝" pitchFamily="18" charset="-128"/>
            </a:endParaRPr>
          </a:p>
          <a:p>
            <a:pPr eaLnBrk="1" hangingPunct="1">
              <a:spcBef>
                <a:spcPts val="0"/>
              </a:spcBef>
              <a:defRPr/>
            </a:pPr>
            <a:r>
              <a:rPr lang="ja-JP" altLang="en-US" dirty="0">
                <a:latin typeface="ＭＳ Ｐ明朝" pitchFamily="18" charset="-128"/>
              </a:rPr>
              <a:t>　（１）～（３）が，食生活，（４）（５）が衣生活，（６）が住生活の内容，そして（７）に生活の課題と実践が衣食住まとめて一つの事項として挙げられています。</a:t>
            </a:r>
            <a:endParaRPr lang="en-US" altLang="ja-JP" dirty="0">
              <a:latin typeface="ＭＳ Ｐ明朝" pitchFamily="18" charset="-128"/>
            </a:endParaRPr>
          </a:p>
        </p:txBody>
      </p:sp>
    </p:spTree>
    <p:extLst>
      <p:ext uri="{BB962C8B-B14F-4D97-AF65-F5344CB8AC3E}">
        <p14:creationId xmlns:p14="http://schemas.microsoft.com/office/powerpoint/2010/main" val="229254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FA2C2F3-6EE8-4C66-827A-B5D5ADEE513C}"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
        <p:nvSpPr>
          <p:cNvPr id="46083"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ln/>
        </p:spPr>
        <p:txBody>
          <a:bodyPr/>
          <a:lstStyle/>
          <a:p>
            <a:pPr eaLnBrk="1" hangingPunct="1">
              <a:spcBef>
                <a:spcPts val="0"/>
              </a:spcBef>
              <a:defRPr/>
            </a:pPr>
            <a:r>
              <a:rPr lang="ja-JP" altLang="en-US" dirty="0">
                <a:effectLst>
                  <a:outerShdw blurRad="38100" dist="38100" dir="2700000" algn="tl">
                    <a:srgbClr val="000000">
                      <a:alpha val="43137"/>
                    </a:srgbClr>
                  </a:outerShdw>
                </a:effectLst>
                <a:latin typeface="ＭＳ Ｐ明朝" pitchFamily="18" charset="-128"/>
              </a:rPr>
              <a:t>　まず，　＜食生活＞についてです。</a:t>
            </a:r>
            <a:endParaRPr lang="en-US" altLang="ja-JP" dirty="0">
              <a:effectLst>
                <a:outerShdw blurRad="38100" dist="38100" dir="2700000" algn="tl">
                  <a:srgbClr val="000000">
                    <a:alpha val="43137"/>
                  </a:srgbClr>
                </a:outerShdw>
              </a:effectLst>
              <a:latin typeface="ＭＳ Ｐ明朝" pitchFamily="18" charset="-128"/>
            </a:endParaRPr>
          </a:p>
          <a:p>
            <a:pPr eaLnBrk="1" hangingPunct="1">
              <a:spcBef>
                <a:spcPts val="0"/>
              </a:spcBef>
              <a:defRPr/>
            </a:pPr>
            <a:r>
              <a:rPr lang="ja-JP" altLang="en-US" dirty="0">
                <a:latin typeface="ＭＳ Ｐ明朝" pitchFamily="18" charset="-128"/>
              </a:rPr>
              <a:t>今回の改訂では，内容の系統性を図り，小・中ともに食事の役割，栄養・献立，調理の三つの内容として知識及び技能が確実に習得できるようにしています。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（１）食事の役割と中学生の栄養の特徴では，食事の役割を取り上げる際には、Ａ</a:t>
            </a:r>
            <a:r>
              <a:rPr lang="en-US" altLang="ja-JP" dirty="0">
                <a:latin typeface="ＭＳ Ｐ明朝" pitchFamily="18" charset="-128"/>
              </a:rPr>
              <a:t>(1)</a:t>
            </a:r>
            <a:r>
              <a:rPr lang="ja-JP" altLang="en-US" dirty="0">
                <a:latin typeface="ＭＳ Ｐ明朝" pitchFamily="18" charset="-128"/>
              </a:rPr>
              <a:t>の家族・家庭の基本的な機能と関連させ，健康・快適・安全，生活文化の継承などの視点から考えることが大切であることに気付くようにすることが必要です。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（２）中学生に必要な栄養を満たす食事では，小学校が「一食分の献立」を学習することに対し，　「中学生の一日分の献立」を工夫することができるようにするということ，小学校が「栄養素の種類」について学習することに対し，　「栄養素の種類と量」など小学校との系統性を意識して示されています。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言い換えると，小学校での学習が定着していなければ，中学校で復習しなければならないので，小中で連携して，確実に履修，定着させるようにすることが大切になります。</a:t>
            </a:r>
            <a:endParaRPr lang="en-US" altLang="ja-JP" dirty="0">
              <a:latin typeface="ＭＳ Ｐ明朝" pitchFamily="18" charset="-128"/>
            </a:endParaRPr>
          </a:p>
        </p:txBody>
      </p:sp>
    </p:spTree>
    <p:extLst>
      <p:ext uri="{BB962C8B-B14F-4D97-AF65-F5344CB8AC3E}">
        <p14:creationId xmlns:p14="http://schemas.microsoft.com/office/powerpoint/2010/main" val="3120877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AB80EBD-8BA0-4075-85F9-F967C3342B8D}" type="slidenum">
              <a:rPr kumimoji="1" lang="en-US" altLang="ja-JP" smtClean="0">
                <a:latin typeface="Arial" panose="020B0604020202020204" pitchFamily="34" charset="0"/>
              </a:rPr>
              <a:pPr/>
              <a:t>22</a:t>
            </a:fld>
            <a:endParaRPr kumimoji="1" lang="en-US" altLang="ja-JP">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（３）日常食の調理と地域の食文化では，</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小学校で取り扱わない魚や肉などの生の食品の扱いを確実に習得させるようにします。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また，材料に適した加熱調理として小学校でのゆでる，炒めるに加え，煮る，焼く，蒸す調理について扱います。　　</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さらに，日本文化の継承として　和食の調理が適切にできること，だしと地域又は季節の食材を用いた煮物又は汁物を扱うように示しています。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調理については，日常の</a:t>
            </a:r>
            <a:r>
              <a:rPr lang="en-US" altLang="ja-JP">
                <a:latin typeface="ＭＳ Ｐ明朝" panose="02020600040205080304" pitchFamily="18" charset="-128"/>
              </a:rPr>
              <a:t>1</a:t>
            </a:r>
            <a:r>
              <a:rPr lang="ja-JP" altLang="en-US">
                <a:latin typeface="ＭＳ Ｐ明朝" panose="02020600040205080304" pitchFamily="18" charset="-128"/>
              </a:rPr>
              <a:t>食分の調理ができることを示しています。</a:t>
            </a:r>
            <a:endParaRPr lang="en-US" altLang="ja-JP">
              <a:latin typeface="ＭＳ Ｐ明朝" panose="02020600040205080304" pitchFamily="18" charset="-128"/>
            </a:endParaRPr>
          </a:p>
          <a:p>
            <a:pPr eaLnBrk="1" hangingPunct="1"/>
            <a:endParaRPr lang="en-US" altLang="ja-JP" sz="900">
              <a:latin typeface="Tahoma" panose="020B0604030504040204" pitchFamily="34" charset="0"/>
            </a:endParaRPr>
          </a:p>
        </p:txBody>
      </p:sp>
    </p:spTree>
    <p:extLst>
      <p:ext uri="{BB962C8B-B14F-4D97-AF65-F5344CB8AC3E}">
        <p14:creationId xmlns:p14="http://schemas.microsoft.com/office/powerpoint/2010/main" val="4056022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710C3F4-A0C3-4B1B-A046-8DC3AA8CF0A1}" type="slidenum">
              <a:rPr kumimoji="1" lang="en-US" altLang="ja-JP" smtClean="0">
                <a:latin typeface="Arial" panose="020B0604020202020204" pitchFamily="34" charset="0"/>
              </a:rPr>
              <a:pPr/>
              <a:t>23</a:t>
            </a:fld>
            <a:endParaRPr kumimoji="1" lang="en-US" altLang="ja-JP">
              <a:latin typeface="Arial" panose="020B0604020202020204" pitchFamily="34" charset="0"/>
            </a:endParaRPr>
          </a:p>
        </p:txBody>
      </p:sp>
      <p:sp>
        <p:nvSpPr>
          <p:cNvPr id="50179"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ln/>
        </p:spPr>
        <p:txBody>
          <a:bodyPr/>
          <a:lstStyle/>
          <a:p>
            <a:pPr eaLnBrk="1" hangingPunct="1">
              <a:spcBef>
                <a:spcPts val="0"/>
              </a:spcBef>
              <a:defRPr/>
            </a:pPr>
            <a:r>
              <a:rPr lang="ja-JP" altLang="en-US" dirty="0">
                <a:effectLst>
                  <a:outerShdw blurRad="38100" dist="38100" dir="2700000" algn="tl">
                    <a:srgbClr val="000000">
                      <a:alpha val="43137"/>
                    </a:srgbClr>
                  </a:outerShdw>
                </a:effectLst>
                <a:latin typeface="ＭＳ Ｐ明朝" pitchFamily="18" charset="-128"/>
              </a:rPr>
              <a:t>　つぎに，　＜衣生活＞についてです。</a:t>
            </a:r>
            <a:endParaRPr lang="en-US" altLang="ja-JP" dirty="0">
              <a:effectLst>
                <a:outerShdw blurRad="38100" dist="38100" dir="2700000" algn="tl">
                  <a:srgbClr val="000000">
                    <a:alpha val="43137"/>
                  </a:srgbClr>
                </a:outerShdw>
              </a:effectLst>
              <a:latin typeface="ＭＳ Ｐ明朝" pitchFamily="18" charset="-128"/>
            </a:endParaRPr>
          </a:p>
          <a:p>
            <a:pPr eaLnBrk="1" hangingPunct="1">
              <a:spcBef>
                <a:spcPts val="0"/>
              </a:spcBef>
              <a:defRPr/>
            </a:pPr>
            <a:r>
              <a:rPr lang="ja-JP" altLang="en-US" dirty="0">
                <a:latin typeface="ＭＳ Ｐ明朝" pitchFamily="18" charset="-128"/>
              </a:rPr>
              <a:t>　（４）衣服の選択と手入れでは，　「和服について触れる」「和服の着用について扱うことも考えられる」ことが新たに加えられました。</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（５）生活を豊かにするための布を用いた製作は，　小・中共通の指導事項です。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資源や環境に配慮し」という部分が小学校との違いです。生活を豊かにするために布を用いた物の製作計画を考え，製作を工夫することを学習しますが，技能は小学校の既習事項を活用することになります。</a:t>
            </a:r>
            <a:endParaRPr lang="en-US" altLang="ja-JP" dirty="0">
              <a:latin typeface="ＭＳ Ｐ明朝" pitchFamily="18" charset="-128"/>
            </a:endParaRPr>
          </a:p>
          <a:p>
            <a:pPr eaLnBrk="1" hangingPunct="1">
              <a:spcBef>
                <a:spcPts val="0"/>
              </a:spcBef>
              <a:defRPr/>
            </a:pPr>
            <a:r>
              <a:rPr lang="ja-JP" altLang="en-US" dirty="0">
                <a:effectLst>
                  <a:outerShdw blurRad="38100" dist="38100" dir="2700000" algn="tl">
                    <a:srgbClr val="000000">
                      <a:alpha val="43137"/>
                    </a:srgbClr>
                  </a:outerShdw>
                </a:effectLst>
                <a:latin typeface="ＭＳ Ｐ明朝" pitchFamily="18" charset="-128"/>
              </a:rPr>
              <a:t>　Ａの幼児との触れ合いの学習での製作をここで行うことも指導計画の工夫によって可能です。</a:t>
            </a:r>
            <a:endParaRPr lang="en-US" altLang="ja-JP" dirty="0">
              <a:effectLst>
                <a:outerShdw blurRad="38100" dist="38100" dir="2700000" algn="tl">
                  <a:srgbClr val="000000">
                    <a:alpha val="43137"/>
                  </a:srgbClr>
                </a:outerShdw>
              </a:effectLst>
              <a:latin typeface="ＭＳ Ｐ明朝" pitchFamily="18" charset="-128"/>
            </a:endParaRPr>
          </a:p>
        </p:txBody>
      </p:sp>
    </p:spTree>
    <p:extLst>
      <p:ext uri="{BB962C8B-B14F-4D97-AF65-F5344CB8AC3E}">
        <p14:creationId xmlns:p14="http://schemas.microsoft.com/office/powerpoint/2010/main" val="2050768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A7C05E66-D6CA-4311-81AA-9603C7691DFE}" type="slidenum">
              <a:rPr kumimoji="1" lang="en-US" altLang="ja-JP" smtClean="0">
                <a:latin typeface="Arial" panose="020B0604020202020204" pitchFamily="34" charset="0"/>
              </a:rPr>
              <a:pPr/>
              <a:t>24</a:t>
            </a:fld>
            <a:endParaRPr kumimoji="1" lang="en-US" altLang="ja-JP">
              <a:latin typeface="Arial" panose="020B0604020202020204" pitchFamily="34" charset="0"/>
            </a:endParaRPr>
          </a:p>
        </p:txBody>
      </p:sp>
      <p:sp>
        <p:nvSpPr>
          <p:cNvPr id="52227"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ln/>
        </p:spPr>
        <p:txBody>
          <a:bodyPr/>
          <a:lstStyle/>
          <a:p>
            <a:pPr eaLnBrk="1" hangingPunct="1">
              <a:spcBef>
                <a:spcPts val="0"/>
              </a:spcBef>
              <a:defRPr/>
            </a:pPr>
            <a:r>
              <a:rPr lang="ja-JP" altLang="en-US" dirty="0">
                <a:effectLst>
                  <a:outerShdw blurRad="38100" dist="38100" dir="2700000" algn="tl">
                    <a:srgbClr val="000000">
                      <a:alpha val="43137"/>
                    </a:srgbClr>
                  </a:outerShdw>
                </a:effectLst>
                <a:latin typeface="ＭＳ Ｐ明朝" pitchFamily="18" charset="-128"/>
              </a:rPr>
              <a:t>　最後に，　＜住生活＞についてです。</a:t>
            </a:r>
            <a:endParaRPr lang="en-US" altLang="ja-JP" dirty="0">
              <a:effectLst>
                <a:outerShdw blurRad="38100" dist="38100" dir="2700000" algn="tl">
                  <a:srgbClr val="000000">
                    <a:alpha val="43137"/>
                  </a:srgbClr>
                </a:outerShdw>
              </a:effectLst>
              <a:latin typeface="ＭＳ Ｐ明朝" pitchFamily="18" charset="-128"/>
            </a:endParaRPr>
          </a:p>
          <a:p>
            <a:pPr eaLnBrk="1" hangingPunct="1">
              <a:spcBef>
                <a:spcPts val="0"/>
              </a:spcBef>
              <a:defRPr/>
            </a:pPr>
            <a:r>
              <a:rPr lang="ja-JP" altLang="en-US" dirty="0">
                <a:latin typeface="ＭＳ Ｐ明朝" pitchFamily="18" charset="-128"/>
              </a:rPr>
              <a:t>　（６）住居の機能と安全な住まい方は，１項目で構成されています。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今回の改訂では，幼児や高齢者の家庭内の事故を防ぎ，自然災害に備えるための住空間の整え方を重点的に扱うこととしています。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また，小・中の内容を整理し，「住居の基本的な機能」の一部や「室内の空気調節」は小学校でも扱うようにし，「音と生活との関わり」を小学校の内容としました。</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さらに，・日本の生活文化への理解を深めるために日本の伝統的な住様式等についても扱うこととされています。</a:t>
            </a:r>
            <a:endParaRPr lang="en-US" altLang="ja-JP" dirty="0">
              <a:latin typeface="ＭＳ Ｐ明朝" pitchFamily="18" charset="-128"/>
            </a:endParaRPr>
          </a:p>
        </p:txBody>
      </p:sp>
    </p:spTree>
    <p:extLst>
      <p:ext uri="{BB962C8B-B14F-4D97-AF65-F5344CB8AC3E}">
        <p14:creationId xmlns:p14="http://schemas.microsoft.com/office/powerpoint/2010/main" val="1062613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A5EE284-5303-41CE-9B07-41A2922D6355}" type="slidenum">
              <a:rPr kumimoji="1" lang="en-US" altLang="ja-JP" smtClean="0">
                <a:latin typeface="Arial" panose="020B0604020202020204" pitchFamily="34" charset="0"/>
              </a:rPr>
              <a:pPr/>
              <a:t>25</a:t>
            </a:fld>
            <a:endParaRPr kumimoji="1" lang="en-US" altLang="ja-JP">
              <a:latin typeface="Arial" panose="020B0604020202020204"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（７）衣食住の生活についての課題と実践</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今回の改訂では，生活の課題と実践を充実させています。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家庭分野の内容の「Ａ家族・家庭生活」の</a:t>
            </a:r>
            <a:r>
              <a:rPr lang="en-US" altLang="ja-JP">
                <a:latin typeface="ＭＳ Ｐ明朝" panose="02020600040205080304" pitchFamily="18" charset="-128"/>
              </a:rPr>
              <a:t>(4)</a:t>
            </a:r>
            <a:r>
              <a:rPr lang="ja-JP" altLang="en-US">
                <a:latin typeface="ＭＳ Ｐ明朝" panose="02020600040205080304" pitchFamily="18" charset="-128"/>
              </a:rPr>
              <a:t>，「Ｂ衣食住の生活」の</a:t>
            </a:r>
            <a:r>
              <a:rPr lang="en-US" altLang="ja-JP">
                <a:latin typeface="ＭＳ Ｐ明朝" panose="02020600040205080304" pitchFamily="18" charset="-128"/>
              </a:rPr>
              <a:t>(7)</a:t>
            </a:r>
            <a:r>
              <a:rPr lang="ja-JP" altLang="en-US">
                <a:latin typeface="ＭＳ Ｐ明朝" panose="02020600040205080304" pitchFamily="18" charset="-128"/>
              </a:rPr>
              <a:t>及び「Ｃ消費生活・環境」の</a:t>
            </a:r>
            <a:r>
              <a:rPr lang="en-US" altLang="ja-JP">
                <a:latin typeface="ＭＳ Ｐ明朝" panose="02020600040205080304" pitchFamily="18" charset="-128"/>
              </a:rPr>
              <a:t>(3)</a:t>
            </a:r>
            <a:r>
              <a:rPr lang="ja-JP" altLang="en-US">
                <a:latin typeface="ＭＳ Ｐ明朝" panose="02020600040205080304" pitchFamily="18" charset="-128"/>
              </a:rPr>
              <a:t>については，これら三項目のうち，一以上を選択し，履修させること。その際，他の内容と関連を図り，実践的な活動を家庭や地域などで行うことができるよう配慮することとされています。指導計画の作成の際，丁寧な検討が必要な事項です。</a:t>
            </a:r>
            <a:endParaRPr lang="en-US" altLang="ja-JP">
              <a:latin typeface="ＭＳ Ｐ明朝" panose="02020600040205080304" pitchFamily="18" charset="-128"/>
            </a:endParaRPr>
          </a:p>
          <a:p>
            <a:r>
              <a:rPr lang="ja-JP" altLang="en-US">
                <a:latin typeface="ＭＳ Ｐ明朝" panose="02020600040205080304" pitchFamily="18" charset="-128"/>
              </a:rPr>
              <a:t>　指導に当たっては，衣食住の生活を見直して課題を設定し，計画，実践，評価・改善という一連の学習活動を重視し，問題解決的な学習を進めるようにします。その際，計画をグループで発表し合ったり，実践発表会を設けたりするなどの活動を工夫して，効果的に実践できるよう配慮します。また，家庭や地域社会との連携を図り，実践的な活動を行うことができるよう配慮するとともに，家庭や地域で実践する意義についても気付くことができるようにします。</a:t>
            </a:r>
          </a:p>
        </p:txBody>
      </p:sp>
    </p:spTree>
    <p:extLst>
      <p:ext uri="{BB962C8B-B14F-4D97-AF65-F5344CB8AC3E}">
        <p14:creationId xmlns:p14="http://schemas.microsoft.com/office/powerpoint/2010/main" val="1364325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50C7E7A-E4A8-4B79-AB8C-989588807E0F}" type="slidenum">
              <a:rPr kumimoji="1" lang="en-US" altLang="ja-JP" smtClean="0">
                <a:latin typeface="Arial" panose="020B0604020202020204" pitchFamily="34" charset="0"/>
              </a:rPr>
              <a:pPr/>
              <a:t>26</a:t>
            </a:fld>
            <a:endParaRPr kumimoji="1" lang="en-US" altLang="ja-JP">
              <a:latin typeface="Arial" panose="020B0604020202020204" pitchFamily="34" charset="0"/>
            </a:endParaRPr>
          </a:p>
        </p:txBody>
      </p:sp>
      <p:sp>
        <p:nvSpPr>
          <p:cNvPr id="56323"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ln/>
        </p:spPr>
        <p:txBody>
          <a:bodyPr/>
          <a:lstStyle/>
          <a:p>
            <a:pPr eaLnBrk="1" hangingPunct="1">
              <a:spcBef>
                <a:spcPts val="0"/>
              </a:spcBef>
              <a:defRPr/>
            </a:pPr>
            <a:r>
              <a:rPr lang="ja-JP" altLang="en-US" dirty="0">
                <a:effectLst>
                  <a:outerShdw blurRad="38100" dist="38100" dir="2700000" algn="tl">
                    <a:srgbClr val="000000">
                      <a:alpha val="43137"/>
                    </a:srgbClr>
                  </a:outerShdw>
                </a:effectLst>
                <a:latin typeface="ＭＳ Ｐ明朝" pitchFamily="18" charset="-128"/>
              </a:rPr>
              <a:t>　「Ｃ消費生活・環境」についてです。</a:t>
            </a:r>
            <a:endParaRPr lang="en-US" altLang="ja-JP" dirty="0">
              <a:effectLst>
                <a:outerShdw blurRad="38100" dist="38100" dir="2700000" algn="tl">
                  <a:srgbClr val="000000">
                    <a:alpha val="43137"/>
                  </a:srgbClr>
                </a:outerShdw>
              </a:effectLst>
              <a:latin typeface="ＭＳ Ｐ明朝" pitchFamily="18" charset="-128"/>
            </a:endParaRPr>
          </a:p>
          <a:p>
            <a:pPr eaLnBrk="1" hangingPunct="1">
              <a:spcBef>
                <a:spcPts val="0"/>
              </a:spcBef>
              <a:defRPr/>
            </a:pPr>
            <a:r>
              <a:rPr lang="ja-JP" altLang="en-US" dirty="0">
                <a:latin typeface="ＭＳ Ｐ明朝" pitchFamily="18" charset="-128"/>
              </a:rPr>
              <a:t>　３項目で構成されています。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今回の改訂では，金銭の管理に関する内容を新設しています。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ア（ア）購入方法や支払い方法の特徴が分かり，計画的な金銭管理の必要性について理解することとして，支払い期間（前払い，即時払い，後払い），クレジットなどの三者間契約が新たに加えられました。　　　　</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（２）消費者の権利と責任では，自分や家族の消費生活が環境だけでなく「社会」に及ぼす影響について加えられています。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（３）消費生活・環境についての課題と実践は</a:t>
            </a:r>
            <a:r>
              <a:rPr lang="en-US" altLang="ja-JP" dirty="0">
                <a:latin typeface="ＭＳ Ｐ明朝" pitchFamily="18" charset="-128"/>
              </a:rPr>
              <a:t>【</a:t>
            </a:r>
            <a:r>
              <a:rPr lang="ja-JP" altLang="en-US" dirty="0">
                <a:latin typeface="ＭＳ Ｐ明朝" pitchFamily="18" charset="-128"/>
              </a:rPr>
              <a:t>新設</a:t>
            </a:r>
            <a:r>
              <a:rPr lang="en-US" altLang="ja-JP" dirty="0">
                <a:latin typeface="ＭＳ Ｐ明朝" pitchFamily="18" charset="-128"/>
              </a:rPr>
              <a:t>】</a:t>
            </a:r>
            <a:r>
              <a:rPr lang="ja-JP" altLang="en-US" dirty="0">
                <a:latin typeface="ＭＳ Ｐ明朝" panose="02020600040205080304" pitchFamily="18" charset="-128"/>
              </a:rPr>
              <a:t>ですが，例えば，Ｃ</a:t>
            </a:r>
            <a:r>
              <a:rPr lang="en-US" altLang="ja-JP" dirty="0">
                <a:latin typeface="ＭＳ Ｐ明朝" panose="02020600040205080304" pitchFamily="18" charset="-128"/>
              </a:rPr>
              <a:t>(1)</a:t>
            </a:r>
            <a:r>
              <a:rPr lang="ja-JP" altLang="en-US" dirty="0">
                <a:latin typeface="ＭＳ Ｐ明朝" panose="02020600040205080304" pitchFamily="18" charset="-128"/>
              </a:rPr>
              <a:t>「金銭の管理と購入」とＡ</a:t>
            </a:r>
            <a:r>
              <a:rPr lang="en-US" altLang="ja-JP" dirty="0">
                <a:latin typeface="ＭＳ Ｐ明朝" panose="02020600040205080304" pitchFamily="18" charset="-128"/>
              </a:rPr>
              <a:t>(3)</a:t>
            </a:r>
            <a:r>
              <a:rPr lang="ja-JP" altLang="en-US" dirty="0">
                <a:latin typeface="ＭＳ Ｐ明朝" panose="02020600040205080304" pitchFamily="18" charset="-128"/>
              </a:rPr>
              <a:t>「家族・家庭と地域との関わり」との関連を図り，家族の話し合いなどを通して，家電製品などを購入することを課題として設定し，必要な情報を収集・整理し，購入方法や支払い方法について計画を立てて実践する活動などが考えられます。また，Ｃ</a:t>
            </a:r>
            <a:r>
              <a:rPr lang="en-US" altLang="ja-JP" dirty="0">
                <a:latin typeface="ＭＳ Ｐ明朝" panose="02020600040205080304" pitchFamily="18" charset="-128"/>
              </a:rPr>
              <a:t>(2)</a:t>
            </a:r>
            <a:r>
              <a:rPr lang="ja-JP" altLang="en-US" dirty="0">
                <a:latin typeface="ＭＳ Ｐ明朝" panose="02020600040205080304" pitchFamily="18" charset="-128"/>
              </a:rPr>
              <a:t>「消費者の権利と責任」とＢ</a:t>
            </a:r>
            <a:r>
              <a:rPr lang="en-US" altLang="ja-JP" dirty="0">
                <a:latin typeface="ＭＳ Ｐ明朝" panose="02020600040205080304" pitchFamily="18" charset="-128"/>
              </a:rPr>
              <a:t>(3)</a:t>
            </a:r>
            <a:r>
              <a:rPr lang="ja-JP" altLang="en-US" dirty="0">
                <a:latin typeface="ＭＳ Ｐ明朝" panose="02020600040205080304" pitchFamily="18" charset="-128"/>
              </a:rPr>
              <a:t>「日常食の調理と地域の食文化」との関連を図り，食品の購入や調理の後始末の仕方などにおいて環境に配慮することを課題として設定し，自分や家族ができることを計画を立てて実践する活動などが考えられます。この「例えば，～」　で示されたところを手がかりに授業展開を考えていただきたいと思います。</a:t>
            </a:r>
            <a:endParaRPr lang="en-US" altLang="ja-JP" dirty="0">
              <a:latin typeface="ＭＳ Ｐ明朝" pitchFamily="18" charset="-128"/>
            </a:endParaRPr>
          </a:p>
        </p:txBody>
      </p:sp>
    </p:spTree>
    <p:extLst>
      <p:ext uri="{BB962C8B-B14F-4D97-AF65-F5344CB8AC3E}">
        <p14:creationId xmlns:p14="http://schemas.microsoft.com/office/powerpoint/2010/main" val="37506104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FFA4CAC-8EB7-4C1C-88C1-AE9729B7CDA0}" type="slidenum">
              <a:rPr kumimoji="1" lang="en-US" altLang="ja-JP" smtClean="0">
                <a:latin typeface="Arial" panose="020B0604020202020204" pitchFamily="34" charset="0"/>
              </a:rPr>
              <a:pPr/>
              <a:t>27</a:t>
            </a:fld>
            <a:endParaRPr kumimoji="1" lang="en-US" altLang="ja-JP">
              <a:latin typeface="Arial" panose="020B0604020202020204"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指導計画作成の６つの配慮事項について説明します。</a:t>
            </a:r>
          </a:p>
          <a:p>
            <a:pPr eaLnBrk="1" hangingPunct="1">
              <a:spcBef>
                <a:spcPct val="0"/>
              </a:spcBef>
            </a:pPr>
            <a:endParaRPr lang="en-US" altLang="ja-JP">
              <a:latin typeface="ＭＳ Ｐ明朝" panose="02020600040205080304" pitchFamily="18" charset="-128"/>
            </a:endParaRPr>
          </a:p>
          <a:p>
            <a:pPr eaLnBrk="1" hangingPunct="1"/>
            <a:endParaRPr lang="ja-JP" altLang="en-US">
              <a:latin typeface="ＭＳ Ｐ明朝" panose="02020600040205080304" pitchFamily="18" charset="-128"/>
            </a:endParaRPr>
          </a:p>
        </p:txBody>
      </p:sp>
    </p:spTree>
    <p:extLst>
      <p:ext uri="{BB962C8B-B14F-4D97-AF65-F5344CB8AC3E}">
        <p14:creationId xmlns:p14="http://schemas.microsoft.com/office/powerpoint/2010/main" val="2470276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46A2E33-194E-4A34-905A-C6FFA79C5986}" type="slidenum">
              <a:rPr kumimoji="1" lang="en-US" altLang="ja-JP" smtClean="0">
                <a:latin typeface="Arial" panose="020B0604020202020204" pitchFamily="34" charset="0"/>
              </a:rPr>
              <a:pPr/>
              <a:t>28</a:t>
            </a:fld>
            <a:endParaRPr kumimoji="1" lang="en-US" altLang="ja-JP">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ＭＳ Ｐ明朝" panose="02020600040205080304" pitchFamily="18" charset="-128"/>
              </a:rPr>
              <a:t>　①の事項は，技術・家庭科の指導計画の作成に当たり，生徒の主体的・対話的で深い学びの実現を目指した授業改善を進めることとし，技術・家庭科の特質に応じて，効果的な学習が展開できるように配慮すべき内容を示したものです。</a:t>
            </a:r>
          </a:p>
          <a:p>
            <a:r>
              <a:rPr lang="ja-JP" altLang="en-US">
                <a:latin typeface="ＭＳ Ｐ明朝" panose="02020600040205080304" pitchFamily="18" charset="-128"/>
              </a:rPr>
              <a:t>　技術・家庭科の指導に当たっては，</a:t>
            </a:r>
            <a:r>
              <a:rPr lang="en-US" altLang="ja-JP">
                <a:latin typeface="ＭＳ Ｐ明朝" panose="02020600040205080304" pitchFamily="18" charset="-128"/>
              </a:rPr>
              <a:t>(1)</a:t>
            </a:r>
            <a:r>
              <a:rPr lang="ja-JP" altLang="en-US">
                <a:latin typeface="ＭＳ Ｐ明朝" panose="02020600040205080304" pitchFamily="18" charset="-128"/>
              </a:rPr>
              <a:t>「知識及び技能」が習得されること，</a:t>
            </a:r>
            <a:r>
              <a:rPr lang="en-US" altLang="ja-JP">
                <a:latin typeface="ＭＳ Ｐ明朝" panose="02020600040205080304" pitchFamily="18" charset="-128"/>
              </a:rPr>
              <a:t>(2)</a:t>
            </a:r>
            <a:r>
              <a:rPr lang="ja-JP" altLang="en-US">
                <a:latin typeface="ＭＳ Ｐ明朝" panose="02020600040205080304" pitchFamily="18" charset="-128"/>
              </a:rPr>
              <a:t>「思考力，判断力，表現力等」を育成すること，</a:t>
            </a:r>
            <a:r>
              <a:rPr lang="en-US" altLang="ja-JP">
                <a:latin typeface="ＭＳ Ｐ明朝" panose="02020600040205080304" pitchFamily="18" charset="-128"/>
              </a:rPr>
              <a:t>(3)</a:t>
            </a:r>
            <a:r>
              <a:rPr lang="ja-JP" altLang="en-US">
                <a:latin typeface="ＭＳ Ｐ明朝" panose="02020600040205080304" pitchFamily="18" charset="-128"/>
              </a:rPr>
              <a:t>「学びに向かう力，人間性等」を涵養することが偏りなく実現されるよう，題材など内容や時間のまとまりを見通しながら，主体的・対話的で深い学びの実現に向けた授業改善を行うことが重要です。</a:t>
            </a:r>
            <a:endParaRPr lang="en-US" altLang="ja-JP">
              <a:latin typeface="ＭＳ Ｐ明朝" panose="02020600040205080304" pitchFamily="18" charset="-128"/>
            </a:endParaRPr>
          </a:p>
          <a:p>
            <a:r>
              <a:rPr lang="ja-JP" altLang="en-US">
                <a:latin typeface="ＭＳ Ｐ明朝" panose="02020600040205080304" pitchFamily="18" charset="-128"/>
              </a:rPr>
              <a:t>　技術・家庭科における「主体的な学び」とは，現在及び将来を見据えて，生活や社会の中から問題を見いだし課題を設定し，見通しをもって解決に取り組むとともに，学習の過程を振り返って実践を評価・改善して，新たな課題に主体的に取り組む態度を育む学びです。そのため，学習した内容を実際の生活で生かす場面を設定し，自分の生活が家庭や地域社会と深く関わっていることを認識したり，自分が社会に参画し貢献できる存在であることに気付いたりする活動に取り組むことなどが考えられます。 </a:t>
            </a:r>
          </a:p>
        </p:txBody>
      </p:sp>
    </p:spTree>
    <p:extLst>
      <p:ext uri="{BB962C8B-B14F-4D97-AF65-F5344CB8AC3E}">
        <p14:creationId xmlns:p14="http://schemas.microsoft.com/office/powerpoint/2010/main" val="3888802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8E07BE6B-0785-4A09-A2FE-BDD611E6915A}" type="slidenum">
              <a:rPr kumimoji="1" lang="en-US" altLang="ja-JP" smtClean="0">
                <a:latin typeface="Arial" panose="020B0604020202020204" pitchFamily="34" charset="0"/>
              </a:rPr>
              <a:pPr/>
              <a:t>29</a:t>
            </a:fld>
            <a:endParaRPr kumimoji="1" lang="en-US" altLang="ja-JP">
              <a:latin typeface="Arial" panose="020B0604020202020204"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「対話的な学び」とは，他者と対話したり協働したりする中で，自らの考えを明確にしたり，広げ深めたりする学びです。</a:t>
            </a:r>
            <a:endParaRPr lang="en-US" altLang="ja-JP" dirty="0">
              <a:latin typeface="ＭＳ Ｐ明朝" panose="02020600040205080304" pitchFamily="18" charset="-128"/>
            </a:endParaRPr>
          </a:p>
          <a:p>
            <a:r>
              <a:rPr lang="ja-JP" altLang="en-US" dirty="0">
                <a:latin typeface="ＭＳ Ｐ明朝" panose="02020600040205080304" pitchFamily="18" charset="-128"/>
              </a:rPr>
              <a:t>　「深い学び」とは，生徒が，生活や社会の中から問題を見いだして課題を設定し，その解決に向けた解決策の検討，計画，実践，評価・改善といった一連の学習活動の中で，生活の営みに係る見方・考え方や技術の見方・考え方を働かせながら課題の解決に向けて自分の考えを構想したり，表現したりして，資質・能力を獲得する学びです。</a:t>
            </a:r>
            <a:endParaRPr lang="en-US" altLang="ja-JP" dirty="0">
              <a:latin typeface="ＭＳ Ｐ明朝" panose="02020600040205080304" pitchFamily="18" charset="-128"/>
            </a:endParaRPr>
          </a:p>
          <a:p>
            <a:r>
              <a:rPr lang="ja-JP" altLang="en-US" dirty="0">
                <a:latin typeface="ＭＳ Ｐ明朝" panose="02020600040205080304" pitchFamily="18" charset="-128"/>
              </a:rPr>
              <a:t>　このような学びを通して，生活や技術に関する事実的知識が概念的知識として質的に高まったり，技能の習熟・定着が図られたりします。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また，このような学びの中で「対話的な学び」や「主体的な学び」を充実させることによって，技術・家庭科が目指す思考力，判断力，表現力等も豊かなものとなり，生活や技術についての課題を解決する力や，生活や技術を工夫し創造しようとする態度も育まれます。 </a:t>
            </a:r>
          </a:p>
        </p:txBody>
      </p:sp>
    </p:spTree>
    <p:extLst>
      <p:ext uri="{BB962C8B-B14F-4D97-AF65-F5344CB8AC3E}">
        <p14:creationId xmlns:p14="http://schemas.microsoft.com/office/powerpoint/2010/main" val="63632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476BED4-15C0-4112-AE9D-9A0BB7FB53B3}"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Ｐ明朝" panose="02020600040205080304" pitchFamily="18" charset="-128"/>
              </a:rPr>
              <a:t>　改訂の趣旨について，指導内容の示し方の改善 を３点説明します。</a:t>
            </a:r>
            <a:endParaRPr lang="en-US" altLang="ja-JP" dirty="0">
              <a:latin typeface="ＭＳ Ｐ明朝" panose="02020600040205080304" pitchFamily="18" charset="-128"/>
            </a:endParaRPr>
          </a:p>
          <a:p>
            <a:pPr>
              <a:spcBef>
                <a:spcPct val="0"/>
              </a:spcBef>
            </a:pPr>
            <a:r>
              <a:rPr lang="ja-JP" altLang="en-US" dirty="0">
                <a:latin typeface="ＭＳ Ｐ明朝" panose="02020600040205080304" pitchFamily="18" charset="-128"/>
              </a:rPr>
              <a:t>　第一は，</a:t>
            </a:r>
            <a:r>
              <a:rPr lang="ja-JP" altLang="ja-JP" dirty="0">
                <a:latin typeface="ＭＳ Ｐ明朝" panose="02020600040205080304" pitchFamily="18" charset="-128"/>
              </a:rPr>
              <a:t>小・中・高等学校の内容の系統性の明確化</a:t>
            </a:r>
            <a:r>
              <a:rPr lang="ja-JP" altLang="en-US" dirty="0">
                <a:latin typeface="ＭＳ Ｐ明朝" panose="02020600040205080304" pitchFamily="18" charset="-128"/>
              </a:rPr>
              <a:t>です。</a:t>
            </a:r>
            <a:endParaRPr lang="en-US" altLang="ja-JP" dirty="0">
              <a:latin typeface="ＭＳ Ｐ明朝" panose="02020600040205080304" pitchFamily="18" charset="-128"/>
            </a:endParaRPr>
          </a:p>
          <a:p>
            <a:pPr>
              <a:spcBef>
                <a:spcPct val="0"/>
              </a:spcBef>
            </a:pPr>
            <a:r>
              <a:rPr lang="ja-JP" altLang="en-US" dirty="0">
                <a:latin typeface="ＭＳ Ｐ明朝" panose="02020600040205080304" pitchFamily="18" charset="-128"/>
              </a:rPr>
              <a:t>　　</a:t>
            </a:r>
            <a:r>
              <a:rPr lang="ja-JP" altLang="ja-JP" dirty="0">
                <a:latin typeface="ＭＳ Ｐ明朝" panose="02020600040205080304" pitchFamily="18" charset="-128"/>
              </a:rPr>
              <a:t>「</a:t>
            </a:r>
            <a:r>
              <a:rPr lang="ja-JP" altLang="en-US" dirty="0">
                <a:latin typeface="ＭＳ Ｐ明朝" panose="02020600040205080304" pitchFamily="18" charset="-128"/>
              </a:rPr>
              <a:t>Ａ</a:t>
            </a:r>
            <a:r>
              <a:rPr lang="ja-JP" altLang="ja-JP" dirty="0">
                <a:latin typeface="ＭＳ Ｐ明朝" panose="02020600040205080304" pitchFamily="18" charset="-128"/>
              </a:rPr>
              <a:t>家族・家庭生活」</a:t>
            </a:r>
            <a:r>
              <a:rPr lang="ja-JP" altLang="en-US" dirty="0">
                <a:latin typeface="ＭＳ Ｐ明朝" panose="02020600040205080304" pitchFamily="18" charset="-128"/>
              </a:rPr>
              <a:t>，</a:t>
            </a:r>
            <a:r>
              <a:rPr lang="ja-JP" altLang="ja-JP" dirty="0">
                <a:latin typeface="ＭＳ Ｐ明朝" panose="02020600040205080304" pitchFamily="18" charset="-128"/>
              </a:rPr>
              <a:t>「</a:t>
            </a:r>
            <a:r>
              <a:rPr lang="ja-JP" altLang="en-US" dirty="0">
                <a:latin typeface="ＭＳ Ｐ明朝" panose="02020600040205080304" pitchFamily="18" charset="-128"/>
              </a:rPr>
              <a:t>Ｂ</a:t>
            </a:r>
            <a:r>
              <a:rPr lang="ja-JP" altLang="ja-JP" dirty="0">
                <a:latin typeface="ＭＳ Ｐ明朝" panose="02020600040205080304" pitchFamily="18" charset="-128"/>
              </a:rPr>
              <a:t>衣食住の生活」</a:t>
            </a:r>
            <a:r>
              <a:rPr lang="ja-JP" altLang="en-US" dirty="0">
                <a:latin typeface="ＭＳ Ｐ明朝" panose="02020600040205080304" pitchFamily="18" charset="-128"/>
              </a:rPr>
              <a:t>，</a:t>
            </a:r>
            <a:r>
              <a:rPr lang="ja-JP" altLang="ja-JP" dirty="0">
                <a:latin typeface="ＭＳ Ｐ明朝" panose="02020600040205080304" pitchFamily="18" charset="-128"/>
              </a:rPr>
              <a:t>「</a:t>
            </a:r>
            <a:r>
              <a:rPr lang="ja-JP" altLang="en-US" dirty="0">
                <a:latin typeface="ＭＳ Ｐ明朝" panose="02020600040205080304" pitchFamily="18" charset="-128"/>
              </a:rPr>
              <a:t>Ｃ</a:t>
            </a:r>
            <a:r>
              <a:rPr lang="ja-JP" altLang="ja-JP" dirty="0">
                <a:latin typeface="ＭＳ Ｐ明朝" panose="02020600040205080304" pitchFamily="18" charset="-128"/>
              </a:rPr>
              <a:t>消費生活</a:t>
            </a:r>
            <a:r>
              <a:rPr lang="ja-JP" altLang="en-US" dirty="0">
                <a:latin typeface="ＭＳ Ｐ明朝" panose="02020600040205080304" pitchFamily="18" charset="-128"/>
              </a:rPr>
              <a:t>・</a:t>
            </a:r>
            <a:r>
              <a:rPr lang="ja-JP" altLang="ja-JP" dirty="0">
                <a:latin typeface="ＭＳ Ｐ明朝" panose="02020600040205080304" pitchFamily="18" charset="-128"/>
              </a:rPr>
              <a:t>環境」</a:t>
            </a:r>
            <a:r>
              <a:rPr lang="en-US" altLang="ja-JP" dirty="0">
                <a:latin typeface="ＭＳ Ｐ明朝" panose="02020600040205080304" pitchFamily="18" charset="-128"/>
              </a:rPr>
              <a:t> </a:t>
            </a:r>
            <a:r>
              <a:rPr lang="ja-JP" altLang="ja-JP" dirty="0">
                <a:latin typeface="ＭＳ Ｐ明朝" panose="02020600040205080304" pitchFamily="18" charset="-128"/>
              </a:rPr>
              <a:t>に関する三つの枠組みに整理</a:t>
            </a:r>
            <a:r>
              <a:rPr lang="ja-JP" altLang="en-US" dirty="0">
                <a:latin typeface="ＭＳ Ｐ明朝" panose="02020600040205080304" pitchFamily="18" charset="-128"/>
              </a:rPr>
              <a:t>され，現行の４領域→３領域になりました。</a:t>
            </a:r>
            <a:endParaRPr lang="en-US" altLang="ja-JP" dirty="0">
              <a:latin typeface="ＭＳ Ｐ明朝" panose="02020600040205080304" pitchFamily="18" charset="-128"/>
            </a:endParaRPr>
          </a:p>
          <a:p>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1567295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B917C58F-A491-4DA6-87A0-E5FA33B21E41}" type="slidenum">
              <a:rPr kumimoji="1" lang="en-US" altLang="ja-JP" smtClean="0">
                <a:latin typeface="Arial" panose="020B0604020202020204" pitchFamily="34" charset="0"/>
              </a:rPr>
              <a:pPr/>
              <a:t>30</a:t>
            </a:fld>
            <a:endParaRPr kumimoji="1" lang="en-US" altLang="ja-JP">
              <a:latin typeface="Arial" panose="020B0604020202020204" pitchFamily="34"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指導計画を作成するに当たっては，教科の目標の実現を目指し，中学校３学年間を見通した全体的な指導計画を検討します。 </a:t>
            </a:r>
          </a:p>
          <a:p>
            <a:r>
              <a:rPr lang="ja-JP" altLang="en-US" dirty="0">
                <a:latin typeface="ＭＳ Ｐ明朝" panose="02020600040205080304" pitchFamily="18" charset="-128"/>
              </a:rPr>
              <a:t>　丸の一つ目、技術分野及び家庭分野の授業時数については，これまでどおり教科の目標の実現を図るため，３学年間を通して，いずれかの分野に偏ることなく授業時数を配当します。例えば，技術分野及び家庭分野の授業時数を各学年で等しく配当する場合や，第１学年では技術分野，第２学年では家庭分野に比重を置き，最終的に３学年間で等しく配当する場合などが考えられます。 </a:t>
            </a:r>
          </a:p>
          <a:p>
            <a:r>
              <a:rPr lang="ja-JP" altLang="en-US" dirty="0">
                <a:latin typeface="ＭＳ Ｐ明朝" panose="02020600040205080304" pitchFamily="18" charset="-128"/>
              </a:rPr>
              <a:t>　なお，技術分野，家庭分野それぞれの学習の連続性を考慮し，各学年において，技術分野及び家庭分野のいずれも履修させることとします。 </a:t>
            </a:r>
          </a:p>
          <a:p>
            <a:r>
              <a:rPr lang="ja-JP" altLang="en-US" dirty="0">
                <a:latin typeface="ＭＳ Ｐ明朝" panose="02020600040205080304" pitchFamily="18" charset="-128"/>
              </a:rPr>
              <a:t>　丸の二つ目、 家庭分野の内容ＡからＣは，全ての生徒に履修させることとすると示されており，その際，家庭分野の内容の「Ａ家族・家庭生活」の</a:t>
            </a:r>
            <a:r>
              <a:rPr lang="en-US" altLang="ja-JP" dirty="0">
                <a:latin typeface="ＭＳ Ｐ明朝" panose="02020600040205080304" pitchFamily="18" charset="-128"/>
              </a:rPr>
              <a:t>(4)</a:t>
            </a:r>
            <a:r>
              <a:rPr lang="ja-JP" altLang="en-US" dirty="0" err="1">
                <a:latin typeface="ＭＳ Ｐ明朝" panose="02020600040205080304" pitchFamily="18" charset="-128"/>
              </a:rPr>
              <a:t>，</a:t>
            </a:r>
            <a:r>
              <a:rPr lang="ja-JP" altLang="en-US" dirty="0">
                <a:latin typeface="ＭＳ Ｐ明朝" panose="02020600040205080304" pitchFamily="18" charset="-128"/>
              </a:rPr>
              <a:t>「Ｂ衣食住の生活」の</a:t>
            </a:r>
            <a:r>
              <a:rPr lang="en-US" altLang="ja-JP" dirty="0">
                <a:latin typeface="ＭＳ Ｐ明朝" panose="02020600040205080304" pitchFamily="18" charset="-128"/>
              </a:rPr>
              <a:t>(7)</a:t>
            </a:r>
            <a:r>
              <a:rPr lang="ja-JP" altLang="en-US" dirty="0">
                <a:latin typeface="ＭＳ Ｐ明朝" panose="02020600040205080304" pitchFamily="18" charset="-128"/>
              </a:rPr>
              <a:t>及び「Ｃ消費生活と環境」の</a:t>
            </a:r>
            <a:r>
              <a:rPr lang="en-US" altLang="ja-JP" dirty="0">
                <a:latin typeface="ＭＳ Ｐ明朝" panose="02020600040205080304" pitchFamily="18" charset="-128"/>
              </a:rPr>
              <a:t>(3)</a:t>
            </a:r>
            <a:r>
              <a:rPr lang="ja-JP" altLang="en-US" dirty="0">
                <a:latin typeface="ＭＳ Ｐ明朝" panose="02020600040205080304" pitchFamily="18" charset="-128"/>
              </a:rPr>
              <a:t>については，これら三項目のうち，一以上の項目を選択して履修させるようにします。 </a:t>
            </a:r>
          </a:p>
          <a:p>
            <a:r>
              <a:rPr lang="ja-JP" altLang="en-US" dirty="0">
                <a:latin typeface="ＭＳ Ｐ明朝" panose="02020600040205080304" pitchFamily="18" charset="-128"/>
              </a:rPr>
              <a:t>　これらの選択をして履修する項目については，他の内容との関連を図るとともに，実践的な活動を家庭や地域などで行うことができるよう，各学校がその実態に応じて工夫して指導計画を作成しますが，生徒が学習する項目を選択できるようにすることが望ましいとされています。</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19967183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E91048C-5E7F-4F35-B91D-745A43EF247B}" type="slidenum">
              <a:rPr kumimoji="1" lang="en-US" altLang="ja-JP" smtClean="0">
                <a:latin typeface="Arial" panose="020B0604020202020204" pitchFamily="34" charset="0"/>
              </a:rPr>
              <a:pPr/>
              <a:t>31</a:t>
            </a:fld>
            <a:endParaRPr kumimoji="1" lang="en-US" altLang="ja-JP">
              <a:latin typeface="Arial" panose="020B0604020202020204"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Ｐ明朝" panose="02020600040205080304" pitchFamily="18" charset="-128"/>
              </a:rPr>
              <a:t>　家庭分野の各項目に配当する授業時数と各項目の履修学年については，家庭分野の内容ＡからＣの各項目に適切な授業時数を配当するとともに，３学年間を見通して履修学年や指導内容を適切に配列します。</a:t>
            </a:r>
          </a:p>
          <a:p>
            <a:r>
              <a:rPr lang="ja-JP" altLang="en-US" dirty="0">
                <a:latin typeface="ＭＳ Ｐ明朝" panose="02020600040205080304" pitchFamily="18" charset="-128"/>
              </a:rPr>
              <a:t>　なお，「Ａ家族・家庭生活」の</a:t>
            </a:r>
            <a:r>
              <a:rPr lang="en-US" altLang="ja-JP" dirty="0">
                <a:latin typeface="ＭＳ Ｐ明朝" panose="02020600040205080304" pitchFamily="18" charset="-128"/>
              </a:rPr>
              <a:t>(1)</a:t>
            </a:r>
            <a:r>
              <a:rPr lang="ja-JP" altLang="en-US" dirty="0">
                <a:latin typeface="ＭＳ Ｐ明朝" panose="02020600040205080304" pitchFamily="18" charset="-128"/>
              </a:rPr>
              <a:t>については，家庭分野を学習する意義を明確にするとともに，小学校での内容を踏まえ，３学年間の学習の見通しを立てさせるガイダンス的な内容として，第１学年の最初に履修させることと示されています。 </a:t>
            </a:r>
            <a:endParaRPr lang="en-US" altLang="ja-JP" dirty="0">
              <a:latin typeface="ＭＳ Ｐ明朝" panose="02020600040205080304" pitchFamily="18" charset="-128"/>
            </a:endParaRPr>
          </a:p>
          <a:p>
            <a:r>
              <a:rPr lang="ja-JP" altLang="en-US" dirty="0">
                <a:latin typeface="ＭＳ Ｐ明朝" panose="02020600040205080304" pitchFamily="18" charset="-128"/>
              </a:rPr>
              <a:t>　各内容の「生活の課題と実践」の項目について，全ての生徒が履修する内容を学習した後に履修させる場合や，学習する途中で「生活の課題と実践」を組み合わせて履修させる場合が考えられます。</a:t>
            </a:r>
            <a:endParaRPr lang="en-US" altLang="ja-JP" dirty="0">
              <a:latin typeface="ＭＳ Ｐ明朝" panose="02020600040205080304" pitchFamily="18" charset="-128"/>
            </a:endParaRPr>
          </a:p>
          <a:p>
            <a:r>
              <a:rPr lang="ja-JP" altLang="en-US" dirty="0">
                <a:latin typeface="ＭＳ Ｐ明朝" panose="02020600040205080304" pitchFamily="18" charset="-128"/>
              </a:rPr>
              <a:t>　いずれの場合にも他の内容と関連を図り３学年間で一以上選択して履修できるよう，生徒及び学校，地域の実態に応じて，系統的な指導計画となるよう配慮します。 </a:t>
            </a:r>
          </a:p>
          <a:p>
            <a:r>
              <a:rPr lang="ja-JP" altLang="en-US" dirty="0">
                <a:latin typeface="ＭＳ Ｐ明朝" panose="02020600040205080304" pitchFamily="18" charset="-128"/>
              </a:rPr>
              <a:t>　なお，「生活の課題と実践」の履修の時期については，全ての生徒が履修する内容との組合せ方により，学期中のある時期に集中させて実施したり，特定の期間を設けて継続的に実施したり，長期休業を活用して実施したりするなどの方法が考えられます。いずれの場合も生徒が生活の課題を具体的に解決できる取組となるように学習の時期を考慮し効果的に実施できるよう配慮します。 </a:t>
            </a:r>
          </a:p>
        </p:txBody>
      </p:sp>
    </p:spTree>
    <p:extLst>
      <p:ext uri="{BB962C8B-B14F-4D97-AF65-F5344CB8AC3E}">
        <p14:creationId xmlns:p14="http://schemas.microsoft.com/office/powerpoint/2010/main" val="3984383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E90403E8-B830-41CA-BC91-4E9CD36C5C95}" type="slidenum">
              <a:rPr kumimoji="1" lang="en-US" altLang="ja-JP" smtClean="0">
                <a:latin typeface="Arial" panose="020B0604020202020204" pitchFamily="34" charset="0"/>
              </a:rPr>
              <a:pPr/>
              <a:t>32</a:t>
            </a:fld>
            <a:endParaRPr kumimoji="1" lang="en-US" altLang="ja-JP">
              <a:latin typeface="Arial" panose="020B0604020202020204"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ＭＳ Ｐ明朝" panose="02020600040205080304" pitchFamily="18" charset="-128"/>
              </a:rPr>
              <a:t>　技術・家庭科における題材とは，教科の目標及び各分野の目標の実現を目指して，各項目に示される指導内容を指導単位にまとめて組織したものです。</a:t>
            </a:r>
            <a:endParaRPr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したがって，題材の設定に当たっては，各項目及び各項目に示す事項との関連を見極め，相互に有機的な関連を図り，系統的及び総合的に学習が展開されるよう配慮することが重要です。</a:t>
            </a:r>
            <a:endParaRPr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生徒及び学校，地域の実態等を十分考慮するとともに，次の観点に配慮して実践的・体験的な活動を中心とした題材を設定して計画を作成することが必要です。 </a:t>
            </a:r>
            <a:endParaRPr lang="en-US" altLang="ja-JP" dirty="0">
              <a:latin typeface="ＭＳ Ｐ明朝" panose="02020600040205080304" pitchFamily="18" charset="-128"/>
            </a:endParaRPr>
          </a:p>
          <a:p>
            <a:r>
              <a:rPr lang="ja-JP" altLang="en-US" dirty="0">
                <a:latin typeface="ＭＳ Ｐ明朝" panose="02020600040205080304" pitchFamily="18" charset="-128"/>
              </a:rPr>
              <a:t>　① 小学校における家庭科及び図画工作科等の関連する教科の指導内容や中学校の他教科等との関連を図るとともに，高等学校における学習を見据え，教科のねらいを十分達成できるよう基礎的・基本的な内容を押さえたもの。 </a:t>
            </a:r>
          </a:p>
          <a:p>
            <a:r>
              <a:rPr lang="ja-JP" altLang="en-US" dirty="0">
                <a:latin typeface="ＭＳ Ｐ明朝" panose="02020600040205080304" pitchFamily="18" charset="-128"/>
              </a:rPr>
              <a:t>　② 生徒の発達の段階に応じたもので，興味・関心を高めるとともに，生徒の主体的な学習活動や個性を生かすことができるもの。 </a:t>
            </a:r>
          </a:p>
          <a:p>
            <a:r>
              <a:rPr lang="ja-JP" altLang="en-US" dirty="0">
                <a:latin typeface="ＭＳ Ｐ明朝" panose="02020600040205080304" pitchFamily="18" charset="-128"/>
              </a:rPr>
              <a:t>　③ 生徒の身近な生活との関わりや社会とのつながりを重視したもので，自己の生活の向上とともに家庭や地域社会における実践に結び付けることができるもの。 </a:t>
            </a:r>
          </a:p>
          <a:p>
            <a:r>
              <a:rPr lang="ja-JP" altLang="en-US" dirty="0">
                <a:latin typeface="ＭＳ Ｐ明朝" panose="02020600040205080304" pitchFamily="18" charset="-128"/>
              </a:rPr>
              <a:t>　④ 持続可能な開発のための教育を推進する視点から，関係する教科等のそれぞれの特質を踏まえて連携を図ることができるもの。</a:t>
            </a:r>
            <a:endParaRPr lang="en-US" altLang="ja-JP" dirty="0">
              <a:latin typeface="ＭＳ Ｐ明朝" panose="02020600040205080304" pitchFamily="18" charset="-128"/>
            </a:endParaRPr>
          </a:p>
          <a:p>
            <a:r>
              <a:rPr lang="ja-JP" altLang="en-US" dirty="0">
                <a:latin typeface="ＭＳ Ｐ明朝" panose="02020600040205080304" pitchFamily="18" charset="-128"/>
              </a:rPr>
              <a:t>以上の</a:t>
            </a:r>
            <a:r>
              <a:rPr lang="en-US" altLang="ja-JP" dirty="0">
                <a:latin typeface="ＭＳ Ｐ明朝" panose="02020600040205080304" pitchFamily="18" charset="-128"/>
              </a:rPr>
              <a:t>4</a:t>
            </a:r>
            <a:r>
              <a:rPr lang="ja-JP" altLang="en-US" dirty="0">
                <a:latin typeface="ＭＳ Ｐ明朝" panose="02020600040205080304" pitchFamily="18" charset="-128"/>
              </a:rPr>
              <a:t>点に配慮して計画を作成してください。  </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2380220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4A743D9-610F-4C72-9DAF-475F7DB1AC7D}" type="slidenum">
              <a:rPr kumimoji="1" lang="en-US" altLang="ja-JP" smtClean="0">
                <a:latin typeface="Arial" panose="020B0604020202020204" pitchFamily="34" charset="0"/>
              </a:rPr>
              <a:pPr/>
              <a:t>33</a:t>
            </a:fld>
            <a:endParaRPr kumimoji="1" lang="en-US" altLang="ja-JP">
              <a:latin typeface="Arial" panose="020B0604020202020204" pitchFamily="34"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障害者の権利に関する条約に掲げられたインクルーシブ教育システムの構築を目指し，生徒の自立と社会参加を一層推進していくためには，通常の学級，通級による指導，特別支援学級，特別支援学校において，生徒の十分な学びを確保し，一人一人の生徒の障害の状態や発達の段階に応じた指導や支援を一層充実させていく必要があります。 </a:t>
            </a:r>
            <a:endParaRPr lang="en-US" altLang="ja-JP">
              <a:latin typeface="ＭＳ Ｐ明朝" panose="02020600040205080304" pitchFamily="18" charset="-128"/>
            </a:endParaRPr>
          </a:p>
          <a:p>
            <a:r>
              <a:rPr lang="ja-JP" altLang="en-US">
                <a:latin typeface="ＭＳ Ｐ明朝" panose="02020600040205080304" pitchFamily="18" charset="-128"/>
              </a:rPr>
              <a:t>　家庭分野では，「Ｂ衣食住の生活」の</a:t>
            </a:r>
            <a:r>
              <a:rPr lang="en-US" altLang="ja-JP">
                <a:latin typeface="ＭＳ Ｐ明朝" panose="02020600040205080304" pitchFamily="18" charset="-128"/>
              </a:rPr>
              <a:t>(3)</a:t>
            </a:r>
            <a:r>
              <a:rPr lang="ja-JP" altLang="en-US">
                <a:latin typeface="ＭＳ Ｐ明朝" panose="02020600040205080304" pitchFamily="18" charset="-128"/>
              </a:rPr>
              <a:t>及び</a:t>
            </a:r>
            <a:r>
              <a:rPr lang="en-US" altLang="ja-JP">
                <a:latin typeface="ＭＳ Ｐ明朝" panose="02020600040205080304" pitchFamily="18" charset="-128"/>
              </a:rPr>
              <a:t>(5)</a:t>
            </a:r>
            <a:r>
              <a:rPr lang="ja-JP" altLang="en-US">
                <a:latin typeface="ＭＳ Ｐ明朝" panose="02020600040205080304" pitchFamily="18" charset="-128"/>
              </a:rPr>
              <a:t>において，調理や製作などの実習を行う際，学習活動の見通しをもったり，安全に用具等を使用したりすることが難しい場合には，個に応じて段階的に手順を写真やイラストで提示することや，安全への配慮を徹底するために，実習中の約束事を決め，随時生徒が視覚的に確認できるようにすることなどが考えられます。 </a:t>
            </a:r>
          </a:p>
          <a:p>
            <a:r>
              <a:rPr lang="ja-JP" altLang="en-US">
                <a:latin typeface="ＭＳ Ｐ明朝" panose="02020600040205080304" pitchFamily="18" charset="-128"/>
              </a:rPr>
              <a:t>　また，グループで活動することが難しい場合には，他の生徒と協力する具体的な内容を明確にして役割分担したり，役割が実行できたかを振り返ることができるようにしたりすることなどが考えられます。 </a:t>
            </a:r>
          </a:p>
          <a:p>
            <a:r>
              <a:rPr lang="ja-JP" altLang="en-US">
                <a:latin typeface="ＭＳ Ｐ明朝" panose="02020600040205080304" pitchFamily="18" charset="-128"/>
              </a:rPr>
              <a:t>　なお，学校においては，こうした点を踏まえ，個別の指導計画を作成し，必要な配慮を記載し，翌年度の担任等に引き継ぐことが必要です。 </a:t>
            </a:r>
          </a:p>
        </p:txBody>
      </p:sp>
    </p:spTree>
    <p:extLst>
      <p:ext uri="{BB962C8B-B14F-4D97-AF65-F5344CB8AC3E}">
        <p14:creationId xmlns:p14="http://schemas.microsoft.com/office/powerpoint/2010/main" val="368065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FBF0026-2519-4746-AB72-33F77CCF8160}" type="slidenum">
              <a:rPr kumimoji="1" lang="en-US" altLang="ja-JP" smtClean="0">
                <a:latin typeface="Arial" panose="020B0604020202020204" pitchFamily="34" charset="0"/>
              </a:rPr>
              <a:pPr/>
              <a:t>34</a:t>
            </a:fld>
            <a:endParaRPr kumimoji="1" lang="en-US" altLang="ja-JP">
              <a:latin typeface="Arial" panose="020B0604020202020204" pitchFamily="34"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技術・家庭科における道徳教育の指導においては，学習活動や学習態度への配慮，教師の態度や行動による感化とともに，技術・家庭科と道徳教育との関連を明確に意識しながら，適切な指導を行う必要がありま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生活を工夫し創造する資質・能力を身に付けることは，望ましい生活習慣を身に付けるとともに，勤労の尊さや意義を理解することにつながるものです。また，進んで生活を工夫し創造しようとする資質・能力を育てることは，家族への敬愛の念を深めるとともに，家庭や地域社会の一員としての自覚をもって自分の生き方を考え，生活や社会をよりよくしようとすることにつながるもので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さらに，道徳科の指導との関連を考慮する必要があります。技術・家庭科で扱った内容や教材の中で適切なものを，道徳科に活用することが効果的な場合もあります。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例えば，家庭分野の「Ａ家族・家庭生活」の</a:t>
            </a:r>
            <a:r>
              <a:rPr lang="en-US" altLang="ja-JP">
                <a:latin typeface="ＭＳ Ｐ明朝" panose="02020600040205080304" pitchFamily="18" charset="-128"/>
              </a:rPr>
              <a:t>(3)</a:t>
            </a:r>
            <a:r>
              <a:rPr lang="ja-JP" altLang="en-US">
                <a:latin typeface="ＭＳ Ｐ明朝" panose="02020600040205080304" pitchFamily="18" charset="-128"/>
              </a:rPr>
              <a:t>家族・家庭や地域との関わりの学習において，道徳科の「家族愛，家庭生活の充実」で用いた教材を活用し，指導することなどが考えられます。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そのためにも，技術・家庭科の年間指導計画の作成などに際して，道徳教育の全体計画との関連，指導の内容及び時期等に配慮し，両者が相互に効果を高め合うようにすることが大切です。 </a:t>
            </a:r>
          </a:p>
        </p:txBody>
      </p:sp>
    </p:spTree>
    <p:extLst>
      <p:ext uri="{BB962C8B-B14F-4D97-AF65-F5344CB8AC3E}">
        <p14:creationId xmlns:p14="http://schemas.microsoft.com/office/powerpoint/2010/main" val="122546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E25DA85-4601-4B64-BD0F-D58D963C14E1}" type="slidenum">
              <a:rPr kumimoji="1" lang="en-US" altLang="ja-JP" smtClean="0">
                <a:latin typeface="Arial" panose="020B0604020202020204" pitchFamily="34" charset="0"/>
              </a:rPr>
              <a:pPr/>
              <a:t>35</a:t>
            </a:fld>
            <a:endParaRPr kumimoji="1" lang="en-US" altLang="ja-JP">
              <a:latin typeface="Arial" panose="020B0604020202020204"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内容の取扱いと指導上の配慮事項です。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①　生活の中の言葉を実感を伴って理解したり，考察，発表したりするなどの言語活動の充実</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②　コンピュータや情報通信ネットワークの活用</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③　実践的・体験的な活動の充実に加え，幼児との触れ合いの学習などにおいてキャリア教育の関連を図るよう示されています。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④　個に応じた指導の充実については，新たに学習内容の定着を図り，一人一人の個性を生かし伸ばすために，少人数指導を取り入れることが記載されました。</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⑤　家庭や地域社会との連携においては，生活の課題と実践において積極的に連携を図り，効果的に学習が進められるよう配慮する必要があります。</a:t>
            </a:r>
          </a:p>
        </p:txBody>
      </p:sp>
    </p:spTree>
    <p:extLst>
      <p:ext uri="{BB962C8B-B14F-4D97-AF65-F5344CB8AC3E}">
        <p14:creationId xmlns:p14="http://schemas.microsoft.com/office/powerpoint/2010/main" val="3852039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F3F5F428-5FFB-409F-92E8-8E41FD792369}" type="slidenum">
              <a:rPr kumimoji="1" lang="en-US" altLang="ja-JP" smtClean="0">
                <a:latin typeface="Arial" panose="020B0604020202020204" pitchFamily="34" charset="0"/>
              </a:rPr>
              <a:pPr/>
              <a:t>36</a:t>
            </a:fld>
            <a:endParaRPr kumimoji="1" lang="en-US" altLang="ja-JP">
              <a:latin typeface="Arial" panose="020B0604020202020204"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ＭＳ Ｐ明朝" panose="02020600040205080304" pitchFamily="18" charset="-128"/>
              </a:rPr>
              <a:t>　実習の指導に当たっては，</a:t>
            </a:r>
            <a:endParaRPr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安全管理，衛生管理，安全指導についての徹底が求められています。</a:t>
            </a:r>
            <a:endParaRPr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実習室の安全管理については，実習室の使い方に関する安全規則を定め，定期的な点検を実施することなどが示されています。</a:t>
            </a:r>
            <a:endParaRPr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また，調理実習における用具の手入れについても細かに示されています。</a:t>
            </a:r>
            <a:endParaRPr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さらに，調理に用いる食品についても特に食物アレルギーに配慮することが示されています。</a:t>
            </a:r>
            <a:endParaRPr lang="en-US" altLang="ja-JP" dirty="0">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これらは，家庭分野だけでなく，総合的な学習の時間などの各教科等においても実習をする際に共通して留意するものですので，教職員の共通理解を確実に図ることが重要です。</a:t>
            </a:r>
          </a:p>
        </p:txBody>
      </p:sp>
    </p:spTree>
    <p:extLst>
      <p:ext uri="{BB962C8B-B14F-4D97-AF65-F5344CB8AC3E}">
        <p14:creationId xmlns:p14="http://schemas.microsoft.com/office/powerpoint/2010/main" val="3755334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1D0E24B-BB82-465E-B271-6E0F19D0B3B0}" type="slidenum">
              <a:rPr kumimoji="1" lang="en-US" altLang="ja-JP" smtClean="0">
                <a:latin typeface="Arial" panose="020B0604020202020204" pitchFamily="34" charset="0"/>
              </a:rPr>
              <a:pPr/>
              <a:t>37</a:t>
            </a:fld>
            <a:endParaRPr kumimoji="1" lang="en-US" altLang="ja-JP">
              <a:latin typeface="Arial" panose="020B0604020202020204"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13"/>
              </a:spcBef>
              <a:buClr>
                <a:srgbClr val="A50021"/>
              </a:buClr>
            </a:pPr>
            <a:r>
              <a:rPr lang="ja-JP" altLang="en-US">
                <a:latin typeface="ＭＳ Ｐ明朝" panose="02020600040205080304" pitchFamily="18" charset="-128"/>
              </a:rPr>
              <a:t>　以上で、「新教育課程　中学校　技術・家庭（家庭分野）」の説明を終わります。</a:t>
            </a:r>
            <a:endParaRPr lang="en-US" altLang="ja-JP">
              <a:latin typeface="ＭＳ Ｐ明朝" panose="02020600040205080304" pitchFamily="18" charset="-128"/>
            </a:endParaRPr>
          </a:p>
          <a:p>
            <a:pPr>
              <a:spcBef>
                <a:spcPts val="413"/>
              </a:spcBef>
              <a:buClr>
                <a:srgbClr val="A50021"/>
              </a:buClr>
            </a:pPr>
            <a:endParaRPr lang="en-US" altLang="ja-JP">
              <a:latin typeface="ＭＳ Ｐ明朝" panose="02020600040205080304" pitchFamily="18" charset="-128"/>
            </a:endParaRPr>
          </a:p>
        </p:txBody>
      </p:sp>
    </p:spTree>
    <p:extLst>
      <p:ext uri="{BB962C8B-B14F-4D97-AF65-F5344CB8AC3E}">
        <p14:creationId xmlns:p14="http://schemas.microsoft.com/office/powerpoint/2010/main" val="165671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01" tIns="46051" rIns="92101" bIns="46051" anchor="b"/>
          <a:lstStyle>
            <a:lvl1pPr defTabSz="68580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68580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6858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6858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6858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6858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6858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6858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6858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0179DCB6-A18C-439F-A185-546B08435644}" type="slidenum">
              <a:rPr lang="en-US" altLang="ja-JP">
                <a:ea typeface="ＭＳ Ｐゴシック" panose="020B0600070205080204" pitchFamily="50" charset="-128"/>
                <a:cs typeface="Arial" panose="020B0604020202020204" pitchFamily="34" charset="0"/>
              </a:rPr>
              <a:pPr algn="r" eaLnBrk="1" hangingPunct="1">
                <a:spcBef>
                  <a:spcPct val="0"/>
                </a:spcBef>
              </a:pPr>
              <a:t>4</a:t>
            </a:fld>
            <a:endParaRPr lang="en-US" altLang="ja-JP">
              <a:ea typeface="ＭＳ Ｐゴシック" panose="020B0600070205080204" pitchFamily="50" charset="-128"/>
              <a:cs typeface="Arial" panose="020B0604020202020204" pitchFamily="34" charset="0"/>
            </a:endParaRPr>
          </a:p>
        </p:txBody>
      </p:sp>
      <p:sp>
        <p:nvSpPr>
          <p:cNvPr id="11267" name="Rectangle 2"/>
          <p:cNvSpPr>
            <a:spLocks noGrp="1" noRot="1" noChangeAspect="1" noChangeArrowheads="1" noTextEdit="1"/>
          </p:cNvSpPr>
          <p:nvPr>
            <p:ph type="sldImg"/>
          </p:nvPr>
        </p:nvSpPr>
        <p:spPr>
          <a:noFill/>
          <a:ln cap="flat">
            <a:headEnd type="none" w="med" len="med"/>
            <a:tailEnd type="none" w="med" len="med"/>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第二は，空間軸と時間軸の視点からの学習対象の明確化です。　　</a:t>
            </a:r>
            <a:endParaRPr lang="en-US" altLang="ja-JP">
              <a:latin typeface="ＭＳ Ｐ明朝" panose="02020600040205080304" pitchFamily="18" charset="-128"/>
            </a:endParaRPr>
          </a:p>
          <a:p>
            <a:pPr>
              <a:spcBef>
                <a:spcPct val="0"/>
              </a:spcBef>
            </a:pPr>
            <a:r>
              <a:rPr lang="ja-JP" altLang="en-US">
                <a:latin typeface="ＭＳ Ｐ明朝" panose="02020600040205080304" pitchFamily="18" charset="-128"/>
              </a:rPr>
              <a:t>　三つの内容は，時間軸と空間軸の視点から学校段階別に学習対象を整理されていてます。</a:t>
            </a:r>
            <a:endParaRPr lang="en-US" altLang="ja-JP">
              <a:latin typeface="ＭＳ Ｐ明朝" panose="02020600040205080304" pitchFamily="18" charset="-128"/>
            </a:endParaRPr>
          </a:p>
          <a:p>
            <a:r>
              <a:rPr lang="ja-JP" altLang="en-US">
                <a:latin typeface="ＭＳ Ｐ明朝" panose="02020600040205080304" pitchFamily="18" charset="-128"/>
              </a:rPr>
              <a:t>　空間軸の視点では，家庭，地域，社会という空間的な広がりから，時間軸の視点では，これまでの生活，現在の生活，これからの生活，生涯を見通した生活という時間的な広がりから学習対象を捉えて指導内容を整理することが適当です。</a:t>
            </a:r>
            <a:endParaRPr lang="en-US" altLang="ja-JP">
              <a:latin typeface="ＭＳ Ｐ明朝" panose="02020600040205080304" pitchFamily="18" charset="-128"/>
            </a:endParaRPr>
          </a:p>
          <a:p>
            <a:r>
              <a:rPr lang="ja-JP" altLang="en-US">
                <a:latin typeface="ＭＳ Ｐ明朝" panose="02020600040205080304" pitchFamily="18" charset="-128"/>
              </a:rPr>
              <a:t>　中学校家庭分野では，　空間軸の視点が「主に家庭と地域」，時間軸の視点が「これからの生活を展望した現在の生活」となっており，図のように学習対象が小学校よりも広がり，高等学校へとさらに広がっていきます。</a:t>
            </a:r>
            <a:endParaRPr lang="en-US" altLang="ja-JP">
              <a:latin typeface="ＭＳ Ｐ明朝" panose="02020600040205080304" pitchFamily="18" charset="-128"/>
            </a:endParaRPr>
          </a:p>
          <a:p>
            <a:endParaRPr lang="ja-JP" altLang="en-US" sz="1400">
              <a:latin typeface="ＭＳ Ｐ明朝" panose="02020600040205080304" pitchFamily="18" charset="-128"/>
            </a:endParaRPr>
          </a:p>
        </p:txBody>
      </p:sp>
      <p:sp>
        <p:nvSpPr>
          <p:cNvPr id="11269" name="ヘッダー プレースホルダ 4"/>
          <p:cNvSpPr>
            <a:spLocks noChangeArrowheads="1"/>
          </p:cNvSpP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101" tIns="46051" rIns="92101" bIns="46051"/>
          <a:lstStyle>
            <a:lvl1pPr defTabSz="685800">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68580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6858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6858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6858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6858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6858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6858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6858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eaLnBrk="1" hangingPunct="1">
              <a:spcBef>
                <a:spcPct val="0"/>
              </a:spcBef>
            </a:pPr>
            <a:r>
              <a:rPr lang="zh-TW" altLang="en-US">
                <a:ea typeface="ＭＳ Ｐゴシック" panose="020B0600070205080204" pitchFamily="50" charset="-128"/>
                <a:cs typeface="Arial" panose="020B0604020202020204" pitchFamily="34" charset="0"/>
              </a:rPr>
              <a:t>第</a:t>
            </a:r>
            <a:r>
              <a:rPr lang="en-US" altLang="zh-TW">
                <a:ea typeface="ＭＳ Ｐゴシック" panose="020B0600070205080204" pitchFamily="50" charset="-128"/>
                <a:cs typeface="Arial" panose="020B0604020202020204" pitchFamily="34" charset="0"/>
              </a:rPr>
              <a:t>2</a:t>
            </a:r>
            <a:r>
              <a:rPr lang="zh-TW" altLang="en-US">
                <a:ea typeface="ＭＳ Ｐゴシック" panose="020B0600070205080204" pitchFamily="50" charset="-128"/>
                <a:cs typeface="Arial" panose="020B0604020202020204" pitchFamily="34" charset="0"/>
              </a:rPr>
              <a:t>回福岡県指導主事等研修会教科等別分科会　別紙資料</a:t>
            </a:r>
          </a:p>
        </p:txBody>
      </p:sp>
    </p:spTree>
    <p:extLst>
      <p:ext uri="{BB962C8B-B14F-4D97-AF65-F5344CB8AC3E}">
        <p14:creationId xmlns:p14="http://schemas.microsoft.com/office/powerpoint/2010/main" val="3540391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9C185B1-49AF-4BB7-A371-C9D8C73A83F6}"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第三は，学習過程を踏まえた改善です。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生活の中から問題を見いだし，課題を設定し，解決方法を検討し，計画，実践，評価・改善するという一連の学習過程を重視し，この過程を踏まえて基礎的な知識・技能の習得に係る内容や，それらを活用して思考力・判断力・表現力等の育成に係る内容について整理することが適当とされていま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このような学習過程を踏まえ，「知識及び技能」は，アの事項　それらを活用して　「思考力，判断力，表現力等」の育成に係る事項は，イの事項として示されています。</a:t>
            </a:r>
            <a:endParaRPr lang="en-US" altLang="ja-JP">
              <a:latin typeface="ＭＳ Ｐ明朝" panose="02020600040205080304" pitchFamily="18" charset="-128"/>
            </a:endParaRPr>
          </a:p>
          <a:p>
            <a:pPr eaLnBrk="1" hangingPunct="1">
              <a:spcBef>
                <a:spcPct val="0"/>
              </a:spcBef>
            </a:pPr>
            <a:r>
              <a:rPr lang="ja-JP" altLang="en-US">
                <a:latin typeface="ＭＳ Ｐ明朝" panose="02020600040205080304" pitchFamily="18" charset="-128"/>
              </a:rPr>
              <a:t>　しかし，「学びに向かう力，人間性等」については，教科目標においてまとめて示されています。　したがって，ウの事項はありません。</a:t>
            </a:r>
            <a:endParaRPr lang="en-US" altLang="ja-JP">
              <a:latin typeface="ＭＳ Ｐ明朝" panose="02020600040205080304" pitchFamily="18" charset="-128"/>
            </a:endParaRPr>
          </a:p>
          <a:p>
            <a:pPr eaLnBrk="1" hangingPunct="1"/>
            <a:endParaRPr lang="en-US" altLang="ja-JP">
              <a:latin typeface="ＭＳ Ｐ明朝" panose="02020600040205080304" pitchFamily="18" charset="-128"/>
            </a:endParaRPr>
          </a:p>
          <a:p>
            <a:pPr eaLnBrk="1" hangingPunct="1"/>
            <a:endParaRPr lang="en-US" altLang="ja-JP">
              <a:latin typeface="ＭＳ Ｐ明朝" panose="02020600040205080304" pitchFamily="18" charset="-128"/>
            </a:endParaRPr>
          </a:p>
        </p:txBody>
      </p:sp>
    </p:spTree>
    <p:extLst>
      <p:ext uri="{BB962C8B-B14F-4D97-AF65-F5344CB8AC3E}">
        <p14:creationId xmlns:p14="http://schemas.microsoft.com/office/powerpoint/2010/main" val="3720768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96394CA6-4598-4DDC-88D2-015B2D17866B}"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15363"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ln/>
        </p:spPr>
        <p:txBody>
          <a:bodyPr/>
          <a:lstStyle/>
          <a:p>
            <a:pPr eaLnBrk="1" hangingPunct="1">
              <a:spcBef>
                <a:spcPts val="0"/>
              </a:spcBef>
              <a:defRPr/>
            </a:pPr>
            <a:r>
              <a:rPr lang="ja-JP" altLang="en-US" dirty="0">
                <a:latin typeface="ＭＳ Ｐ明朝" pitchFamily="18" charset="-128"/>
              </a:rPr>
              <a:t>　続いて，家庭分野の改訂の要点について目標と内容から説明します。</a:t>
            </a:r>
            <a:endParaRPr lang="en-US" altLang="ja-JP" dirty="0">
              <a:latin typeface="ＭＳ Ｐ明朝" pitchFamily="18" charset="-128"/>
            </a:endParaRPr>
          </a:p>
          <a:p>
            <a:pPr marL="0" marR="0" lvl="0" indent="0" algn="l" defTabSz="914400" rtl="0" eaLnBrk="1" fontAlgn="base" latinLnBrk="0" hangingPunct="1">
              <a:lnSpc>
                <a:spcPct val="100000"/>
              </a:lnSpc>
              <a:spcBef>
                <a:spcPts val="0"/>
              </a:spcBef>
              <a:spcAft>
                <a:spcPct val="0"/>
              </a:spcAft>
              <a:buClrTx/>
              <a:buSzTx/>
              <a:buFontTx/>
              <a:buNone/>
              <a:tabLst/>
              <a:defRPr/>
            </a:pPr>
            <a:r>
              <a:rPr lang="ja-JP" altLang="en-US" dirty="0">
                <a:latin typeface="ＭＳ Ｐ明朝" pitchFamily="18" charset="-128"/>
              </a:rPr>
              <a:t>　目標について，①目標の示し方は，育成を目指す資質・能力を，三つの柱　「知識及び技能」，「思考力，判断力，表現力等」，「学びに向かう力，人間性等」により明確にし，全体に関わる目標を柱書として示されています。これらの示し方は全教科共通のものです。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家庭分野における「</a:t>
            </a:r>
            <a:r>
              <a:rPr lang="ja-JP" altLang="en-US" dirty="0">
                <a:effectLst>
                  <a:outerShdw blurRad="38100" dist="38100" dir="2700000" algn="tl">
                    <a:srgbClr val="000000">
                      <a:alpha val="43137"/>
                    </a:srgbClr>
                  </a:outerShdw>
                </a:effectLst>
                <a:latin typeface="ＭＳ Ｐ明朝" pitchFamily="18" charset="-128"/>
              </a:rPr>
              <a:t>生活の営みに係る見方・考え方</a:t>
            </a:r>
            <a:r>
              <a:rPr lang="ja-JP" altLang="en-US" dirty="0">
                <a:latin typeface="ＭＳ Ｐ明朝" pitchFamily="18" charset="-128"/>
              </a:rPr>
              <a:t>」として，家族や家庭，衣食住，消費や環境などに係る生活事象を，協力・協働，健康・快適・安全，生活文化の継承・創造，持続可能な社会の構築等の視点で捉え，よりよい生活を営むために工夫することとしています。</a:t>
            </a:r>
            <a:endParaRPr lang="en-US" altLang="ja-JP" dirty="0">
              <a:latin typeface="ＭＳ Ｐ明朝" pitchFamily="18" charset="-128"/>
            </a:endParaRPr>
          </a:p>
          <a:p>
            <a:pPr eaLnBrk="1" hangingPunct="1">
              <a:spcBef>
                <a:spcPts val="0"/>
              </a:spcBef>
              <a:defRPr/>
            </a:pPr>
            <a:r>
              <a:rPr lang="ja-JP" altLang="en-US" dirty="0">
                <a:latin typeface="ＭＳ Ｐ明朝" pitchFamily="18" charset="-128"/>
              </a:rPr>
              <a:t>　</a:t>
            </a:r>
          </a:p>
        </p:txBody>
      </p:sp>
    </p:spTree>
    <p:extLst>
      <p:ext uri="{BB962C8B-B14F-4D97-AF65-F5344CB8AC3E}">
        <p14:creationId xmlns:p14="http://schemas.microsoft.com/office/powerpoint/2010/main" val="1208024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12845365-901F-4138-94D5-BD816BE6C4C3}"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latin typeface="ＭＳ Ｐ明朝" panose="02020600040205080304" pitchFamily="18" charset="-128"/>
              </a:rPr>
              <a:t>　内容構成や履修については，この５点について改善が図られています。</a:t>
            </a:r>
            <a:endParaRPr lang="en-US" altLang="ja-JP">
              <a:latin typeface="ＭＳ Ｐ明朝" panose="02020600040205080304" pitchFamily="18" charset="-128"/>
            </a:endParaRPr>
          </a:p>
          <a:p>
            <a:pPr eaLnBrk="1" hangingPunct="1">
              <a:spcBef>
                <a:spcPct val="0"/>
              </a:spcBef>
            </a:pPr>
            <a:endParaRPr lang="en-US" altLang="ja-JP">
              <a:latin typeface="ＭＳ Ｐ明朝" panose="02020600040205080304" pitchFamily="18" charset="-128"/>
            </a:endParaRPr>
          </a:p>
        </p:txBody>
      </p:sp>
    </p:spTree>
    <p:extLst>
      <p:ext uri="{BB962C8B-B14F-4D97-AF65-F5344CB8AC3E}">
        <p14:creationId xmlns:p14="http://schemas.microsoft.com/office/powerpoint/2010/main" val="392174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72D92897-E6E3-4C13-8BB3-989781B05787}"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ＭＳ Ｐ明朝" panose="02020600040205080304" pitchFamily="18" charset="-128"/>
              </a:rPr>
              <a:t>　（ア）の内容の改善については，家庭科の改訂の趣旨及び要点で説明したことと重なりますので，（イ）の履修方法の改善から説明をします。</a:t>
            </a:r>
            <a:endParaRPr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216155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465F61BB-C10F-46AC-9B89-309D05283241}" type="slidenum">
              <a:rPr kumimoji="1" lang="en-US" altLang="ja-JP" smtClean="0">
                <a:latin typeface="Arial" panose="020B0604020202020204" pitchFamily="34" charset="0"/>
              </a:rPr>
              <a:pPr/>
              <a:t>9</a:t>
            </a:fld>
            <a:endParaRPr kumimoji="1" lang="en-US" altLang="ja-JP">
              <a:latin typeface="Arial" panose="020B0604020202020204" pitchFamily="34"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latin typeface="ＭＳ Ｐ明朝" panose="02020600040205080304" pitchFamily="18" charset="-128"/>
              </a:rPr>
              <a:t>　（イ）　履修方法の改善です。</a:t>
            </a:r>
            <a:endParaRPr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内容の「Ａ家族・家庭生活」の</a:t>
            </a:r>
            <a:r>
              <a:rPr lang="en-US" altLang="ja-JP" dirty="0">
                <a:latin typeface="ＭＳ Ｐ明朝" panose="02020600040205080304" pitchFamily="18" charset="-128"/>
              </a:rPr>
              <a:t>(1)</a:t>
            </a:r>
            <a:r>
              <a:rPr lang="ja-JP" altLang="en-US" dirty="0">
                <a:latin typeface="ＭＳ Ｐ明朝" panose="02020600040205080304" pitchFamily="18" charset="-128"/>
              </a:rPr>
              <a:t>については，小学校家庭科の学習を踏まえ，家族・家庭の機能について扱うとともに，中学校における学習の見通しを立てさせるためのガイダンスとして，第１学年の最初に履修させることとしています。</a:t>
            </a:r>
            <a:endParaRPr lang="en-US" altLang="ja-JP" dirty="0">
              <a:latin typeface="ＭＳ Ｐ明朝" panose="02020600040205080304" pitchFamily="18" charset="-128"/>
            </a:endParaRPr>
          </a:p>
          <a:p>
            <a:pPr eaLnBrk="1" hangingPunct="1">
              <a:spcBef>
                <a:spcPct val="0"/>
              </a:spcBef>
            </a:pPr>
            <a:r>
              <a:rPr lang="ja-JP" altLang="en-US" dirty="0">
                <a:latin typeface="ＭＳ Ｐ明朝" panose="02020600040205080304" pitchFamily="18" charset="-128"/>
              </a:rPr>
              <a:t>　また，「生活の課題と実践」に係る「Ａ家族・家庭生活」の</a:t>
            </a:r>
            <a:r>
              <a:rPr lang="en-US" altLang="ja-JP" dirty="0">
                <a:latin typeface="ＭＳ Ｐ明朝" panose="02020600040205080304" pitchFamily="18" charset="-128"/>
              </a:rPr>
              <a:t>(4) </a:t>
            </a:r>
            <a:r>
              <a:rPr lang="ja-JP" altLang="en-US" dirty="0">
                <a:latin typeface="ＭＳ Ｐ明朝" panose="02020600040205080304" pitchFamily="18" charset="-128"/>
              </a:rPr>
              <a:t>「Ｂ衣食住の生活」の</a:t>
            </a:r>
            <a:r>
              <a:rPr lang="en-US" altLang="ja-JP" dirty="0">
                <a:latin typeface="ＭＳ Ｐ明朝" panose="02020600040205080304" pitchFamily="18" charset="-128"/>
              </a:rPr>
              <a:t>(7)</a:t>
            </a:r>
            <a:r>
              <a:rPr lang="ja-JP" altLang="en-US" dirty="0">
                <a:latin typeface="ＭＳ Ｐ明朝" panose="02020600040205080304" pitchFamily="18" charset="-128"/>
              </a:rPr>
              <a:t>及び「Ｃ消費生活・環境」の</a:t>
            </a:r>
            <a:r>
              <a:rPr lang="en-US" altLang="ja-JP" dirty="0">
                <a:latin typeface="ＭＳ Ｐ明朝" panose="02020600040205080304" pitchFamily="18" charset="-128"/>
              </a:rPr>
              <a:t>(3)</a:t>
            </a:r>
            <a:r>
              <a:rPr lang="ja-JP" altLang="en-US" dirty="0">
                <a:latin typeface="ＭＳ Ｐ明朝" panose="02020600040205080304" pitchFamily="18" charset="-128"/>
              </a:rPr>
              <a:t>については，これらの三項目のうち，一以上を選択して履修させ，他の内容と関連を図り扱うこととしています。 </a:t>
            </a:r>
            <a:endParaRPr lang="en-US" altLang="ja-JP" dirty="0">
              <a:latin typeface="ＭＳ Ｐ明朝" panose="02020600040205080304" pitchFamily="18" charset="-128"/>
            </a:endParaRPr>
          </a:p>
        </p:txBody>
      </p:sp>
    </p:spTree>
    <p:extLst>
      <p:ext uri="{BB962C8B-B14F-4D97-AF65-F5344CB8AC3E}">
        <p14:creationId xmlns:p14="http://schemas.microsoft.com/office/powerpoint/2010/main" val="1869437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D3BA0EA5-6633-434A-9A47-F18A645CEDB2}" type="slidenum">
              <a:rPr lang="en-US" altLang="ja-JP"/>
              <a:pPr>
                <a:defRPr/>
              </a:pPr>
              <a:t>‹#›</a:t>
            </a:fld>
            <a:endParaRPr lang="en-US" altLang="ja-JP"/>
          </a:p>
        </p:txBody>
      </p:sp>
    </p:spTree>
    <p:extLst>
      <p:ext uri="{BB962C8B-B14F-4D97-AF65-F5344CB8AC3E}">
        <p14:creationId xmlns:p14="http://schemas.microsoft.com/office/powerpoint/2010/main" val="1150839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F027EFAB-AEBD-4A0D-88A2-5CA2CC1DE456}" type="slidenum">
              <a:rPr lang="en-US" altLang="ja-JP"/>
              <a:pPr>
                <a:defRPr/>
              </a:pPr>
              <a:t>‹#›</a:t>
            </a:fld>
            <a:endParaRPr lang="en-US" altLang="ja-JP"/>
          </a:p>
        </p:txBody>
      </p:sp>
    </p:spTree>
    <p:extLst>
      <p:ext uri="{BB962C8B-B14F-4D97-AF65-F5344CB8AC3E}">
        <p14:creationId xmlns:p14="http://schemas.microsoft.com/office/powerpoint/2010/main" val="2809677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7785D224-F2F3-47E1-8D34-CA42A305B396}" type="slidenum">
              <a:rPr lang="en-US" altLang="ja-JP"/>
              <a:pPr>
                <a:defRPr/>
              </a:pPr>
              <a:t>‹#›</a:t>
            </a:fld>
            <a:endParaRPr lang="en-US" altLang="ja-JP"/>
          </a:p>
        </p:txBody>
      </p:sp>
    </p:spTree>
    <p:extLst>
      <p:ext uri="{BB962C8B-B14F-4D97-AF65-F5344CB8AC3E}">
        <p14:creationId xmlns:p14="http://schemas.microsoft.com/office/powerpoint/2010/main" val="160521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BDEAE0B9-29BA-4050-963E-C9FCFB2F8F32}" type="slidenum">
              <a:rPr lang="en-US" altLang="ja-JP"/>
              <a:pPr>
                <a:defRPr/>
              </a:pPr>
              <a:t>‹#›</a:t>
            </a:fld>
            <a:endParaRPr lang="en-US" altLang="ja-JP"/>
          </a:p>
        </p:txBody>
      </p:sp>
    </p:spTree>
    <p:extLst>
      <p:ext uri="{BB962C8B-B14F-4D97-AF65-F5344CB8AC3E}">
        <p14:creationId xmlns:p14="http://schemas.microsoft.com/office/powerpoint/2010/main" val="3557823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en-US" altLang="ja-JP"/>
          </a:p>
        </p:txBody>
      </p:sp>
      <p:sp>
        <p:nvSpPr>
          <p:cNvPr id="5"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 5"/>
          <p:cNvSpPr>
            <a:spLocks noGrp="1"/>
          </p:cNvSpPr>
          <p:nvPr>
            <p:ph type="sldNum" sz="quarter" idx="12"/>
          </p:nvPr>
        </p:nvSpPr>
        <p:spPr/>
        <p:txBody>
          <a:bodyPr/>
          <a:lstStyle>
            <a:lvl1pPr>
              <a:defRPr/>
            </a:lvl1pPr>
          </a:lstStyle>
          <a:p>
            <a:pPr>
              <a:defRPr/>
            </a:pPr>
            <a:fld id="{005308C1-750F-480C-B5FA-895EDA282A30}" type="slidenum">
              <a:rPr lang="en-US" altLang="ja-JP"/>
              <a:pPr>
                <a:defRPr/>
              </a:pPr>
              <a:t>‹#›</a:t>
            </a:fld>
            <a:endParaRPr lang="en-US" altLang="ja-JP"/>
          </a:p>
        </p:txBody>
      </p:sp>
    </p:spTree>
    <p:extLst>
      <p:ext uri="{BB962C8B-B14F-4D97-AF65-F5344CB8AC3E}">
        <p14:creationId xmlns:p14="http://schemas.microsoft.com/office/powerpoint/2010/main" val="1527252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2912DA3C-4ECC-415C-9581-E22AA803E322}" type="slidenum">
              <a:rPr lang="en-US" altLang="ja-JP"/>
              <a:pPr>
                <a:defRPr/>
              </a:pPr>
              <a:t>‹#›</a:t>
            </a:fld>
            <a:endParaRPr lang="en-US" altLang="ja-JP"/>
          </a:p>
        </p:txBody>
      </p:sp>
    </p:spTree>
    <p:extLst>
      <p:ext uri="{BB962C8B-B14F-4D97-AF65-F5344CB8AC3E}">
        <p14:creationId xmlns:p14="http://schemas.microsoft.com/office/powerpoint/2010/main" val="332956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endParaRPr lang="en-US" altLang="ja-JP"/>
          </a:p>
        </p:txBody>
      </p:sp>
      <p:sp>
        <p:nvSpPr>
          <p:cNvPr id="8"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 5"/>
          <p:cNvSpPr>
            <a:spLocks noGrp="1"/>
          </p:cNvSpPr>
          <p:nvPr>
            <p:ph type="sldNum" sz="quarter" idx="12"/>
          </p:nvPr>
        </p:nvSpPr>
        <p:spPr/>
        <p:txBody>
          <a:bodyPr/>
          <a:lstStyle>
            <a:lvl1pPr>
              <a:defRPr/>
            </a:lvl1pPr>
          </a:lstStyle>
          <a:p>
            <a:pPr>
              <a:defRPr/>
            </a:pPr>
            <a:fld id="{F107BC3E-451D-44B7-ABA7-06EFB4C43378}" type="slidenum">
              <a:rPr lang="en-US" altLang="ja-JP"/>
              <a:pPr>
                <a:defRPr/>
              </a:pPr>
              <a:t>‹#›</a:t>
            </a:fld>
            <a:endParaRPr lang="en-US" altLang="ja-JP"/>
          </a:p>
        </p:txBody>
      </p:sp>
    </p:spTree>
    <p:extLst>
      <p:ext uri="{BB962C8B-B14F-4D97-AF65-F5344CB8AC3E}">
        <p14:creationId xmlns:p14="http://schemas.microsoft.com/office/powerpoint/2010/main" val="150517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endParaRPr lang="en-US" altLang="ja-JP"/>
          </a:p>
        </p:txBody>
      </p:sp>
      <p:sp>
        <p:nvSpPr>
          <p:cNvPr id="4"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 5"/>
          <p:cNvSpPr>
            <a:spLocks noGrp="1"/>
          </p:cNvSpPr>
          <p:nvPr>
            <p:ph type="sldNum" sz="quarter" idx="12"/>
          </p:nvPr>
        </p:nvSpPr>
        <p:spPr/>
        <p:txBody>
          <a:bodyPr/>
          <a:lstStyle>
            <a:lvl1pPr>
              <a:defRPr/>
            </a:lvl1pPr>
          </a:lstStyle>
          <a:p>
            <a:pPr>
              <a:defRPr/>
            </a:pPr>
            <a:fld id="{8A8353E5-E17F-4150-8222-5C0BBDEC50BE}" type="slidenum">
              <a:rPr lang="en-US" altLang="ja-JP"/>
              <a:pPr>
                <a:defRPr/>
              </a:pPr>
              <a:t>‹#›</a:t>
            </a:fld>
            <a:endParaRPr lang="en-US" altLang="ja-JP"/>
          </a:p>
        </p:txBody>
      </p:sp>
    </p:spTree>
    <p:extLst>
      <p:ext uri="{BB962C8B-B14F-4D97-AF65-F5344CB8AC3E}">
        <p14:creationId xmlns:p14="http://schemas.microsoft.com/office/powerpoint/2010/main" val="1246265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en-US" altLang="ja-JP"/>
          </a:p>
        </p:txBody>
      </p:sp>
      <p:sp>
        <p:nvSpPr>
          <p:cNvPr id="3"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 5"/>
          <p:cNvSpPr>
            <a:spLocks noGrp="1"/>
          </p:cNvSpPr>
          <p:nvPr>
            <p:ph type="sldNum" sz="quarter" idx="12"/>
          </p:nvPr>
        </p:nvSpPr>
        <p:spPr/>
        <p:txBody>
          <a:bodyPr/>
          <a:lstStyle>
            <a:lvl1pPr>
              <a:defRPr/>
            </a:lvl1pPr>
          </a:lstStyle>
          <a:p>
            <a:pPr>
              <a:defRPr/>
            </a:pPr>
            <a:fld id="{B3999816-DB45-4BDA-AFEB-3EFAD7B6703B}" type="slidenum">
              <a:rPr lang="en-US" altLang="ja-JP"/>
              <a:pPr>
                <a:defRPr/>
              </a:pPr>
              <a:t>‹#›</a:t>
            </a:fld>
            <a:endParaRPr lang="en-US" altLang="ja-JP"/>
          </a:p>
        </p:txBody>
      </p:sp>
    </p:spTree>
    <p:extLst>
      <p:ext uri="{BB962C8B-B14F-4D97-AF65-F5344CB8AC3E}">
        <p14:creationId xmlns:p14="http://schemas.microsoft.com/office/powerpoint/2010/main" val="224937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EAF59D35-A4AF-400B-ABC8-13BB2E662158}" type="slidenum">
              <a:rPr lang="en-US" altLang="ja-JP"/>
              <a:pPr>
                <a:defRPr/>
              </a:pPr>
              <a:t>‹#›</a:t>
            </a:fld>
            <a:endParaRPr lang="en-US" altLang="ja-JP"/>
          </a:p>
        </p:txBody>
      </p:sp>
    </p:spTree>
    <p:extLst>
      <p:ext uri="{BB962C8B-B14F-4D97-AF65-F5344CB8AC3E}">
        <p14:creationId xmlns:p14="http://schemas.microsoft.com/office/powerpoint/2010/main" val="3085908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en-US" altLang="ja-JP"/>
          </a:p>
        </p:txBody>
      </p:sp>
      <p:sp>
        <p:nvSpPr>
          <p:cNvPr id="6" name="フッター プレースホルダ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 5"/>
          <p:cNvSpPr>
            <a:spLocks noGrp="1"/>
          </p:cNvSpPr>
          <p:nvPr>
            <p:ph type="sldNum" sz="quarter" idx="12"/>
          </p:nvPr>
        </p:nvSpPr>
        <p:spPr/>
        <p:txBody>
          <a:bodyPr/>
          <a:lstStyle>
            <a:lvl1pPr>
              <a:defRPr/>
            </a:lvl1pPr>
          </a:lstStyle>
          <a:p>
            <a:pPr>
              <a:defRPr/>
            </a:pPr>
            <a:fld id="{FF4ED67F-6C87-4037-AC61-7BD5A4C6E8C9}" type="slidenum">
              <a:rPr lang="en-US" altLang="ja-JP"/>
              <a:pPr>
                <a:defRPr/>
              </a:pPr>
              <a:t>‹#›</a:t>
            </a:fld>
            <a:endParaRPr lang="en-US" altLang="ja-JP"/>
          </a:p>
        </p:txBody>
      </p:sp>
    </p:spTree>
    <p:extLst>
      <p:ext uri="{BB962C8B-B14F-4D97-AF65-F5344CB8AC3E}">
        <p14:creationId xmlns:p14="http://schemas.microsoft.com/office/powerpoint/2010/main" val="1326616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FA34B17D-9539-42C7-9E2E-80C7BB8263C2}"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defRPr>
      </a:lvl2pPr>
      <a:lvl3pPr algn="ctr" rtl="0" eaLnBrk="0" fontAlgn="base" hangingPunct="0">
        <a:spcBef>
          <a:spcPct val="0"/>
        </a:spcBef>
        <a:spcAft>
          <a:spcPct val="0"/>
        </a:spcAft>
        <a:defRPr kumimoji="1" sz="4400">
          <a:solidFill>
            <a:schemeClr val="tx1"/>
          </a:solidFill>
          <a:latin typeface="Calibri" pitchFamily="34" charset="0"/>
        </a:defRPr>
      </a:lvl3pPr>
      <a:lvl4pPr algn="ctr" rtl="0" eaLnBrk="0" fontAlgn="base" hangingPunct="0">
        <a:spcBef>
          <a:spcPct val="0"/>
        </a:spcBef>
        <a:spcAft>
          <a:spcPct val="0"/>
        </a:spcAft>
        <a:defRPr kumimoji="1" sz="4400">
          <a:solidFill>
            <a:schemeClr val="tx1"/>
          </a:solidFill>
          <a:latin typeface="Calibri" pitchFamily="34" charset="0"/>
        </a:defRPr>
      </a:lvl4pPr>
      <a:lvl5pPr algn="ctr" rtl="0" eaLnBrk="0" fontAlgn="base" hangingPunct="0">
        <a:spcBef>
          <a:spcPct val="0"/>
        </a:spcBef>
        <a:spcAft>
          <a:spcPct val="0"/>
        </a:spcAft>
        <a:defRPr kumimoji="1" sz="4400">
          <a:solidFill>
            <a:schemeClr val="tx1"/>
          </a:solidFill>
          <a:latin typeface="Calibri" pitchFamily="34" charset="0"/>
        </a:defRPr>
      </a:lvl5pPr>
      <a:lvl6pPr marL="457200" algn="ctr" rtl="0" fontAlgn="base">
        <a:spcBef>
          <a:spcPct val="0"/>
        </a:spcBef>
        <a:spcAft>
          <a:spcPct val="0"/>
        </a:spcAft>
        <a:defRPr kumimoji="1" sz="4400">
          <a:solidFill>
            <a:schemeClr val="tx1"/>
          </a:solidFill>
          <a:latin typeface="Calibri" pitchFamily="34" charset="0"/>
        </a:defRPr>
      </a:lvl6pPr>
      <a:lvl7pPr marL="914400" algn="ctr" rtl="0" fontAlgn="base">
        <a:spcBef>
          <a:spcPct val="0"/>
        </a:spcBef>
        <a:spcAft>
          <a:spcPct val="0"/>
        </a:spcAft>
        <a:defRPr kumimoji="1" sz="4400">
          <a:solidFill>
            <a:schemeClr val="tx1"/>
          </a:solidFill>
          <a:latin typeface="Calibri" pitchFamily="34" charset="0"/>
        </a:defRPr>
      </a:lvl7pPr>
      <a:lvl8pPr marL="1371600" algn="ctr" rtl="0" fontAlgn="base">
        <a:spcBef>
          <a:spcPct val="0"/>
        </a:spcBef>
        <a:spcAft>
          <a:spcPct val="0"/>
        </a:spcAft>
        <a:defRPr kumimoji="1" sz="4400">
          <a:solidFill>
            <a:schemeClr val="tx1"/>
          </a:solidFill>
          <a:latin typeface="Calibri" pitchFamily="34" charset="0"/>
        </a:defRPr>
      </a:lvl8pPr>
      <a:lvl9pPr marL="1828800" algn="ctr" rtl="0" fontAlgn="base">
        <a:spcBef>
          <a:spcPct val="0"/>
        </a:spcBef>
        <a:spcAft>
          <a:spcPct val="0"/>
        </a:spcAft>
        <a:defRPr kumimoji="1"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002060"/>
              </a:contourClr>
            </a:sp3d>
          </a:bodyPr>
          <a:lstStyle/>
          <a:p>
            <a:pPr algn="ctr"/>
            <a:r>
              <a:rPr lang="zh-TW" altLang="en-US" sz="3600" kern="10">
                <a:ln w="9525">
                  <a:round/>
                  <a:headEnd/>
                  <a:tailEnd/>
                </a:ln>
                <a:solidFill>
                  <a:srgbClr val="002060"/>
                </a:solid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solidFill>
                <a:srgbClr val="002060"/>
              </a:solidFill>
              <a:latin typeface="HGP教科書体" panose="02020600000000000000" pitchFamily="18" charset="-128"/>
              <a:ea typeface="HGP教科書体" panose="02020600000000000000" pitchFamily="18" charset="-128"/>
            </a:endParaRPr>
          </a:p>
        </p:txBody>
      </p:sp>
      <p:sp>
        <p:nvSpPr>
          <p:cNvPr id="6149" name="AutoShape 12"/>
          <p:cNvSpPr>
            <a:spLocks noChangeArrowheads="1"/>
          </p:cNvSpPr>
          <p:nvPr/>
        </p:nvSpPr>
        <p:spPr bwMode="auto">
          <a:xfrm>
            <a:off x="827088" y="2133600"/>
            <a:ext cx="7489825" cy="3670300"/>
          </a:xfrm>
          <a:prstGeom prst="bevel">
            <a:avLst>
              <a:gd name="adj" fmla="val 4912"/>
            </a:avLst>
          </a:prstGeom>
          <a:ln/>
        </p:spPr>
        <p:style>
          <a:lnRef idx="1">
            <a:schemeClr val="accent2"/>
          </a:lnRef>
          <a:fillRef idx="2">
            <a:schemeClr val="accent2"/>
          </a:fillRef>
          <a:effectRef idx="1">
            <a:schemeClr val="accent2"/>
          </a:effectRef>
          <a:fontRef idx="minor">
            <a:schemeClr val="dk1"/>
          </a:fontRef>
        </p:style>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600"/>
              </a:lnSpc>
              <a:spcBef>
                <a:spcPct val="50000"/>
              </a:spcBef>
              <a:spcAft>
                <a:spcPts val="0"/>
              </a:spcAft>
              <a:buFontTx/>
              <a:buNone/>
              <a:defRPr/>
            </a:pPr>
            <a:r>
              <a:rPr lang="en-US" altLang="ja-JP" b="1" dirty="0">
                <a:ea typeface="HGPｺﾞｼｯｸM" panose="020B0600000000000000" pitchFamily="50" charset="-128"/>
              </a:rPr>
              <a:t>Ⅰ</a:t>
            </a:r>
            <a:r>
              <a:rPr lang="ja-JP" altLang="en-US" b="1" dirty="0">
                <a:ea typeface="HGP教科書体" panose="02020600000000000000" pitchFamily="18" charset="-128"/>
              </a:rPr>
              <a:t>　家庭分野の改訂の趣旨及び要点</a:t>
            </a:r>
          </a:p>
          <a:p>
            <a:pPr eaLnBrk="1" fontAlgn="auto" hangingPunct="1">
              <a:lnSpc>
                <a:spcPts val="3600"/>
              </a:lnSpc>
              <a:spcBef>
                <a:spcPct val="50000"/>
              </a:spcBef>
              <a:spcAft>
                <a:spcPts val="0"/>
              </a:spcAft>
              <a:buFontTx/>
              <a:buNone/>
              <a:defRPr/>
            </a:pPr>
            <a:r>
              <a:rPr lang="en-US" altLang="ja-JP" b="1" dirty="0">
                <a:ea typeface="HGPｺﾞｼｯｸM" panose="020B0600000000000000" pitchFamily="50" charset="-128"/>
              </a:rPr>
              <a:t>Ⅱ</a:t>
            </a:r>
            <a:r>
              <a:rPr lang="ja-JP" altLang="en-US" b="1" dirty="0">
                <a:ea typeface="HGP教科書体" panose="02020600000000000000" pitchFamily="18" charset="-128"/>
              </a:rPr>
              <a:t>　家庭分野の目標</a:t>
            </a:r>
            <a:endParaRPr lang="en-US" altLang="ja-JP" b="1" dirty="0">
              <a:ea typeface="HGP教科書体" panose="02020600000000000000" pitchFamily="18" charset="-128"/>
            </a:endParaRPr>
          </a:p>
          <a:p>
            <a:pPr eaLnBrk="1" fontAlgn="auto" hangingPunct="1">
              <a:lnSpc>
                <a:spcPts val="3600"/>
              </a:lnSpc>
              <a:spcBef>
                <a:spcPct val="50000"/>
              </a:spcBef>
              <a:spcAft>
                <a:spcPts val="0"/>
              </a:spcAft>
              <a:buFontTx/>
              <a:buNone/>
              <a:defRPr/>
            </a:pPr>
            <a:r>
              <a:rPr lang="en-US" altLang="ja-JP" b="1" dirty="0">
                <a:ea typeface="HGP教科書体" panose="02020600000000000000" pitchFamily="18" charset="-128"/>
              </a:rPr>
              <a:t>Ⅲ</a:t>
            </a:r>
            <a:r>
              <a:rPr lang="ja-JP" altLang="en-US" b="1" dirty="0">
                <a:ea typeface="HGP教科書体" panose="02020600000000000000" pitchFamily="18" charset="-128"/>
              </a:rPr>
              <a:t>　家庭分野の内容</a:t>
            </a:r>
            <a:endParaRPr lang="en-US" altLang="ja-JP" b="1" dirty="0">
              <a:ea typeface="HGP教科書体" panose="02020600000000000000" pitchFamily="18" charset="-128"/>
            </a:endParaRPr>
          </a:p>
          <a:p>
            <a:pPr eaLnBrk="1" fontAlgn="auto" hangingPunct="1">
              <a:lnSpc>
                <a:spcPts val="3600"/>
              </a:lnSpc>
              <a:spcBef>
                <a:spcPct val="50000"/>
              </a:spcBef>
              <a:spcAft>
                <a:spcPts val="0"/>
              </a:spcAft>
              <a:buFontTx/>
              <a:buNone/>
              <a:defRPr/>
            </a:pPr>
            <a:r>
              <a:rPr lang="en-US" altLang="ja-JP" b="1" dirty="0">
                <a:ea typeface="HGP教科書体" panose="02020600000000000000" pitchFamily="18" charset="-128"/>
              </a:rPr>
              <a:t>Ⅳ</a:t>
            </a:r>
            <a:r>
              <a:rPr lang="ja-JP" altLang="en-US" b="1" dirty="0">
                <a:ea typeface="HGP教科書体" panose="02020600000000000000" pitchFamily="18" charset="-128"/>
              </a:rPr>
              <a:t>　指導計画の作成と内容の取扱い</a:t>
            </a:r>
            <a:endParaRPr lang="en-US" altLang="ja-JP" b="1" dirty="0">
              <a:ea typeface="HGP教科書体" panose="02020600000000000000" pitchFamily="18" charset="-128"/>
            </a:endParaRPr>
          </a:p>
        </p:txBody>
      </p:sp>
      <p:sp>
        <p:nvSpPr>
          <p:cNvPr id="2053" name="Text Box 14"/>
          <p:cNvSpPr txBox="1">
            <a:spLocks noChangeArrowheads="1"/>
          </p:cNvSpPr>
          <p:nvPr/>
        </p:nvSpPr>
        <p:spPr bwMode="auto">
          <a:xfrm>
            <a:off x="2149475" y="404813"/>
            <a:ext cx="2112963"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lIns="36000" tIns="36000" rIns="36000" bIns="36000" anchor="ctr" anchorCtr="1"/>
          <a:lstStyle/>
          <a:p>
            <a:pPr algn="ctr" defTabSz="1279525" eaLnBrk="1" hangingPunct="1">
              <a:defRPr/>
            </a:pPr>
            <a:r>
              <a:rPr kumimoji="1" lang="ja-JP" altLang="en-US" sz="3600" b="1" dirty="0">
                <a:solidFill>
                  <a:schemeClr val="bg1"/>
                </a:solidFill>
                <a:latin typeface="HGP教科書体" pitchFamily="18" charset="-128"/>
                <a:ea typeface="HGP教科書体" pitchFamily="18" charset="-128"/>
              </a:rPr>
              <a:t>教育課程</a:t>
            </a:r>
          </a:p>
        </p:txBody>
      </p:sp>
      <p:sp>
        <p:nvSpPr>
          <p:cNvPr id="2054" name="Text Box 16"/>
          <p:cNvSpPr txBox="1">
            <a:spLocks noChangeArrowheads="1"/>
          </p:cNvSpPr>
          <p:nvPr/>
        </p:nvSpPr>
        <p:spPr bwMode="auto">
          <a:xfrm>
            <a:off x="4262438" y="403225"/>
            <a:ext cx="1245666" cy="669925"/>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36000" tIns="36000" rIns="36000" bIns="36000" anchor="ctr" anchorCtr="1"/>
          <a:lstStyle/>
          <a:p>
            <a:pPr algn="ctr" defTabSz="1279525" eaLnBrk="1" hangingPunct="1">
              <a:defRPr/>
            </a:pPr>
            <a:r>
              <a:rPr kumimoji="1" lang="ja-JP" altLang="en-US" sz="3600" b="1" dirty="0">
                <a:solidFill>
                  <a:srgbClr val="008000"/>
                </a:solidFill>
                <a:latin typeface="HGP教科書体" pitchFamily="18" charset="-128"/>
                <a:ea typeface="HGP教科書体" pitchFamily="18" charset="-128"/>
              </a:rPr>
              <a:t>説明</a:t>
            </a:r>
          </a:p>
        </p:txBody>
      </p:sp>
      <p:sp>
        <p:nvSpPr>
          <p:cNvPr id="2055" name="Rectangle 17"/>
          <p:cNvSpPr>
            <a:spLocks noChangeArrowheads="1"/>
          </p:cNvSpPr>
          <p:nvPr/>
        </p:nvSpPr>
        <p:spPr bwMode="auto">
          <a:xfrm>
            <a:off x="6119813" y="404813"/>
            <a:ext cx="1701800" cy="66833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lIns="36000" tIns="36000" rIns="36000" bIns="36000" anchor="ctr" anchorCtr="1"/>
          <a:lstStyle/>
          <a:p>
            <a:pPr algn="ctr" defTabSz="1279525" eaLnBrk="1" hangingPunct="1">
              <a:defRPr/>
            </a:pPr>
            <a:r>
              <a:rPr kumimoji="1" lang="ja-JP" altLang="en-US" sz="3600" b="1" dirty="0">
                <a:solidFill>
                  <a:schemeClr val="bg1"/>
                </a:solidFill>
                <a:latin typeface="HGP教科書体" pitchFamily="18" charset="-128"/>
                <a:ea typeface="HGP教科書体"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008000"/>
                </a:solidFill>
                <a:latin typeface="HGP教科書体" panose="02020600000000000000" pitchFamily="18" charset="-128"/>
                <a:ea typeface="HGP教科書体" panose="02020600000000000000" pitchFamily="18" charset="-128"/>
              </a:rPr>
              <a:t>新</a:t>
            </a:r>
          </a:p>
        </p:txBody>
      </p:sp>
      <p:sp>
        <p:nvSpPr>
          <p:cNvPr id="4108" name="WordArt 10"/>
          <p:cNvSpPr>
            <a:spLocks noChangeArrowheads="1" noChangeShapeType="1" noTextEdit="1"/>
          </p:cNvSpPr>
          <p:nvPr/>
        </p:nvSpPr>
        <p:spPr bwMode="auto">
          <a:xfrm>
            <a:off x="395288" y="1427163"/>
            <a:ext cx="8424862"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技術・家庭（家庭分野）</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60"/>
    </mc:Choice>
    <mc:Fallback xmlns="">
      <p:transition spd="slow" advTm="40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家庭分野の改訂の趣旨及び要点</a:t>
            </a:r>
            <a:endParaRPr lang="ja-JP" altLang="en-US" sz="2800">
              <a:latin typeface="Tahoma" panose="020B0604030504040204" pitchFamily="34" charset="0"/>
            </a:endParaRPr>
          </a:p>
        </p:txBody>
      </p:sp>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P13~14</a:t>
            </a:r>
            <a:endParaRPr lang="ja-JP" altLang="en-US" dirty="0"/>
          </a:p>
        </p:txBody>
      </p:sp>
      <p:sp>
        <p:nvSpPr>
          <p:cNvPr id="6" name="正方形/長方形 5"/>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2533" name="テキスト ボックス 6"/>
          <p:cNvSpPr txBox="1">
            <a:spLocks noChangeArrowheads="1"/>
          </p:cNvSpPr>
          <p:nvPr/>
        </p:nvSpPr>
        <p:spPr bwMode="auto">
          <a:xfrm>
            <a:off x="468313" y="1628775"/>
            <a:ext cx="8207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lnSpc>
                <a:spcPct val="150000"/>
              </a:lnSpc>
              <a:spcBef>
                <a:spcPct val="0"/>
              </a:spcBef>
              <a:buFontTx/>
              <a:buNone/>
            </a:pPr>
            <a:r>
              <a:rPr lang="ja-JP" altLang="en-US" sz="3600">
                <a:latin typeface="Tahoma" panose="020B0604030504040204" pitchFamily="34" charset="0"/>
              </a:rPr>
              <a:t>（ウ）社会の変化への対応</a:t>
            </a:r>
            <a:r>
              <a:rPr lang="ja-JP" altLang="en-US" sz="2800">
                <a:latin typeface="Tahoma" panose="020B0604030504040204" pitchFamily="34" charset="0"/>
              </a:rPr>
              <a:t>　</a:t>
            </a:r>
            <a:endParaRPr lang="en-US" altLang="ja-JP" sz="2800">
              <a:latin typeface="Tahoma" panose="020B0604030504040204" pitchFamily="34" charset="0"/>
            </a:endParaRPr>
          </a:p>
        </p:txBody>
      </p:sp>
      <p:sp>
        <p:nvSpPr>
          <p:cNvPr id="8" name="角丸四角形 7"/>
          <p:cNvSpPr/>
          <p:nvPr/>
        </p:nvSpPr>
        <p:spPr>
          <a:xfrm>
            <a:off x="1475656" y="980728"/>
            <a:ext cx="6408712" cy="64807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t>家庭分野の内容の改善</a:t>
            </a:r>
          </a:p>
        </p:txBody>
      </p:sp>
      <p:sp>
        <p:nvSpPr>
          <p:cNvPr id="22537" name="正方形/長方形 1"/>
          <p:cNvSpPr>
            <a:spLocks noChangeArrowheads="1"/>
          </p:cNvSpPr>
          <p:nvPr/>
        </p:nvSpPr>
        <p:spPr bwMode="auto">
          <a:xfrm>
            <a:off x="823913" y="2528888"/>
            <a:ext cx="6953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kumimoji="0" lang="ja-JP" altLang="en-US"/>
              <a:t>○家族・家庭生活に関する内容の充実 </a:t>
            </a:r>
          </a:p>
        </p:txBody>
      </p:sp>
      <p:sp>
        <p:nvSpPr>
          <p:cNvPr id="22538" name="正方形/長方形 2"/>
          <p:cNvSpPr>
            <a:spLocks noChangeArrowheads="1"/>
          </p:cNvSpPr>
          <p:nvPr/>
        </p:nvSpPr>
        <p:spPr bwMode="auto">
          <a:xfrm>
            <a:off x="823913" y="3298825"/>
            <a:ext cx="6369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a:latin typeface="ＭＳ Ｐゴシック" panose="020B0600070205080204" pitchFamily="50" charset="-128"/>
              </a:rPr>
              <a:t>○食育の推進に関する内容の充実 </a:t>
            </a:r>
          </a:p>
        </p:txBody>
      </p:sp>
      <p:sp>
        <p:nvSpPr>
          <p:cNvPr id="22539" name="正方形/長方形 3"/>
          <p:cNvSpPr>
            <a:spLocks noChangeArrowheads="1"/>
          </p:cNvSpPr>
          <p:nvPr/>
        </p:nvSpPr>
        <p:spPr bwMode="auto">
          <a:xfrm>
            <a:off x="823913" y="4103688"/>
            <a:ext cx="7189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a:latin typeface="ＭＳ Ｐゴシック" panose="020B0600070205080204" pitchFamily="50" charset="-128"/>
              </a:rPr>
              <a:t>○日本の生活文化に関する内容の充実 </a:t>
            </a:r>
          </a:p>
        </p:txBody>
      </p:sp>
      <p:sp>
        <p:nvSpPr>
          <p:cNvPr id="22540" name="正方形/長方形 4"/>
          <p:cNvSpPr>
            <a:spLocks noChangeArrowheads="1"/>
          </p:cNvSpPr>
          <p:nvPr/>
        </p:nvSpPr>
        <p:spPr bwMode="auto">
          <a:xfrm>
            <a:off x="823913" y="4941888"/>
            <a:ext cx="76358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a:latin typeface="ＭＳ Ｐゴシック" panose="020B0600070205080204" pitchFamily="50" charset="-128"/>
              </a:rPr>
              <a:t>○自立した消費者の育成に関する内容の</a:t>
            </a:r>
            <a:endParaRPr lang="en-US" altLang="ja-JP">
              <a:latin typeface="ＭＳ Ｐゴシック" panose="020B0600070205080204" pitchFamily="50" charset="-128"/>
            </a:endParaRPr>
          </a:p>
          <a:p>
            <a:pPr>
              <a:spcBef>
                <a:spcPct val="0"/>
              </a:spcBef>
              <a:buFontTx/>
              <a:buNone/>
            </a:pPr>
            <a:r>
              <a:rPr lang="ja-JP" altLang="en-US">
                <a:latin typeface="ＭＳ Ｐゴシック" panose="020B0600070205080204" pitchFamily="50" charset="-128"/>
              </a:rPr>
              <a:t>　 充実</a:t>
            </a:r>
            <a:endParaRPr kumimoji="0" lang="ja-JP" altLang="en-US">
              <a:latin typeface="ＭＳ Ｐゴシック" panose="020B0600070205080204"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9586"/>
    </mc:Choice>
    <mc:Fallback xmlns="">
      <p:transition spd="slow" advTm="159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家庭分野の改訂の趣旨及び要点</a:t>
            </a:r>
            <a:endParaRPr lang="ja-JP" altLang="en-US" sz="2800">
              <a:latin typeface="Tahoma" panose="020B0604030504040204" pitchFamily="34" charset="0"/>
            </a:endParaRPr>
          </a:p>
        </p:txBody>
      </p:sp>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P14</a:t>
            </a:r>
            <a:endParaRPr lang="ja-JP" altLang="en-US" dirty="0"/>
          </a:p>
        </p:txBody>
      </p:sp>
      <p:sp>
        <p:nvSpPr>
          <p:cNvPr id="6" name="正方形/長方形 5"/>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4581" name="テキスト ボックス 6"/>
          <p:cNvSpPr txBox="1">
            <a:spLocks noChangeArrowheads="1"/>
          </p:cNvSpPr>
          <p:nvPr/>
        </p:nvSpPr>
        <p:spPr bwMode="auto">
          <a:xfrm>
            <a:off x="265113" y="1644650"/>
            <a:ext cx="84248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0"/>
              </a:spcBef>
              <a:buFontTx/>
              <a:buNone/>
            </a:pPr>
            <a:r>
              <a:rPr lang="ja-JP" altLang="en-US" sz="3600">
                <a:latin typeface="Tahoma" panose="020B0604030504040204" pitchFamily="34" charset="0"/>
              </a:rPr>
              <a:t>（エ）知識及び技能を実生活で活用することに関する内容の充実</a:t>
            </a:r>
            <a:endParaRPr lang="en-US" altLang="ja-JP" sz="3600">
              <a:latin typeface="Tahoma" panose="020B0604030504040204" pitchFamily="34" charset="0"/>
            </a:endParaRPr>
          </a:p>
        </p:txBody>
      </p:sp>
      <p:sp>
        <p:nvSpPr>
          <p:cNvPr id="8" name="角丸四角形 7"/>
          <p:cNvSpPr/>
          <p:nvPr/>
        </p:nvSpPr>
        <p:spPr>
          <a:xfrm>
            <a:off x="1475656" y="980728"/>
            <a:ext cx="6408712" cy="64807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t>家庭分野の内容の改善</a:t>
            </a:r>
          </a:p>
        </p:txBody>
      </p:sp>
      <p:sp>
        <p:nvSpPr>
          <p:cNvPr id="24585" name="正方形/長方形 2"/>
          <p:cNvSpPr>
            <a:spLocks noChangeArrowheads="1"/>
          </p:cNvSpPr>
          <p:nvPr/>
        </p:nvSpPr>
        <p:spPr bwMode="auto">
          <a:xfrm>
            <a:off x="827088" y="3263900"/>
            <a:ext cx="75612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defRPr/>
            </a:pPr>
            <a:r>
              <a:rPr kumimoji="0" lang="ja-JP" altLang="en-US" sz="2800" dirty="0">
                <a:latin typeface="+mn-ea"/>
              </a:rPr>
              <a:t>○　「生活と課題の実践」については，Ａ，Ｂ，Ｃの</a:t>
            </a:r>
            <a:endParaRPr kumimoji="0" lang="en-US" altLang="ja-JP" sz="2800" dirty="0">
              <a:latin typeface="+mn-ea"/>
            </a:endParaRPr>
          </a:p>
          <a:p>
            <a:pPr>
              <a:spcBef>
                <a:spcPct val="0"/>
              </a:spcBef>
              <a:buFontTx/>
              <a:buNone/>
              <a:defRPr/>
            </a:pPr>
            <a:r>
              <a:rPr kumimoji="0" lang="ja-JP" altLang="en-US" sz="2800" dirty="0">
                <a:latin typeface="+mn-ea"/>
              </a:rPr>
              <a:t>　　 各内容に位置付け</a:t>
            </a:r>
          </a:p>
        </p:txBody>
      </p:sp>
      <p:sp>
        <p:nvSpPr>
          <p:cNvPr id="24586" name="正方形/長方形 3"/>
          <p:cNvSpPr>
            <a:spLocks noChangeArrowheads="1"/>
          </p:cNvSpPr>
          <p:nvPr/>
        </p:nvSpPr>
        <p:spPr bwMode="auto">
          <a:xfrm>
            <a:off x="827088" y="4652963"/>
            <a:ext cx="75612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kumimoji="0" lang="ja-JP" altLang="en-US" sz="2800"/>
              <a:t>○　他の内容と関連を図り，実践的な活動を家庭</a:t>
            </a:r>
            <a:endParaRPr kumimoji="0" lang="en-US" altLang="ja-JP" sz="2800"/>
          </a:p>
          <a:p>
            <a:pPr>
              <a:spcBef>
                <a:spcPct val="0"/>
              </a:spcBef>
              <a:buFontTx/>
              <a:buNone/>
            </a:pPr>
            <a:r>
              <a:rPr kumimoji="0" lang="ja-JP" altLang="en-US" sz="2800"/>
              <a:t>　　 や地域などで行う</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70"/>
    </mc:Choice>
    <mc:Fallback xmlns="">
      <p:transition spd="slow" advTm="3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家庭分野の改訂の趣旨及び要点</a:t>
            </a:r>
            <a:endParaRPr lang="ja-JP" altLang="en-US" sz="2800">
              <a:latin typeface="Tahoma" panose="020B0604030504040204" pitchFamily="34" charset="0"/>
            </a:endParaRPr>
          </a:p>
        </p:txBody>
      </p:sp>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P14</a:t>
            </a:r>
            <a:endParaRPr lang="ja-JP" altLang="en-US" dirty="0"/>
          </a:p>
        </p:txBody>
      </p:sp>
      <p:sp>
        <p:nvSpPr>
          <p:cNvPr id="6" name="正方形/長方形 5"/>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6629" name="テキスト ボックス 6"/>
          <p:cNvSpPr txBox="1">
            <a:spLocks noChangeArrowheads="1"/>
          </p:cNvSpPr>
          <p:nvPr/>
        </p:nvSpPr>
        <p:spPr bwMode="auto">
          <a:xfrm>
            <a:off x="463550" y="1628775"/>
            <a:ext cx="82073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0"/>
              </a:spcBef>
              <a:buFontTx/>
              <a:buNone/>
            </a:pPr>
            <a:r>
              <a:rPr lang="ja-JP" altLang="en-US" sz="3600">
                <a:latin typeface="Tahoma" panose="020B0604030504040204" pitchFamily="34" charset="0"/>
              </a:rPr>
              <a:t>（オ）　家族・家庭の機能と生活の営みに</a:t>
            </a:r>
            <a:endParaRPr lang="en-US" altLang="ja-JP" sz="3600">
              <a:latin typeface="Tahoma" panose="020B0604030504040204" pitchFamily="34" charset="0"/>
            </a:endParaRPr>
          </a:p>
          <a:p>
            <a:pPr eaLnBrk="1" hangingPunct="1">
              <a:spcBef>
                <a:spcPct val="0"/>
              </a:spcBef>
              <a:buFontTx/>
              <a:buNone/>
            </a:pPr>
            <a:r>
              <a:rPr lang="ja-JP" altLang="en-US" sz="3600">
                <a:latin typeface="Tahoma" panose="020B0604030504040204" pitchFamily="34" charset="0"/>
              </a:rPr>
              <a:t>　　係る見方・考え方との関連を図るため</a:t>
            </a:r>
            <a:endParaRPr lang="en-US" altLang="ja-JP" sz="3600">
              <a:latin typeface="Tahoma" panose="020B0604030504040204" pitchFamily="34" charset="0"/>
            </a:endParaRPr>
          </a:p>
          <a:p>
            <a:pPr eaLnBrk="1" hangingPunct="1">
              <a:spcBef>
                <a:spcPct val="0"/>
              </a:spcBef>
              <a:buFontTx/>
              <a:buNone/>
            </a:pPr>
            <a:r>
              <a:rPr lang="ja-JP" altLang="en-US" sz="3600">
                <a:latin typeface="Tahoma" panose="020B0604030504040204" pitchFamily="34" charset="0"/>
              </a:rPr>
              <a:t>　　の内容の充実　</a:t>
            </a:r>
            <a:endParaRPr lang="en-US" altLang="ja-JP" sz="3600">
              <a:latin typeface="Tahoma" panose="020B0604030504040204" pitchFamily="34" charset="0"/>
            </a:endParaRPr>
          </a:p>
        </p:txBody>
      </p:sp>
      <p:sp>
        <p:nvSpPr>
          <p:cNvPr id="8" name="角丸四角形 7"/>
          <p:cNvSpPr/>
          <p:nvPr/>
        </p:nvSpPr>
        <p:spPr>
          <a:xfrm>
            <a:off x="1475656" y="980728"/>
            <a:ext cx="6408712" cy="64807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t>家庭分野の内容の改善</a:t>
            </a:r>
          </a:p>
        </p:txBody>
      </p:sp>
      <p:sp>
        <p:nvSpPr>
          <p:cNvPr id="2" name="正方形/長方形 1"/>
          <p:cNvSpPr/>
          <p:nvPr/>
        </p:nvSpPr>
        <p:spPr>
          <a:xfrm>
            <a:off x="684213" y="3752850"/>
            <a:ext cx="7997825" cy="954088"/>
          </a:xfrm>
          <a:prstGeom prst="rect">
            <a:avLst/>
          </a:prstGeom>
        </p:spPr>
        <p:txBody>
          <a:bodyPr>
            <a:spAutoFit/>
          </a:bodyPr>
          <a:lstStyle/>
          <a:p>
            <a:pPr>
              <a:defRPr/>
            </a:pPr>
            <a:r>
              <a:rPr lang="ja-JP" altLang="en-US" sz="2800" dirty="0">
                <a:latin typeface="+mn-ea"/>
              </a:rPr>
              <a:t>○　家族・家庭の機能を「Ａ家族・家庭生活」の</a:t>
            </a:r>
            <a:r>
              <a:rPr lang="en-US" altLang="ja-JP" sz="2800" dirty="0">
                <a:latin typeface="+mn-ea"/>
              </a:rPr>
              <a:t>(1)</a:t>
            </a:r>
            <a:r>
              <a:rPr lang="ja-JP" altLang="en-US" sz="2800" dirty="0">
                <a:latin typeface="+mn-ea"/>
              </a:rPr>
              <a:t>「自</a:t>
            </a:r>
            <a:endParaRPr lang="en-US" altLang="ja-JP" sz="2800" dirty="0">
              <a:latin typeface="+mn-ea"/>
            </a:endParaRPr>
          </a:p>
          <a:p>
            <a:pPr>
              <a:defRPr/>
            </a:pPr>
            <a:r>
              <a:rPr lang="ja-JP" altLang="en-US" sz="2800" dirty="0">
                <a:latin typeface="+mn-ea"/>
              </a:rPr>
              <a:t>　 分の成長と家族・家庭生活」へ位置付け</a:t>
            </a:r>
          </a:p>
        </p:txBody>
      </p:sp>
      <p:sp>
        <p:nvSpPr>
          <p:cNvPr id="26634" name="正方形/長方形 2"/>
          <p:cNvSpPr>
            <a:spLocks noChangeArrowheads="1"/>
          </p:cNvSpPr>
          <p:nvPr/>
        </p:nvSpPr>
        <p:spPr bwMode="auto">
          <a:xfrm>
            <a:off x="684213" y="4770438"/>
            <a:ext cx="79978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800">
                <a:latin typeface="ＭＳ Ｐゴシック" panose="020B0600070205080204" pitchFamily="50" charset="-128"/>
              </a:rPr>
              <a:t>○　各内容との関連</a:t>
            </a:r>
            <a:endParaRPr lang="en-US" altLang="ja-JP" sz="2800">
              <a:latin typeface="ＭＳ Ｐゴシック" panose="020B0600070205080204" pitchFamily="50" charset="-128"/>
            </a:endParaRPr>
          </a:p>
          <a:p>
            <a:pPr>
              <a:spcBef>
                <a:spcPct val="0"/>
              </a:spcBef>
              <a:buFontTx/>
              <a:buNone/>
            </a:pPr>
            <a:r>
              <a:rPr lang="ja-JP" altLang="en-US" sz="2800">
                <a:latin typeface="ＭＳ Ｐゴシック" panose="020B0600070205080204" pitchFamily="50" charset="-128"/>
              </a:rPr>
              <a:t>○　生活の営みに係る見方・考え方との関連付け</a:t>
            </a:r>
            <a:endParaRPr kumimoji="0" lang="ja-JP" altLang="en-US" sz="280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060"/>
    </mc:Choice>
    <mc:Fallback xmlns="">
      <p:transition spd="slow" advTm="4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P62</a:t>
            </a:r>
            <a:endParaRPr lang="ja-JP" altLang="en-US" dirty="0"/>
          </a:p>
        </p:txBody>
      </p:sp>
      <p:sp>
        <p:nvSpPr>
          <p:cNvPr id="28675" name="Text Box 19"/>
          <p:cNvSpPr txBox="1">
            <a:spLocks noChangeArrowheads="1"/>
          </p:cNvSpPr>
          <p:nvPr/>
        </p:nvSpPr>
        <p:spPr bwMode="auto">
          <a:xfrm>
            <a:off x="141288" y="981075"/>
            <a:ext cx="3783012"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（１）家庭分野の目標</a:t>
            </a:r>
          </a:p>
        </p:txBody>
      </p:sp>
      <p:sp>
        <p:nvSpPr>
          <p:cNvPr id="28676"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家庭分野の目標</a:t>
            </a:r>
            <a:endParaRPr lang="ja-JP" altLang="en-US">
              <a:latin typeface="Tahoma" panose="020B0604030504040204" pitchFamily="34" charset="0"/>
            </a:endParaRPr>
          </a:p>
        </p:txBody>
      </p:sp>
      <p:sp>
        <p:nvSpPr>
          <p:cNvPr id="6" name="テキスト ボックス 5"/>
          <p:cNvSpPr txBox="1"/>
          <p:nvPr/>
        </p:nvSpPr>
        <p:spPr>
          <a:xfrm>
            <a:off x="112713" y="1557338"/>
            <a:ext cx="8918575" cy="5140325"/>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a:spAutoFit/>
          </a:bodyPr>
          <a:lstStyle/>
          <a:p>
            <a:pPr defTabSz="0">
              <a:defRPr/>
            </a:pPr>
            <a:r>
              <a:rPr kumimoji="1" lang="ja-JP" altLang="en-US" sz="2400" dirty="0"/>
              <a:t>　</a:t>
            </a:r>
            <a:r>
              <a:rPr kumimoji="1" lang="ja-JP" altLang="en-US" sz="2400" b="1" dirty="0">
                <a:solidFill>
                  <a:srgbClr val="FF0000"/>
                </a:solidFill>
              </a:rPr>
              <a:t>生活の営みに係る見方・考え方を働かせ</a:t>
            </a:r>
            <a:r>
              <a:rPr kumimoji="1" lang="ja-JP" altLang="en-US" sz="2400" dirty="0"/>
              <a:t>，衣食住などに関する実践的・体験的な活動を通して，よりよい生活の実現に向けて，生活を工夫し創造する資質・能力を次のとおり育成することを目指す。</a:t>
            </a:r>
            <a:endParaRPr kumimoji="1" lang="en-US" altLang="ja-JP" sz="2400" dirty="0"/>
          </a:p>
          <a:p>
            <a:pPr defTabSz="0">
              <a:defRPr/>
            </a:pPr>
            <a:endParaRPr kumimoji="1" lang="en-US" altLang="ja-JP" sz="1600" dirty="0"/>
          </a:p>
          <a:p>
            <a:pPr defTabSz="0">
              <a:defRPr/>
            </a:pPr>
            <a:r>
              <a:rPr kumimoji="1" lang="ja-JP" altLang="en-US" sz="2400" dirty="0"/>
              <a:t>（１）　家族・家庭の機能について理解を深め，家族・家庭，衣食住，</a:t>
            </a:r>
            <a:endParaRPr kumimoji="1" lang="en-US" altLang="ja-JP" sz="2400" dirty="0"/>
          </a:p>
          <a:p>
            <a:pPr defTabSz="0">
              <a:defRPr/>
            </a:pPr>
            <a:r>
              <a:rPr kumimoji="1" lang="ja-JP" altLang="en-US" sz="2400" dirty="0"/>
              <a:t>　 </a:t>
            </a:r>
            <a:r>
              <a:rPr kumimoji="1" lang="en-US" altLang="ja-JP" sz="2400" dirty="0"/>
              <a:t>   </a:t>
            </a:r>
            <a:r>
              <a:rPr kumimoji="1" lang="ja-JP" altLang="en-US" sz="2400" dirty="0"/>
              <a:t>消費や環境などについて，生活の自立に必要な基礎的な理解を </a:t>
            </a:r>
            <a:endParaRPr kumimoji="1" lang="en-US" altLang="ja-JP" sz="2400" dirty="0"/>
          </a:p>
          <a:p>
            <a:pPr defTabSz="0">
              <a:defRPr/>
            </a:pPr>
            <a:r>
              <a:rPr kumimoji="1" lang="en-US" altLang="ja-JP" sz="2400" dirty="0"/>
              <a:t>       </a:t>
            </a:r>
            <a:r>
              <a:rPr kumimoji="1" lang="ja-JP" altLang="en-US" sz="2400" dirty="0"/>
              <a:t>図るとともに，それらに係る技能を身に付けるようにする。</a:t>
            </a:r>
            <a:endParaRPr kumimoji="1" lang="en-US" altLang="ja-JP" sz="2400" dirty="0"/>
          </a:p>
          <a:p>
            <a:pPr defTabSz="0">
              <a:defRPr/>
            </a:pPr>
            <a:r>
              <a:rPr kumimoji="1" lang="ja-JP" altLang="en-US" sz="2400" dirty="0"/>
              <a:t>（２）　家族・家庭や地域における生活の中から問題を見いだして課</a:t>
            </a:r>
            <a:endParaRPr kumimoji="1" lang="en-US" altLang="ja-JP" sz="2400" dirty="0"/>
          </a:p>
          <a:p>
            <a:pPr defTabSz="0">
              <a:defRPr/>
            </a:pPr>
            <a:r>
              <a:rPr kumimoji="1" lang="ja-JP" altLang="en-US" sz="2400" dirty="0"/>
              <a:t>　    題を設定し，解決策を構想し，実践を評価・改善し，考察したこと    </a:t>
            </a:r>
            <a:endParaRPr kumimoji="1" lang="en-US" altLang="ja-JP" sz="2400" dirty="0"/>
          </a:p>
          <a:p>
            <a:pPr defTabSz="0">
              <a:defRPr/>
            </a:pPr>
            <a:r>
              <a:rPr kumimoji="1" lang="en-US" altLang="ja-JP" sz="2400" dirty="0"/>
              <a:t>       </a:t>
            </a:r>
            <a:r>
              <a:rPr kumimoji="1" lang="ja-JP" altLang="en-US" sz="2400" dirty="0"/>
              <a:t>を論理的に表現するなど，これからの生活を展望して課題を解決</a:t>
            </a:r>
            <a:endParaRPr kumimoji="1" lang="en-US" altLang="ja-JP" sz="2400" dirty="0"/>
          </a:p>
          <a:p>
            <a:pPr defTabSz="0">
              <a:defRPr/>
            </a:pPr>
            <a:r>
              <a:rPr kumimoji="1" lang="en-US" altLang="ja-JP" sz="2400" dirty="0"/>
              <a:t>       </a:t>
            </a:r>
            <a:r>
              <a:rPr kumimoji="1" lang="ja-JP" altLang="en-US" sz="2400" dirty="0"/>
              <a:t>する力を養う。</a:t>
            </a:r>
            <a:endParaRPr kumimoji="1" lang="en-US" altLang="ja-JP" sz="2400" dirty="0"/>
          </a:p>
          <a:p>
            <a:pPr defTabSz="0">
              <a:defRPr/>
            </a:pPr>
            <a:r>
              <a:rPr kumimoji="1" lang="ja-JP" altLang="en-US" sz="2400" dirty="0"/>
              <a:t>（３）　自分と家族，家庭生活と地域との関わりを考え，家族や地域の</a:t>
            </a:r>
            <a:endParaRPr kumimoji="1" lang="en-US" altLang="ja-JP" sz="2400" dirty="0"/>
          </a:p>
          <a:p>
            <a:pPr defTabSz="0">
              <a:defRPr/>
            </a:pPr>
            <a:r>
              <a:rPr kumimoji="1" lang="ja-JP" altLang="en-US" sz="2400" dirty="0"/>
              <a:t>　</a:t>
            </a:r>
            <a:r>
              <a:rPr kumimoji="1" lang="en-US" altLang="ja-JP" sz="2400" dirty="0"/>
              <a:t>    </a:t>
            </a:r>
            <a:r>
              <a:rPr kumimoji="1" lang="ja-JP" altLang="en-US" sz="2400" dirty="0"/>
              <a:t>人々と協働し，よりよい生活の実現に向けて，生活を工夫し創造</a:t>
            </a:r>
            <a:endParaRPr kumimoji="1" lang="en-US" altLang="ja-JP" sz="2400" dirty="0"/>
          </a:p>
          <a:p>
            <a:pPr defTabSz="0">
              <a:defRPr/>
            </a:pPr>
            <a:r>
              <a:rPr kumimoji="1" lang="en-US" altLang="ja-JP" sz="2400" dirty="0"/>
              <a:t>        </a:t>
            </a:r>
            <a:r>
              <a:rPr kumimoji="1" lang="ja-JP" altLang="en-US" sz="2400" dirty="0"/>
              <a:t>しようとする実践的な態度を養う。</a:t>
            </a:r>
            <a:endParaRPr kumimoji="1" lang="en-US" altLang="ja-JP" sz="2400" dirty="0"/>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375"/>
    </mc:Choice>
    <mc:Fallback xmlns="">
      <p:transition spd="slow" advTm="76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AutoShape 17"/>
          <p:cNvSpPr>
            <a:spLocks noChangeArrowheads="1"/>
          </p:cNvSpPr>
          <p:nvPr/>
        </p:nvSpPr>
        <p:spPr bwMode="auto">
          <a:xfrm>
            <a:off x="6444209" y="44450"/>
            <a:ext cx="269979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P62</a:t>
            </a:r>
            <a:r>
              <a:rPr lang="ja-JP" altLang="en-US" dirty="0"/>
              <a:t>・</a:t>
            </a:r>
            <a:r>
              <a:rPr lang="en-US" altLang="ja-JP" dirty="0"/>
              <a:t> P63</a:t>
            </a:r>
            <a:endParaRPr lang="ja-JP" altLang="en-US" dirty="0"/>
          </a:p>
        </p:txBody>
      </p:sp>
      <p:sp>
        <p:nvSpPr>
          <p:cNvPr id="30723" name="Text Box 19"/>
          <p:cNvSpPr txBox="1">
            <a:spLocks noChangeArrowheads="1"/>
          </p:cNvSpPr>
          <p:nvPr/>
        </p:nvSpPr>
        <p:spPr bwMode="auto">
          <a:xfrm>
            <a:off x="250825" y="881063"/>
            <a:ext cx="4105275"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（１）家庭分野の目標</a:t>
            </a:r>
          </a:p>
        </p:txBody>
      </p:sp>
      <p:sp>
        <p:nvSpPr>
          <p:cNvPr id="30724"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家庭分野の目標</a:t>
            </a:r>
            <a:endParaRPr lang="ja-JP" altLang="en-US">
              <a:latin typeface="Tahoma" panose="020B0604030504040204" pitchFamily="34" charset="0"/>
            </a:endParaRPr>
          </a:p>
        </p:txBody>
      </p:sp>
      <p:sp>
        <p:nvSpPr>
          <p:cNvPr id="30725" name="テキスト ボックス 12"/>
          <p:cNvSpPr txBox="1">
            <a:spLocks noChangeArrowheads="1"/>
          </p:cNvSpPr>
          <p:nvPr/>
        </p:nvSpPr>
        <p:spPr bwMode="auto">
          <a:xfrm>
            <a:off x="180975" y="1347788"/>
            <a:ext cx="88201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400" b="1" u="sng">
                <a:solidFill>
                  <a:srgbClr val="FF0000"/>
                </a:solidFill>
              </a:rPr>
              <a:t>生活の営みに係る見方・考え方を働かせ</a:t>
            </a:r>
            <a:r>
              <a:rPr lang="ja-JP" altLang="en-US" sz="2400"/>
              <a:t>，</a:t>
            </a:r>
            <a:endParaRPr lang="en-US" altLang="ja-JP" sz="2400"/>
          </a:p>
          <a:p>
            <a:pPr>
              <a:spcBef>
                <a:spcPct val="0"/>
              </a:spcBef>
              <a:buFontTx/>
              <a:buNone/>
            </a:pPr>
            <a:r>
              <a:rPr lang="en-US" altLang="ja-JP" sz="2000"/>
              <a:t>※</a:t>
            </a:r>
            <a:r>
              <a:rPr lang="ja-JP" altLang="en-US" sz="2000"/>
              <a:t>「生活文化の継承・創造」は，中学校では，「生活文化を継承する大切さに気付</a:t>
            </a:r>
            <a:endParaRPr lang="en-US" altLang="ja-JP" sz="2000"/>
          </a:p>
          <a:p>
            <a:pPr>
              <a:spcBef>
                <a:spcPct val="0"/>
              </a:spcBef>
              <a:buFontTx/>
              <a:buNone/>
            </a:pPr>
            <a:r>
              <a:rPr lang="ja-JP" altLang="en-US" sz="2000"/>
              <a:t>　　くこと」を視点として扱う。</a:t>
            </a:r>
          </a:p>
        </p:txBody>
      </p:sp>
      <p:graphicFrame>
        <p:nvGraphicFramePr>
          <p:cNvPr id="16" name="表 15"/>
          <p:cNvGraphicFramePr>
            <a:graphicFrameLocks noGrp="1"/>
          </p:cNvGraphicFramePr>
          <p:nvPr/>
        </p:nvGraphicFramePr>
        <p:xfrm>
          <a:off x="611188" y="2636838"/>
          <a:ext cx="7848600" cy="3444873"/>
        </p:xfrm>
        <a:graphic>
          <a:graphicData uri="http://schemas.openxmlformats.org/drawingml/2006/table">
            <a:tbl>
              <a:tblPr firstRow="1" bandRow="1">
                <a:tableStyleId>{7DF18680-E054-41AD-8BC1-D1AEF772440D}</a:tableStyleId>
              </a:tblPr>
              <a:tblGrid>
                <a:gridCol w="1962150">
                  <a:extLst>
                    <a:ext uri="{9D8B030D-6E8A-4147-A177-3AD203B41FA5}">
                      <a16:colId xmlns:a16="http://schemas.microsoft.com/office/drawing/2014/main" val="20000"/>
                    </a:ext>
                  </a:extLst>
                </a:gridCol>
                <a:gridCol w="1962150">
                  <a:extLst>
                    <a:ext uri="{9D8B030D-6E8A-4147-A177-3AD203B41FA5}">
                      <a16:colId xmlns:a16="http://schemas.microsoft.com/office/drawing/2014/main" val="20001"/>
                    </a:ext>
                  </a:extLst>
                </a:gridCol>
                <a:gridCol w="1962150">
                  <a:extLst>
                    <a:ext uri="{9D8B030D-6E8A-4147-A177-3AD203B41FA5}">
                      <a16:colId xmlns:a16="http://schemas.microsoft.com/office/drawing/2014/main" val="20002"/>
                    </a:ext>
                  </a:extLst>
                </a:gridCol>
                <a:gridCol w="1962150">
                  <a:extLst>
                    <a:ext uri="{9D8B030D-6E8A-4147-A177-3AD203B41FA5}">
                      <a16:colId xmlns:a16="http://schemas.microsoft.com/office/drawing/2014/main" val="20003"/>
                    </a:ext>
                  </a:extLst>
                </a:gridCol>
              </a:tblGrid>
              <a:tr h="396313">
                <a:tc>
                  <a:txBody>
                    <a:bodyPr/>
                    <a:lstStyle/>
                    <a:p>
                      <a:endParaRPr kumimoji="1" lang="ja-JP" altLang="en-US" sz="1800" dirty="0"/>
                    </a:p>
                  </a:txBody>
                  <a:tcPr marL="91437" marR="91437" marT="45728" marB="45728"/>
                </a:tc>
                <a:tc>
                  <a:txBody>
                    <a:bodyPr/>
                    <a:lstStyle/>
                    <a:p>
                      <a:pPr algn="ctr"/>
                      <a:r>
                        <a:rPr kumimoji="1" lang="ja-JP" altLang="en-US" sz="2000" dirty="0">
                          <a:solidFill>
                            <a:schemeClr val="bg1"/>
                          </a:solidFill>
                          <a:effectLst>
                            <a:outerShdw blurRad="38100" dist="38100" dir="2700000" algn="tl">
                              <a:srgbClr val="000000">
                                <a:alpha val="43137"/>
                              </a:srgbClr>
                            </a:outerShdw>
                          </a:effectLst>
                        </a:rPr>
                        <a:t>家族・家庭生活</a:t>
                      </a:r>
                    </a:p>
                  </a:txBody>
                  <a:tcPr marL="91437" marR="91437" marT="45728" marB="45728" anchor="ctr"/>
                </a:tc>
                <a:tc>
                  <a:txBody>
                    <a:bodyPr/>
                    <a:lstStyle/>
                    <a:p>
                      <a:pPr algn="ctr"/>
                      <a:r>
                        <a:rPr kumimoji="1" lang="ja-JP" altLang="en-US" sz="2000" dirty="0">
                          <a:solidFill>
                            <a:schemeClr val="bg1"/>
                          </a:solidFill>
                          <a:effectLst>
                            <a:outerShdw blurRad="38100" dist="38100" dir="2700000" algn="tl">
                              <a:srgbClr val="000000">
                                <a:alpha val="43137"/>
                              </a:srgbClr>
                            </a:outerShdw>
                          </a:effectLst>
                        </a:rPr>
                        <a:t>衣食住の生活</a:t>
                      </a:r>
                    </a:p>
                  </a:txBody>
                  <a:tcPr marL="91437" marR="91437" marT="45728" marB="45728" anchor="ctr"/>
                </a:tc>
                <a:tc>
                  <a:txBody>
                    <a:bodyPr/>
                    <a:lstStyle/>
                    <a:p>
                      <a:pPr algn="ctr"/>
                      <a:r>
                        <a:rPr kumimoji="1" lang="ja-JP" altLang="en-US" sz="2000" dirty="0">
                          <a:solidFill>
                            <a:schemeClr val="bg1"/>
                          </a:solidFill>
                          <a:effectLst>
                            <a:outerShdw blurRad="38100" dist="38100" dir="2700000" algn="tl">
                              <a:srgbClr val="000000">
                                <a:alpha val="43137"/>
                              </a:srgbClr>
                            </a:outerShdw>
                          </a:effectLst>
                        </a:rPr>
                        <a:t>消費生活・環境</a:t>
                      </a:r>
                    </a:p>
                  </a:txBody>
                  <a:tcPr marL="91437" marR="91437" marT="45728" marB="45728" anchor="ctr"/>
                </a:tc>
                <a:extLst>
                  <a:ext uri="{0D108BD9-81ED-4DB2-BD59-A6C34878D82A}">
                    <a16:rowId xmlns:a16="http://schemas.microsoft.com/office/drawing/2014/main" val="10000"/>
                  </a:ext>
                </a:extLst>
              </a:tr>
              <a:tr h="762140">
                <a:tc>
                  <a:txBody>
                    <a:bodyPr/>
                    <a:lstStyle/>
                    <a:p>
                      <a:pPr algn="ctr"/>
                      <a:r>
                        <a:rPr kumimoji="1" lang="ja-JP" altLang="en-US" sz="2000" b="1" dirty="0"/>
                        <a:t>協力・協働</a:t>
                      </a:r>
                    </a:p>
                  </a:txBody>
                  <a:tcPr marL="91437" marR="91437" marT="45728" marB="45728" anchor="ctr">
                    <a:solidFill>
                      <a:srgbClr val="FFCCFF"/>
                    </a:solidFill>
                  </a:tcPr>
                </a:tc>
                <a:tc>
                  <a:txBody>
                    <a:bodyPr/>
                    <a:lstStyle/>
                    <a:p>
                      <a:pPr algn="ctr"/>
                      <a:r>
                        <a:rPr kumimoji="1" lang="ja-JP" altLang="en-US" sz="4400" dirty="0">
                          <a:solidFill>
                            <a:srgbClr val="FF0000"/>
                          </a:solidFill>
                        </a:rPr>
                        <a:t>●</a:t>
                      </a:r>
                    </a:p>
                  </a:txBody>
                  <a:tcPr marL="91437" marR="91437" marT="45728" marB="45728" anchor="ctr">
                    <a:solidFill>
                      <a:srgbClr val="FFC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800" dirty="0">
                          <a:solidFill>
                            <a:srgbClr val="FF0000"/>
                          </a:solidFill>
                        </a:rPr>
                        <a:t>●</a:t>
                      </a:r>
                    </a:p>
                  </a:txBody>
                  <a:tcPr marL="91437" marR="91437" marT="45728" marB="45728" anchor="ctr">
                    <a:solidFill>
                      <a:srgbClr val="FFCC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2800" dirty="0">
                          <a:solidFill>
                            <a:srgbClr val="FF0000"/>
                          </a:solidFill>
                        </a:rPr>
                        <a:t>●</a:t>
                      </a:r>
                      <a:endParaRPr kumimoji="1" lang="ja-JP" altLang="en-US" sz="1800" dirty="0">
                        <a:solidFill>
                          <a:srgbClr val="FF0000"/>
                        </a:solidFill>
                      </a:endParaRPr>
                    </a:p>
                  </a:txBody>
                  <a:tcPr marL="91437" marR="91437" marT="45728" marB="45728" anchor="ctr">
                    <a:solidFill>
                      <a:srgbClr val="FFCCFF"/>
                    </a:solidFill>
                  </a:tcPr>
                </a:tc>
                <a:extLst>
                  <a:ext uri="{0D108BD9-81ED-4DB2-BD59-A6C34878D82A}">
                    <a16:rowId xmlns:a16="http://schemas.microsoft.com/office/drawing/2014/main" val="10001"/>
                  </a:ext>
                </a:extLst>
              </a:tr>
              <a:tr h="762140">
                <a:tc>
                  <a:txBody>
                    <a:bodyPr/>
                    <a:lstStyle/>
                    <a:p>
                      <a:pPr algn="ctr"/>
                      <a:r>
                        <a:rPr kumimoji="1" lang="ja-JP" altLang="en-US" sz="2000" b="1" dirty="0"/>
                        <a:t>健康・快適</a:t>
                      </a:r>
                      <a:endParaRPr kumimoji="1" lang="en-US" altLang="ja-JP" sz="2000" b="1" dirty="0"/>
                    </a:p>
                    <a:p>
                      <a:pPr algn="ctr"/>
                      <a:r>
                        <a:rPr kumimoji="1" lang="ja-JP" altLang="en-US" sz="2000" b="1" dirty="0"/>
                        <a:t>・安全</a:t>
                      </a:r>
                    </a:p>
                  </a:txBody>
                  <a:tcPr marL="91437" marR="91437" marT="45728" marB="45728" anchor="ctr">
                    <a:solidFill>
                      <a:srgbClr val="FFFF66"/>
                    </a:solidFill>
                  </a:tcPr>
                </a:tc>
                <a:tc>
                  <a:txBody>
                    <a:bodyPr/>
                    <a:lstStyle/>
                    <a:p>
                      <a:pPr algn="ctr"/>
                      <a:r>
                        <a:rPr kumimoji="1" lang="ja-JP" altLang="en-US" sz="2800" dirty="0">
                          <a:solidFill>
                            <a:srgbClr val="FF6600"/>
                          </a:solidFill>
                        </a:rPr>
                        <a:t>●</a:t>
                      </a:r>
                    </a:p>
                  </a:txBody>
                  <a:tcPr marL="91437" marR="91437" marT="45728" marB="45728" anchor="ctr">
                    <a:solidFill>
                      <a:srgbClr val="FFFF66"/>
                    </a:solidFill>
                  </a:tcPr>
                </a:tc>
                <a:tc>
                  <a:txBody>
                    <a:bodyPr/>
                    <a:lstStyle/>
                    <a:p>
                      <a:pPr algn="ctr"/>
                      <a:r>
                        <a:rPr kumimoji="1" lang="ja-JP" altLang="en-US" sz="4400" dirty="0">
                          <a:solidFill>
                            <a:srgbClr val="FF6600"/>
                          </a:solidFill>
                        </a:rPr>
                        <a:t>●</a:t>
                      </a:r>
                    </a:p>
                  </a:txBody>
                  <a:tcPr marL="91437" marR="91437" marT="45728" marB="45728" anchor="ctr">
                    <a:solidFill>
                      <a:srgbClr val="FFFF66"/>
                    </a:solidFill>
                  </a:tcPr>
                </a:tc>
                <a:tc>
                  <a:txBody>
                    <a:bodyPr/>
                    <a:lstStyle/>
                    <a:p>
                      <a:pPr algn="ctr"/>
                      <a:r>
                        <a:rPr kumimoji="1" lang="ja-JP" altLang="en-US" sz="2800" dirty="0">
                          <a:solidFill>
                            <a:srgbClr val="FF6600"/>
                          </a:solidFill>
                        </a:rPr>
                        <a:t>●</a:t>
                      </a:r>
                    </a:p>
                  </a:txBody>
                  <a:tcPr marL="91437" marR="91437" marT="45728" marB="45728" anchor="ctr">
                    <a:solidFill>
                      <a:srgbClr val="FFFF66"/>
                    </a:solidFill>
                  </a:tcPr>
                </a:tc>
                <a:extLst>
                  <a:ext uri="{0D108BD9-81ED-4DB2-BD59-A6C34878D82A}">
                    <a16:rowId xmlns:a16="http://schemas.microsoft.com/office/drawing/2014/main" val="10002"/>
                  </a:ext>
                </a:extLst>
              </a:tr>
              <a:tr h="762140">
                <a:tc>
                  <a:txBody>
                    <a:bodyPr/>
                    <a:lstStyle/>
                    <a:p>
                      <a:pPr algn="ctr"/>
                      <a:r>
                        <a:rPr kumimoji="1" lang="ja-JP" altLang="en-US" sz="2000" b="1" dirty="0"/>
                        <a:t>生活文化の</a:t>
                      </a:r>
                      <a:endParaRPr kumimoji="1" lang="en-US" altLang="ja-JP" sz="2000" b="1" dirty="0"/>
                    </a:p>
                    <a:p>
                      <a:pPr algn="ctr"/>
                      <a:r>
                        <a:rPr kumimoji="1" lang="ja-JP" altLang="en-US" sz="2000" b="1" dirty="0"/>
                        <a:t>継承・創造</a:t>
                      </a:r>
                    </a:p>
                  </a:txBody>
                  <a:tcPr marL="91437" marR="91437" marT="45728" marB="45728" anchor="ctr">
                    <a:solidFill>
                      <a:schemeClr val="accent5">
                        <a:lumMod val="40000"/>
                        <a:lumOff val="60000"/>
                      </a:schemeClr>
                    </a:solidFill>
                  </a:tcPr>
                </a:tc>
                <a:tc>
                  <a:txBody>
                    <a:bodyPr/>
                    <a:lstStyle/>
                    <a:p>
                      <a:pPr algn="ctr"/>
                      <a:r>
                        <a:rPr kumimoji="1" lang="ja-JP" altLang="en-US" sz="2800" dirty="0">
                          <a:solidFill>
                            <a:srgbClr val="6600FF"/>
                          </a:solidFill>
                        </a:rPr>
                        <a:t>●</a:t>
                      </a:r>
                    </a:p>
                  </a:txBody>
                  <a:tcPr marL="91437" marR="91437" marT="45728" marB="45728" anchor="ctr">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4400" dirty="0">
                          <a:solidFill>
                            <a:srgbClr val="6600FF"/>
                          </a:solidFill>
                        </a:rPr>
                        <a:t>●</a:t>
                      </a:r>
                    </a:p>
                  </a:txBody>
                  <a:tcPr marL="91437" marR="91437" marT="45728" marB="45728" anchor="ctr">
                    <a:solidFill>
                      <a:schemeClr val="accent5">
                        <a:lumMod val="40000"/>
                        <a:lumOff val="60000"/>
                      </a:schemeClr>
                    </a:solidFill>
                  </a:tcPr>
                </a:tc>
                <a:tc>
                  <a:txBody>
                    <a:bodyPr/>
                    <a:lstStyle/>
                    <a:p>
                      <a:pPr algn="ctr"/>
                      <a:r>
                        <a:rPr kumimoji="1" lang="ja-JP" altLang="en-US" sz="2800" dirty="0">
                          <a:solidFill>
                            <a:srgbClr val="6600FF"/>
                          </a:solidFill>
                        </a:rPr>
                        <a:t>●</a:t>
                      </a:r>
                    </a:p>
                  </a:txBody>
                  <a:tcPr marL="91437" marR="91437" marT="45728" marB="45728" anchor="ctr">
                    <a:solidFill>
                      <a:schemeClr val="accent5">
                        <a:lumMod val="40000"/>
                        <a:lumOff val="60000"/>
                      </a:schemeClr>
                    </a:solidFill>
                  </a:tcPr>
                </a:tc>
                <a:extLst>
                  <a:ext uri="{0D108BD9-81ED-4DB2-BD59-A6C34878D82A}">
                    <a16:rowId xmlns:a16="http://schemas.microsoft.com/office/drawing/2014/main" val="10003"/>
                  </a:ext>
                </a:extLst>
              </a:tr>
              <a:tr h="762140">
                <a:tc>
                  <a:txBody>
                    <a:bodyPr/>
                    <a:lstStyle/>
                    <a:p>
                      <a:pPr algn="ctr"/>
                      <a:r>
                        <a:rPr kumimoji="1" lang="ja-JP" altLang="en-US" sz="2000" b="1" dirty="0"/>
                        <a:t>持続可能な</a:t>
                      </a:r>
                      <a:endParaRPr kumimoji="1" lang="en-US" altLang="ja-JP" sz="2000" b="1" dirty="0"/>
                    </a:p>
                    <a:p>
                      <a:pPr algn="ctr"/>
                      <a:r>
                        <a:rPr kumimoji="1" lang="ja-JP" altLang="en-US" sz="2000" b="1" dirty="0"/>
                        <a:t>社会の構築</a:t>
                      </a:r>
                    </a:p>
                  </a:txBody>
                  <a:tcPr marL="91437" marR="91437" marT="45728" marB="45728" anchor="ctr">
                    <a:solidFill>
                      <a:srgbClr val="99FF66"/>
                    </a:solidFill>
                  </a:tcPr>
                </a:tc>
                <a:tc>
                  <a:txBody>
                    <a:bodyPr/>
                    <a:lstStyle/>
                    <a:p>
                      <a:pPr algn="ctr"/>
                      <a:r>
                        <a:rPr kumimoji="1" lang="ja-JP" altLang="en-US" sz="2800" dirty="0">
                          <a:solidFill>
                            <a:srgbClr val="009900"/>
                          </a:solidFill>
                        </a:rPr>
                        <a:t>●</a:t>
                      </a:r>
                    </a:p>
                  </a:txBody>
                  <a:tcPr marL="91437" marR="91437" marT="45728" marB="45728" anchor="ctr">
                    <a:solidFill>
                      <a:srgbClr val="99FF66"/>
                    </a:solidFill>
                  </a:tcPr>
                </a:tc>
                <a:tc>
                  <a:txBody>
                    <a:bodyPr/>
                    <a:lstStyle/>
                    <a:p>
                      <a:pPr algn="ctr"/>
                      <a:r>
                        <a:rPr kumimoji="1" lang="ja-JP" altLang="en-US" sz="2800" dirty="0">
                          <a:solidFill>
                            <a:srgbClr val="009900"/>
                          </a:solidFill>
                        </a:rPr>
                        <a:t>●</a:t>
                      </a:r>
                    </a:p>
                  </a:txBody>
                  <a:tcPr marL="91437" marR="91437" marT="45728" marB="45728" anchor="ctr">
                    <a:solidFill>
                      <a:srgbClr val="99FF6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4400" dirty="0">
                          <a:solidFill>
                            <a:srgbClr val="009900"/>
                          </a:solidFill>
                        </a:rPr>
                        <a:t>●</a:t>
                      </a:r>
                    </a:p>
                  </a:txBody>
                  <a:tcPr marL="91437" marR="91437" marT="45728" marB="45728" anchor="ctr">
                    <a:solidFill>
                      <a:srgbClr val="99FF66"/>
                    </a:solidFill>
                  </a:tcPr>
                </a:tc>
                <a:extLst>
                  <a:ext uri="{0D108BD9-81ED-4DB2-BD59-A6C34878D82A}">
                    <a16:rowId xmlns:a16="http://schemas.microsoft.com/office/drawing/2014/main" val="10004"/>
                  </a:ext>
                </a:extLst>
              </a:tr>
            </a:tbl>
          </a:graphicData>
        </a:graphic>
      </p:graphicFrame>
      <p:cxnSp>
        <p:nvCxnSpPr>
          <p:cNvPr id="21" name="直線コネクタ 20"/>
          <p:cNvCxnSpPr/>
          <p:nvPr/>
        </p:nvCxnSpPr>
        <p:spPr>
          <a:xfrm>
            <a:off x="3419475" y="3429000"/>
            <a:ext cx="4105275" cy="0"/>
          </a:xfrm>
          <a:prstGeom prst="line">
            <a:avLst/>
          </a:prstGeom>
          <a:ln w="57150">
            <a:solidFill>
              <a:srgbClr val="FF0000"/>
            </a:solidFill>
          </a:ln>
        </p:spPr>
        <p:style>
          <a:lnRef idx="1">
            <a:schemeClr val="dk1"/>
          </a:lnRef>
          <a:fillRef idx="0">
            <a:schemeClr val="dk1"/>
          </a:fillRef>
          <a:effectRef idx="0">
            <a:schemeClr val="dk1"/>
          </a:effectRef>
          <a:fontRef idx="minor">
            <a:schemeClr val="tx1"/>
          </a:fontRef>
        </p:style>
      </p:cxnSp>
      <p:cxnSp>
        <p:nvCxnSpPr>
          <p:cNvPr id="22" name="直線コネクタ 21"/>
          <p:cNvCxnSpPr/>
          <p:nvPr/>
        </p:nvCxnSpPr>
        <p:spPr>
          <a:xfrm>
            <a:off x="3473450" y="4170363"/>
            <a:ext cx="4032250" cy="0"/>
          </a:xfrm>
          <a:prstGeom prst="line">
            <a:avLst/>
          </a:prstGeom>
          <a:ln w="57150">
            <a:solidFill>
              <a:srgbClr val="FF6600"/>
            </a:solidFill>
          </a:ln>
        </p:spPr>
        <p:style>
          <a:lnRef idx="1">
            <a:schemeClr val="dk1"/>
          </a:lnRef>
          <a:fillRef idx="0">
            <a:schemeClr val="dk1"/>
          </a:fillRef>
          <a:effectRef idx="0">
            <a:schemeClr val="dk1"/>
          </a:effectRef>
          <a:fontRef idx="minor">
            <a:schemeClr val="tx1"/>
          </a:fontRef>
        </p:style>
      </p:cxnSp>
      <p:cxnSp>
        <p:nvCxnSpPr>
          <p:cNvPr id="23" name="直線コネクタ 22"/>
          <p:cNvCxnSpPr/>
          <p:nvPr/>
        </p:nvCxnSpPr>
        <p:spPr>
          <a:xfrm flipV="1">
            <a:off x="3419475" y="4941888"/>
            <a:ext cx="4105275" cy="0"/>
          </a:xfrm>
          <a:prstGeom prst="line">
            <a:avLst/>
          </a:prstGeom>
          <a:ln w="57150">
            <a:solidFill>
              <a:srgbClr val="6600FF"/>
            </a:solidFill>
          </a:ln>
        </p:spPr>
        <p:style>
          <a:lnRef idx="1">
            <a:schemeClr val="dk1"/>
          </a:lnRef>
          <a:fillRef idx="0">
            <a:schemeClr val="dk1"/>
          </a:fillRef>
          <a:effectRef idx="0">
            <a:schemeClr val="dk1"/>
          </a:effectRef>
          <a:fontRef idx="minor">
            <a:schemeClr val="tx1"/>
          </a:fontRef>
        </p:style>
      </p:cxnSp>
      <p:cxnSp>
        <p:nvCxnSpPr>
          <p:cNvPr id="24" name="直線コネクタ 23"/>
          <p:cNvCxnSpPr/>
          <p:nvPr/>
        </p:nvCxnSpPr>
        <p:spPr>
          <a:xfrm>
            <a:off x="3489325" y="5678488"/>
            <a:ext cx="4176713" cy="0"/>
          </a:xfrm>
          <a:prstGeom prst="line">
            <a:avLst/>
          </a:prstGeom>
          <a:ln w="57150">
            <a:solidFill>
              <a:srgbClr val="009900"/>
            </a:solidFill>
          </a:ln>
        </p:spPr>
        <p:style>
          <a:lnRef idx="1">
            <a:schemeClr val="dk1"/>
          </a:lnRef>
          <a:fillRef idx="0">
            <a:schemeClr val="dk1"/>
          </a:fillRef>
          <a:effectRef idx="0">
            <a:schemeClr val="dk1"/>
          </a:effectRef>
          <a:fontRef idx="minor">
            <a:schemeClr val="tx1"/>
          </a:fontRef>
        </p:style>
      </p:cxnSp>
      <p:sp>
        <p:nvSpPr>
          <p:cNvPr id="30762" name="テキスト ボックス 24"/>
          <p:cNvSpPr txBox="1">
            <a:spLocks noChangeArrowheads="1"/>
          </p:cNvSpPr>
          <p:nvPr/>
        </p:nvSpPr>
        <p:spPr bwMode="auto">
          <a:xfrm>
            <a:off x="0" y="6211888"/>
            <a:ext cx="9144000" cy="646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en-US" altLang="ja-JP" sz="1800"/>
              <a:t>※</a:t>
            </a:r>
            <a:r>
              <a:rPr lang="ja-JP" altLang="en-US" sz="1800"/>
              <a:t>　主として捉える視点については，大きい丸で示している。取り上げる内容や題材構成に</a:t>
            </a:r>
            <a:endParaRPr lang="en-US" altLang="ja-JP" sz="1800"/>
          </a:p>
          <a:p>
            <a:pPr>
              <a:spcBef>
                <a:spcPct val="0"/>
              </a:spcBef>
              <a:buFontTx/>
              <a:buNone/>
            </a:pPr>
            <a:r>
              <a:rPr lang="ja-JP" altLang="en-US" sz="1800"/>
              <a:t>　　よって，いずれの視点を重視するのかを適切に定めることが大切である。</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095"/>
    </mc:Choice>
    <mc:Fallback xmlns="">
      <p:transition spd="slow" advTm="91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AutoShape 17"/>
          <p:cNvSpPr>
            <a:spLocks noChangeArrowheads="1"/>
          </p:cNvSpPr>
          <p:nvPr/>
        </p:nvSpPr>
        <p:spPr bwMode="auto">
          <a:xfrm>
            <a:off x="6443663" y="44450"/>
            <a:ext cx="27003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P63</a:t>
            </a:r>
            <a:r>
              <a:rPr lang="ja-JP" altLang="en-US" dirty="0"/>
              <a:t>・</a:t>
            </a:r>
            <a:r>
              <a:rPr lang="en-US" altLang="ja-JP" dirty="0"/>
              <a:t>P64 </a:t>
            </a:r>
            <a:endParaRPr lang="ja-JP" altLang="en-US" dirty="0"/>
          </a:p>
        </p:txBody>
      </p:sp>
      <p:sp>
        <p:nvSpPr>
          <p:cNvPr id="32771"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家庭分野の目標</a:t>
            </a:r>
            <a:endParaRPr lang="ja-JP" altLang="en-US">
              <a:latin typeface="Tahoma" panose="020B0604030504040204" pitchFamily="34" charset="0"/>
            </a:endParaRPr>
          </a:p>
        </p:txBody>
      </p:sp>
      <p:sp>
        <p:nvSpPr>
          <p:cNvPr id="32772" name="正方形/長方形 6"/>
          <p:cNvSpPr>
            <a:spLocks noChangeArrowheads="1"/>
          </p:cNvSpPr>
          <p:nvPr/>
        </p:nvSpPr>
        <p:spPr bwMode="auto">
          <a:xfrm>
            <a:off x="0" y="2997200"/>
            <a:ext cx="91440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0">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defTabSz="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defTabSz="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defTabSz="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defTabSz="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400"/>
              <a:t>　</a:t>
            </a:r>
            <a:r>
              <a:rPr lang="ja-JP" altLang="en-US" sz="2800"/>
              <a:t>・</a:t>
            </a:r>
            <a:r>
              <a:rPr lang="ja-JP" altLang="en-US" sz="2800" b="1" u="sng">
                <a:solidFill>
                  <a:srgbClr val="FF0000"/>
                </a:solidFill>
              </a:rPr>
              <a:t>家族・家庭の機能</a:t>
            </a:r>
            <a:r>
              <a:rPr lang="ja-JP" altLang="en-US" sz="2800"/>
              <a:t>について</a:t>
            </a:r>
            <a:endParaRPr lang="en-US" altLang="ja-JP" sz="2800"/>
          </a:p>
          <a:p>
            <a:pPr>
              <a:spcBef>
                <a:spcPct val="0"/>
              </a:spcBef>
              <a:buFontTx/>
              <a:buNone/>
            </a:pPr>
            <a:r>
              <a:rPr lang="ja-JP" altLang="en-US" sz="2800"/>
              <a:t>　  </a:t>
            </a:r>
            <a:r>
              <a:rPr lang="ja-JP" altLang="en-US" sz="2400"/>
              <a:t>子供を育てる機能，心の安らぎを得るなどの精神的な機能，衣食</a:t>
            </a:r>
            <a:endParaRPr lang="en-US" altLang="ja-JP" sz="2400"/>
          </a:p>
          <a:p>
            <a:pPr>
              <a:spcBef>
                <a:spcPct val="0"/>
              </a:spcBef>
              <a:buFontTx/>
              <a:buNone/>
            </a:pPr>
            <a:r>
              <a:rPr lang="ja-JP" altLang="en-US" sz="2400"/>
              <a:t>　　住などの生活を営む機能，収入を得るなどの経済的な機能，生活</a:t>
            </a:r>
            <a:endParaRPr lang="en-US" altLang="ja-JP" sz="2400"/>
          </a:p>
          <a:p>
            <a:pPr>
              <a:spcBef>
                <a:spcPct val="0"/>
              </a:spcBef>
              <a:buFontTx/>
              <a:buNone/>
            </a:pPr>
            <a:r>
              <a:rPr lang="ja-JP" altLang="en-US" sz="2400"/>
              <a:t>　　文化を継承する機能など。　</a:t>
            </a:r>
            <a:endParaRPr lang="en-US" altLang="ja-JP" sz="2800"/>
          </a:p>
          <a:p>
            <a:pPr>
              <a:spcBef>
                <a:spcPct val="0"/>
              </a:spcBef>
              <a:buFontTx/>
              <a:buNone/>
            </a:pPr>
            <a:r>
              <a:rPr lang="ja-JP" altLang="en-US" sz="2800" b="1">
                <a:solidFill>
                  <a:srgbClr val="FF0000"/>
                </a:solidFill>
              </a:rPr>
              <a:t>　　</a:t>
            </a:r>
            <a:r>
              <a:rPr lang="ja-JP" altLang="en-US" sz="2800"/>
              <a:t>　</a:t>
            </a:r>
            <a:endParaRPr lang="en-US" altLang="ja-JP" sz="2800"/>
          </a:p>
          <a:p>
            <a:pPr>
              <a:spcBef>
                <a:spcPct val="0"/>
              </a:spcBef>
              <a:buFontTx/>
              <a:buNone/>
            </a:pPr>
            <a:r>
              <a:rPr lang="ja-JP" altLang="en-US" sz="2800"/>
              <a:t>　・</a:t>
            </a:r>
            <a:r>
              <a:rPr lang="ja-JP" altLang="en-US" sz="2800" b="1" u="sng">
                <a:solidFill>
                  <a:srgbClr val="FF0000"/>
                </a:solidFill>
              </a:rPr>
              <a:t>小・中・高等学校の内容の系統性をより重視</a:t>
            </a:r>
            <a:endParaRPr lang="en-US" altLang="ja-JP" sz="2800" b="1" u="sng">
              <a:solidFill>
                <a:srgbClr val="FF0000"/>
              </a:solidFill>
            </a:endParaRPr>
          </a:p>
          <a:p>
            <a:pPr>
              <a:spcBef>
                <a:spcPct val="0"/>
              </a:spcBef>
              <a:buFontTx/>
              <a:buNone/>
            </a:pPr>
            <a:r>
              <a:rPr lang="ja-JP" altLang="en-US" sz="2400"/>
              <a:t>　 「小学校の学習を踏まえ，中学校で指導する「知識及び技能」が，</a:t>
            </a:r>
            <a:endParaRPr lang="en-US" altLang="ja-JP" sz="2400"/>
          </a:p>
          <a:p>
            <a:pPr>
              <a:spcBef>
                <a:spcPct val="0"/>
              </a:spcBef>
              <a:buFontTx/>
              <a:buNone/>
            </a:pPr>
            <a:r>
              <a:rPr lang="ja-JP" altLang="en-US" sz="2400"/>
              <a:t>　   高等学校の学習に発展していくものとして意識し，確実に定着でき </a:t>
            </a:r>
            <a:endParaRPr lang="en-US" altLang="ja-JP" sz="2400"/>
          </a:p>
          <a:p>
            <a:pPr>
              <a:spcBef>
                <a:spcPct val="0"/>
              </a:spcBef>
              <a:buFontTx/>
              <a:buNone/>
            </a:pPr>
            <a:r>
              <a:rPr lang="en-US" altLang="ja-JP" sz="2400"/>
              <a:t>      </a:t>
            </a:r>
            <a:r>
              <a:rPr lang="ja-JP" altLang="en-US" sz="2400"/>
              <a:t>るようにする。」</a:t>
            </a:r>
            <a:endParaRPr lang="en-US" altLang="ja-JP" sz="2400"/>
          </a:p>
          <a:p>
            <a:pPr>
              <a:spcBef>
                <a:spcPct val="0"/>
              </a:spcBef>
              <a:buFontTx/>
              <a:buNone/>
            </a:pPr>
            <a:r>
              <a:rPr lang="ja-JP" altLang="en-US" sz="2800"/>
              <a:t>　　</a:t>
            </a:r>
            <a:endParaRPr lang="en-US" altLang="ja-JP" sz="2800"/>
          </a:p>
          <a:p>
            <a:pPr>
              <a:spcBef>
                <a:spcPct val="0"/>
              </a:spcBef>
              <a:buFontTx/>
              <a:buNone/>
            </a:pPr>
            <a:endParaRPr lang="en-US" altLang="ja-JP" sz="2400"/>
          </a:p>
        </p:txBody>
      </p:sp>
      <p:sp>
        <p:nvSpPr>
          <p:cNvPr id="8" name="正方形/長方形 7"/>
          <p:cNvSpPr/>
          <p:nvPr/>
        </p:nvSpPr>
        <p:spPr>
          <a:xfrm>
            <a:off x="109538" y="1341438"/>
            <a:ext cx="8859837" cy="1570037"/>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defTabSz="0">
              <a:defRPr/>
            </a:pPr>
            <a:r>
              <a:rPr kumimoji="1" lang="ja-JP" altLang="en-US" sz="2400" dirty="0">
                <a:solidFill>
                  <a:prstClr val="black"/>
                </a:solidFill>
              </a:rPr>
              <a:t>（１）　</a:t>
            </a:r>
            <a:r>
              <a:rPr kumimoji="1" lang="ja-JP" altLang="en-US" sz="2400" dirty="0"/>
              <a:t>家族・家庭の機能について理解を深め，家族・家庭，衣食住，</a:t>
            </a:r>
            <a:endParaRPr kumimoji="1" lang="en-US" altLang="ja-JP" sz="2400" dirty="0"/>
          </a:p>
          <a:p>
            <a:pPr defTabSz="0">
              <a:defRPr/>
            </a:pPr>
            <a:r>
              <a:rPr kumimoji="1" lang="ja-JP" altLang="en-US" sz="2400" dirty="0"/>
              <a:t>　</a:t>
            </a:r>
            <a:r>
              <a:rPr kumimoji="1" lang="en-US" altLang="ja-JP" sz="2400" dirty="0"/>
              <a:t>    </a:t>
            </a:r>
            <a:r>
              <a:rPr kumimoji="1" lang="ja-JP" altLang="en-US" sz="2400" dirty="0"/>
              <a:t>消費や環境などについて，生活の自立に必要な基礎的な理解を</a:t>
            </a:r>
            <a:endParaRPr kumimoji="1" lang="en-US" altLang="ja-JP" sz="2400" dirty="0"/>
          </a:p>
          <a:p>
            <a:pPr defTabSz="0">
              <a:defRPr/>
            </a:pPr>
            <a:r>
              <a:rPr kumimoji="1" lang="en-US" altLang="ja-JP" sz="2400" dirty="0"/>
              <a:t>       </a:t>
            </a:r>
            <a:r>
              <a:rPr kumimoji="1" lang="ja-JP" altLang="en-US" sz="2400" dirty="0"/>
              <a:t>図るとともに，それらに係る技能を身に付けるようにする。</a:t>
            </a:r>
            <a:endParaRPr kumimoji="1" lang="en-US" altLang="ja-JP" sz="2400" dirty="0"/>
          </a:p>
          <a:p>
            <a:pPr algn="r" defTabSz="0">
              <a:defRPr/>
            </a:pPr>
            <a:r>
              <a:rPr kumimoji="1" lang="ja-JP" altLang="en-US" sz="2400" dirty="0">
                <a:solidFill>
                  <a:prstClr val="black"/>
                </a:solidFill>
              </a:rPr>
              <a:t>（知識及び技能）</a:t>
            </a:r>
            <a:endParaRPr kumimoji="1" lang="en-US" altLang="ja-JP" sz="2400" dirty="0">
              <a:solidFill>
                <a:prstClr val="black"/>
              </a:solidFill>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078"/>
    </mc:Choice>
    <mc:Fallback xmlns="">
      <p:transition spd="slow" advTm="98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P64</a:t>
            </a:r>
            <a:r>
              <a:rPr lang="ja-JP" altLang="en-US" dirty="0"/>
              <a:t>・</a:t>
            </a:r>
            <a:r>
              <a:rPr lang="en-US" altLang="ja-JP" dirty="0"/>
              <a:t>65</a:t>
            </a:r>
            <a:endParaRPr lang="ja-JP" altLang="en-US" dirty="0"/>
          </a:p>
        </p:txBody>
      </p:sp>
      <p:sp>
        <p:nvSpPr>
          <p:cNvPr id="34819"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家庭分野の目標</a:t>
            </a:r>
            <a:endParaRPr lang="ja-JP" altLang="en-US">
              <a:latin typeface="Tahoma" panose="020B0604030504040204" pitchFamily="34" charset="0"/>
            </a:endParaRPr>
          </a:p>
        </p:txBody>
      </p:sp>
      <p:pic>
        <p:nvPicPr>
          <p:cNvPr id="4" name="Picture 17"/>
          <p:cNvPicPr>
            <a:picLocks noChangeAspect="1" noChangeArrowheads="1"/>
          </p:cNvPicPr>
          <p:nvPr/>
        </p:nvPicPr>
        <p:blipFill>
          <a:blip r:embed="rId5"/>
          <a:srcRect l="29937" t="13781" r="9518" b="54328"/>
          <a:stretch>
            <a:fillRect/>
          </a:stretch>
        </p:blipFill>
        <p:spPr bwMode="auto">
          <a:xfrm>
            <a:off x="147638" y="2546350"/>
            <a:ext cx="8891587" cy="2633663"/>
          </a:xfrm>
          <a:prstGeom prst="rect">
            <a:avLst/>
          </a:prstGeom>
          <a:ln>
            <a:noFill/>
          </a:ln>
          <a:effectLst>
            <a:outerShdw blurRad="190500" algn="tl" rotWithShape="0">
              <a:srgbClr val="000000">
                <a:alpha val="70000"/>
              </a:srgbClr>
            </a:outerShdw>
          </a:effectLst>
        </p:spPr>
      </p:pic>
      <p:sp>
        <p:nvSpPr>
          <p:cNvPr id="34821" name="正方形/長方形 4"/>
          <p:cNvSpPr>
            <a:spLocks noChangeArrowheads="1"/>
          </p:cNvSpPr>
          <p:nvPr/>
        </p:nvSpPr>
        <p:spPr bwMode="auto">
          <a:xfrm>
            <a:off x="-47625" y="5180013"/>
            <a:ext cx="9144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0">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defTabSz="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defTabSz="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defTabSz="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defTabSz="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400"/>
              <a:t>　・　 ３学年間を見通して，このような学習過程を工夫した題材を計画</a:t>
            </a:r>
            <a:endParaRPr lang="en-US" altLang="ja-JP" sz="2400"/>
          </a:p>
          <a:p>
            <a:pPr>
              <a:spcBef>
                <a:spcPct val="0"/>
              </a:spcBef>
              <a:buFontTx/>
              <a:buNone/>
            </a:pPr>
            <a:r>
              <a:rPr lang="en-US" altLang="ja-JP" sz="2400"/>
              <a:t>     </a:t>
            </a:r>
            <a:r>
              <a:rPr lang="ja-JP" altLang="en-US" sz="2400"/>
              <a:t>的に配列し課題を解決する力を養うことが大切である。</a:t>
            </a:r>
            <a:endParaRPr lang="en-US" altLang="ja-JP" sz="2400"/>
          </a:p>
          <a:p>
            <a:pPr>
              <a:spcBef>
                <a:spcPct val="0"/>
              </a:spcBef>
              <a:buFontTx/>
              <a:buNone/>
            </a:pPr>
            <a:r>
              <a:rPr lang="ja-JP" altLang="en-US" sz="2400"/>
              <a:t>　・　この学習過程は，生徒の状況や題材構成等に応じて異なることに</a:t>
            </a:r>
            <a:endParaRPr lang="en-US" altLang="ja-JP" sz="2400"/>
          </a:p>
          <a:p>
            <a:pPr>
              <a:spcBef>
                <a:spcPct val="0"/>
              </a:spcBef>
              <a:buFontTx/>
              <a:buNone/>
            </a:pPr>
            <a:r>
              <a:rPr lang="ja-JP" altLang="en-US" sz="2400"/>
              <a:t>　  留意する。</a:t>
            </a:r>
            <a:endParaRPr lang="en-US" altLang="ja-JP" sz="2400"/>
          </a:p>
        </p:txBody>
      </p:sp>
      <p:sp>
        <p:nvSpPr>
          <p:cNvPr id="7" name="正方形/長方形 6"/>
          <p:cNvSpPr/>
          <p:nvPr/>
        </p:nvSpPr>
        <p:spPr>
          <a:xfrm>
            <a:off x="147638" y="974725"/>
            <a:ext cx="8926512" cy="1570038"/>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defTabSz="0">
              <a:defRPr/>
            </a:pPr>
            <a:r>
              <a:rPr kumimoji="1" lang="ja-JP" altLang="en-US" sz="2400" dirty="0">
                <a:solidFill>
                  <a:prstClr val="black"/>
                </a:solidFill>
              </a:rPr>
              <a:t>（２）　</a:t>
            </a:r>
            <a:r>
              <a:rPr kumimoji="1" lang="ja-JP" altLang="en-US" sz="2400" dirty="0"/>
              <a:t>家族・家庭や地域における生活の中から問題を見いだして課</a:t>
            </a:r>
            <a:endParaRPr kumimoji="1" lang="en-US" altLang="ja-JP" sz="2400" dirty="0"/>
          </a:p>
          <a:p>
            <a:pPr defTabSz="0">
              <a:defRPr/>
            </a:pPr>
            <a:r>
              <a:rPr kumimoji="1" lang="ja-JP" altLang="en-US" sz="2400" dirty="0"/>
              <a:t>　</a:t>
            </a:r>
            <a:r>
              <a:rPr kumimoji="1" lang="en-US" altLang="ja-JP" sz="2400" dirty="0"/>
              <a:t>    </a:t>
            </a:r>
            <a:r>
              <a:rPr kumimoji="1" lang="ja-JP" altLang="en-US" sz="2400" dirty="0"/>
              <a:t>題を設定し，解決策を構想し，実践を評価・改善し，考察したこと</a:t>
            </a:r>
            <a:endParaRPr kumimoji="1" lang="en-US" altLang="ja-JP" sz="2400" dirty="0"/>
          </a:p>
          <a:p>
            <a:pPr defTabSz="0">
              <a:defRPr/>
            </a:pPr>
            <a:r>
              <a:rPr kumimoji="1" lang="en-US" altLang="ja-JP" sz="2400" dirty="0"/>
              <a:t>       </a:t>
            </a:r>
            <a:r>
              <a:rPr kumimoji="1" lang="ja-JP" altLang="en-US" sz="2400" dirty="0"/>
              <a:t>を論理的に表現するなど，これからの生活を展望して課題を解</a:t>
            </a:r>
            <a:endParaRPr kumimoji="1" lang="en-US" altLang="ja-JP" sz="2400" dirty="0"/>
          </a:p>
          <a:p>
            <a:pPr defTabSz="0">
              <a:defRPr/>
            </a:pPr>
            <a:r>
              <a:rPr kumimoji="1" lang="en-US" altLang="ja-JP" sz="2400" dirty="0"/>
              <a:t>       </a:t>
            </a:r>
            <a:r>
              <a:rPr kumimoji="1" lang="ja-JP" altLang="en-US" sz="2400" dirty="0"/>
              <a:t>決する力を養う。（</a:t>
            </a:r>
            <a:r>
              <a:rPr lang="ja-JP" altLang="en-US" sz="2400" dirty="0">
                <a:latin typeface="ＭＳ Ｐ明朝" pitchFamily="18" charset="-128"/>
              </a:rPr>
              <a:t>思考力，判断力，表現力等）</a:t>
            </a:r>
            <a:endParaRPr kumimoji="1" lang="en-US" altLang="ja-JP" sz="2400" dirty="0"/>
          </a:p>
        </p:txBody>
      </p:sp>
      <p:sp>
        <p:nvSpPr>
          <p:cNvPr id="8" name="正方形/長方形 7"/>
          <p:cNvSpPr/>
          <p:nvPr/>
        </p:nvSpPr>
        <p:spPr>
          <a:xfrm>
            <a:off x="7812088" y="2568575"/>
            <a:ext cx="1227137" cy="28733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a:p>
        </p:txBody>
      </p:sp>
      <p:sp>
        <p:nvSpPr>
          <p:cNvPr id="9" name="正方形/長方形 8"/>
          <p:cNvSpPr/>
          <p:nvPr/>
        </p:nvSpPr>
        <p:spPr>
          <a:xfrm>
            <a:off x="1327150" y="2686050"/>
            <a:ext cx="5964238" cy="276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1" lang="ja-JP" altLang="en-US" sz="2000" dirty="0">
                <a:solidFill>
                  <a:schemeClr val="tx1"/>
                </a:solidFill>
              </a:rPr>
              <a:t>家庭科，技術・家庭（家庭分野）の学習過程の参考例</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048"/>
    </mc:Choice>
    <mc:Fallback xmlns="">
      <p:transition spd="slow" advTm="6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AutoShape 17"/>
          <p:cNvSpPr>
            <a:spLocks noChangeArrowheads="1"/>
          </p:cNvSpPr>
          <p:nvPr/>
        </p:nvSpPr>
        <p:spPr bwMode="auto">
          <a:xfrm>
            <a:off x="6228185" y="44450"/>
            <a:ext cx="2915816"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P65</a:t>
            </a:r>
            <a:r>
              <a:rPr lang="ja-JP" altLang="en-US" dirty="0"/>
              <a:t>・</a:t>
            </a:r>
            <a:r>
              <a:rPr lang="en-US" altLang="ja-JP" dirty="0"/>
              <a:t> P66</a:t>
            </a:r>
            <a:endParaRPr lang="ja-JP" altLang="en-US" dirty="0"/>
          </a:p>
        </p:txBody>
      </p:sp>
      <p:sp>
        <p:nvSpPr>
          <p:cNvPr id="36867"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Ⅱ</a:t>
            </a:r>
            <a:r>
              <a:rPr lang="ja-JP" altLang="en-US" b="1">
                <a:latin typeface="Arial" panose="020B0604020202020204" pitchFamily="34" charset="0"/>
                <a:ea typeface="HGP教科書体" panose="02020600000000000000" pitchFamily="18" charset="-128"/>
              </a:rPr>
              <a:t>　家庭分野の目標</a:t>
            </a:r>
            <a:endParaRPr lang="ja-JP" altLang="en-US">
              <a:latin typeface="Tahoma" panose="020B0604030504040204" pitchFamily="34" charset="0"/>
            </a:endParaRPr>
          </a:p>
        </p:txBody>
      </p:sp>
      <p:sp>
        <p:nvSpPr>
          <p:cNvPr id="36868" name="正方形/長方形 4"/>
          <p:cNvSpPr>
            <a:spLocks noChangeArrowheads="1"/>
          </p:cNvSpPr>
          <p:nvPr/>
        </p:nvSpPr>
        <p:spPr bwMode="auto">
          <a:xfrm>
            <a:off x="0" y="2997200"/>
            <a:ext cx="91440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0">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defTabSz="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defTabSz="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defTabSz="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defTabSz="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800" b="1">
                <a:solidFill>
                  <a:srgbClr val="FF0000"/>
                </a:solidFill>
              </a:rPr>
              <a:t>　　</a:t>
            </a:r>
            <a:r>
              <a:rPr lang="ja-JP" altLang="en-US" sz="2800" b="1" u="sng">
                <a:solidFill>
                  <a:srgbClr val="FF0000"/>
                </a:solidFill>
              </a:rPr>
              <a:t>家族や地域の人々と協働し</a:t>
            </a:r>
            <a:endParaRPr lang="en-US" altLang="ja-JP" sz="2800" b="1" u="sng">
              <a:solidFill>
                <a:srgbClr val="FF0000"/>
              </a:solidFill>
            </a:endParaRPr>
          </a:p>
          <a:p>
            <a:pPr>
              <a:spcBef>
                <a:spcPct val="0"/>
              </a:spcBef>
              <a:buFontTx/>
              <a:buNone/>
            </a:pPr>
            <a:r>
              <a:rPr lang="ja-JP" altLang="en-US" sz="2800"/>
              <a:t>　　よりよい生活を目指して，家族と協力し，地域の人々とと</a:t>
            </a:r>
            <a:endParaRPr lang="en-US" altLang="ja-JP" sz="2800"/>
          </a:p>
          <a:p>
            <a:pPr>
              <a:spcBef>
                <a:spcPct val="0"/>
              </a:spcBef>
              <a:buFontTx/>
              <a:buNone/>
            </a:pPr>
            <a:r>
              <a:rPr lang="ja-JP" altLang="en-US" sz="2800"/>
              <a:t>　もに力を合わせて，主体的に物事に取り組むこと。</a:t>
            </a:r>
            <a:endParaRPr lang="en-US" altLang="ja-JP" sz="2800"/>
          </a:p>
          <a:p>
            <a:pPr>
              <a:spcBef>
                <a:spcPct val="0"/>
              </a:spcBef>
              <a:buFontTx/>
              <a:buNone/>
            </a:pPr>
            <a:r>
              <a:rPr lang="ja-JP" altLang="en-US" sz="2800"/>
              <a:t>　　その際，高齢者との関わりについては，高齢者の身体の</a:t>
            </a:r>
            <a:endParaRPr lang="en-US" altLang="ja-JP" sz="2800"/>
          </a:p>
          <a:p>
            <a:pPr>
              <a:spcBef>
                <a:spcPct val="0"/>
              </a:spcBef>
              <a:buFontTx/>
              <a:buNone/>
            </a:pPr>
            <a:r>
              <a:rPr lang="ja-JP" altLang="en-US" sz="2800"/>
              <a:t>　特徴を踏まえたうえで関わることが大切である。</a:t>
            </a:r>
            <a:endParaRPr lang="en-US" altLang="ja-JP" sz="2400"/>
          </a:p>
          <a:p>
            <a:pPr>
              <a:spcBef>
                <a:spcPct val="0"/>
              </a:spcBef>
              <a:buFontTx/>
              <a:buNone/>
            </a:pPr>
            <a:endParaRPr lang="en-US" altLang="ja-JP" sz="2400"/>
          </a:p>
          <a:p>
            <a:pPr>
              <a:spcBef>
                <a:spcPct val="0"/>
              </a:spcBef>
              <a:buFontTx/>
              <a:buNone/>
            </a:pPr>
            <a:endParaRPr lang="en-US" altLang="ja-JP" sz="2400"/>
          </a:p>
          <a:p>
            <a:pPr>
              <a:spcBef>
                <a:spcPct val="0"/>
              </a:spcBef>
              <a:buFontTx/>
              <a:buNone/>
            </a:pPr>
            <a:endParaRPr lang="en-US" altLang="ja-JP" sz="2400"/>
          </a:p>
          <a:p>
            <a:pPr>
              <a:spcBef>
                <a:spcPct val="0"/>
              </a:spcBef>
              <a:buFontTx/>
              <a:buNone/>
            </a:pPr>
            <a:endParaRPr lang="en-US" altLang="ja-JP" sz="2400"/>
          </a:p>
          <a:p>
            <a:pPr>
              <a:spcBef>
                <a:spcPct val="0"/>
              </a:spcBef>
              <a:buFontTx/>
              <a:buNone/>
            </a:pPr>
            <a:endParaRPr lang="en-US" altLang="ja-JP" sz="2400"/>
          </a:p>
        </p:txBody>
      </p:sp>
      <p:sp>
        <p:nvSpPr>
          <p:cNvPr id="6" name="正方形/長方形 5"/>
          <p:cNvSpPr/>
          <p:nvPr/>
        </p:nvSpPr>
        <p:spPr>
          <a:xfrm>
            <a:off x="182563" y="1081088"/>
            <a:ext cx="8731250" cy="1200150"/>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defTabSz="0">
              <a:defRPr/>
            </a:pPr>
            <a:r>
              <a:rPr kumimoji="1" lang="ja-JP" altLang="en-US" sz="2400" dirty="0">
                <a:solidFill>
                  <a:prstClr val="black"/>
                </a:solidFill>
              </a:rPr>
              <a:t>（３）　</a:t>
            </a:r>
            <a:r>
              <a:rPr kumimoji="1" lang="ja-JP" altLang="en-US" sz="2400" dirty="0"/>
              <a:t>自分と家族，家庭生活と地域との関わりを考え，家族や地域</a:t>
            </a:r>
            <a:endParaRPr kumimoji="1" lang="en-US" altLang="ja-JP" sz="2400" dirty="0"/>
          </a:p>
          <a:p>
            <a:pPr defTabSz="0">
              <a:defRPr/>
            </a:pPr>
            <a:r>
              <a:rPr kumimoji="1" lang="ja-JP" altLang="en-US" sz="2400" dirty="0"/>
              <a:t>　　 の人々と協働し，よりよい生活の実現に向けて，生活を工夫し</a:t>
            </a:r>
            <a:endParaRPr kumimoji="1" lang="en-US" altLang="ja-JP" sz="2400" dirty="0"/>
          </a:p>
          <a:p>
            <a:pPr defTabSz="0">
              <a:defRPr/>
            </a:pPr>
            <a:r>
              <a:rPr kumimoji="1" lang="en-US" altLang="ja-JP" sz="2400" dirty="0"/>
              <a:t>       </a:t>
            </a:r>
            <a:r>
              <a:rPr kumimoji="1" lang="ja-JP" altLang="en-US" sz="2400" dirty="0"/>
              <a:t>創造しようとする実践的な態度を養う。</a:t>
            </a:r>
            <a:endParaRPr kumimoji="1" lang="en-US" altLang="ja-JP" sz="2400" dirty="0"/>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078"/>
    </mc:Choice>
    <mc:Fallback xmlns="">
      <p:transition spd="slow" advTm="72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P69~</a:t>
            </a:r>
            <a:endParaRPr lang="ja-JP" altLang="en-US" dirty="0"/>
          </a:p>
        </p:txBody>
      </p:sp>
      <p:sp>
        <p:nvSpPr>
          <p:cNvPr id="6" name="正方形/長方形 5"/>
          <p:cNvSpPr/>
          <p:nvPr/>
        </p:nvSpPr>
        <p:spPr>
          <a:xfrm>
            <a:off x="250825" y="1196975"/>
            <a:ext cx="8677275" cy="532765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t>Ｓｓ小</a:t>
            </a:r>
          </a:p>
        </p:txBody>
      </p:sp>
      <p:sp>
        <p:nvSpPr>
          <p:cNvPr id="14341" name="テキスト ボックス 6"/>
          <p:cNvSpPr txBox="1">
            <a:spLocks noChangeArrowheads="1"/>
          </p:cNvSpPr>
          <p:nvPr/>
        </p:nvSpPr>
        <p:spPr bwMode="auto">
          <a:xfrm>
            <a:off x="323850" y="1268413"/>
            <a:ext cx="8496300" cy="8158162"/>
          </a:xfrm>
          <a:prstGeom prst="rect">
            <a:avLst/>
          </a:prstGeom>
          <a:noFill/>
          <a:ln w="9525">
            <a:noFill/>
            <a:miter lim="800000"/>
            <a:headEnd/>
            <a:tailEnd/>
          </a:ln>
        </p:spPr>
        <p:txBody>
          <a:bodyPr>
            <a:spAutoFit/>
          </a:bodyPr>
          <a:lstStyle/>
          <a:p>
            <a:pPr eaLnBrk="1" hangingPunct="1">
              <a:lnSpc>
                <a:spcPts val="3700"/>
              </a:lnSpc>
              <a:defRPr/>
            </a:pPr>
            <a:r>
              <a:rPr kumimoji="1" lang="ja-JP" altLang="en-US" sz="2800" b="1" dirty="0">
                <a:effectLst>
                  <a:outerShdw blurRad="38100" dist="38100" dir="2700000" algn="tl">
                    <a:srgbClr val="000000">
                      <a:alpha val="43137"/>
                    </a:srgbClr>
                  </a:outerShdw>
                </a:effectLst>
                <a:latin typeface="Tahoma" pitchFamily="34" charset="0"/>
              </a:rPr>
              <a:t>Ａ　家族・家庭生活　　</a:t>
            </a:r>
            <a:r>
              <a:rPr kumimoji="1" lang="ja-JP" altLang="en-US" sz="2800" b="1" u="sng" dirty="0">
                <a:solidFill>
                  <a:srgbClr val="FF0000"/>
                </a:solidFill>
                <a:effectLst>
                  <a:outerShdw blurRad="38100" dist="38100" dir="2700000" algn="tl">
                    <a:srgbClr val="000000">
                      <a:alpha val="43137"/>
                    </a:srgbClr>
                  </a:outerShdw>
                </a:effectLst>
                <a:latin typeface="Tahoma" pitchFamily="34" charset="0"/>
              </a:rPr>
              <a:t>協力・協働</a:t>
            </a:r>
            <a:endParaRPr kumimoji="1" lang="en-US" altLang="ja-JP" sz="2800" b="1" u="sng" dirty="0">
              <a:solidFill>
                <a:srgbClr val="FF0000"/>
              </a:solidFill>
              <a:effectLst>
                <a:outerShdw blurRad="38100" dist="38100" dir="2700000" algn="tl">
                  <a:srgbClr val="000000">
                    <a:alpha val="43137"/>
                  </a:srgbClr>
                </a:outerShdw>
              </a:effectLst>
              <a:latin typeface="Tahoma" pitchFamily="34" charset="0"/>
            </a:endParaRPr>
          </a:p>
          <a:p>
            <a:pPr eaLnBrk="1" hangingPunct="1">
              <a:lnSpc>
                <a:spcPts val="3700"/>
              </a:lnSpc>
              <a:defRPr/>
            </a:pPr>
            <a:r>
              <a:rPr kumimoji="1" lang="ja-JP" altLang="en-US" sz="2400" dirty="0">
                <a:latin typeface="+mn-ea"/>
              </a:rPr>
              <a:t>（１）「自分の成長と家族・家庭生活」</a:t>
            </a:r>
            <a:endParaRPr kumimoji="1" lang="en-US" altLang="ja-JP" sz="2400" dirty="0">
              <a:latin typeface="+mn-ea"/>
            </a:endParaRPr>
          </a:p>
          <a:p>
            <a:pPr eaLnBrk="1" hangingPunct="1">
              <a:lnSpc>
                <a:spcPts val="3700"/>
              </a:lnSpc>
              <a:defRPr/>
            </a:pPr>
            <a:r>
              <a:rPr kumimoji="1" lang="ja-JP" altLang="en-US" sz="2400" dirty="0">
                <a:latin typeface="+mn-ea"/>
              </a:rPr>
              <a:t>　　　</a:t>
            </a:r>
            <a:r>
              <a:rPr kumimoji="1" lang="ja-JP" altLang="en-US" sz="2400" dirty="0">
                <a:solidFill>
                  <a:srgbClr val="FF0000"/>
                </a:solidFill>
                <a:latin typeface="+mn-ea"/>
              </a:rPr>
              <a:t>・</a:t>
            </a:r>
            <a:r>
              <a:rPr kumimoji="1" lang="ja-JP" altLang="en-US" sz="2400" b="1" u="sng" dirty="0">
                <a:solidFill>
                  <a:srgbClr val="FF0000"/>
                </a:solidFill>
                <a:latin typeface="+mn-ea"/>
              </a:rPr>
              <a:t>家族・家庭の基本的な機能</a:t>
            </a:r>
            <a:r>
              <a:rPr kumimoji="1" lang="ja-JP" altLang="en-US" sz="2400" dirty="0">
                <a:latin typeface="+mn-ea"/>
              </a:rPr>
              <a:t>について理解する。</a:t>
            </a:r>
            <a:endParaRPr kumimoji="1" lang="en-US" altLang="ja-JP" sz="2400" b="1" u="sng" dirty="0">
              <a:solidFill>
                <a:srgbClr val="FF0000"/>
              </a:solidFill>
              <a:latin typeface="+mn-ea"/>
            </a:endParaRPr>
          </a:p>
          <a:p>
            <a:pPr eaLnBrk="1" hangingPunct="1">
              <a:lnSpc>
                <a:spcPts val="3700"/>
              </a:lnSpc>
              <a:defRPr/>
            </a:pPr>
            <a:r>
              <a:rPr kumimoji="1" lang="ja-JP" altLang="en-US" sz="2400" dirty="0">
                <a:latin typeface="+mn-ea"/>
              </a:rPr>
              <a:t>（２）「幼児の生活と家族」　</a:t>
            </a:r>
            <a:endParaRPr kumimoji="1" lang="en-US" altLang="ja-JP" sz="2400" dirty="0">
              <a:latin typeface="+mn-ea"/>
            </a:endParaRPr>
          </a:p>
          <a:p>
            <a:pPr eaLnBrk="1" hangingPunct="1">
              <a:lnSpc>
                <a:spcPts val="3700"/>
              </a:lnSpc>
              <a:defRPr/>
            </a:pPr>
            <a:r>
              <a:rPr kumimoji="1" lang="ja-JP" altLang="en-US" sz="2400" b="1" dirty="0">
                <a:solidFill>
                  <a:srgbClr val="FF0000"/>
                </a:solidFill>
                <a:latin typeface="+mn-ea"/>
              </a:rPr>
              <a:t>　　　・</a:t>
            </a:r>
            <a:r>
              <a:rPr kumimoji="1" lang="ja-JP" altLang="en-US" sz="2400" b="1" u="sng" dirty="0">
                <a:solidFill>
                  <a:srgbClr val="FF0000"/>
                </a:solidFill>
                <a:latin typeface="+mn-ea"/>
              </a:rPr>
              <a:t>遊びの意義や幼児との関わり方</a:t>
            </a:r>
            <a:endParaRPr kumimoji="1" lang="en-US" altLang="ja-JP" sz="2400" b="1" u="sng" dirty="0">
              <a:solidFill>
                <a:srgbClr val="FF0000"/>
              </a:solidFill>
              <a:latin typeface="+mn-ea"/>
            </a:endParaRPr>
          </a:p>
          <a:p>
            <a:pPr eaLnBrk="1" hangingPunct="1">
              <a:lnSpc>
                <a:spcPts val="3700"/>
              </a:lnSpc>
              <a:defRPr/>
            </a:pPr>
            <a:r>
              <a:rPr kumimoji="1" lang="ja-JP" altLang="en-US" sz="2400" dirty="0">
                <a:latin typeface="+mn-ea"/>
              </a:rPr>
              <a:t>（３）「家族・家庭や地域との関わり」　</a:t>
            </a:r>
            <a:endParaRPr kumimoji="1" lang="en-US" altLang="ja-JP" sz="2400" dirty="0">
              <a:latin typeface="+mn-ea"/>
            </a:endParaRPr>
          </a:p>
          <a:p>
            <a:pPr eaLnBrk="1" hangingPunct="1">
              <a:lnSpc>
                <a:spcPts val="3700"/>
              </a:lnSpc>
              <a:defRPr/>
            </a:pPr>
            <a:r>
              <a:rPr kumimoji="1" lang="ja-JP" altLang="en-US" sz="2400" b="1" dirty="0">
                <a:solidFill>
                  <a:srgbClr val="FF0000"/>
                </a:solidFill>
                <a:latin typeface="+mn-ea"/>
              </a:rPr>
              <a:t>　　　・</a:t>
            </a:r>
            <a:r>
              <a:rPr kumimoji="1" lang="ja-JP" altLang="en-US" sz="2400" b="1" u="sng" dirty="0">
                <a:solidFill>
                  <a:srgbClr val="FF0000"/>
                </a:solidFill>
                <a:latin typeface="+mn-ea"/>
              </a:rPr>
              <a:t>介護など高齢者との関わり方　</a:t>
            </a:r>
            <a:endParaRPr kumimoji="1" lang="en-US" altLang="ja-JP" sz="2400" b="1" u="sng" dirty="0">
              <a:solidFill>
                <a:srgbClr val="FF0000"/>
              </a:solidFill>
              <a:latin typeface="+mn-ea"/>
            </a:endParaRPr>
          </a:p>
          <a:p>
            <a:pPr eaLnBrk="1" hangingPunct="1">
              <a:lnSpc>
                <a:spcPts val="3700"/>
              </a:lnSpc>
              <a:defRPr/>
            </a:pPr>
            <a:r>
              <a:rPr kumimoji="1" lang="ja-JP" altLang="en-US" sz="2400" b="1" dirty="0">
                <a:solidFill>
                  <a:srgbClr val="FF0000"/>
                </a:solidFill>
                <a:latin typeface="+mn-ea"/>
              </a:rPr>
              <a:t>　　  ・ </a:t>
            </a:r>
            <a:r>
              <a:rPr kumimoji="1" lang="ja-JP" altLang="en-US" sz="2400" b="1" u="sng" dirty="0">
                <a:solidFill>
                  <a:srgbClr val="FF0000"/>
                </a:solidFill>
                <a:latin typeface="+mn-ea"/>
              </a:rPr>
              <a:t>協働する</a:t>
            </a:r>
            <a:r>
              <a:rPr kumimoji="1" lang="ja-JP" altLang="en-US" sz="2400" b="1" dirty="0">
                <a:latin typeface="+mn-ea"/>
              </a:rPr>
              <a:t>ために必要な学習内容として</a:t>
            </a:r>
            <a:r>
              <a:rPr kumimoji="1" lang="ja-JP" altLang="en-US" sz="2400" b="1" u="sng" dirty="0">
                <a:solidFill>
                  <a:srgbClr val="FF0000"/>
                </a:solidFill>
                <a:latin typeface="+mn-ea"/>
              </a:rPr>
              <a:t>立ち上がりや歩行    </a:t>
            </a:r>
            <a:endParaRPr kumimoji="1" lang="en-US" altLang="ja-JP" sz="2400" b="1" u="sng" dirty="0">
              <a:solidFill>
                <a:srgbClr val="FF0000"/>
              </a:solidFill>
              <a:latin typeface="+mn-ea"/>
            </a:endParaRPr>
          </a:p>
          <a:p>
            <a:pPr eaLnBrk="1" hangingPunct="1">
              <a:lnSpc>
                <a:spcPts val="3700"/>
              </a:lnSpc>
              <a:defRPr/>
            </a:pPr>
            <a:r>
              <a:rPr kumimoji="1" lang="en-US" altLang="ja-JP" sz="2400" b="1" dirty="0">
                <a:solidFill>
                  <a:srgbClr val="FF0000"/>
                </a:solidFill>
                <a:latin typeface="+mn-ea"/>
              </a:rPr>
              <a:t>         </a:t>
            </a:r>
            <a:r>
              <a:rPr kumimoji="1" lang="ja-JP" altLang="en-US" sz="2400" b="1" u="sng" dirty="0">
                <a:solidFill>
                  <a:srgbClr val="FF0000"/>
                </a:solidFill>
                <a:latin typeface="+mn-ea"/>
              </a:rPr>
              <a:t>などの介助の方法</a:t>
            </a:r>
            <a:r>
              <a:rPr kumimoji="1" lang="ja-JP" altLang="en-US" sz="2400" b="1" dirty="0">
                <a:latin typeface="+mn-ea"/>
              </a:rPr>
              <a:t>について扱い理解できるようにする。</a:t>
            </a:r>
            <a:endParaRPr kumimoji="1" lang="en-US" altLang="ja-JP" sz="2400" b="1" dirty="0">
              <a:latin typeface="+mn-ea"/>
            </a:endParaRPr>
          </a:p>
          <a:p>
            <a:pPr eaLnBrk="1" hangingPunct="1">
              <a:lnSpc>
                <a:spcPts val="3700"/>
              </a:lnSpc>
              <a:defRPr/>
            </a:pPr>
            <a:r>
              <a:rPr kumimoji="1" lang="en-US" altLang="ja-JP" sz="2400" b="1" dirty="0">
                <a:latin typeface="+mn-ea"/>
              </a:rPr>
              <a:t>      ※</a:t>
            </a:r>
            <a:r>
              <a:rPr kumimoji="1" lang="ja-JP" altLang="en-US" sz="2400" b="1" dirty="0">
                <a:latin typeface="+mn-ea"/>
              </a:rPr>
              <a:t>食事や介助の方法は指導内容には入らない。</a:t>
            </a:r>
            <a:endParaRPr kumimoji="1" lang="en-US" altLang="ja-JP" sz="2400" dirty="0">
              <a:latin typeface="+mn-ea"/>
            </a:endParaRPr>
          </a:p>
          <a:p>
            <a:pPr eaLnBrk="1" hangingPunct="1">
              <a:lnSpc>
                <a:spcPts val="3700"/>
              </a:lnSpc>
              <a:defRPr/>
            </a:pPr>
            <a:r>
              <a:rPr kumimoji="1" lang="ja-JP" altLang="en-US" sz="2400" dirty="0">
                <a:latin typeface="+mn-ea"/>
              </a:rPr>
              <a:t>　　</a:t>
            </a:r>
            <a:endParaRPr kumimoji="1" lang="en-US" altLang="ja-JP" sz="2400" dirty="0">
              <a:latin typeface="+mn-ea"/>
            </a:endParaRPr>
          </a:p>
          <a:p>
            <a:pPr eaLnBrk="1" hangingPunct="1">
              <a:lnSpc>
                <a:spcPts val="3700"/>
              </a:lnSpc>
              <a:defRPr/>
            </a:pPr>
            <a:r>
              <a:rPr kumimoji="1" lang="ja-JP" altLang="en-US" sz="2400" dirty="0">
                <a:latin typeface="+mn-ea"/>
              </a:rPr>
              <a:t>　　</a:t>
            </a:r>
            <a:endParaRPr kumimoji="1" lang="en-US" altLang="ja-JP" sz="2400" dirty="0">
              <a:latin typeface="+mn-ea"/>
            </a:endParaRPr>
          </a:p>
          <a:p>
            <a:pPr eaLnBrk="1" hangingPunct="1">
              <a:lnSpc>
                <a:spcPts val="3700"/>
              </a:lnSpc>
              <a:defRPr/>
            </a:pPr>
            <a:endParaRPr kumimoji="1" lang="en-US" altLang="ja-JP" sz="2400" dirty="0">
              <a:latin typeface="+mn-ea"/>
            </a:endParaRPr>
          </a:p>
          <a:p>
            <a:pPr eaLnBrk="1" hangingPunct="1">
              <a:lnSpc>
                <a:spcPts val="3700"/>
              </a:lnSpc>
              <a:defRPr/>
            </a:pPr>
            <a:r>
              <a:rPr kumimoji="1" lang="ja-JP" altLang="en-US" sz="2400" dirty="0">
                <a:latin typeface="+mn-ea"/>
              </a:rPr>
              <a:t>　</a:t>
            </a:r>
            <a:endParaRPr kumimoji="1" lang="en-US" altLang="ja-JP" sz="2400" dirty="0">
              <a:latin typeface="+mn-ea"/>
            </a:endParaRPr>
          </a:p>
          <a:p>
            <a:pPr eaLnBrk="1" hangingPunct="1">
              <a:lnSpc>
                <a:spcPts val="3700"/>
              </a:lnSpc>
              <a:defRPr/>
            </a:pPr>
            <a:endParaRPr kumimoji="1" lang="en-US" altLang="ja-JP" sz="2400" dirty="0">
              <a:latin typeface="+mn-ea"/>
            </a:endParaRPr>
          </a:p>
          <a:p>
            <a:pPr eaLnBrk="1" hangingPunct="1">
              <a:lnSpc>
                <a:spcPts val="3700"/>
              </a:lnSpc>
              <a:defRPr/>
            </a:pPr>
            <a:endParaRPr kumimoji="1" lang="en-US" altLang="ja-JP" sz="2400" dirty="0">
              <a:latin typeface="+mn-ea"/>
            </a:endParaRPr>
          </a:p>
          <a:p>
            <a:pPr eaLnBrk="1" hangingPunct="1">
              <a:lnSpc>
                <a:spcPts val="3700"/>
              </a:lnSpc>
              <a:defRPr/>
            </a:pPr>
            <a:endParaRPr kumimoji="1" lang="en-US" altLang="ja-JP" sz="2400" dirty="0">
              <a:latin typeface="+mn-ea"/>
            </a:endParaRPr>
          </a:p>
        </p:txBody>
      </p:sp>
      <p:sp>
        <p:nvSpPr>
          <p:cNvPr id="38917"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家庭分野の内容</a:t>
            </a:r>
            <a:endParaRPr lang="ja-JP" altLang="en-US">
              <a:latin typeface="Tahoma" panose="020B0604030504040204" pitchFamily="34" charset="0"/>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7054"/>
    </mc:Choice>
    <mc:Fallback xmlns="">
      <p:transition spd="slow" advTm="13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P79~</a:t>
            </a:r>
            <a:endParaRPr lang="ja-JP" altLang="en-US" dirty="0"/>
          </a:p>
        </p:txBody>
      </p:sp>
      <p:sp>
        <p:nvSpPr>
          <p:cNvPr id="6" name="正方形/長方形 5"/>
          <p:cNvSpPr/>
          <p:nvPr/>
        </p:nvSpPr>
        <p:spPr>
          <a:xfrm>
            <a:off x="250825" y="1196975"/>
            <a:ext cx="8677275" cy="532765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t>Ｓｓ小</a:t>
            </a:r>
          </a:p>
        </p:txBody>
      </p:sp>
      <p:sp>
        <p:nvSpPr>
          <p:cNvPr id="14341" name="テキスト ボックス 6"/>
          <p:cNvSpPr txBox="1">
            <a:spLocks noChangeArrowheads="1"/>
          </p:cNvSpPr>
          <p:nvPr/>
        </p:nvSpPr>
        <p:spPr bwMode="auto">
          <a:xfrm>
            <a:off x="323850" y="1268413"/>
            <a:ext cx="8496300" cy="7683500"/>
          </a:xfrm>
          <a:prstGeom prst="rect">
            <a:avLst/>
          </a:prstGeom>
          <a:noFill/>
          <a:ln w="9525">
            <a:noFill/>
            <a:miter lim="800000"/>
            <a:headEnd/>
            <a:tailEnd/>
          </a:ln>
        </p:spPr>
        <p:txBody>
          <a:bodyPr>
            <a:spAutoFit/>
          </a:bodyPr>
          <a:lstStyle/>
          <a:p>
            <a:pPr eaLnBrk="1" hangingPunct="1">
              <a:lnSpc>
                <a:spcPts val="3700"/>
              </a:lnSpc>
              <a:defRPr/>
            </a:pPr>
            <a:r>
              <a:rPr kumimoji="1" lang="ja-JP" altLang="en-US" sz="2800" b="1" dirty="0">
                <a:effectLst>
                  <a:outerShdw blurRad="38100" dist="38100" dir="2700000" algn="tl">
                    <a:srgbClr val="000000">
                      <a:alpha val="43137"/>
                    </a:srgbClr>
                  </a:outerShdw>
                </a:effectLst>
                <a:latin typeface="Tahoma" pitchFamily="34" charset="0"/>
              </a:rPr>
              <a:t>Ａ　家族・家庭生活　　</a:t>
            </a:r>
            <a:r>
              <a:rPr kumimoji="1" lang="ja-JP" altLang="en-US" sz="2800" b="1" u="sng" dirty="0">
                <a:solidFill>
                  <a:srgbClr val="FF0000"/>
                </a:solidFill>
                <a:effectLst>
                  <a:outerShdw blurRad="38100" dist="38100" dir="2700000" algn="tl">
                    <a:srgbClr val="000000">
                      <a:alpha val="43137"/>
                    </a:srgbClr>
                  </a:outerShdw>
                </a:effectLst>
                <a:latin typeface="Tahoma" pitchFamily="34" charset="0"/>
              </a:rPr>
              <a:t>協力・協働</a:t>
            </a:r>
            <a:endParaRPr kumimoji="1" lang="en-US" altLang="ja-JP" sz="2800" b="1" u="sng" dirty="0">
              <a:solidFill>
                <a:srgbClr val="FF0000"/>
              </a:solidFill>
              <a:effectLst>
                <a:outerShdw blurRad="38100" dist="38100" dir="2700000" algn="tl">
                  <a:srgbClr val="000000">
                    <a:alpha val="43137"/>
                  </a:srgbClr>
                </a:outerShdw>
              </a:effectLst>
              <a:latin typeface="Tahoma" pitchFamily="34" charset="0"/>
            </a:endParaRPr>
          </a:p>
          <a:p>
            <a:pPr eaLnBrk="1" hangingPunct="1">
              <a:lnSpc>
                <a:spcPts val="3700"/>
              </a:lnSpc>
              <a:defRPr/>
            </a:pPr>
            <a:r>
              <a:rPr kumimoji="1" lang="ja-JP" altLang="en-US" sz="2400" dirty="0">
                <a:latin typeface="+mn-ea"/>
              </a:rPr>
              <a:t>（４）</a:t>
            </a:r>
            <a:r>
              <a:rPr kumimoji="1" lang="ja-JP" altLang="en-US" sz="2400" b="1" dirty="0">
                <a:solidFill>
                  <a:srgbClr val="0000FF"/>
                </a:solidFill>
                <a:latin typeface="+mn-ea"/>
              </a:rPr>
              <a:t>「家族・家庭生活についての課題と実践」</a:t>
            </a:r>
            <a:endParaRPr kumimoji="1" lang="en-US" altLang="ja-JP" sz="2400" b="1" dirty="0">
              <a:solidFill>
                <a:srgbClr val="0000FF"/>
              </a:solidFill>
              <a:latin typeface="+mn-ea"/>
            </a:endParaRPr>
          </a:p>
          <a:p>
            <a:pPr eaLnBrk="1" hangingPunct="1">
              <a:lnSpc>
                <a:spcPts val="3700"/>
              </a:lnSpc>
              <a:defRPr/>
            </a:pPr>
            <a:r>
              <a:rPr kumimoji="1" lang="ja-JP" altLang="en-US" sz="2400" dirty="0">
                <a:latin typeface="+mn-ea"/>
              </a:rPr>
              <a:t>　　ア　家族，幼児の生活又は</a:t>
            </a:r>
            <a:r>
              <a:rPr kumimoji="1" lang="ja-JP" altLang="en-US" sz="2400" b="1" u="sng" dirty="0">
                <a:solidFill>
                  <a:srgbClr val="FF0000"/>
                </a:solidFill>
                <a:latin typeface="+mn-ea"/>
              </a:rPr>
              <a:t>地域の生活の中</a:t>
            </a:r>
            <a:r>
              <a:rPr kumimoji="1" lang="ja-JP" altLang="en-US" sz="2400" dirty="0">
                <a:latin typeface="+mn-ea"/>
              </a:rPr>
              <a:t>から</a:t>
            </a:r>
            <a:r>
              <a:rPr kumimoji="1" lang="ja-JP" altLang="en-US" sz="2400" b="1" u="sng" dirty="0">
                <a:solidFill>
                  <a:srgbClr val="FF0000"/>
                </a:solidFill>
                <a:latin typeface="+mn-ea"/>
              </a:rPr>
              <a:t>問題を見</a:t>
            </a:r>
            <a:r>
              <a:rPr kumimoji="1" lang="ja-JP" altLang="en-US" sz="2400" b="1" u="sng" dirty="0" err="1">
                <a:solidFill>
                  <a:srgbClr val="FF0000"/>
                </a:solidFill>
                <a:latin typeface="+mn-ea"/>
              </a:rPr>
              <a:t>いだ</a:t>
            </a:r>
            <a:r>
              <a:rPr kumimoji="1" lang="ja-JP" altLang="en-US" sz="2400" b="1" u="sng" dirty="0">
                <a:solidFill>
                  <a:srgbClr val="FF0000"/>
                </a:solidFill>
                <a:latin typeface="+mn-ea"/>
              </a:rPr>
              <a:t>　　</a:t>
            </a:r>
            <a:endParaRPr kumimoji="1" lang="en-US" altLang="ja-JP" sz="2400" b="1" u="sng" dirty="0">
              <a:solidFill>
                <a:srgbClr val="FF0000"/>
              </a:solidFill>
              <a:latin typeface="+mn-ea"/>
            </a:endParaRPr>
          </a:p>
          <a:p>
            <a:pPr eaLnBrk="1" hangingPunct="1">
              <a:lnSpc>
                <a:spcPts val="3700"/>
              </a:lnSpc>
              <a:defRPr/>
            </a:pPr>
            <a:r>
              <a:rPr kumimoji="1" lang="ja-JP" altLang="en-US" sz="2400" b="1" dirty="0">
                <a:solidFill>
                  <a:srgbClr val="FF0000"/>
                </a:solidFill>
                <a:latin typeface="+mn-ea"/>
              </a:rPr>
              <a:t>　　　</a:t>
            </a:r>
            <a:r>
              <a:rPr kumimoji="1" lang="ja-JP" altLang="en-US" sz="2400" b="1" u="sng" dirty="0">
                <a:solidFill>
                  <a:srgbClr val="FF0000"/>
                </a:solidFill>
                <a:latin typeface="+mn-ea"/>
              </a:rPr>
              <a:t>して課題を設定し</a:t>
            </a:r>
            <a:r>
              <a:rPr kumimoji="1" lang="ja-JP" altLang="en-US" sz="2400" dirty="0">
                <a:latin typeface="+mn-ea"/>
              </a:rPr>
              <a:t>，その解決に向けてより良い生活を考え，</a:t>
            </a:r>
            <a:endParaRPr kumimoji="1" lang="en-US" altLang="ja-JP" sz="2400" dirty="0">
              <a:latin typeface="+mn-ea"/>
            </a:endParaRPr>
          </a:p>
          <a:p>
            <a:pPr eaLnBrk="1" hangingPunct="1">
              <a:lnSpc>
                <a:spcPts val="3700"/>
              </a:lnSpc>
              <a:defRPr/>
            </a:pPr>
            <a:r>
              <a:rPr kumimoji="1" lang="ja-JP" altLang="en-US" sz="2400" dirty="0">
                <a:latin typeface="+mn-ea"/>
              </a:rPr>
              <a:t>　　　計画を立てて実践できること。</a:t>
            </a:r>
            <a:endParaRPr kumimoji="1" lang="en-US" altLang="ja-JP" sz="2400" dirty="0">
              <a:latin typeface="+mn-ea"/>
            </a:endParaRPr>
          </a:p>
          <a:p>
            <a:pPr eaLnBrk="1" hangingPunct="1">
              <a:lnSpc>
                <a:spcPts val="3700"/>
              </a:lnSpc>
              <a:defRPr/>
            </a:pPr>
            <a:r>
              <a:rPr kumimoji="1" lang="ja-JP" altLang="en-US" sz="2400" dirty="0">
                <a:latin typeface="+mn-ea"/>
              </a:rPr>
              <a:t>　　</a:t>
            </a:r>
            <a:endParaRPr kumimoji="1" lang="en-US" altLang="ja-JP" sz="2400" dirty="0">
              <a:latin typeface="+mn-ea"/>
            </a:endParaRPr>
          </a:p>
          <a:p>
            <a:pPr eaLnBrk="1" hangingPunct="1">
              <a:lnSpc>
                <a:spcPts val="3700"/>
              </a:lnSpc>
              <a:defRPr/>
            </a:pPr>
            <a:r>
              <a:rPr kumimoji="1" lang="ja-JP" altLang="en-US" sz="2400" dirty="0">
                <a:latin typeface="+mn-ea"/>
              </a:rPr>
              <a:t>　</a:t>
            </a:r>
            <a:r>
              <a:rPr kumimoji="1" lang="en-US" altLang="ja-JP" sz="2400" dirty="0">
                <a:latin typeface="+mn-ea"/>
              </a:rPr>
              <a:t>※ </a:t>
            </a:r>
            <a:r>
              <a:rPr kumimoji="1" lang="ja-JP" altLang="en-US" sz="2400" dirty="0">
                <a:latin typeface="+mn-ea"/>
              </a:rPr>
              <a:t>　「Ａ家族・家庭生活」の</a:t>
            </a:r>
            <a:r>
              <a:rPr kumimoji="1" lang="en-US" altLang="ja-JP" sz="2400" dirty="0">
                <a:latin typeface="+mn-ea"/>
              </a:rPr>
              <a:t>(4)</a:t>
            </a:r>
            <a:r>
              <a:rPr kumimoji="1" lang="ja-JP" altLang="en-US" sz="2400" dirty="0">
                <a:latin typeface="+mn-ea"/>
              </a:rPr>
              <a:t>，「Ｂ衣食住の生活」の</a:t>
            </a:r>
            <a:r>
              <a:rPr kumimoji="1" lang="en-US" altLang="ja-JP" sz="2400" dirty="0">
                <a:latin typeface="+mn-ea"/>
              </a:rPr>
              <a:t>(7</a:t>
            </a:r>
            <a:r>
              <a:rPr kumimoji="1" lang="ja-JP" altLang="en-US" sz="2400" dirty="0">
                <a:latin typeface="+mn-ea"/>
              </a:rPr>
              <a:t>及び「Ｃ</a:t>
            </a:r>
            <a:endParaRPr kumimoji="1" lang="en-US" altLang="ja-JP" sz="2400" dirty="0">
              <a:latin typeface="+mn-ea"/>
            </a:endParaRPr>
          </a:p>
          <a:p>
            <a:pPr eaLnBrk="1" hangingPunct="1">
              <a:lnSpc>
                <a:spcPts val="3700"/>
              </a:lnSpc>
              <a:defRPr/>
            </a:pPr>
            <a:r>
              <a:rPr kumimoji="1" lang="ja-JP" altLang="en-US" sz="2400" dirty="0">
                <a:latin typeface="+mn-ea"/>
              </a:rPr>
              <a:t>　　　消費生活・環境」の</a:t>
            </a:r>
            <a:r>
              <a:rPr kumimoji="1" lang="en-US" altLang="ja-JP" sz="2400" dirty="0">
                <a:latin typeface="+mn-ea"/>
              </a:rPr>
              <a:t>(3)</a:t>
            </a:r>
            <a:r>
              <a:rPr kumimoji="1" lang="ja-JP" altLang="en-US" sz="2400" dirty="0">
                <a:latin typeface="+mn-ea"/>
              </a:rPr>
              <a:t>については，これら三項目のうち，一</a:t>
            </a:r>
            <a:endParaRPr kumimoji="1" lang="en-US" altLang="ja-JP" sz="2400" dirty="0">
              <a:latin typeface="+mn-ea"/>
            </a:endParaRPr>
          </a:p>
          <a:p>
            <a:pPr eaLnBrk="1" hangingPunct="1">
              <a:lnSpc>
                <a:spcPts val="3700"/>
              </a:lnSpc>
              <a:defRPr/>
            </a:pPr>
            <a:r>
              <a:rPr kumimoji="1" lang="ja-JP" altLang="en-US" sz="2400" dirty="0">
                <a:latin typeface="+mn-ea"/>
              </a:rPr>
              <a:t>　　　以上を選択し履修させること。その際，他の内容と関連を図</a:t>
            </a:r>
            <a:endParaRPr kumimoji="1" lang="en-US" altLang="ja-JP" sz="2400" dirty="0">
              <a:latin typeface="+mn-ea"/>
            </a:endParaRPr>
          </a:p>
          <a:p>
            <a:pPr eaLnBrk="1" hangingPunct="1">
              <a:lnSpc>
                <a:spcPts val="3700"/>
              </a:lnSpc>
              <a:defRPr/>
            </a:pPr>
            <a:r>
              <a:rPr kumimoji="1" lang="ja-JP" altLang="en-US" sz="2400" dirty="0">
                <a:latin typeface="+mn-ea"/>
              </a:rPr>
              <a:t>　　　り，実践的な活動を家庭や地域などで行うことができるよう</a:t>
            </a:r>
            <a:endParaRPr kumimoji="1" lang="en-US" altLang="ja-JP" sz="2400" dirty="0">
              <a:latin typeface="+mn-ea"/>
            </a:endParaRPr>
          </a:p>
          <a:p>
            <a:pPr eaLnBrk="1" hangingPunct="1">
              <a:lnSpc>
                <a:spcPts val="3700"/>
              </a:lnSpc>
              <a:defRPr/>
            </a:pPr>
            <a:r>
              <a:rPr kumimoji="1" lang="ja-JP" altLang="en-US" sz="2400" dirty="0">
                <a:latin typeface="+mn-ea"/>
              </a:rPr>
              <a:t>　　　配慮すること。</a:t>
            </a:r>
            <a:endParaRPr kumimoji="1" lang="en-US" altLang="ja-JP" sz="2400" dirty="0">
              <a:latin typeface="+mn-ea"/>
            </a:endParaRPr>
          </a:p>
          <a:p>
            <a:pPr eaLnBrk="1" hangingPunct="1">
              <a:lnSpc>
                <a:spcPts val="3700"/>
              </a:lnSpc>
              <a:defRPr/>
            </a:pPr>
            <a:endParaRPr kumimoji="1" lang="en-US" altLang="ja-JP" sz="2400" dirty="0">
              <a:latin typeface="+mn-ea"/>
            </a:endParaRPr>
          </a:p>
          <a:p>
            <a:pPr eaLnBrk="1" hangingPunct="1">
              <a:lnSpc>
                <a:spcPts val="3700"/>
              </a:lnSpc>
              <a:defRPr/>
            </a:pPr>
            <a:r>
              <a:rPr kumimoji="1" lang="ja-JP" altLang="en-US" sz="2400" dirty="0">
                <a:latin typeface="+mn-ea"/>
              </a:rPr>
              <a:t>　</a:t>
            </a:r>
            <a:endParaRPr kumimoji="1" lang="en-US" altLang="ja-JP" sz="2400" dirty="0">
              <a:latin typeface="+mn-ea"/>
            </a:endParaRPr>
          </a:p>
          <a:p>
            <a:pPr eaLnBrk="1" hangingPunct="1">
              <a:lnSpc>
                <a:spcPts val="3700"/>
              </a:lnSpc>
              <a:defRPr/>
            </a:pPr>
            <a:endParaRPr kumimoji="1" lang="en-US" altLang="ja-JP" sz="2400" dirty="0">
              <a:latin typeface="+mn-ea"/>
            </a:endParaRPr>
          </a:p>
          <a:p>
            <a:pPr eaLnBrk="1" hangingPunct="1">
              <a:lnSpc>
                <a:spcPts val="3700"/>
              </a:lnSpc>
              <a:defRPr/>
            </a:pPr>
            <a:endParaRPr kumimoji="1" lang="en-US" altLang="ja-JP" sz="2400" dirty="0">
              <a:latin typeface="+mn-ea"/>
            </a:endParaRPr>
          </a:p>
          <a:p>
            <a:pPr eaLnBrk="1" hangingPunct="1">
              <a:lnSpc>
                <a:spcPts val="3700"/>
              </a:lnSpc>
              <a:defRPr/>
            </a:pPr>
            <a:endParaRPr kumimoji="1" lang="en-US" altLang="ja-JP" sz="2400" dirty="0">
              <a:latin typeface="+mn-ea"/>
            </a:endParaRPr>
          </a:p>
        </p:txBody>
      </p:sp>
      <p:sp>
        <p:nvSpPr>
          <p:cNvPr id="40965"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家庭分野の内容</a:t>
            </a:r>
            <a:endParaRPr lang="ja-JP" altLang="en-US">
              <a:latin typeface="Tahoma" panose="020B0604030504040204" pitchFamily="34" charset="0"/>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062"/>
    </mc:Choice>
    <mc:Fallback xmlns="">
      <p:transition spd="slow" advTm="14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15"/>
          <p:cNvSpPr>
            <a:spLocks noChangeArrowheads="1"/>
          </p:cNvSpPr>
          <p:nvPr/>
        </p:nvSpPr>
        <p:spPr bwMode="auto">
          <a:xfrm>
            <a:off x="34925" y="44450"/>
            <a:ext cx="58324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家庭分野の改訂の趣旨及び要点</a:t>
            </a:r>
            <a:endParaRPr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P5~</a:t>
            </a:r>
            <a:endParaRPr lang="ja-JP" altLang="en-US" dirty="0"/>
          </a:p>
        </p:txBody>
      </p:sp>
      <p:sp>
        <p:nvSpPr>
          <p:cNvPr id="6" name="正方形/長方形 5"/>
          <p:cNvSpPr/>
          <p:nvPr/>
        </p:nvSpPr>
        <p:spPr>
          <a:xfrm>
            <a:off x="250825" y="1268413"/>
            <a:ext cx="8642350" cy="4897437"/>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2293" name="テキスト ボックス 6"/>
          <p:cNvSpPr txBox="1">
            <a:spLocks noChangeArrowheads="1"/>
          </p:cNvSpPr>
          <p:nvPr/>
        </p:nvSpPr>
        <p:spPr bwMode="auto">
          <a:xfrm>
            <a:off x="323850" y="1628775"/>
            <a:ext cx="8569325" cy="4400550"/>
          </a:xfrm>
          <a:prstGeom prst="rect">
            <a:avLst/>
          </a:prstGeom>
          <a:noFill/>
          <a:ln w="9525">
            <a:noFill/>
            <a:miter lim="800000"/>
            <a:headEnd/>
            <a:tailEnd/>
          </a:ln>
        </p:spPr>
        <p:txBody>
          <a:bodyPr>
            <a:spAutoFit/>
          </a:bodyPr>
          <a:lstStyle/>
          <a:p>
            <a:pPr eaLnBrk="1" hangingPunct="1">
              <a:defRPr/>
            </a:pPr>
            <a:r>
              <a:rPr kumimoji="1" lang="en-US" altLang="ja-JP" sz="2800" dirty="0">
                <a:latin typeface="Tahoma" pitchFamily="34" charset="0"/>
              </a:rPr>
              <a:t>[</a:t>
            </a:r>
            <a:r>
              <a:rPr kumimoji="1" lang="ja-JP" altLang="en-US" sz="2800" dirty="0">
                <a:latin typeface="Tahoma" pitchFamily="34" charset="0"/>
              </a:rPr>
              <a:t>現行学習指導要領の成果と課題</a:t>
            </a:r>
            <a:r>
              <a:rPr kumimoji="1" lang="en-US" altLang="ja-JP" sz="2800" dirty="0">
                <a:latin typeface="Tahoma" pitchFamily="34" charset="0"/>
              </a:rPr>
              <a:t>]</a:t>
            </a:r>
          </a:p>
          <a:p>
            <a:pPr eaLnBrk="1" hangingPunct="1">
              <a:defRPr/>
            </a:pPr>
            <a:r>
              <a:rPr kumimoji="1" lang="ja-JP" altLang="en-US" sz="2800" dirty="0">
                <a:latin typeface="+mn-ea"/>
              </a:rPr>
              <a:t>○児童生徒の学習への関心や有用感が高い</a:t>
            </a:r>
            <a:endParaRPr kumimoji="1" lang="en-US" altLang="ja-JP" sz="2800" dirty="0">
              <a:latin typeface="+mn-ea"/>
            </a:endParaRPr>
          </a:p>
          <a:p>
            <a:pPr eaLnBrk="1" hangingPunct="1">
              <a:defRPr/>
            </a:pPr>
            <a:r>
              <a:rPr kumimoji="1" lang="ja-JP" altLang="en-US" sz="2800" dirty="0">
                <a:latin typeface="+mn-ea"/>
              </a:rPr>
              <a:t>●家族の一員として協力することへの関心が低い</a:t>
            </a:r>
            <a:endParaRPr kumimoji="1" lang="en-US" altLang="ja-JP" sz="2800" dirty="0">
              <a:latin typeface="+mn-ea"/>
            </a:endParaRPr>
          </a:p>
          <a:p>
            <a:pPr eaLnBrk="1" hangingPunct="1">
              <a:defRPr/>
            </a:pPr>
            <a:r>
              <a:rPr kumimoji="1" lang="ja-JP" altLang="en-US" sz="2800" dirty="0">
                <a:latin typeface="+mn-ea"/>
              </a:rPr>
              <a:t>●家庭での実践や社会に参画することが不十分</a:t>
            </a:r>
            <a:endParaRPr kumimoji="1" lang="en-US" altLang="ja-JP" sz="2800" dirty="0">
              <a:latin typeface="+mn-ea"/>
            </a:endParaRPr>
          </a:p>
          <a:p>
            <a:pPr eaLnBrk="1" hangingPunct="1">
              <a:defRPr/>
            </a:pPr>
            <a:r>
              <a:rPr kumimoji="1" lang="ja-JP" altLang="en-US" sz="2800" dirty="0">
                <a:latin typeface="+mn-ea"/>
              </a:rPr>
              <a:t>●</a:t>
            </a:r>
            <a:r>
              <a:rPr kumimoji="1" lang="ja-JP" altLang="en-US" sz="2800" dirty="0">
                <a:latin typeface="ＭＳ Ｐゴシック" panose="020B0600070205080204" pitchFamily="50" charset="-128"/>
              </a:rPr>
              <a:t>今後の社会の急激な変化に主体的に対応する必要</a:t>
            </a:r>
            <a:endParaRPr kumimoji="1" lang="en-US" altLang="ja-JP" sz="2800" dirty="0">
              <a:latin typeface="ＭＳ Ｐゴシック" panose="020B0600070205080204" pitchFamily="50" charset="-128"/>
            </a:endParaRPr>
          </a:p>
          <a:p>
            <a:pPr eaLnBrk="1" hangingPunct="1">
              <a:defRPr/>
            </a:pPr>
            <a:r>
              <a:rPr kumimoji="1" lang="ja-JP" altLang="en-US" sz="2800" dirty="0">
                <a:latin typeface="ＭＳ Ｐゴシック" panose="020B0600070205080204" pitchFamily="50" charset="-128"/>
              </a:rPr>
              <a:t>　　・家族・家庭生活の多様化</a:t>
            </a:r>
            <a:endParaRPr kumimoji="1" lang="en-US" altLang="ja-JP" sz="2800" dirty="0">
              <a:latin typeface="ＭＳ Ｐゴシック" panose="020B0600070205080204" pitchFamily="50" charset="-128"/>
            </a:endParaRPr>
          </a:p>
          <a:p>
            <a:pPr eaLnBrk="1" hangingPunct="1">
              <a:defRPr/>
            </a:pPr>
            <a:r>
              <a:rPr kumimoji="1" lang="ja-JP" altLang="en-US" sz="2800" dirty="0">
                <a:latin typeface="ＭＳ Ｐゴシック" panose="020B0600070205080204" pitchFamily="50" charset="-128"/>
              </a:rPr>
              <a:t>　　・消費生活の変化</a:t>
            </a:r>
            <a:endParaRPr kumimoji="1" lang="en-US" altLang="ja-JP" sz="2800" dirty="0">
              <a:latin typeface="ＭＳ Ｐゴシック" panose="020B0600070205080204" pitchFamily="50" charset="-128"/>
            </a:endParaRPr>
          </a:p>
          <a:p>
            <a:pPr eaLnBrk="1" hangingPunct="1">
              <a:defRPr/>
            </a:pPr>
            <a:r>
              <a:rPr kumimoji="1" lang="ja-JP" altLang="en-US" sz="2800" dirty="0">
                <a:latin typeface="ＭＳ Ｐゴシック" panose="020B0600070205080204" pitchFamily="50" charset="-128"/>
              </a:rPr>
              <a:t>　　・グローバル化</a:t>
            </a:r>
            <a:endParaRPr kumimoji="1" lang="en-US" altLang="ja-JP" sz="2800" dirty="0">
              <a:latin typeface="ＭＳ Ｐゴシック" panose="020B0600070205080204" pitchFamily="50" charset="-128"/>
            </a:endParaRPr>
          </a:p>
          <a:p>
            <a:pPr eaLnBrk="1" hangingPunct="1">
              <a:defRPr/>
            </a:pPr>
            <a:r>
              <a:rPr kumimoji="1" lang="ja-JP" altLang="en-US" sz="2800" dirty="0">
                <a:latin typeface="ＭＳ Ｐゴシック" panose="020B0600070205080204" pitchFamily="50" charset="-128"/>
              </a:rPr>
              <a:t>　　・少子高齢社会の進展</a:t>
            </a:r>
            <a:endParaRPr kumimoji="1" lang="en-US" altLang="ja-JP" sz="2800" dirty="0">
              <a:latin typeface="ＭＳ Ｐゴシック" panose="020B0600070205080204" pitchFamily="50" charset="-128"/>
            </a:endParaRPr>
          </a:p>
          <a:p>
            <a:pPr eaLnBrk="1" hangingPunct="1">
              <a:defRPr/>
            </a:pPr>
            <a:r>
              <a:rPr kumimoji="1" lang="ja-JP" altLang="en-US" sz="2800" dirty="0">
                <a:latin typeface="ＭＳ Ｐゴシック" panose="020B0600070205080204" pitchFamily="50" charset="-128"/>
              </a:rPr>
              <a:t>　　・持続可能な社会の構築</a:t>
            </a:r>
            <a:endParaRPr kumimoji="1" lang="en-US" altLang="ja-JP" sz="2000" dirty="0">
              <a:latin typeface="Tahoma" pitchFamily="34" charset="0"/>
            </a:endParaRPr>
          </a:p>
        </p:txBody>
      </p:sp>
      <p:sp>
        <p:nvSpPr>
          <p:cNvPr id="8" name="角丸四角形 7"/>
          <p:cNvSpPr/>
          <p:nvPr/>
        </p:nvSpPr>
        <p:spPr>
          <a:xfrm>
            <a:off x="431540" y="980703"/>
            <a:ext cx="8280920" cy="64807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t>家庭科，技術・家庭科家庭分野の目標の改善</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101"/>
    </mc:Choice>
    <mc:Fallback xmlns="">
      <p:transition spd="slow" advTm="9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P81~</a:t>
            </a:r>
            <a:endParaRPr lang="ja-JP" altLang="en-US" dirty="0"/>
          </a:p>
        </p:txBody>
      </p:sp>
      <p:sp>
        <p:nvSpPr>
          <p:cNvPr id="6" name="正方形/長方形 5"/>
          <p:cNvSpPr/>
          <p:nvPr/>
        </p:nvSpPr>
        <p:spPr>
          <a:xfrm>
            <a:off x="250825" y="1196975"/>
            <a:ext cx="8677275" cy="532765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t>Ｓｓ小</a:t>
            </a:r>
          </a:p>
        </p:txBody>
      </p:sp>
      <p:sp>
        <p:nvSpPr>
          <p:cNvPr id="14341" name="テキスト ボックス 6"/>
          <p:cNvSpPr txBox="1">
            <a:spLocks noChangeArrowheads="1"/>
          </p:cNvSpPr>
          <p:nvPr/>
        </p:nvSpPr>
        <p:spPr bwMode="auto">
          <a:xfrm>
            <a:off x="323850" y="1268413"/>
            <a:ext cx="8820150" cy="4783137"/>
          </a:xfrm>
          <a:prstGeom prst="rect">
            <a:avLst/>
          </a:prstGeom>
          <a:noFill/>
          <a:ln w="9525">
            <a:noFill/>
            <a:miter lim="800000"/>
            <a:headEnd/>
            <a:tailEnd/>
          </a:ln>
        </p:spPr>
        <p:txBody>
          <a:bodyPr>
            <a:spAutoFit/>
          </a:bodyPr>
          <a:lstStyle/>
          <a:p>
            <a:pPr eaLnBrk="1" hangingPunct="1">
              <a:lnSpc>
                <a:spcPts val="3700"/>
              </a:lnSpc>
              <a:defRPr/>
            </a:pPr>
            <a:r>
              <a:rPr kumimoji="1" lang="ja-JP" altLang="en-US" sz="2800" b="1" dirty="0">
                <a:effectLst>
                  <a:outerShdw blurRad="38100" dist="38100" dir="2700000" algn="tl">
                    <a:srgbClr val="000000">
                      <a:alpha val="43137"/>
                    </a:srgbClr>
                  </a:outerShdw>
                </a:effectLst>
                <a:latin typeface="Tahoma" pitchFamily="34" charset="0"/>
              </a:rPr>
              <a:t>Ｂ　衣食住の生活　　</a:t>
            </a:r>
            <a:r>
              <a:rPr kumimoji="1" lang="ja-JP" altLang="en-US" sz="2800" b="1" u="sng" dirty="0">
                <a:solidFill>
                  <a:srgbClr val="FF0000"/>
                </a:solidFill>
                <a:effectLst>
                  <a:outerShdw blurRad="38100" dist="38100" dir="2700000" algn="tl">
                    <a:srgbClr val="000000">
                      <a:alpha val="43137"/>
                    </a:srgbClr>
                  </a:outerShdw>
                </a:effectLst>
                <a:latin typeface="Tahoma" pitchFamily="34" charset="0"/>
              </a:rPr>
              <a:t>健康・快適・安全，生活文化の継承</a:t>
            </a:r>
            <a:endParaRPr kumimoji="1" lang="en-US" altLang="ja-JP" sz="2800" b="1" u="sng" dirty="0">
              <a:solidFill>
                <a:srgbClr val="FF0000"/>
              </a:solidFill>
              <a:effectLst>
                <a:outerShdw blurRad="38100" dist="38100" dir="2700000" algn="tl">
                  <a:srgbClr val="000000">
                    <a:alpha val="43137"/>
                  </a:srgbClr>
                </a:outerShdw>
              </a:effectLst>
              <a:latin typeface="Tahoma" pitchFamily="34" charset="0"/>
            </a:endParaRPr>
          </a:p>
          <a:p>
            <a:pPr eaLnBrk="1" hangingPunct="1">
              <a:spcBef>
                <a:spcPts val="1200"/>
              </a:spcBef>
              <a:defRPr/>
            </a:pPr>
            <a:r>
              <a:rPr kumimoji="1" lang="ja-JP" altLang="en-US" sz="2400" b="1" dirty="0">
                <a:latin typeface="+mn-ea"/>
              </a:rPr>
              <a:t>食生活</a:t>
            </a:r>
            <a:endParaRPr kumimoji="1" lang="en-US" altLang="ja-JP" sz="2400" b="1" dirty="0">
              <a:latin typeface="+mn-ea"/>
            </a:endParaRPr>
          </a:p>
          <a:p>
            <a:pPr eaLnBrk="1" hangingPunct="1">
              <a:defRPr/>
            </a:pPr>
            <a:r>
              <a:rPr kumimoji="1" lang="ja-JP" altLang="en-US" sz="2400" dirty="0">
                <a:latin typeface="+mn-ea"/>
              </a:rPr>
              <a:t>（１）食事の役割と中学生の栄養の特徴　</a:t>
            </a:r>
            <a:endParaRPr kumimoji="1" lang="en-US" altLang="ja-JP" sz="2400" dirty="0">
              <a:latin typeface="+mn-ea"/>
            </a:endParaRPr>
          </a:p>
          <a:p>
            <a:pPr eaLnBrk="1" hangingPunct="1">
              <a:defRPr/>
            </a:pPr>
            <a:r>
              <a:rPr kumimoji="1" lang="ja-JP" altLang="en-US" sz="2400" dirty="0">
                <a:latin typeface="+mn-ea"/>
              </a:rPr>
              <a:t>（２）中学生に必要な栄養を満たす食事</a:t>
            </a:r>
            <a:endParaRPr kumimoji="1" lang="en-US" altLang="ja-JP" sz="2400" dirty="0">
              <a:latin typeface="+mn-ea"/>
            </a:endParaRPr>
          </a:p>
          <a:p>
            <a:pPr eaLnBrk="1" hangingPunct="1">
              <a:defRPr/>
            </a:pPr>
            <a:r>
              <a:rPr kumimoji="1" lang="ja-JP" altLang="en-US" sz="2400" dirty="0">
                <a:latin typeface="+mn-ea"/>
              </a:rPr>
              <a:t>（３）日常食の調理と地域の食文化</a:t>
            </a:r>
            <a:endParaRPr kumimoji="1" lang="en-US" altLang="ja-JP" sz="2400" dirty="0">
              <a:latin typeface="+mn-ea"/>
            </a:endParaRPr>
          </a:p>
          <a:p>
            <a:pPr eaLnBrk="1" hangingPunct="1">
              <a:defRPr/>
            </a:pPr>
            <a:r>
              <a:rPr kumimoji="1" lang="ja-JP" altLang="en-US" sz="2400" b="1" dirty="0">
                <a:latin typeface="+mn-ea"/>
              </a:rPr>
              <a:t>衣生活</a:t>
            </a:r>
            <a:endParaRPr kumimoji="1" lang="en-US" altLang="ja-JP" sz="2400" b="1" dirty="0">
              <a:latin typeface="+mn-ea"/>
            </a:endParaRPr>
          </a:p>
          <a:p>
            <a:pPr eaLnBrk="1" hangingPunct="1">
              <a:defRPr/>
            </a:pPr>
            <a:r>
              <a:rPr kumimoji="1" lang="ja-JP" altLang="en-US" sz="2400" dirty="0">
                <a:latin typeface="+mn-ea"/>
              </a:rPr>
              <a:t>（４）衣服の選択と手入れ</a:t>
            </a:r>
            <a:endParaRPr kumimoji="1" lang="en-US" altLang="ja-JP" sz="2400" dirty="0">
              <a:latin typeface="+mn-ea"/>
            </a:endParaRPr>
          </a:p>
          <a:p>
            <a:pPr eaLnBrk="1" hangingPunct="1">
              <a:defRPr/>
            </a:pPr>
            <a:r>
              <a:rPr kumimoji="1" lang="ja-JP" altLang="en-US" sz="2400" dirty="0">
                <a:latin typeface="+mn-ea"/>
              </a:rPr>
              <a:t>（５）生活を豊かにするための布を用いた製作</a:t>
            </a:r>
            <a:endParaRPr kumimoji="1" lang="en-US" altLang="ja-JP" sz="2400" dirty="0">
              <a:latin typeface="+mn-ea"/>
            </a:endParaRPr>
          </a:p>
          <a:p>
            <a:pPr eaLnBrk="1" hangingPunct="1">
              <a:defRPr/>
            </a:pPr>
            <a:r>
              <a:rPr kumimoji="1" lang="ja-JP" altLang="en-US" sz="2400" b="1" dirty="0">
                <a:latin typeface="+mn-ea"/>
              </a:rPr>
              <a:t>住生活</a:t>
            </a:r>
            <a:endParaRPr kumimoji="1" lang="en-US" altLang="ja-JP" sz="2400" b="1" dirty="0">
              <a:latin typeface="+mn-ea"/>
            </a:endParaRPr>
          </a:p>
          <a:p>
            <a:pPr eaLnBrk="1" hangingPunct="1">
              <a:defRPr/>
            </a:pPr>
            <a:r>
              <a:rPr kumimoji="1" lang="ja-JP" altLang="en-US" sz="2400" dirty="0">
                <a:latin typeface="+mn-ea"/>
              </a:rPr>
              <a:t>（６）住居の機能と安全な住まい方</a:t>
            </a:r>
            <a:endParaRPr kumimoji="1" lang="en-US" altLang="ja-JP" sz="2400" dirty="0">
              <a:latin typeface="+mn-ea"/>
            </a:endParaRPr>
          </a:p>
          <a:p>
            <a:pPr eaLnBrk="1" hangingPunct="1">
              <a:defRPr/>
            </a:pPr>
            <a:r>
              <a:rPr kumimoji="1" lang="ja-JP" altLang="en-US" sz="2400" b="1" dirty="0">
                <a:solidFill>
                  <a:srgbClr val="0000FF"/>
                </a:solidFill>
                <a:latin typeface="+mn-ea"/>
              </a:rPr>
              <a:t>生活の課題と実践</a:t>
            </a:r>
            <a:endParaRPr kumimoji="1" lang="en-US" altLang="ja-JP" sz="2400" b="1" dirty="0">
              <a:solidFill>
                <a:srgbClr val="0000FF"/>
              </a:solidFill>
              <a:latin typeface="+mn-ea"/>
            </a:endParaRPr>
          </a:p>
          <a:p>
            <a:pPr eaLnBrk="1" hangingPunct="1">
              <a:defRPr/>
            </a:pPr>
            <a:r>
              <a:rPr kumimoji="1" lang="ja-JP" altLang="en-US" sz="2400" dirty="0">
                <a:latin typeface="+mn-ea"/>
              </a:rPr>
              <a:t>（７）衣食住の生活についての課題と実践</a:t>
            </a:r>
            <a:endParaRPr kumimoji="1" lang="en-US" altLang="ja-JP" sz="2400" dirty="0">
              <a:latin typeface="+mn-ea"/>
            </a:endParaRPr>
          </a:p>
        </p:txBody>
      </p:sp>
      <p:sp>
        <p:nvSpPr>
          <p:cNvPr id="43013"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家庭分野の内容</a:t>
            </a:r>
            <a:endParaRPr lang="ja-JP" altLang="en-US">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562"/>
    </mc:Choice>
    <mc:Fallback xmlns="">
      <p:transition spd="slow" advTm="35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P83~</a:t>
            </a:r>
            <a:endParaRPr lang="ja-JP" altLang="en-US" dirty="0"/>
          </a:p>
        </p:txBody>
      </p:sp>
      <p:sp>
        <p:nvSpPr>
          <p:cNvPr id="6" name="正方形/長方形 5"/>
          <p:cNvSpPr/>
          <p:nvPr/>
        </p:nvSpPr>
        <p:spPr>
          <a:xfrm>
            <a:off x="250825" y="1196975"/>
            <a:ext cx="8677275" cy="532765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t>Ｓｓ小</a:t>
            </a:r>
          </a:p>
        </p:txBody>
      </p:sp>
      <p:sp>
        <p:nvSpPr>
          <p:cNvPr id="14341" name="テキスト ボックス 6"/>
          <p:cNvSpPr txBox="1">
            <a:spLocks noChangeArrowheads="1"/>
          </p:cNvSpPr>
          <p:nvPr/>
        </p:nvSpPr>
        <p:spPr bwMode="auto">
          <a:xfrm>
            <a:off x="323850" y="1268413"/>
            <a:ext cx="8820150" cy="4837112"/>
          </a:xfrm>
          <a:prstGeom prst="rect">
            <a:avLst/>
          </a:prstGeom>
          <a:noFill/>
          <a:ln w="9525">
            <a:noFill/>
            <a:miter lim="800000"/>
            <a:headEnd/>
            <a:tailEnd/>
          </a:ln>
        </p:spPr>
        <p:txBody>
          <a:bodyPr>
            <a:spAutoFit/>
          </a:bodyPr>
          <a:lstStyle/>
          <a:p>
            <a:pPr eaLnBrk="1" hangingPunct="1">
              <a:lnSpc>
                <a:spcPts val="3700"/>
              </a:lnSpc>
              <a:defRPr/>
            </a:pPr>
            <a:r>
              <a:rPr kumimoji="1" lang="ja-JP" altLang="en-US" sz="2800" b="1" dirty="0">
                <a:effectLst>
                  <a:outerShdw blurRad="38100" dist="38100" dir="2700000" algn="tl">
                    <a:srgbClr val="000000">
                      <a:alpha val="43137"/>
                    </a:srgbClr>
                  </a:outerShdw>
                </a:effectLst>
                <a:latin typeface="Tahoma" pitchFamily="34" charset="0"/>
              </a:rPr>
              <a:t>Ｂ　衣食住の生活　＜食生活＞</a:t>
            </a:r>
            <a:endParaRPr kumimoji="1" lang="en-US" altLang="ja-JP" sz="2800" b="1" dirty="0">
              <a:effectLst>
                <a:outerShdw blurRad="38100" dist="38100" dir="2700000" algn="tl">
                  <a:srgbClr val="000000">
                    <a:alpha val="43137"/>
                  </a:srgbClr>
                </a:outerShdw>
              </a:effectLst>
              <a:latin typeface="Tahoma" pitchFamily="34" charset="0"/>
            </a:endParaRPr>
          </a:p>
          <a:p>
            <a:pPr eaLnBrk="1" hangingPunct="1">
              <a:lnSpc>
                <a:spcPts val="3700"/>
              </a:lnSpc>
              <a:defRPr/>
            </a:pPr>
            <a:r>
              <a:rPr kumimoji="1" lang="ja-JP" altLang="en-US" sz="2400" dirty="0">
                <a:latin typeface="+mn-ea"/>
              </a:rPr>
              <a:t>（１）</a:t>
            </a:r>
            <a:r>
              <a:rPr kumimoji="1" lang="ja-JP" altLang="en-US" sz="2400" b="1" u="sng" dirty="0">
                <a:solidFill>
                  <a:srgbClr val="FF0000"/>
                </a:solidFill>
                <a:latin typeface="+mn-ea"/>
              </a:rPr>
              <a:t>食事の役割</a:t>
            </a:r>
            <a:r>
              <a:rPr kumimoji="1" lang="ja-JP" altLang="en-US" sz="2400" dirty="0">
                <a:latin typeface="+mn-ea"/>
              </a:rPr>
              <a:t>と中学生の栄養の特徴　</a:t>
            </a:r>
            <a:endParaRPr kumimoji="1" lang="en-US" altLang="ja-JP" sz="2400" dirty="0">
              <a:latin typeface="+mn-ea"/>
            </a:endParaRPr>
          </a:p>
          <a:p>
            <a:pPr eaLnBrk="1" hangingPunct="1">
              <a:lnSpc>
                <a:spcPts val="3700"/>
              </a:lnSpc>
              <a:defRPr/>
            </a:pPr>
            <a:r>
              <a:rPr kumimoji="1" lang="ja-JP" altLang="en-US" sz="2400" dirty="0">
                <a:latin typeface="+mn-ea"/>
              </a:rPr>
              <a:t>　</a:t>
            </a:r>
            <a:r>
              <a:rPr kumimoji="1" lang="ja-JP" altLang="en-US" sz="2000" dirty="0">
                <a:latin typeface="+mn-ea"/>
              </a:rPr>
              <a:t>・Ａ</a:t>
            </a:r>
            <a:r>
              <a:rPr kumimoji="1" lang="en-US" altLang="ja-JP" sz="2000" dirty="0">
                <a:latin typeface="+mn-ea"/>
              </a:rPr>
              <a:t>(1)</a:t>
            </a:r>
            <a:r>
              <a:rPr kumimoji="1" lang="ja-JP" altLang="en-US" sz="2000" dirty="0">
                <a:latin typeface="+mn-ea"/>
              </a:rPr>
              <a:t>の家族・家庭の基本的な機能と関連させ，健康・快適・安全，生活文化の</a:t>
            </a:r>
            <a:endParaRPr kumimoji="1" lang="en-US" altLang="ja-JP" sz="2000" dirty="0">
              <a:latin typeface="+mn-ea"/>
            </a:endParaRPr>
          </a:p>
          <a:p>
            <a:pPr eaLnBrk="1" hangingPunct="1">
              <a:lnSpc>
                <a:spcPts val="3700"/>
              </a:lnSpc>
              <a:defRPr/>
            </a:pPr>
            <a:r>
              <a:rPr kumimoji="1" lang="ja-JP" altLang="en-US" sz="2000" dirty="0">
                <a:latin typeface="+mn-ea"/>
              </a:rPr>
              <a:t>　　継承などの視点から考えることが大切であることに気付くようにする。</a:t>
            </a:r>
            <a:endParaRPr kumimoji="1" lang="en-US" altLang="ja-JP" sz="2400" dirty="0">
              <a:latin typeface="+mn-ea"/>
            </a:endParaRPr>
          </a:p>
          <a:p>
            <a:pPr eaLnBrk="1" hangingPunct="1">
              <a:lnSpc>
                <a:spcPts val="3700"/>
              </a:lnSpc>
              <a:defRPr/>
            </a:pPr>
            <a:r>
              <a:rPr kumimoji="1" lang="ja-JP" altLang="en-US" sz="2400" dirty="0">
                <a:latin typeface="+mn-ea"/>
              </a:rPr>
              <a:t>（２）中学生に必要な栄養を満たす食事</a:t>
            </a:r>
            <a:endParaRPr kumimoji="1" lang="en-US" altLang="ja-JP" sz="2400" dirty="0">
              <a:latin typeface="+mn-ea"/>
            </a:endParaRPr>
          </a:p>
          <a:p>
            <a:pPr eaLnBrk="1" hangingPunct="1">
              <a:lnSpc>
                <a:spcPts val="3700"/>
              </a:lnSpc>
              <a:defRPr/>
            </a:pPr>
            <a:r>
              <a:rPr kumimoji="1" lang="ja-JP" altLang="en-US" sz="2400" dirty="0">
                <a:latin typeface="+mn-ea"/>
              </a:rPr>
              <a:t>　・</a:t>
            </a:r>
            <a:r>
              <a:rPr kumimoji="1" lang="ja-JP" altLang="en-US" sz="2400" b="1" u="sng" dirty="0">
                <a:latin typeface="+mn-ea"/>
              </a:rPr>
              <a:t>中学生の一日分の献立</a:t>
            </a:r>
            <a:r>
              <a:rPr kumimoji="1" lang="ja-JP" altLang="en-US" sz="2400" dirty="0">
                <a:latin typeface="+mn-ea"/>
              </a:rPr>
              <a:t>を工夫することができるようにする。</a:t>
            </a:r>
            <a:endParaRPr kumimoji="1" lang="en-US" altLang="ja-JP" sz="2400" dirty="0">
              <a:latin typeface="+mn-ea"/>
            </a:endParaRPr>
          </a:p>
          <a:p>
            <a:pPr eaLnBrk="1" hangingPunct="1">
              <a:lnSpc>
                <a:spcPts val="3700"/>
              </a:lnSpc>
              <a:defRPr/>
            </a:pPr>
            <a:r>
              <a:rPr kumimoji="1" lang="ja-JP" altLang="en-US" sz="2400" dirty="0">
                <a:latin typeface="+mn-ea"/>
              </a:rPr>
              <a:t>　・栄養素の種類と</a:t>
            </a:r>
            <a:r>
              <a:rPr kumimoji="1" lang="ja-JP" altLang="en-US" sz="2400" b="1" u="sng" dirty="0">
                <a:latin typeface="+mn-ea"/>
              </a:rPr>
              <a:t>量</a:t>
            </a:r>
            <a:endParaRPr kumimoji="1" lang="en-US" altLang="ja-JP" sz="2400" b="1" u="sng" dirty="0">
              <a:latin typeface="+mn-ea"/>
            </a:endParaRPr>
          </a:p>
          <a:p>
            <a:pPr eaLnBrk="1" hangingPunct="1">
              <a:lnSpc>
                <a:spcPts val="3700"/>
              </a:lnSpc>
              <a:defRPr/>
            </a:pPr>
            <a:r>
              <a:rPr kumimoji="1" lang="ja-JP" altLang="en-US" sz="2400" dirty="0">
                <a:latin typeface="+mn-ea"/>
              </a:rPr>
              <a:t>　　</a:t>
            </a:r>
            <a:r>
              <a:rPr kumimoji="1" lang="ja-JP" altLang="en-US" sz="2400" b="1" u="sng" dirty="0">
                <a:solidFill>
                  <a:srgbClr val="FF0000"/>
                </a:solidFill>
                <a:latin typeface="+mn-ea"/>
              </a:rPr>
              <a:t>小学校での学習との系統性を意識するように示されている。</a:t>
            </a:r>
            <a:endParaRPr kumimoji="1" lang="en-US" altLang="ja-JP" sz="2400" b="1" u="sng" dirty="0">
              <a:solidFill>
                <a:srgbClr val="FF0000"/>
              </a:solidFill>
              <a:latin typeface="+mn-ea"/>
            </a:endParaRPr>
          </a:p>
          <a:p>
            <a:pPr eaLnBrk="1" hangingPunct="1">
              <a:lnSpc>
                <a:spcPts val="3700"/>
              </a:lnSpc>
              <a:defRPr/>
            </a:pPr>
            <a:r>
              <a:rPr kumimoji="1" lang="ja-JP" altLang="en-US" sz="2400" dirty="0">
                <a:latin typeface="+mn-ea"/>
              </a:rPr>
              <a:t>（３）日常食の調理と地域の食文化</a:t>
            </a:r>
            <a:endParaRPr kumimoji="1" lang="en-US" altLang="ja-JP" sz="2400" dirty="0">
              <a:latin typeface="+mn-ea"/>
            </a:endParaRPr>
          </a:p>
          <a:p>
            <a:pPr eaLnBrk="1" hangingPunct="1">
              <a:lnSpc>
                <a:spcPts val="3700"/>
              </a:lnSpc>
              <a:defRPr/>
            </a:pPr>
            <a:endParaRPr kumimoji="1" lang="en-US" altLang="ja-JP" sz="2400" b="1" u="sng" dirty="0">
              <a:solidFill>
                <a:srgbClr val="FF0000"/>
              </a:solidFill>
              <a:latin typeface="+mn-ea"/>
            </a:endParaRPr>
          </a:p>
        </p:txBody>
      </p:sp>
      <p:sp>
        <p:nvSpPr>
          <p:cNvPr id="45061"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家庭分野の内容</a:t>
            </a:r>
            <a:endParaRPr lang="ja-JP" altLang="en-US">
              <a:latin typeface="Tahoma" panose="020B0604030504040204" pitchFamily="34" charset="0"/>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578"/>
    </mc:Choice>
    <mc:Fallback xmlns="">
      <p:transition spd="slow" advTm="115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P89~</a:t>
            </a:r>
            <a:endParaRPr lang="ja-JP" altLang="en-US" dirty="0"/>
          </a:p>
        </p:txBody>
      </p:sp>
      <p:sp>
        <p:nvSpPr>
          <p:cNvPr id="6" name="正方形/長方形 5"/>
          <p:cNvSpPr/>
          <p:nvPr/>
        </p:nvSpPr>
        <p:spPr>
          <a:xfrm>
            <a:off x="250825" y="1196975"/>
            <a:ext cx="8677275" cy="532765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t>Ｓｓ小</a:t>
            </a:r>
          </a:p>
        </p:txBody>
      </p:sp>
      <p:sp>
        <p:nvSpPr>
          <p:cNvPr id="14341" name="テキスト ボックス 6"/>
          <p:cNvSpPr txBox="1">
            <a:spLocks noChangeArrowheads="1"/>
          </p:cNvSpPr>
          <p:nvPr/>
        </p:nvSpPr>
        <p:spPr bwMode="auto">
          <a:xfrm>
            <a:off x="323850" y="1268413"/>
            <a:ext cx="8547100" cy="5311775"/>
          </a:xfrm>
          <a:prstGeom prst="rect">
            <a:avLst/>
          </a:prstGeom>
          <a:noFill/>
          <a:ln w="9525">
            <a:noFill/>
            <a:miter lim="800000"/>
            <a:headEnd/>
            <a:tailEnd/>
          </a:ln>
        </p:spPr>
        <p:txBody>
          <a:bodyPr>
            <a:spAutoFit/>
          </a:bodyPr>
          <a:lstStyle/>
          <a:p>
            <a:pPr eaLnBrk="1" hangingPunct="1">
              <a:lnSpc>
                <a:spcPts val="3700"/>
              </a:lnSpc>
              <a:defRPr/>
            </a:pPr>
            <a:r>
              <a:rPr kumimoji="1" lang="ja-JP" altLang="en-US" sz="2800" b="1" dirty="0">
                <a:effectLst>
                  <a:outerShdw blurRad="38100" dist="38100" dir="2700000" algn="tl">
                    <a:srgbClr val="000000">
                      <a:alpha val="43137"/>
                    </a:srgbClr>
                  </a:outerShdw>
                </a:effectLst>
                <a:latin typeface="Tahoma" pitchFamily="34" charset="0"/>
              </a:rPr>
              <a:t>Ｂ　衣食住の生活　＜食生活＞</a:t>
            </a:r>
            <a:endParaRPr kumimoji="1" lang="en-US" altLang="ja-JP" sz="2400" dirty="0">
              <a:latin typeface="+mn-ea"/>
            </a:endParaRPr>
          </a:p>
          <a:p>
            <a:pPr eaLnBrk="1" hangingPunct="1">
              <a:lnSpc>
                <a:spcPts val="3700"/>
              </a:lnSpc>
              <a:defRPr/>
            </a:pPr>
            <a:r>
              <a:rPr kumimoji="1" lang="ja-JP" altLang="en-US" sz="2400" dirty="0">
                <a:latin typeface="+mn-ea"/>
              </a:rPr>
              <a:t>（３）日常食の調理と地域の食文化</a:t>
            </a:r>
            <a:endParaRPr kumimoji="1" lang="en-US" altLang="ja-JP" sz="2400" dirty="0">
              <a:latin typeface="+mn-ea"/>
            </a:endParaRPr>
          </a:p>
          <a:p>
            <a:pPr eaLnBrk="1" hangingPunct="1">
              <a:lnSpc>
                <a:spcPts val="3700"/>
              </a:lnSpc>
              <a:defRPr/>
            </a:pPr>
            <a:r>
              <a:rPr kumimoji="1" lang="ja-JP" altLang="en-US" sz="2400" dirty="0">
                <a:latin typeface="+mn-ea"/>
              </a:rPr>
              <a:t>・ア</a:t>
            </a:r>
            <a:r>
              <a:rPr kumimoji="1" lang="en-US" altLang="ja-JP" sz="2400" dirty="0">
                <a:latin typeface="+mn-ea"/>
              </a:rPr>
              <a:t>(</a:t>
            </a:r>
            <a:r>
              <a:rPr kumimoji="1" lang="ja-JP" altLang="en-US" sz="2400" dirty="0">
                <a:latin typeface="+mn-ea"/>
              </a:rPr>
              <a:t>ｲ</a:t>
            </a:r>
            <a:r>
              <a:rPr kumimoji="1" lang="en-US" altLang="ja-JP" sz="2400" dirty="0">
                <a:latin typeface="+mn-ea"/>
              </a:rPr>
              <a:t>)</a:t>
            </a:r>
            <a:r>
              <a:rPr kumimoji="1" lang="ja-JP" altLang="en-US" sz="2400" dirty="0">
                <a:latin typeface="+mn-ea"/>
              </a:rPr>
              <a:t>   食品や調理用具等の安全と衛生に留意した管理につい</a:t>
            </a:r>
            <a:endParaRPr kumimoji="1" lang="en-US" altLang="ja-JP" sz="2400" dirty="0">
              <a:latin typeface="+mn-ea"/>
            </a:endParaRPr>
          </a:p>
          <a:p>
            <a:pPr eaLnBrk="1" hangingPunct="1">
              <a:lnSpc>
                <a:spcPts val="3700"/>
              </a:lnSpc>
              <a:defRPr/>
            </a:pPr>
            <a:r>
              <a:rPr kumimoji="1" lang="en-US" altLang="ja-JP" sz="2400" dirty="0">
                <a:latin typeface="+mn-ea"/>
              </a:rPr>
              <a:t>        </a:t>
            </a:r>
            <a:r>
              <a:rPr kumimoji="1" lang="ja-JP" altLang="en-US" sz="2400" dirty="0">
                <a:latin typeface="+mn-ea"/>
              </a:rPr>
              <a:t>て理解し，適切にできること。</a:t>
            </a:r>
            <a:r>
              <a:rPr kumimoji="1" lang="ja-JP" altLang="en-US" sz="2400" b="1" u="sng" dirty="0">
                <a:latin typeface="+mn-ea"/>
              </a:rPr>
              <a:t>魚や肉などの生の食品の扱い</a:t>
            </a:r>
            <a:endParaRPr kumimoji="1" lang="en-US" altLang="ja-JP" sz="2400" b="1" u="sng" dirty="0">
              <a:latin typeface="+mn-ea"/>
            </a:endParaRPr>
          </a:p>
          <a:p>
            <a:pPr eaLnBrk="1" hangingPunct="1">
              <a:lnSpc>
                <a:spcPts val="3700"/>
              </a:lnSpc>
              <a:defRPr/>
            </a:pPr>
            <a:r>
              <a:rPr kumimoji="1" lang="ja-JP" altLang="en-US" sz="2400" dirty="0">
                <a:latin typeface="+mn-ea"/>
              </a:rPr>
              <a:t>・ア</a:t>
            </a:r>
            <a:r>
              <a:rPr kumimoji="1" lang="en-US" altLang="ja-JP" sz="2400" dirty="0">
                <a:latin typeface="+mn-ea"/>
              </a:rPr>
              <a:t>(</a:t>
            </a:r>
            <a:r>
              <a:rPr kumimoji="1" lang="ja-JP" altLang="en-US" sz="2400" dirty="0">
                <a:latin typeface="+mn-ea"/>
              </a:rPr>
              <a:t>ｳ</a:t>
            </a:r>
            <a:r>
              <a:rPr kumimoji="1" lang="en-US" altLang="ja-JP" sz="2400" dirty="0">
                <a:latin typeface="+mn-ea"/>
              </a:rPr>
              <a:t>)</a:t>
            </a:r>
            <a:r>
              <a:rPr kumimoji="1" lang="ja-JP" altLang="en-US" sz="2400" dirty="0">
                <a:latin typeface="+mn-ea"/>
              </a:rPr>
              <a:t>　材料に適した</a:t>
            </a:r>
            <a:r>
              <a:rPr kumimoji="1" lang="ja-JP" altLang="en-US" sz="2400" b="1" u="sng" dirty="0">
                <a:latin typeface="+mn-ea"/>
              </a:rPr>
              <a:t>加熱調理の仕方</a:t>
            </a:r>
            <a:r>
              <a:rPr kumimoji="1" lang="ja-JP" altLang="en-US" sz="2400" dirty="0">
                <a:latin typeface="+mn-ea"/>
              </a:rPr>
              <a:t>について理解し，基礎的</a:t>
            </a:r>
            <a:endParaRPr kumimoji="1" lang="en-US" altLang="ja-JP" sz="2400" dirty="0">
              <a:latin typeface="+mn-ea"/>
            </a:endParaRPr>
          </a:p>
          <a:p>
            <a:pPr eaLnBrk="1" hangingPunct="1">
              <a:lnSpc>
                <a:spcPts val="3700"/>
              </a:lnSpc>
              <a:defRPr/>
            </a:pPr>
            <a:r>
              <a:rPr kumimoji="1" lang="en-US" altLang="ja-JP" sz="2400" dirty="0">
                <a:latin typeface="+mn-ea"/>
              </a:rPr>
              <a:t>        </a:t>
            </a:r>
            <a:r>
              <a:rPr kumimoji="1" lang="ja-JP" altLang="en-US" sz="2400" dirty="0">
                <a:latin typeface="+mn-ea"/>
              </a:rPr>
              <a:t>な日常食の調理が適切にできること。　</a:t>
            </a:r>
            <a:r>
              <a:rPr kumimoji="1" lang="ja-JP" altLang="en-US" sz="2400" b="1" u="sng" dirty="0">
                <a:solidFill>
                  <a:srgbClr val="FF0000"/>
                </a:solidFill>
                <a:latin typeface="+mn-ea"/>
              </a:rPr>
              <a:t>煮る，焼く，蒸す</a:t>
            </a:r>
            <a:r>
              <a:rPr kumimoji="1" lang="ja-JP" altLang="en-US" sz="2400" dirty="0">
                <a:latin typeface="+mn-ea"/>
              </a:rPr>
              <a:t>　　</a:t>
            </a:r>
            <a:endParaRPr kumimoji="1" lang="en-US" altLang="ja-JP" sz="2400" dirty="0">
              <a:latin typeface="+mn-ea"/>
            </a:endParaRPr>
          </a:p>
          <a:p>
            <a:pPr eaLnBrk="1" hangingPunct="1">
              <a:lnSpc>
                <a:spcPts val="3700"/>
              </a:lnSpc>
              <a:defRPr/>
            </a:pPr>
            <a:r>
              <a:rPr kumimoji="1" lang="ja-JP" altLang="en-US" sz="2400" dirty="0">
                <a:latin typeface="+mn-ea"/>
              </a:rPr>
              <a:t>・ア</a:t>
            </a:r>
            <a:r>
              <a:rPr kumimoji="1" lang="en-US" altLang="ja-JP" sz="2400" dirty="0">
                <a:latin typeface="+mn-ea"/>
              </a:rPr>
              <a:t>(</a:t>
            </a:r>
            <a:r>
              <a:rPr kumimoji="1" lang="ja-JP" altLang="en-US" sz="2400" dirty="0">
                <a:latin typeface="+mn-ea"/>
              </a:rPr>
              <a:t>ｴ</a:t>
            </a:r>
            <a:r>
              <a:rPr kumimoji="1" lang="en-US" altLang="ja-JP" sz="2400" dirty="0">
                <a:latin typeface="+mn-ea"/>
              </a:rPr>
              <a:t>)</a:t>
            </a:r>
            <a:r>
              <a:rPr kumimoji="1" lang="ja-JP" altLang="en-US" sz="2400" dirty="0">
                <a:latin typeface="+mn-ea"/>
              </a:rPr>
              <a:t>  地域の食文化について理解し，地域の食材を用いた</a:t>
            </a:r>
            <a:r>
              <a:rPr kumimoji="1" lang="ja-JP" altLang="en-US" sz="2400" b="1" dirty="0">
                <a:solidFill>
                  <a:srgbClr val="FF0000"/>
                </a:solidFill>
                <a:latin typeface="+mn-ea"/>
              </a:rPr>
              <a:t>和食</a:t>
            </a:r>
            <a:endParaRPr kumimoji="1" lang="en-US" altLang="ja-JP" sz="2400" b="1" dirty="0">
              <a:solidFill>
                <a:srgbClr val="FF0000"/>
              </a:solidFill>
              <a:latin typeface="+mn-ea"/>
            </a:endParaRPr>
          </a:p>
          <a:p>
            <a:pPr eaLnBrk="1" hangingPunct="1">
              <a:lnSpc>
                <a:spcPts val="3700"/>
              </a:lnSpc>
              <a:defRPr/>
            </a:pPr>
            <a:r>
              <a:rPr kumimoji="1" lang="ja-JP" altLang="en-US" sz="2400" b="1" dirty="0">
                <a:solidFill>
                  <a:srgbClr val="FF0000"/>
                </a:solidFill>
                <a:latin typeface="+mn-ea"/>
              </a:rPr>
              <a:t>　　　　の調理</a:t>
            </a:r>
            <a:r>
              <a:rPr kumimoji="1" lang="ja-JP" altLang="en-US" sz="2400" dirty="0">
                <a:latin typeface="+mn-ea"/>
              </a:rPr>
              <a:t>が適切にできること。　</a:t>
            </a:r>
            <a:endParaRPr kumimoji="1" lang="en-US" altLang="ja-JP" sz="2400" dirty="0">
              <a:latin typeface="+mn-ea"/>
            </a:endParaRPr>
          </a:p>
          <a:p>
            <a:pPr eaLnBrk="1" hangingPunct="1">
              <a:lnSpc>
                <a:spcPts val="3700"/>
              </a:lnSpc>
              <a:defRPr/>
            </a:pPr>
            <a:r>
              <a:rPr kumimoji="1" lang="ja-JP" altLang="en-US" sz="2400" dirty="0">
                <a:latin typeface="+mn-ea"/>
              </a:rPr>
              <a:t>　　　     </a:t>
            </a:r>
            <a:r>
              <a:rPr kumimoji="1" lang="ja-JP" altLang="en-US" sz="2400" b="1" u="sng" dirty="0">
                <a:solidFill>
                  <a:srgbClr val="FF0000"/>
                </a:solidFill>
                <a:latin typeface="+mn-ea"/>
              </a:rPr>
              <a:t>だしと地域又は季節の食材を用いた煮物又は汁物</a:t>
            </a:r>
            <a:endParaRPr kumimoji="1" lang="en-US" altLang="ja-JP" sz="2400" b="1" u="sng" dirty="0">
              <a:solidFill>
                <a:srgbClr val="FF0000"/>
              </a:solidFill>
              <a:latin typeface="+mn-ea"/>
            </a:endParaRPr>
          </a:p>
          <a:p>
            <a:pPr eaLnBrk="1" hangingPunct="1">
              <a:lnSpc>
                <a:spcPts val="3700"/>
              </a:lnSpc>
              <a:defRPr/>
            </a:pPr>
            <a:r>
              <a:rPr kumimoji="1" lang="ja-JP" altLang="en-US" sz="2400" dirty="0">
                <a:latin typeface="+mn-ea"/>
              </a:rPr>
              <a:t>・イ　　　</a:t>
            </a:r>
            <a:r>
              <a:rPr kumimoji="1" lang="ja-JP" altLang="en-US" sz="2400" b="1" u="sng" dirty="0">
                <a:solidFill>
                  <a:srgbClr val="FF0000"/>
                </a:solidFill>
                <a:latin typeface="+mn-ea"/>
              </a:rPr>
              <a:t>日常の</a:t>
            </a:r>
            <a:r>
              <a:rPr kumimoji="1" lang="en-US" altLang="ja-JP" sz="2400" b="1" u="sng" dirty="0">
                <a:solidFill>
                  <a:srgbClr val="FF0000"/>
                </a:solidFill>
                <a:latin typeface="+mn-ea"/>
              </a:rPr>
              <a:t>1</a:t>
            </a:r>
            <a:r>
              <a:rPr kumimoji="1" lang="ja-JP" altLang="en-US" sz="2400" b="1" u="sng" dirty="0">
                <a:solidFill>
                  <a:srgbClr val="FF0000"/>
                </a:solidFill>
                <a:latin typeface="+mn-ea"/>
              </a:rPr>
              <a:t>食分の調理</a:t>
            </a:r>
            <a:r>
              <a:rPr kumimoji="1" lang="ja-JP" altLang="en-US" sz="2400" dirty="0">
                <a:latin typeface="+mn-ea"/>
              </a:rPr>
              <a:t>について，食品の選択や調理の仕方，</a:t>
            </a:r>
            <a:endParaRPr kumimoji="1" lang="en-US" altLang="ja-JP" sz="2400" dirty="0">
              <a:latin typeface="+mn-ea"/>
            </a:endParaRPr>
          </a:p>
          <a:p>
            <a:pPr eaLnBrk="1" hangingPunct="1">
              <a:lnSpc>
                <a:spcPts val="3700"/>
              </a:lnSpc>
              <a:defRPr/>
            </a:pPr>
            <a:r>
              <a:rPr kumimoji="1" lang="ja-JP" altLang="en-US" sz="2400" dirty="0">
                <a:latin typeface="+mn-ea"/>
              </a:rPr>
              <a:t>　　　　調理計画を考え，工夫すること。</a:t>
            </a:r>
            <a:endParaRPr kumimoji="1" lang="en-US" altLang="ja-JP" sz="2400" dirty="0">
              <a:latin typeface="+mn-ea"/>
            </a:endParaRPr>
          </a:p>
        </p:txBody>
      </p:sp>
      <p:sp>
        <p:nvSpPr>
          <p:cNvPr id="47109"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家庭分野の内容</a:t>
            </a:r>
            <a:endParaRPr lang="ja-JP" altLang="en-US">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083"/>
    </mc:Choice>
    <mc:Fallback xmlns="">
      <p:transition spd="slow" advTm="63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P95~</a:t>
            </a:r>
            <a:endParaRPr lang="ja-JP" altLang="en-US" dirty="0"/>
          </a:p>
        </p:txBody>
      </p:sp>
      <p:sp>
        <p:nvSpPr>
          <p:cNvPr id="6" name="正方形/長方形 5"/>
          <p:cNvSpPr/>
          <p:nvPr/>
        </p:nvSpPr>
        <p:spPr>
          <a:xfrm>
            <a:off x="250825" y="1196975"/>
            <a:ext cx="8677275" cy="532765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t>Ｓｓ小</a:t>
            </a:r>
          </a:p>
        </p:txBody>
      </p:sp>
      <p:sp>
        <p:nvSpPr>
          <p:cNvPr id="14341" name="テキスト ボックス 6"/>
          <p:cNvSpPr txBox="1">
            <a:spLocks noChangeArrowheads="1"/>
          </p:cNvSpPr>
          <p:nvPr/>
        </p:nvSpPr>
        <p:spPr bwMode="auto">
          <a:xfrm>
            <a:off x="250825" y="1268413"/>
            <a:ext cx="8893175" cy="5311775"/>
          </a:xfrm>
          <a:prstGeom prst="rect">
            <a:avLst/>
          </a:prstGeom>
          <a:noFill/>
          <a:ln w="9525">
            <a:noFill/>
            <a:miter lim="800000"/>
            <a:headEnd/>
            <a:tailEnd/>
          </a:ln>
        </p:spPr>
        <p:txBody>
          <a:bodyPr>
            <a:spAutoFit/>
          </a:bodyPr>
          <a:lstStyle/>
          <a:p>
            <a:pPr eaLnBrk="1" hangingPunct="1">
              <a:lnSpc>
                <a:spcPts val="3700"/>
              </a:lnSpc>
              <a:defRPr/>
            </a:pPr>
            <a:r>
              <a:rPr kumimoji="1" lang="ja-JP" altLang="en-US" sz="2800" b="1" dirty="0">
                <a:effectLst>
                  <a:outerShdw blurRad="38100" dist="38100" dir="2700000" algn="tl">
                    <a:srgbClr val="000000">
                      <a:alpha val="43137"/>
                    </a:srgbClr>
                  </a:outerShdw>
                </a:effectLst>
                <a:latin typeface="Tahoma" pitchFamily="34" charset="0"/>
              </a:rPr>
              <a:t>Ｂ　衣食住の生活　＜衣生活＞</a:t>
            </a:r>
            <a:endParaRPr kumimoji="1" lang="en-US" altLang="ja-JP" sz="2800" b="1" dirty="0">
              <a:effectLst>
                <a:outerShdw blurRad="38100" dist="38100" dir="2700000" algn="tl">
                  <a:srgbClr val="000000">
                    <a:alpha val="43137"/>
                  </a:srgbClr>
                </a:outerShdw>
              </a:effectLst>
              <a:latin typeface="Tahoma" pitchFamily="34" charset="0"/>
            </a:endParaRPr>
          </a:p>
          <a:p>
            <a:pPr eaLnBrk="1" hangingPunct="1">
              <a:lnSpc>
                <a:spcPts val="3700"/>
              </a:lnSpc>
              <a:defRPr/>
            </a:pPr>
            <a:r>
              <a:rPr kumimoji="1" lang="ja-JP" altLang="en-US" sz="2400" dirty="0">
                <a:latin typeface="+mn-ea"/>
              </a:rPr>
              <a:t>（４）衣服の選択と手入れ</a:t>
            </a:r>
            <a:endParaRPr kumimoji="1" lang="en-US" altLang="ja-JP" sz="2400" dirty="0">
              <a:latin typeface="+mn-ea"/>
            </a:endParaRPr>
          </a:p>
          <a:p>
            <a:pPr eaLnBrk="1" hangingPunct="1">
              <a:lnSpc>
                <a:spcPts val="3700"/>
              </a:lnSpc>
              <a:defRPr/>
            </a:pPr>
            <a:r>
              <a:rPr kumimoji="1" lang="ja-JP" altLang="en-US" sz="2400" dirty="0">
                <a:latin typeface="+mn-ea"/>
              </a:rPr>
              <a:t>ア</a:t>
            </a:r>
            <a:r>
              <a:rPr kumimoji="1" lang="en-US" altLang="ja-JP" sz="2400" dirty="0">
                <a:latin typeface="+mn-ea"/>
              </a:rPr>
              <a:t>(</a:t>
            </a:r>
            <a:r>
              <a:rPr kumimoji="1" lang="ja-JP" altLang="en-US" sz="2400" dirty="0">
                <a:latin typeface="+mn-ea"/>
              </a:rPr>
              <a:t>ｱ</a:t>
            </a:r>
            <a:r>
              <a:rPr kumimoji="1" lang="en-US" altLang="ja-JP" sz="2400" dirty="0">
                <a:latin typeface="+mn-ea"/>
              </a:rPr>
              <a:t>)</a:t>
            </a:r>
            <a:r>
              <a:rPr kumimoji="1" lang="ja-JP" altLang="en-US" sz="2400" dirty="0">
                <a:latin typeface="+mn-ea"/>
              </a:rPr>
              <a:t>　　衣服と社会生活との関わりが分かり，目的に応じた着用，</a:t>
            </a:r>
            <a:endParaRPr kumimoji="1" lang="en-US" altLang="ja-JP" sz="2400" dirty="0">
              <a:latin typeface="+mn-ea"/>
            </a:endParaRPr>
          </a:p>
          <a:p>
            <a:pPr eaLnBrk="1" hangingPunct="1">
              <a:lnSpc>
                <a:spcPts val="3700"/>
              </a:lnSpc>
              <a:defRPr/>
            </a:pPr>
            <a:r>
              <a:rPr kumimoji="1" lang="ja-JP" altLang="en-US" sz="2400" dirty="0">
                <a:latin typeface="+mn-ea"/>
              </a:rPr>
              <a:t>　　　　個性を生かす着用及び衣服の適切な選択について理解する</a:t>
            </a:r>
            <a:endParaRPr kumimoji="1" lang="en-US" altLang="ja-JP" sz="2400" dirty="0">
              <a:latin typeface="+mn-ea"/>
            </a:endParaRPr>
          </a:p>
          <a:p>
            <a:pPr eaLnBrk="1" hangingPunct="1">
              <a:lnSpc>
                <a:spcPts val="3700"/>
              </a:lnSpc>
              <a:defRPr/>
            </a:pPr>
            <a:r>
              <a:rPr kumimoji="1" lang="ja-JP" altLang="en-US" sz="2400" dirty="0">
                <a:latin typeface="+mn-ea"/>
              </a:rPr>
              <a:t>　　　</a:t>
            </a:r>
            <a:r>
              <a:rPr kumimoji="1" lang="ja-JP" altLang="en-US" sz="2400">
                <a:latin typeface="+mn-ea"/>
              </a:rPr>
              <a:t>　こと。</a:t>
            </a:r>
            <a:r>
              <a:rPr kumimoji="1" lang="ja-JP" altLang="en-US" sz="2400" dirty="0">
                <a:latin typeface="+mn-ea"/>
              </a:rPr>
              <a:t>　　　</a:t>
            </a:r>
            <a:endParaRPr kumimoji="1" lang="en-US" altLang="ja-JP" sz="2400" dirty="0">
              <a:latin typeface="+mn-ea"/>
            </a:endParaRPr>
          </a:p>
          <a:p>
            <a:pPr eaLnBrk="1" hangingPunct="1">
              <a:lnSpc>
                <a:spcPts val="3700"/>
              </a:lnSpc>
              <a:defRPr/>
            </a:pPr>
            <a:r>
              <a:rPr kumimoji="1" lang="ja-JP" altLang="en-US" sz="2400" dirty="0">
                <a:latin typeface="+mn-ea"/>
              </a:rPr>
              <a:t>　　　・　</a:t>
            </a:r>
            <a:r>
              <a:rPr kumimoji="1" lang="ja-JP" altLang="en-US" sz="2400" b="1" u="sng" dirty="0">
                <a:solidFill>
                  <a:srgbClr val="FF0000"/>
                </a:solidFill>
                <a:latin typeface="+mn-ea"/>
              </a:rPr>
              <a:t>和服について</a:t>
            </a:r>
            <a:r>
              <a:rPr kumimoji="1" lang="ja-JP" altLang="en-US" sz="2400" dirty="0">
                <a:latin typeface="+mn-ea"/>
              </a:rPr>
              <a:t>触れる。和服の着用について扱うことも考えら</a:t>
            </a:r>
            <a:endParaRPr kumimoji="1" lang="en-US" altLang="ja-JP" sz="2400" dirty="0">
              <a:latin typeface="+mn-ea"/>
            </a:endParaRPr>
          </a:p>
          <a:p>
            <a:pPr eaLnBrk="1" hangingPunct="1">
              <a:lnSpc>
                <a:spcPts val="3700"/>
              </a:lnSpc>
              <a:defRPr/>
            </a:pPr>
            <a:r>
              <a:rPr kumimoji="1" lang="ja-JP" altLang="en-US" sz="2400" dirty="0">
                <a:latin typeface="+mn-ea"/>
              </a:rPr>
              <a:t>　　　　れる。</a:t>
            </a:r>
            <a:endParaRPr kumimoji="1" lang="en-US" altLang="ja-JP" sz="2400" dirty="0">
              <a:latin typeface="+mn-ea"/>
            </a:endParaRPr>
          </a:p>
          <a:p>
            <a:pPr eaLnBrk="1" hangingPunct="1">
              <a:lnSpc>
                <a:spcPts val="3700"/>
              </a:lnSpc>
              <a:defRPr/>
            </a:pPr>
            <a:r>
              <a:rPr kumimoji="1" lang="ja-JP" altLang="en-US" sz="2400" dirty="0">
                <a:latin typeface="+mn-ea"/>
              </a:rPr>
              <a:t>（５）　生活を豊かにするための布を用いた製作　　</a:t>
            </a:r>
            <a:r>
              <a:rPr kumimoji="1" lang="ja-JP" altLang="en-US" sz="2400" b="1" u="sng" dirty="0">
                <a:solidFill>
                  <a:srgbClr val="FF0000"/>
                </a:solidFill>
                <a:latin typeface="+mn-ea"/>
              </a:rPr>
              <a:t>小・中共通</a:t>
            </a:r>
            <a:endParaRPr kumimoji="1" lang="en-US" altLang="ja-JP" sz="2400" b="1" u="sng" dirty="0">
              <a:solidFill>
                <a:srgbClr val="FF0000"/>
              </a:solidFill>
              <a:latin typeface="+mn-ea"/>
            </a:endParaRPr>
          </a:p>
          <a:p>
            <a:pPr eaLnBrk="1" hangingPunct="1">
              <a:lnSpc>
                <a:spcPts val="3700"/>
              </a:lnSpc>
              <a:defRPr/>
            </a:pPr>
            <a:r>
              <a:rPr kumimoji="1" lang="ja-JP" altLang="en-US" sz="2400" dirty="0">
                <a:latin typeface="+mn-ea"/>
              </a:rPr>
              <a:t>　　　・　</a:t>
            </a:r>
            <a:r>
              <a:rPr kumimoji="1" lang="ja-JP" altLang="en-US" sz="2400" b="1" u="sng" dirty="0">
                <a:latin typeface="+mn-ea"/>
              </a:rPr>
              <a:t>資源や環境に配慮し</a:t>
            </a:r>
            <a:r>
              <a:rPr kumimoji="1" lang="ja-JP" altLang="en-US" sz="2400" dirty="0">
                <a:latin typeface="+mn-ea"/>
              </a:rPr>
              <a:t>，生活を豊かにするために布を用いた</a:t>
            </a:r>
            <a:endParaRPr kumimoji="1" lang="en-US" altLang="ja-JP" sz="2400" dirty="0">
              <a:latin typeface="+mn-ea"/>
            </a:endParaRPr>
          </a:p>
          <a:p>
            <a:pPr eaLnBrk="1" hangingPunct="1">
              <a:lnSpc>
                <a:spcPts val="3700"/>
              </a:lnSpc>
              <a:defRPr/>
            </a:pPr>
            <a:r>
              <a:rPr kumimoji="1" lang="ja-JP" altLang="en-US" sz="2400" dirty="0">
                <a:latin typeface="+mn-ea"/>
              </a:rPr>
              <a:t>　　　　物の</a:t>
            </a:r>
            <a:r>
              <a:rPr kumimoji="1" lang="ja-JP" altLang="en-US" sz="2400" b="1" u="sng" dirty="0">
                <a:solidFill>
                  <a:srgbClr val="FF0000"/>
                </a:solidFill>
                <a:latin typeface="+mn-ea"/>
              </a:rPr>
              <a:t>製作計画</a:t>
            </a:r>
            <a:r>
              <a:rPr kumimoji="1" lang="ja-JP" altLang="en-US" sz="2400" dirty="0">
                <a:latin typeface="+mn-ea"/>
              </a:rPr>
              <a:t>を考え，製作を工夫すること。</a:t>
            </a:r>
            <a:endParaRPr kumimoji="1" lang="en-US" altLang="ja-JP" sz="2400" dirty="0">
              <a:latin typeface="+mn-ea"/>
            </a:endParaRPr>
          </a:p>
          <a:p>
            <a:pPr eaLnBrk="1" hangingPunct="1">
              <a:lnSpc>
                <a:spcPts val="3700"/>
              </a:lnSpc>
              <a:defRPr/>
            </a:pPr>
            <a:endParaRPr kumimoji="1" lang="en-US" altLang="ja-JP" sz="2400" dirty="0">
              <a:latin typeface="+mn-ea"/>
            </a:endParaRPr>
          </a:p>
        </p:txBody>
      </p:sp>
      <p:sp>
        <p:nvSpPr>
          <p:cNvPr id="49157"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家庭分野の内容</a:t>
            </a:r>
            <a:endParaRPr lang="ja-JP" altLang="en-US">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579"/>
    </mc:Choice>
    <mc:Fallback xmlns="">
      <p:transition spd="slow" advTm="70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P102~</a:t>
            </a:r>
            <a:endParaRPr lang="ja-JP" altLang="en-US" dirty="0"/>
          </a:p>
        </p:txBody>
      </p:sp>
      <p:sp>
        <p:nvSpPr>
          <p:cNvPr id="6" name="正方形/長方形 5"/>
          <p:cNvSpPr/>
          <p:nvPr/>
        </p:nvSpPr>
        <p:spPr>
          <a:xfrm>
            <a:off x="96838" y="1292225"/>
            <a:ext cx="8893175" cy="532765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t>Ｓｓ小のうち，</a:t>
            </a:r>
          </a:p>
        </p:txBody>
      </p:sp>
      <p:sp>
        <p:nvSpPr>
          <p:cNvPr id="14341" name="テキスト ボックス 6"/>
          <p:cNvSpPr txBox="1">
            <a:spLocks noChangeArrowheads="1"/>
          </p:cNvSpPr>
          <p:nvPr/>
        </p:nvSpPr>
        <p:spPr bwMode="auto">
          <a:xfrm>
            <a:off x="173038" y="1271588"/>
            <a:ext cx="8893175" cy="7684155"/>
          </a:xfrm>
          <a:prstGeom prst="rect">
            <a:avLst/>
          </a:prstGeom>
          <a:noFill/>
          <a:ln w="9525">
            <a:noFill/>
            <a:miter lim="800000"/>
            <a:headEnd/>
            <a:tailEnd/>
          </a:ln>
        </p:spPr>
        <p:txBody>
          <a:bodyPr>
            <a:spAutoFit/>
          </a:bodyPr>
          <a:lstStyle/>
          <a:p>
            <a:pPr eaLnBrk="1" hangingPunct="1">
              <a:lnSpc>
                <a:spcPts val="3700"/>
              </a:lnSpc>
              <a:defRPr/>
            </a:pPr>
            <a:r>
              <a:rPr kumimoji="1" lang="ja-JP" altLang="en-US" sz="2800" b="1" dirty="0">
                <a:effectLst>
                  <a:outerShdw blurRad="38100" dist="38100" dir="2700000" algn="tl">
                    <a:srgbClr val="000000">
                      <a:alpha val="43137"/>
                    </a:srgbClr>
                  </a:outerShdw>
                </a:effectLst>
                <a:latin typeface="Tahoma" pitchFamily="34" charset="0"/>
              </a:rPr>
              <a:t>Ｂ　衣食住の生活　＜住生活＞</a:t>
            </a:r>
            <a:endParaRPr kumimoji="1" lang="en-US" altLang="ja-JP" sz="2800" b="1" dirty="0">
              <a:effectLst>
                <a:outerShdw blurRad="38100" dist="38100" dir="2700000" algn="tl">
                  <a:srgbClr val="000000">
                    <a:alpha val="43137"/>
                  </a:srgbClr>
                </a:outerShdw>
              </a:effectLst>
              <a:latin typeface="Tahoma" pitchFamily="34" charset="0"/>
            </a:endParaRPr>
          </a:p>
          <a:p>
            <a:pPr eaLnBrk="1" hangingPunct="1">
              <a:lnSpc>
                <a:spcPts val="3700"/>
              </a:lnSpc>
              <a:defRPr/>
            </a:pPr>
            <a:r>
              <a:rPr kumimoji="1" lang="ja-JP" altLang="en-US" sz="2400" dirty="0">
                <a:latin typeface="+mn-ea"/>
              </a:rPr>
              <a:t>（６）住居の機能と安全な住まい方　　　　　１項目で構成</a:t>
            </a:r>
            <a:endParaRPr kumimoji="1" lang="en-US" altLang="ja-JP" sz="2400" dirty="0">
              <a:latin typeface="+mn-ea"/>
            </a:endParaRPr>
          </a:p>
          <a:p>
            <a:pPr eaLnBrk="1" hangingPunct="1">
              <a:lnSpc>
                <a:spcPts val="3700"/>
              </a:lnSpc>
              <a:defRPr/>
            </a:pPr>
            <a:r>
              <a:rPr kumimoji="1" lang="ja-JP" altLang="en-US" sz="2400" dirty="0">
                <a:latin typeface="+mn-ea"/>
              </a:rPr>
              <a:t>　　</a:t>
            </a:r>
            <a:r>
              <a:rPr kumimoji="1" lang="ja-JP" altLang="en-US" sz="2200" dirty="0">
                <a:latin typeface="+mn-ea"/>
              </a:rPr>
              <a:t>・　　</a:t>
            </a:r>
            <a:r>
              <a:rPr kumimoji="1" lang="ja-JP" altLang="en-US" sz="2200" b="1" u="sng" dirty="0">
                <a:solidFill>
                  <a:srgbClr val="FF0000"/>
                </a:solidFill>
                <a:latin typeface="+mn-ea"/>
              </a:rPr>
              <a:t>幼児や高齢者の家庭内の事故</a:t>
            </a:r>
            <a:r>
              <a:rPr kumimoji="1" lang="ja-JP" altLang="en-US" sz="2200" dirty="0">
                <a:latin typeface="+mn-ea"/>
              </a:rPr>
              <a:t>を防ぎ，</a:t>
            </a:r>
            <a:r>
              <a:rPr kumimoji="1" lang="ja-JP" altLang="en-US" sz="2200" b="1" u="sng" dirty="0">
                <a:solidFill>
                  <a:srgbClr val="FF0000"/>
                </a:solidFill>
                <a:latin typeface="+mn-ea"/>
              </a:rPr>
              <a:t>自然災害に備えるための</a:t>
            </a:r>
            <a:endParaRPr kumimoji="1" lang="en-US" altLang="ja-JP" sz="2200" b="1" u="sng" dirty="0">
              <a:solidFill>
                <a:srgbClr val="FF0000"/>
              </a:solidFill>
              <a:latin typeface="+mn-ea"/>
            </a:endParaRPr>
          </a:p>
          <a:p>
            <a:pPr eaLnBrk="1" hangingPunct="1">
              <a:lnSpc>
                <a:spcPts val="3700"/>
              </a:lnSpc>
              <a:defRPr/>
            </a:pPr>
            <a:r>
              <a:rPr kumimoji="1" lang="ja-JP" altLang="en-US" sz="2200" b="1" dirty="0">
                <a:solidFill>
                  <a:srgbClr val="FF0000"/>
                </a:solidFill>
                <a:latin typeface="+mn-ea"/>
              </a:rPr>
              <a:t>　　　</a:t>
            </a:r>
            <a:r>
              <a:rPr kumimoji="1" lang="ja-JP" altLang="en-US" sz="2200" b="1" u="sng" dirty="0">
                <a:solidFill>
                  <a:srgbClr val="FF0000"/>
                </a:solidFill>
                <a:latin typeface="+mn-ea"/>
              </a:rPr>
              <a:t>住空間の整え方</a:t>
            </a:r>
            <a:r>
              <a:rPr kumimoji="1" lang="ja-JP" altLang="en-US" sz="2200" dirty="0">
                <a:latin typeface="+mn-ea"/>
              </a:rPr>
              <a:t>を重点的に扱う。</a:t>
            </a:r>
            <a:endParaRPr kumimoji="1" lang="en-US" altLang="ja-JP" sz="2200" b="1" u="sng" dirty="0">
              <a:solidFill>
                <a:srgbClr val="FF0000"/>
              </a:solidFill>
              <a:latin typeface="+mn-ea"/>
            </a:endParaRPr>
          </a:p>
          <a:p>
            <a:pPr eaLnBrk="1" hangingPunct="1">
              <a:lnSpc>
                <a:spcPts val="3700"/>
              </a:lnSpc>
              <a:defRPr/>
            </a:pPr>
            <a:r>
              <a:rPr kumimoji="1" lang="ja-JP" altLang="en-US" sz="2200" dirty="0">
                <a:latin typeface="+mn-ea"/>
              </a:rPr>
              <a:t>　　・　　小・中学校の内容を整理「住居の基本的な機能」の一部は小学校　</a:t>
            </a:r>
            <a:endParaRPr kumimoji="1" lang="en-US" altLang="ja-JP" sz="2200" dirty="0">
              <a:latin typeface="+mn-ea"/>
            </a:endParaRPr>
          </a:p>
          <a:p>
            <a:pPr eaLnBrk="1" hangingPunct="1">
              <a:lnSpc>
                <a:spcPts val="3700"/>
              </a:lnSpc>
              <a:defRPr/>
            </a:pPr>
            <a:r>
              <a:rPr kumimoji="1" lang="ja-JP" altLang="en-US" sz="2200" dirty="0">
                <a:latin typeface="+mn-ea"/>
              </a:rPr>
              <a:t>　　　でも扱う。</a:t>
            </a:r>
            <a:endParaRPr kumimoji="1" lang="en-US" altLang="ja-JP" sz="2200" dirty="0">
              <a:latin typeface="+mn-ea"/>
            </a:endParaRPr>
          </a:p>
          <a:p>
            <a:pPr eaLnBrk="1" hangingPunct="1">
              <a:lnSpc>
                <a:spcPts val="3700"/>
              </a:lnSpc>
              <a:defRPr/>
            </a:pPr>
            <a:r>
              <a:rPr kumimoji="1" lang="ja-JP" altLang="en-US" sz="2200" dirty="0">
                <a:latin typeface="+mn-ea"/>
              </a:rPr>
              <a:t>　　・　　中学校で扱っていた「</a:t>
            </a:r>
            <a:r>
              <a:rPr kumimoji="1" lang="ja-JP" altLang="en-US" sz="2200" b="1" u="sng" dirty="0">
                <a:solidFill>
                  <a:srgbClr val="FF0000"/>
                </a:solidFill>
                <a:latin typeface="+mn-ea"/>
              </a:rPr>
              <a:t>音</a:t>
            </a:r>
            <a:r>
              <a:rPr kumimoji="1" lang="ja-JP" altLang="en-US" sz="2200" dirty="0">
                <a:latin typeface="+mn-ea"/>
              </a:rPr>
              <a:t>と生活との関わり」を小学校の内容とした。</a:t>
            </a:r>
            <a:endParaRPr kumimoji="1" lang="en-US" altLang="ja-JP" sz="2200" dirty="0">
              <a:latin typeface="+mn-ea"/>
            </a:endParaRPr>
          </a:p>
          <a:p>
            <a:pPr eaLnBrk="1" hangingPunct="1">
              <a:lnSpc>
                <a:spcPts val="3700"/>
              </a:lnSpc>
              <a:defRPr/>
            </a:pPr>
            <a:r>
              <a:rPr kumimoji="1" lang="ja-JP" altLang="en-US" sz="2200" dirty="0">
                <a:latin typeface="+mn-ea"/>
              </a:rPr>
              <a:t>　　　騒音についてはＡ</a:t>
            </a:r>
            <a:r>
              <a:rPr kumimoji="1" lang="en-US" altLang="ja-JP" sz="2200" dirty="0">
                <a:latin typeface="+mn-ea"/>
              </a:rPr>
              <a:t>(3)</a:t>
            </a:r>
            <a:r>
              <a:rPr kumimoji="1" lang="ja-JP" altLang="en-US" sz="2200" dirty="0">
                <a:latin typeface="+mn-ea"/>
              </a:rPr>
              <a:t>「家族や地域の人々との関わり」と関連させる。</a:t>
            </a:r>
            <a:endParaRPr kumimoji="1" lang="en-US" altLang="ja-JP" sz="2200" dirty="0">
              <a:latin typeface="+mn-ea"/>
            </a:endParaRPr>
          </a:p>
          <a:p>
            <a:pPr eaLnBrk="1" hangingPunct="1">
              <a:lnSpc>
                <a:spcPts val="3700"/>
              </a:lnSpc>
              <a:defRPr/>
            </a:pPr>
            <a:r>
              <a:rPr kumimoji="1" lang="ja-JP" altLang="en-US" sz="2200" dirty="0">
                <a:latin typeface="+mn-ea"/>
              </a:rPr>
              <a:t>　　・　　日本の生活文化への理解を深めるために</a:t>
            </a:r>
            <a:r>
              <a:rPr kumimoji="1" lang="ja-JP" altLang="en-US" sz="2200" b="1" u="sng" dirty="0">
                <a:solidFill>
                  <a:srgbClr val="FF0000"/>
                </a:solidFill>
                <a:latin typeface="+mn-ea"/>
              </a:rPr>
              <a:t>日本の伝統的な住様式　</a:t>
            </a:r>
            <a:endParaRPr kumimoji="1" lang="en-US" altLang="ja-JP" sz="2200" b="1" u="sng" dirty="0">
              <a:solidFill>
                <a:srgbClr val="FF0000"/>
              </a:solidFill>
              <a:latin typeface="+mn-ea"/>
            </a:endParaRPr>
          </a:p>
          <a:p>
            <a:pPr eaLnBrk="1" hangingPunct="1">
              <a:lnSpc>
                <a:spcPts val="3700"/>
              </a:lnSpc>
              <a:defRPr/>
            </a:pPr>
            <a:r>
              <a:rPr kumimoji="1" lang="ja-JP" altLang="en-US" sz="2200" b="1" dirty="0">
                <a:solidFill>
                  <a:srgbClr val="FF0000"/>
                </a:solidFill>
                <a:latin typeface="+mn-ea"/>
              </a:rPr>
              <a:t>　　　</a:t>
            </a:r>
            <a:r>
              <a:rPr kumimoji="1" lang="ja-JP" altLang="en-US" sz="2200" b="1" u="sng" dirty="0">
                <a:solidFill>
                  <a:srgbClr val="FF0000"/>
                </a:solidFill>
                <a:latin typeface="+mn-ea"/>
              </a:rPr>
              <a:t>等</a:t>
            </a:r>
            <a:r>
              <a:rPr kumimoji="1" lang="ja-JP" altLang="en-US" sz="2200" dirty="0">
                <a:latin typeface="+mn-ea"/>
              </a:rPr>
              <a:t>についても扱う。</a:t>
            </a:r>
            <a:endParaRPr kumimoji="1" lang="en-US" altLang="ja-JP" sz="2200" dirty="0">
              <a:latin typeface="+mn-ea"/>
            </a:endParaRPr>
          </a:p>
          <a:p>
            <a:pPr eaLnBrk="1" hangingPunct="1">
              <a:lnSpc>
                <a:spcPts val="3700"/>
              </a:lnSpc>
              <a:defRPr/>
            </a:pPr>
            <a:r>
              <a:rPr kumimoji="1" lang="ja-JP" altLang="en-US" sz="2200" dirty="0">
                <a:latin typeface="+mn-ea"/>
              </a:rPr>
              <a:t>　　・　　</a:t>
            </a:r>
            <a:r>
              <a:rPr lang="ja-JP" altLang="en-US" sz="2200" dirty="0">
                <a:latin typeface="+mn-ea"/>
              </a:rPr>
              <a:t>比較実験などを通して科学的に理解できるよう配慮する。</a:t>
            </a:r>
            <a:endParaRPr kumimoji="1" lang="en-US" altLang="ja-JP" sz="2200" dirty="0">
              <a:latin typeface="+mn-ea"/>
            </a:endParaRPr>
          </a:p>
          <a:p>
            <a:pPr eaLnBrk="1" hangingPunct="1">
              <a:lnSpc>
                <a:spcPts val="3700"/>
              </a:lnSpc>
              <a:defRPr/>
            </a:pPr>
            <a:r>
              <a:rPr kumimoji="1" lang="ja-JP" altLang="en-US" sz="2400" dirty="0">
                <a:latin typeface="+mn-ea"/>
              </a:rPr>
              <a:t>　　</a:t>
            </a:r>
            <a:endParaRPr kumimoji="1" lang="en-US" altLang="ja-JP" sz="2400" dirty="0">
              <a:latin typeface="+mn-ea"/>
            </a:endParaRPr>
          </a:p>
          <a:p>
            <a:pPr eaLnBrk="1" hangingPunct="1">
              <a:lnSpc>
                <a:spcPts val="3700"/>
              </a:lnSpc>
              <a:defRPr/>
            </a:pPr>
            <a:endParaRPr kumimoji="1" lang="en-US" altLang="ja-JP" sz="2400" dirty="0">
              <a:latin typeface="+mn-ea"/>
            </a:endParaRPr>
          </a:p>
          <a:p>
            <a:pPr eaLnBrk="1" hangingPunct="1">
              <a:lnSpc>
                <a:spcPts val="3700"/>
              </a:lnSpc>
              <a:defRPr/>
            </a:pPr>
            <a:endParaRPr kumimoji="1" lang="en-US" altLang="ja-JP" sz="2400" dirty="0">
              <a:latin typeface="+mn-ea"/>
            </a:endParaRPr>
          </a:p>
          <a:p>
            <a:pPr eaLnBrk="1" hangingPunct="1">
              <a:lnSpc>
                <a:spcPts val="3700"/>
              </a:lnSpc>
              <a:defRPr/>
            </a:pPr>
            <a:endParaRPr kumimoji="1" lang="en-US" altLang="ja-JP" sz="2400" dirty="0">
              <a:latin typeface="+mn-ea"/>
            </a:endParaRPr>
          </a:p>
          <a:p>
            <a:pPr eaLnBrk="1" hangingPunct="1">
              <a:lnSpc>
                <a:spcPts val="3700"/>
              </a:lnSpc>
              <a:defRPr/>
            </a:pPr>
            <a:endParaRPr kumimoji="1" lang="en-US" altLang="ja-JP" sz="2400" dirty="0">
              <a:latin typeface="+mn-ea"/>
            </a:endParaRPr>
          </a:p>
        </p:txBody>
      </p:sp>
      <p:sp>
        <p:nvSpPr>
          <p:cNvPr id="51205"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家庭分野の内容</a:t>
            </a:r>
            <a:endParaRPr lang="ja-JP" altLang="en-US">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576"/>
    </mc:Choice>
    <mc:Fallback xmlns="">
      <p:transition spd="slow" advTm="6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P105~</a:t>
            </a:r>
            <a:endParaRPr lang="ja-JP" altLang="en-US" dirty="0"/>
          </a:p>
        </p:txBody>
      </p:sp>
      <p:sp>
        <p:nvSpPr>
          <p:cNvPr id="6" name="正方形/長方形 5"/>
          <p:cNvSpPr/>
          <p:nvPr/>
        </p:nvSpPr>
        <p:spPr>
          <a:xfrm>
            <a:off x="250825" y="1268413"/>
            <a:ext cx="8678863" cy="532765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t>Ｓｓ小のうち，</a:t>
            </a:r>
          </a:p>
        </p:txBody>
      </p:sp>
      <p:sp>
        <p:nvSpPr>
          <p:cNvPr id="14341" name="テキスト ボックス 6"/>
          <p:cNvSpPr txBox="1">
            <a:spLocks noChangeArrowheads="1"/>
          </p:cNvSpPr>
          <p:nvPr/>
        </p:nvSpPr>
        <p:spPr bwMode="auto">
          <a:xfrm>
            <a:off x="323850" y="1268413"/>
            <a:ext cx="8569325" cy="1990725"/>
          </a:xfrm>
          <a:prstGeom prst="rect">
            <a:avLst/>
          </a:prstGeom>
          <a:noFill/>
          <a:ln w="9525">
            <a:noFill/>
            <a:miter lim="800000"/>
            <a:headEnd/>
            <a:tailEnd/>
          </a:ln>
        </p:spPr>
        <p:txBody>
          <a:bodyPr>
            <a:spAutoFit/>
          </a:bodyPr>
          <a:lstStyle/>
          <a:p>
            <a:pPr eaLnBrk="1" hangingPunct="1">
              <a:lnSpc>
                <a:spcPts val="3700"/>
              </a:lnSpc>
              <a:defRPr/>
            </a:pPr>
            <a:r>
              <a:rPr kumimoji="1" lang="ja-JP" altLang="en-US" sz="2800" b="1" dirty="0">
                <a:effectLst>
                  <a:outerShdw blurRad="38100" dist="38100" dir="2700000" algn="tl">
                    <a:srgbClr val="000000">
                      <a:alpha val="43137"/>
                    </a:srgbClr>
                  </a:outerShdw>
                </a:effectLst>
                <a:latin typeface="Tahoma" pitchFamily="34" charset="0"/>
              </a:rPr>
              <a:t>Ｂ　衣食住の生活　</a:t>
            </a:r>
            <a:r>
              <a:rPr kumimoji="1" lang="ja-JP" altLang="en-US" sz="2800" b="1" dirty="0">
                <a:solidFill>
                  <a:srgbClr val="0000FF"/>
                </a:solidFill>
                <a:effectLst>
                  <a:outerShdw blurRad="38100" dist="38100" dir="2700000" algn="tl">
                    <a:srgbClr val="000000">
                      <a:alpha val="43137"/>
                    </a:srgbClr>
                  </a:outerShdw>
                </a:effectLst>
                <a:latin typeface="Tahoma" pitchFamily="34" charset="0"/>
              </a:rPr>
              <a:t>＜生活の課題と実践＞</a:t>
            </a:r>
            <a:endParaRPr kumimoji="1" lang="en-US" altLang="ja-JP" sz="2800" b="1" dirty="0">
              <a:solidFill>
                <a:srgbClr val="0000FF"/>
              </a:solidFill>
              <a:effectLst>
                <a:outerShdw blurRad="38100" dist="38100" dir="2700000" algn="tl">
                  <a:srgbClr val="000000">
                    <a:alpha val="43137"/>
                  </a:srgbClr>
                </a:outerShdw>
              </a:effectLst>
              <a:latin typeface="Tahoma" pitchFamily="34" charset="0"/>
            </a:endParaRPr>
          </a:p>
          <a:p>
            <a:pPr eaLnBrk="1" hangingPunct="1">
              <a:lnSpc>
                <a:spcPts val="3700"/>
              </a:lnSpc>
              <a:defRPr/>
            </a:pPr>
            <a:r>
              <a:rPr kumimoji="1" lang="ja-JP" altLang="en-US" sz="2400" dirty="0">
                <a:latin typeface="+mn-ea"/>
              </a:rPr>
              <a:t>（７）衣食住の生活についての課題と実践</a:t>
            </a:r>
            <a:endParaRPr kumimoji="1" lang="en-US" altLang="ja-JP" sz="2400" dirty="0">
              <a:latin typeface="+mn-ea"/>
            </a:endParaRPr>
          </a:p>
          <a:p>
            <a:pPr eaLnBrk="1" hangingPunct="1">
              <a:lnSpc>
                <a:spcPts val="3700"/>
              </a:lnSpc>
              <a:defRPr/>
            </a:pPr>
            <a:r>
              <a:rPr kumimoji="1" lang="ja-JP" altLang="en-US" sz="2400" dirty="0">
                <a:latin typeface="+mn-ea"/>
              </a:rPr>
              <a:t>　　・（１）から（６）の学習を基礎とし，ＡやＣとの関連を図る。</a:t>
            </a:r>
            <a:endParaRPr kumimoji="1" lang="en-US" altLang="ja-JP" sz="2400" dirty="0">
              <a:latin typeface="+mn-ea"/>
            </a:endParaRPr>
          </a:p>
          <a:p>
            <a:pPr eaLnBrk="1" hangingPunct="1">
              <a:lnSpc>
                <a:spcPts val="3700"/>
              </a:lnSpc>
              <a:defRPr/>
            </a:pPr>
            <a:r>
              <a:rPr kumimoji="1" lang="ja-JP" altLang="en-US" sz="2400" dirty="0">
                <a:latin typeface="+mn-ea"/>
              </a:rPr>
              <a:t>　　・実践的な態度を養うことをねらいとする。</a:t>
            </a:r>
            <a:endParaRPr kumimoji="1" lang="en-US" altLang="ja-JP" sz="2400" dirty="0">
              <a:latin typeface="+mn-ea"/>
            </a:endParaRPr>
          </a:p>
        </p:txBody>
      </p:sp>
      <p:sp>
        <p:nvSpPr>
          <p:cNvPr id="53253"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家庭分野の内容</a:t>
            </a:r>
            <a:endParaRPr lang="ja-JP" altLang="en-US">
              <a:latin typeface="Tahoma" panose="020B0604030504040204" pitchFamily="34" charset="0"/>
            </a:endParaRPr>
          </a:p>
        </p:txBody>
      </p:sp>
      <p:sp>
        <p:nvSpPr>
          <p:cNvPr id="7" name="正方形/長方形 6"/>
          <p:cNvSpPr/>
          <p:nvPr/>
        </p:nvSpPr>
        <p:spPr>
          <a:xfrm>
            <a:off x="468313" y="3265488"/>
            <a:ext cx="8135937" cy="1938337"/>
          </a:xfrm>
          <a:prstGeom prst="rect">
            <a:avLst/>
          </a:prstGeom>
          <a:ln>
            <a:prstDash val="sysDash"/>
          </a:ln>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kumimoji="1" lang="ja-JP" altLang="en-US" sz="2400" dirty="0">
                <a:solidFill>
                  <a:prstClr val="black"/>
                </a:solidFill>
                <a:latin typeface="ＭＳ Ｐゴシック"/>
              </a:rPr>
              <a:t>家庭分野の内容の「Ａ家族・家庭生活」の</a:t>
            </a:r>
            <a:r>
              <a:rPr kumimoji="1" lang="en-US" altLang="ja-JP" sz="2400" dirty="0">
                <a:solidFill>
                  <a:prstClr val="black"/>
                </a:solidFill>
                <a:latin typeface="ＭＳ Ｐゴシック"/>
              </a:rPr>
              <a:t>(4)</a:t>
            </a:r>
            <a:r>
              <a:rPr kumimoji="1" lang="ja-JP" altLang="en-US" sz="2400" dirty="0" err="1">
                <a:solidFill>
                  <a:prstClr val="black"/>
                </a:solidFill>
                <a:latin typeface="ＭＳ Ｐゴシック"/>
              </a:rPr>
              <a:t>，</a:t>
            </a:r>
            <a:r>
              <a:rPr kumimoji="1" lang="ja-JP" altLang="en-US" sz="2400" dirty="0">
                <a:solidFill>
                  <a:prstClr val="black"/>
                </a:solidFill>
                <a:latin typeface="ＭＳ Ｐゴシック"/>
              </a:rPr>
              <a:t>「Ｂ衣食住の生活」の</a:t>
            </a:r>
            <a:r>
              <a:rPr kumimoji="1" lang="en-US" altLang="ja-JP" sz="2400" dirty="0">
                <a:solidFill>
                  <a:prstClr val="black"/>
                </a:solidFill>
                <a:latin typeface="ＭＳ Ｐゴシック"/>
              </a:rPr>
              <a:t>(7)</a:t>
            </a:r>
            <a:r>
              <a:rPr kumimoji="1" lang="ja-JP" altLang="en-US" sz="2400" dirty="0">
                <a:solidFill>
                  <a:prstClr val="black"/>
                </a:solidFill>
                <a:latin typeface="ＭＳ Ｐゴシック"/>
              </a:rPr>
              <a:t>及び「Ｃ消費生活・環境」の</a:t>
            </a:r>
            <a:r>
              <a:rPr kumimoji="1" lang="en-US" altLang="ja-JP" sz="2400" dirty="0">
                <a:solidFill>
                  <a:prstClr val="black"/>
                </a:solidFill>
                <a:latin typeface="ＭＳ Ｐゴシック"/>
              </a:rPr>
              <a:t>(3)</a:t>
            </a:r>
            <a:r>
              <a:rPr kumimoji="1" lang="ja-JP" altLang="en-US" sz="2400" dirty="0">
                <a:solidFill>
                  <a:prstClr val="black"/>
                </a:solidFill>
                <a:latin typeface="ＭＳ Ｐゴシック"/>
              </a:rPr>
              <a:t>については，</a:t>
            </a:r>
            <a:r>
              <a:rPr kumimoji="1" lang="ja-JP" altLang="en-US" sz="2400" b="1" u="sng" dirty="0">
                <a:solidFill>
                  <a:srgbClr val="FF0000"/>
                </a:solidFill>
                <a:latin typeface="ＭＳ Ｐゴシック"/>
              </a:rPr>
              <a:t>これら三項目のうち，一以上を選択し，履修させること。</a:t>
            </a:r>
            <a:r>
              <a:rPr kumimoji="1" lang="ja-JP" altLang="en-US" sz="2400" dirty="0">
                <a:solidFill>
                  <a:prstClr val="black"/>
                </a:solidFill>
                <a:latin typeface="ＭＳ Ｐゴシック"/>
              </a:rPr>
              <a:t>その際，他の内容と関連を図り，実践的な活動を家庭や地域などで行うことができるよう配慮すること。</a:t>
            </a:r>
            <a:endParaRPr kumimoji="1" lang="en-US" altLang="ja-JP" sz="2800" dirty="0">
              <a:solidFill>
                <a:prstClr val="black"/>
              </a:solidFill>
              <a:latin typeface="ＭＳ Ｐゴシック"/>
            </a:endParaRPr>
          </a:p>
        </p:txBody>
      </p:sp>
      <p:sp>
        <p:nvSpPr>
          <p:cNvPr id="53255" name="正方形/長方形 1"/>
          <p:cNvSpPr>
            <a:spLocks noChangeArrowheads="1"/>
          </p:cNvSpPr>
          <p:nvPr/>
        </p:nvSpPr>
        <p:spPr bwMode="auto">
          <a:xfrm>
            <a:off x="482600" y="5245100"/>
            <a:ext cx="2211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000" u="sng">
                <a:latin typeface="ＭＳ Ｐゴシック" panose="020B0600070205080204" pitchFamily="50" charset="-128"/>
              </a:rPr>
              <a:t>問題解決的な学習</a:t>
            </a:r>
            <a:endParaRPr kumimoji="0" lang="ja-JP" altLang="en-US" sz="2000">
              <a:latin typeface="ＭＳ Ｐゴシック" panose="020B0600070205080204" pitchFamily="50" charset="-128"/>
            </a:endParaRPr>
          </a:p>
        </p:txBody>
      </p:sp>
      <p:sp>
        <p:nvSpPr>
          <p:cNvPr id="53256" name="正方形/長方形 2"/>
          <p:cNvSpPr>
            <a:spLocks noChangeArrowheads="1"/>
          </p:cNvSpPr>
          <p:nvPr/>
        </p:nvSpPr>
        <p:spPr bwMode="auto">
          <a:xfrm>
            <a:off x="512763" y="5627688"/>
            <a:ext cx="7691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000" u="sng">
                <a:latin typeface="ＭＳ Ｐゴシック" panose="020B0600070205080204" pitchFamily="50" charset="-128"/>
              </a:rPr>
              <a:t>グループで発表し合ったり，実践発表会を設けたりするなどの活動</a:t>
            </a:r>
            <a:endParaRPr kumimoji="0" lang="ja-JP" altLang="en-US" sz="2000">
              <a:latin typeface="ＭＳ Ｐゴシック" panose="020B0600070205080204" pitchFamily="50" charset="-128"/>
            </a:endParaRPr>
          </a:p>
        </p:txBody>
      </p:sp>
      <p:sp>
        <p:nvSpPr>
          <p:cNvPr id="53257" name="正方形/長方形 3"/>
          <p:cNvSpPr>
            <a:spLocks noChangeArrowheads="1"/>
          </p:cNvSpPr>
          <p:nvPr/>
        </p:nvSpPr>
        <p:spPr bwMode="auto">
          <a:xfrm>
            <a:off x="512763" y="6049963"/>
            <a:ext cx="6696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000" u="sng">
                <a:latin typeface="ＭＳ Ｐゴシック" panose="020B0600070205080204" pitchFamily="50" charset="-128"/>
              </a:rPr>
              <a:t>家庭や地域社会との連携を図った実践的な活動</a:t>
            </a:r>
            <a:endParaRPr kumimoji="0" lang="ja-JP" altLang="en-US" sz="2000">
              <a:latin typeface="ＭＳ Ｐゴシック" panose="020B0600070205080204"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081"/>
    </mc:Choice>
    <mc:Fallback xmlns="">
      <p:transition spd="slow" advTm="10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P108~</a:t>
            </a:r>
            <a:endParaRPr lang="ja-JP" altLang="en-US" dirty="0"/>
          </a:p>
        </p:txBody>
      </p:sp>
      <p:sp>
        <p:nvSpPr>
          <p:cNvPr id="6" name="正方形/長方形 5"/>
          <p:cNvSpPr/>
          <p:nvPr/>
        </p:nvSpPr>
        <p:spPr>
          <a:xfrm>
            <a:off x="250825" y="1268413"/>
            <a:ext cx="8678863" cy="5327650"/>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t>Ｓｓ小のうち，</a:t>
            </a:r>
          </a:p>
        </p:txBody>
      </p:sp>
      <p:sp>
        <p:nvSpPr>
          <p:cNvPr id="14341" name="テキスト ボックス 6"/>
          <p:cNvSpPr txBox="1">
            <a:spLocks noChangeArrowheads="1"/>
          </p:cNvSpPr>
          <p:nvPr/>
        </p:nvSpPr>
        <p:spPr bwMode="auto">
          <a:xfrm>
            <a:off x="250825" y="1196975"/>
            <a:ext cx="8569325" cy="6735763"/>
          </a:xfrm>
          <a:prstGeom prst="rect">
            <a:avLst/>
          </a:prstGeom>
          <a:noFill/>
          <a:ln w="9525">
            <a:noFill/>
            <a:miter lim="800000"/>
            <a:headEnd/>
            <a:tailEnd/>
          </a:ln>
        </p:spPr>
        <p:txBody>
          <a:bodyPr>
            <a:spAutoFit/>
          </a:bodyPr>
          <a:lstStyle/>
          <a:p>
            <a:pPr eaLnBrk="1" hangingPunct="1">
              <a:lnSpc>
                <a:spcPts val="3700"/>
              </a:lnSpc>
              <a:defRPr/>
            </a:pPr>
            <a:r>
              <a:rPr kumimoji="1" lang="ja-JP" altLang="en-US" sz="2800" b="1" dirty="0">
                <a:effectLst>
                  <a:outerShdw blurRad="38100" dist="38100" dir="2700000" algn="tl">
                    <a:srgbClr val="000000">
                      <a:alpha val="43137"/>
                    </a:srgbClr>
                  </a:outerShdw>
                </a:effectLst>
                <a:latin typeface="Tahoma" pitchFamily="34" charset="0"/>
              </a:rPr>
              <a:t>Ｃ　消費生活・環境　　　　</a:t>
            </a:r>
            <a:r>
              <a:rPr kumimoji="1" lang="ja-JP" altLang="en-US" sz="2400" dirty="0">
                <a:latin typeface="Tahoma" pitchFamily="34" charset="0"/>
              </a:rPr>
              <a:t>３項目で構成</a:t>
            </a:r>
            <a:endParaRPr kumimoji="1" lang="en-US" altLang="ja-JP" sz="2800" dirty="0">
              <a:latin typeface="Tahoma" pitchFamily="34" charset="0"/>
            </a:endParaRPr>
          </a:p>
          <a:p>
            <a:pPr eaLnBrk="1" hangingPunct="1">
              <a:lnSpc>
                <a:spcPts val="3700"/>
              </a:lnSpc>
              <a:defRPr/>
            </a:pPr>
            <a:r>
              <a:rPr kumimoji="1" lang="ja-JP" altLang="en-US" sz="2400" dirty="0">
                <a:latin typeface="+mn-ea"/>
              </a:rPr>
              <a:t>（１）</a:t>
            </a:r>
            <a:r>
              <a:rPr kumimoji="1" lang="ja-JP" altLang="en-US" sz="2400" b="1" u="sng" dirty="0">
                <a:solidFill>
                  <a:srgbClr val="FF0000"/>
                </a:solidFill>
                <a:latin typeface="+mn-ea"/>
              </a:rPr>
              <a:t>金銭の管理</a:t>
            </a:r>
            <a:r>
              <a:rPr kumimoji="1" lang="ja-JP" altLang="en-US" sz="2400" dirty="0">
                <a:latin typeface="+mn-ea"/>
              </a:rPr>
              <a:t>と購入</a:t>
            </a:r>
            <a:endParaRPr kumimoji="1" lang="en-US" altLang="ja-JP" sz="2400" dirty="0">
              <a:latin typeface="+mn-ea"/>
            </a:endParaRPr>
          </a:p>
          <a:p>
            <a:pPr eaLnBrk="1" hangingPunct="1">
              <a:lnSpc>
                <a:spcPts val="3700"/>
              </a:lnSpc>
              <a:defRPr/>
            </a:pPr>
            <a:r>
              <a:rPr kumimoji="1" lang="ja-JP" altLang="en-US" sz="2400" dirty="0">
                <a:latin typeface="+mn-ea"/>
              </a:rPr>
              <a:t>　ア</a:t>
            </a:r>
            <a:r>
              <a:rPr kumimoji="1" lang="en-US" altLang="ja-JP" sz="2400" dirty="0">
                <a:latin typeface="+mn-ea"/>
              </a:rPr>
              <a:t>(</a:t>
            </a:r>
            <a:r>
              <a:rPr kumimoji="1" lang="ja-JP" altLang="en-US" sz="2400" dirty="0">
                <a:latin typeface="+mn-ea"/>
              </a:rPr>
              <a:t>ｱ</a:t>
            </a:r>
            <a:r>
              <a:rPr kumimoji="1" lang="en-US" altLang="ja-JP" sz="2400" dirty="0">
                <a:latin typeface="+mn-ea"/>
              </a:rPr>
              <a:t>)</a:t>
            </a:r>
            <a:r>
              <a:rPr kumimoji="1" lang="ja-JP" altLang="en-US" sz="2400" dirty="0">
                <a:latin typeface="+mn-ea"/>
              </a:rPr>
              <a:t>　購入方法や支払い方法の特徴が分かり，</a:t>
            </a:r>
            <a:r>
              <a:rPr kumimoji="1" lang="ja-JP" altLang="en-US" sz="2400" b="1" u="sng" dirty="0">
                <a:solidFill>
                  <a:srgbClr val="FF0000"/>
                </a:solidFill>
                <a:latin typeface="+mn-ea"/>
              </a:rPr>
              <a:t>計画的な金銭</a:t>
            </a:r>
            <a:endParaRPr kumimoji="1" lang="en-US" altLang="ja-JP" sz="2400" b="1" u="sng" dirty="0">
              <a:solidFill>
                <a:srgbClr val="FF0000"/>
              </a:solidFill>
              <a:latin typeface="+mn-ea"/>
            </a:endParaRPr>
          </a:p>
          <a:p>
            <a:pPr eaLnBrk="1" hangingPunct="1">
              <a:lnSpc>
                <a:spcPts val="3700"/>
              </a:lnSpc>
              <a:defRPr/>
            </a:pPr>
            <a:r>
              <a:rPr kumimoji="1" lang="ja-JP" altLang="en-US" sz="2400" b="1" dirty="0">
                <a:solidFill>
                  <a:srgbClr val="FF0000"/>
                </a:solidFill>
                <a:latin typeface="+mn-ea"/>
              </a:rPr>
              <a:t>　　　　</a:t>
            </a:r>
            <a:r>
              <a:rPr kumimoji="1" lang="ja-JP" altLang="en-US" sz="2400" b="1" u="sng" dirty="0">
                <a:solidFill>
                  <a:srgbClr val="FF0000"/>
                </a:solidFill>
                <a:latin typeface="+mn-ea"/>
              </a:rPr>
              <a:t>管理の必要性</a:t>
            </a:r>
            <a:r>
              <a:rPr kumimoji="1" lang="ja-JP" altLang="en-US" sz="2400" dirty="0">
                <a:latin typeface="+mn-ea"/>
              </a:rPr>
              <a:t>について理解すること。</a:t>
            </a:r>
            <a:endParaRPr kumimoji="1" lang="en-US" altLang="ja-JP" sz="2400" dirty="0">
              <a:latin typeface="+mn-ea"/>
            </a:endParaRPr>
          </a:p>
          <a:p>
            <a:pPr eaLnBrk="1" hangingPunct="1">
              <a:lnSpc>
                <a:spcPts val="3700"/>
              </a:lnSpc>
              <a:defRPr/>
            </a:pPr>
            <a:r>
              <a:rPr kumimoji="1" lang="ja-JP" altLang="en-US" sz="2400" dirty="0">
                <a:latin typeface="+mn-ea"/>
              </a:rPr>
              <a:t>　　　・支払い期間（</a:t>
            </a:r>
            <a:r>
              <a:rPr kumimoji="1" lang="ja-JP" altLang="en-US" sz="2400" b="1" u="sng" dirty="0">
                <a:solidFill>
                  <a:srgbClr val="FF0000"/>
                </a:solidFill>
                <a:latin typeface="+mn-ea"/>
              </a:rPr>
              <a:t>前払い，即時払い，後払い</a:t>
            </a:r>
            <a:r>
              <a:rPr kumimoji="1" lang="ja-JP" altLang="en-US" sz="2400" dirty="0">
                <a:latin typeface="+mn-ea"/>
              </a:rPr>
              <a:t>）</a:t>
            </a:r>
            <a:endParaRPr kumimoji="1" lang="en-US" altLang="ja-JP" sz="2400" dirty="0">
              <a:latin typeface="+mn-ea"/>
            </a:endParaRPr>
          </a:p>
          <a:p>
            <a:pPr eaLnBrk="1" hangingPunct="1">
              <a:lnSpc>
                <a:spcPts val="3700"/>
              </a:lnSpc>
              <a:defRPr/>
            </a:pPr>
            <a:r>
              <a:rPr kumimoji="1" lang="ja-JP" altLang="en-US" sz="2400" dirty="0">
                <a:latin typeface="+mn-ea"/>
              </a:rPr>
              <a:t>　　　・クレジットなどの</a:t>
            </a:r>
            <a:r>
              <a:rPr kumimoji="1" lang="ja-JP" altLang="en-US" sz="2400" b="1" u="sng" dirty="0">
                <a:solidFill>
                  <a:srgbClr val="FF0000"/>
                </a:solidFill>
                <a:latin typeface="+mn-ea"/>
              </a:rPr>
              <a:t>三者間契約</a:t>
            </a:r>
            <a:r>
              <a:rPr kumimoji="1" lang="ja-JP" altLang="en-US" sz="2400" b="1" dirty="0">
                <a:solidFill>
                  <a:srgbClr val="FF0000"/>
                </a:solidFill>
                <a:latin typeface="+mn-ea"/>
              </a:rPr>
              <a:t>　</a:t>
            </a:r>
            <a:r>
              <a:rPr kumimoji="1" lang="ja-JP" altLang="en-US" sz="2400" b="1" dirty="0">
                <a:latin typeface="+mn-ea"/>
              </a:rPr>
              <a:t>　　　</a:t>
            </a:r>
            <a:endParaRPr kumimoji="1" lang="en-US" altLang="ja-JP" sz="2400" dirty="0">
              <a:latin typeface="+mn-ea"/>
            </a:endParaRPr>
          </a:p>
          <a:p>
            <a:pPr eaLnBrk="1" hangingPunct="1">
              <a:lnSpc>
                <a:spcPts val="3700"/>
              </a:lnSpc>
              <a:defRPr/>
            </a:pPr>
            <a:r>
              <a:rPr kumimoji="1" lang="ja-JP" altLang="en-US" sz="2400" dirty="0">
                <a:latin typeface="+mn-ea"/>
              </a:rPr>
              <a:t>（２）消費者の権利と責任</a:t>
            </a:r>
            <a:endParaRPr kumimoji="1" lang="en-US" altLang="ja-JP" sz="2400" dirty="0">
              <a:latin typeface="+mn-ea"/>
            </a:endParaRPr>
          </a:p>
          <a:p>
            <a:pPr eaLnBrk="1" hangingPunct="1">
              <a:lnSpc>
                <a:spcPts val="3700"/>
              </a:lnSpc>
              <a:defRPr/>
            </a:pPr>
            <a:r>
              <a:rPr kumimoji="1" lang="ja-JP" altLang="en-US" sz="2400" dirty="0">
                <a:latin typeface="+mn-ea"/>
              </a:rPr>
              <a:t>　ア　消費者の基本的な権利と責任，自分や家族の消費生活が</a:t>
            </a:r>
            <a:endParaRPr kumimoji="1" lang="en-US" altLang="ja-JP" sz="2400" dirty="0">
              <a:latin typeface="+mn-ea"/>
            </a:endParaRPr>
          </a:p>
          <a:p>
            <a:pPr eaLnBrk="1" hangingPunct="1">
              <a:lnSpc>
                <a:spcPts val="3700"/>
              </a:lnSpc>
              <a:defRPr/>
            </a:pPr>
            <a:r>
              <a:rPr kumimoji="1" lang="ja-JP" altLang="en-US" sz="2400" dirty="0">
                <a:latin typeface="+mn-ea"/>
              </a:rPr>
              <a:t>　　環境や</a:t>
            </a:r>
            <a:r>
              <a:rPr kumimoji="1" lang="ja-JP" altLang="en-US" sz="2400" b="1" u="sng" dirty="0">
                <a:solidFill>
                  <a:srgbClr val="FF0000"/>
                </a:solidFill>
                <a:latin typeface="+mn-ea"/>
              </a:rPr>
              <a:t>社会</a:t>
            </a:r>
            <a:r>
              <a:rPr kumimoji="1" lang="ja-JP" altLang="en-US" sz="2400" dirty="0">
                <a:latin typeface="+mn-ea"/>
              </a:rPr>
              <a:t>に及ぼす影響について理解すること。</a:t>
            </a:r>
            <a:endParaRPr kumimoji="1" lang="en-US" altLang="ja-JP" sz="2400" b="1" u="sng" dirty="0">
              <a:solidFill>
                <a:srgbClr val="FF0000"/>
              </a:solidFill>
              <a:latin typeface="+mn-ea"/>
            </a:endParaRPr>
          </a:p>
          <a:p>
            <a:pPr eaLnBrk="1" hangingPunct="1">
              <a:lnSpc>
                <a:spcPts val="3700"/>
              </a:lnSpc>
              <a:defRPr/>
            </a:pPr>
            <a:r>
              <a:rPr kumimoji="1" lang="ja-JP" altLang="en-US" sz="2400" b="1" u="sng" dirty="0">
                <a:solidFill>
                  <a:srgbClr val="FF0000"/>
                </a:solidFill>
                <a:latin typeface="+mn-ea"/>
              </a:rPr>
              <a:t>（３）消費生活・環境についての課題と実践</a:t>
            </a:r>
            <a:r>
              <a:rPr kumimoji="1" lang="en-US" altLang="ja-JP" sz="2400" b="1" dirty="0">
                <a:solidFill>
                  <a:srgbClr val="FF0000"/>
                </a:solidFill>
                <a:latin typeface="+mn-ea"/>
              </a:rPr>
              <a:t>【</a:t>
            </a:r>
            <a:r>
              <a:rPr kumimoji="1" lang="ja-JP" altLang="en-US" sz="2400" b="1" dirty="0">
                <a:solidFill>
                  <a:srgbClr val="FF0000"/>
                </a:solidFill>
                <a:latin typeface="+mn-ea"/>
              </a:rPr>
              <a:t>新設</a:t>
            </a:r>
            <a:r>
              <a:rPr kumimoji="1" lang="en-US" altLang="ja-JP" sz="2400" b="1" dirty="0">
                <a:solidFill>
                  <a:srgbClr val="FF0000"/>
                </a:solidFill>
                <a:latin typeface="+mn-ea"/>
              </a:rPr>
              <a:t>】</a:t>
            </a:r>
          </a:p>
          <a:p>
            <a:pPr eaLnBrk="1" hangingPunct="1">
              <a:lnSpc>
                <a:spcPts val="3700"/>
              </a:lnSpc>
              <a:defRPr/>
            </a:pPr>
            <a:r>
              <a:rPr kumimoji="1" lang="ja-JP" altLang="en-US" sz="2400" dirty="0">
                <a:latin typeface="+mn-ea"/>
              </a:rPr>
              <a:t>　　　・「例えば，～」　</a:t>
            </a:r>
            <a:r>
              <a:rPr kumimoji="1" lang="en-US" altLang="ja-JP" sz="2400" dirty="0">
                <a:latin typeface="+mn-ea"/>
              </a:rPr>
              <a:t>P116</a:t>
            </a:r>
            <a:r>
              <a:rPr kumimoji="1" lang="ja-JP" altLang="en-US" sz="2400" dirty="0">
                <a:latin typeface="+mn-ea"/>
              </a:rPr>
              <a:t>～　</a:t>
            </a:r>
            <a:endParaRPr kumimoji="1" lang="en-US" altLang="ja-JP" sz="2400" dirty="0">
              <a:latin typeface="+mn-ea"/>
            </a:endParaRPr>
          </a:p>
          <a:p>
            <a:pPr eaLnBrk="1" hangingPunct="1">
              <a:lnSpc>
                <a:spcPts val="3700"/>
              </a:lnSpc>
              <a:defRPr/>
            </a:pPr>
            <a:endParaRPr kumimoji="1" lang="en-US" altLang="ja-JP" sz="2400" dirty="0">
              <a:latin typeface="+mn-ea"/>
            </a:endParaRPr>
          </a:p>
          <a:p>
            <a:pPr eaLnBrk="1" hangingPunct="1">
              <a:lnSpc>
                <a:spcPts val="3700"/>
              </a:lnSpc>
              <a:defRPr/>
            </a:pPr>
            <a:endParaRPr kumimoji="1" lang="en-US" altLang="ja-JP" sz="2400" dirty="0">
              <a:latin typeface="+mn-ea"/>
            </a:endParaRPr>
          </a:p>
          <a:p>
            <a:pPr eaLnBrk="1" hangingPunct="1">
              <a:lnSpc>
                <a:spcPts val="3700"/>
              </a:lnSpc>
              <a:defRPr/>
            </a:pPr>
            <a:endParaRPr kumimoji="1" lang="en-US" altLang="ja-JP" sz="2400" dirty="0">
              <a:latin typeface="+mn-ea"/>
            </a:endParaRPr>
          </a:p>
        </p:txBody>
      </p:sp>
      <p:sp>
        <p:nvSpPr>
          <p:cNvPr id="55301" name="AutoShape 21"/>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Ⅲ</a:t>
            </a:r>
            <a:r>
              <a:rPr lang="ja-JP" altLang="en-US" b="1">
                <a:latin typeface="Arial" panose="020B0604020202020204" pitchFamily="34" charset="0"/>
                <a:ea typeface="HGP教科書体" panose="02020600000000000000" pitchFamily="18" charset="-128"/>
              </a:rPr>
              <a:t>　家庭分野の内容</a:t>
            </a:r>
            <a:endParaRPr lang="ja-JP" altLang="en-US">
              <a:latin typeface="Tahoma" panose="020B0604030504040204" pitchFamily="34" charset="0"/>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2575"/>
    </mc:Choice>
    <mc:Fallback xmlns="">
      <p:transition spd="slow" advTm="142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P120~</a:t>
            </a:r>
            <a:endParaRPr lang="ja-JP" altLang="en-US" dirty="0"/>
          </a:p>
        </p:txBody>
      </p:sp>
      <p:sp>
        <p:nvSpPr>
          <p:cNvPr id="57347"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指導計画作成の配慮事項</a:t>
            </a:r>
          </a:p>
        </p:txBody>
      </p:sp>
      <p:sp>
        <p:nvSpPr>
          <p:cNvPr id="57348"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13" name="正方形/長方形 12"/>
          <p:cNvSpPr/>
          <p:nvPr/>
        </p:nvSpPr>
        <p:spPr>
          <a:xfrm>
            <a:off x="125413" y="2808288"/>
            <a:ext cx="8834437" cy="7651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③　各分野の各項目に配当する授業時数及び各項目の履修学年</a:t>
            </a:r>
            <a:endParaRPr lang="en-US" altLang="ja-JP" sz="2400" dirty="0">
              <a:solidFill>
                <a:schemeClr val="tx2">
                  <a:lumMod val="50000"/>
                </a:schemeClr>
              </a:solidFill>
            </a:endParaRPr>
          </a:p>
        </p:txBody>
      </p:sp>
      <p:sp>
        <p:nvSpPr>
          <p:cNvPr id="16" name="正方形/長方形 15"/>
          <p:cNvSpPr/>
          <p:nvPr/>
        </p:nvSpPr>
        <p:spPr>
          <a:xfrm>
            <a:off x="109538" y="2112963"/>
            <a:ext cx="8831262" cy="5476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②　３学年間を見通した全体的な指導計画</a:t>
            </a:r>
          </a:p>
        </p:txBody>
      </p:sp>
      <p:sp>
        <p:nvSpPr>
          <p:cNvPr id="20" name="正方形/長方形 19"/>
          <p:cNvSpPr/>
          <p:nvPr/>
        </p:nvSpPr>
        <p:spPr>
          <a:xfrm>
            <a:off x="130175" y="1409700"/>
            <a:ext cx="8834438" cy="5476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①　主体的・対話的で深い学びの実現に向けた授業改善</a:t>
            </a:r>
          </a:p>
        </p:txBody>
      </p:sp>
      <p:sp>
        <p:nvSpPr>
          <p:cNvPr id="27" name="正方形/長方形 26"/>
          <p:cNvSpPr/>
          <p:nvPr/>
        </p:nvSpPr>
        <p:spPr>
          <a:xfrm>
            <a:off x="147638" y="5062538"/>
            <a:ext cx="8831262" cy="5461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⑤　障害のある生徒への指導</a:t>
            </a:r>
          </a:p>
        </p:txBody>
      </p:sp>
      <p:sp>
        <p:nvSpPr>
          <p:cNvPr id="28" name="正方形/長方形 27"/>
          <p:cNvSpPr/>
          <p:nvPr/>
        </p:nvSpPr>
        <p:spPr>
          <a:xfrm>
            <a:off x="125413" y="3730625"/>
            <a:ext cx="8834437" cy="11382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④　題材の設定</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各項目及び各項目に示す事項との関連　</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系統的及び総合的な学習展開</a:t>
            </a:r>
          </a:p>
        </p:txBody>
      </p:sp>
      <p:sp>
        <p:nvSpPr>
          <p:cNvPr id="11" name="正方形/長方形 10"/>
          <p:cNvSpPr/>
          <p:nvPr/>
        </p:nvSpPr>
        <p:spPr>
          <a:xfrm>
            <a:off x="193675" y="5800725"/>
            <a:ext cx="8831263" cy="5461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⑥  道徳科などとの関連</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077"/>
    </mc:Choice>
    <mc:Fallback xmlns="">
      <p:transition spd="slow" advTm="12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P121~</a:t>
            </a:r>
            <a:endParaRPr lang="ja-JP" altLang="en-US" dirty="0"/>
          </a:p>
        </p:txBody>
      </p:sp>
      <p:sp>
        <p:nvSpPr>
          <p:cNvPr id="59395"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指導計画作成の配慮事項</a:t>
            </a:r>
          </a:p>
        </p:txBody>
      </p:sp>
      <p:sp>
        <p:nvSpPr>
          <p:cNvPr id="59396"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20" name="正方形/長方形 19"/>
          <p:cNvSpPr/>
          <p:nvPr/>
        </p:nvSpPr>
        <p:spPr>
          <a:xfrm>
            <a:off x="130175" y="1409700"/>
            <a:ext cx="8834438" cy="5476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rPr>
              <a:t>①　主体的・対話的で深い学びの実現に向けた授業改善</a:t>
            </a:r>
          </a:p>
        </p:txBody>
      </p:sp>
      <p:sp>
        <p:nvSpPr>
          <p:cNvPr id="2" name="正方形/長方形 1"/>
          <p:cNvSpPr/>
          <p:nvPr/>
        </p:nvSpPr>
        <p:spPr>
          <a:xfrm>
            <a:off x="539750" y="2133600"/>
            <a:ext cx="8064500" cy="4248150"/>
          </a:xfrm>
          <a:prstGeom prst="rect">
            <a:avLst/>
          </a:prstGeom>
        </p:spPr>
        <p:txBody>
          <a:bodyPr/>
          <a:lstStyle/>
          <a:p>
            <a:pPr>
              <a:defRPr/>
            </a:pPr>
            <a:r>
              <a:rPr kumimoji="1" lang="ja-JP" altLang="en-US" sz="3200" dirty="0">
                <a:latin typeface="+mn-ea"/>
              </a:rPr>
              <a:t>技術・家庭科における</a:t>
            </a:r>
            <a:r>
              <a:rPr kumimoji="1" lang="ja-JP" altLang="en-US" sz="3200" dirty="0">
                <a:solidFill>
                  <a:srgbClr val="FF0000"/>
                </a:solidFill>
                <a:latin typeface="+mn-ea"/>
              </a:rPr>
              <a:t>「主体的な学び」</a:t>
            </a:r>
            <a:r>
              <a:rPr kumimoji="1" lang="ja-JP" altLang="en-US" sz="3200" dirty="0">
                <a:latin typeface="+mn-ea"/>
              </a:rPr>
              <a:t>とは</a:t>
            </a:r>
            <a:endParaRPr kumimoji="1" lang="en-US" altLang="ja-JP" sz="3200" dirty="0">
              <a:latin typeface="+mn-ea"/>
            </a:endParaRPr>
          </a:p>
          <a:p>
            <a:pPr>
              <a:defRPr/>
            </a:pPr>
            <a:r>
              <a:rPr kumimoji="1" lang="ja-JP" altLang="en-US" sz="2400" dirty="0">
                <a:latin typeface="+mn-ea"/>
              </a:rPr>
              <a:t>現在及び将来を見据えて，生活や社会の中から問題を見いだし課題を設定し，見通しをもって解決に取り組むとともに，学習の過程を振り返って実践を評価・改善して，新たな課題に主体的に取り組む態度を育む学び</a:t>
            </a:r>
            <a:endParaRPr kumimoji="1" lang="en-US" altLang="ja-JP" sz="2400" dirty="0">
              <a:latin typeface="+mn-ea"/>
            </a:endParaRPr>
          </a:p>
          <a:p>
            <a:pPr>
              <a:defRPr/>
            </a:pPr>
            <a:endParaRPr kumimoji="1" lang="en-US" altLang="ja-JP" sz="2400" dirty="0">
              <a:latin typeface="+mn-ea"/>
            </a:endParaRPr>
          </a:p>
          <a:p>
            <a:pPr>
              <a:defRPr/>
            </a:pPr>
            <a:r>
              <a:rPr kumimoji="1" lang="ja-JP" altLang="en-US" sz="2400" dirty="0">
                <a:latin typeface="+mn-ea"/>
              </a:rPr>
              <a:t>・　学習した内容を</a:t>
            </a:r>
            <a:r>
              <a:rPr kumimoji="1" lang="ja-JP" altLang="en-US" sz="2400" b="1" dirty="0">
                <a:solidFill>
                  <a:srgbClr val="FF0000"/>
                </a:solidFill>
                <a:latin typeface="+mn-ea"/>
              </a:rPr>
              <a:t>実際の生活で生かす場面</a:t>
            </a:r>
            <a:r>
              <a:rPr kumimoji="1" lang="ja-JP" altLang="en-US" sz="2400" dirty="0">
                <a:latin typeface="+mn-ea"/>
              </a:rPr>
              <a:t>の設定</a:t>
            </a:r>
            <a:endParaRPr kumimoji="1" lang="en-US" altLang="ja-JP" sz="2400" dirty="0">
              <a:latin typeface="+mn-ea"/>
            </a:endParaRPr>
          </a:p>
          <a:p>
            <a:pPr>
              <a:defRPr/>
            </a:pPr>
            <a:r>
              <a:rPr kumimoji="1" lang="ja-JP" altLang="en-US" sz="2400" dirty="0">
                <a:latin typeface="+mn-ea"/>
              </a:rPr>
              <a:t>・　</a:t>
            </a:r>
            <a:r>
              <a:rPr kumimoji="1" lang="ja-JP" altLang="en-US" sz="2400" b="1" dirty="0">
                <a:solidFill>
                  <a:srgbClr val="FF0000"/>
                </a:solidFill>
                <a:latin typeface="+mn-ea"/>
              </a:rPr>
              <a:t>自分の生活と家庭や地域社会とのと関わり</a:t>
            </a:r>
            <a:r>
              <a:rPr kumimoji="1" lang="ja-JP" altLang="en-US" sz="2400" dirty="0">
                <a:latin typeface="+mn-ea"/>
              </a:rPr>
              <a:t>を認識したり，</a:t>
            </a:r>
            <a:endParaRPr kumimoji="1" lang="en-US" altLang="ja-JP" sz="2400" dirty="0">
              <a:latin typeface="+mn-ea"/>
            </a:endParaRPr>
          </a:p>
          <a:p>
            <a:pPr>
              <a:defRPr/>
            </a:pPr>
            <a:r>
              <a:rPr kumimoji="1" lang="ja-JP" altLang="en-US" sz="2400" dirty="0">
                <a:latin typeface="+mn-ea"/>
              </a:rPr>
              <a:t>　  </a:t>
            </a:r>
            <a:r>
              <a:rPr kumimoji="1" lang="ja-JP" altLang="en-US" sz="2400" b="1" dirty="0">
                <a:solidFill>
                  <a:srgbClr val="FF0000"/>
                </a:solidFill>
                <a:latin typeface="+mn-ea"/>
              </a:rPr>
              <a:t>自分が社会に参画し貢献できる存在である</a:t>
            </a:r>
            <a:r>
              <a:rPr kumimoji="1" lang="ja-JP" altLang="en-US" sz="2400" dirty="0">
                <a:latin typeface="+mn-ea"/>
              </a:rPr>
              <a:t>ことに気付いた  </a:t>
            </a:r>
            <a:endParaRPr kumimoji="1" lang="en-US" altLang="ja-JP" sz="2400" dirty="0">
              <a:latin typeface="+mn-ea"/>
            </a:endParaRPr>
          </a:p>
          <a:p>
            <a:pPr>
              <a:defRPr/>
            </a:pPr>
            <a:r>
              <a:rPr kumimoji="1" lang="en-US" altLang="ja-JP" sz="2400" dirty="0">
                <a:latin typeface="+mn-ea"/>
              </a:rPr>
              <a:t>    </a:t>
            </a:r>
            <a:r>
              <a:rPr kumimoji="1" lang="ja-JP" altLang="en-US" sz="2400" dirty="0">
                <a:latin typeface="+mn-ea"/>
              </a:rPr>
              <a:t>りする活動の設定</a:t>
            </a:r>
          </a:p>
          <a:p>
            <a:pPr>
              <a:defRPr/>
            </a:pPr>
            <a:endParaRPr lang="ja-JP" altLang="en-US" sz="2400" dirty="0">
              <a:latin typeface="+mn-ea"/>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0071"/>
    </mc:Choice>
    <mc:Fallback xmlns="">
      <p:transition spd="slow" advTm="130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P121~</a:t>
            </a:r>
            <a:endParaRPr lang="ja-JP" altLang="en-US" dirty="0"/>
          </a:p>
        </p:txBody>
      </p:sp>
      <p:sp>
        <p:nvSpPr>
          <p:cNvPr id="61443"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指導計画作成の配慮事項</a:t>
            </a:r>
          </a:p>
        </p:txBody>
      </p:sp>
      <p:sp>
        <p:nvSpPr>
          <p:cNvPr id="61444"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20" name="正方形/長方形 19"/>
          <p:cNvSpPr/>
          <p:nvPr/>
        </p:nvSpPr>
        <p:spPr>
          <a:xfrm>
            <a:off x="130175" y="1409700"/>
            <a:ext cx="8834438" cy="54768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rPr>
              <a:t>①　主体的・対話的で深い学びの実現に向けた授業改善</a:t>
            </a:r>
          </a:p>
        </p:txBody>
      </p:sp>
      <p:sp>
        <p:nvSpPr>
          <p:cNvPr id="2" name="正方形/長方形 1"/>
          <p:cNvSpPr/>
          <p:nvPr/>
        </p:nvSpPr>
        <p:spPr>
          <a:xfrm>
            <a:off x="539750" y="2133600"/>
            <a:ext cx="8424863" cy="4248150"/>
          </a:xfrm>
          <a:prstGeom prst="rect">
            <a:avLst/>
          </a:prstGeom>
        </p:spPr>
        <p:txBody>
          <a:bodyPr/>
          <a:lstStyle/>
          <a:p>
            <a:pPr>
              <a:defRPr/>
            </a:pPr>
            <a:r>
              <a:rPr kumimoji="1" lang="ja-JP" altLang="en-US" sz="3200" dirty="0">
                <a:latin typeface="+mn-ea"/>
              </a:rPr>
              <a:t>技術・家庭科における</a:t>
            </a:r>
            <a:r>
              <a:rPr kumimoji="1" lang="ja-JP" altLang="en-US" sz="3200" dirty="0">
                <a:solidFill>
                  <a:srgbClr val="FF0000"/>
                </a:solidFill>
                <a:latin typeface="+mn-ea"/>
              </a:rPr>
              <a:t>「対話的な学び」</a:t>
            </a:r>
            <a:r>
              <a:rPr kumimoji="1" lang="ja-JP" altLang="en-US" sz="3200" dirty="0">
                <a:latin typeface="+mn-ea"/>
              </a:rPr>
              <a:t>とは</a:t>
            </a:r>
            <a:endParaRPr kumimoji="1" lang="en-US" altLang="ja-JP" sz="3200" dirty="0">
              <a:latin typeface="+mn-ea"/>
            </a:endParaRPr>
          </a:p>
          <a:p>
            <a:pPr>
              <a:defRPr/>
            </a:pPr>
            <a:r>
              <a:rPr kumimoji="1" lang="ja-JP" altLang="en-US" sz="2800" dirty="0">
                <a:latin typeface="+mj-ea"/>
                <a:ea typeface="+mj-ea"/>
              </a:rPr>
              <a:t>他者と対話したり協働したりする中で，自らの考えを明確にしたり，広げ深める学び</a:t>
            </a:r>
            <a:endParaRPr kumimoji="1" lang="en-US" altLang="ja-JP" sz="2800" dirty="0">
              <a:latin typeface="+mj-ea"/>
              <a:ea typeface="+mj-ea"/>
            </a:endParaRPr>
          </a:p>
          <a:p>
            <a:pPr>
              <a:defRPr/>
            </a:pPr>
            <a:endParaRPr kumimoji="1" lang="en-US" altLang="ja-JP" sz="3200" b="1" dirty="0">
              <a:latin typeface="+mn-ea"/>
            </a:endParaRPr>
          </a:p>
          <a:p>
            <a:pPr>
              <a:defRPr/>
            </a:pPr>
            <a:r>
              <a:rPr kumimoji="1" lang="ja-JP" altLang="en-US" sz="3200" dirty="0">
                <a:latin typeface="+mn-ea"/>
              </a:rPr>
              <a:t>技術・家庭科における</a:t>
            </a:r>
            <a:r>
              <a:rPr kumimoji="1" lang="ja-JP" altLang="en-US" sz="3200" dirty="0">
                <a:solidFill>
                  <a:srgbClr val="FF0000"/>
                </a:solidFill>
                <a:latin typeface="+mn-ea"/>
              </a:rPr>
              <a:t>「深い学び」</a:t>
            </a:r>
            <a:r>
              <a:rPr kumimoji="1" lang="ja-JP" altLang="en-US" sz="3200" dirty="0">
                <a:latin typeface="+mn-ea"/>
              </a:rPr>
              <a:t>とは</a:t>
            </a:r>
            <a:endParaRPr kumimoji="1" lang="en-US" altLang="ja-JP" sz="3200" dirty="0">
              <a:latin typeface="+mn-ea"/>
            </a:endParaRPr>
          </a:p>
          <a:p>
            <a:pPr>
              <a:defRPr/>
            </a:pPr>
            <a:r>
              <a:rPr kumimoji="1" lang="ja-JP" altLang="en-US" sz="2400" dirty="0">
                <a:latin typeface="ＭＳ Ｐゴシック" panose="020B0600070205080204" pitchFamily="50" charset="-128"/>
              </a:rPr>
              <a:t>生徒が，生活や社会の中から問題を見いだして課題を設定し，その解決に向けた解決策の検討，計画，実践，評価・改善といった一連の学習活動の中で，生活の営みに係る見方・考え方や技術の見方・考え方を働かせながら課題の解決に向けて自分の考えを構想したり，表現したりして，資質・能力を獲得する学び</a:t>
            </a:r>
            <a:endParaRPr kumimoji="1" lang="en-US" altLang="ja-JP" sz="2800" dirty="0">
              <a:latin typeface="+mj-ea"/>
              <a:ea typeface="+mj-ea"/>
            </a:endParaRPr>
          </a:p>
          <a:p>
            <a:pPr>
              <a:defRPr/>
            </a:pPr>
            <a:endParaRPr kumimoji="1" lang="en-US" altLang="ja-JP" sz="2400" dirty="0">
              <a:latin typeface="+mn-ea"/>
            </a:endParaRPr>
          </a:p>
          <a:p>
            <a:pPr>
              <a:defRPr/>
            </a:pPr>
            <a:endParaRPr lang="ja-JP" altLang="en-US" sz="2400" dirty="0">
              <a:latin typeface="+mn-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8625"/>
    </mc:Choice>
    <mc:Fallback xmlns="">
      <p:transition spd="slow" advTm="9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P6</a:t>
            </a:r>
            <a:r>
              <a:rPr lang="ja-JP" altLang="en-US" dirty="0"/>
              <a:t>～</a:t>
            </a:r>
          </a:p>
        </p:txBody>
      </p:sp>
      <p:sp>
        <p:nvSpPr>
          <p:cNvPr id="6" name="正方形/長方形 5"/>
          <p:cNvSpPr/>
          <p:nvPr/>
        </p:nvSpPr>
        <p:spPr>
          <a:xfrm>
            <a:off x="34925" y="1333500"/>
            <a:ext cx="88582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8196" name="テキスト ボックス 6"/>
          <p:cNvSpPr txBox="1">
            <a:spLocks noChangeArrowheads="1"/>
          </p:cNvSpPr>
          <p:nvPr/>
        </p:nvSpPr>
        <p:spPr bwMode="auto">
          <a:xfrm>
            <a:off x="323850" y="1628775"/>
            <a:ext cx="88201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nSpc>
                <a:spcPts val="3700"/>
              </a:lnSpc>
              <a:spcBef>
                <a:spcPct val="0"/>
              </a:spcBef>
              <a:buFontTx/>
              <a:buNone/>
              <a:defRPr/>
            </a:pPr>
            <a:r>
              <a:rPr lang="ja-JP" altLang="en-US" sz="2800" b="1" dirty="0">
                <a:latin typeface="Tahoma" panose="020B0604030504040204" pitchFamily="34" charset="0"/>
              </a:rPr>
              <a:t>　</a:t>
            </a:r>
            <a:r>
              <a:rPr lang="ja-JP" altLang="en-US" sz="2800" b="1" dirty="0">
                <a:latin typeface="+mn-ea"/>
              </a:rPr>
              <a:t>１</a:t>
            </a:r>
            <a:r>
              <a:rPr lang="ja-JP" altLang="en-US" b="1" dirty="0">
                <a:latin typeface="+mn-ea"/>
              </a:rPr>
              <a:t>　</a:t>
            </a:r>
            <a:r>
              <a:rPr kumimoji="0" lang="ja-JP" altLang="ja-JP" b="1" dirty="0">
                <a:latin typeface="+mn-ea"/>
              </a:rPr>
              <a:t>小・中・高等学校の内容の系統性の明確化</a:t>
            </a:r>
            <a:endParaRPr kumimoji="0" lang="en-US" altLang="ja-JP" sz="2800" b="1" dirty="0">
              <a:latin typeface="+mn-ea"/>
            </a:endParaRPr>
          </a:p>
          <a:p>
            <a:pPr>
              <a:lnSpc>
                <a:spcPts val="3700"/>
              </a:lnSpc>
              <a:spcBef>
                <a:spcPct val="0"/>
              </a:spcBef>
              <a:buFontTx/>
              <a:buNone/>
              <a:defRPr/>
            </a:pPr>
            <a:r>
              <a:rPr kumimoji="0" lang="ja-JP" altLang="en-US" sz="2400" dirty="0"/>
              <a:t>　</a:t>
            </a:r>
            <a:r>
              <a:rPr lang="ja-JP" altLang="en-US" sz="2400" dirty="0">
                <a:latin typeface="Tahoma" panose="020B0604030504040204" pitchFamily="34" charset="0"/>
              </a:rPr>
              <a:t>　</a:t>
            </a:r>
            <a:endParaRPr lang="en-US" altLang="ja-JP" sz="2400" dirty="0">
              <a:latin typeface="Tahoma" panose="020B0604030504040204" pitchFamily="34" charset="0"/>
            </a:endParaRPr>
          </a:p>
          <a:p>
            <a:pPr>
              <a:lnSpc>
                <a:spcPts val="3700"/>
              </a:lnSpc>
              <a:spcBef>
                <a:spcPct val="0"/>
              </a:spcBef>
              <a:buFontTx/>
              <a:buNone/>
              <a:defRPr/>
            </a:pPr>
            <a:r>
              <a:rPr lang="ja-JP" altLang="en-US" sz="2400" dirty="0">
                <a:latin typeface="Tahoma" panose="020B0604030504040204" pitchFamily="34" charset="0"/>
              </a:rPr>
              <a:t>　　　</a:t>
            </a:r>
            <a:endParaRPr lang="en-US" altLang="ja-JP" sz="2400" dirty="0">
              <a:latin typeface="Tahoma" panose="020B0604030504040204" pitchFamily="34" charset="0"/>
            </a:endParaRPr>
          </a:p>
        </p:txBody>
      </p:sp>
      <p:sp>
        <p:nvSpPr>
          <p:cNvPr id="20" name="角丸四角形 19"/>
          <p:cNvSpPr/>
          <p:nvPr/>
        </p:nvSpPr>
        <p:spPr>
          <a:xfrm>
            <a:off x="323527" y="980728"/>
            <a:ext cx="6336705" cy="567928"/>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家庭分野の</a:t>
            </a:r>
            <a:r>
              <a:rPr lang="ja-JP" altLang="en-US" sz="2800" b="1" dirty="0">
                <a:solidFill>
                  <a:schemeClr val="tx1"/>
                </a:solidFill>
              </a:rPr>
              <a:t>指導内容の示し方の改善 </a:t>
            </a:r>
          </a:p>
        </p:txBody>
      </p:sp>
      <p:sp>
        <p:nvSpPr>
          <p:cNvPr id="8200" name="正方形/長方形 1"/>
          <p:cNvSpPr>
            <a:spLocks noChangeArrowheads="1"/>
          </p:cNvSpPr>
          <p:nvPr/>
        </p:nvSpPr>
        <p:spPr bwMode="auto">
          <a:xfrm>
            <a:off x="300038" y="2624138"/>
            <a:ext cx="837565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nSpc>
                <a:spcPts val="3700"/>
              </a:lnSpc>
              <a:spcBef>
                <a:spcPct val="0"/>
              </a:spcBef>
              <a:buFontTx/>
              <a:buNone/>
            </a:pPr>
            <a:r>
              <a:rPr kumimoji="0" lang="ja-JP" altLang="en-US">
                <a:solidFill>
                  <a:srgbClr val="000000"/>
                </a:solidFill>
              </a:rPr>
              <a:t>　　　　</a:t>
            </a:r>
            <a:r>
              <a:rPr kumimoji="0" lang="ja-JP" altLang="en-US" sz="3600" b="1">
                <a:solidFill>
                  <a:srgbClr val="FF0000"/>
                </a:solidFill>
              </a:rPr>
              <a:t>旧</a:t>
            </a:r>
            <a:r>
              <a:rPr kumimoji="0" lang="ja-JP" altLang="en-US">
                <a:solidFill>
                  <a:srgbClr val="000000"/>
                </a:solidFill>
              </a:rPr>
              <a:t>　</a:t>
            </a:r>
            <a:r>
              <a:rPr kumimoji="0" lang="ja-JP" altLang="en-US" sz="3600" b="1">
                <a:solidFill>
                  <a:srgbClr val="FF0000"/>
                </a:solidFill>
              </a:rPr>
              <a:t>４領域　　　　　　　　新　３領域</a:t>
            </a:r>
            <a:endParaRPr kumimoji="0" lang="en-US" altLang="ja-JP" sz="2400" b="1">
              <a:solidFill>
                <a:srgbClr val="FF0000"/>
              </a:solidFill>
            </a:endParaRPr>
          </a:p>
        </p:txBody>
      </p:sp>
      <p:sp>
        <p:nvSpPr>
          <p:cNvPr id="3" name="正方形/長方形 2"/>
          <p:cNvSpPr/>
          <p:nvPr/>
        </p:nvSpPr>
        <p:spPr>
          <a:xfrm>
            <a:off x="4591050" y="3303588"/>
            <a:ext cx="4138613" cy="151606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nSpc>
                <a:spcPts val="3700"/>
              </a:lnSpc>
              <a:defRPr/>
            </a:pPr>
            <a:r>
              <a:rPr lang="ja-JP" altLang="ja-JP" sz="3600" dirty="0">
                <a:solidFill>
                  <a:prstClr val="black"/>
                </a:solidFill>
                <a:latin typeface="+mn-ea"/>
              </a:rPr>
              <a:t>「</a:t>
            </a:r>
            <a:r>
              <a:rPr lang="ja-JP" altLang="en-US" sz="3600" dirty="0">
                <a:solidFill>
                  <a:prstClr val="black"/>
                </a:solidFill>
                <a:latin typeface="+mn-ea"/>
              </a:rPr>
              <a:t>Ａ</a:t>
            </a:r>
            <a:r>
              <a:rPr lang="ja-JP" altLang="ja-JP" sz="3600" dirty="0">
                <a:solidFill>
                  <a:prstClr val="black"/>
                </a:solidFill>
                <a:latin typeface="+mn-ea"/>
              </a:rPr>
              <a:t>家族・家庭生活」</a:t>
            </a:r>
            <a:endParaRPr lang="en-US" altLang="ja-JP" sz="3600" dirty="0">
              <a:solidFill>
                <a:prstClr val="black"/>
              </a:solidFill>
              <a:latin typeface="+mn-ea"/>
            </a:endParaRPr>
          </a:p>
          <a:p>
            <a:pPr>
              <a:lnSpc>
                <a:spcPts val="3700"/>
              </a:lnSpc>
              <a:defRPr/>
            </a:pPr>
            <a:r>
              <a:rPr lang="ja-JP" altLang="ja-JP" sz="3600" dirty="0">
                <a:solidFill>
                  <a:prstClr val="black"/>
                </a:solidFill>
                <a:latin typeface="+mn-ea"/>
              </a:rPr>
              <a:t>「</a:t>
            </a:r>
            <a:r>
              <a:rPr lang="ja-JP" altLang="en-US" sz="3600" dirty="0">
                <a:solidFill>
                  <a:prstClr val="black"/>
                </a:solidFill>
                <a:latin typeface="+mn-ea"/>
              </a:rPr>
              <a:t>Ｂ</a:t>
            </a:r>
            <a:r>
              <a:rPr lang="ja-JP" altLang="ja-JP" sz="3600" dirty="0">
                <a:solidFill>
                  <a:prstClr val="black"/>
                </a:solidFill>
                <a:latin typeface="+mn-ea"/>
              </a:rPr>
              <a:t>衣食住の生活」</a:t>
            </a:r>
            <a:endParaRPr lang="en-US" altLang="ja-JP" sz="3600" dirty="0">
              <a:solidFill>
                <a:prstClr val="black"/>
              </a:solidFill>
              <a:latin typeface="+mn-ea"/>
            </a:endParaRPr>
          </a:p>
          <a:p>
            <a:pPr>
              <a:lnSpc>
                <a:spcPts val="3700"/>
              </a:lnSpc>
              <a:defRPr/>
            </a:pPr>
            <a:r>
              <a:rPr lang="ja-JP" altLang="ja-JP" sz="3600" dirty="0">
                <a:solidFill>
                  <a:prstClr val="black"/>
                </a:solidFill>
                <a:latin typeface="+mn-ea"/>
              </a:rPr>
              <a:t>「</a:t>
            </a:r>
            <a:r>
              <a:rPr lang="ja-JP" altLang="en-US" sz="3600" dirty="0">
                <a:solidFill>
                  <a:prstClr val="black"/>
                </a:solidFill>
                <a:latin typeface="+mn-ea"/>
              </a:rPr>
              <a:t>Ｃ</a:t>
            </a:r>
            <a:r>
              <a:rPr lang="ja-JP" altLang="ja-JP" sz="3600" dirty="0">
                <a:solidFill>
                  <a:prstClr val="black"/>
                </a:solidFill>
                <a:latin typeface="+mn-ea"/>
              </a:rPr>
              <a:t>消費生活</a:t>
            </a:r>
            <a:r>
              <a:rPr lang="ja-JP" altLang="en-US" sz="3600" dirty="0">
                <a:solidFill>
                  <a:prstClr val="black"/>
                </a:solidFill>
                <a:latin typeface="+mn-ea"/>
              </a:rPr>
              <a:t>・</a:t>
            </a:r>
            <a:r>
              <a:rPr lang="ja-JP" altLang="ja-JP" sz="3600" dirty="0">
                <a:solidFill>
                  <a:prstClr val="black"/>
                </a:solidFill>
                <a:latin typeface="+mn-ea"/>
              </a:rPr>
              <a:t>環境」</a:t>
            </a:r>
            <a:r>
              <a:rPr lang="en-US" altLang="ja-JP" sz="3600" dirty="0">
                <a:solidFill>
                  <a:prstClr val="black"/>
                </a:solidFill>
                <a:latin typeface="+mn-ea"/>
              </a:rPr>
              <a:t>  </a:t>
            </a:r>
          </a:p>
        </p:txBody>
      </p:sp>
      <p:sp>
        <p:nvSpPr>
          <p:cNvPr id="4" name="右矢印 3"/>
          <p:cNvSpPr/>
          <p:nvPr/>
        </p:nvSpPr>
        <p:spPr>
          <a:xfrm>
            <a:off x="4143375" y="3795713"/>
            <a:ext cx="371475" cy="566737"/>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8203" name="正方形/長方形 4"/>
          <p:cNvSpPr>
            <a:spLocks noChangeArrowheads="1"/>
          </p:cNvSpPr>
          <p:nvPr/>
        </p:nvSpPr>
        <p:spPr bwMode="auto">
          <a:xfrm>
            <a:off x="5249863" y="4995863"/>
            <a:ext cx="33797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800" b="1">
                <a:solidFill>
                  <a:srgbClr val="FF0000"/>
                </a:solidFill>
                <a:latin typeface="ＭＳ Ｐゴシック" panose="020B0600070205080204" pitchFamily="50" charset="-128"/>
              </a:rPr>
              <a:t>三つの枠組みに整理</a:t>
            </a:r>
            <a:endParaRPr kumimoji="0" lang="ja-JP" altLang="en-US" sz="2800" b="1">
              <a:solidFill>
                <a:srgbClr val="FF0000"/>
              </a:solidFill>
              <a:latin typeface="ＭＳ Ｐゴシック" panose="020B0600070205080204" pitchFamily="50" charset="-128"/>
            </a:endParaRPr>
          </a:p>
        </p:txBody>
      </p:sp>
      <p:sp>
        <p:nvSpPr>
          <p:cNvPr id="8204" name="正方形/長方形 6"/>
          <p:cNvSpPr>
            <a:spLocks noChangeArrowheads="1"/>
          </p:cNvSpPr>
          <p:nvPr/>
        </p:nvSpPr>
        <p:spPr bwMode="auto">
          <a:xfrm>
            <a:off x="1462088" y="5732463"/>
            <a:ext cx="7197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800">
                <a:latin typeface="ＭＳ Ｐゴシック" panose="020B0600070205080204" pitchFamily="50" charset="-128"/>
              </a:rPr>
              <a:t>生活の営みに係る見方・考え方も踏まえたもの</a:t>
            </a:r>
            <a:endParaRPr kumimoji="0" lang="ja-JP" altLang="en-US" sz="2800">
              <a:latin typeface="ＭＳ Ｐゴシック" panose="020B0600070205080204" pitchFamily="50" charset="-128"/>
            </a:endParaRPr>
          </a:p>
        </p:txBody>
      </p:sp>
      <p:sp>
        <p:nvSpPr>
          <p:cNvPr id="8205" name="AutoShape 15"/>
          <p:cNvSpPr>
            <a:spLocks noChangeArrowheads="1"/>
          </p:cNvSpPr>
          <p:nvPr/>
        </p:nvSpPr>
        <p:spPr bwMode="auto">
          <a:xfrm>
            <a:off x="34925" y="44450"/>
            <a:ext cx="58324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家庭分野の改訂の趣旨及び要点</a:t>
            </a:r>
            <a:endParaRPr lang="ja-JP" altLang="en-US" sz="2800">
              <a:latin typeface="Tahoma" panose="020B0604030504040204" pitchFamily="34" charset="0"/>
            </a:endParaRPr>
          </a:p>
        </p:txBody>
      </p:sp>
      <p:sp>
        <p:nvSpPr>
          <p:cNvPr id="13" name="正方形/長方形 12"/>
          <p:cNvSpPr/>
          <p:nvPr/>
        </p:nvSpPr>
        <p:spPr>
          <a:xfrm>
            <a:off x="122238" y="3190875"/>
            <a:ext cx="4027487" cy="1990725"/>
          </a:xfrm>
          <a:prstGeom prst="rect">
            <a:avLst/>
          </a:prstGeom>
          <a:solidFill>
            <a:schemeClr val="bg1"/>
          </a:solidFill>
          <a:ln>
            <a:solidFill>
              <a:schemeClr val="tx1"/>
            </a:solidFill>
          </a:ln>
        </p:spPr>
        <p:style>
          <a:lnRef idx="1">
            <a:schemeClr val="accent3"/>
          </a:lnRef>
          <a:fillRef idx="2">
            <a:schemeClr val="accent3"/>
          </a:fillRef>
          <a:effectRef idx="1">
            <a:schemeClr val="accent3"/>
          </a:effectRef>
          <a:fontRef idx="minor">
            <a:schemeClr val="dk1"/>
          </a:fontRef>
        </p:style>
        <p:txBody>
          <a:bodyPr lIns="0" rIns="0">
            <a:spAutoFit/>
          </a:bodyPr>
          <a:lstStyle/>
          <a:p>
            <a:pPr>
              <a:lnSpc>
                <a:spcPts val="3700"/>
              </a:lnSpc>
              <a:defRPr/>
            </a:pPr>
            <a:r>
              <a:rPr lang="ja-JP" altLang="ja-JP" sz="2800" dirty="0">
                <a:solidFill>
                  <a:prstClr val="black"/>
                </a:solidFill>
                <a:latin typeface="+mn-ea"/>
              </a:rPr>
              <a:t>「</a:t>
            </a:r>
            <a:r>
              <a:rPr lang="ja-JP" altLang="en-US" sz="2800" dirty="0">
                <a:solidFill>
                  <a:prstClr val="black"/>
                </a:solidFill>
                <a:latin typeface="+mn-ea"/>
              </a:rPr>
              <a:t>Ａ家庭と家族</a:t>
            </a:r>
            <a:r>
              <a:rPr lang="ja-JP" altLang="ja-JP" sz="2800" dirty="0">
                <a:solidFill>
                  <a:prstClr val="black"/>
                </a:solidFill>
                <a:latin typeface="+mn-ea"/>
              </a:rPr>
              <a:t>」</a:t>
            </a:r>
            <a:endParaRPr lang="en-US" altLang="ja-JP" sz="2800" dirty="0">
              <a:solidFill>
                <a:prstClr val="black"/>
              </a:solidFill>
              <a:latin typeface="+mn-ea"/>
            </a:endParaRPr>
          </a:p>
          <a:p>
            <a:pPr>
              <a:lnSpc>
                <a:spcPts val="3700"/>
              </a:lnSpc>
              <a:defRPr/>
            </a:pPr>
            <a:r>
              <a:rPr lang="ja-JP" altLang="ja-JP" sz="2800" dirty="0">
                <a:solidFill>
                  <a:prstClr val="black"/>
                </a:solidFill>
                <a:latin typeface="+mn-ea"/>
              </a:rPr>
              <a:t>「</a:t>
            </a:r>
            <a:r>
              <a:rPr lang="ja-JP" altLang="en-US" sz="2800" dirty="0">
                <a:solidFill>
                  <a:prstClr val="black"/>
                </a:solidFill>
                <a:latin typeface="+mn-ea"/>
              </a:rPr>
              <a:t>Ｂ</a:t>
            </a:r>
            <a:r>
              <a:rPr lang="ja-JP" altLang="ja-JP" sz="2800" dirty="0">
                <a:solidFill>
                  <a:prstClr val="black"/>
                </a:solidFill>
                <a:latin typeface="+mn-ea"/>
              </a:rPr>
              <a:t>食生活</a:t>
            </a:r>
            <a:r>
              <a:rPr lang="ja-JP" altLang="en-US" sz="2800" dirty="0">
                <a:solidFill>
                  <a:prstClr val="black"/>
                </a:solidFill>
                <a:latin typeface="+mn-ea"/>
              </a:rPr>
              <a:t>と自立</a:t>
            </a:r>
            <a:r>
              <a:rPr lang="ja-JP" altLang="ja-JP" sz="2800" dirty="0">
                <a:solidFill>
                  <a:prstClr val="black"/>
                </a:solidFill>
                <a:latin typeface="+mn-ea"/>
              </a:rPr>
              <a:t>」</a:t>
            </a:r>
            <a:endParaRPr lang="en-US" altLang="ja-JP" sz="2800" dirty="0">
              <a:solidFill>
                <a:prstClr val="black"/>
              </a:solidFill>
              <a:latin typeface="+mn-ea"/>
            </a:endParaRPr>
          </a:p>
          <a:p>
            <a:pPr>
              <a:lnSpc>
                <a:spcPts val="3700"/>
              </a:lnSpc>
              <a:defRPr/>
            </a:pPr>
            <a:r>
              <a:rPr lang="ja-JP" altLang="ja-JP" sz="2800" dirty="0">
                <a:solidFill>
                  <a:prstClr val="black"/>
                </a:solidFill>
                <a:latin typeface="+mn-ea"/>
              </a:rPr>
              <a:t>「</a:t>
            </a:r>
            <a:r>
              <a:rPr lang="ja-JP" altLang="en-US" sz="2800" dirty="0">
                <a:solidFill>
                  <a:prstClr val="black"/>
                </a:solidFill>
                <a:latin typeface="+mn-ea"/>
              </a:rPr>
              <a:t>Ｃ衣生活・住生活と自立</a:t>
            </a:r>
            <a:endParaRPr lang="en-US" altLang="ja-JP" sz="2800" dirty="0">
              <a:solidFill>
                <a:prstClr val="black"/>
              </a:solidFill>
              <a:latin typeface="+mn-ea"/>
            </a:endParaRPr>
          </a:p>
          <a:p>
            <a:pPr>
              <a:lnSpc>
                <a:spcPts val="3700"/>
              </a:lnSpc>
              <a:defRPr/>
            </a:pPr>
            <a:r>
              <a:rPr lang="ja-JP" altLang="en-US" sz="2800" dirty="0">
                <a:solidFill>
                  <a:prstClr val="black"/>
                </a:solidFill>
                <a:latin typeface="+mn-ea"/>
              </a:rPr>
              <a:t>「</a:t>
            </a:r>
            <a:r>
              <a:rPr lang="en-US" altLang="ja-JP" sz="2800" dirty="0">
                <a:solidFill>
                  <a:prstClr val="black"/>
                </a:solidFill>
                <a:latin typeface="+mn-ea"/>
              </a:rPr>
              <a:t>D</a:t>
            </a:r>
            <a:r>
              <a:rPr lang="ja-JP" altLang="en-US" sz="2800" dirty="0">
                <a:solidFill>
                  <a:prstClr val="black"/>
                </a:solidFill>
                <a:latin typeface="+mn-ea"/>
              </a:rPr>
              <a:t>身近な消費生活と環境」</a:t>
            </a:r>
            <a:r>
              <a:rPr lang="en-US" altLang="ja-JP" sz="2800" dirty="0">
                <a:solidFill>
                  <a:prstClr val="black"/>
                </a:solidFill>
                <a:latin typeface="+mn-ea"/>
              </a:rPr>
              <a:t>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074"/>
    </mc:Choice>
    <mc:Fallback xmlns="">
      <p:transition spd="slow" advTm="39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P123~</a:t>
            </a:r>
            <a:endParaRPr lang="ja-JP" altLang="en-US" dirty="0"/>
          </a:p>
        </p:txBody>
      </p:sp>
      <p:sp>
        <p:nvSpPr>
          <p:cNvPr id="63491"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指導計画作成の配慮事項</a:t>
            </a:r>
          </a:p>
        </p:txBody>
      </p:sp>
      <p:sp>
        <p:nvSpPr>
          <p:cNvPr id="63492"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16" name="正方形/長方形 15"/>
          <p:cNvSpPr/>
          <p:nvPr/>
        </p:nvSpPr>
        <p:spPr>
          <a:xfrm>
            <a:off x="109538" y="1550988"/>
            <a:ext cx="8831262" cy="5476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rPr>
              <a:t>②　３学年間を見通した全体的な指導計画</a:t>
            </a:r>
          </a:p>
        </p:txBody>
      </p:sp>
      <p:sp>
        <p:nvSpPr>
          <p:cNvPr id="2" name="正方形/長方形 1"/>
          <p:cNvSpPr/>
          <p:nvPr/>
        </p:nvSpPr>
        <p:spPr>
          <a:xfrm>
            <a:off x="125413" y="2251075"/>
            <a:ext cx="8950325" cy="2432050"/>
          </a:xfrm>
          <a:prstGeom prst="rect">
            <a:avLst/>
          </a:prstGeom>
        </p:spPr>
        <p:txBody>
          <a:bodyPr>
            <a:spAutoFit/>
          </a:bodyPr>
          <a:lstStyle/>
          <a:p>
            <a:pPr>
              <a:defRPr/>
            </a:pPr>
            <a:r>
              <a:rPr kumimoji="1" lang="ja-JP" altLang="en-US" sz="2800" b="1" dirty="0">
                <a:latin typeface="+mn-ea"/>
              </a:rPr>
              <a:t>○　３学年間を通して，いずれかの分野に偏ることなく授業</a:t>
            </a:r>
            <a:endParaRPr kumimoji="1" lang="en-US" altLang="ja-JP" sz="2800" b="1" dirty="0">
              <a:latin typeface="+mn-ea"/>
            </a:endParaRPr>
          </a:p>
          <a:p>
            <a:pPr>
              <a:defRPr/>
            </a:pPr>
            <a:r>
              <a:rPr kumimoji="1" lang="ja-JP" altLang="en-US" sz="2800" b="1" dirty="0">
                <a:latin typeface="+mn-ea"/>
              </a:rPr>
              <a:t>　　時数を配当</a:t>
            </a:r>
            <a:endParaRPr kumimoji="1" lang="en-US" altLang="ja-JP" sz="2800" b="1" dirty="0">
              <a:latin typeface="+mn-ea"/>
            </a:endParaRPr>
          </a:p>
          <a:p>
            <a:pPr>
              <a:defRPr/>
            </a:pPr>
            <a:r>
              <a:rPr kumimoji="1" lang="ja-JP" altLang="en-US" sz="2400" dirty="0">
                <a:latin typeface="+mn-ea"/>
              </a:rPr>
              <a:t>   ・技術分野及び家庭分野の授業時数を各学年で等しく配当</a:t>
            </a:r>
            <a:endParaRPr kumimoji="1" lang="en-US" altLang="ja-JP" sz="2400" dirty="0">
              <a:latin typeface="+mn-ea"/>
            </a:endParaRPr>
          </a:p>
          <a:p>
            <a:pPr>
              <a:defRPr/>
            </a:pPr>
            <a:r>
              <a:rPr kumimoji="1" lang="ja-JP" altLang="en-US" sz="2400" dirty="0">
                <a:latin typeface="+mn-ea"/>
              </a:rPr>
              <a:t>   ・第１学年では技術分野，第２学年では家庭分野に比重を置き，最</a:t>
            </a:r>
            <a:endParaRPr kumimoji="1" lang="en-US" altLang="ja-JP" sz="2400" dirty="0">
              <a:latin typeface="+mn-ea"/>
            </a:endParaRPr>
          </a:p>
          <a:p>
            <a:pPr>
              <a:defRPr/>
            </a:pPr>
            <a:r>
              <a:rPr kumimoji="1" lang="en-US" altLang="ja-JP" sz="2400" dirty="0">
                <a:latin typeface="+mn-ea"/>
              </a:rPr>
              <a:t>     </a:t>
            </a:r>
            <a:r>
              <a:rPr kumimoji="1" lang="ja-JP" altLang="en-US" sz="2400" dirty="0">
                <a:latin typeface="+mn-ea"/>
              </a:rPr>
              <a:t>終的に３学年間で等しく配当</a:t>
            </a:r>
            <a:endParaRPr kumimoji="1" lang="en-US" altLang="ja-JP" sz="2400" dirty="0">
              <a:latin typeface="+mn-ea"/>
            </a:endParaRPr>
          </a:p>
          <a:p>
            <a:pPr>
              <a:defRPr/>
            </a:pPr>
            <a:r>
              <a:rPr kumimoji="1" lang="ja-JP" altLang="en-US" sz="2400" dirty="0">
                <a:latin typeface="+mn-ea"/>
              </a:rPr>
              <a:t>   ・各学年において，技術分野及び家庭分野のいずれも履修</a:t>
            </a:r>
            <a:endParaRPr lang="ja-JP" altLang="en-US" sz="2400" dirty="0">
              <a:latin typeface="+mn-ea"/>
            </a:endParaRPr>
          </a:p>
        </p:txBody>
      </p:sp>
      <p:sp>
        <p:nvSpPr>
          <p:cNvPr id="3" name="正方形/長方形 2"/>
          <p:cNvSpPr/>
          <p:nvPr/>
        </p:nvSpPr>
        <p:spPr>
          <a:xfrm>
            <a:off x="77788" y="4879975"/>
            <a:ext cx="9066212" cy="1631950"/>
          </a:xfrm>
          <a:prstGeom prst="rect">
            <a:avLst/>
          </a:prstGeom>
        </p:spPr>
        <p:txBody>
          <a:bodyPr>
            <a:spAutoFit/>
          </a:bodyPr>
          <a:lstStyle/>
          <a:p>
            <a:pPr>
              <a:defRPr/>
            </a:pPr>
            <a:r>
              <a:rPr kumimoji="1" lang="ja-JP" altLang="en-US" sz="2800" b="1" dirty="0">
                <a:latin typeface="ＭＳ Ｐゴシック" panose="020B0600070205080204" pitchFamily="50" charset="-128"/>
              </a:rPr>
              <a:t>○　家庭分野の内容ＡからＣは，全ての生徒に履修させる</a:t>
            </a:r>
            <a:endParaRPr kumimoji="1" lang="en-US" altLang="ja-JP" sz="2800" b="1" dirty="0">
              <a:latin typeface="ＭＳ Ｐゴシック" panose="020B0600070205080204" pitchFamily="50" charset="-128"/>
            </a:endParaRPr>
          </a:p>
          <a:p>
            <a:pPr>
              <a:defRPr/>
            </a:pPr>
            <a:r>
              <a:rPr kumimoji="1" lang="ja-JP" altLang="en-US" sz="2400" dirty="0">
                <a:latin typeface="+mn-ea"/>
              </a:rPr>
              <a:t>    ・「Ａ家族・家庭生活」の</a:t>
            </a:r>
            <a:r>
              <a:rPr kumimoji="1" lang="en-US" altLang="ja-JP" sz="2400" dirty="0">
                <a:latin typeface="+mn-ea"/>
              </a:rPr>
              <a:t>(4)</a:t>
            </a:r>
            <a:r>
              <a:rPr kumimoji="1" lang="ja-JP" altLang="en-US" sz="2400" dirty="0">
                <a:latin typeface="+mn-ea"/>
              </a:rPr>
              <a:t>，「Ｂ衣食住の生活」の</a:t>
            </a:r>
            <a:r>
              <a:rPr kumimoji="1" lang="en-US" altLang="ja-JP" sz="2400" dirty="0">
                <a:latin typeface="+mn-ea"/>
              </a:rPr>
              <a:t>(7)</a:t>
            </a:r>
            <a:r>
              <a:rPr kumimoji="1" lang="ja-JP" altLang="en-US" sz="2400" dirty="0">
                <a:latin typeface="+mn-ea"/>
              </a:rPr>
              <a:t>及び「Ｃ消費生</a:t>
            </a:r>
            <a:endParaRPr kumimoji="1" lang="en-US" altLang="ja-JP" sz="2400" dirty="0">
              <a:latin typeface="+mn-ea"/>
            </a:endParaRPr>
          </a:p>
          <a:p>
            <a:pPr>
              <a:defRPr/>
            </a:pPr>
            <a:r>
              <a:rPr kumimoji="1" lang="ja-JP" altLang="en-US" sz="2400" dirty="0">
                <a:latin typeface="+mn-ea"/>
              </a:rPr>
              <a:t>　</a:t>
            </a:r>
            <a:r>
              <a:rPr kumimoji="1" lang="en-US" altLang="ja-JP" sz="2400" dirty="0">
                <a:latin typeface="+mn-ea"/>
              </a:rPr>
              <a:t>   </a:t>
            </a:r>
            <a:r>
              <a:rPr kumimoji="1" lang="ja-JP" altLang="en-US" sz="2400" dirty="0">
                <a:latin typeface="+mn-ea"/>
              </a:rPr>
              <a:t>活・環境」の</a:t>
            </a:r>
            <a:r>
              <a:rPr kumimoji="1" lang="en-US" altLang="ja-JP" sz="2400" dirty="0">
                <a:latin typeface="+mn-ea"/>
              </a:rPr>
              <a:t>(3)</a:t>
            </a:r>
            <a:r>
              <a:rPr kumimoji="1" lang="ja-JP" altLang="en-US" sz="2400" dirty="0">
                <a:latin typeface="+mn-ea"/>
              </a:rPr>
              <a:t>については，これら三項目のうち，一以上の項目</a:t>
            </a:r>
            <a:endParaRPr kumimoji="1" lang="en-US" altLang="ja-JP" sz="2400" dirty="0">
              <a:latin typeface="+mn-ea"/>
            </a:endParaRPr>
          </a:p>
          <a:p>
            <a:pPr>
              <a:defRPr/>
            </a:pPr>
            <a:r>
              <a:rPr kumimoji="1" lang="ja-JP" altLang="en-US" sz="2400" dirty="0">
                <a:latin typeface="+mn-ea"/>
              </a:rPr>
              <a:t>　   を選択履修</a:t>
            </a:r>
            <a:endParaRPr lang="ja-JP" altLang="en-US" sz="2400" dirty="0">
              <a:latin typeface="+mn-ea"/>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061"/>
    </mc:Choice>
    <mc:Fallback xmlns="">
      <p:transition spd="slow" advTm="14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P123~</a:t>
            </a:r>
            <a:endParaRPr lang="ja-JP" altLang="en-US" dirty="0"/>
          </a:p>
        </p:txBody>
      </p:sp>
      <p:sp>
        <p:nvSpPr>
          <p:cNvPr id="65539"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指導計画作成の配慮事項</a:t>
            </a:r>
          </a:p>
        </p:txBody>
      </p:sp>
      <p:sp>
        <p:nvSpPr>
          <p:cNvPr id="6554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13" name="正方形/長方形 12"/>
          <p:cNvSpPr/>
          <p:nvPr/>
        </p:nvSpPr>
        <p:spPr>
          <a:xfrm>
            <a:off x="136525" y="1412875"/>
            <a:ext cx="8834438" cy="12954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3200" dirty="0">
                <a:solidFill>
                  <a:schemeClr val="tx2">
                    <a:lumMod val="50000"/>
                  </a:schemeClr>
                </a:solidFill>
              </a:rPr>
              <a:t>③　各分野の各項目に配当する授業時数及び各</a:t>
            </a:r>
            <a:endParaRPr lang="en-US" altLang="ja-JP" sz="3200" dirty="0">
              <a:solidFill>
                <a:schemeClr val="tx2">
                  <a:lumMod val="50000"/>
                </a:schemeClr>
              </a:solidFill>
            </a:endParaRPr>
          </a:p>
          <a:p>
            <a:pPr eaLnBrk="1" fontAlgn="auto" hangingPunct="1">
              <a:spcBef>
                <a:spcPts val="0"/>
              </a:spcBef>
              <a:spcAft>
                <a:spcPts val="0"/>
              </a:spcAft>
              <a:defRPr/>
            </a:pPr>
            <a:r>
              <a:rPr lang="en-US" altLang="ja-JP" sz="3200" dirty="0">
                <a:solidFill>
                  <a:schemeClr val="tx2">
                    <a:lumMod val="50000"/>
                  </a:schemeClr>
                </a:solidFill>
              </a:rPr>
              <a:t>    </a:t>
            </a:r>
            <a:r>
              <a:rPr lang="ja-JP" altLang="en-US" sz="3200" dirty="0">
                <a:solidFill>
                  <a:schemeClr val="tx2">
                    <a:lumMod val="50000"/>
                  </a:schemeClr>
                </a:solidFill>
              </a:rPr>
              <a:t>項目の履修学年は，各学校で適切に定める</a:t>
            </a:r>
          </a:p>
        </p:txBody>
      </p:sp>
      <p:sp>
        <p:nvSpPr>
          <p:cNvPr id="2" name="正方形/長方形 1"/>
          <p:cNvSpPr/>
          <p:nvPr/>
        </p:nvSpPr>
        <p:spPr>
          <a:xfrm>
            <a:off x="215900" y="2852738"/>
            <a:ext cx="8675688" cy="3540125"/>
          </a:xfrm>
          <a:prstGeom prst="rect">
            <a:avLst/>
          </a:prstGeom>
        </p:spPr>
        <p:txBody>
          <a:bodyPr>
            <a:spAutoFit/>
          </a:bodyPr>
          <a:lstStyle/>
          <a:p>
            <a:pPr>
              <a:defRPr/>
            </a:pPr>
            <a:r>
              <a:rPr kumimoji="1" lang="ja-JP" altLang="en-US" sz="2800" b="1" dirty="0">
                <a:latin typeface="+mn-ea"/>
              </a:rPr>
              <a:t>○「Ａ家族・家庭生活」の</a:t>
            </a:r>
            <a:r>
              <a:rPr kumimoji="1" lang="en-US" altLang="ja-JP" sz="2800" b="1" dirty="0">
                <a:latin typeface="+mn-ea"/>
              </a:rPr>
              <a:t>(1)</a:t>
            </a:r>
          </a:p>
          <a:p>
            <a:pPr>
              <a:defRPr/>
            </a:pPr>
            <a:r>
              <a:rPr kumimoji="1" lang="ja-JP" altLang="en-US" sz="2400" dirty="0">
                <a:latin typeface="+mn-ea"/>
              </a:rPr>
              <a:t>   ・　３学年間の学習の見通しを立てさせるガイダンス的な内容とし</a:t>
            </a:r>
            <a:endParaRPr kumimoji="1" lang="en-US" altLang="ja-JP" sz="2400" dirty="0">
              <a:latin typeface="+mn-ea"/>
            </a:endParaRPr>
          </a:p>
          <a:p>
            <a:pPr>
              <a:defRPr/>
            </a:pPr>
            <a:r>
              <a:rPr kumimoji="1" lang="ja-JP" altLang="en-US" sz="2400" dirty="0">
                <a:latin typeface="+mn-ea"/>
              </a:rPr>
              <a:t>　　て，第１学年の最初に履修させること</a:t>
            </a:r>
            <a:endParaRPr kumimoji="1" lang="en-US" altLang="ja-JP" sz="2400" dirty="0">
              <a:latin typeface="+mn-ea"/>
            </a:endParaRPr>
          </a:p>
          <a:p>
            <a:pPr>
              <a:defRPr/>
            </a:pPr>
            <a:r>
              <a:rPr kumimoji="1" lang="ja-JP" altLang="en-US" sz="2800" b="1" dirty="0">
                <a:latin typeface="ＭＳ Ｐゴシック" panose="020B0600070205080204" pitchFamily="50" charset="-128"/>
              </a:rPr>
              <a:t>○各内容の「生活の課題と実践」の項目</a:t>
            </a:r>
            <a:endParaRPr kumimoji="1" lang="en-US" altLang="ja-JP" sz="2800" b="1" dirty="0">
              <a:latin typeface="ＭＳ Ｐゴシック" panose="020B0600070205080204" pitchFamily="50" charset="-128"/>
            </a:endParaRPr>
          </a:p>
          <a:p>
            <a:pPr>
              <a:defRPr/>
            </a:pPr>
            <a:r>
              <a:rPr kumimoji="1" lang="ja-JP" altLang="en-US" sz="2400" dirty="0">
                <a:latin typeface="+mn-ea"/>
              </a:rPr>
              <a:t>   ・　他の内容と関連を図り，３学年間で一以上選択して履修</a:t>
            </a:r>
            <a:endParaRPr kumimoji="1" lang="en-US" altLang="ja-JP" sz="2400" dirty="0">
              <a:latin typeface="+mn-ea"/>
            </a:endParaRPr>
          </a:p>
          <a:p>
            <a:pPr>
              <a:defRPr/>
            </a:pPr>
            <a:r>
              <a:rPr kumimoji="1" lang="ja-JP" altLang="en-US" sz="2400" dirty="0">
                <a:latin typeface="+mn-ea"/>
              </a:rPr>
              <a:t>   ・　学期中のある時期に集中させて実施したり，特定の期間を設</a:t>
            </a:r>
            <a:endParaRPr kumimoji="1" lang="en-US" altLang="ja-JP" sz="2400" dirty="0">
              <a:latin typeface="+mn-ea"/>
            </a:endParaRPr>
          </a:p>
          <a:p>
            <a:pPr>
              <a:defRPr/>
            </a:pPr>
            <a:r>
              <a:rPr kumimoji="1" lang="en-US" altLang="ja-JP" sz="2400" dirty="0">
                <a:latin typeface="+mn-ea"/>
              </a:rPr>
              <a:t>     </a:t>
            </a:r>
            <a:r>
              <a:rPr kumimoji="1" lang="ja-JP" altLang="en-US" sz="2400" dirty="0" err="1">
                <a:latin typeface="+mn-ea"/>
              </a:rPr>
              <a:t>けて</a:t>
            </a:r>
            <a:r>
              <a:rPr kumimoji="1" lang="ja-JP" altLang="en-US" sz="2400" dirty="0">
                <a:latin typeface="+mn-ea"/>
              </a:rPr>
              <a:t>継続的に実施したり，長期休業を活用して実施したりする </a:t>
            </a:r>
            <a:endParaRPr kumimoji="1" lang="en-US" altLang="ja-JP" sz="2400" dirty="0">
              <a:latin typeface="+mn-ea"/>
            </a:endParaRPr>
          </a:p>
          <a:p>
            <a:pPr>
              <a:defRPr/>
            </a:pPr>
            <a:r>
              <a:rPr kumimoji="1" lang="en-US" altLang="ja-JP" sz="2400" dirty="0">
                <a:latin typeface="+mn-ea"/>
              </a:rPr>
              <a:t>     </a:t>
            </a:r>
            <a:r>
              <a:rPr kumimoji="1" lang="ja-JP" altLang="en-US" sz="2400" dirty="0">
                <a:latin typeface="+mn-ea"/>
              </a:rPr>
              <a:t>など工夫</a:t>
            </a:r>
            <a:endParaRPr kumimoji="1" lang="en-US" altLang="ja-JP" sz="2400" dirty="0">
              <a:latin typeface="+mn-ea"/>
            </a:endParaRPr>
          </a:p>
          <a:p>
            <a:pPr>
              <a:defRPr/>
            </a:pPr>
            <a:endParaRPr lang="ja-JP" altLang="en-US" sz="2400" dirty="0">
              <a:latin typeface="ＭＳ Ｐゴシック" panose="020B0600070205080204" pitchFamily="50" charset="-128"/>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591"/>
    </mc:Choice>
    <mc:Fallback xmlns="">
      <p:transition spd="slow" advTm="13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P124~</a:t>
            </a:r>
            <a:endParaRPr lang="ja-JP" altLang="en-US" dirty="0"/>
          </a:p>
        </p:txBody>
      </p:sp>
      <p:sp>
        <p:nvSpPr>
          <p:cNvPr id="67587"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指導計画作成の配慮事項</a:t>
            </a:r>
          </a:p>
        </p:txBody>
      </p:sp>
      <p:sp>
        <p:nvSpPr>
          <p:cNvPr id="67588"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28" name="正方形/長方形 27"/>
          <p:cNvSpPr/>
          <p:nvPr/>
        </p:nvSpPr>
        <p:spPr>
          <a:xfrm>
            <a:off x="204788" y="1431925"/>
            <a:ext cx="8834437" cy="5048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3200" dirty="0">
                <a:solidFill>
                  <a:schemeClr val="tx2">
                    <a:lumMod val="50000"/>
                  </a:schemeClr>
                </a:solidFill>
              </a:rPr>
              <a:t>④　題材の設定</a:t>
            </a:r>
            <a:endParaRPr lang="en-US" altLang="ja-JP" sz="3200" dirty="0">
              <a:solidFill>
                <a:schemeClr val="tx2">
                  <a:lumMod val="50000"/>
                </a:schemeClr>
              </a:solidFill>
            </a:endParaRPr>
          </a:p>
        </p:txBody>
      </p:sp>
      <p:sp>
        <p:nvSpPr>
          <p:cNvPr id="67590" name="正方形/長方形 1"/>
          <p:cNvSpPr>
            <a:spLocks noChangeArrowheads="1"/>
          </p:cNvSpPr>
          <p:nvPr/>
        </p:nvSpPr>
        <p:spPr bwMode="auto">
          <a:xfrm>
            <a:off x="168275" y="2641600"/>
            <a:ext cx="8856663"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nSpc>
                <a:spcPts val="3200"/>
              </a:lnSpc>
              <a:spcBef>
                <a:spcPct val="0"/>
              </a:spcBef>
              <a:buFontTx/>
              <a:buNone/>
            </a:pPr>
            <a:r>
              <a:rPr kumimoji="0" lang="ja-JP" altLang="en-US" sz="2400"/>
              <a:t>① </a:t>
            </a:r>
            <a:r>
              <a:rPr kumimoji="0" lang="ja-JP" altLang="en-US" sz="2400" b="1">
                <a:solidFill>
                  <a:srgbClr val="FF0000"/>
                </a:solidFill>
              </a:rPr>
              <a:t>小学校家庭科</a:t>
            </a:r>
            <a:r>
              <a:rPr kumimoji="0" lang="ja-JP" altLang="en-US" sz="2400"/>
              <a:t>及び図画工作科等の関連教科の内容や</a:t>
            </a:r>
            <a:r>
              <a:rPr kumimoji="0" lang="ja-JP" altLang="en-US" sz="2400" b="1">
                <a:solidFill>
                  <a:srgbClr val="FF0000"/>
                </a:solidFill>
              </a:rPr>
              <a:t>他教科等</a:t>
            </a:r>
            <a:endParaRPr kumimoji="0" lang="en-US" altLang="ja-JP" sz="2400" b="1">
              <a:solidFill>
                <a:srgbClr val="FF0000"/>
              </a:solidFill>
            </a:endParaRPr>
          </a:p>
          <a:p>
            <a:pPr>
              <a:lnSpc>
                <a:spcPts val="3200"/>
              </a:lnSpc>
              <a:spcBef>
                <a:spcPct val="0"/>
              </a:spcBef>
              <a:buFontTx/>
              <a:buNone/>
            </a:pPr>
            <a:r>
              <a:rPr kumimoji="0" lang="ja-JP" altLang="en-US" sz="2400" b="1">
                <a:solidFill>
                  <a:srgbClr val="FF0000"/>
                </a:solidFill>
              </a:rPr>
              <a:t>　との関連</a:t>
            </a:r>
            <a:r>
              <a:rPr kumimoji="0" lang="ja-JP" altLang="en-US" sz="2400"/>
              <a:t>を図るとともに，</a:t>
            </a:r>
            <a:r>
              <a:rPr kumimoji="0" lang="ja-JP" altLang="en-US" sz="2400" b="1">
                <a:solidFill>
                  <a:srgbClr val="FF0000"/>
                </a:solidFill>
              </a:rPr>
              <a:t>高等学校における学習</a:t>
            </a:r>
            <a:r>
              <a:rPr kumimoji="0" lang="ja-JP" altLang="en-US" sz="2400"/>
              <a:t>を見据え，教科の</a:t>
            </a:r>
            <a:endParaRPr kumimoji="0" lang="en-US" altLang="ja-JP" sz="2400"/>
          </a:p>
          <a:p>
            <a:pPr>
              <a:lnSpc>
                <a:spcPts val="3200"/>
              </a:lnSpc>
              <a:spcBef>
                <a:spcPct val="0"/>
              </a:spcBef>
              <a:buFontTx/>
              <a:buNone/>
            </a:pPr>
            <a:r>
              <a:rPr kumimoji="0" lang="ja-JP" altLang="en-US" sz="2400"/>
              <a:t>　ねらいを十分達成できる</a:t>
            </a:r>
            <a:r>
              <a:rPr kumimoji="0" lang="ja-JP" altLang="en-US" sz="2400" b="1">
                <a:solidFill>
                  <a:srgbClr val="FF0000"/>
                </a:solidFill>
              </a:rPr>
              <a:t>基礎的・基本的な内容</a:t>
            </a:r>
            <a:r>
              <a:rPr kumimoji="0" lang="ja-JP" altLang="en-US" sz="2400"/>
              <a:t>を押さえたもの。 </a:t>
            </a:r>
          </a:p>
          <a:p>
            <a:pPr>
              <a:lnSpc>
                <a:spcPts val="3200"/>
              </a:lnSpc>
              <a:spcBef>
                <a:spcPct val="0"/>
              </a:spcBef>
              <a:buFontTx/>
              <a:buNone/>
            </a:pPr>
            <a:r>
              <a:rPr kumimoji="0" lang="ja-JP" altLang="en-US" sz="2400"/>
              <a:t>② 生徒の発達の段階に応じたもので，興味・関心を高めるとともに，</a:t>
            </a:r>
            <a:endParaRPr kumimoji="0" lang="en-US" altLang="ja-JP" sz="2400"/>
          </a:p>
          <a:p>
            <a:pPr>
              <a:lnSpc>
                <a:spcPts val="3200"/>
              </a:lnSpc>
              <a:spcBef>
                <a:spcPct val="0"/>
              </a:spcBef>
              <a:buFontTx/>
              <a:buNone/>
            </a:pPr>
            <a:r>
              <a:rPr kumimoji="0" lang="ja-JP" altLang="en-US" sz="2400"/>
              <a:t>　生徒の</a:t>
            </a:r>
            <a:r>
              <a:rPr kumimoji="0" lang="ja-JP" altLang="en-US" sz="2400" b="1">
                <a:solidFill>
                  <a:srgbClr val="FF0000"/>
                </a:solidFill>
              </a:rPr>
              <a:t>主体的な学習活動や個性を生かす</a:t>
            </a:r>
            <a:r>
              <a:rPr kumimoji="0" lang="ja-JP" altLang="en-US" sz="2400"/>
              <a:t>ことができるもの。 </a:t>
            </a:r>
          </a:p>
          <a:p>
            <a:pPr>
              <a:lnSpc>
                <a:spcPts val="3200"/>
              </a:lnSpc>
              <a:spcBef>
                <a:spcPct val="0"/>
              </a:spcBef>
              <a:buFontTx/>
              <a:buNone/>
            </a:pPr>
            <a:r>
              <a:rPr kumimoji="0" lang="ja-JP" altLang="en-US" sz="2400"/>
              <a:t>③ 生徒の</a:t>
            </a:r>
            <a:r>
              <a:rPr kumimoji="0" lang="ja-JP" altLang="en-US" sz="2400" b="1">
                <a:solidFill>
                  <a:srgbClr val="FF0000"/>
                </a:solidFill>
              </a:rPr>
              <a:t>身近な生活との関わりや社会とのつながり</a:t>
            </a:r>
            <a:r>
              <a:rPr kumimoji="0" lang="ja-JP" altLang="en-US" sz="2400"/>
              <a:t>を重視したもの　</a:t>
            </a:r>
            <a:endParaRPr kumimoji="0" lang="en-US" altLang="ja-JP" sz="2400"/>
          </a:p>
          <a:p>
            <a:pPr>
              <a:lnSpc>
                <a:spcPts val="3200"/>
              </a:lnSpc>
              <a:spcBef>
                <a:spcPct val="0"/>
              </a:spcBef>
              <a:buFontTx/>
              <a:buNone/>
            </a:pPr>
            <a:r>
              <a:rPr kumimoji="0" lang="ja-JP" altLang="en-US" sz="2400"/>
              <a:t>　で，自己の</a:t>
            </a:r>
            <a:r>
              <a:rPr kumimoji="0" lang="ja-JP" altLang="en-US" sz="2400" b="1">
                <a:solidFill>
                  <a:srgbClr val="FF0000"/>
                </a:solidFill>
              </a:rPr>
              <a:t>生活の向上</a:t>
            </a:r>
            <a:r>
              <a:rPr kumimoji="0" lang="ja-JP" altLang="en-US" sz="2400"/>
              <a:t>とともに</a:t>
            </a:r>
            <a:r>
              <a:rPr kumimoji="0" lang="ja-JP" altLang="en-US" sz="2400" b="1">
                <a:solidFill>
                  <a:srgbClr val="FF0000"/>
                </a:solidFill>
              </a:rPr>
              <a:t>家庭や地域社会における実践</a:t>
            </a:r>
            <a:r>
              <a:rPr kumimoji="0" lang="ja-JP" altLang="en-US" sz="2400"/>
              <a:t>に結</a:t>
            </a:r>
            <a:endParaRPr kumimoji="0" lang="en-US" altLang="ja-JP" sz="2400"/>
          </a:p>
          <a:p>
            <a:pPr>
              <a:lnSpc>
                <a:spcPts val="3200"/>
              </a:lnSpc>
              <a:spcBef>
                <a:spcPct val="0"/>
              </a:spcBef>
              <a:buFontTx/>
              <a:buNone/>
            </a:pPr>
            <a:r>
              <a:rPr kumimoji="0" lang="ja-JP" altLang="en-US" sz="2400"/>
              <a:t>　び付けることができるもの。 </a:t>
            </a:r>
          </a:p>
          <a:p>
            <a:pPr>
              <a:lnSpc>
                <a:spcPts val="3200"/>
              </a:lnSpc>
              <a:spcBef>
                <a:spcPct val="0"/>
              </a:spcBef>
              <a:buFontTx/>
              <a:buNone/>
            </a:pPr>
            <a:r>
              <a:rPr kumimoji="0" lang="ja-JP" altLang="en-US" sz="2400"/>
              <a:t>④ 持続可能な開発のための教育を推進する視点から，</a:t>
            </a:r>
            <a:r>
              <a:rPr kumimoji="0" lang="ja-JP" altLang="en-US" sz="2400" b="1">
                <a:solidFill>
                  <a:srgbClr val="FF0000"/>
                </a:solidFill>
              </a:rPr>
              <a:t>関係する教</a:t>
            </a:r>
            <a:endParaRPr kumimoji="0" lang="en-US" altLang="ja-JP" sz="2400" b="1">
              <a:solidFill>
                <a:srgbClr val="FF0000"/>
              </a:solidFill>
            </a:endParaRPr>
          </a:p>
          <a:p>
            <a:pPr>
              <a:lnSpc>
                <a:spcPts val="3200"/>
              </a:lnSpc>
              <a:spcBef>
                <a:spcPct val="0"/>
              </a:spcBef>
              <a:buFontTx/>
              <a:buNone/>
            </a:pPr>
            <a:r>
              <a:rPr kumimoji="0" lang="ja-JP" altLang="en-US" sz="2400" b="1">
                <a:solidFill>
                  <a:srgbClr val="FF0000"/>
                </a:solidFill>
              </a:rPr>
              <a:t>　科等のそれぞれの特質を踏まえて連携を図る</a:t>
            </a:r>
            <a:r>
              <a:rPr kumimoji="0" lang="ja-JP" altLang="en-US" sz="2400"/>
              <a:t>ことができるもの。 </a:t>
            </a:r>
          </a:p>
        </p:txBody>
      </p:sp>
      <p:sp>
        <p:nvSpPr>
          <p:cNvPr id="67591" name="正方形/長方形 1"/>
          <p:cNvSpPr>
            <a:spLocks noChangeArrowheads="1"/>
          </p:cNvSpPr>
          <p:nvPr/>
        </p:nvSpPr>
        <p:spPr bwMode="auto">
          <a:xfrm>
            <a:off x="136525" y="2087563"/>
            <a:ext cx="8959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kumimoji="0" lang="ja-JP" altLang="en-US" sz="2800" b="1"/>
              <a:t>〇実践的・体験的な活動を中心とした題材を設定して計画</a:t>
            </a:r>
            <a:endParaRPr kumimoji="0" lang="en-US" altLang="ja-JP" sz="2800" b="1"/>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614"/>
    </mc:Choice>
    <mc:Fallback xmlns="">
      <p:transition spd="slow" advTm="133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P125~</a:t>
            </a:r>
            <a:endParaRPr lang="ja-JP" altLang="en-US" dirty="0"/>
          </a:p>
        </p:txBody>
      </p:sp>
      <p:sp>
        <p:nvSpPr>
          <p:cNvPr id="69635"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指導計画作成の配慮事項</a:t>
            </a:r>
          </a:p>
        </p:txBody>
      </p:sp>
      <p:sp>
        <p:nvSpPr>
          <p:cNvPr id="69636"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27" name="正方形/長方形 26"/>
          <p:cNvSpPr/>
          <p:nvPr/>
        </p:nvSpPr>
        <p:spPr>
          <a:xfrm>
            <a:off x="180975" y="1366838"/>
            <a:ext cx="8831263" cy="6223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3200" dirty="0">
                <a:solidFill>
                  <a:schemeClr val="tx2">
                    <a:lumMod val="50000"/>
                  </a:schemeClr>
                </a:solidFill>
              </a:rPr>
              <a:t>⑤　障害のある生徒への指導</a:t>
            </a:r>
          </a:p>
        </p:txBody>
      </p:sp>
      <p:sp>
        <p:nvSpPr>
          <p:cNvPr id="12" name="正方形/長方形 11"/>
          <p:cNvSpPr/>
          <p:nvPr/>
        </p:nvSpPr>
        <p:spPr>
          <a:xfrm>
            <a:off x="193675" y="2565400"/>
            <a:ext cx="8818563" cy="2246313"/>
          </a:xfrm>
          <a:prstGeom prst="rect">
            <a:avLst/>
          </a:prstGeom>
        </p:spPr>
        <p:txBody>
          <a:bodyPr lIns="0" rIns="0">
            <a:spAutoFit/>
          </a:bodyPr>
          <a:lstStyle/>
          <a:p>
            <a:pPr algn="just">
              <a:defRPr/>
            </a:pPr>
            <a:r>
              <a:rPr kumimoji="1" lang="ja-JP" altLang="en-US" sz="2800" b="1" dirty="0">
                <a:latin typeface="+mn-ea"/>
              </a:rPr>
              <a:t>○個に応じた学習環境</a:t>
            </a:r>
            <a:endParaRPr kumimoji="1" lang="en-US" altLang="ja-JP" sz="2800" b="1" dirty="0">
              <a:latin typeface="+mn-ea"/>
            </a:endParaRPr>
          </a:p>
          <a:p>
            <a:pPr algn="just">
              <a:defRPr/>
            </a:pPr>
            <a:r>
              <a:rPr kumimoji="1" lang="ja-JP" altLang="en-US" sz="2800" dirty="0">
                <a:latin typeface="+mn-ea"/>
              </a:rPr>
              <a:t>   ・約束や注意点・手順の視覚化</a:t>
            </a:r>
            <a:endParaRPr kumimoji="1" lang="en-US" altLang="ja-JP" sz="2800" dirty="0">
              <a:latin typeface="+mn-ea"/>
            </a:endParaRPr>
          </a:p>
          <a:p>
            <a:pPr algn="just">
              <a:defRPr/>
            </a:pPr>
            <a:r>
              <a:rPr kumimoji="1" lang="ja-JP" altLang="en-US" sz="2800" dirty="0">
                <a:latin typeface="+mn-ea"/>
              </a:rPr>
              <a:t>   ・グループ活動での役割分担や振り返りなど</a:t>
            </a:r>
            <a:endParaRPr kumimoji="1" lang="en-US" altLang="ja-JP" sz="2800" dirty="0">
              <a:latin typeface="+mn-ea"/>
            </a:endParaRPr>
          </a:p>
          <a:p>
            <a:pPr algn="just">
              <a:defRPr/>
            </a:pPr>
            <a:endParaRPr kumimoji="1" lang="en-US" altLang="ja-JP" sz="2800" dirty="0">
              <a:latin typeface="+mn-ea"/>
            </a:endParaRPr>
          </a:p>
          <a:p>
            <a:pPr algn="just">
              <a:defRPr/>
            </a:pPr>
            <a:r>
              <a:rPr kumimoji="1" lang="ja-JP" altLang="en-US" sz="2800" b="1" dirty="0">
                <a:latin typeface="+mn-ea"/>
              </a:rPr>
              <a:t>○個別の指導計画の作成，必要な配慮の引き継ぎ</a:t>
            </a:r>
            <a:endParaRPr lang="ja-JP" altLang="en-US" sz="2800" b="1" dirty="0">
              <a:latin typeface="+mn-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577"/>
    </mc:Choice>
    <mc:Fallback xmlns="">
      <p:transition spd="slow" advTm="10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P126~</a:t>
            </a:r>
            <a:endParaRPr lang="ja-JP" altLang="en-US" dirty="0"/>
          </a:p>
        </p:txBody>
      </p:sp>
      <p:sp>
        <p:nvSpPr>
          <p:cNvPr id="71683" name="Text Box 19"/>
          <p:cNvSpPr txBox="1">
            <a:spLocks noChangeArrowheads="1"/>
          </p:cNvSpPr>
          <p:nvPr/>
        </p:nvSpPr>
        <p:spPr bwMode="auto">
          <a:xfrm>
            <a:off x="193675" y="842963"/>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（１）　指導計画作成の配慮事項</a:t>
            </a:r>
          </a:p>
        </p:txBody>
      </p:sp>
      <p:sp>
        <p:nvSpPr>
          <p:cNvPr id="71684"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11" name="正方形/長方形 10"/>
          <p:cNvSpPr/>
          <p:nvPr/>
        </p:nvSpPr>
        <p:spPr>
          <a:xfrm>
            <a:off x="227013" y="1443038"/>
            <a:ext cx="8831262" cy="98266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3200" dirty="0">
                <a:solidFill>
                  <a:schemeClr val="tx2">
                    <a:lumMod val="50000"/>
                  </a:schemeClr>
                </a:solidFill>
              </a:rPr>
              <a:t>⑥　道徳科などとの関連</a:t>
            </a:r>
          </a:p>
        </p:txBody>
      </p:sp>
      <p:sp>
        <p:nvSpPr>
          <p:cNvPr id="2" name="正方形/長方形 1"/>
          <p:cNvSpPr/>
          <p:nvPr/>
        </p:nvSpPr>
        <p:spPr>
          <a:xfrm>
            <a:off x="539750" y="2852738"/>
            <a:ext cx="8518525" cy="2738437"/>
          </a:xfrm>
          <a:prstGeom prst="rect">
            <a:avLst/>
          </a:prstGeom>
        </p:spPr>
        <p:txBody>
          <a:bodyPr>
            <a:spAutoFit/>
          </a:bodyPr>
          <a:lstStyle/>
          <a:p>
            <a:pPr algn="just">
              <a:defRPr/>
            </a:pPr>
            <a:r>
              <a:rPr kumimoji="1" lang="ja-JP" altLang="en-US" sz="2800" b="1" dirty="0">
                <a:latin typeface="+mn-ea"/>
              </a:rPr>
              <a:t>○技術・家庭科と道徳教育との関連を明確にしながら，適切に指導する</a:t>
            </a:r>
            <a:endParaRPr kumimoji="1" lang="en-US" altLang="ja-JP" sz="2800" b="1" dirty="0">
              <a:latin typeface="+mn-ea"/>
            </a:endParaRPr>
          </a:p>
          <a:p>
            <a:pPr algn="just">
              <a:defRPr/>
            </a:pPr>
            <a:endParaRPr kumimoji="1" lang="en-US" altLang="ja-JP" sz="2800" b="1" dirty="0">
              <a:latin typeface="+mn-ea"/>
            </a:endParaRPr>
          </a:p>
          <a:p>
            <a:pPr algn="just">
              <a:defRPr/>
            </a:pPr>
            <a:r>
              <a:rPr kumimoji="1" lang="ja-JP" altLang="en-US" sz="2800" b="1" dirty="0">
                <a:latin typeface="+mn-ea"/>
              </a:rPr>
              <a:t>○「道徳科」の指導との関連</a:t>
            </a:r>
            <a:endParaRPr kumimoji="1" lang="en-US" altLang="ja-JP" sz="2800" b="1" dirty="0">
              <a:latin typeface="+mn-ea"/>
            </a:endParaRPr>
          </a:p>
          <a:p>
            <a:pPr algn="just">
              <a:defRPr/>
            </a:pPr>
            <a:r>
              <a:rPr kumimoji="1" lang="ja-JP" altLang="en-US" sz="2800" b="1" dirty="0">
                <a:latin typeface="+mn-ea"/>
              </a:rPr>
              <a:t>　・</a:t>
            </a:r>
            <a:r>
              <a:rPr kumimoji="1" lang="ja-JP" altLang="en-US" sz="2800" dirty="0">
                <a:latin typeface="+mn-ea"/>
              </a:rPr>
              <a:t>道徳教育の全体計画との関連，指導の内容及び時</a:t>
            </a:r>
            <a:endParaRPr kumimoji="1" lang="en-US" altLang="ja-JP" sz="2800" dirty="0">
              <a:latin typeface="+mn-ea"/>
            </a:endParaRPr>
          </a:p>
          <a:p>
            <a:pPr algn="just">
              <a:defRPr/>
            </a:pPr>
            <a:r>
              <a:rPr kumimoji="1" lang="ja-JP" altLang="en-US" sz="2800" dirty="0">
                <a:latin typeface="+mn-ea"/>
              </a:rPr>
              <a:t>　　期等に配慮</a:t>
            </a:r>
            <a:endParaRPr kumimoji="1" lang="en-US" altLang="ja-JP" sz="2800" b="1" dirty="0">
              <a:latin typeface="+mn-ea"/>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4586"/>
    </mc:Choice>
    <mc:Fallback xmlns="">
      <p:transition spd="slow" advTm="114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P128~</a:t>
            </a:r>
            <a:endParaRPr lang="ja-JP" altLang="en-US" dirty="0"/>
          </a:p>
        </p:txBody>
      </p:sp>
      <p:sp>
        <p:nvSpPr>
          <p:cNvPr id="73731" name="Text Box 19"/>
          <p:cNvSpPr txBox="1">
            <a:spLocks noChangeArrowheads="1"/>
          </p:cNvSpPr>
          <p:nvPr/>
        </p:nvSpPr>
        <p:spPr bwMode="auto">
          <a:xfrm>
            <a:off x="250825" y="981075"/>
            <a:ext cx="6553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（２）　内容の取扱いと指導上の配慮事項</a:t>
            </a:r>
          </a:p>
        </p:txBody>
      </p:sp>
      <p:sp>
        <p:nvSpPr>
          <p:cNvPr id="73732"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13" name="正方形/長方形 12"/>
          <p:cNvSpPr/>
          <p:nvPr/>
        </p:nvSpPr>
        <p:spPr>
          <a:xfrm>
            <a:off x="142875" y="3257550"/>
            <a:ext cx="8836025"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rPr>
              <a:t>③　実践的・体験的な活動の充実とキャリア教育の関連</a:t>
            </a:r>
          </a:p>
        </p:txBody>
      </p:sp>
      <p:sp>
        <p:nvSpPr>
          <p:cNvPr id="16" name="正方形/長方形 15"/>
          <p:cNvSpPr/>
          <p:nvPr/>
        </p:nvSpPr>
        <p:spPr>
          <a:xfrm>
            <a:off x="128588" y="2406650"/>
            <a:ext cx="8834437" cy="77152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rPr>
              <a:t>②　コンピュータや情報通信ネットワークの活用</a:t>
            </a:r>
          </a:p>
        </p:txBody>
      </p:sp>
      <p:sp>
        <p:nvSpPr>
          <p:cNvPr id="20" name="正方形/長方形 19"/>
          <p:cNvSpPr/>
          <p:nvPr/>
        </p:nvSpPr>
        <p:spPr>
          <a:xfrm>
            <a:off x="136525" y="1562100"/>
            <a:ext cx="8836025" cy="77311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rPr>
              <a:t>①　言語活動の充実</a:t>
            </a:r>
          </a:p>
        </p:txBody>
      </p:sp>
      <p:sp>
        <p:nvSpPr>
          <p:cNvPr id="21" name="正方形/長方形 20"/>
          <p:cNvSpPr/>
          <p:nvPr/>
        </p:nvSpPr>
        <p:spPr>
          <a:xfrm>
            <a:off x="149225" y="4130675"/>
            <a:ext cx="8829675" cy="795338"/>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rPr>
              <a:t>④　個に応じた指導　</a:t>
            </a:r>
            <a:r>
              <a:rPr lang="ja-JP" altLang="en-US" sz="2800" b="1" dirty="0">
                <a:solidFill>
                  <a:srgbClr val="FF0000"/>
                </a:solidFill>
                <a:latin typeface="ＭＳ Ｐ明朝" pitchFamily="18" charset="-128"/>
              </a:rPr>
              <a:t>少人数指導</a:t>
            </a:r>
            <a:endParaRPr lang="ja-JP" altLang="en-US" sz="2800" b="1" dirty="0">
              <a:solidFill>
                <a:srgbClr val="FF0000"/>
              </a:solidFill>
            </a:endParaRPr>
          </a:p>
        </p:txBody>
      </p:sp>
      <p:sp>
        <p:nvSpPr>
          <p:cNvPr id="28" name="正方形/長方形 27"/>
          <p:cNvSpPr/>
          <p:nvPr/>
        </p:nvSpPr>
        <p:spPr>
          <a:xfrm>
            <a:off x="142875" y="4989513"/>
            <a:ext cx="8836025" cy="1176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72000" anchor="ctr"/>
          <a:lstStyle/>
          <a:p>
            <a:pPr eaLnBrk="1" fontAlgn="auto" hangingPunct="1">
              <a:spcBef>
                <a:spcPts val="0"/>
              </a:spcBef>
              <a:spcAft>
                <a:spcPts val="0"/>
              </a:spcAft>
              <a:defRPr/>
            </a:pPr>
            <a:r>
              <a:rPr lang="ja-JP" altLang="en-US" sz="2800" dirty="0">
                <a:solidFill>
                  <a:schemeClr val="tx2">
                    <a:lumMod val="50000"/>
                  </a:schemeClr>
                </a:solidFill>
              </a:rPr>
              <a:t>⑤　生活や社会の中から問題を見いだして課題を設定し　</a:t>
            </a:r>
            <a:endParaRPr lang="en-US" altLang="ja-JP" sz="2800" dirty="0">
              <a:solidFill>
                <a:schemeClr val="tx2">
                  <a:lumMod val="50000"/>
                </a:schemeClr>
              </a:solidFill>
            </a:endParaRPr>
          </a:p>
          <a:p>
            <a:pPr eaLnBrk="1" fontAlgn="auto" hangingPunct="1">
              <a:spcBef>
                <a:spcPts val="0"/>
              </a:spcBef>
              <a:spcAft>
                <a:spcPts val="0"/>
              </a:spcAft>
              <a:defRPr/>
            </a:pPr>
            <a:r>
              <a:rPr lang="ja-JP" altLang="en-US" sz="2800" dirty="0">
                <a:solidFill>
                  <a:schemeClr val="tx2">
                    <a:lumMod val="50000"/>
                  </a:schemeClr>
                </a:solidFill>
              </a:rPr>
              <a:t>　解決する学習活動と家庭や地域社会，企業などとの連携</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586"/>
    </mc:Choice>
    <mc:Fallback xmlns="">
      <p:transition spd="slow" advTm="72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17"/>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P134~</a:t>
            </a:r>
            <a:endParaRPr lang="ja-JP" altLang="en-US" dirty="0"/>
          </a:p>
        </p:txBody>
      </p:sp>
      <p:sp>
        <p:nvSpPr>
          <p:cNvPr id="75779" name="Text Box 19"/>
          <p:cNvSpPr txBox="1">
            <a:spLocks noChangeArrowheads="1"/>
          </p:cNvSpPr>
          <p:nvPr/>
        </p:nvSpPr>
        <p:spPr bwMode="auto">
          <a:xfrm>
            <a:off x="241300" y="857250"/>
            <a:ext cx="7850188"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spcBef>
                <a:spcPct val="50000"/>
              </a:spcBef>
              <a:buFontTx/>
              <a:buNone/>
            </a:pPr>
            <a:r>
              <a:rPr lang="ja-JP" altLang="en-US" sz="2800" b="1">
                <a:latin typeface="Tahoma" panose="020B0604030504040204" pitchFamily="34" charset="0"/>
              </a:rPr>
              <a:t>（３）　実習の指導</a:t>
            </a:r>
          </a:p>
        </p:txBody>
      </p:sp>
      <p:sp>
        <p:nvSpPr>
          <p:cNvPr id="75780" name="AutoShape 21"/>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b="1">
                <a:latin typeface="Arial" panose="020B0604020202020204" pitchFamily="34" charset="0"/>
                <a:ea typeface="HGP教科書体" panose="02020600000000000000" pitchFamily="18" charset="-128"/>
              </a:rPr>
              <a:t>Ⅳ</a:t>
            </a:r>
            <a:r>
              <a:rPr lang="ja-JP" altLang="en-US" b="1">
                <a:latin typeface="Arial" panose="020B0604020202020204" pitchFamily="34" charset="0"/>
                <a:ea typeface="HGP教科書体" panose="02020600000000000000" pitchFamily="18" charset="-128"/>
              </a:rPr>
              <a:t>　指導計画の作成と内容の取扱い</a:t>
            </a:r>
            <a:endParaRPr lang="ja-JP" altLang="en-US">
              <a:latin typeface="Tahoma" panose="020B0604030504040204" pitchFamily="34" charset="0"/>
            </a:endParaRPr>
          </a:p>
        </p:txBody>
      </p:sp>
      <p:sp>
        <p:nvSpPr>
          <p:cNvPr id="16" name="正方形/長方形 15"/>
          <p:cNvSpPr/>
          <p:nvPr/>
        </p:nvSpPr>
        <p:spPr>
          <a:xfrm>
            <a:off x="146050" y="2608263"/>
            <a:ext cx="8834438" cy="324008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（２）　安全指導</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①実習室の使用等</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②学習時の服装及び留意事項</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・食物アレルギーについては，正確な情報の把握，緊急時対応</a:t>
            </a:r>
            <a:endParaRPr lang="en-US" altLang="ja-JP" sz="2400" dirty="0">
              <a:solidFill>
                <a:schemeClr val="tx2">
                  <a:lumMod val="50000"/>
                </a:schemeClr>
              </a:solidFill>
            </a:endParaRPr>
          </a:p>
          <a:p>
            <a:pPr eaLnBrk="1" fontAlgn="auto" hangingPunct="1">
              <a:spcBef>
                <a:spcPts val="0"/>
              </a:spcBef>
              <a:spcAft>
                <a:spcPts val="0"/>
              </a:spcAft>
              <a:defRPr/>
            </a:pPr>
            <a:r>
              <a:rPr lang="en-US" altLang="ja-JP" sz="2400" dirty="0">
                <a:solidFill>
                  <a:schemeClr val="tx2">
                    <a:lumMod val="50000"/>
                  </a:schemeClr>
                </a:solidFill>
              </a:rPr>
              <a:t>          </a:t>
            </a:r>
            <a:r>
              <a:rPr lang="ja-JP" altLang="en-US" sz="2400" dirty="0">
                <a:solidFill>
                  <a:schemeClr val="tx2">
                    <a:lumMod val="50000"/>
                  </a:schemeClr>
                </a:solidFill>
              </a:rPr>
              <a:t>の事前確認を確実に行う。直接口に入れなくても発症する場合    </a:t>
            </a:r>
            <a:endParaRPr lang="en-US" altLang="ja-JP" sz="2400" dirty="0">
              <a:solidFill>
                <a:schemeClr val="tx2">
                  <a:lumMod val="50000"/>
                </a:schemeClr>
              </a:solidFill>
            </a:endParaRPr>
          </a:p>
          <a:p>
            <a:pPr eaLnBrk="1" fontAlgn="auto" hangingPunct="1">
              <a:spcBef>
                <a:spcPts val="0"/>
              </a:spcBef>
              <a:spcAft>
                <a:spcPts val="0"/>
              </a:spcAft>
              <a:defRPr/>
            </a:pPr>
            <a:r>
              <a:rPr lang="en-US" altLang="ja-JP" sz="2400" dirty="0">
                <a:solidFill>
                  <a:schemeClr val="tx2">
                    <a:lumMod val="50000"/>
                  </a:schemeClr>
                </a:solidFill>
              </a:rPr>
              <a:t>          </a:t>
            </a:r>
            <a:r>
              <a:rPr lang="ja-JP" altLang="en-US" sz="2400" dirty="0">
                <a:solidFill>
                  <a:schemeClr val="tx2">
                    <a:lumMod val="50000"/>
                  </a:schemeClr>
                </a:solidFill>
              </a:rPr>
              <a:t>について十分配慮する。</a:t>
            </a:r>
          </a:p>
          <a:p>
            <a:pPr eaLnBrk="1" fontAlgn="auto" hangingPunct="1">
              <a:spcBef>
                <a:spcPts val="0"/>
              </a:spcBef>
              <a:spcAft>
                <a:spcPts val="0"/>
              </a:spcAft>
              <a:defRPr/>
            </a:pPr>
            <a:r>
              <a:rPr lang="ja-JP" altLang="en-US" sz="2400" dirty="0">
                <a:solidFill>
                  <a:schemeClr val="tx2">
                    <a:lumMod val="50000"/>
                  </a:schemeClr>
                </a:solidFill>
              </a:rPr>
              <a:t>      ③校外での学習　</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rPr>
              <a:t>　     ・学習対象が幼児や高齢者など人である場合，相手に対する配</a:t>
            </a:r>
            <a:endParaRPr lang="en-US" altLang="ja-JP" sz="2400" dirty="0">
              <a:solidFill>
                <a:schemeClr val="tx2">
                  <a:lumMod val="50000"/>
                </a:schemeClr>
              </a:solidFill>
            </a:endParaRPr>
          </a:p>
          <a:p>
            <a:pPr eaLnBrk="1" fontAlgn="auto" hangingPunct="1">
              <a:spcBef>
                <a:spcPts val="0"/>
              </a:spcBef>
              <a:spcAft>
                <a:spcPts val="0"/>
              </a:spcAft>
              <a:defRPr/>
            </a:pPr>
            <a:r>
              <a:rPr lang="en-US" altLang="ja-JP" sz="2400" dirty="0">
                <a:solidFill>
                  <a:schemeClr val="tx2">
                    <a:lumMod val="50000"/>
                  </a:schemeClr>
                </a:solidFill>
              </a:rPr>
              <a:t>          </a:t>
            </a:r>
            <a:r>
              <a:rPr lang="ja-JP" altLang="en-US" sz="2400" dirty="0">
                <a:solidFill>
                  <a:schemeClr val="tx2">
                    <a:lumMod val="50000"/>
                  </a:schemeClr>
                </a:solidFill>
              </a:rPr>
              <a:t>慮や安全の確保などに十分気を配るよう指導する。</a:t>
            </a:r>
            <a:endParaRPr lang="en-US" altLang="ja-JP" sz="2400" dirty="0">
              <a:solidFill>
                <a:schemeClr val="tx2">
                  <a:lumMod val="50000"/>
                </a:schemeClr>
              </a:solidFill>
            </a:endParaRPr>
          </a:p>
        </p:txBody>
      </p:sp>
      <p:sp>
        <p:nvSpPr>
          <p:cNvPr id="20" name="正方形/長方形 19"/>
          <p:cNvSpPr/>
          <p:nvPr/>
        </p:nvSpPr>
        <p:spPr>
          <a:xfrm>
            <a:off x="146050" y="1381125"/>
            <a:ext cx="8864600" cy="11112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400" dirty="0">
                <a:solidFill>
                  <a:schemeClr val="tx2">
                    <a:lumMod val="50000"/>
                  </a:schemeClr>
                </a:solidFill>
              </a:rPr>
              <a:t>（１）　安全管理</a:t>
            </a:r>
            <a:endParaRPr lang="en-US" altLang="ja-JP" sz="2400" dirty="0">
              <a:solidFill>
                <a:schemeClr val="tx2">
                  <a:lumMod val="50000"/>
                </a:schemeClr>
              </a:solidFill>
            </a:endParaRPr>
          </a:p>
          <a:p>
            <a:pPr eaLnBrk="1" fontAlgn="auto" hangingPunct="1">
              <a:spcBef>
                <a:spcPts val="0"/>
              </a:spcBef>
              <a:spcAft>
                <a:spcPts val="0"/>
              </a:spcAft>
              <a:defRPr/>
            </a:pPr>
            <a:r>
              <a:rPr lang="ja-JP" altLang="en-US" sz="2400" dirty="0">
                <a:solidFill>
                  <a:schemeClr val="tx2">
                    <a:lumMod val="50000"/>
                  </a:schemeClr>
                </a:solidFill>
                <a:latin typeface="+mn-ea"/>
              </a:rPr>
              <a:t>    ①実習室等の環境の整備と管理</a:t>
            </a:r>
            <a:endParaRPr lang="en-US" altLang="ja-JP" sz="2400" dirty="0">
              <a:solidFill>
                <a:schemeClr val="tx2">
                  <a:lumMod val="50000"/>
                </a:schemeClr>
              </a:solidFill>
              <a:latin typeface="+mn-ea"/>
            </a:endParaRPr>
          </a:p>
          <a:p>
            <a:pPr eaLnBrk="1" fontAlgn="auto" hangingPunct="1">
              <a:spcBef>
                <a:spcPts val="0"/>
              </a:spcBef>
              <a:spcAft>
                <a:spcPts val="0"/>
              </a:spcAft>
              <a:defRPr/>
            </a:pPr>
            <a:r>
              <a:rPr lang="ja-JP" altLang="en-US" sz="2400" dirty="0">
                <a:solidFill>
                  <a:schemeClr val="tx2">
                    <a:lumMod val="50000"/>
                  </a:schemeClr>
                </a:solidFill>
                <a:latin typeface="+mn-ea"/>
              </a:rPr>
              <a:t>    ②材料や用具の管理</a:t>
            </a:r>
          </a:p>
        </p:txBody>
      </p:sp>
      <p:sp>
        <p:nvSpPr>
          <p:cNvPr id="75783" name="テキスト ボックス 9"/>
          <p:cNvSpPr txBox="1">
            <a:spLocks noChangeArrowheads="1"/>
          </p:cNvSpPr>
          <p:nvPr/>
        </p:nvSpPr>
        <p:spPr bwMode="auto">
          <a:xfrm>
            <a:off x="146050" y="5892800"/>
            <a:ext cx="88185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en-US" altLang="ja-JP" sz="2800" b="1">
                <a:solidFill>
                  <a:srgbClr val="FF0000"/>
                </a:solidFill>
              </a:rPr>
              <a:t>※</a:t>
            </a:r>
            <a:r>
              <a:rPr lang="ja-JP" altLang="en-US" sz="2800" b="1">
                <a:solidFill>
                  <a:srgbClr val="FF0000"/>
                </a:solidFill>
              </a:rPr>
              <a:t>細心の注意を図ること　　　　　</a:t>
            </a:r>
            <a:r>
              <a:rPr lang="en-US" altLang="ja-JP" sz="2800" b="1">
                <a:solidFill>
                  <a:srgbClr val="FF0000"/>
                </a:solidFill>
              </a:rPr>
              <a:t>※</a:t>
            </a:r>
            <a:r>
              <a:rPr lang="ja-JP" altLang="en-US" sz="2800" b="1">
                <a:solidFill>
                  <a:srgbClr val="FF0000"/>
                </a:solidFill>
              </a:rPr>
              <a:t>共通理解を図ること　　</a:t>
            </a:r>
            <a:endParaRPr lang="en-US" altLang="ja-JP" sz="2800" b="1">
              <a:solidFill>
                <a:srgbClr val="FF0000"/>
              </a:solidFill>
            </a:endParaRPr>
          </a:p>
          <a:p>
            <a:pPr>
              <a:spcBef>
                <a:spcPct val="0"/>
              </a:spcBef>
              <a:buFontTx/>
              <a:buNone/>
            </a:pPr>
            <a:r>
              <a:rPr lang="en-US" altLang="ja-JP" sz="2800" b="1">
                <a:solidFill>
                  <a:srgbClr val="FF0000"/>
                </a:solidFill>
              </a:rPr>
              <a:t>※</a:t>
            </a:r>
            <a:r>
              <a:rPr lang="ja-JP" altLang="en-US" sz="2800" b="1">
                <a:solidFill>
                  <a:srgbClr val="FF0000"/>
                </a:solidFill>
              </a:rPr>
              <a:t>他教科等で実習する場合にも反映されること</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571"/>
    </mc:Choice>
    <mc:Fallback xmlns="">
      <p:transition spd="slow" advTm="59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WordArt 6" descr="紫のメッシュ"/>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002060"/>
              </a:contourClr>
            </a:sp3d>
          </a:bodyPr>
          <a:lstStyle/>
          <a:p>
            <a:pPr algn="ctr"/>
            <a:r>
              <a:rPr lang="zh-TW" altLang="en-US" sz="3600" kern="10">
                <a:ln w="9525">
                  <a:round/>
                  <a:headEnd/>
                  <a:tailEnd/>
                </a:ln>
                <a:solidFill>
                  <a:srgbClr val="002060"/>
                </a:solid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solidFill>
                <a:srgbClr val="002060"/>
              </a:solidFill>
              <a:latin typeface="HGP教科書体" panose="02020600000000000000" pitchFamily="18" charset="-128"/>
              <a:ea typeface="HGP教科書体" panose="02020600000000000000" pitchFamily="18" charset="-128"/>
            </a:endParaRPr>
          </a:p>
        </p:txBody>
      </p:sp>
      <p:sp>
        <p:nvSpPr>
          <p:cNvPr id="6149" name="AutoShape 12"/>
          <p:cNvSpPr>
            <a:spLocks noChangeArrowheads="1"/>
          </p:cNvSpPr>
          <p:nvPr/>
        </p:nvSpPr>
        <p:spPr bwMode="auto">
          <a:xfrm>
            <a:off x="827088" y="2133600"/>
            <a:ext cx="7489825" cy="3670300"/>
          </a:xfrm>
          <a:prstGeom prst="bevel">
            <a:avLst>
              <a:gd name="adj" fmla="val 4912"/>
            </a:avLst>
          </a:prstGeom>
          <a:ln/>
        </p:spPr>
        <p:style>
          <a:lnRef idx="1">
            <a:schemeClr val="accent2"/>
          </a:lnRef>
          <a:fillRef idx="2">
            <a:schemeClr val="accent2"/>
          </a:fillRef>
          <a:effectRef idx="1">
            <a:schemeClr val="accent2"/>
          </a:effectRef>
          <a:fontRef idx="minor">
            <a:schemeClr val="dk1"/>
          </a:fontRef>
        </p:style>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lnSpc>
                <a:spcPts val="3600"/>
              </a:lnSpc>
              <a:spcBef>
                <a:spcPct val="50000"/>
              </a:spcBef>
              <a:spcAft>
                <a:spcPts val="0"/>
              </a:spcAft>
              <a:buFontTx/>
              <a:buNone/>
              <a:defRPr/>
            </a:pPr>
            <a:r>
              <a:rPr lang="en-US" altLang="ja-JP" b="1" dirty="0">
                <a:ea typeface="HGPｺﾞｼｯｸM" panose="020B0600000000000000" pitchFamily="50" charset="-128"/>
              </a:rPr>
              <a:t>Ⅰ</a:t>
            </a:r>
            <a:r>
              <a:rPr lang="ja-JP" altLang="en-US" b="1" dirty="0">
                <a:ea typeface="HGP教科書体" panose="02020600000000000000" pitchFamily="18" charset="-128"/>
              </a:rPr>
              <a:t>　家庭分野の改訂の趣旨及び要点</a:t>
            </a:r>
          </a:p>
          <a:p>
            <a:pPr eaLnBrk="1" fontAlgn="auto" hangingPunct="1">
              <a:lnSpc>
                <a:spcPts val="3600"/>
              </a:lnSpc>
              <a:spcBef>
                <a:spcPct val="50000"/>
              </a:spcBef>
              <a:spcAft>
                <a:spcPts val="0"/>
              </a:spcAft>
              <a:buFontTx/>
              <a:buNone/>
              <a:defRPr/>
            </a:pPr>
            <a:r>
              <a:rPr lang="en-US" altLang="ja-JP" b="1" dirty="0">
                <a:ea typeface="HGPｺﾞｼｯｸM" panose="020B0600000000000000" pitchFamily="50" charset="-128"/>
              </a:rPr>
              <a:t>Ⅱ</a:t>
            </a:r>
            <a:r>
              <a:rPr lang="ja-JP" altLang="en-US" b="1" dirty="0">
                <a:ea typeface="HGP教科書体" panose="02020600000000000000" pitchFamily="18" charset="-128"/>
              </a:rPr>
              <a:t>　家庭分野の目標</a:t>
            </a:r>
            <a:endParaRPr lang="en-US" altLang="ja-JP" b="1" dirty="0">
              <a:ea typeface="HGP教科書体" panose="02020600000000000000" pitchFamily="18" charset="-128"/>
            </a:endParaRPr>
          </a:p>
          <a:p>
            <a:pPr eaLnBrk="1" fontAlgn="auto" hangingPunct="1">
              <a:lnSpc>
                <a:spcPts val="3600"/>
              </a:lnSpc>
              <a:spcBef>
                <a:spcPct val="50000"/>
              </a:spcBef>
              <a:spcAft>
                <a:spcPts val="0"/>
              </a:spcAft>
              <a:buFontTx/>
              <a:buNone/>
              <a:defRPr/>
            </a:pPr>
            <a:r>
              <a:rPr lang="en-US" altLang="ja-JP" b="1" dirty="0">
                <a:ea typeface="HGP教科書体" panose="02020600000000000000" pitchFamily="18" charset="-128"/>
              </a:rPr>
              <a:t>Ⅲ</a:t>
            </a:r>
            <a:r>
              <a:rPr lang="ja-JP" altLang="en-US" b="1" dirty="0">
                <a:ea typeface="HGP教科書体" panose="02020600000000000000" pitchFamily="18" charset="-128"/>
              </a:rPr>
              <a:t>　家庭分野の内容</a:t>
            </a:r>
            <a:endParaRPr lang="en-US" altLang="ja-JP" b="1" dirty="0">
              <a:ea typeface="HGP教科書体" panose="02020600000000000000" pitchFamily="18" charset="-128"/>
            </a:endParaRPr>
          </a:p>
          <a:p>
            <a:pPr eaLnBrk="1" fontAlgn="auto" hangingPunct="1">
              <a:lnSpc>
                <a:spcPts val="3600"/>
              </a:lnSpc>
              <a:spcBef>
                <a:spcPct val="50000"/>
              </a:spcBef>
              <a:spcAft>
                <a:spcPts val="0"/>
              </a:spcAft>
              <a:buFontTx/>
              <a:buNone/>
              <a:defRPr/>
            </a:pPr>
            <a:r>
              <a:rPr lang="en-US" altLang="ja-JP" b="1" dirty="0">
                <a:ea typeface="HGP教科書体" panose="02020600000000000000" pitchFamily="18" charset="-128"/>
              </a:rPr>
              <a:t>Ⅳ</a:t>
            </a:r>
            <a:r>
              <a:rPr lang="ja-JP" altLang="en-US" b="1" dirty="0">
                <a:ea typeface="HGP教科書体" panose="02020600000000000000" pitchFamily="18" charset="-128"/>
              </a:rPr>
              <a:t>　指導計画の作成と内容</a:t>
            </a:r>
            <a:r>
              <a:rPr lang="ja-JP" altLang="en-US" b="1">
                <a:ea typeface="HGP教科書体" panose="02020600000000000000" pitchFamily="18" charset="-128"/>
              </a:rPr>
              <a:t>の取扱い</a:t>
            </a:r>
            <a:endParaRPr lang="en-US" altLang="ja-JP" b="1" dirty="0">
              <a:ea typeface="HGP教科書体" panose="02020600000000000000" pitchFamily="18" charset="-128"/>
            </a:endParaRPr>
          </a:p>
        </p:txBody>
      </p:sp>
      <p:sp>
        <p:nvSpPr>
          <p:cNvPr id="2053" name="Text Box 14"/>
          <p:cNvSpPr txBox="1">
            <a:spLocks noChangeArrowheads="1"/>
          </p:cNvSpPr>
          <p:nvPr/>
        </p:nvSpPr>
        <p:spPr bwMode="auto">
          <a:xfrm>
            <a:off x="2149475" y="404813"/>
            <a:ext cx="2112963" cy="668337"/>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lIns="36000" tIns="36000" rIns="36000" bIns="36000" anchor="ctr" anchorCtr="1"/>
          <a:lstStyle/>
          <a:p>
            <a:pPr algn="ctr" defTabSz="1279525" eaLnBrk="1" hangingPunct="1">
              <a:defRPr/>
            </a:pPr>
            <a:r>
              <a:rPr kumimoji="1" lang="ja-JP" altLang="en-US" sz="3600" b="1" dirty="0">
                <a:solidFill>
                  <a:schemeClr val="bg1"/>
                </a:solidFill>
                <a:latin typeface="HGP教科書体" pitchFamily="18" charset="-128"/>
                <a:ea typeface="HGP教科書体" pitchFamily="18" charset="-128"/>
              </a:rPr>
              <a:t>教育課程</a:t>
            </a:r>
          </a:p>
        </p:txBody>
      </p:sp>
      <p:sp>
        <p:nvSpPr>
          <p:cNvPr id="2054" name="Text Box 16"/>
          <p:cNvSpPr txBox="1">
            <a:spLocks noChangeArrowheads="1"/>
          </p:cNvSpPr>
          <p:nvPr/>
        </p:nvSpPr>
        <p:spPr bwMode="auto">
          <a:xfrm>
            <a:off x="4262438" y="403225"/>
            <a:ext cx="1389682" cy="669925"/>
          </a:xfrm>
          <a:prstGeom prst="rect">
            <a:avLst/>
          </a:prstGeom>
          <a:ln>
            <a:headEnd/>
            <a:tailEnd/>
          </a:ln>
        </p:spPr>
        <p:style>
          <a:lnRef idx="2">
            <a:schemeClr val="accent3"/>
          </a:lnRef>
          <a:fillRef idx="1">
            <a:schemeClr val="lt1"/>
          </a:fillRef>
          <a:effectRef idx="0">
            <a:schemeClr val="accent3"/>
          </a:effectRef>
          <a:fontRef idx="minor">
            <a:schemeClr val="dk1"/>
          </a:fontRef>
        </p:style>
        <p:txBody>
          <a:bodyPr lIns="36000" tIns="36000" rIns="36000" bIns="36000" anchor="ctr" anchorCtr="1"/>
          <a:lstStyle/>
          <a:p>
            <a:pPr algn="ctr" defTabSz="1279525" eaLnBrk="1" hangingPunct="1">
              <a:defRPr/>
            </a:pPr>
            <a:r>
              <a:rPr kumimoji="1" lang="ja-JP" altLang="en-US" sz="3600" b="1" dirty="0">
                <a:solidFill>
                  <a:srgbClr val="008000"/>
                </a:solidFill>
                <a:latin typeface="HGP教科書体" pitchFamily="18" charset="-128"/>
                <a:ea typeface="HGP教科書体" pitchFamily="18" charset="-128"/>
              </a:rPr>
              <a:t>説明</a:t>
            </a:r>
          </a:p>
        </p:txBody>
      </p:sp>
      <p:sp>
        <p:nvSpPr>
          <p:cNvPr id="2055" name="Rectangle 17"/>
          <p:cNvSpPr>
            <a:spLocks noChangeArrowheads="1"/>
          </p:cNvSpPr>
          <p:nvPr/>
        </p:nvSpPr>
        <p:spPr bwMode="auto">
          <a:xfrm>
            <a:off x="6119813" y="404813"/>
            <a:ext cx="1701800" cy="668337"/>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lIns="36000" tIns="36000" rIns="36000" bIns="36000" anchor="ctr" anchorCtr="1"/>
          <a:lstStyle/>
          <a:p>
            <a:pPr algn="ctr" defTabSz="1279525" eaLnBrk="1" hangingPunct="1">
              <a:defRPr/>
            </a:pPr>
            <a:r>
              <a:rPr kumimoji="1" lang="ja-JP" altLang="en-US" sz="3600" b="1" dirty="0">
                <a:solidFill>
                  <a:schemeClr val="bg1"/>
                </a:solidFill>
                <a:latin typeface="HGP教科書体" pitchFamily="18" charset="-128"/>
                <a:ea typeface="HGP教科書体" pitchFamily="18" charset="-128"/>
              </a:rPr>
              <a:t>中学校</a:t>
            </a:r>
          </a:p>
        </p:txBody>
      </p:sp>
      <p:sp>
        <p:nvSpPr>
          <p:cNvPr id="2" name="楕円 1"/>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008000"/>
                </a:solidFill>
                <a:latin typeface="HGP教科書体" panose="02020600000000000000" pitchFamily="18" charset="-128"/>
                <a:ea typeface="HGP教科書体" panose="02020600000000000000" pitchFamily="18" charset="-128"/>
              </a:rPr>
              <a:t>新</a:t>
            </a:r>
          </a:p>
        </p:txBody>
      </p:sp>
      <p:sp>
        <p:nvSpPr>
          <p:cNvPr id="79884" name="WordArt 10"/>
          <p:cNvSpPr>
            <a:spLocks noChangeArrowheads="1" noChangeShapeType="1" noTextEdit="1"/>
          </p:cNvSpPr>
          <p:nvPr/>
        </p:nvSpPr>
        <p:spPr bwMode="auto">
          <a:xfrm>
            <a:off x="395288" y="1427163"/>
            <a:ext cx="8424862"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技術・家庭（家庭分野）</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75"/>
    </mc:Choice>
    <mc:Fallback xmlns="">
      <p:transition spd="slow" advTm="11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16"/>
          <p:cNvSpPr>
            <a:spLocks noChangeArrowheads="1"/>
          </p:cNvSpPr>
          <p:nvPr/>
        </p:nvSpPr>
        <p:spPr bwMode="auto">
          <a:xfrm>
            <a:off x="6948488" y="44450"/>
            <a:ext cx="2195512" cy="649288"/>
          </a:xfrm>
          <a:prstGeom prst="ribbon">
            <a:avLst>
              <a:gd name="adj1" fmla="val 12449"/>
              <a:gd name="adj2" fmla="val 63269"/>
            </a:avLst>
          </a:prstGeom>
          <a:solidFill>
            <a:srgbClr val="DEEBF7"/>
          </a:solidFill>
          <a:ln w="9525" algn="ctr">
            <a:solidFill>
              <a:srgbClr val="525252"/>
            </a:solidFill>
            <a:round/>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dirty="0">
                <a:latin typeface="Tahoma" panose="020B0604030504040204" pitchFamily="34" charset="0"/>
                <a:cs typeface="Arial" panose="020B0604020202020204" pitchFamily="34" charset="0"/>
              </a:rPr>
              <a:t>P</a:t>
            </a:r>
            <a:r>
              <a:rPr lang="ja-JP" altLang="en-US" dirty="0">
                <a:latin typeface="Tahoma" panose="020B0604030504040204" pitchFamily="34" charset="0"/>
                <a:cs typeface="Arial" panose="020B0604020202020204" pitchFamily="34" charset="0"/>
              </a:rPr>
              <a:t>６～</a:t>
            </a:r>
          </a:p>
        </p:txBody>
      </p:sp>
      <p:sp>
        <p:nvSpPr>
          <p:cNvPr id="11379" name="正方形/長方形 5"/>
          <p:cNvSpPr>
            <a:spLocks noChangeArrowheads="1"/>
          </p:cNvSpPr>
          <p:nvPr/>
        </p:nvSpPr>
        <p:spPr bwMode="auto">
          <a:xfrm>
            <a:off x="250825" y="1268413"/>
            <a:ext cx="8731250" cy="5473700"/>
          </a:xfrm>
          <a:prstGeom prst="rect">
            <a:avLst/>
          </a:prstGeom>
          <a:solidFill>
            <a:srgbClr val="FFFFFF"/>
          </a:solidFill>
          <a:ln w="12700" cap="flat" algn="ctr">
            <a:solidFill>
              <a:srgbClr val="222A35"/>
            </a:solidFill>
            <a:prstDash val="solid"/>
            <a:miter lim="800000"/>
            <a:headEnd type="none" w="med" len="med"/>
            <a:tailEnd type="none" w="med" len="med"/>
          </a:ln>
          <a:effectLst>
            <a:outerShdw blurRad="50800" dist="50800" algn="l" rotWithShape="0">
              <a:schemeClr val="tx2">
                <a:alpha val="70999"/>
              </a:schemeClr>
            </a:outerShdw>
          </a:effec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defRPr/>
            </a:pPr>
            <a:endParaRPr kumimoji="0" lang="ja-JP" altLang="en-US" sz="1800">
              <a:solidFill>
                <a:srgbClr val="FFFFFF"/>
              </a:solidFill>
              <a:cs typeface="Arial" panose="020B0604020202020204" pitchFamily="34" charset="0"/>
            </a:endParaRPr>
          </a:p>
        </p:txBody>
      </p:sp>
      <p:grpSp>
        <p:nvGrpSpPr>
          <p:cNvPr id="10244" name="グループ化 18"/>
          <p:cNvGrpSpPr>
            <a:grpSpLocks/>
          </p:cNvGrpSpPr>
          <p:nvPr/>
        </p:nvGrpSpPr>
        <p:grpSpPr bwMode="auto">
          <a:xfrm>
            <a:off x="354013" y="2835275"/>
            <a:ext cx="8434387" cy="2562225"/>
            <a:chOff x="420166" y="4509120"/>
            <a:chExt cx="8435235" cy="1893574"/>
          </a:xfrm>
        </p:grpSpPr>
        <p:sp>
          <p:nvSpPr>
            <p:cNvPr id="11382" name="正方形/長方形 9"/>
            <p:cNvSpPr>
              <a:spLocks noChangeArrowheads="1"/>
            </p:cNvSpPr>
            <p:nvPr/>
          </p:nvSpPr>
          <p:spPr bwMode="auto">
            <a:xfrm>
              <a:off x="793266" y="4804771"/>
              <a:ext cx="8062135" cy="793095"/>
            </a:xfrm>
            <a:prstGeom prst="rect">
              <a:avLst/>
            </a:prstGeom>
            <a:solidFill>
              <a:srgbClr val="FF33CC"/>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defRPr/>
              </a:pPr>
              <a:r>
                <a:rPr lang="ja-JP" altLang="en-US" sz="1800">
                  <a:solidFill>
                    <a:srgbClr val="FFFFFF"/>
                  </a:solidFill>
                  <a:cs typeface="Arial" panose="020B0604020202020204" pitchFamily="34" charset="0"/>
                </a:rPr>
                <a:t>　　　　  </a:t>
              </a:r>
              <a:r>
                <a:rPr lang="ja-JP" altLang="en-US" sz="2800">
                  <a:cs typeface="Arial" panose="020B0604020202020204" pitchFamily="34" charset="0"/>
                </a:rPr>
                <a:t>家　庭</a:t>
              </a:r>
            </a:p>
          </p:txBody>
        </p:sp>
        <p:sp>
          <p:nvSpPr>
            <p:cNvPr id="10260" name="1 つの角を切り取った四角形 10"/>
            <p:cNvSpPr>
              <a:spLocks/>
            </p:cNvSpPr>
            <p:nvPr/>
          </p:nvSpPr>
          <p:spPr bwMode="auto">
            <a:xfrm>
              <a:off x="3419255" y="4804771"/>
              <a:ext cx="5436146" cy="587783"/>
            </a:xfrm>
            <a:custGeom>
              <a:avLst/>
              <a:gdLst>
                <a:gd name="T0" fmla="*/ 0 w 5436146"/>
                <a:gd name="T1" fmla="*/ 0 h 587783"/>
                <a:gd name="T2" fmla="*/ 5338180 w 5436146"/>
                <a:gd name="T3" fmla="*/ 0 h 587783"/>
                <a:gd name="T4" fmla="*/ 5436146 w 5436146"/>
                <a:gd name="T5" fmla="*/ 97966 h 587783"/>
                <a:gd name="T6" fmla="*/ 5436146 w 5436146"/>
                <a:gd name="T7" fmla="*/ 587783 h 587783"/>
                <a:gd name="T8" fmla="*/ 0 w 5436146"/>
                <a:gd name="T9" fmla="*/ 587783 h 587783"/>
                <a:gd name="T10" fmla="*/ 0 w 5436146"/>
                <a:gd name="T11" fmla="*/ 0 h 587783"/>
                <a:gd name="T12" fmla="*/ 0 60000 65536"/>
                <a:gd name="T13" fmla="*/ 0 60000 65536"/>
                <a:gd name="T14" fmla="*/ 0 60000 65536"/>
                <a:gd name="T15" fmla="*/ 0 60000 65536"/>
                <a:gd name="T16" fmla="*/ 0 60000 65536"/>
                <a:gd name="T17" fmla="*/ 0 60000 65536"/>
                <a:gd name="T18" fmla="*/ 0 w 5436146"/>
                <a:gd name="T19" fmla="*/ 0 h 587783"/>
                <a:gd name="T20" fmla="*/ 5436146 w 5436146"/>
                <a:gd name="T21" fmla="*/ 587783 h 587783"/>
              </a:gdLst>
              <a:ahLst/>
              <a:cxnLst>
                <a:cxn ang="T12">
                  <a:pos x="T0" y="T1"/>
                </a:cxn>
                <a:cxn ang="T13">
                  <a:pos x="T2" y="T3"/>
                </a:cxn>
                <a:cxn ang="T14">
                  <a:pos x="T4" y="T5"/>
                </a:cxn>
                <a:cxn ang="T15">
                  <a:pos x="T6" y="T7"/>
                </a:cxn>
                <a:cxn ang="T16">
                  <a:pos x="T8" y="T9"/>
                </a:cxn>
                <a:cxn ang="T17">
                  <a:pos x="T10" y="T11"/>
                </a:cxn>
              </a:cxnLst>
              <a:rect l="T18" t="T19" r="T20" b="T21"/>
              <a:pathLst>
                <a:path w="5436146" h="587783">
                  <a:moveTo>
                    <a:pt x="0" y="0"/>
                  </a:moveTo>
                  <a:lnTo>
                    <a:pt x="5338180" y="0"/>
                  </a:lnTo>
                  <a:lnTo>
                    <a:pt x="5436146" y="97966"/>
                  </a:lnTo>
                  <a:lnTo>
                    <a:pt x="5436146" y="587783"/>
                  </a:lnTo>
                  <a:lnTo>
                    <a:pt x="0" y="587783"/>
                  </a:lnTo>
                  <a:lnTo>
                    <a:pt x="0" y="0"/>
                  </a:lnTo>
                  <a:close/>
                </a:path>
              </a:pathLst>
            </a:custGeom>
            <a:solidFill>
              <a:srgbClr val="FF99FF"/>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800">
                  <a:cs typeface="Arial" panose="020B0604020202020204" pitchFamily="34" charset="0"/>
                </a:rPr>
                <a:t>　　　 地　域</a:t>
              </a:r>
            </a:p>
          </p:txBody>
        </p:sp>
        <p:sp>
          <p:nvSpPr>
            <p:cNvPr id="10261" name="1 つの角を切り取った四角形 11"/>
            <p:cNvSpPr>
              <a:spLocks/>
            </p:cNvSpPr>
            <p:nvPr/>
          </p:nvSpPr>
          <p:spPr bwMode="auto">
            <a:xfrm>
              <a:off x="6010315" y="4797732"/>
              <a:ext cx="2845086" cy="431744"/>
            </a:xfrm>
            <a:custGeom>
              <a:avLst/>
              <a:gdLst>
                <a:gd name="T0" fmla="*/ 0 w 2845086"/>
                <a:gd name="T1" fmla="*/ 0 h 431744"/>
                <a:gd name="T2" fmla="*/ 2773127 w 2845086"/>
                <a:gd name="T3" fmla="*/ 0 h 431744"/>
                <a:gd name="T4" fmla="*/ 2845086 w 2845086"/>
                <a:gd name="T5" fmla="*/ 71959 h 431744"/>
                <a:gd name="T6" fmla="*/ 2845086 w 2845086"/>
                <a:gd name="T7" fmla="*/ 431744 h 431744"/>
                <a:gd name="T8" fmla="*/ 0 w 2845086"/>
                <a:gd name="T9" fmla="*/ 431744 h 431744"/>
                <a:gd name="T10" fmla="*/ 0 w 2845086"/>
                <a:gd name="T11" fmla="*/ 0 h 431744"/>
                <a:gd name="T12" fmla="*/ 0 60000 65536"/>
                <a:gd name="T13" fmla="*/ 0 60000 65536"/>
                <a:gd name="T14" fmla="*/ 0 60000 65536"/>
                <a:gd name="T15" fmla="*/ 0 60000 65536"/>
                <a:gd name="T16" fmla="*/ 0 60000 65536"/>
                <a:gd name="T17" fmla="*/ 0 60000 65536"/>
                <a:gd name="T18" fmla="*/ 0 w 2845086"/>
                <a:gd name="T19" fmla="*/ 0 h 431744"/>
                <a:gd name="T20" fmla="*/ 2845086 w 2845086"/>
                <a:gd name="T21" fmla="*/ 431744 h 431744"/>
              </a:gdLst>
              <a:ahLst/>
              <a:cxnLst>
                <a:cxn ang="T12">
                  <a:pos x="T0" y="T1"/>
                </a:cxn>
                <a:cxn ang="T13">
                  <a:pos x="T2" y="T3"/>
                </a:cxn>
                <a:cxn ang="T14">
                  <a:pos x="T4" y="T5"/>
                </a:cxn>
                <a:cxn ang="T15">
                  <a:pos x="T6" y="T7"/>
                </a:cxn>
                <a:cxn ang="T16">
                  <a:pos x="T8" y="T9"/>
                </a:cxn>
                <a:cxn ang="T17">
                  <a:pos x="T10" y="T11"/>
                </a:cxn>
              </a:cxnLst>
              <a:rect l="T18" t="T19" r="T20" b="T21"/>
              <a:pathLst>
                <a:path w="2845086" h="431744">
                  <a:moveTo>
                    <a:pt x="0" y="0"/>
                  </a:moveTo>
                  <a:lnTo>
                    <a:pt x="2773127" y="0"/>
                  </a:lnTo>
                  <a:lnTo>
                    <a:pt x="2845086" y="71959"/>
                  </a:lnTo>
                  <a:lnTo>
                    <a:pt x="2845086" y="431744"/>
                  </a:lnTo>
                  <a:lnTo>
                    <a:pt x="0" y="431744"/>
                  </a:lnTo>
                  <a:lnTo>
                    <a:pt x="0" y="0"/>
                  </a:lnTo>
                  <a:close/>
                </a:path>
              </a:pathLst>
            </a:custGeom>
            <a:solidFill>
              <a:srgbClr val="FFCCFF"/>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a:spcBef>
                  <a:spcPct val="0"/>
                </a:spcBef>
                <a:buFontTx/>
                <a:buNone/>
              </a:pPr>
              <a:r>
                <a:rPr lang="ja-JP" altLang="en-US" sz="2800">
                  <a:cs typeface="Arial" panose="020B0604020202020204" pitchFamily="34" charset="0"/>
                </a:rPr>
                <a:t>社　会</a:t>
              </a:r>
            </a:p>
          </p:txBody>
        </p:sp>
        <p:sp>
          <p:nvSpPr>
            <p:cNvPr id="11385" name="正方形/長方形 12"/>
            <p:cNvSpPr>
              <a:spLocks noChangeArrowheads="1"/>
            </p:cNvSpPr>
            <p:nvPr/>
          </p:nvSpPr>
          <p:spPr bwMode="auto">
            <a:xfrm>
              <a:off x="828194" y="5589654"/>
              <a:ext cx="8027207" cy="791922"/>
            </a:xfrm>
            <a:prstGeom prst="rect">
              <a:avLst/>
            </a:prstGeom>
            <a:solidFill>
              <a:srgbClr val="00CCFF"/>
            </a:solidFill>
            <a:ln>
              <a:noFill/>
            </a:ln>
            <a:effectLst>
              <a:outerShdw blurRad="50800" dist="38100" dir="2700000" algn="tl" rotWithShape="0">
                <a:srgbClr val="000000">
                  <a:alpha val="39999"/>
                </a:srgbClr>
              </a:outerShdw>
            </a:effectLst>
            <a:extLst>
              <a:ext uri="{91240B29-F687-4F45-9708-019B960494DF}">
                <a14:hiddenLine xmlns:a14="http://schemas.microsoft.com/office/drawing/2010/main" w="12700" cap="flat" algn="ctr">
                  <a:solidFill>
                    <a:srgbClr val="000000"/>
                  </a:solidFill>
                  <a:prstDash val="solid"/>
                  <a:miter lim="800000"/>
                  <a:headEnd type="none" w="med" len="med"/>
                  <a:tailEnd type="none" w="med" len="me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defRPr/>
              </a:pPr>
              <a:r>
                <a:rPr lang="ja-JP" altLang="en-US" sz="2800">
                  <a:cs typeface="Arial" panose="020B0604020202020204" pitchFamily="34" charset="0"/>
                </a:rPr>
                <a:t>現在</a:t>
              </a:r>
            </a:p>
            <a:p>
              <a:pPr>
                <a:spcBef>
                  <a:spcPct val="0"/>
                </a:spcBef>
                <a:buFontTx/>
                <a:buNone/>
                <a:defRPr/>
              </a:pPr>
              <a:r>
                <a:rPr lang="ja-JP" altLang="en-US" sz="2800">
                  <a:cs typeface="Arial" panose="020B0604020202020204" pitchFamily="34" charset="0"/>
                </a:rPr>
                <a:t>これまでの生活</a:t>
              </a:r>
            </a:p>
          </p:txBody>
        </p:sp>
        <p:sp>
          <p:nvSpPr>
            <p:cNvPr id="10263" name="1 つの角を切り取った四角形 13"/>
            <p:cNvSpPr>
              <a:spLocks/>
            </p:cNvSpPr>
            <p:nvPr/>
          </p:nvSpPr>
          <p:spPr bwMode="auto">
            <a:xfrm>
              <a:off x="3419255" y="5589654"/>
              <a:ext cx="5401218" cy="578396"/>
            </a:xfrm>
            <a:custGeom>
              <a:avLst/>
              <a:gdLst>
                <a:gd name="T0" fmla="*/ 0 w 5401218"/>
                <a:gd name="T1" fmla="*/ 0 h 578396"/>
                <a:gd name="T2" fmla="*/ 5304817 w 5401218"/>
                <a:gd name="T3" fmla="*/ 0 h 578396"/>
                <a:gd name="T4" fmla="*/ 5401218 w 5401218"/>
                <a:gd name="T5" fmla="*/ 96401 h 578396"/>
                <a:gd name="T6" fmla="*/ 5401218 w 5401218"/>
                <a:gd name="T7" fmla="*/ 578396 h 578396"/>
                <a:gd name="T8" fmla="*/ 0 w 5401218"/>
                <a:gd name="T9" fmla="*/ 578396 h 578396"/>
                <a:gd name="T10" fmla="*/ 0 w 5401218"/>
                <a:gd name="T11" fmla="*/ 0 h 578396"/>
                <a:gd name="T12" fmla="*/ 0 60000 65536"/>
                <a:gd name="T13" fmla="*/ 0 60000 65536"/>
                <a:gd name="T14" fmla="*/ 0 60000 65536"/>
                <a:gd name="T15" fmla="*/ 0 60000 65536"/>
                <a:gd name="T16" fmla="*/ 0 60000 65536"/>
                <a:gd name="T17" fmla="*/ 0 60000 65536"/>
                <a:gd name="T18" fmla="*/ 0 w 5401218"/>
                <a:gd name="T19" fmla="*/ 0 h 578396"/>
                <a:gd name="T20" fmla="*/ 5401218 w 5401218"/>
                <a:gd name="T21" fmla="*/ 578396 h 578396"/>
              </a:gdLst>
              <a:ahLst/>
              <a:cxnLst>
                <a:cxn ang="T12">
                  <a:pos x="T0" y="T1"/>
                </a:cxn>
                <a:cxn ang="T13">
                  <a:pos x="T2" y="T3"/>
                </a:cxn>
                <a:cxn ang="T14">
                  <a:pos x="T4" y="T5"/>
                </a:cxn>
                <a:cxn ang="T15">
                  <a:pos x="T6" y="T7"/>
                </a:cxn>
                <a:cxn ang="T16">
                  <a:pos x="T8" y="T9"/>
                </a:cxn>
                <a:cxn ang="T17">
                  <a:pos x="T10" y="T11"/>
                </a:cxn>
              </a:cxnLst>
              <a:rect l="T18" t="T19" r="T20" b="T21"/>
              <a:pathLst>
                <a:path w="5401218" h="578396">
                  <a:moveTo>
                    <a:pt x="0" y="0"/>
                  </a:moveTo>
                  <a:lnTo>
                    <a:pt x="5304817" y="0"/>
                  </a:lnTo>
                  <a:lnTo>
                    <a:pt x="5401218" y="96401"/>
                  </a:lnTo>
                  <a:lnTo>
                    <a:pt x="5401218" y="578396"/>
                  </a:lnTo>
                  <a:lnTo>
                    <a:pt x="0" y="578396"/>
                  </a:lnTo>
                  <a:lnTo>
                    <a:pt x="0" y="0"/>
                  </a:lnTo>
                  <a:close/>
                </a:path>
              </a:pathLst>
            </a:custGeom>
            <a:solidFill>
              <a:srgbClr val="00FFFF"/>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800">
                  <a:cs typeface="Arial" panose="020B0604020202020204" pitchFamily="34" charset="0"/>
                </a:rPr>
                <a:t>これからの生活</a:t>
              </a:r>
            </a:p>
          </p:txBody>
        </p:sp>
        <p:sp>
          <p:nvSpPr>
            <p:cNvPr id="10264" name="1 つの角を切り取った四角形 14"/>
            <p:cNvSpPr>
              <a:spLocks/>
            </p:cNvSpPr>
            <p:nvPr/>
          </p:nvSpPr>
          <p:spPr bwMode="auto">
            <a:xfrm>
              <a:off x="6010315" y="5589654"/>
              <a:ext cx="2845086" cy="431744"/>
            </a:xfrm>
            <a:custGeom>
              <a:avLst/>
              <a:gdLst>
                <a:gd name="T0" fmla="*/ 0 w 2845086"/>
                <a:gd name="T1" fmla="*/ 0 h 431744"/>
                <a:gd name="T2" fmla="*/ 2773127 w 2845086"/>
                <a:gd name="T3" fmla="*/ 0 h 431744"/>
                <a:gd name="T4" fmla="*/ 2845086 w 2845086"/>
                <a:gd name="T5" fmla="*/ 71959 h 431744"/>
                <a:gd name="T6" fmla="*/ 2845086 w 2845086"/>
                <a:gd name="T7" fmla="*/ 431744 h 431744"/>
                <a:gd name="T8" fmla="*/ 0 w 2845086"/>
                <a:gd name="T9" fmla="*/ 431744 h 431744"/>
                <a:gd name="T10" fmla="*/ 0 w 2845086"/>
                <a:gd name="T11" fmla="*/ 0 h 431744"/>
                <a:gd name="T12" fmla="*/ 0 60000 65536"/>
                <a:gd name="T13" fmla="*/ 0 60000 65536"/>
                <a:gd name="T14" fmla="*/ 0 60000 65536"/>
                <a:gd name="T15" fmla="*/ 0 60000 65536"/>
                <a:gd name="T16" fmla="*/ 0 60000 65536"/>
                <a:gd name="T17" fmla="*/ 0 60000 65536"/>
                <a:gd name="T18" fmla="*/ 0 w 2845086"/>
                <a:gd name="T19" fmla="*/ 0 h 431744"/>
                <a:gd name="T20" fmla="*/ 2845086 w 2845086"/>
                <a:gd name="T21" fmla="*/ 431744 h 431744"/>
              </a:gdLst>
              <a:ahLst/>
              <a:cxnLst>
                <a:cxn ang="T12">
                  <a:pos x="T0" y="T1"/>
                </a:cxn>
                <a:cxn ang="T13">
                  <a:pos x="T2" y="T3"/>
                </a:cxn>
                <a:cxn ang="T14">
                  <a:pos x="T4" y="T5"/>
                </a:cxn>
                <a:cxn ang="T15">
                  <a:pos x="T6" y="T7"/>
                </a:cxn>
                <a:cxn ang="T16">
                  <a:pos x="T8" y="T9"/>
                </a:cxn>
                <a:cxn ang="T17">
                  <a:pos x="T10" y="T11"/>
                </a:cxn>
              </a:cxnLst>
              <a:rect l="T18" t="T19" r="T20" b="T21"/>
              <a:pathLst>
                <a:path w="2845086" h="431744">
                  <a:moveTo>
                    <a:pt x="0" y="0"/>
                  </a:moveTo>
                  <a:lnTo>
                    <a:pt x="2773127" y="0"/>
                  </a:lnTo>
                  <a:lnTo>
                    <a:pt x="2845086" y="71959"/>
                  </a:lnTo>
                  <a:lnTo>
                    <a:pt x="2845086" y="431744"/>
                  </a:lnTo>
                  <a:lnTo>
                    <a:pt x="0" y="431744"/>
                  </a:lnTo>
                  <a:lnTo>
                    <a:pt x="0" y="0"/>
                  </a:lnTo>
                  <a:close/>
                </a:path>
              </a:pathLst>
            </a:custGeom>
            <a:solidFill>
              <a:srgbClr val="CCFFFF"/>
            </a:solidFill>
            <a:ln>
              <a:noFill/>
            </a:ln>
            <a:effectLst/>
            <a:extLst>
              <a:ext uri="{91240B29-F687-4F45-9708-019B960494DF}">
                <a14:hiddenLine xmlns:a14="http://schemas.microsoft.com/office/drawing/2010/main" w="12700"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a:spcBef>
                  <a:spcPct val="0"/>
                </a:spcBef>
                <a:buFontTx/>
                <a:buNone/>
              </a:pPr>
              <a:r>
                <a:rPr lang="ja-JP" altLang="en-US" sz="2400">
                  <a:cs typeface="Arial" panose="020B0604020202020204" pitchFamily="34" charset="0"/>
                </a:rPr>
                <a:t>生涯を見通した生活</a:t>
              </a:r>
            </a:p>
          </p:txBody>
        </p:sp>
        <p:sp>
          <p:nvSpPr>
            <p:cNvPr id="10265" name="正方形/長方形 16"/>
            <p:cNvSpPr>
              <a:spLocks noChangeArrowheads="1"/>
            </p:cNvSpPr>
            <p:nvPr/>
          </p:nvSpPr>
          <p:spPr bwMode="auto">
            <a:xfrm>
              <a:off x="828194" y="4509120"/>
              <a:ext cx="7992278" cy="288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000">
                  <a:solidFill>
                    <a:srgbClr val="000000"/>
                  </a:solidFill>
                  <a:cs typeface="Arial" panose="020B0604020202020204" pitchFamily="34" charset="0"/>
                </a:rPr>
                <a:t>　　　　</a:t>
              </a:r>
              <a:r>
                <a:rPr lang="ja-JP" altLang="en-US" sz="2400">
                  <a:solidFill>
                    <a:srgbClr val="000000"/>
                  </a:solidFill>
                  <a:cs typeface="Arial" panose="020B0604020202020204" pitchFamily="34" charset="0"/>
                </a:rPr>
                <a:t>小学校　　　　　　　　　中学校　　　　　　　高等学校</a:t>
              </a:r>
            </a:p>
          </p:txBody>
        </p:sp>
        <p:sp>
          <p:nvSpPr>
            <p:cNvPr id="10266" name="正方形/長方形 17"/>
            <p:cNvSpPr>
              <a:spLocks noChangeArrowheads="1"/>
            </p:cNvSpPr>
            <p:nvPr/>
          </p:nvSpPr>
          <p:spPr bwMode="auto">
            <a:xfrm>
              <a:off x="420166" y="5583788"/>
              <a:ext cx="419142" cy="818906"/>
            </a:xfrm>
            <a:prstGeom prst="rect">
              <a:avLst/>
            </a:prstGeom>
            <a:solidFill>
              <a:srgbClr val="CCFFFF"/>
            </a:solidFill>
            <a:ln w="12700" algn="ctr">
              <a:solidFill>
                <a:srgbClr val="000000"/>
              </a:solidFill>
              <a:miter lim="800000"/>
              <a:headEnd/>
              <a:tailEnd/>
            </a:ln>
          </p:spPr>
          <p:txBody>
            <a:bodyPr vert="eaVert" lIns="0" tIns="0" rIns="0" bIns="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a:spcBef>
                  <a:spcPct val="0"/>
                </a:spcBef>
                <a:buFontTx/>
                <a:buNone/>
              </a:pPr>
              <a:r>
                <a:rPr lang="ja-JP" altLang="en-US" sz="2800">
                  <a:solidFill>
                    <a:srgbClr val="000000"/>
                  </a:solidFill>
                  <a:cs typeface="Arial" panose="020B0604020202020204" pitchFamily="34" charset="0"/>
                </a:rPr>
                <a:t>時間軸</a:t>
              </a:r>
            </a:p>
          </p:txBody>
        </p:sp>
      </p:grpSp>
      <p:sp>
        <p:nvSpPr>
          <p:cNvPr id="10245" name="正方形/長方形 18"/>
          <p:cNvSpPr>
            <a:spLocks noChangeArrowheads="1"/>
          </p:cNvSpPr>
          <p:nvPr/>
        </p:nvSpPr>
        <p:spPr bwMode="auto">
          <a:xfrm>
            <a:off x="3367088" y="2789238"/>
            <a:ext cx="2611437" cy="2592387"/>
          </a:xfrm>
          <a:prstGeom prst="rect">
            <a:avLst/>
          </a:prstGeom>
          <a:noFill/>
          <a:ln w="762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a:spcBef>
                <a:spcPct val="0"/>
              </a:spcBef>
              <a:buFontTx/>
              <a:buNone/>
            </a:pPr>
            <a:endParaRPr lang="ja-JP" altLang="en-US" sz="1800">
              <a:solidFill>
                <a:srgbClr val="000000"/>
              </a:solidFill>
              <a:cs typeface="Arial" panose="020B0604020202020204" pitchFamily="34" charset="0"/>
            </a:endParaRPr>
          </a:p>
        </p:txBody>
      </p:sp>
      <p:grpSp>
        <p:nvGrpSpPr>
          <p:cNvPr id="10246" name="グループ化 6"/>
          <p:cNvGrpSpPr>
            <a:grpSpLocks/>
          </p:cNvGrpSpPr>
          <p:nvPr/>
        </p:nvGrpSpPr>
        <p:grpSpPr bwMode="auto">
          <a:xfrm>
            <a:off x="384175" y="1433513"/>
            <a:ext cx="8423275" cy="3957637"/>
            <a:chOff x="234882" y="2665316"/>
            <a:chExt cx="8423207" cy="3937306"/>
          </a:xfrm>
        </p:grpSpPr>
        <p:grpSp>
          <p:nvGrpSpPr>
            <p:cNvPr id="10253" name="グループ化 4"/>
            <p:cNvGrpSpPr>
              <a:grpSpLocks/>
            </p:cNvGrpSpPr>
            <p:nvPr/>
          </p:nvGrpSpPr>
          <p:grpSpPr bwMode="auto">
            <a:xfrm>
              <a:off x="615274" y="4025091"/>
              <a:ext cx="8042815" cy="2577531"/>
              <a:chOff x="615274" y="4025091"/>
              <a:chExt cx="8042815" cy="2577531"/>
            </a:xfrm>
          </p:grpSpPr>
          <p:sp>
            <p:nvSpPr>
              <p:cNvPr id="10256" name="テキスト ボックス 1"/>
              <p:cNvSpPr>
                <a:spLocks noChangeArrowheads="1"/>
              </p:cNvSpPr>
              <p:nvPr/>
            </p:nvSpPr>
            <p:spPr bwMode="auto">
              <a:xfrm>
                <a:off x="615274" y="4046622"/>
                <a:ext cx="2590798" cy="2556000"/>
              </a:xfrm>
              <a:prstGeom prst="rect">
                <a:avLst/>
              </a:prstGeom>
              <a:noFill/>
              <a:ln w="158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endParaRPr lang="ja-JP" altLang="en-US" sz="1800">
                  <a:cs typeface="Arial" panose="020B0604020202020204" pitchFamily="34" charset="0"/>
                </a:endParaRPr>
              </a:p>
            </p:txBody>
          </p:sp>
          <p:sp>
            <p:nvSpPr>
              <p:cNvPr id="10257" name="テキスト ボックス 23"/>
              <p:cNvSpPr>
                <a:spLocks noChangeArrowheads="1"/>
              </p:cNvSpPr>
              <p:nvPr/>
            </p:nvSpPr>
            <p:spPr bwMode="auto">
              <a:xfrm>
                <a:off x="3193876" y="4032138"/>
                <a:ext cx="2590794" cy="2556000"/>
              </a:xfrm>
              <a:prstGeom prst="rect">
                <a:avLst/>
              </a:prstGeom>
              <a:noFill/>
              <a:ln w="158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endParaRPr lang="ja-JP" altLang="en-US" sz="1800">
                  <a:cs typeface="Arial" panose="020B0604020202020204" pitchFamily="34" charset="0"/>
                </a:endParaRPr>
              </a:p>
            </p:txBody>
          </p:sp>
          <p:sp>
            <p:nvSpPr>
              <p:cNvPr id="10258" name="テキスト ボックス 24"/>
              <p:cNvSpPr>
                <a:spLocks noChangeArrowheads="1"/>
              </p:cNvSpPr>
              <p:nvPr/>
            </p:nvSpPr>
            <p:spPr bwMode="auto">
              <a:xfrm>
                <a:off x="5798842" y="4025091"/>
                <a:ext cx="2859247" cy="2556000"/>
              </a:xfrm>
              <a:prstGeom prst="rect">
                <a:avLst/>
              </a:prstGeom>
              <a:noFill/>
              <a:ln w="15875" algn="ctr">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endParaRPr lang="ja-JP" altLang="en-US" sz="1800">
                  <a:cs typeface="Arial" panose="020B0604020202020204" pitchFamily="34" charset="0"/>
                </a:endParaRPr>
              </a:p>
            </p:txBody>
          </p:sp>
        </p:grpSp>
        <p:sp>
          <p:nvSpPr>
            <p:cNvPr id="10254" name="直線コネクタ 3"/>
            <p:cNvSpPr>
              <a:spLocks noChangeShapeType="1"/>
            </p:cNvSpPr>
            <p:nvPr/>
          </p:nvSpPr>
          <p:spPr bwMode="auto">
            <a:xfrm>
              <a:off x="238057" y="5501802"/>
              <a:ext cx="8400982" cy="23690"/>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255" name="直線コネクタ 25"/>
            <p:cNvSpPr>
              <a:spLocks noChangeShapeType="1"/>
            </p:cNvSpPr>
            <p:nvPr/>
          </p:nvSpPr>
          <p:spPr bwMode="auto">
            <a:xfrm>
              <a:off x="234882" y="2665316"/>
              <a:ext cx="8400982" cy="22111"/>
            </a:xfrm>
            <a:prstGeom prst="line">
              <a:avLst/>
            </a:prstGeom>
            <a:noFill/>
            <a:ln w="12700" algn="ctr">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grpSp>
      <p:sp>
        <p:nvSpPr>
          <p:cNvPr id="10247" name="テキスト ボックス 6"/>
          <p:cNvSpPr>
            <a:spLocks noChangeArrowheads="1"/>
          </p:cNvSpPr>
          <p:nvPr/>
        </p:nvSpPr>
        <p:spPr bwMode="auto">
          <a:xfrm>
            <a:off x="541338" y="1857375"/>
            <a:ext cx="8820150" cy="566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nSpc>
                <a:spcPts val="3700"/>
              </a:lnSpc>
              <a:spcBef>
                <a:spcPct val="0"/>
              </a:spcBef>
              <a:buFontTx/>
              <a:buNone/>
            </a:pPr>
            <a:r>
              <a:rPr lang="ja-JP" altLang="en-US" sz="2400">
                <a:latin typeface="Tahoma" panose="020B0604030504040204" pitchFamily="34" charset="0"/>
                <a:cs typeface="Arial" panose="020B0604020202020204" pitchFamily="34" charset="0"/>
              </a:rPr>
              <a:t>　　</a:t>
            </a:r>
            <a:r>
              <a:rPr lang="ja-JP" altLang="en-US" sz="2400" b="1">
                <a:latin typeface="Tahoma" panose="020B0604030504040204" pitchFamily="34" charset="0"/>
                <a:cs typeface="Arial" panose="020B0604020202020204" pitchFamily="34" charset="0"/>
              </a:rPr>
              <a:t>②　空間軸と時間軸の視点からの学習対象の明確化</a:t>
            </a:r>
            <a:r>
              <a:rPr lang="ja-JP" altLang="en-US" sz="2400">
                <a:latin typeface="Tahoma" panose="020B0604030504040204" pitchFamily="34" charset="0"/>
                <a:cs typeface="Arial" panose="020B0604020202020204" pitchFamily="34" charset="0"/>
              </a:rPr>
              <a:t>　　</a:t>
            </a:r>
          </a:p>
        </p:txBody>
      </p:sp>
      <p:sp>
        <p:nvSpPr>
          <p:cNvPr id="10248" name="テキスト ボックス 7"/>
          <p:cNvSpPr>
            <a:spLocks noChangeArrowheads="1"/>
          </p:cNvSpPr>
          <p:nvPr/>
        </p:nvSpPr>
        <p:spPr bwMode="auto">
          <a:xfrm>
            <a:off x="342900" y="3228975"/>
            <a:ext cx="430213" cy="1071563"/>
          </a:xfrm>
          <a:prstGeom prst="rect">
            <a:avLst/>
          </a:prstGeom>
          <a:solidFill>
            <a:srgbClr val="FFCCFF"/>
          </a:solidFill>
          <a:ln w="12700" algn="ctr">
            <a:solidFill>
              <a:srgbClr val="000000"/>
            </a:solidFill>
            <a:miter lim="800000"/>
            <a:headEnd/>
            <a:tailEnd/>
          </a:ln>
        </p:spPr>
        <p:txBody>
          <a:bodyPr vert="eaVert"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514350" indent="-1714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0002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4574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29146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371850" indent="-17145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spcBef>
                <a:spcPct val="0"/>
              </a:spcBef>
              <a:buFontTx/>
              <a:buNone/>
            </a:pPr>
            <a:r>
              <a:rPr lang="ja-JP" altLang="en-US" sz="2800">
                <a:cs typeface="Arial" panose="020B0604020202020204" pitchFamily="34" charset="0"/>
              </a:rPr>
              <a:t>空間軸</a:t>
            </a:r>
          </a:p>
        </p:txBody>
      </p:sp>
      <p:sp>
        <p:nvSpPr>
          <p:cNvPr id="10249" name="AutoShape 15"/>
          <p:cNvSpPr>
            <a:spLocks noChangeArrowheads="1"/>
          </p:cNvSpPr>
          <p:nvPr/>
        </p:nvSpPr>
        <p:spPr bwMode="auto">
          <a:xfrm>
            <a:off x="34925" y="44450"/>
            <a:ext cx="58324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家庭分野の改訂の趣旨及び要点</a:t>
            </a:r>
            <a:endParaRPr lang="ja-JP" altLang="en-US" sz="2800">
              <a:latin typeface="Tahoma" panose="020B0604030504040204" pitchFamily="34" charset="0"/>
            </a:endParaRPr>
          </a:p>
        </p:txBody>
      </p:sp>
      <p:sp>
        <p:nvSpPr>
          <p:cNvPr id="27" name="角丸四角形 26"/>
          <p:cNvSpPr/>
          <p:nvPr/>
        </p:nvSpPr>
        <p:spPr>
          <a:xfrm>
            <a:off x="323527" y="980728"/>
            <a:ext cx="6336705" cy="567928"/>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家庭分野の</a:t>
            </a:r>
            <a:r>
              <a:rPr lang="ja-JP" altLang="en-US" sz="2800" b="1" dirty="0">
                <a:solidFill>
                  <a:schemeClr val="tx1"/>
                </a:solidFill>
              </a:rPr>
              <a:t>指導内容の示し方の改善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586"/>
    </mc:Choice>
    <mc:Fallback xmlns="">
      <p:transition spd="slow" advTm="73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P7</a:t>
            </a:r>
            <a:endParaRPr lang="ja-JP" altLang="en-US" dirty="0"/>
          </a:p>
        </p:txBody>
      </p:sp>
      <p:sp>
        <p:nvSpPr>
          <p:cNvPr id="6" name="正方形/長方形 5"/>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dirty="0"/>
              <a:t>・判断力</a:t>
            </a:r>
          </a:p>
        </p:txBody>
      </p:sp>
      <p:sp>
        <p:nvSpPr>
          <p:cNvPr id="12292" name="テキスト ボックス 6"/>
          <p:cNvSpPr txBox="1">
            <a:spLocks noChangeArrowheads="1"/>
          </p:cNvSpPr>
          <p:nvPr/>
        </p:nvSpPr>
        <p:spPr bwMode="auto">
          <a:xfrm>
            <a:off x="323850" y="2052638"/>
            <a:ext cx="8424863"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lnSpc>
                <a:spcPts val="3700"/>
              </a:lnSpc>
              <a:spcBef>
                <a:spcPct val="0"/>
              </a:spcBef>
              <a:buFontTx/>
              <a:buNone/>
              <a:defRPr/>
            </a:pPr>
            <a:r>
              <a:rPr lang="ja-JP" altLang="en-US" sz="2800" b="1" dirty="0">
                <a:latin typeface="+mn-ea"/>
              </a:rPr>
              <a:t>３　</a:t>
            </a:r>
            <a:r>
              <a:rPr kumimoji="0" lang="ja-JP" altLang="en-US" sz="2800" b="1" dirty="0">
                <a:latin typeface="+mn-ea"/>
              </a:rPr>
              <a:t>学習過程を踏まえた改善</a:t>
            </a:r>
            <a:endParaRPr kumimoji="0" lang="en-US" altLang="ja-JP" sz="2800" b="1" dirty="0">
              <a:latin typeface="+mn-ea"/>
            </a:endParaRPr>
          </a:p>
          <a:p>
            <a:pPr eaLnBrk="1" hangingPunct="1">
              <a:lnSpc>
                <a:spcPts val="3700"/>
              </a:lnSpc>
              <a:spcBef>
                <a:spcPct val="0"/>
              </a:spcBef>
              <a:buFontTx/>
              <a:buNone/>
              <a:defRPr/>
            </a:pPr>
            <a:endParaRPr kumimoji="0" lang="en-US" altLang="ja-JP" sz="2800" dirty="0">
              <a:latin typeface="+mn-ea"/>
            </a:endParaRPr>
          </a:p>
          <a:p>
            <a:pPr eaLnBrk="1" hangingPunct="1">
              <a:lnSpc>
                <a:spcPts val="3700"/>
              </a:lnSpc>
              <a:spcBef>
                <a:spcPct val="0"/>
              </a:spcBef>
              <a:buFontTx/>
              <a:buNone/>
              <a:defRPr/>
            </a:pPr>
            <a:r>
              <a:rPr lang="ja-JP" altLang="en-US" sz="2800" dirty="0">
                <a:latin typeface="+mn-ea"/>
              </a:rPr>
              <a:t>　生活の中から問題を見いだし，課題を設定し，解決方法を検討し，計画，実践，評価・改善するという一連の学習過程を重視し，この過程を踏まえて基礎的な知識・技能の習得に係る内容や，それらを活用して思考力・判断力・表現力等の育成に係る内容について整理することが適当である。</a:t>
            </a:r>
            <a:endParaRPr lang="en-US" altLang="ja-JP" sz="2800" dirty="0">
              <a:latin typeface="+mn-ea"/>
            </a:endParaRPr>
          </a:p>
          <a:p>
            <a:pPr eaLnBrk="1" hangingPunct="1">
              <a:lnSpc>
                <a:spcPts val="3700"/>
              </a:lnSpc>
              <a:spcBef>
                <a:spcPct val="0"/>
              </a:spcBef>
              <a:buFontTx/>
              <a:buNone/>
              <a:defRPr/>
            </a:pPr>
            <a:endParaRPr lang="en-US" altLang="ja-JP" sz="2800" dirty="0">
              <a:latin typeface="+mn-ea"/>
            </a:endParaRPr>
          </a:p>
        </p:txBody>
      </p:sp>
      <p:sp>
        <p:nvSpPr>
          <p:cNvPr id="12293" name="AutoShape 15"/>
          <p:cNvSpPr>
            <a:spLocks noChangeArrowheads="1"/>
          </p:cNvSpPr>
          <p:nvPr/>
        </p:nvSpPr>
        <p:spPr bwMode="auto">
          <a:xfrm>
            <a:off x="34925" y="44450"/>
            <a:ext cx="58324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家庭分野の改訂の趣旨及び要点</a:t>
            </a:r>
            <a:endParaRPr lang="ja-JP" altLang="en-US" sz="2800">
              <a:latin typeface="Tahoma" panose="020B0604030504040204" pitchFamily="34" charset="0"/>
            </a:endParaRPr>
          </a:p>
        </p:txBody>
      </p:sp>
      <p:sp>
        <p:nvSpPr>
          <p:cNvPr id="9" name="角丸四角形 8"/>
          <p:cNvSpPr/>
          <p:nvPr/>
        </p:nvSpPr>
        <p:spPr>
          <a:xfrm>
            <a:off x="323527" y="980728"/>
            <a:ext cx="6336705" cy="567928"/>
          </a:xfrm>
          <a:prstGeom prst="roundRect">
            <a:avLst>
              <a:gd name="adj" fmla="val 28223"/>
            </a:avLst>
          </a:prstGeom>
          <a:solidFill>
            <a:srgbClr val="FFFFCC"/>
          </a:solidFill>
          <a:ln>
            <a:solidFill>
              <a:schemeClr val="tx1"/>
            </a:solidFill>
          </a:ln>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lang="ja-JP" altLang="en-US" sz="2800" b="1" dirty="0">
                <a:solidFill>
                  <a:srgbClr val="002060"/>
                </a:solidFill>
              </a:rPr>
              <a:t>家庭分野の</a:t>
            </a:r>
            <a:r>
              <a:rPr lang="ja-JP" altLang="en-US" sz="2800" b="1" dirty="0">
                <a:solidFill>
                  <a:schemeClr val="tx1"/>
                </a:solidFill>
              </a:rPr>
              <a:t>指導内容の示し方の改善 </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072"/>
    </mc:Choice>
    <mc:Fallback xmlns="">
      <p:transition spd="slow" advTm="73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5"/>
          <p:cNvSpPr>
            <a:spLocks noChangeArrowheads="1"/>
          </p:cNvSpPr>
          <p:nvPr/>
        </p:nvSpPr>
        <p:spPr bwMode="auto">
          <a:xfrm>
            <a:off x="34925" y="44450"/>
            <a:ext cx="58324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家庭分野の改訂の趣旨及び要点</a:t>
            </a:r>
            <a:endParaRPr lang="ja-JP" altLang="en-US" sz="2800">
              <a:latin typeface="Tahoma" panose="020B0604030504040204" pitchFamily="34" charset="0"/>
            </a:endParaRPr>
          </a:p>
        </p:txBody>
      </p:sp>
      <p:sp>
        <p:nvSpPr>
          <p:cNvPr id="10243"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a:t>
            </a:r>
            <a:r>
              <a:rPr lang="ja-JP" altLang="en-US" dirty="0"/>
              <a:t>８～</a:t>
            </a:r>
          </a:p>
        </p:txBody>
      </p:sp>
      <p:sp>
        <p:nvSpPr>
          <p:cNvPr id="6" name="正方形/長方形 5"/>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2293" name="テキスト ボックス 6"/>
          <p:cNvSpPr txBox="1">
            <a:spLocks noChangeArrowheads="1"/>
          </p:cNvSpPr>
          <p:nvPr/>
        </p:nvSpPr>
        <p:spPr bwMode="auto">
          <a:xfrm>
            <a:off x="323850" y="1628775"/>
            <a:ext cx="8569325" cy="5048250"/>
          </a:xfrm>
          <a:prstGeom prst="rect">
            <a:avLst/>
          </a:prstGeom>
          <a:noFill/>
          <a:ln w="9525">
            <a:noFill/>
            <a:miter lim="800000"/>
            <a:headEnd/>
            <a:tailEnd/>
          </a:ln>
        </p:spPr>
        <p:txBody>
          <a:bodyPr>
            <a:spAutoFit/>
          </a:bodyPr>
          <a:lstStyle/>
          <a:p>
            <a:pPr eaLnBrk="1" hangingPunct="1">
              <a:defRPr/>
            </a:pPr>
            <a:r>
              <a:rPr kumimoji="1" lang="ja-JP" altLang="en-US" sz="2800" dirty="0">
                <a:latin typeface="Tahoma" pitchFamily="34" charset="0"/>
              </a:rPr>
              <a:t>①目標の示し方</a:t>
            </a:r>
            <a:endParaRPr kumimoji="1" lang="en-US" altLang="ja-JP" sz="2800" dirty="0">
              <a:latin typeface="Tahoma" pitchFamily="34" charset="0"/>
            </a:endParaRPr>
          </a:p>
          <a:p>
            <a:pPr eaLnBrk="1" hangingPunct="1">
              <a:defRPr/>
            </a:pPr>
            <a:r>
              <a:rPr kumimoji="1" lang="ja-JP" altLang="en-US" sz="2400" dirty="0">
                <a:latin typeface="Tahoma" pitchFamily="34" charset="0"/>
              </a:rPr>
              <a:t>　 育成を目指す資質・能力を，三つの柱　「知識及び技能」，「思　考力，判断力，表現力等」，「学びに向かう力，人間性等」により明確にし，全体に関わる目標を柱書として示す。</a:t>
            </a:r>
            <a:endParaRPr kumimoji="1" lang="en-US" altLang="ja-JP" sz="2800" dirty="0">
              <a:latin typeface="Tahoma" pitchFamily="34" charset="0"/>
            </a:endParaRPr>
          </a:p>
          <a:p>
            <a:pPr eaLnBrk="1" hangingPunct="1">
              <a:defRPr/>
            </a:pPr>
            <a:endParaRPr kumimoji="1" lang="en-US" altLang="ja-JP" dirty="0">
              <a:latin typeface="Tahoma" pitchFamily="34" charset="0"/>
            </a:endParaRPr>
          </a:p>
          <a:p>
            <a:pPr eaLnBrk="1" hangingPunct="1">
              <a:defRPr/>
            </a:pPr>
            <a:r>
              <a:rPr kumimoji="1" lang="ja-JP" altLang="en-US" sz="2800" dirty="0">
                <a:latin typeface="Tahoma" pitchFamily="34" charset="0"/>
              </a:rPr>
              <a:t>②家庭分野における</a:t>
            </a:r>
            <a:r>
              <a:rPr kumimoji="1" lang="ja-JP" altLang="en-US" sz="2800" dirty="0">
                <a:latin typeface="+mn-ea"/>
              </a:rPr>
              <a:t>「</a:t>
            </a:r>
            <a:r>
              <a:rPr kumimoji="1" lang="ja-JP" altLang="en-US" sz="2800" b="1" dirty="0">
                <a:solidFill>
                  <a:srgbClr val="0000FF"/>
                </a:solidFill>
                <a:effectLst>
                  <a:outerShdw blurRad="38100" dist="38100" dir="2700000" algn="tl">
                    <a:srgbClr val="000000">
                      <a:alpha val="43137"/>
                    </a:srgbClr>
                  </a:outerShdw>
                </a:effectLst>
                <a:latin typeface="+mn-ea"/>
              </a:rPr>
              <a:t>生活の営みに係る見方・考え方</a:t>
            </a:r>
            <a:r>
              <a:rPr kumimoji="1" lang="ja-JP" altLang="en-US" sz="2800" dirty="0">
                <a:latin typeface="+mn-ea"/>
              </a:rPr>
              <a:t>」</a:t>
            </a:r>
            <a:endParaRPr kumimoji="1" lang="en-US" altLang="ja-JP" sz="2800" dirty="0">
              <a:latin typeface="+mn-ea"/>
            </a:endParaRPr>
          </a:p>
          <a:p>
            <a:pPr algn="dist" eaLnBrk="1" hangingPunct="1">
              <a:defRPr/>
            </a:pPr>
            <a:r>
              <a:rPr kumimoji="1" lang="ja-JP" altLang="en-US" sz="2800" dirty="0">
                <a:latin typeface="Tahoma" pitchFamily="34" charset="0"/>
              </a:rPr>
              <a:t>　</a:t>
            </a:r>
            <a:r>
              <a:rPr kumimoji="1" lang="ja-JP" altLang="en-US" sz="2400" dirty="0">
                <a:latin typeface="Tahoma" pitchFamily="34" charset="0"/>
              </a:rPr>
              <a:t>家族や家庭，衣食住，消費や環境などに係る生活事象を，</a:t>
            </a:r>
            <a:endParaRPr kumimoji="1" lang="en-US" altLang="ja-JP" sz="2400" dirty="0">
              <a:latin typeface="Tahoma" pitchFamily="34" charset="0"/>
            </a:endParaRPr>
          </a:p>
          <a:p>
            <a:pPr algn="dist" eaLnBrk="1" hangingPunct="1">
              <a:defRPr/>
            </a:pPr>
            <a:r>
              <a:rPr kumimoji="1" lang="ja-JP" altLang="en-US" sz="2400" b="1" dirty="0">
                <a:solidFill>
                  <a:srgbClr val="FF0000"/>
                </a:solidFill>
                <a:latin typeface="Tahoma" pitchFamily="34" charset="0"/>
              </a:rPr>
              <a:t>協力・協働，健康・快適・安全，生活文化の継承・創造，</a:t>
            </a:r>
            <a:endParaRPr kumimoji="1" lang="en-US" altLang="ja-JP" sz="2400" b="1" dirty="0">
              <a:solidFill>
                <a:srgbClr val="FF0000"/>
              </a:solidFill>
              <a:latin typeface="Tahoma" pitchFamily="34" charset="0"/>
            </a:endParaRPr>
          </a:p>
          <a:p>
            <a:pPr algn="just" eaLnBrk="1" hangingPunct="1">
              <a:defRPr/>
            </a:pPr>
            <a:r>
              <a:rPr kumimoji="1" lang="ja-JP" altLang="en-US" sz="2400" b="1" dirty="0">
                <a:solidFill>
                  <a:srgbClr val="FF0000"/>
                </a:solidFill>
                <a:latin typeface="Tahoma" pitchFamily="34" charset="0"/>
              </a:rPr>
              <a:t>持続可能な社会の構築等の視点</a:t>
            </a:r>
            <a:r>
              <a:rPr kumimoji="1" lang="ja-JP" altLang="en-US" sz="2400" dirty="0">
                <a:latin typeface="Tahoma" pitchFamily="34" charset="0"/>
              </a:rPr>
              <a:t>で捉え，よりよい生活を営むために工夫すること。</a:t>
            </a:r>
            <a:endParaRPr kumimoji="1" lang="en-US" altLang="ja-JP" sz="2000" dirty="0">
              <a:latin typeface="Tahoma" pitchFamily="34" charset="0"/>
            </a:endParaRPr>
          </a:p>
          <a:p>
            <a:pPr eaLnBrk="1" hangingPunct="1">
              <a:defRPr/>
            </a:pPr>
            <a:r>
              <a:rPr kumimoji="1" lang="en-US" altLang="ja-JP" sz="2400" dirty="0">
                <a:latin typeface="Tahoma" pitchFamily="34" charset="0"/>
              </a:rPr>
              <a:t>※</a:t>
            </a:r>
            <a:r>
              <a:rPr kumimoji="1" lang="ja-JP" altLang="en-US" sz="2400" dirty="0">
                <a:latin typeface="Tahoma" pitchFamily="34" charset="0"/>
              </a:rPr>
              <a:t>　目標の柱書に示した「見方・考え方」は，内容等によって重点</a:t>
            </a:r>
            <a:endParaRPr kumimoji="1" lang="en-US" altLang="ja-JP" sz="2400" dirty="0">
              <a:latin typeface="Tahoma" pitchFamily="34" charset="0"/>
            </a:endParaRPr>
          </a:p>
          <a:p>
            <a:pPr eaLnBrk="1" hangingPunct="1">
              <a:defRPr/>
            </a:pPr>
            <a:r>
              <a:rPr kumimoji="1" lang="ja-JP" altLang="en-US" sz="2400" dirty="0">
                <a:latin typeface="Tahoma" pitchFamily="34" charset="0"/>
              </a:rPr>
              <a:t>　　の置き方が変わったり異なる視点を用いたりする場合がある。</a:t>
            </a:r>
            <a:endParaRPr kumimoji="1" lang="en-US" altLang="ja-JP" sz="2400" dirty="0">
              <a:latin typeface="Tahoma" pitchFamily="34" charset="0"/>
            </a:endParaRPr>
          </a:p>
          <a:p>
            <a:pPr eaLnBrk="1" hangingPunct="1">
              <a:defRPr/>
            </a:pPr>
            <a:r>
              <a:rPr kumimoji="1" lang="ja-JP" altLang="en-US" sz="2800" dirty="0">
                <a:latin typeface="Tahoma" pitchFamily="34" charset="0"/>
              </a:rPr>
              <a:t>　　</a:t>
            </a:r>
          </a:p>
        </p:txBody>
      </p:sp>
      <p:sp>
        <p:nvSpPr>
          <p:cNvPr id="8" name="角丸四角形 7"/>
          <p:cNvSpPr/>
          <p:nvPr/>
        </p:nvSpPr>
        <p:spPr>
          <a:xfrm>
            <a:off x="1475656" y="980728"/>
            <a:ext cx="6408712" cy="64807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t>家庭分野の目標の改善</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563"/>
    </mc:Choice>
    <mc:Fallback xmlns="">
      <p:transition spd="slow" advTm="77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家庭分野の改訂の趣旨及び要点</a:t>
            </a:r>
            <a:endParaRPr lang="ja-JP" altLang="en-US" sz="2800">
              <a:latin typeface="Tahoma" panose="020B0604030504040204" pitchFamily="34" charset="0"/>
            </a:endParaRPr>
          </a:p>
        </p:txBody>
      </p:sp>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P13~15</a:t>
            </a:r>
            <a:endParaRPr lang="ja-JP" altLang="en-US" dirty="0"/>
          </a:p>
        </p:txBody>
      </p:sp>
      <p:sp>
        <p:nvSpPr>
          <p:cNvPr id="6" name="正方形/長方形 5"/>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16389" name="テキスト ボックス 6"/>
          <p:cNvSpPr txBox="1">
            <a:spLocks noChangeArrowheads="1"/>
          </p:cNvSpPr>
          <p:nvPr/>
        </p:nvSpPr>
        <p:spPr bwMode="auto">
          <a:xfrm>
            <a:off x="468313" y="1844675"/>
            <a:ext cx="8207375"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lnSpc>
                <a:spcPct val="150000"/>
              </a:lnSpc>
              <a:spcBef>
                <a:spcPct val="0"/>
              </a:spcBef>
              <a:buFontTx/>
              <a:buNone/>
              <a:defRPr/>
            </a:pPr>
            <a:r>
              <a:rPr lang="ja-JP" altLang="en-US" sz="2800" dirty="0">
                <a:latin typeface="+mn-ea"/>
              </a:rPr>
              <a:t>（ア）内容構成の改善</a:t>
            </a:r>
            <a:endParaRPr lang="en-US" altLang="ja-JP" sz="2800" dirty="0">
              <a:latin typeface="+mn-ea"/>
            </a:endParaRPr>
          </a:p>
          <a:p>
            <a:pPr eaLnBrk="1" hangingPunct="1">
              <a:lnSpc>
                <a:spcPct val="150000"/>
              </a:lnSpc>
              <a:spcBef>
                <a:spcPct val="0"/>
              </a:spcBef>
              <a:buFontTx/>
              <a:buNone/>
              <a:defRPr/>
            </a:pPr>
            <a:r>
              <a:rPr lang="ja-JP" altLang="en-US" sz="2800" dirty="0">
                <a:latin typeface="+mn-ea"/>
              </a:rPr>
              <a:t>（イ）履修方法の改善</a:t>
            </a:r>
            <a:endParaRPr lang="en-US" altLang="ja-JP" sz="2800" dirty="0">
              <a:latin typeface="+mn-ea"/>
            </a:endParaRPr>
          </a:p>
          <a:p>
            <a:pPr eaLnBrk="1" hangingPunct="1">
              <a:lnSpc>
                <a:spcPct val="150000"/>
              </a:lnSpc>
              <a:spcBef>
                <a:spcPct val="0"/>
              </a:spcBef>
              <a:buFontTx/>
              <a:buNone/>
              <a:defRPr/>
            </a:pPr>
            <a:r>
              <a:rPr lang="ja-JP" altLang="en-US" sz="2800" dirty="0">
                <a:latin typeface="+mn-ea"/>
              </a:rPr>
              <a:t>（ウ）社会の変化への対応　</a:t>
            </a:r>
            <a:endParaRPr lang="en-US" altLang="ja-JP" sz="2800" dirty="0">
              <a:latin typeface="+mn-ea"/>
            </a:endParaRPr>
          </a:p>
          <a:p>
            <a:pPr eaLnBrk="1" hangingPunct="1">
              <a:lnSpc>
                <a:spcPct val="150000"/>
              </a:lnSpc>
              <a:spcBef>
                <a:spcPct val="0"/>
              </a:spcBef>
              <a:buFontTx/>
              <a:buNone/>
              <a:defRPr/>
            </a:pPr>
            <a:r>
              <a:rPr lang="ja-JP" altLang="en-US" sz="2800" dirty="0">
                <a:latin typeface="+mn-ea"/>
              </a:rPr>
              <a:t>（エ）知識及び技能を実生活で活用することに関する</a:t>
            </a:r>
            <a:endParaRPr lang="en-US" altLang="ja-JP" sz="2800" dirty="0">
              <a:latin typeface="+mn-ea"/>
            </a:endParaRPr>
          </a:p>
          <a:p>
            <a:pPr eaLnBrk="1" hangingPunct="1">
              <a:spcBef>
                <a:spcPct val="0"/>
              </a:spcBef>
              <a:buFontTx/>
              <a:buNone/>
              <a:defRPr/>
            </a:pPr>
            <a:r>
              <a:rPr lang="ja-JP" altLang="en-US" sz="2800" dirty="0">
                <a:latin typeface="+mn-ea"/>
              </a:rPr>
              <a:t>　　　内容の充実</a:t>
            </a:r>
            <a:endParaRPr lang="en-US" altLang="ja-JP" sz="2800" dirty="0">
              <a:latin typeface="+mn-ea"/>
            </a:endParaRPr>
          </a:p>
          <a:p>
            <a:pPr eaLnBrk="1" hangingPunct="1">
              <a:lnSpc>
                <a:spcPct val="150000"/>
              </a:lnSpc>
              <a:spcBef>
                <a:spcPct val="0"/>
              </a:spcBef>
              <a:buFontTx/>
              <a:buNone/>
              <a:defRPr/>
            </a:pPr>
            <a:r>
              <a:rPr lang="ja-JP" altLang="en-US" sz="2800" dirty="0">
                <a:latin typeface="+mn-ea"/>
              </a:rPr>
              <a:t>（オ）家族・家庭の機能と生活の営みに係る見方・考え</a:t>
            </a:r>
            <a:endParaRPr lang="en-US" altLang="ja-JP" sz="2800" dirty="0">
              <a:latin typeface="+mn-ea"/>
            </a:endParaRPr>
          </a:p>
          <a:p>
            <a:pPr eaLnBrk="1" hangingPunct="1">
              <a:spcBef>
                <a:spcPct val="0"/>
              </a:spcBef>
              <a:buFontTx/>
              <a:buNone/>
              <a:defRPr/>
            </a:pPr>
            <a:r>
              <a:rPr lang="ja-JP" altLang="en-US" sz="2800" dirty="0">
                <a:latin typeface="+mn-ea"/>
              </a:rPr>
              <a:t>　　  方との関連を図るための内容の充実　</a:t>
            </a:r>
            <a:endParaRPr lang="en-US" altLang="ja-JP" sz="2800" dirty="0">
              <a:latin typeface="+mn-ea"/>
            </a:endParaRPr>
          </a:p>
        </p:txBody>
      </p:sp>
      <p:sp>
        <p:nvSpPr>
          <p:cNvPr id="8" name="角丸四角形 7"/>
          <p:cNvSpPr/>
          <p:nvPr/>
        </p:nvSpPr>
        <p:spPr>
          <a:xfrm>
            <a:off x="1475656" y="980728"/>
            <a:ext cx="6408712" cy="64807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t>家庭分野の内容の改善</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072"/>
    </mc:Choice>
    <mc:Fallback xmlns="">
      <p:transition spd="slow" advTm="14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家庭分野の改訂の趣旨及び要点</a:t>
            </a:r>
            <a:endParaRPr lang="ja-JP" altLang="en-US" sz="2800">
              <a:latin typeface="Tahoma" panose="020B0604030504040204" pitchFamily="34" charset="0"/>
            </a:endParaRPr>
          </a:p>
        </p:txBody>
      </p:sp>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endParaRPr lang="ja-JP" altLang="en-US" dirty="0"/>
          </a:p>
        </p:txBody>
      </p:sp>
      <p:sp>
        <p:nvSpPr>
          <p:cNvPr id="6" name="正方形/長方形 5"/>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2800" dirty="0">
              <a:latin typeface="ＭＳ Ｐ明朝" pitchFamily="18" charset="-128"/>
            </a:endParaRPr>
          </a:p>
        </p:txBody>
      </p:sp>
      <p:sp>
        <p:nvSpPr>
          <p:cNvPr id="18437" name="テキスト ボックス 6"/>
          <p:cNvSpPr txBox="1">
            <a:spLocks noChangeArrowheads="1"/>
          </p:cNvSpPr>
          <p:nvPr/>
        </p:nvSpPr>
        <p:spPr bwMode="auto">
          <a:xfrm>
            <a:off x="468313" y="1628775"/>
            <a:ext cx="8207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ja-JP" sz="3600">
                <a:latin typeface="Tahoma" panose="020B0604030504040204" pitchFamily="34" charset="0"/>
              </a:rPr>
              <a:t>(</a:t>
            </a:r>
            <a:r>
              <a:rPr lang="ja-JP" altLang="en-US" sz="3600">
                <a:latin typeface="Tahoma" panose="020B0604030504040204" pitchFamily="34" charset="0"/>
              </a:rPr>
              <a:t>ア</a:t>
            </a:r>
            <a:r>
              <a:rPr lang="en-US" altLang="ja-JP" sz="3600">
                <a:latin typeface="Tahoma" panose="020B0604030504040204" pitchFamily="34" charset="0"/>
              </a:rPr>
              <a:t>)</a:t>
            </a:r>
            <a:r>
              <a:rPr lang="ja-JP" altLang="en-US" sz="3600">
                <a:latin typeface="Tahoma" panose="020B0604030504040204" pitchFamily="34" charset="0"/>
              </a:rPr>
              <a:t>　内容構成の改善</a:t>
            </a:r>
            <a:endParaRPr lang="en-US" altLang="ja-JP" sz="3600">
              <a:latin typeface="Tahoma" panose="020B0604030504040204" pitchFamily="34" charset="0"/>
            </a:endParaRPr>
          </a:p>
        </p:txBody>
      </p:sp>
      <p:sp>
        <p:nvSpPr>
          <p:cNvPr id="8" name="角丸四角形 7"/>
          <p:cNvSpPr/>
          <p:nvPr/>
        </p:nvSpPr>
        <p:spPr>
          <a:xfrm>
            <a:off x="1475656" y="980728"/>
            <a:ext cx="6408712" cy="64807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t>家庭分野の内容の改善</a:t>
            </a:r>
          </a:p>
        </p:txBody>
      </p:sp>
      <p:sp>
        <p:nvSpPr>
          <p:cNvPr id="2" name="正方形/長方形 1"/>
          <p:cNvSpPr/>
          <p:nvPr/>
        </p:nvSpPr>
        <p:spPr>
          <a:xfrm>
            <a:off x="250825" y="2495550"/>
            <a:ext cx="8642350" cy="3970338"/>
          </a:xfrm>
          <a:prstGeom prst="rect">
            <a:avLst/>
          </a:prstGeom>
        </p:spPr>
        <p:txBody>
          <a:bodyPr>
            <a:spAutoFit/>
          </a:bodyPr>
          <a:lstStyle/>
          <a:p>
            <a:pPr>
              <a:defRPr/>
            </a:pPr>
            <a:r>
              <a:rPr kumimoji="1" lang="ja-JP" altLang="en-US" sz="2800" dirty="0">
                <a:solidFill>
                  <a:prstClr val="black"/>
                </a:solidFill>
                <a:latin typeface="+mj-ea"/>
                <a:ea typeface="+mj-ea"/>
              </a:rPr>
              <a:t>○　 「Ａ家族・家庭生活」，「Ｂ衣食住の生活」，「Ｃ消費生</a:t>
            </a:r>
            <a:endParaRPr kumimoji="1" lang="en-US" altLang="ja-JP" sz="2800" dirty="0">
              <a:solidFill>
                <a:prstClr val="black"/>
              </a:solidFill>
              <a:latin typeface="+mj-ea"/>
              <a:ea typeface="+mj-ea"/>
            </a:endParaRPr>
          </a:p>
          <a:p>
            <a:pPr>
              <a:defRPr/>
            </a:pPr>
            <a:r>
              <a:rPr kumimoji="1" lang="en-US" altLang="ja-JP" sz="2800" dirty="0">
                <a:solidFill>
                  <a:prstClr val="black"/>
                </a:solidFill>
                <a:latin typeface="+mj-ea"/>
                <a:ea typeface="+mj-ea"/>
              </a:rPr>
              <a:t>   </a:t>
            </a:r>
            <a:r>
              <a:rPr kumimoji="1" lang="ja-JP" altLang="en-US" sz="2800" dirty="0">
                <a:solidFill>
                  <a:prstClr val="black"/>
                </a:solidFill>
                <a:latin typeface="+mj-ea"/>
                <a:ea typeface="+mj-ea"/>
              </a:rPr>
              <a:t>活・環境」の三つの内容に整理</a:t>
            </a:r>
            <a:endParaRPr kumimoji="1" lang="en-US" altLang="ja-JP" sz="2800" dirty="0">
              <a:solidFill>
                <a:prstClr val="black"/>
              </a:solidFill>
              <a:latin typeface="+mj-ea"/>
              <a:ea typeface="+mj-ea"/>
            </a:endParaRPr>
          </a:p>
          <a:p>
            <a:pPr>
              <a:defRPr/>
            </a:pPr>
            <a:r>
              <a:rPr kumimoji="1" lang="ja-JP" altLang="en-US" sz="2800" dirty="0">
                <a:solidFill>
                  <a:prstClr val="black"/>
                </a:solidFill>
                <a:latin typeface="+mj-ea"/>
                <a:ea typeface="+mj-ea"/>
              </a:rPr>
              <a:t>○　 三つの内容は，「生活の営みに係る見方・考え方」に</a:t>
            </a:r>
            <a:endParaRPr kumimoji="1" lang="en-US" altLang="ja-JP" sz="2800" dirty="0">
              <a:solidFill>
                <a:prstClr val="black"/>
              </a:solidFill>
              <a:latin typeface="+mj-ea"/>
              <a:ea typeface="+mj-ea"/>
            </a:endParaRPr>
          </a:p>
          <a:p>
            <a:pPr>
              <a:defRPr/>
            </a:pPr>
            <a:r>
              <a:rPr kumimoji="1" lang="ja-JP" altLang="en-US" sz="2800" dirty="0">
                <a:solidFill>
                  <a:prstClr val="black"/>
                </a:solidFill>
                <a:latin typeface="+mj-ea"/>
                <a:ea typeface="+mj-ea"/>
              </a:rPr>
              <a:t>　 示した主な視点が共通</a:t>
            </a:r>
            <a:endParaRPr kumimoji="1" lang="en-US" altLang="ja-JP" sz="2800" dirty="0">
              <a:solidFill>
                <a:prstClr val="black"/>
              </a:solidFill>
              <a:latin typeface="+mj-ea"/>
              <a:ea typeface="+mj-ea"/>
            </a:endParaRPr>
          </a:p>
          <a:p>
            <a:pPr>
              <a:defRPr/>
            </a:pPr>
            <a:r>
              <a:rPr kumimoji="1" lang="ja-JP" altLang="en-US" sz="2800" dirty="0">
                <a:solidFill>
                  <a:prstClr val="black"/>
                </a:solidFill>
                <a:latin typeface="+mj-ea"/>
                <a:ea typeface="+mj-ea"/>
              </a:rPr>
              <a:t>○　 三つの内容は，空間軸と時間軸の視点から学校段</a:t>
            </a:r>
            <a:endParaRPr kumimoji="1" lang="en-US" altLang="ja-JP" sz="2800" dirty="0">
              <a:solidFill>
                <a:prstClr val="black"/>
              </a:solidFill>
              <a:latin typeface="+mj-ea"/>
              <a:ea typeface="+mj-ea"/>
            </a:endParaRPr>
          </a:p>
          <a:p>
            <a:pPr>
              <a:defRPr/>
            </a:pPr>
            <a:r>
              <a:rPr kumimoji="1" lang="en-US" altLang="ja-JP" sz="2800" dirty="0">
                <a:solidFill>
                  <a:prstClr val="black"/>
                </a:solidFill>
                <a:latin typeface="+mj-ea"/>
                <a:ea typeface="+mj-ea"/>
              </a:rPr>
              <a:t>   </a:t>
            </a:r>
            <a:r>
              <a:rPr kumimoji="1" lang="ja-JP" altLang="en-US" sz="2800" dirty="0">
                <a:solidFill>
                  <a:prstClr val="black"/>
                </a:solidFill>
                <a:latin typeface="+mj-ea"/>
                <a:ea typeface="+mj-ea"/>
              </a:rPr>
              <a:t>階別に学習対象を整理</a:t>
            </a:r>
            <a:endParaRPr kumimoji="1" lang="en-US" altLang="ja-JP" sz="2800" dirty="0">
              <a:solidFill>
                <a:prstClr val="black"/>
              </a:solidFill>
              <a:latin typeface="+mj-ea"/>
              <a:ea typeface="+mj-ea"/>
            </a:endParaRPr>
          </a:p>
          <a:p>
            <a:pPr>
              <a:defRPr/>
            </a:pPr>
            <a:r>
              <a:rPr kumimoji="1" lang="ja-JP" altLang="en-US" sz="2800" dirty="0">
                <a:solidFill>
                  <a:prstClr val="black"/>
                </a:solidFill>
                <a:latin typeface="+mj-ea"/>
                <a:ea typeface="+mj-ea"/>
              </a:rPr>
              <a:t>○　 各項目は，原則として「知識及び技能」の習得と，</a:t>
            </a:r>
            <a:endParaRPr kumimoji="1" lang="en-US" altLang="ja-JP" sz="2800" dirty="0">
              <a:solidFill>
                <a:prstClr val="black"/>
              </a:solidFill>
              <a:latin typeface="+mj-ea"/>
              <a:ea typeface="+mj-ea"/>
            </a:endParaRPr>
          </a:p>
          <a:p>
            <a:pPr>
              <a:defRPr/>
            </a:pPr>
            <a:r>
              <a:rPr kumimoji="1" lang="en-US" altLang="ja-JP" sz="2800" dirty="0">
                <a:solidFill>
                  <a:prstClr val="black"/>
                </a:solidFill>
                <a:latin typeface="+mj-ea"/>
                <a:ea typeface="+mj-ea"/>
              </a:rPr>
              <a:t>  </a:t>
            </a:r>
            <a:r>
              <a:rPr kumimoji="1" lang="ja-JP" altLang="en-US" sz="2800" dirty="0">
                <a:solidFill>
                  <a:prstClr val="black"/>
                </a:solidFill>
                <a:latin typeface="+mj-ea"/>
                <a:ea typeface="+mj-ea"/>
              </a:rPr>
              <a:t>「思考力，判断力，表現力等」の育成に係る二つの指導</a:t>
            </a:r>
            <a:endParaRPr kumimoji="1" lang="en-US" altLang="ja-JP" sz="2800" dirty="0">
              <a:solidFill>
                <a:prstClr val="black"/>
              </a:solidFill>
              <a:latin typeface="+mj-ea"/>
              <a:ea typeface="+mj-ea"/>
            </a:endParaRPr>
          </a:p>
          <a:p>
            <a:pPr>
              <a:defRPr/>
            </a:pPr>
            <a:r>
              <a:rPr kumimoji="1" lang="en-US" altLang="ja-JP" sz="2800" dirty="0">
                <a:solidFill>
                  <a:prstClr val="black"/>
                </a:solidFill>
                <a:latin typeface="+mj-ea"/>
                <a:ea typeface="+mj-ea"/>
              </a:rPr>
              <a:t>    </a:t>
            </a:r>
            <a:r>
              <a:rPr kumimoji="1" lang="ja-JP" altLang="en-US" sz="2800" dirty="0">
                <a:solidFill>
                  <a:prstClr val="black"/>
                </a:solidFill>
                <a:latin typeface="+mj-ea"/>
                <a:ea typeface="+mj-ea"/>
              </a:rPr>
              <a:t>事項ア，イで構成</a:t>
            </a:r>
            <a:endParaRPr lang="en-US" altLang="ja-JP" sz="3200" dirty="0">
              <a:solidFill>
                <a:prstClr val="white"/>
              </a:solidFill>
              <a:latin typeface="+mj-ea"/>
              <a:ea typeface="+mj-ea"/>
            </a:endParaRP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45"/>
    </mc:Choice>
    <mc:Fallback xmlns="">
      <p:transition spd="slow" advTm="23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15"/>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algn="ctr" eaLnBrk="1" hangingPunct="1">
              <a:spcBef>
                <a:spcPct val="0"/>
              </a:spcBef>
              <a:buFontTx/>
              <a:buNone/>
            </a:pPr>
            <a:r>
              <a:rPr lang="en-US" altLang="ja-JP" sz="2800" b="1">
                <a:latin typeface="Arial" panose="020B0604020202020204" pitchFamily="34" charset="0"/>
                <a:ea typeface="HGP教科書体" panose="02020600000000000000" pitchFamily="18" charset="-128"/>
              </a:rPr>
              <a:t>Ⅰ</a:t>
            </a:r>
            <a:r>
              <a:rPr lang="ja-JP" altLang="en-US" sz="2800" b="1">
                <a:latin typeface="Arial" panose="020B0604020202020204" pitchFamily="34" charset="0"/>
                <a:ea typeface="HGP教科書体" panose="02020600000000000000" pitchFamily="18" charset="-128"/>
              </a:rPr>
              <a:t>　家庭分野の改訂の趣旨及び要点</a:t>
            </a:r>
            <a:endParaRPr lang="ja-JP" altLang="en-US" sz="2800">
              <a:latin typeface="Tahoma" panose="020B0604030504040204" pitchFamily="34" charset="0"/>
            </a:endParaRPr>
          </a:p>
        </p:txBody>
      </p:sp>
      <p:sp>
        <p:nvSpPr>
          <p:cNvPr id="12291" name="AutoShape 16"/>
          <p:cNvSpPr>
            <a:spLocks noChangeArrowheads="1"/>
          </p:cNvSpPr>
          <p:nvPr/>
        </p:nvSpPr>
        <p:spPr bwMode="auto">
          <a:xfrm>
            <a:off x="6948488" y="44450"/>
            <a:ext cx="21955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P13~</a:t>
            </a:r>
            <a:endParaRPr lang="ja-JP" altLang="en-US" dirty="0"/>
          </a:p>
        </p:txBody>
      </p:sp>
      <p:sp>
        <p:nvSpPr>
          <p:cNvPr id="6" name="正方形/長方形 5"/>
          <p:cNvSpPr/>
          <p:nvPr/>
        </p:nvSpPr>
        <p:spPr>
          <a:xfrm>
            <a:off x="250825" y="1268413"/>
            <a:ext cx="8642350" cy="5229225"/>
          </a:xfrm>
          <a:prstGeom prst="rect">
            <a:avLst/>
          </a:prstGeom>
          <a:solidFill>
            <a:schemeClr val="bg1"/>
          </a:solidFill>
          <a:ln>
            <a:solidFill>
              <a:schemeClr val="tx2">
                <a:lumMod val="50000"/>
              </a:schemeClr>
            </a:solidFill>
          </a:ln>
          <a:effectLst>
            <a:outerShdw blurRad="50800" dist="50800" algn="l" rotWithShape="0">
              <a:schemeClr val="tx2">
                <a:lumMod val="50000"/>
                <a:alpha val="7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p>
        </p:txBody>
      </p:sp>
      <p:sp>
        <p:nvSpPr>
          <p:cNvPr id="20485" name="テキスト ボックス 6"/>
          <p:cNvSpPr txBox="1">
            <a:spLocks noChangeArrowheads="1"/>
          </p:cNvSpPr>
          <p:nvPr/>
        </p:nvSpPr>
        <p:spPr bwMode="auto">
          <a:xfrm>
            <a:off x="423863" y="1573213"/>
            <a:ext cx="8207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defRPr>
            </a:lvl9pPr>
          </a:lstStyle>
          <a:p>
            <a:pPr eaLnBrk="1" hangingPunct="1">
              <a:lnSpc>
                <a:spcPct val="150000"/>
              </a:lnSpc>
              <a:spcBef>
                <a:spcPct val="0"/>
              </a:spcBef>
              <a:buFontTx/>
              <a:buNone/>
            </a:pPr>
            <a:r>
              <a:rPr lang="ja-JP" altLang="en-US" sz="3600">
                <a:latin typeface="Tahoma" panose="020B0604030504040204" pitchFamily="34" charset="0"/>
              </a:rPr>
              <a:t>（イ）履修方法の改善</a:t>
            </a:r>
            <a:endParaRPr lang="en-US" altLang="ja-JP" sz="2800">
              <a:latin typeface="Tahoma" panose="020B0604030504040204" pitchFamily="34" charset="0"/>
            </a:endParaRPr>
          </a:p>
        </p:txBody>
      </p:sp>
      <p:sp>
        <p:nvSpPr>
          <p:cNvPr id="8" name="角丸四角形 7"/>
          <p:cNvSpPr/>
          <p:nvPr/>
        </p:nvSpPr>
        <p:spPr>
          <a:xfrm>
            <a:off x="1475656" y="980728"/>
            <a:ext cx="6408712" cy="648072"/>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r>
              <a:rPr lang="ja-JP" altLang="en-US" sz="3200" b="1" dirty="0"/>
              <a:t>家庭分野の内容の改善</a:t>
            </a:r>
          </a:p>
        </p:txBody>
      </p:sp>
      <p:sp>
        <p:nvSpPr>
          <p:cNvPr id="2" name="正方形/長方形 1"/>
          <p:cNvSpPr/>
          <p:nvPr/>
        </p:nvSpPr>
        <p:spPr>
          <a:xfrm>
            <a:off x="360363" y="2382838"/>
            <a:ext cx="8532812" cy="2092325"/>
          </a:xfrm>
          <a:prstGeom prst="rect">
            <a:avLst/>
          </a:prstGeom>
        </p:spPr>
        <p:txBody>
          <a:bodyPr>
            <a:spAutoFit/>
          </a:bodyPr>
          <a:lstStyle/>
          <a:p>
            <a:pPr>
              <a:defRPr/>
            </a:pPr>
            <a:r>
              <a:rPr lang="ja-JP" altLang="en-US" sz="2800" b="1" dirty="0">
                <a:latin typeface="+mj-ea"/>
                <a:ea typeface="+mj-ea"/>
              </a:rPr>
              <a:t>  ○「Ａ家族・家庭生活」の</a:t>
            </a:r>
            <a:r>
              <a:rPr lang="en-US" altLang="ja-JP" sz="2800" b="1" dirty="0">
                <a:latin typeface="+mj-ea"/>
                <a:ea typeface="+mj-ea"/>
              </a:rPr>
              <a:t>(1</a:t>
            </a:r>
            <a:r>
              <a:rPr lang="ja-JP" altLang="en-US" sz="2800" b="1" dirty="0">
                <a:latin typeface="+mj-ea"/>
                <a:ea typeface="+mj-ea"/>
              </a:rPr>
              <a:t>）</a:t>
            </a:r>
            <a:endParaRPr lang="en-US" altLang="ja-JP" sz="2800" b="1" dirty="0">
              <a:latin typeface="+mj-ea"/>
              <a:ea typeface="+mj-ea"/>
            </a:endParaRPr>
          </a:p>
          <a:p>
            <a:pPr>
              <a:spcBef>
                <a:spcPts val="1200"/>
              </a:spcBef>
              <a:defRPr/>
            </a:pPr>
            <a:r>
              <a:rPr lang="ja-JP" altLang="en-US" sz="2400" dirty="0">
                <a:latin typeface="+mj-ea"/>
                <a:ea typeface="+mj-ea"/>
              </a:rPr>
              <a:t>     小学校家庭科の学習を踏まえ，家族・家庭の機能について       </a:t>
            </a:r>
            <a:endParaRPr lang="en-US" altLang="ja-JP" sz="2400" dirty="0">
              <a:latin typeface="+mj-ea"/>
              <a:ea typeface="+mj-ea"/>
            </a:endParaRPr>
          </a:p>
          <a:p>
            <a:pPr>
              <a:spcBef>
                <a:spcPts val="1200"/>
              </a:spcBef>
              <a:defRPr/>
            </a:pPr>
            <a:r>
              <a:rPr lang="en-US" altLang="ja-JP" sz="2400" dirty="0">
                <a:latin typeface="+mj-ea"/>
                <a:ea typeface="+mj-ea"/>
              </a:rPr>
              <a:t>     </a:t>
            </a:r>
            <a:r>
              <a:rPr lang="ja-JP" altLang="en-US" sz="2400" dirty="0">
                <a:latin typeface="+mj-ea"/>
                <a:ea typeface="+mj-ea"/>
              </a:rPr>
              <a:t>扱うとともに，中学校における学習の見通しを立てさせるため</a:t>
            </a:r>
            <a:endParaRPr lang="en-US" altLang="ja-JP" sz="2400" dirty="0">
              <a:latin typeface="+mj-ea"/>
              <a:ea typeface="+mj-ea"/>
            </a:endParaRPr>
          </a:p>
          <a:p>
            <a:pPr>
              <a:spcBef>
                <a:spcPts val="1200"/>
              </a:spcBef>
              <a:defRPr/>
            </a:pPr>
            <a:r>
              <a:rPr lang="en-US" altLang="ja-JP" sz="2400" dirty="0">
                <a:latin typeface="+mj-ea"/>
                <a:ea typeface="+mj-ea"/>
              </a:rPr>
              <a:t>     </a:t>
            </a:r>
            <a:r>
              <a:rPr lang="ja-JP" altLang="en-US" sz="2400" dirty="0">
                <a:latin typeface="+mj-ea"/>
                <a:ea typeface="+mj-ea"/>
              </a:rPr>
              <a:t>のガイダンスとして，第１学年の最初に履修させること</a:t>
            </a:r>
          </a:p>
        </p:txBody>
      </p:sp>
      <p:sp>
        <p:nvSpPr>
          <p:cNvPr id="3" name="正方形/長方形 2"/>
          <p:cNvSpPr/>
          <p:nvPr/>
        </p:nvSpPr>
        <p:spPr>
          <a:xfrm>
            <a:off x="360362" y="4437063"/>
            <a:ext cx="8783637" cy="2000548"/>
          </a:xfrm>
          <a:prstGeom prst="rect">
            <a:avLst/>
          </a:prstGeom>
        </p:spPr>
        <p:txBody>
          <a:bodyPr wrap="square">
            <a:spAutoFit/>
          </a:bodyPr>
          <a:lstStyle/>
          <a:p>
            <a:pPr>
              <a:defRPr/>
            </a:pPr>
            <a:r>
              <a:rPr lang="ja-JP" altLang="en-US" sz="2800" b="1" dirty="0">
                <a:latin typeface="+mj-ea"/>
                <a:ea typeface="+mj-ea"/>
              </a:rPr>
              <a:t>  ○「生活の課題と実践」に係る「Ａ家族・家庭生活」の</a:t>
            </a:r>
            <a:r>
              <a:rPr lang="en-US" altLang="ja-JP" sz="2800" b="1" dirty="0">
                <a:latin typeface="+mj-ea"/>
                <a:ea typeface="+mj-ea"/>
              </a:rPr>
              <a:t>(4)</a:t>
            </a:r>
            <a:r>
              <a:rPr lang="ja-JP" altLang="en-US" sz="2800" b="1" dirty="0">
                <a:latin typeface="+mj-ea"/>
                <a:ea typeface="+mj-ea"/>
              </a:rPr>
              <a:t>　</a:t>
            </a:r>
            <a:endParaRPr lang="en-US" altLang="ja-JP" sz="2800" b="1" dirty="0">
              <a:latin typeface="+mj-ea"/>
              <a:ea typeface="+mj-ea"/>
            </a:endParaRPr>
          </a:p>
          <a:p>
            <a:pPr>
              <a:defRPr/>
            </a:pPr>
            <a:r>
              <a:rPr lang="ja-JP" altLang="en-US" sz="2800" b="1" dirty="0">
                <a:latin typeface="+mj-ea"/>
                <a:ea typeface="+mj-ea"/>
              </a:rPr>
              <a:t>　 「Ｂ衣食住の生活」の</a:t>
            </a:r>
            <a:r>
              <a:rPr lang="en-US" altLang="ja-JP" sz="2800" b="1" dirty="0">
                <a:latin typeface="+mj-ea"/>
                <a:ea typeface="+mj-ea"/>
              </a:rPr>
              <a:t>(7)</a:t>
            </a:r>
            <a:r>
              <a:rPr lang="ja-JP" altLang="en-US" sz="2800" b="1" dirty="0">
                <a:latin typeface="+mj-ea"/>
                <a:ea typeface="+mj-ea"/>
              </a:rPr>
              <a:t>及び「Ｃ消費生活・環境」の</a:t>
            </a:r>
            <a:r>
              <a:rPr lang="en-US" altLang="ja-JP" sz="2800" b="1" dirty="0">
                <a:latin typeface="+mj-ea"/>
                <a:ea typeface="+mj-ea"/>
              </a:rPr>
              <a:t>(3</a:t>
            </a:r>
            <a:r>
              <a:rPr lang="ja-JP" altLang="en-US" sz="2800" b="1" dirty="0">
                <a:latin typeface="+mj-ea"/>
                <a:ea typeface="+mj-ea"/>
              </a:rPr>
              <a:t>）</a:t>
            </a:r>
            <a:endParaRPr lang="en-US" altLang="ja-JP" sz="2800" b="1" dirty="0">
              <a:latin typeface="+mj-ea"/>
              <a:ea typeface="+mj-ea"/>
            </a:endParaRPr>
          </a:p>
          <a:p>
            <a:pPr>
              <a:spcBef>
                <a:spcPts val="1200"/>
              </a:spcBef>
              <a:defRPr/>
            </a:pPr>
            <a:r>
              <a:rPr lang="ja-JP" altLang="en-US" sz="2400" dirty="0">
                <a:latin typeface="+mj-ea"/>
                <a:ea typeface="+mj-ea"/>
              </a:rPr>
              <a:t>    これらの三項目のうち，一以上を選択して履修させ，他の内</a:t>
            </a:r>
            <a:endParaRPr lang="en-US" altLang="ja-JP" sz="2400" dirty="0">
              <a:latin typeface="+mj-ea"/>
              <a:ea typeface="+mj-ea"/>
            </a:endParaRPr>
          </a:p>
          <a:p>
            <a:pPr>
              <a:spcBef>
                <a:spcPts val="1200"/>
              </a:spcBef>
              <a:defRPr/>
            </a:pPr>
            <a:r>
              <a:rPr lang="en-US" altLang="ja-JP" sz="2400" dirty="0">
                <a:latin typeface="+mj-ea"/>
                <a:ea typeface="+mj-ea"/>
              </a:rPr>
              <a:t>    </a:t>
            </a:r>
            <a:r>
              <a:rPr lang="ja-JP" altLang="en-US" sz="2400" dirty="0">
                <a:latin typeface="+mj-ea"/>
                <a:ea typeface="+mj-ea"/>
              </a:rPr>
              <a:t>容と関連を図り扱うこと</a:t>
            </a: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555"/>
    </mc:Choice>
    <mc:Fallback xmlns="">
      <p:transition spd="slow" advTm="72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11825</Words>
  <Application>Microsoft Office PowerPoint</Application>
  <PresentationFormat>画面に合わせる (4:3)</PresentationFormat>
  <Paragraphs>665</Paragraphs>
  <Slides>37</Slides>
  <Notes>37</Notes>
  <HiddenSlides>0</HiddenSlides>
  <MMClips>37</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37</vt:i4>
      </vt:variant>
    </vt:vector>
  </HeadingPairs>
  <TitlesOfParts>
    <vt:vector size="44" baseType="lpstr">
      <vt:lpstr>HGP教科書体</vt:lpstr>
      <vt:lpstr>ＭＳ Ｐゴシック</vt:lpstr>
      <vt:lpstr>ＭＳ Ｐ明朝</vt:lpstr>
      <vt:lpstr>Arial</vt:lpstr>
      <vt:lpstr>Calibri</vt:lpstr>
      <vt:lpstr>Tahoma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2021-01-09T01:20:41Z</dcterms:created>
  <dcterms:modified xsi:type="dcterms:W3CDTF">2021-01-09T01:21:09Z</dcterms:modified>
</cp:coreProperties>
</file>