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90" r:id="rId1"/>
  </p:sldMasterIdLst>
  <p:notesMasterIdLst>
    <p:notesMasterId r:id="rId30"/>
  </p:notesMasterIdLst>
  <p:handoutMasterIdLst>
    <p:handoutMasterId r:id="rId31"/>
  </p:handoutMasterIdLst>
  <p:sldIdLst>
    <p:sldId id="377" r:id="rId2"/>
    <p:sldId id="416" r:id="rId3"/>
    <p:sldId id="440" r:id="rId4"/>
    <p:sldId id="443" r:id="rId5"/>
    <p:sldId id="450" r:id="rId6"/>
    <p:sldId id="268" r:id="rId7"/>
    <p:sldId id="453" r:id="rId8"/>
    <p:sldId id="454" r:id="rId9"/>
    <p:sldId id="455" r:id="rId10"/>
    <p:sldId id="1130" r:id="rId11"/>
    <p:sldId id="1131" r:id="rId12"/>
    <p:sldId id="422" r:id="rId13"/>
    <p:sldId id="401" r:id="rId14"/>
    <p:sldId id="424" r:id="rId15"/>
    <p:sldId id="423" r:id="rId16"/>
    <p:sldId id="444" r:id="rId17"/>
    <p:sldId id="406" r:id="rId18"/>
    <p:sldId id="447" r:id="rId19"/>
    <p:sldId id="445" r:id="rId20"/>
    <p:sldId id="446" r:id="rId21"/>
    <p:sldId id="448" r:id="rId22"/>
    <p:sldId id="403" r:id="rId23"/>
    <p:sldId id="411" r:id="rId24"/>
    <p:sldId id="449" r:id="rId25"/>
    <p:sldId id="451" r:id="rId26"/>
    <p:sldId id="452" r:id="rId27"/>
    <p:sldId id="412" r:id="rId28"/>
    <p:sldId id="1132" r:id="rId29"/>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QU+DA/0kT7Nvwfe8rD1k3g==" hashData="bi/eJF6ilvSNqCxO/QuSErAPkvS4fDI+FGALCGgys4IFoYj9l4c19aS5MtR73PllcErPnHiE9NTOh8CBiWvfz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3399"/>
    <a:srgbClr val="800000"/>
    <a:srgbClr val="FFCCFF"/>
    <a:srgbClr val="FF6699"/>
    <a:srgbClr val="FFFF66"/>
    <a:srgbClr val="CC99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777" autoAdjust="0"/>
  </p:normalViewPr>
  <p:slideViewPr>
    <p:cSldViewPr>
      <p:cViewPr varScale="1">
        <p:scale>
          <a:sx n="47" d="100"/>
          <a:sy n="47" d="100"/>
        </p:scale>
        <p:origin x="1962"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900" y="266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65" tIns="46033" rIns="92065" bIns="46033"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9" y="0"/>
            <a:ext cx="2946400" cy="496888"/>
          </a:xfrm>
          <a:prstGeom prst="rect">
            <a:avLst/>
          </a:prstGeom>
          <a:noFill/>
          <a:ln w="9525">
            <a:noFill/>
            <a:miter lim="800000"/>
            <a:headEnd/>
            <a:tailEnd/>
          </a:ln>
          <a:effectLst/>
        </p:spPr>
        <p:txBody>
          <a:bodyPr vert="horz" wrap="square" lIns="92065" tIns="46033" rIns="92065" bIns="46033"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4"/>
            <a:ext cx="2946400" cy="496887"/>
          </a:xfrm>
          <a:prstGeom prst="rect">
            <a:avLst/>
          </a:prstGeom>
          <a:noFill/>
          <a:ln w="9525">
            <a:noFill/>
            <a:miter lim="800000"/>
            <a:headEnd/>
            <a:tailEnd/>
          </a:ln>
          <a:effectLst/>
        </p:spPr>
        <p:txBody>
          <a:bodyPr vert="horz" wrap="square" lIns="92065" tIns="46033" rIns="92065" bIns="46033"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9" y="9428164"/>
            <a:ext cx="2946400" cy="496887"/>
          </a:xfrm>
          <a:prstGeom prst="rect">
            <a:avLst/>
          </a:prstGeom>
          <a:noFill/>
          <a:ln w="9525">
            <a:noFill/>
            <a:miter lim="800000"/>
            <a:headEnd/>
            <a:tailEnd/>
          </a:ln>
          <a:effectLst/>
        </p:spPr>
        <p:txBody>
          <a:bodyPr vert="horz" wrap="square" lIns="92065" tIns="46033" rIns="92065" bIns="46033"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F04CA725-061C-4CA4-90C5-5A2CF3256B86}" type="slidenum">
              <a:rPr lang="en-US" altLang="ja-JP"/>
              <a:pPr>
                <a:defRPr/>
              </a:pPr>
              <a:t>‹#›</a:t>
            </a:fld>
            <a:endParaRPr lang="en-US" altLang="ja-JP"/>
          </a:p>
        </p:txBody>
      </p:sp>
    </p:spTree>
    <p:extLst>
      <p:ext uri="{BB962C8B-B14F-4D97-AF65-F5344CB8AC3E}">
        <p14:creationId xmlns:p14="http://schemas.microsoft.com/office/powerpoint/2010/main" val="3893859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65" tIns="46033" rIns="92065" bIns="46033"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9" y="0"/>
            <a:ext cx="2946400" cy="496888"/>
          </a:xfrm>
          <a:prstGeom prst="rect">
            <a:avLst/>
          </a:prstGeom>
          <a:noFill/>
          <a:ln w="9525">
            <a:noFill/>
            <a:miter lim="800000"/>
            <a:headEnd/>
            <a:tailEnd/>
          </a:ln>
          <a:effectLst/>
        </p:spPr>
        <p:txBody>
          <a:bodyPr vert="horz" wrap="square" lIns="92065" tIns="46033" rIns="92065" bIns="46033"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8196"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1" y="4714876"/>
            <a:ext cx="5438775" cy="4467225"/>
          </a:xfrm>
          <a:prstGeom prst="rect">
            <a:avLst/>
          </a:prstGeom>
          <a:noFill/>
          <a:ln w="9525">
            <a:noFill/>
            <a:miter lim="800000"/>
            <a:headEnd/>
            <a:tailEnd/>
          </a:ln>
          <a:effectLst/>
        </p:spPr>
        <p:txBody>
          <a:bodyPr vert="horz" wrap="square" lIns="92065" tIns="46033" rIns="92065" bIns="46033"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4"/>
            <a:ext cx="2946400" cy="496887"/>
          </a:xfrm>
          <a:prstGeom prst="rect">
            <a:avLst/>
          </a:prstGeom>
          <a:noFill/>
          <a:ln w="9525">
            <a:noFill/>
            <a:miter lim="800000"/>
            <a:headEnd/>
            <a:tailEnd/>
          </a:ln>
          <a:effectLst/>
        </p:spPr>
        <p:txBody>
          <a:bodyPr vert="horz" wrap="square" lIns="92065" tIns="46033" rIns="92065" bIns="46033"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9" y="9428164"/>
            <a:ext cx="2946400" cy="496887"/>
          </a:xfrm>
          <a:prstGeom prst="rect">
            <a:avLst/>
          </a:prstGeom>
          <a:noFill/>
          <a:ln w="9525">
            <a:noFill/>
            <a:miter lim="800000"/>
            <a:headEnd/>
            <a:tailEnd/>
          </a:ln>
          <a:effectLst/>
        </p:spPr>
        <p:txBody>
          <a:bodyPr vert="horz" wrap="square" lIns="92065" tIns="46033" rIns="92065" bIns="46033"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48A18BD5-F2C5-4F02-BA1B-5C78CEEBAEC7}" type="slidenum">
              <a:rPr lang="en-US" altLang="ja-JP"/>
              <a:pPr>
                <a:defRPr/>
              </a:pPr>
              <a:t>‹#›</a:t>
            </a:fld>
            <a:endParaRPr lang="en-US" altLang="ja-JP"/>
          </a:p>
        </p:txBody>
      </p:sp>
    </p:spTree>
    <p:extLst>
      <p:ext uri="{BB962C8B-B14F-4D97-AF65-F5344CB8AC3E}">
        <p14:creationId xmlns:p14="http://schemas.microsoft.com/office/powerpoint/2010/main" val="7319409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FF269B5F-9720-4B7F-A9EC-9D2C24D625C4}" type="slidenum">
              <a:rPr kumimoji="1" lang="en-US" altLang="ja-JP" smtClean="0">
                <a:latin typeface="Arial" panose="020B0604020202020204" pitchFamily="34" charset="0"/>
              </a:rPr>
              <a:pPr/>
              <a:t>1</a:t>
            </a:fld>
            <a:endParaRPr kumimoji="1" lang="en-US" altLang="ja-JP">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ただいまから，「新教育課程　中学校理科」の説明をはじめます。</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a:t>
            </a: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説明の時間は，約３５分間です。</a:t>
            </a: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スライドの右上に，学習指導要領の解説の該当ページを示しておりますので，</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必要に応じてマーカーかラインを引きながらお聞きください。</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また、途中でスライドを止め、ポイント等を学習指導要領解説にメモするなどしていただいて結構です。</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それでは，説明を始めます。</a:t>
            </a:r>
          </a:p>
        </p:txBody>
      </p:sp>
    </p:spTree>
    <p:extLst>
      <p:ext uri="{BB962C8B-B14F-4D97-AF65-F5344CB8AC3E}">
        <p14:creationId xmlns:p14="http://schemas.microsoft.com/office/powerpoint/2010/main" val="1425117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20FF0CE2-BD19-4B59-97C3-59C35C09384C}" type="slidenum">
              <a:rPr kumimoji="1" lang="en-US" altLang="ja-JP" smtClean="0">
                <a:latin typeface="Arial" panose="020B0604020202020204" pitchFamily="34" charset="0"/>
              </a:rPr>
              <a:pPr/>
              <a:t>10</a:t>
            </a:fld>
            <a:endParaRPr kumimoji="1" lang="en-US" altLang="ja-JP">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ここで、学習指導要領解説における「内容」のア「知識及び技能」に示されている文章の文末表現について、いくつか特徴的な記載がありますので、理解の度合いを示すイメージを紹介します。</a:t>
            </a:r>
            <a:endParaRPr lang="en-US" altLang="ja-JP" dirty="0">
              <a:latin typeface="ＭＳ 明朝" panose="02020609040205080304" pitchFamily="17" charset="-128"/>
              <a:ea typeface="ＭＳ 明朝" panose="02020609040205080304" pitchFamily="17" charset="-128"/>
            </a:endParaRPr>
          </a:p>
          <a:p>
            <a:pPr eaLnBrk="1" hangingPunct="1">
              <a:defRPr/>
            </a:pPr>
            <a:r>
              <a:rPr lang="ja-JP" altLang="en-US" dirty="0">
                <a:latin typeface="ＭＳ 明朝" panose="02020609040205080304" pitchFamily="17" charset="-128"/>
                <a:ea typeface="ＭＳ 明朝" panose="02020609040205080304" pitchFamily="17" charset="-128"/>
              </a:rPr>
              <a:t>　まず、「知る」という表現は、「教師が情報を与えたことについて、生徒が知る」、「理解する」という表現は、「教師がある程度導くことによって、生徒が理解する」、「見いだして理解する」という表現は、「生徒自身が関係性や規則性に気付き、理解する」、「関係付けて理解する」という表現は、「生徒自身が「あること」と「あること」とを関連付けて理解する」ということをイメージして指導に生かしてください。</a:t>
            </a:r>
            <a:endParaRPr lang="en-US" altLang="ja-JP" dirty="0">
              <a:latin typeface="ＭＳ 明朝" panose="02020609040205080304" pitchFamily="17" charset="-128"/>
              <a:ea typeface="ＭＳ 明朝" panose="02020609040205080304" pitchFamily="17" charset="-128"/>
            </a:endParaRPr>
          </a:p>
          <a:p>
            <a:pPr eaLnBrk="1" hangingPunct="1">
              <a:defRPr/>
            </a:pPr>
            <a:endParaRPr lang="en-US" altLang="ja-JP" dirty="0">
              <a:latin typeface="Tahoma" panose="020B0604030504040204" pitchFamily="34" charset="0"/>
            </a:endParaRPr>
          </a:p>
          <a:p>
            <a:pPr eaLnBrk="1" hangingPunct="1">
              <a:defRPr/>
            </a:pPr>
            <a:endParaRPr lang="en-US" altLang="ja-JP" dirty="0">
              <a:latin typeface="Tahoma" panose="020B0604030504040204" pitchFamily="34" charset="0"/>
            </a:endParaRPr>
          </a:p>
          <a:p>
            <a:pPr eaLnBrk="1" hangingPunct="1">
              <a:defRPr/>
            </a:pPr>
            <a:endParaRPr lang="en-US" altLang="ja-JP" dirty="0">
              <a:latin typeface="Tahoma" panose="020B0604030504040204" pitchFamily="34" charset="0"/>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084233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20FF0CE2-BD19-4B59-97C3-59C35C09384C}" type="slidenum">
              <a:rPr kumimoji="1" lang="en-US" altLang="ja-JP" smtClean="0">
                <a:latin typeface="Arial" panose="020B0604020202020204" pitchFamily="34" charset="0"/>
              </a:rPr>
              <a:pPr/>
              <a:t>11</a:t>
            </a:fld>
            <a:endParaRPr kumimoji="1" lang="en-US" altLang="ja-JP">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88" eaLnBrk="1" hangingPunct="1">
              <a:defRPr/>
            </a:pPr>
            <a:r>
              <a:rPr lang="ja-JP" altLang="en-US" dirty="0">
                <a:latin typeface="ＭＳ 明朝" panose="02020609040205080304" pitchFamily="17" charset="-128"/>
                <a:ea typeface="ＭＳ 明朝" panose="02020609040205080304" pitchFamily="17" charset="-128"/>
              </a:rPr>
              <a:t>　さらに、「認識する」という表現は、「生徒自身が複数の「理解した」内容から物事の本質や意味を理解する」ということをイメージして指導に生かしてください。</a:t>
            </a:r>
            <a:endParaRPr lang="en-US" altLang="ja-JP" dirty="0">
              <a:latin typeface="ＭＳ 明朝" panose="02020609040205080304" pitchFamily="17" charset="-128"/>
              <a:ea typeface="ＭＳ 明朝" panose="02020609040205080304" pitchFamily="17" charset="-128"/>
            </a:endParaRPr>
          </a:p>
          <a:p>
            <a:pPr eaLnBrk="1" hangingPunct="1">
              <a:defRPr/>
            </a:pPr>
            <a:r>
              <a:rPr lang="ja-JP" altLang="en-US" dirty="0">
                <a:latin typeface="ＭＳ 明朝" panose="02020609040205080304" pitchFamily="17" charset="-128"/>
                <a:ea typeface="ＭＳ 明朝" panose="02020609040205080304" pitchFamily="17" charset="-128"/>
              </a:rPr>
              <a:t>　また、学習</a:t>
            </a:r>
            <a:r>
              <a:rPr lang="ja-JP" altLang="en-US">
                <a:latin typeface="ＭＳ 明朝" panose="02020609040205080304" pitchFamily="17" charset="-128"/>
                <a:ea typeface="ＭＳ 明朝" panose="02020609040205080304" pitchFamily="17" charset="-128"/>
              </a:rPr>
              <a:t>指導要領解説に</a:t>
            </a:r>
            <a:r>
              <a:rPr lang="ja-JP" altLang="en-US" dirty="0">
                <a:latin typeface="ＭＳ 明朝" panose="02020609040205080304" pitchFamily="17" charset="-128"/>
                <a:ea typeface="ＭＳ 明朝" panose="02020609040205080304" pitchFamily="17" charset="-128"/>
              </a:rPr>
              <a:t>おける「内容の取扱い」に示されている文章の文末表現</a:t>
            </a:r>
            <a:r>
              <a:rPr lang="ja-JP" altLang="en-US">
                <a:latin typeface="ＭＳ 明朝" panose="02020609040205080304" pitchFamily="17" charset="-128"/>
                <a:ea typeface="ＭＳ 明朝" panose="02020609040205080304" pitchFamily="17" charset="-128"/>
              </a:rPr>
              <a:t>について、</a:t>
            </a:r>
            <a:r>
              <a:rPr lang="ja-JP" altLang="en-US" dirty="0">
                <a:latin typeface="ＭＳ 明朝" panose="02020609040205080304" pitchFamily="17" charset="-128"/>
                <a:ea typeface="ＭＳ 明朝" panose="02020609040205080304" pitchFamily="17" charset="-128"/>
              </a:rPr>
              <a:t>「扱う」という表現は、「じっくり扱って指導する」、「触れる」という表現は、「軽い扱い」とすることとしていますので、今後の指導に生かしてください。</a:t>
            </a:r>
            <a:endParaRPr lang="en-US" altLang="ja-JP" dirty="0">
              <a:latin typeface="ＭＳ 明朝" panose="02020609040205080304" pitchFamily="17" charset="-128"/>
              <a:ea typeface="ＭＳ 明朝" panose="02020609040205080304" pitchFamily="17" charset="-128"/>
            </a:endParaRPr>
          </a:p>
          <a:p>
            <a:pPr eaLnBrk="1" hangingPunct="1">
              <a:defRPr/>
            </a:pPr>
            <a:endParaRPr lang="en-US" altLang="ja-JP" dirty="0">
              <a:latin typeface="Tahoma" panose="020B0604030504040204" pitchFamily="34" charset="0"/>
            </a:endParaRPr>
          </a:p>
          <a:p>
            <a:pPr eaLnBrk="1" hangingPunct="1">
              <a:defRPr/>
            </a:pPr>
            <a:endParaRPr lang="en-US" altLang="ja-JP" dirty="0">
              <a:latin typeface="Tahoma" panose="020B0604030504040204" pitchFamily="34" charset="0"/>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27453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F305A6B3-7C1C-40FB-BDC5-E40ED5DFD8EC}" type="slidenum">
              <a:rPr kumimoji="1" lang="en-US" altLang="ja-JP" smtClean="0">
                <a:latin typeface="Arial" panose="020B0604020202020204" pitchFamily="34" charset="0"/>
              </a:rPr>
              <a:pPr/>
              <a:t>12</a:t>
            </a:fld>
            <a:endParaRPr kumimoji="1" lang="en-US" altLang="ja-JP">
              <a:latin typeface="Arial" panose="020B0604020202020204"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続いて，学習内容の改善について説明します。解説は１６ページです。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１６ページから２０ページにかけて，図が２，３，４　と続きます。この部分の見方については，１１ページの（２）目標の改善の要点に示されていますが，図２，図３は獲得すべき知識・技能，図４は，科学的な思考力，判断力，表現力等を育成するための科学的に探究する活動例と，各分野で育むべき学びに向かう人間性の例が示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１６ページを再度ご覧下さい。今回の改訂においても，従前と同様に「エネルギー」，「粒子」，「生命」，「地球」 などの科学の基本的な概念等を柱として構成し，科学に関する基本的概念の一層の定着を図ることができるようになっています。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まず，「エネルギー」領域では，第１学年の「２力のつり合い」，第３学年の「水圧（浮力）」が学年移行による配列の変更が行われました。また，第２学年に放射線を含む内容が追加されています。</a:t>
            </a:r>
          </a:p>
        </p:txBody>
      </p:sp>
    </p:spTree>
    <p:extLst>
      <p:ext uri="{BB962C8B-B14F-4D97-AF65-F5344CB8AC3E}">
        <p14:creationId xmlns:p14="http://schemas.microsoft.com/office/powerpoint/2010/main" val="2399594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804B4BAD-CF2B-45AE-B4C4-407D03711CFC}" type="slidenum">
              <a:rPr kumimoji="1" lang="en-US" altLang="ja-JP" smtClean="0">
                <a:latin typeface="Arial" panose="020B0604020202020204" pitchFamily="34" charset="0"/>
              </a:rPr>
              <a:pPr/>
              <a:t>13</a:t>
            </a:fld>
            <a:endParaRPr kumimoji="1" lang="en-US" altLang="ja-JP">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次に，解説の１７ページ　「粒子」領域では，第３学年に第１学年からプラスチックの取り扱いが移行されています。また，第３学年の「化学変化と電池」の内容の充実が行われています。</a:t>
            </a:r>
          </a:p>
        </p:txBody>
      </p:sp>
    </p:spTree>
    <p:extLst>
      <p:ext uri="{BB962C8B-B14F-4D97-AF65-F5344CB8AC3E}">
        <p14:creationId xmlns:p14="http://schemas.microsoft.com/office/powerpoint/2010/main" val="1134226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0F09F362-7885-47EB-AEE5-118CECC76748}" type="slidenum">
              <a:rPr kumimoji="1" lang="en-US" altLang="ja-JP" smtClean="0">
                <a:latin typeface="Arial" panose="020B0604020202020204" pitchFamily="34" charset="0"/>
              </a:rPr>
              <a:pPr/>
              <a:t>14</a:t>
            </a:fld>
            <a:endParaRPr kumimoji="1" lang="en-US" altLang="ja-JP">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解説の１８ページの　「生命」領域では，これまで４つのカテゴリーに分けられていましたが，「生物の多様性と共通性」のカテゴリーが削除されています。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また，第１学年で「生物の分類」，第２学年で「植物のつくりとはたらき」，第３学年で「生殖・発生・遺伝・多様性と進化・変遷」を扱うように構成が変更されています。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50131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169FC85D-7857-468A-9141-D78B46CF93D1}" type="slidenum">
              <a:rPr kumimoji="1" lang="en-US" altLang="ja-JP" smtClean="0">
                <a:latin typeface="Arial" panose="020B0604020202020204" pitchFamily="34" charset="0"/>
              </a:rPr>
              <a:pPr/>
              <a:t>15</a:t>
            </a:fld>
            <a:endParaRPr kumimoji="1" lang="en-US" altLang="ja-JP">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解説の１９ページの　「地球」領域では，各学年に自然災害が追加されていています。この領域での大きな特徴は，今まで１分野で取り扱ってきた圧力が，第２学年の２分野，気象要素の中で取り扱うようになっていることです。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このように「知識及び技能」については，内容の系統性の確保とともに，育成を目指す資質・能力とのつながりを意識した構成，配列となるように，改善・充実されています。</a:t>
            </a:r>
          </a:p>
        </p:txBody>
      </p:sp>
    </p:spTree>
    <p:extLst>
      <p:ext uri="{BB962C8B-B14F-4D97-AF65-F5344CB8AC3E}">
        <p14:creationId xmlns:p14="http://schemas.microsoft.com/office/powerpoint/2010/main" val="865394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30ECFF63-5A2D-46DC-BBC4-634471477AC6}" type="slidenum">
              <a:rPr kumimoji="1" lang="en-US" altLang="ja-JP" smtClean="0">
                <a:latin typeface="Arial" panose="020B0604020202020204" pitchFamily="34" charset="0"/>
              </a:rPr>
              <a:pPr/>
              <a:t>16</a:t>
            </a:fld>
            <a:endParaRPr kumimoji="1" lang="en-US" altLang="ja-JP">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次に，解説の２０ページに示される思考力，判断力，表現力等についてです。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３年間を通じて，科学的に探究するために必要な資質・能力を育成するために，指導の重点に示された各学年で主に重視する探究の学習過程の例を基に</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・第１学年では自然の事物・現象に進んで関わり，その中から問題を見いだす。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・第２学年では解決する方法を立案し，その結果を分析して解釈する。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・第３学年は探究の過程を振り返る。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と整理されています。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また，学びに向かう力，人間性等については，自然の事物・現象に進んで関わり，科学的に探究しようとする態度や生命の尊重，自然環境の保全に寄与する態度を育てることが示されています。</a:t>
            </a: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136551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EFA1A64A-2DE4-4A0F-A408-9F4FFE9B6781}" type="slidenum">
              <a:rPr kumimoji="1" lang="en-US" altLang="ja-JP" smtClean="0">
                <a:latin typeface="Arial" panose="020B0604020202020204" pitchFamily="34" charset="0"/>
              </a:rPr>
              <a:pPr/>
              <a:t>17</a:t>
            </a:fld>
            <a:endParaRPr kumimoji="1" lang="en-US" altLang="ja-JP">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次に，具体的に，各学年の内容の変更について説明します。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まず，</a:t>
            </a:r>
            <a:r>
              <a:rPr lang="en-US" altLang="zh-CN" dirty="0">
                <a:latin typeface="ＭＳ 明朝" panose="02020609040205080304" pitchFamily="17" charset="-128"/>
                <a:ea typeface="ＭＳ 明朝" panose="02020609040205080304" pitchFamily="17" charset="-128"/>
              </a:rPr>
              <a:t>【</a:t>
            </a:r>
            <a:r>
              <a:rPr lang="zh-CN" altLang="en-US" dirty="0">
                <a:latin typeface="ＭＳ 明朝" panose="02020609040205080304" pitchFamily="17" charset="-128"/>
                <a:ea typeface="ＭＳ 明朝" panose="02020609040205080304" pitchFamily="17" charset="-128"/>
              </a:rPr>
              <a:t>第１学年</a:t>
            </a:r>
            <a:r>
              <a:rPr lang="en-US" altLang="zh-CN" dirty="0">
                <a:latin typeface="ＭＳ 明朝" panose="02020609040205080304" pitchFamily="17" charset="-128"/>
                <a:ea typeface="ＭＳ 明朝" panose="02020609040205080304" pitchFamily="17" charset="-128"/>
              </a:rPr>
              <a:t>】</a:t>
            </a:r>
            <a:r>
              <a:rPr lang="zh-CN" altLang="en-US" dirty="0">
                <a:latin typeface="ＭＳ 明朝" panose="02020609040205080304" pitchFamily="17" charset="-128"/>
                <a:ea typeface="ＭＳ 明朝" panose="02020609040205080304" pitchFamily="17" charset="-128"/>
              </a:rPr>
              <a:t>（第１分野）</a:t>
            </a:r>
            <a:r>
              <a:rPr lang="ja-JP" altLang="en-US" dirty="0">
                <a:latin typeface="ＭＳ 明朝" panose="02020609040205080304" pitchFamily="17" charset="-128"/>
                <a:ea typeface="ＭＳ 明朝" panose="02020609040205080304" pitchFamily="17" charset="-128"/>
              </a:rPr>
              <a:t>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解説の２９ページからの（１）身近な物理現象では，追加及び移行が行われました。３０ページ中段の四角囲みの中の，「内容の取扱い」　アに，「白色光はプリズムなどによっていろいろな色の光に分かれること」が追加されています。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また，音については，３１ページの最後の行に，小学校第３学年での学習のつながりを意識しながら学習展開をすることが追加されています。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そして，３２ページ最初の四角囲みの中の　（イ）○アの４行目，「また，」の後に示されている「物体に働く２力についての実験を行い，力がつり合うときの条件を見いだして理解すること」が，第３学年から移行されています。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具体的には，３３ページの○アの４段落目に，</a:t>
            </a:r>
            <a:r>
              <a:rPr lang="ja-JP" altLang="en-US" dirty="0">
                <a:solidFill>
                  <a:srgbClr val="000000"/>
                </a:solidFill>
                <a:latin typeface="ＭＳ 明朝" panose="02020609040205080304" pitchFamily="17" charset="-128"/>
                <a:ea typeface="ＭＳ 明朝" panose="02020609040205080304" pitchFamily="17" charset="-128"/>
              </a:rPr>
              <a:t>２力がつり合う条件については，例えば，２本のばねばかりを用いて，一つの物体を引く実験を行い，２力がつり合うときのそれぞれの力の大きさと向きなどを調べ，つり合いの条件を見いだして理解させることが示されています。</a:t>
            </a:r>
            <a:endParaRPr lang="en-US" altLang="ja-JP" dirty="0">
              <a:solidFill>
                <a:srgbClr val="000000"/>
              </a:solidFill>
              <a:latin typeface="ＭＳ 明朝" panose="02020609040205080304" pitchFamily="17" charset="-128"/>
              <a:ea typeface="ＭＳ 明朝" panose="02020609040205080304" pitchFamily="17" charset="-128"/>
            </a:endParaRPr>
          </a:p>
          <a:p>
            <a:pPr eaLnBrk="1" hangingPunct="1"/>
            <a:r>
              <a:rPr lang="ja-JP" altLang="en-US" dirty="0">
                <a:solidFill>
                  <a:srgbClr val="000000"/>
                </a:solidFill>
                <a:latin typeface="ＭＳ 明朝" panose="02020609040205080304" pitchFamily="17" charset="-128"/>
                <a:ea typeface="ＭＳ 明朝" panose="02020609040205080304" pitchFamily="17" charset="-128"/>
              </a:rPr>
              <a:t>　さらに，２行下の後半には，机の上に静止している物体に働く力について考えさせ，下向きに働いている重力とつり合うように机の面が物体を押し上げている力があることを理解させたりすることが示されています。 </a:t>
            </a:r>
            <a:endParaRPr lang="en-US" altLang="ja-JP" dirty="0">
              <a:latin typeface="ＭＳ 明朝" panose="02020609040205080304" pitchFamily="17" charset="-128"/>
              <a:ea typeface="ＭＳ 明朝" panose="02020609040205080304" pitchFamily="17" charset="-128"/>
            </a:endParaRPr>
          </a:p>
          <a:p>
            <a:pPr eaLnBrk="1" hangingPunct="1"/>
            <a:endParaRPr lang="zh-CN"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534447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7BDE27A5-EF7A-4252-8DDE-F0738932DEE2}" type="slidenum">
              <a:rPr kumimoji="1" lang="en-US" altLang="ja-JP" smtClean="0">
                <a:latin typeface="Arial" panose="020B0604020202020204" pitchFamily="34" charset="0"/>
              </a:rPr>
              <a:pPr/>
              <a:t>18</a:t>
            </a:fld>
            <a:endParaRPr kumimoji="1" lang="en-US" altLang="ja-JP">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第１学年</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（第２分野）についてです。解説は，７４ページです。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これまで，「生命」領域は，第１学年で植物，第２学年で動物，第３学年で増え方，遺伝について学習していましたが，今回の改訂で，第</a:t>
            </a:r>
            <a:r>
              <a:rPr lang="en-US" altLang="ja-JP" dirty="0">
                <a:latin typeface="ＭＳ 明朝" panose="02020609040205080304" pitchFamily="17" charset="-128"/>
                <a:ea typeface="ＭＳ 明朝" panose="02020609040205080304" pitchFamily="17" charset="-128"/>
              </a:rPr>
              <a:t>1</a:t>
            </a:r>
            <a:r>
              <a:rPr lang="ja-JP" altLang="en-US" dirty="0">
                <a:latin typeface="ＭＳ 明朝" panose="02020609040205080304" pitchFamily="17" charset="-128"/>
                <a:ea typeface="ＭＳ 明朝" panose="02020609040205080304" pitchFamily="17" charset="-128"/>
              </a:rPr>
              <a:t>学年で「生物の分類」，第</a:t>
            </a:r>
            <a:r>
              <a:rPr lang="en-US" altLang="ja-JP" dirty="0">
                <a:latin typeface="ＭＳ 明朝" panose="02020609040205080304" pitchFamily="17" charset="-128"/>
                <a:ea typeface="ＭＳ 明朝" panose="02020609040205080304" pitchFamily="17" charset="-128"/>
              </a:rPr>
              <a:t>2</a:t>
            </a:r>
            <a:r>
              <a:rPr lang="ja-JP" altLang="en-US" dirty="0">
                <a:latin typeface="ＭＳ 明朝" panose="02020609040205080304" pitchFamily="17" charset="-128"/>
                <a:ea typeface="ＭＳ 明朝" panose="02020609040205080304" pitchFamily="17" charset="-128"/>
              </a:rPr>
              <a:t>学年で「生物のつくりとはたらき」，第</a:t>
            </a:r>
            <a:r>
              <a:rPr lang="en-US" altLang="ja-JP" dirty="0">
                <a:latin typeface="ＭＳ 明朝" panose="02020609040205080304" pitchFamily="17" charset="-128"/>
                <a:ea typeface="ＭＳ 明朝" panose="02020609040205080304" pitchFamily="17" charset="-128"/>
              </a:rPr>
              <a:t>3</a:t>
            </a:r>
            <a:r>
              <a:rPr lang="ja-JP" altLang="en-US" dirty="0">
                <a:latin typeface="ＭＳ 明朝" panose="02020609040205080304" pitchFamily="17" charset="-128"/>
                <a:ea typeface="ＭＳ 明朝" panose="02020609040205080304" pitchFamily="17" charset="-128"/>
              </a:rPr>
              <a:t>学年で「生殖・発生・遺伝・進化・変遷」を扱うように，構成されています。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そこで，（１）いろいろな生物とその共通点の中で，７５ページ，最初の四角囲みの中の（ア）に，「分類の仕方」が追加されています。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こでの分類は，７６ページの四角囲みの上の段落，「なお」の後，観察及び資料等から見いだした観点や基準を基にして行わせるものとし，目的に応じて多様な分類の仕方があり，分類することの意味に気付かせるような学習活動を設定することが重要で，学問としての生物の系統分類を理解させることではないことに留意することが示されています。つまり，自分で見て，調べることを大切にするということ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また，８０ページの（２）大地の成り立ちと変化では，自然災害（火山災害など）が追加され，火山→地震→地層の順で学習していたものが，地層→火山→地震の順に変更されています。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そして，８５ページの（エ）</a:t>
            </a:r>
            <a:r>
              <a:rPr lang="ja-JP" altLang="en-US" dirty="0">
                <a:solidFill>
                  <a:srgbClr val="000000"/>
                </a:solidFill>
                <a:latin typeface="ＭＳ 明朝" panose="02020609040205080304" pitchFamily="17" charset="-128"/>
                <a:ea typeface="ＭＳ 明朝" panose="02020609040205080304" pitchFamily="17" charset="-128"/>
              </a:rPr>
              <a:t>自然の恵みと火山災害・地震災害について，第３学年で学習していた内容が，第１学年で学ぶように移行されています。</a:t>
            </a:r>
            <a:endParaRPr lang="en-US" altLang="ja-JP" dirty="0">
              <a:solidFill>
                <a:srgbClr val="000000"/>
              </a:solidFill>
              <a:latin typeface="ＭＳ 明朝" panose="02020609040205080304" pitchFamily="17" charset="-128"/>
              <a:ea typeface="ＭＳ 明朝" panose="02020609040205080304" pitchFamily="17" charset="-128"/>
            </a:endParaRPr>
          </a:p>
          <a:p>
            <a:r>
              <a:rPr lang="ja-JP" altLang="en-US" dirty="0">
                <a:solidFill>
                  <a:srgbClr val="000000"/>
                </a:solidFill>
                <a:latin typeface="ＭＳ 明朝" panose="02020609040205080304" pitchFamily="17" charset="-128"/>
                <a:ea typeface="ＭＳ 明朝" panose="02020609040205080304" pitchFamily="17" charset="-128"/>
              </a:rPr>
              <a:t>　これは，小学校での災害についての学習を発達段階に応じて系統的に進めるために，中学校でも，まず第１学年では，大地に関することを学習するという意図があるためです。 	</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37096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88052C82-7FCC-4BB8-92AC-DA07F025F0E2}" type="slidenum">
              <a:rPr kumimoji="1" lang="en-US" altLang="ja-JP" smtClean="0">
                <a:latin typeface="Arial" panose="020B0604020202020204" pitchFamily="34" charset="0"/>
              </a:rPr>
              <a:pPr/>
              <a:t>19</a:t>
            </a:fld>
            <a:endParaRPr kumimoji="1" lang="en-US" altLang="ja-JP">
              <a:latin typeface="Arial" panose="020B0604020202020204"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a:t>
            </a:r>
            <a:r>
              <a:rPr lang="ja-JP" altLang="en-US" sz="1100" dirty="0">
                <a:latin typeface="ＭＳ 明朝" panose="02020609040205080304" pitchFamily="17" charset="-128"/>
                <a:ea typeface="ＭＳ 明朝" panose="02020609040205080304" pitchFamily="17" charset="-128"/>
              </a:rPr>
              <a:t>次に</a:t>
            </a:r>
            <a:r>
              <a:rPr lang="en-US" altLang="ja-JP" sz="1100" dirty="0">
                <a:latin typeface="ＭＳ 明朝" panose="02020609040205080304" pitchFamily="17" charset="-128"/>
                <a:ea typeface="ＭＳ 明朝" panose="02020609040205080304" pitchFamily="17" charset="-128"/>
              </a:rPr>
              <a:t>【</a:t>
            </a:r>
            <a:r>
              <a:rPr lang="ja-JP" altLang="en-US" sz="1100" dirty="0">
                <a:latin typeface="ＭＳ 明朝" panose="02020609040205080304" pitchFamily="17" charset="-128"/>
                <a:ea typeface="ＭＳ 明朝" panose="02020609040205080304" pitchFamily="17" charset="-128"/>
              </a:rPr>
              <a:t>第２学年</a:t>
            </a:r>
            <a:r>
              <a:rPr lang="en-US" altLang="ja-JP" sz="1100" dirty="0">
                <a:latin typeface="ＭＳ 明朝" panose="02020609040205080304" pitchFamily="17" charset="-128"/>
                <a:ea typeface="ＭＳ 明朝" panose="02020609040205080304" pitchFamily="17" charset="-128"/>
              </a:rPr>
              <a:t>】</a:t>
            </a:r>
            <a:r>
              <a:rPr lang="ja-JP" altLang="en-US" sz="1100" dirty="0">
                <a:latin typeface="ＭＳ 明朝" panose="02020609040205080304" pitchFamily="17" charset="-128"/>
                <a:ea typeface="ＭＳ 明朝" panose="02020609040205080304" pitchFamily="17" charset="-128"/>
              </a:rPr>
              <a:t>（第１分野）についてです。</a:t>
            </a:r>
          </a:p>
          <a:p>
            <a:pPr eaLnBrk="1" hangingPunct="1"/>
            <a:r>
              <a:rPr lang="ja-JP" altLang="en-US" sz="1100" dirty="0">
                <a:latin typeface="ＭＳ 明朝" panose="02020609040205080304" pitchFamily="17" charset="-128"/>
                <a:ea typeface="ＭＳ 明朝" panose="02020609040205080304" pitchFamily="17" charset="-128"/>
              </a:rPr>
              <a:t>　解説の４０ページ（３）電流とその利用について，４１ページ，中段の四角囲みの中の「内容の取扱い」　エ　に示されるように，真空放電と関連付けながら放射線の性質と利用にも触れることが追加されています。そのことは，４３ページの　下から３行目，「その際」の後，「真空放電と関連させてＸ線にも触れるとともに，Ｘ線と同じように透過性などの性質をもつ放射線が存在し，医療や製造業などで利用されていることにも触れる」とあり，真空放電と放射線との関連を図ることが示されています。</a:t>
            </a:r>
            <a:endParaRPr lang="en-US" altLang="ja-JP" sz="1100" dirty="0">
              <a:latin typeface="ＭＳ 明朝" panose="02020609040205080304" pitchFamily="17" charset="-128"/>
              <a:ea typeface="ＭＳ 明朝" panose="02020609040205080304" pitchFamily="17" charset="-128"/>
            </a:endParaRPr>
          </a:p>
          <a:p>
            <a:pPr eaLnBrk="1" hangingPunct="1"/>
            <a:r>
              <a:rPr lang="ja-JP" altLang="en-US" sz="1100" dirty="0">
                <a:latin typeface="ＭＳ 明朝" panose="02020609040205080304" pitchFamily="17" charset="-128"/>
                <a:ea typeface="ＭＳ 明朝" panose="02020609040205080304" pitchFamily="17" charset="-128"/>
              </a:rPr>
              <a:t>　また，４６ページ（４）化学変化と原子・分子　では，４</a:t>
            </a:r>
            <a:r>
              <a:rPr lang="en-US" altLang="ja-JP" sz="1100" dirty="0">
                <a:latin typeface="ＭＳ 明朝" panose="02020609040205080304" pitchFamily="17" charset="-128"/>
                <a:ea typeface="ＭＳ 明朝" panose="02020609040205080304" pitchFamily="17" charset="-128"/>
              </a:rPr>
              <a:t>9</a:t>
            </a:r>
            <a:r>
              <a:rPr lang="ja-JP" altLang="en-US" sz="1100" dirty="0">
                <a:latin typeface="ＭＳ 明朝" panose="02020609040205080304" pitchFamily="17" charset="-128"/>
                <a:ea typeface="ＭＳ 明朝" panose="02020609040205080304" pitchFamily="17" charset="-128"/>
              </a:rPr>
              <a:t>ページの６行目に「</a:t>
            </a:r>
            <a:r>
              <a:rPr lang="ja-JP" altLang="en-US" sz="1100" dirty="0">
                <a:solidFill>
                  <a:srgbClr val="000000"/>
                </a:solidFill>
                <a:latin typeface="ＭＳ 明朝" panose="02020609040205080304" pitchFamily="17" charset="-128"/>
                <a:ea typeface="ＭＳ 明朝" panose="02020609040205080304" pitchFamily="17" charset="-128"/>
              </a:rPr>
              <a:t>硫黄を用いた実験では有害な気体が発生することもあるので，適切な実験の方法や条件を確認するとともに，理科室内の換気に十分注意する。 」と記述し，安全上の留意の徹底を図ることが示されています。</a:t>
            </a:r>
            <a:endParaRPr lang="en-US" altLang="ja-JP" sz="1100" dirty="0">
              <a:latin typeface="ＭＳ 明朝" panose="02020609040205080304" pitchFamily="17" charset="-128"/>
              <a:ea typeface="ＭＳ 明朝" panose="02020609040205080304" pitchFamily="17" charset="-128"/>
            </a:endParaRPr>
          </a:p>
          <a:p>
            <a:pPr eaLnBrk="1" hangingPunct="1"/>
            <a:r>
              <a:rPr lang="ja-JP" altLang="en-US" sz="1100" dirty="0">
                <a:latin typeface="ＭＳ 明朝" panose="02020609040205080304" pitchFamily="17" charset="-128"/>
                <a:ea typeface="ＭＳ 明朝" panose="02020609040205080304" pitchFamily="17" charset="-128"/>
              </a:rPr>
              <a:t>　続いて，</a:t>
            </a:r>
            <a:r>
              <a:rPr lang="en-US" altLang="ja-JP" sz="1100" dirty="0">
                <a:latin typeface="ＭＳ 明朝" panose="02020609040205080304" pitchFamily="17" charset="-128"/>
                <a:ea typeface="ＭＳ 明朝" panose="02020609040205080304" pitchFamily="17" charset="-128"/>
              </a:rPr>
              <a:t>【</a:t>
            </a:r>
            <a:r>
              <a:rPr lang="ja-JP" altLang="en-US" sz="1100" dirty="0">
                <a:latin typeface="ＭＳ 明朝" panose="02020609040205080304" pitchFamily="17" charset="-128"/>
                <a:ea typeface="ＭＳ 明朝" panose="02020609040205080304" pitchFamily="17" charset="-128"/>
              </a:rPr>
              <a:t>第２学年</a:t>
            </a:r>
            <a:r>
              <a:rPr lang="en-US" altLang="ja-JP" sz="1100" dirty="0">
                <a:latin typeface="ＭＳ 明朝" panose="02020609040205080304" pitchFamily="17" charset="-128"/>
                <a:ea typeface="ＭＳ 明朝" panose="02020609040205080304" pitchFamily="17" charset="-128"/>
              </a:rPr>
              <a:t>】</a:t>
            </a:r>
            <a:r>
              <a:rPr lang="ja-JP" altLang="en-US" sz="1100" dirty="0">
                <a:latin typeface="ＭＳ 明朝" panose="02020609040205080304" pitchFamily="17" charset="-128"/>
                <a:ea typeface="ＭＳ 明朝" panose="02020609040205080304" pitchFamily="17" charset="-128"/>
              </a:rPr>
              <a:t>（第２分野）についてです。</a:t>
            </a:r>
            <a:endParaRPr lang="en-US" altLang="ja-JP" sz="1100" dirty="0">
              <a:latin typeface="ＭＳ 明朝" panose="02020609040205080304" pitchFamily="17" charset="-128"/>
              <a:ea typeface="ＭＳ 明朝" panose="02020609040205080304" pitchFamily="17" charset="-128"/>
            </a:endParaRPr>
          </a:p>
          <a:p>
            <a:pPr eaLnBrk="1" hangingPunct="1"/>
            <a:r>
              <a:rPr lang="ja-JP" altLang="en-US" sz="1100" dirty="0">
                <a:latin typeface="ＭＳ 明朝" panose="02020609040205080304" pitchFamily="17" charset="-128"/>
                <a:ea typeface="ＭＳ 明朝" panose="02020609040205080304" pitchFamily="17" charset="-128"/>
              </a:rPr>
              <a:t>解説の８６ページの（３）生物の体のつくりと働き　が第１学年から移行しています。内容は，８７ページ下の四角囲みの中に示してあるとおり，これまで第１学年で学習していた「葉，茎，根のつくりと働きについて」ですので，内容の変更はありません。</a:t>
            </a:r>
            <a:endParaRPr lang="en-US" altLang="ja-JP" sz="1100" dirty="0">
              <a:latin typeface="ＭＳ 明朝" panose="02020609040205080304" pitchFamily="17" charset="-128"/>
              <a:ea typeface="ＭＳ 明朝" panose="02020609040205080304" pitchFamily="17" charset="-128"/>
            </a:endParaRPr>
          </a:p>
          <a:p>
            <a:pPr eaLnBrk="1" hangingPunct="1"/>
            <a:r>
              <a:rPr lang="ja-JP" altLang="en-US" sz="1100" dirty="0">
                <a:latin typeface="ＭＳ 明朝" panose="02020609040205080304" pitchFamily="17" charset="-128"/>
                <a:ea typeface="ＭＳ 明朝" panose="02020609040205080304" pitchFamily="17" charset="-128"/>
              </a:rPr>
              <a:t>　また，９２ページの（４）「気象とその変化」では，下の四角囲みの中の（ア）の○ア　気象要素　に「気圧を取り上げ，圧力について実験を行い，圧力は力の大きさと面積に関係があることを見いだして理解する」とあり，従来の第１学年の第１分野で学習していた圧力の内容が第２分野に移行されています。</a:t>
            </a:r>
            <a:endParaRPr lang="en-US" altLang="ja-JP" sz="1100" dirty="0">
              <a:latin typeface="ＭＳ 明朝" panose="02020609040205080304" pitchFamily="17" charset="-128"/>
              <a:ea typeface="ＭＳ 明朝" panose="02020609040205080304" pitchFamily="17" charset="-128"/>
            </a:endParaRPr>
          </a:p>
          <a:p>
            <a:pPr eaLnBrk="1" hangingPunct="1"/>
            <a:r>
              <a:rPr lang="ja-JP" altLang="en-US" sz="1100" dirty="0">
                <a:latin typeface="ＭＳ 明朝" panose="02020609040205080304" pitchFamily="17" charset="-128"/>
                <a:ea typeface="ＭＳ 明朝" panose="02020609040205080304" pitchFamily="17" charset="-128"/>
              </a:rPr>
              <a:t>　さらに，９７ページ（エ）自然の恵みと気象災害が追加されています。</a:t>
            </a:r>
            <a:endParaRPr lang="en-US" altLang="ja-JP" sz="11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416556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92676515-0186-4048-9AC1-C2056DD9034D}" type="slidenum">
              <a:rPr kumimoji="1" lang="en-US" altLang="ja-JP" smtClean="0">
                <a:latin typeface="Arial" panose="020B0604020202020204" pitchFamily="34" charset="0"/>
              </a:rPr>
              <a:pPr/>
              <a:t>2</a:t>
            </a:fld>
            <a:endParaRPr kumimoji="1" lang="en-US" altLang="ja-JP">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まず，理科改訂の趣旨についてです。解説の７ページです。</a:t>
            </a: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今回の改訂では，「資質・能力を育成する」ことについて，「知識及び技能」「思考力，判断力，表現力等」「学びに向かう力，人間性等」を育成することが大前提でありますが，「学びの過程をどうするか。」ということが大切になり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７ページ（２）理科の具体的な改善事項 ①の </a:t>
            </a:r>
            <a:r>
              <a:rPr lang="en-US" altLang="ja-JP" dirty="0" err="1">
                <a:latin typeface="ＭＳ 明朝" panose="02020609040205080304" pitchFamily="17" charset="-128"/>
                <a:ea typeface="ＭＳ 明朝" panose="02020609040205080304" pitchFamily="17" charset="-128"/>
              </a:rPr>
              <a:t>i</a:t>
            </a:r>
            <a:r>
              <a:rPr lang="en-US" altLang="ja-JP"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資質・能力を育成する学びの過程についての考え方　に，理科においては，課題の把握（発見），課題の探究（追究），課題の解決という探究の過程を通じた学習活動を行い，それぞれの過程において，資質・能力 が育成されるよう指導の改善</a:t>
            </a:r>
            <a:r>
              <a:rPr lang="ja-JP" altLang="en-US">
                <a:latin typeface="ＭＳ 明朝" panose="02020609040205080304" pitchFamily="17" charset="-128"/>
                <a:ea typeface="ＭＳ 明朝" panose="02020609040205080304" pitchFamily="17" charset="-128"/>
              </a:rPr>
              <a:t>を図る必要があること</a:t>
            </a:r>
            <a:r>
              <a:rPr lang="ja-JP" altLang="en-US" dirty="0">
                <a:latin typeface="ＭＳ 明朝" panose="02020609040205080304" pitchFamily="17" charset="-128"/>
                <a:ea typeface="ＭＳ 明朝" panose="02020609040205080304" pitchFamily="17" charset="-128"/>
              </a:rPr>
              <a:t>が示されています。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そして，２行下に，生徒が常に知的好奇心を持って身の回りの自然の事物・現象に関わるようになることや，その中で得た気付きから疑問を形成し，課題として設定することができるようになることを重視すべきである　と示されています。従前も目的意識をもつことが強調されていましたが，特に重視すべき事項として確認されてください。</a:t>
            </a:r>
          </a:p>
          <a:p>
            <a:pPr eaLnBrk="1" hangingPunct="1"/>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351398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E03A6B53-800B-41C2-BD45-A31E4EB47422}" type="slidenum">
              <a:rPr kumimoji="1" lang="en-US" altLang="ja-JP" smtClean="0">
                <a:latin typeface="Arial" panose="020B0604020202020204" pitchFamily="34" charset="0"/>
              </a:rPr>
              <a:pPr/>
              <a:t>20</a:t>
            </a:fld>
            <a:endParaRPr kumimoji="1" lang="en-US" altLang="ja-JP">
              <a:latin typeface="Arial" panose="020B060402020202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a:t>
            </a:r>
            <a:r>
              <a:rPr lang="ja-JP" altLang="en-US" sz="1000" dirty="0">
                <a:latin typeface="ＭＳ 明朝" panose="02020609040205080304" pitchFamily="17" charset="-128"/>
                <a:ea typeface="ＭＳ 明朝" panose="02020609040205080304" pitchFamily="17" charset="-128"/>
              </a:rPr>
              <a:t>次に，</a:t>
            </a:r>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第３学年</a:t>
            </a:r>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（第１分野）についてです。解説は５２ページからです。</a:t>
            </a:r>
          </a:p>
          <a:p>
            <a:pPr eaLnBrk="1" hangingPunct="1"/>
            <a:r>
              <a:rPr lang="ja-JP" altLang="en-US" sz="1000" dirty="0">
                <a:latin typeface="ＭＳ 明朝" panose="02020609040205080304" pitchFamily="17" charset="-128"/>
                <a:ea typeface="ＭＳ 明朝" panose="02020609040205080304" pitchFamily="17" charset="-128"/>
              </a:rPr>
              <a:t>　先ほども，述べましたが，２力のつりあいは，第１学年へ移行されましたが，５</a:t>
            </a:r>
            <a:r>
              <a:rPr lang="en-US" altLang="ja-JP" sz="1000" dirty="0">
                <a:latin typeface="ＭＳ 明朝" panose="02020609040205080304" pitchFamily="17" charset="-128"/>
                <a:ea typeface="ＭＳ 明朝" panose="02020609040205080304" pitchFamily="17" charset="-128"/>
              </a:rPr>
              <a:t>2</a:t>
            </a:r>
            <a:r>
              <a:rPr lang="ja-JP" altLang="en-US" sz="1000" dirty="0">
                <a:latin typeface="ＭＳ 明朝" panose="02020609040205080304" pitchFamily="17" charset="-128"/>
                <a:ea typeface="ＭＳ 明朝" panose="02020609040205080304" pitchFamily="17" charset="-128"/>
              </a:rPr>
              <a:t>ページ（５）運動とエネルギーの下の四角囲みの中の，（ア）の○ア　水中の物体に働く力　が第１学年から第３学年に移行されています。</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　この移行によって，力については，１年で「力」、２年で「圧力」、３年で「浮力」と段階的に学習することになります。</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　注意していただきたいのは，５７ページ第３段落目からです。「</a:t>
            </a:r>
            <a:r>
              <a:rPr lang="ja-JP" altLang="en-US" sz="1000" dirty="0">
                <a:solidFill>
                  <a:srgbClr val="000000"/>
                </a:solidFill>
                <a:latin typeface="ＭＳ 明朝" panose="02020609040205080304" pitchFamily="17" charset="-128"/>
                <a:ea typeface="ＭＳ 明朝" panose="02020609040205080304" pitchFamily="17" charset="-128"/>
              </a:rPr>
              <a:t>位置エネルギーについては，例えば，物体を鉛直方向に落下させる衝突実験を行い，」とあるように，斜面の記述ではなくなっていることにご留意下さい。</a:t>
            </a:r>
            <a:endParaRPr lang="ja-JP" altLang="en-US"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　次に，５８ページの（６）化学変化とイオンでは，６１ページの上段の四角囲みの中の（イ）の○アに示すように，金属イオンの項目を新たに設け，内容の充実を図っています。</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　また，これまでボルタ電池を取り扱っていましたが，実用性の観点から「ダニエル電池」の取り扱いとなります。６１ページの「内容の取り扱い」の四角囲み内のオにその記述があります。また，６２ページの○イ　化学変化と電池について　の７行目にも「ダニエル電池」を取り上げることが示されています。</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　さらに，６３ページの（７）科学技術と人間では，６５ページの下から９行目に示されるように，放射線については，核燃料から出ていたり，自然界にも存在し，地中や空気中の物質から出ていたり，宇宙から降り注いでいたりすることなどにも触れること，</a:t>
            </a:r>
            <a:r>
              <a:rPr lang="ja-JP" altLang="en-US" sz="1000" dirty="0">
                <a:solidFill>
                  <a:srgbClr val="000000"/>
                </a:solidFill>
                <a:latin typeface="ＭＳ 明朝" panose="02020609040205080304" pitchFamily="17" charset="-128"/>
                <a:ea typeface="ＭＳ 明朝" panose="02020609040205080304" pitchFamily="17" charset="-128"/>
              </a:rPr>
              <a:t>東日本大震災以降，社会において，放射線に対する不安が生じたり，関心が高まったりする中，理科においては，放射線について科学的に理解することが重要であり，放射線に関する学習を通して，生徒たちが自ら思考し，判断する力を育成することにもつながることが</a:t>
            </a:r>
            <a:r>
              <a:rPr lang="ja-JP" altLang="en-US" sz="1000" dirty="0">
                <a:latin typeface="ＭＳ 明朝" panose="02020609040205080304" pitchFamily="17" charset="-128"/>
                <a:ea typeface="ＭＳ 明朝" panose="02020609040205080304" pitchFamily="17" charset="-128"/>
              </a:rPr>
              <a:t>示されています。</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　なお，６４ページの内容の取り扱いの四角囲みの中の，イに示されていますが，従来の「プラスチックの性質」が，第１学年から移行されています。</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　このことは，６６ページの○イ　様々な物質とその利用について　の最後の４行に，プラスチックの性質，用途だけでなく，有効な利用例について触れることが示されています。</a:t>
            </a:r>
            <a:endParaRPr lang="en-US" altLang="ja-JP" sz="10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223251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6E089153-1888-4B95-9F89-E98F0E380F13}" type="slidenum">
              <a:rPr kumimoji="1" lang="en-US" altLang="ja-JP" smtClean="0">
                <a:latin typeface="Arial" panose="020B0604020202020204" pitchFamily="34" charset="0"/>
              </a:rPr>
              <a:pPr/>
              <a:t>21</a:t>
            </a:fld>
            <a:endParaRPr kumimoji="1" lang="en-US" altLang="ja-JP">
              <a:latin typeface="Arial" panose="020B060402020202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続いて，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第３学年</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（第２分野）についてです。</a:t>
            </a:r>
          </a:p>
          <a:p>
            <a:pPr eaLnBrk="1" hangingPunct="1"/>
            <a:r>
              <a:rPr lang="ja-JP" altLang="en-US" dirty="0">
                <a:latin typeface="ＭＳ 明朝" panose="02020609040205080304" pitchFamily="17" charset="-128"/>
                <a:ea typeface="ＭＳ 明朝" panose="02020609040205080304" pitchFamily="17" charset="-128"/>
              </a:rPr>
              <a:t>　解説の９９ページの（５）生命の連続性です。１０２ページ（ウ）で示されているように，これまで，第２学年で学習していた「</a:t>
            </a:r>
            <a:r>
              <a:rPr lang="ja-JP" altLang="en-US">
                <a:latin typeface="ＭＳ 明朝" panose="02020609040205080304" pitchFamily="17" charset="-128"/>
                <a:ea typeface="ＭＳ 明朝" panose="02020609040205080304" pitchFamily="17" charset="-128"/>
              </a:rPr>
              <a:t>進化」の学習</a:t>
            </a:r>
            <a:r>
              <a:rPr lang="ja-JP" altLang="en-US" dirty="0">
                <a:latin typeface="ＭＳ 明朝" panose="02020609040205080304" pitchFamily="17" charset="-128"/>
                <a:ea typeface="ＭＳ 明朝" panose="02020609040205080304" pitchFamily="17" charset="-128"/>
              </a:rPr>
              <a:t>が第３学年へ移行されています。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また，１０９ページの（７）自然と人間では，次ページの１１０ページ○ウで示されるとおり，「地域」の自然災害について学習を深めることになっています。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378363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A459DFCB-1E23-4FED-AECA-12CF2FA36402}" type="slidenum">
              <a:rPr kumimoji="1" lang="en-US" altLang="ja-JP" smtClean="0">
                <a:latin typeface="Arial" panose="020B0604020202020204" pitchFamily="34" charset="0"/>
              </a:rPr>
              <a:pPr/>
              <a:t>22</a:t>
            </a:fld>
            <a:endParaRPr kumimoji="1" lang="en-US" altLang="ja-JP">
              <a:latin typeface="Arial" panose="020B060402020202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100" dirty="0">
                <a:latin typeface="ＭＳ 明朝" panose="02020609040205080304" pitchFamily="17" charset="-128"/>
                <a:ea typeface="ＭＳ 明朝" panose="02020609040205080304" pitchFamily="17" charset="-128"/>
              </a:rPr>
              <a:t>　ここからは，指導計画の作成と内容の取扱いです。解説は，１１４ページからです。</a:t>
            </a:r>
            <a:endParaRPr lang="en-US" altLang="ja-JP" sz="1100" dirty="0">
              <a:latin typeface="ＭＳ 明朝" panose="02020609040205080304" pitchFamily="17" charset="-128"/>
              <a:ea typeface="ＭＳ 明朝" panose="02020609040205080304" pitchFamily="17" charset="-128"/>
            </a:endParaRPr>
          </a:p>
          <a:p>
            <a:pPr eaLnBrk="1" hangingPunct="1"/>
            <a:r>
              <a:rPr lang="ja-JP" altLang="en-US" sz="1100" dirty="0">
                <a:latin typeface="ＭＳ 明朝" panose="02020609040205080304" pitchFamily="17" charset="-128"/>
                <a:ea typeface="ＭＳ 明朝" panose="02020609040205080304" pitchFamily="17" charset="-128"/>
              </a:rPr>
              <a:t>　「指導計画作成上の配慮事項」と「内容の取扱いについての配慮事項」，「事故防止，薬品などの管理及び廃棄物の処理」の３つで構成されています。</a:t>
            </a:r>
            <a:endParaRPr lang="en-US" altLang="ja-JP" sz="1100" dirty="0">
              <a:latin typeface="ＭＳ 明朝" panose="02020609040205080304" pitchFamily="17" charset="-128"/>
              <a:ea typeface="ＭＳ 明朝" panose="02020609040205080304" pitchFamily="17" charset="-128"/>
            </a:endParaRPr>
          </a:p>
          <a:p>
            <a:pPr eaLnBrk="1" hangingPunct="1"/>
            <a:r>
              <a:rPr lang="ja-JP" altLang="en-US" sz="1100" dirty="0">
                <a:latin typeface="ＭＳ 明朝" panose="02020609040205080304" pitchFamily="17" charset="-128"/>
                <a:ea typeface="ＭＳ 明朝" panose="02020609040205080304" pitchFamily="17" charset="-128"/>
              </a:rPr>
              <a:t>　はじめに，「１　指導計画作成上の配慮事項」についてです。（１）から（６）の６つの留意点が示されていますが，その中で「主体的・対話的で深い学びの実現に向けた授業改善」について，１１５ページに、「主体的な学び」「対話的な学び」「深い学び」の例が示されています。また（４）「日常生活や他教科等との関連」や（５）「障害のある生徒への指導」が新たに追加されています。</a:t>
            </a:r>
            <a:endParaRPr lang="en-US" altLang="ja-JP" sz="1100" dirty="0">
              <a:latin typeface="ＭＳ 明朝" panose="02020609040205080304" pitchFamily="17" charset="-128"/>
              <a:ea typeface="ＭＳ 明朝" panose="02020609040205080304" pitchFamily="17" charset="-128"/>
            </a:endParaRPr>
          </a:p>
          <a:p>
            <a:pPr eaLnBrk="1" hangingPunct="1">
              <a:spcBef>
                <a:spcPct val="0"/>
              </a:spcBef>
            </a:pPr>
            <a:r>
              <a:rPr lang="ja-JP" altLang="en-US" sz="1100" dirty="0">
                <a:latin typeface="ＭＳ 明朝" panose="02020609040205080304" pitchFamily="17" charset="-128"/>
                <a:ea typeface="ＭＳ 明朝" panose="02020609040205080304" pitchFamily="17" charset="-128"/>
              </a:rPr>
              <a:t>　１１４ページからの（１）「</a:t>
            </a:r>
            <a:r>
              <a:rPr kumimoji="0" lang="ja-JP" altLang="en-US" sz="1100" dirty="0">
                <a:solidFill>
                  <a:srgbClr val="313829"/>
                </a:solidFill>
                <a:latin typeface="ＭＳ 明朝" panose="02020609040205080304" pitchFamily="17" charset="-128"/>
                <a:ea typeface="ＭＳ 明朝" panose="02020609040205080304" pitchFamily="17" charset="-128"/>
              </a:rPr>
              <a:t>主体的・対話的で深い学びの実現に向けた授業改善」では，</a:t>
            </a:r>
            <a:r>
              <a:rPr lang="ja-JP" altLang="en-US" sz="1100" dirty="0">
                <a:solidFill>
                  <a:srgbClr val="000000"/>
                </a:solidFill>
                <a:latin typeface="ＭＳ 明朝" panose="02020609040205080304" pitchFamily="17" charset="-128"/>
                <a:ea typeface="ＭＳ 明朝" panose="02020609040205080304" pitchFamily="17" charset="-128"/>
              </a:rPr>
              <a:t>必ずしも１単位時間の授業の中で全てが実現されるものではない。単元など内容や時間のまとまりの中で，例えば，主体的に学習に取り組めるよう学習の見通しを立てたり学習したことを振り返ったりして自身の学びや変容を自覚できる場面をどこに設定するか，対話によって自分の考えなどを広げたり深めたりする場面をどこに設定するか，学びの深まりをつくりだすために，生徒が考える場面と教師が教える場面をどのように組み立てるか，といった視点で授業改善を進めることが示されています。</a:t>
            </a:r>
            <a:endParaRPr lang="en-US" altLang="ja-JP" sz="1100" dirty="0">
              <a:solidFill>
                <a:srgbClr val="000000"/>
              </a:solidFill>
              <a:latin typeface="ＭＳ 明朝" panose="02020609040205080304" pitchFamily="17" charset="-128"/>
              <a:ea typeface="ＭＳ 明朝" panose="02020609040205080304" pitchFamily="17" charset="-128"/>
            </a:endParaRPr>
          </a:p>
          <a:p>
            <a:pPr eaLnBrk="1" hangingPunct="1">
              <a:spcBef>
                <a:spcPct val="0"/>
              </a:spcBef>
            </a:pPr>
            <a:r>
              <a:rPr kumimoji="0" lang="ja-JP" altLang="en-US" sz="1100" dirty="0">
                <a:solidFill>
                  <a:srgbClr val="000000"/>
                </a:solidFill>
                <a:latin typeface="ＭＳ 明朝" panose="02020609040205080304" pitchFamily="17" charset="-128"/>
                <a:ea typeface="ＭＳ 明朝" panose="02020609040205080304" pitchFamily="17" charset="-128"/>
              </a:rPr>
              <a:t>　また，１１８</a:t>
            </a:r>
            <a:r>
              <a:rPr lang="ja-JP" altLang="en-US" sz="1100" dirty="0">
                <a:latin typeface="ＭＳ 明朝" panose="02020609040205080304" pitchFamily="17" charset="-128"/>
                <a:ea typeface="ＭＳ 明朝" panose="02020609040205080304" pitchFamily="17" charset="-128"/>
              </a:rPr>
              <a:t>ページ</a:t>
            </a:r>
            <a:r>
              <a:rPr kumimoji="0" lang="ja-JP" altLang="en-US" sz="1100" dirty="0">
                <a:solidFill>
                  <a:srgbClr val="000000"/>
                </a:solidFill>
                <a:latin typeface="ＭＳ 明朝" panose="02020609040205080304" pitchFamily="17" charset="-128"/>
                <a:ea typeface="ＭＳ 明朝" panose="02020609040205080304" pitchFamily="17" charset="-128"/>
              </a:rPr>
              <a:t>の（５）「</a:t>
            </a:r>
            <a:r>
              <a:rPr kumimoji="0" lang="ja-JP" altLang="en-US" sz="1100" dirty="0">
                <a:solidFill>
                  <a:srgbClr val="313829"/>
                </a:solidFill>
                <a:latin typeface="ＭＳ 明朝" panose="02020609040205080304" pitchFamily="17" charset="-128"/>
                <a:ea typeface="ＭＳ 明朝" panose="02020609040205080304" pitchFamily="17" charset="-128"/>
              </a:rPr>
              <a:t>障害のある生徒への指導」では，１１９ページの２段落目，例えばの後に，</a:t>
            </a:r>
            <a:r>
              <a:rPr lang="ja-JP" altLang="en-US" sz="1100" dirty="0">
                <a:solidFill>
                  <a:srgbClr val="000000"/>
                </a:solidFill>
                <a:latin typeface="ＭＳ 明朝" panose="02020609040205080304" pitchFamily="17" charset="-128"/>
                <a:ea typeface="ＭＳ 明朝" panose="02020609040205080304" pitchFamily="17" charset="-128"/>
              </a:rPr>
              <a:t>理科における配慮として，実験を行う活動において，実験の手順や方法を理解することが困難である場合は，見通しがもてるよう，実験の操作手順を具体的に明示したり，扱いやすい実験器具を用いたりするなどの配慮をする。また，燃焼実験のように危険を伴う学習活動においては，教師が確実に様子を把握できる場所で活動させるなどの配慮をすることが示されています。 </a:t>
            </a:r>
            <a:endParaRPr kumimoji="0" lang="ja-JP" altLang="en-US" sz="1100" dirty="0">
              <a:solidFill>
                <a:srgbClr val="313829"/>
              </a:solidFill>
              <a:latin typeface="ＭＳ 明朝" panose="02020609040205080304" pitchFamily="17" charset="-128"/>
              <a:ea typeface="ＭＳ 明朝" panose="02020609040205080304" pitchFamily="17" charset="-128"/>
            </a:endParaRPr>
          </a:p>
          <a:p>
            <a:pPr eaLnBrk="1" hangingPunct="1">
              <a:spcBef>
                <a:spcPct val="0"/>
              </a:spcBef>
            </a:pPr>
            <a:endParaRPr kumimoji="0" lang="ja-JP" altLang="en-US" sz="1100" dirty="0">
              <a:solidFill>
                <a:srgbClr val="313829"/>
              </a:solidFill>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512290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6E799A26-C35C-4B38-945C-2EC116DD6051}" type="slidenum">
              <a:rPr kumimoji="1" lang="en-US" altLang="ja-JP" smtClean="0">
                <a:latin typeface="Arial" panose="020B0604020202020204" pitchFamily="34" charset="0"/>
              </a:rPr>
              <a:pPr/>
              <a:t>23</a:t>
            </a:fld>
            <a:endParaRPr kumimoji="1" lang="en-US" altLang="ja-JP">
              <a:latin typeface="Arial" panose="020B0604020202020204"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次に，２内容の取扱いについての配慮事項です。解説は１２１ページです。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（１）から（１０）の１０個の留意点で構成されています。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特に３つの内容が追加されています。（３），（５），（８）です。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（３）「言語活動の充実」，（５）「学習の見通しと振り返り」では，総則で示した内容を，</a:t>
            </a:r>
          </a:p>
        </p:txBody>
      </p:sp>
    </p:spTree>
    <p:extLst>
      <p:ext uri="{BB962C8B-B14F-4D97-AF65-F5344CB8AC3E}">
        <p14:creationId xmlns:p14="http://schemas.microsoft.com/office/powerpoint/2010/main" val="3291201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63EEF721-ECDE-42B2-9535-D1F885D3AD94}" type="slidenum">
              <a:rPr kumimoji="1" lang="en-US" altLang="ja-JP" smtClean="0">
                <a:latin typeface="Arial" panose="020B0604020202020204" pitchFamily="34" charset="0"/>
              </a:rPr>
              <a:pPr/>
              <a:t>24</a:t>
            </a:fld>
            <a:endParaRPr kumimoji="1" lang="en-US" altLang="ja-JP">
              <a:latin typeface="Arial" panose="020B060402020202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（８）「体験的な学習活動の充実」では，環境整備に十分配慮することが示されていますので，後ほどご確認ください。</a:t>
            </a:r>
          </a:p>
        </p:txBody>
      </p:sp>
    </p:spTree>
    <p:extLst>
      <p:ext uri="{BB962C8B-B14F-4D97-AF65-F5344CB8AC3E}">
        <p14:creationId xmlns:p14="http://schemas.microsoft.com/office/powerpoint/2010/main" val="3528071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E92093AD-E079-49A9-AD0B-6BB87A516A84}" type="slidenum">
              <a:rPr kumimoji="1" lang="en-US" altLang="ja-JP" smtClean="0">
                <a:latin typeface="Arial" panose="020B0604020202020204" pitchFamily="34" charset="0"/>
              </a:rPr>
              <a:pPr/>
              <a:t>25</a:t>
            </a:fld>
            <a:endParaRPr kumimoji="1" lang="en-US" altLang="ja-JP">
              <a:latin typeface="Arial" panose="020B060402020202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解説の１２３ページ，（３）「</a:t>
            </a:r>
            <a:r>
              <a:rPr kumimoji="0" lang="ja-JP" altLang="en-US">
                <a:solidFill>
                  <a:srgbClr val="313829"/>
                </a:solidFill>
                <a:latin typeface="ＭＳ 明朝" panose="02020609040205080304" pitchFamily="17" charset="-128"/>
                <a:ea typeface="ＭＳ 明朝" panose="02020609040205080304" pitchFamily="17" charset="-128"/>
              </a:rPr>
              <a:t>言語活動の充実 」では，四角囲みの下，４行目から</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a:t>
            </a:r>
            <a:r>
              <a:rPr lang="ja-JP" altLang="en-US">
                <a:solidFill>
                  <a:srgbClr val="000000"/>
                </a:solidFill>
                <a:latin typeface="ＭＳ 明朝" panose="02020609040205080304" pitchFamily="17" charset="-128"/>
                <a:ea typeface="ＭＳ 明朝" panose="02020609040205080304" pitchFamily="17" charset="-128"/>
              </a:rPr>
              <a:t>第２章第４節理科第３の１</a:t>
            </a:r>
            <a:r>
              <a:rPr lang="en-US" altLang="ja-JP">
                <a:solidFill>
                  <a:srgbClr val="000000"/>
                </a:solidFill>
                <a:latin typeface="ＭＳ 明朝" panose="02020609040205080304" pitchFamily="17" charset="-128"/>
                <a:ea typeface="ＭＳ 明朝" panose="02020609040205080304" pitchFamily="17" charset="-128"/>
              </a:rPr>
              <a:t>(3)</a:t>
            </a:r>
            <a:r>
              <a:rPr lang="ja-JP" altLang="en-US">
                <a:solidFill>
                  <a:srgbClr val="000000"/>
                </a:solidFill>
                <a:latin typeface="ＭＳ 明朝" panose="02020609040205080304" pitchFamily="17" charset="-128"/>
                <a:ea typeface="ＭＳ 明朝" panose="02020609040205080304" pitchFamily="17" charset="-128"/>
              </a:rPr>
              <a:t>で「問題を見いだし観察，実験を計画する学習活動，観察，実験の結果を分析し解釈する学習活動，科学的な概念を使用して考えたり説明したりする学習活動などが充実するよう配慮すること。」として，思考力，判断力，表現力等の育成につながる言語活動の充実を図ることについて，これまでと変わらず，今回もその充実が求められています。</a:t>
            </a:r>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031680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FC50792D-4E5D-45B1-B591-A38722A448D1}" type="slidenum">
              <a:rPr kumimoji="1" lang="en-US" altLang="ja-JP" smtClean="0">
                <a:solidFill>
                  <a:srgbClr val="000000"/>
                </a:solidFill>
                <a:latin typeface="Arial" panose="020B0604020202020204" pitchFamily="34" charset="0"/>
              </a:rPr>
              <a:pPr/>
              <a:t>26</a:t>
            </a:fld>
            <a:endParaRPr kumimoji="1" lang="en-US" altLang="ja-JP">
              <a:solidFill>
                <a:srgbClr val="000000"/>
              </a:solidFill>
              <a:latin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また，解説の１２５ページの（５）「</a:t>
            </a:r>
            <a:r>
              <a:rPr kumimoji="0" lang="ja-JP" altLang="en-US" dirty="0">
                <a:solidFill>
                  <a:srgbClr val="313829"/>
                </a:solidFill>
                <a:latin typeface="ＭＳ 明朝" panose="02020609040205080304" pitchFamily="17" charset="-128"/>
                <a:ea typeface="ＭＳ 明朝" panose="02020609040205080304" pitchFamily="17" charset="-128"/>
              </a:rPr>
              <a:t>学習の見通しと振り返り」では，このスライドの図で示されているように，</a:t>
            </a:r>
            <a:r>
              <a:rPr lang="ja-JP" altLang="en-US" dirty="0">
                <a:solidFill>
                  <a:srgbClr val="000000"/>
                </a:solidFill>
                <a:latin typeface="ＭＳ 明朝" panose="02020609040205080304" pitchFamily="17" charset="-128"/>
                <a:ea typeface="ＭＳ 明朝" panose="02020609040205080304" pitchFamily="17" charset="-128"/>
              </a:rPr>
              <a:t>「課題の把握（発見）」，「課題の探究（追究）」，「課題の解決」といった探究の過程を通じた学習活動を行い，それぞれの過程において，資質・能力が育成されるよう指導の改善を図ることが必要であると示されています。</a:t>
            </a:r>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562444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FB9C3F6F-495F-4A15-BEA2-75DCA423A209}" type="slidenum">
              <a:rPr kumimoji="1" lang="en-US" altLang="ja-JP" smtClean="0">
                <a:latin typeface="Arial" panose="020B0604020202020204" pitchFamily="34" charset="0"/>
              </a:rPr>
              <a:pPr/>
              <a:t>27</a:t>
            </a:fld>
            <a:endParaRPr kumimoji="1" lang="en-US" altLang="ja-JP">
              <a:latin typeface="Arial" panose="020B060402020202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続いて，解説の１３０ページに示されている　３事故防止，薬品などの管理及び廃棄物の処理についてです。変更はありませんが，</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（１）事故の防止について　の　エ点検と安全指導　の３行目に「</a:t>
            </a:r>
            <a:r>
              <a:rPr lang="ja-JP" altLang="en-US" dirty="0">
                <a:solidFill>
                  <a:srgbClr val="000000"/>
                </a:solidFill>
                <a:latin typeface="ＭＳ 明朝" panose="02020609040205080304" pitchFamily="17" charset="-128"/>
                <a:ea typeface="ＭＳ 明朝" panose="02020609040205080304" pitchFamily="17" charset="-128"/>
              </a:rPr>
              <a:t>使用頻度の高いガラス器具などはひび割れが原因で思わぬ事故となることもあり，洗浄が不十分なガラス器具などは，残留している薬品によって予期せぬ反応が起こることもあるので事前の点検」をすること，</a:t>
            </a:r>
            <a:endParaRPr lang="en-US" altLang="ja-JP" dirty="0">
              <a:solidFill>
                <a:srgbClr val="000000"/>
              </a:solidFill>
              <a:latin typeface="ＭＳ 明朝" panose="02020609040205080304" pitchFamily="17" charset="-128"/>
              <a:ea typeface="ＭＳ 明朝" panose="02020609040205080304" pitchFamily="17" charset="-128"/>
            </a:endParaRPr>
          </a:p>
          <a:p>
            <a:pPr eaLnBrk="1" hangingPunct="1"/>
            <a:endParaRPr lang="en-US" altLang="ja-JP" dirty="0">
              <a:solidFill>
                <a:srgbClr val="000000"/>
              </a:solidFill>
              <a:latin typeface="ＭＳ 明朝" panose="02020609040205080304" pitchFamily="17" charset="-128"/>
              <a:ea typeface="ＭＳ 明朝" panose="02020609040205080304" pitchFamily="17" charset="-128"/>
            </a:endParaRPr>
          </a:p>
          <a:p>
            <a:pPr eaLnBrk="1" hangingPunct="1"/>
            <a:r>
              <a:rPr lang="ja-JP" altLang="en-US" dirty="0">
                <a:solidFill>
                  <a:srgbClr val="000000"/>
                </a:solidFill>
                <a:latin typeface="ＭＳ 明朝" panose="02020609040205080304" pitchFamily="17" charset="-128"/>
                <a:ea typeface="ＭＳ 明朝" panose="02020609040205080304" pitchFamily="17" charset="-128"/>
              </a:rPr>
              <a:t>　オ　理科室内の環境整備の５行目，「アンモニア，硫化水素，塩素などの刺激臭をもつ気体や有毒な気体を発生させる実験では十分な換気」をすること，</a:t>
            </a:r>
            <a:endParaRPr lang="en-US" altLang="ja-JP" dirty="0">
              <a:solidFill>
                <a:srgbClr val="000000"/>
              </a:solidFill>
              <a:latin typeface="ＭＳ 明朝" panose="02020609040205080304" pitchFamily="17" charset="-128"/>
              <a:ea typeface="ＭＳ 明朝" panose="02020609040205080304" pitchFamily="17" charset="-128"/>
            </a:endParaRPr>
          </a:p>
          <a:p>
            <a:pPr eaLnBrk="1" hangingPunct="1"/>
            <a:endParaRPr lang="en-US" altLang="ja-JP" dirty="0">
              <a:solidFill>
                <a:srgbClr val="000000"/>
              </a:solidFill>
              <a:latin typeface="ＭＳ 明朝" panose="02020609040205080304" pitchFamily="17" charset="-128"/>
              <a:ea typeface="ＭＳ 明朝" panose="02020609040205080304" pitchFamily="17" charset="-128"/>
            </a:endParaRPr>
          </a:p>
          <a:p>
            <a:pPr eaLnBrk="1" hangingPunct="1"/>
            <a:r>
              <a:rPr lang="ja-JP" altLang="en-US" dirty="0">
                <a:solidFill>
                  <a:srgbClr val="000000"/>
                </a:solidFill>
                <a:latin typeface="ＭＳ 明朝" panose="02020609040205080304" pitchFamily="17" charset="-128"/>
                <a:ea typeface="ＭＳ 明朝" panose="02020609040205080304" pitchFamily="17" charset="-128"/>
              </a:rPr>
              <a:t>　１３３ページの（２）薬品などの管理についての最後の３行，「薬品在庫簿を備え，時期を決めて定期的に在庫量を調べ，在庫簿には，薬品の性質，特に爆発性，引火性，毒性などの危険の有無も一緒に記載」しておくこと</a:t>
            </a:r>
            <a:endParaRPr lang="en-US" altLang="ja-JP" dirty="0">
              <a:solidFill>
                <a:srgbClr val="000000"/>
              </a:solidFill>
              <a:latin typeface="ＭＳ 明朝" panose="02020609040205080304" pitchFamily="17" charset="-128"/>
              <a:ea typeface="ＭＳ 明朝" panose="02020609040205080304" pitchFamily="17" charset="-128"/>
            </a:endParaRPr>
          </a:p>
          <a:p>
            <a:pPr eaLnBrk="1" hangingPunct="1"/>
            <a:endParaRPr lang="en-US" altLang="ja-JP" dirty="0">
              <a:solidFill>
                <a:srgbClr val="000000"/>
              </a:solidFill>
              <a:latin typeface="ＭＳ 明朝" panose="02020609040205080304" pitchFamily="17" charset="-128"/>
              <a:ea typeface="ＭＳ 明朝" panose="02020609040205080304" pitchFamily="17" charset="-128"/>
            </a:endParaRPr>
          </a:p>
          <a:p>
            <a:pPr eaLnBrk="1" hangingPunct="1"/>
            <a:r>
              <a:rPr lang="ja-JP" altLang="en-US" dirty="0">
                <a:solidFill>
                  <a:srgbClr val="000000"/>
                </a:solidFill>
                <a:latin typeface="ＭＳ 明朝" panose="02020609040205080304" pitchFamily="17" charset="-128"/>
                <a:ea typeface="ＭＳ 明朝" panose="02020609040205080304" pitchFamily="17" charset="-128"/>
              </a:rPr>
              <a:t>などが示されており，これまでと同様，十分留意してください</a:t>
            </a:r>
            <a:r>
              <a:rPr lang="ja-JP" altLang="en-US" dirty="0">
                <a:latin typeface="ＭＳ 明朝" panose="02020609040205080304" pitchFamily="17" charset="-128"/>
                <a:ea typeface="ＭＳ 明朝" panose="02020609040205080304" pitchFamily="17" charset="-128"/>
              </a:rPr>
              <a:t>。</a:t>
            </a:r>
          </a:p>
        </p:txBody>
      </p:sp>
    </p:spTree>
    <p:extLst>
      <p:ext uri="{BB962C8B-B14F-4D97-AF65-F5344CB8AC3E}">
        <p14:creationId xmlns:p14="http://schemas.microsoft.com/office/powerpoint/2010/main" val="3913105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FF269B5F-9720-4B7F-A9EC-9D2C24D625C4}" type="slidenum">
              <a:rPr kumimoji="1" lang="en-US" altLang="ja-JP" smtClean="0">
                <a:latin typeface="Arial" panose="020B0604020202020204" pitchFamily="34" charset="0"/>
              </a:rPr>
              <a:pPr/>
              <a:t>28</a:t>
            </a:fld>
            <a:endParaRPr kumimoji="1" lang="en-US" altLang="ja-JP">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以上で，「新教育課程　中学校理科」の説明を終わります。</a:t>
            </a:r>
          </a:p>
        </p:txBody>
      </p:sp>
    </p:spTree>
    <p:extLst>
      <p:ext uri="{BB962C8B-B14F-4D97-AF65-F5344CB8AC3E}">
        <p14:creationId xmlns:p14="http://schemas.microsoft.com/office/powerpoint/2010/main" val="939942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87225B72-A8BC-4F37-B4F5-7BB54725F010}" type="slidenum">
              <a:rPr kumimoji="1" lang="en-US" altLang="ja-JP" smtClean="0">
                <a:latin typeface="Arial" panose="020B0604020202020204" pitchFamily="34" charset="0"/>
              </a:rPr>
              <a:pPr/>
              <a:t>3</a:t>
            </a:fld>
            <a:endParaRPr kumimoji="1" lang="en-US" altLang="ja-JP">
              <a:latin typeface="Arial" panose="020B0604020202020204" pitchFamily="34"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具体的には，解説の９ページに示されています。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課題の把握（発見），課題の探究（追究），課題の解決という探究の過程において，「自然事象に対する気づき」「課題の設定」「仮説の設定」「検証計画の立案」「観察，実験の実施」「結果の処理」「考察・推論」「表現・伝達」という学習活動を行い，それぞれの過程において，資質・能力が育成されるよう指導の改善を図る必要があることが示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また，「見通し」をもたせたり，「振り返り」を行ったり，対話的な学びを取り入れながら資質・能力を育成することの重要性も示されています。</a:t>
            </a:r>
          </a:p>
        </p:txBody>
      </p:sp>
    </p:spTree>
    <p:extLst>
      <p:ext uri="{BB962C8B-B14F-4D97-AF65-F5344CB8AC3E}">
        <p14:creationId xmlns:p14="http://schemas.microsoft.com/office/powerpoint/2010/main" val="1650502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292BCEDA-2114-468A-B604-39CB2F6F1CDE}" type="slidenum">
              <a:rPr kumimoji="1" lang="en-US" altLang="ja-JP" smtClean="0">
                <a:latin typeface="Arial" panose="020B0604020202020204" pitchFamily="34" charset="0"/>
              </a:rPr>
              <a:pPr/>
              <a:t>4</a:t>
            </a:fld>
            <a:endParaRPr kumimoji="1" lang="en-US" altLang="ja-JP">
              <a:latin typeface="Arial" panose="020B060402020202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a:t>
            </a:r>
            <a:r>
              <a:rPr lang="ja-JP" altLang="en-US" sz="1100" dirty="0">
                <a:latin typeface="ＭＳ 明朝" panose="02020609040205080304" pitchFamily="17" charset="-128"/>
                <a:ea typeface="ＭＳ 明朝" panose="02020609040205080304" pitchFamily="17" charset="-128"/>
              </a:rPr>
              <a:t>次に，資質・能力を育成する過程で働かせる，「理科の見方・考え方」について説明します。解説は</a:t>
            </a:r>
            <a:r>
              <a:rPr lang="en-US" altLang="ja-JP" sz="1100" dirty="0">
                <a:latin typeface="ＭＳ 明朝" panose="02020609040205080304" pitchFamily="17" charset="-128"/>
                <a:ea typeface="ＭＳ 明朝" panose="02020609040205080304" pitchFamily="17" charset="-128"/>
              </a:rPr>
              <a:t>11</a:t>
            </a:r>
            <a:r>
              <a:rPr lang="ja-JP" altLang="en-US" sz="1100" dirty="0">
                <a:latin typeface="ＭＳ 明朝" panose="02020609040205080304" pitchFamily="17" charset="-128"/>
                <a:ea typeface="ＭＳ 明朝" panose="02020609040205080304" pitchFamily="17" charset="-128"/>
              </a:rPr>
              <a:t>ページです。</a:t>
            </a:r>
            <a:endParaRPr lang="en-US" altLang="ja-JP" sz="1100" dirty="0">
              <a:latin typeface="ＭＳ 明朝" panose="02020609040205080304" pitchFamily="17" charset="-128"/>
              <a:ea typeface="ＭＳ 明朝" panose="02020609040205080304" pitchFamily="17" charset="-128"/>
            </a:endParaRPr>
          </a:p>
          <a:p>
            <a:pPr eaLnBrk="1" hangingPunct="1"/>
            <a:r>
              <a:rPr lang="ja-JP" altLang="en-US" sz="1100" dirty="0">
                <a:latin typeface="ＭＳ 明朝" panose="02020609040205080304" pitchFamily="17" charset="-128"/>
                <a:ea typeface="ＭＳ 明朝" panose="02020609040205080304" pitchFamily="17" charset="-128"/>
              </a:rPr>
              <a:t>　１１ページ下，（３）理科の見方・考え方　の項で，見方は，自然の事物・現象を捉える，理科ならではの視点と示されています。</a:t>
            </a:r>
            <a:endParaRPr lang="en-US" altLang="ja-JP" sz="1100" dirty="0">
              <a:latin typeface="ＭＳ 明朝" panose="02020609040205080304" pitchFamily="17" charset="-128"/>
              <a:ea typeface="ＭＳ 明朝" panose="02020609040205080304" pitchFamily="17" charset="-128"/>
            </a:endParaRPr>
          </a:p>
          <a:p>
            <a:pPr eaLnBrk="1" hangingPunct="1"/>
            <a:r>
              <a:rPr lang="ja-JP" altLang="en-US" sz="1100" dirty="0">
                <a:latin typeface="ＭＳ 明朝" panose="02020609040205080304" pitchFamily="17" charset="-128"/>
                <a:ea typeface="ＭＳ 明朝" panose="02020609040205080304" pitchFamily="17" charset="-128"/>
              </a:rPr>
              <a:t>「エネルギー」を柱とする領域では，主として量的・関係的な視点</a:t>
            </a:r>
          </a:p>
          <a:p>
            <a:pPr eaLnBrk="1" hangingPunct="1"/>
            <a:r>
              <a:rPr lang="ja-JP" altLang="en-US" sz="1100" dirty="0">
                <a:latin typeface="ＭＳ 明朝" panose="02020609040205080304" pitchFamily="17" charset="-128"/>
                <a:ea typeface="ＭＳ 明朝" panose="02020609040205080304" pitchFamily="17" charset="-128"/>
              </a:rPr>
              <a:t>「粒子」を柱とする領域では，主として質的・実体的な視点</a:t>
            </a:r>
          </a:p>
          <a:p>
            <a:pPr eaLnBrk="1" hangingPunct="1"/>
            <a:r>
              <a:rPr lang="ja-JP" altLang="en-US" sz="1100" dirty="0">
                <a:latin typeface="ＭＳ 明朝" panose="02020609040205080304" pitchFamily="17" charset="-128"/>
                <a:ea typeface="ＭＳ 明朝" panose="02020609040205080304" pitchFamily="17" charset="-128"/>
              </a:rPr>
              <a:t>「生命」を柱とする領域では，主として共通性・多様性の視点</a:t>
            </a:r>
          </a:p>
          <a:p>
            <a:pPr eaLnBrk="1" hangingPunct="1"/>
            <a:r>
              <a:rPr lang="ja-JP" altLang="en-US" sz="1100" dirty="0">
                <a:latin typeface="ＭＳ 明朝" panose="02020609040205080304" pitchFamily="17" charset="-128"/>
                <a:ea typeface="ＭＳ 明朝" panose="02020609040205080304" pitchFamily="17" charset="-128"/>
              </a:rPr>
              <a:t>「地球」を柱とする領域では，主として時間的・空間的な視点</a:t>
            </a:r>
            <a:endParaRPr lang="en-US" altLang="ja-JP" sz="1100" dirty="0">
              <a:latin typeface="ＭＳ 明朝" panose="02020609040205080304" pitchFamily="17" charset="-128"/>
              <a:ea typeface="ＭＳ 明朝" panose="02020609040205080304" pitchFamily="17" charset="-128"/>
            </a:endParaRPr>
          </a:p>
          <a:p>
            <a:pPr eaLnBrk="1" hangingPunct="1"/>
            <a:r>
              <a:rPr lang="ja-JP" altLang="en-US" sz="1100" dirty="0">
                <a:latin typeface="ＭＳ 明朝" panose="02020609040205080304" pitchFamily="17" charset="-128"/>
                <a:ea typeface="ＭＳ 明朝" panose="02020609040205080304" pitchFamily="17" charset="-128"/>
              </a:rPr>
              <a:t>として整理されています。</a:t>
            </a:r>
            <a:endParaRPr lang="en-US" altLang="ja-JP" sz="1100" dirty="0">
              <a:latin typeface="ＭＳ 明朝" panose="02020609040205080304" pitchFamily="17" charset="-128"/>
              <a:ea typeface="ＭＳ 明朝" panose="02020609040205080304" pitchFamily="17" charset="-128"/>
            </a:endParaRPr>
          </a:p>
          <a:p>
            <a:pPr eaLnBrk="1" hangingPunct="1"/>
            <a:r>
              <a:rPr lang="ja-JP" altLang="en-US" sz="1100" dirty="0">
                <a:latin typeface="ＭＳ 明朝" panose="02020609040205080304" pitchFamily="17" charset="-128"/>
                <a:ea typeface="ＭＳ 明朝" panose="02020609040205080304" pitchFamily="17" charset="-128"/>
              </a:rPr>
              <a:t>　しかし，１１ページの最後の行に，ただし，これらの特徴的な視点はそれぞれの領域固有のものではなく，その強弱はあるものの他の領域において用いられる視点であることが示されています。</a:t>
            </a:r>
            <a:endParaRPr lang="en-US" altLang="ja-JP" sz="1100" dirty="0">
              <a:latin typeface="ＭＳ 明朝" panose="02020609040205080304" pitchFamily="17" charset="-128"/>
              <a:ea typeface="ＭＳ 明朝" panose="02020609040205080304" pitchFamily="17" charset="-128"/>
            </a:endParaRPr>
          </a:p>
          <a:p>
            <a:pPr eaLnBrk="1" hangingPunct="1"/>
            <a:r>
              <a:rPr lang="ja-JP" altLang="en-US" sz="1100" dirty="0">
                <a:latin typeface="ＭＳ 明朝" panose="02020609040205080304" pitchFamily="17" charset="-128"/>
                <a:ea typeface="ＭＳ 明朝" panose="02020609040205080304" pitchFamily="17" charset="-128"/>
              </a:rPr>
              <a:t>また，続けて，これら以外の視点もあることについて留意することが必要です　と示されています。これら以外の視点としては，小学校学習指導要領解説では，「原因と結果」「部分と全体」，「定性と定量」などの視点が示されています。</a:t>
            </a:r>
            <a:endParaRPr lang="en-US" altLang="ja-JP" sz="1100" dirty="0">
              <a:latin typeface="ＭＳ 明朝" panose="02020609040205080304" pitchFamily="17" charset="-128"/>
              <a:ea typeface="ＭＳ 明朝" panose="02020609040205080304" pitchFamily="17" charset="-128"/>
            </a:endParaRPr>
          </a:p>
          <a:p>
            <a:pPr eaLnBrk="1" hangingPunct="1"/>
            <a:r>
              <a:rPr lang="ja-JP" altLang="en-US" sz="1100" dirty="0">
                <a:latin typeface="ＭＳ 明朝" panose="02020609040205080304" pitchFamily="17" charset="-128"/>
                <a:ea typeface="ＭＳ 明朝" panose="02020609040205080304" pitchFamily="17" charset="-128"/>
              </a:rPr>
              <a:t>　また，１２ページ４行目から，考え方について示されています。考え方については，生徒が探究の過程を通した学習活動の中で，例えば，比較したり，関係付けたりするなどの科学的に探究する方法を用いて考えることとして整理されています。</a:t>
            </a:r>
            <a:r>
              <a:rPr lang="ja-JP" altLang="en-US" sz="1100" dirty="0">
                <a:solidFill>
                  <a:srgbClr val="000000"/>
                </a:solidFill>
                <a:latin typeface="ＭＳ 明朝" panose="02020609040205080304" pitchFamily="17" charset="-128"/>
                <a:ea typeface="ＭＳ 明朝" panose="02020609040205080304" pitchFamily="17" charset="-128"/>
              </a:rPr>
              <a:t>なお，最後の行に，「見方・考え方」は，まず「見方」があって，次に「考え方」があるといった順序性のあるものではないことが示されています。 </a:t>
            </a:r>
            <a:endParaRPr lang="ja-JP" altLang="en-US" sz="1100" dirty="0">
              <a:latin typeface="ＭＳ 明朝" panose="02020609040205080304" pitchFamily="17" charset="-128"/>
              <a:ea typeface="ＭＳ 明朝" panose="02020609040205080304" pitchFamily="17" charset="-128"/>
            </a:endParaRPr>
          </a:p>
          <a:p>
            <a:pPr eaLnBrk="1" hangingPunct="1"/>
            <a:endParaRPr lang="ja-JP" altLang="en-US" sz="1100" dirty="0">
              <a:latin typeface="ＭＳ 明朝" panose="02020609040205080304" pitchFamily="17" charset="-128"/>
              <a:ea typeface="ＭＳ 明朝" panose="02020609040205080304" pitchFamily="17" charset="-128"/>
            </a:endParaRPr>
          </a:p>
          <a:p>
            <a:pPr eaLnBrk="1" hangingPunct="1"/>
            <a:endParaRPr lang="ja-JP" altLang="en-US" sz="1100" dirty="0">
              <a:latin typeface="ＭＳ 明朝" panose="02020609040205080304" pitchFamily="17" charset="-128"/>
              <a:ea typeface="ＭＳ 明朝" panose="02020609040205080304" pitchFamily="17" charset="-128"/>
            </a:endParaRPr>
          </a:p>
          <a:p>
            <a:pPr eaLnBrk="1" hangingPunct="1"/>
            <a:endParaRPr lang="en-US" altLang="ja-JP" sz="1100"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508672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8BD76D0F-1E00-4C31-936F-0602C52EAA51}" type="slidenum">
              <a:rPr kumimoji="1" lang="en-US" altLang="ja-JP" smtClean="0">
                <a:solidFill>
                  <a:srgbClr val="000000"/>
                </a:solidFill>
                <a:latin typeface="Arial" panose="020B0604020202020204" pitchFamily="34" charset="0"/>
              </a:rPr>
              <a:pPr/>
              <a:t>5</a:t>
            </a:fld>
            <a:endParaRPr kumimoji="1" lang="en-US" altLang="ja-JP">
              <a:solidFill>
                <a:srgbClr val="000000"/>
              </a:solidFill>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さらに，解説の１３ページには，内容の改善の要点　②指導の重点等の提示について　の中で，</a:t>
            </a:r>
            <a:r>
              <a:rPr lang="ja-JP" altLang="en-US" dirty="0">
                <a:solidFill>
                  <a:srgbClr val="000000"/>
                </a:solidFill>
                <a:latin typeface="ＭＳ 明朝" panose="02020609040205080304" pitchFamily="17" charset="-128"/>
                <a:ea typeface="ＭＳ 明朝" panose="02020609040205080304" pitchFamily="17" charset="-128"/>
              </a:rPr>
              <a:t>３年間を通じて計画的に，科学的に探究するために必要な資質・能力を育成するための，</a:t>
            </a:r>
            <a:r>
              <a:rPr lang="ja-JP" altLang="en-US" dirty="0">
                <a:latin typeface="ＭＳ 明朝" panose="02020609040205080304" pitchFamily="17" charset="-128"/>
                <a:ea typeface="ＭＳ 明朝" panose="02020609040205080304" pitchFamily="17" charset="-128"/>
              </a:rPr>
              <a:t>各学年で主に重視する探究の学習過程の例が整理されています。</a:t>
            </a:r>
            <a:endParaRPr lang="en-US" altLang="ja-JP" dirty="0">
              <a:latin typeface="ＭＳ 明朝" panose="02020609040205080304" pitchFamily="17" charset="-128"/>
              <a:ea typeface="ＭＳ 明朝" panose="02020609040205080304" pitchFamily="17" charset="-128"/>
            </a:endParaRPr>
          </a:p>
          <a:p>
            <a:endParaRPr lang="en-US" altLang="ja-JP" dirty="0">
              <a:solidFill>
                <a:srgbClr val="000000"/>
              </a:solidFill>
              <a:latin typeface="ＭＳ 明朝" panose="02020609040205080304" pitchFamily="17" charset="-128"/>
              <a:ea typeface="ＭＳ 明朝" panose="02020609040205080304" pitchFamily="17" charset="-128"/>
            </a:endParaRPr>
          </a:p>
          <a:p>
            <a:r>
              <a:rPr lang="ja-JP" altLang="en-US" dirty="0">
                <a:solidFill>
                  <a:srgbClr val="000000"/>
                </a:solidFill>
                <a:latin typeface="ＭＳ 明朝" panose="02020609040205080304" pitchFamily="17" charset="-128"/>
                <a:ea typeface="ＭＳ 明朝" panose="02020609040205080304" pitchFamily="17" charset="-128"/>
              </a:rPr>
              <a:t>・第１学年では、「自然の事物・現象に進んで関わり，その中から問題を見いだす。」 </a:t>
            </a:r>
          </a:p>
          <a:p>
            <a:r>
              <a:rPr lang="ja-JP" altLang="en-US" dirty="0">
                <a:solidFill>
                  <a:srgbClr val="000000"/>
                </a:solidFill>
                <a:latin typeface="ＭＳ 明朝" panose="02020609040205080304" pitchFamily="17" charset="-128"/>
                <a:ea typeface="ＭＳ 明朝" panose="02020609040205080304" pitchFamily="17" charset="-128"/>
              </a:rPr>
              <a:t>・第２学年では、「解決する方法を立案し，その結果を分析して解釈する。」 </a:t>
            </a:r>
          </a:p>
          <a:p>
            <a:r>
              <a:rPr lang="ja-JP" altLang="en-US" dirty="0">
                <a:solidFill>
                  <a:srgbClr val="000000"/>
                </a:solidFill>
                <a:latin typeface="ＭＳ 明朝" panose="02020609040205080304" pitchFamily="17" charset="-128"/>
                <a:ea typeface="ＭＳ 明朝" panose="02020609040205080304" pitchFamily="17" charset="-128"/>
              </a:rPr>
              <a:t>・第３学年では、「探究の過程を振り返る。」</a:t>
            </a:r>
            <a:endParaRPr lang="en-US" altLang="ja-JP" dirty="0">
              <a:solidFill>
                <a:srgbClr val="000000"/>
              </a:solidFill>
              <a:latin typeface="ＭＳ 明朝" panose="02020609040205080304" pitchFamily="17" charset="-128"/>
              <a:ea typeface="ＭＳ 明朝" panose="02020609040205080304" pitchFamily="17" charset="-128"/>
            </a:endParaRPr>
          </a:p>
          <a:p>
            <a:endParaRPr lang="en-US" altLang="ja-JP" dirty="0">
              <a:solidFill>
                <a:srgbClr val="000000"/>
              </a:solidFill>
              <a:latin typeface="ＭＳ 明朝" panose="02020609040205080304" pitchFamily="17" charset="-128"/>
              <a:ea typeface="ＭＳ 明朝" panose="02020609040205080304" pitchFamily="17" charset="-128"/>
            </a:endParaRPr>
          </a:p>
          <a:p>
            <a:r>
              <a:rPr lang="ja-JP" altLang="en-US" dirty="0">
                <a:solidFill>
                  <a:srgbClr val="000000"/>
                </a:solidFill>
                <a:latin typeface="ＭＳ 明朝" panose="02020609040205080304" pitchFamily="17" charset="-128"/>
                <a:ea typeface="ＭＳ 明朝" panose="02020609040205080304" pitchFamily="17" charset="-128"/>
              </a:rPr>
              <a:t>と整理されています。 </a:t>
            </a:r>
          </a:p>
          <a:p>
            <a:r>
              <a:rPr lang="ja-JP" altLang="en-US" dirty="0">
                <a:solidFill>
                  <a:srgbClr val="000000"/>
                </a:solidFill>
                <a:latin typeface="ＭＳ 明朝" panose="02020609040205080304" pitchFamily="17" charset="-128"/>
                <a:ea typeface="ＭＳ 明朝" panose="02020609040205080304" pitchFamily="17" charset="-128"/>
              </a:rPr>
              <a:t> </a:t>
            </a:r>
            <a:endParaRPr lang="en-US" altLang="ja-JP" dirty="0">
              <a:solidFill>
                <a:srgbClr val="000000"/>
              </a:solidFill>
              <a:latin typeface="ＭＳ 明朝" panose="02020609040205080304" pitchFamily="17" charset="-128"/>
              <a:ea typeface="ＭＳ 明朝" panose="02020609040205080304" pitchFamily="17" charset="-128"/>
            </a:endParaRPr>
          </a:p>
          <a:p>
            <a:endParaRPr lang="en-US" altLang="ja-JP" dirty="0">
              <a:solidFill>
                <a:srgbClr val="000000"/>
              </a:solidFill>
              <a:latin typeface="ＭＳ 明朝" panose="02020609040205080304" pitchFamily="17" charset="-128"/>
              <a:ea typeface="ＭＳ 明朝" panose="02020609040205080304" pitchFamily="17" charset="-128"/>
            </a:endParaRPr>
          </a:p>
          <a:p>
            <a:endParaRPr lang="en-US" altLang="ja-JP" dirty="0">
              <a:solidFill>
                <a:srgbClr val="000000"/>
              </a:solidFill>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768546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958AB131-586F-45D7-8C7F-16BF20693F47}" type="slidenum">
              <a:rPr kumimoji="1" lang="en-US" altLang="ja-JP" smtClean="0">
                <a:latin typeface="Arial" panose="020B0604020202020204" pitchFamily="34" charset="0"/>
              </a:rPr>
              <a:pPr/>
              <a:t>6</a:t>
            </a:fld>
            <a:endParaRPr kumimoji="1" lang="en-US" altLang="ja-JP">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では，ここから理科の目標について説明します。解説は２３ページです。</a:t>
            </a:r>
          </a:p>
          <a:p>
            <a:pPr eaLnBrk="1" hangingPunct="1"/>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今回の改訂では，先ほど説明しました　「理科の見方・考え方を働かせる」ことを冒頭に示し，観察，実験を通して，科学的に探究するために必要な資質・能力を育成することを示し，育成すべき三つの柱の資質・能力に合わせて，（１）に　知識及び技能に関する目標，（２）に　思考力，判断力，表現力等に関する目標，（３）に　学びに向かう力，人間性等に関する目標が示されています。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内容の構成の考え方と内容の示し方については，解説の２１，２２ページに示されていますので，後ほどご確認ください。</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423342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DB9619FB-1831-4E58-956F-EEC326C9B81B}" type="slidenum">
              <a:rPr kumimoji="1" lang="en-US" altLang="ja-JP" smtClean="0">
                <a:latin typeface="Arial" panose="020B0604020202020204" pitchFamily="34" charset="0"/>
              </a:rPr>
              <a:pPr/>
              <a:t>7</a:t>
            </a:fld>
            <a:endParaRPr kumimoji="1" lang="en-US" altLang="ja-JP">
              <a:latin typeface="Arial" panose="020B060402020202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それでは、具体的に目標と内容の記述の仕方を確認します。解説は２９ページです。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まず，目標と指導の全体像を捉えることができるように，アには知識及び技能，イには思考力，判断力，表現力等が示されています。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157287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3FB1D710-8EB9-40F7-AB92-94B436EE299D}" type="slidenum">
              <a:rPr kumimoji="1" lang="en-US" altLang="ja-JP" smtClean="0">
                <a:latin typeface="Arial" panose="020B0604020202020204" pitchFamily="34" charset="0"/>
              </a:rPr>
              <a:pPr/>
              <a:t>8</a:t>
            </a:fld>
            <a:endParaRPr kumimoji="1" lang="en-US" altLang="ja-JP">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次に、アの知識については，階層性があることから２９ページの下の四角囲みの中に，（ア）の○ア　○イ　○ウ　として，具体的な内容が示されています。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さらに，３０ページから３２ページにかけて，（ア）のねらいと，○アから○イ，○ウについて，それぞれ既習内容，ねらい，指導の重点，着眼点などが示されています。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482133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749" indent="-280954">
              <a:defRPr>
                <a:solidFill>
                  <a:schemeClr val="tx1"/>
                </a:solidFill>
                <a:latin typeface="Calibri" panose="020F0502020204030204" pitchFamily="34" charset="0"/>
              </a:defRPr>
            </a:lvl2pPr>
            <a:lvl3pPr marL="1126986" indent="-223811">
              <a:defRPr>
                <a:solidFill>
                  <a:schemeClr val="tx1"/>
                </a:solidFill>
                <a:latin typeface="Calibri" panose="020F0502020204030204" pitchFamily="34" charset="0"/>
              </a:defRPr>
            </a:lvl3pPr>
            <a:lvl4pPr marL="1580956" indent="-223811">
              <a:defRPr>
                <a:solidFill>
                  <a:schemeClr val="tx1"/>
                </a:solidFill>
                <a:latin typeface="Calibri" panose="020F0502020204030204" pitchFamily="34" charset="0"/>
              </a:defRPr>
            </a:lvl4pPr>
            <a:lvl5pPr marL="2031751" indent="-223811">
              <a:defRPr>
                <a:solidFill>
                  <a:schemeClr val="tx1"/>
                </a:solidFill>
                <a:latin typeface="Calibri" panose="020F0502020204030204" pitchFamily="34" charset="0"/>
              </a:defRPr>
            </a:lvl5pPr>
            <a:lvl6pPr marL="2488895" indent="-223811" defTabSz="457144" eaLnBrk="0" fontAlgn="base" hangingPunct="0">
              <a:spcBef>
                <a:spcPct val="0"/>
              </a:spcBef>
              <a:spcAft>
                <a:spcPct val="0"/>
              </a:spcAft>
              <a:defRPr>
                <a:solidFill>
                  <a:schemeClr val="tx1"/>
                </a:solidFill>
                <a:latin typeface="Calibri" panose="020F0502020204030204" pitchFamily="34" charset="0"/>
              </a:defRPr>
            </a:lvl6pPr>
            <a:lvl7pPr marL="2946039" indent="-223811" defTabSz="457144" eaLnBrk="0" fontAlgn="base" hangingPunct="0">
              <a:spcBef>
                <a:spcPct val="0"/>
              </a:spcBef>
              <a:spcAft>
                <a:spcPct val="0"/>
              </a:spcAft>
              <a:defRPr>
                <a:solidFill>
                  <a:schemeClr val="tx1"/>
                </a:solidFill>
                <a:latin typeface="Calibri" panose="020F0502020204030204" pitchFamily="34" charset="0"/>
              </a:defRPr>
            </a:lvl7pPr>
            <a:lvl8pPr marL="3403183" indent="-223811" defTabSz="457144" eaLnBrk="0" fontAlgn="base" hangingPunct="0">
              <a:spcBef>
                <a:spcPct val="0"/>
              </a:spcBef>
              <a:spcAft>
                <a:spcPct val="0"/>
              </a:spcAft>
              <a:defRPr>
                <a:solidFill>
                  <a:schemeClr val="tx1"/>
                </a:solidFill>
                <a:latin typeface="Calibri" panose="020F0502020204030204" pitchFamily="34" charset="0"/>
              </a:defRPr>
            </a:lvl8pPr>
            <a:lvl9pPr marL="3860327" indent="-223811" defTabSz="457144" eaLnBrk="0" fontAlgn="base" hangingPunct="0">
              <a:spcBef>
                <a:spcPct val="0"/>
              </a:spcBef>
              <a:spcAft>
                <a:spcPct val="0"/>
              </a:spcAft>
              <a:defRPr>
                <a:solidFill>
                  <a:schemeClr val="tx1"/>
                </a:solidFill>
                <a:latin typeface="Calibri" panose="020F0502020204030204" pitchFamily="34" charset="0"/>
              </a:defRPr>
            </a:lvl9pPr>
          </a:lstStyle>
          <a:p>
            <a:fld id="{20FF0CE2-BD19-4B59-97C3-59C35C09384C}" type="slidenum">
              <a:rPr kumimoji="1" lang="en-US" altLang="ja-JP" smtClean="0">
                <a:latin typeface="Arial" panose="020B0604020202020204" pitchFamily="34" charset="0"/>
              </a:rPr>
              <a:pPr/>
              <a:t>9</a:t>
            </a:fld>
            <a:endParaRPr kumimoji="1" lang="en-US" altLang="ja-JP">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また，イの思考力・判断力・表現力等については，知識及び技能のような明確な階層性が見られないので，先ほど確認した（１）のイで，単元全体を通して育成を目指すものとしてまとめて示してあります。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311327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9243D4DA-33C9-4F32-818A-9A07ACFA6756}" type="slidenum">
              <a:rPr lang="en-US" altLang="ja-JP"/>
              <a:pPr>
                <a:defRPr/>
              </a:pPr>
              <a:t>‹#›</a:t>
            </a:fld>
            <a:endParaRPr lang="en-US" altLang="ja-JP"/>
          </a:p>
        </p:txBody>
      </p:sp>
    </p:spTree>
    <p:extLst>
      <p:ext uri="{BB962C8B-B14F-4D97-AF65-F5344CB8AC3E}">
        <p14:creationId xmlns:p14="http://schemas.microsoft.com/office/powerpoint/2010/main" val="1286431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9EB09581-8D50-48C6-AD58-7275BB99C5B3}" type="slidenum">
              <a:rPr lang="en-US" altLang="ja-JP"/>
              <a:pPr>
                <a:defRPr/>
              </a:pPr>
              <a:t>‹#›</a:t>
            </a:fld>
            <a:endParaRPr lang="en-US" altLang="ja-JP"/>
          </a:p>
        </p:txBody>
      </p:sp>
    </p:spTree>
    <p:extLst>
      <p:ext uri="{BB962C8B-B14F-4D97-AF65-F5344CB8AC3E}">
        <p14:creationId xmlns:p14="http://schemas.microsoft.com/office/powerpoint/2010/main" val="965630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ltLang="ja-JP"/>
          </a:p>
        </p:txBody>
      </p:sp>
      <p:sp>
        <p:nvSpPr>
          <p:cNvPr id="7" name="Footer Placeholder 4"/>
          <p:cNvSpPr>
            <a:spLocks noGrp="1"/>
          </p:cNvSpPr>
          <p:nvPr>
            <p:ph type="ftr" sz="quarter" idx="11"/>
          </p:nvPr>
        </p:nvSpPr>
        <p:spPr/>
        <p:txBody>
          <a:bodyPr/>
          <a:lstStyle>
            <a:lvl1pPr>
              <a:defRPr/>
            </a:lvl1pPr>
          </a:lstStyle>
          <a:p>
            <a:pPr>
              <a:defRPr/>
            </a:pPr>
            <a:endParaRPr lang="en-US" altLang="ja-JP"/>
          </a:p>
        </p:txBody>
      </p:sp>
      <p:sp>
        <p:nvSpPr>
          <p:cNvPr id="8" name="Slide Number Placeholder 5"/>
          <p:cNvSpPr>
            <a:spLocks noGrp="1"/>
          </p:cNvSpPr>
          <p:nvPr>
            <p:ph type="sldNum" sz="quarter" idx="12"/>
          </p:nvPr>
        </p:nvSpPr>
        <p:spPr/>
        <p:txBody>
          <a:bodyPr/>
          <a:lstStyle>
            <a:lvl1pPr>
              <a:defRPr/>
            </a:lvl1pPr>
          </a:lstStyle>
          <a:p>
            <a:pPr>
              <a:defRPr/>
            </a:pPr>
            <a:fld id="{5F1A1D94-37B9-4710-938D-D53BE5E54135}" type="slidenum">
              <a:rPr lang="en-US" altLang="ja-JP"/>
              <a:pPr>
                <a:defRPr/>
              </a:pPr>
              <a:t>‹#›</a:t>
            </a:fld>
            <a:endParaRPr lang="en-US" altLang="ja-JP"/>
          </a:p>
        </p:txBody>
      </p:sp>
    </p:spTree>
    <p:extLst>
      <p:ext uri="{BB962C8B-B14F-4D97-AF65-F5344CB8AC3E}">
        <p14:creationId xmlns:p14="http://schemas.microsoft.com/office/powerpoint/2010/main" val="86657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733F8D66-6684-4423-905C-D3E1652F6067}" type="slidenum">
              <a:rPr lang="en-US" altLang="ja-JP"/>
              <a:pPr>
                <a:defRPr/>
              </a:pPr>
              <a:t>‹#›</a:t>
            </a:fld>
            <a:endParaRPr lang="en-US" altLang="ja-JP"/>
          </a:p>
        </p:txBody>
      </p:sp>
    </p:spTree>
    <p:extLst>
      <p:ext uri="{BB962C8B-B14F-4D97-AF65-F5344CB8AC3E}">
        <p14:creationId xmlns:p14="http://schemas.microsoft.com/office/powerpoint/2010/main" val="305818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19052F2C-2509-4B52-A4E8-59E88C474308}" type="slidenum">
              <a:rPr lang="en-US" altLang="ja-JP"/>
              <a:pPr>
                <a:defRPr/>
              </a:pPr>
              <a:t>‹#›</a:t>
            </a:fld>
            <a:endParaRPr lang="en-US" altLang="ja-JP"/>
          </a:p>
        </p:txBody>
      </p:sp>
    </p:spTree>
    <p:extLst>
      <p:ext uri="{BB962C8B-B14F-4D97-AF65-F5344CB8AC3E}">
        <p14:creationId xmlns:p14="http://schemas.microsoft.com/office/powerpoint/2010/main" val="4073113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93C84F19-28A9-40E9-A86B-91D25039A88F}" type="slidenum">
              <a:rPr lang="en-US" altLang="ja-JP"/>
              <a:pPr>
                <a:defRPr/>
              </a:pPr>
              <a:t>‹#›</a:t>
            </a:fld>
            <a:endParaRPr lang="en-US" altLang="ja-JP"/>
          </a:p>
        </p:txBody>
      </p:sp>
    </p:spTree>
    <p:extLst>
      <p:ext uri="{BB962C8B-B14F-4D97-AF65-F5344CB8AC3E}">
        <p14:creationId xmlns:p14="http://schemas.microsoft.com/office/powerpoint/2010/main" val="929832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A5CC4788-F698-4D52-90AE-C095AC0F5C5D}" type="slidenum">
              <a:rPr lang="en-US" altLang="ja-JP"/>
              <a:pPr>
                <a:defRPr/>
              </a:pPr>
              <a:t>‹#›</a:t>
            </a:fld>
            <a:endParaRPr lang="en-US" altLang="ja-JP"/>
          </a:p>
        </p:txBody>
      </p:sp>
    </p:spTree>
    <p:extLst>
      <p:ext uri="{BB962C8B-B14F-4D97-AF65-F5344CB8AC3E}">
        <p14:creationId xmlns:p14="http://schemas.microsoft.com/office/powerpoint/2010/main" val="2982605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231E963D-2D13-4F9F-8E45-44FE667DAF6B}" type="slidenum">
              <a:rPr lang="en-US" altLang="ja-JP"/>
              <a:pPr>
                <a:defRPr/>
              </a:pPr>
              <a:t>‹#›</a:t>
            </a:fld>
            <a:endParaRPr lang="en-US" altLang="ja-JP"/>
          </a:p>
        </p:txBody>
      </p:sp>
    </p:spTree>
    <p:extLst>
      <p:ext uri="{BB962C8B-B14F-4D97-AF65-F5344CB8AC3E}">
        <p14:creationId xmlns:p14="http://schemas.microsoft.com/office/powerpoint/2010/main" val="3992818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ltLang="ja-JP"/>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ltLang="ja-JP"/>
          </a:p>
        </p:txBody>
      </p:sp>
      <p:sp>
        <p:nvSpPr>
          <p:cNvPr id="6" name="Slide Number Placeholder 8"/>
          <p:cNvSpPr>
            <a:spLocks noGrp="1"/>
          </p:cNvSpPr>
          <p:nvPr>
            <p:ph type="sldNum" sz="quarter" idx="12"/>
          </p:nvPr>
        </p:nvSpPr>
        <p:spPr/>
        <p:txBody>
          <a:bodyPr/>
          <a:lstStyle>
            <a:lvl1pPr>
              <a:defRPr/>
            </a:lvl1pPr>
          </a:lstStyle>
          <a:p>
            <a:pPr>
              <a:defRPr/>
            </a:pPr>
            <a:fld id="{D8E7D279-F97A-4553-9F8F-3E0BDCAB41FF}" type="slidenum">
              <a:rPr lang="en-US" altLang="ja-JP"/>
              <a:pPr>
                <a:defRPr/>
              </a:pPr>
              <a:t>‹#›</a:t>
            </a:fld>
            <a:endParaRPr lang="en-US" altLang="ja-JP"/>
          </a:p>
        </p:txBody>
      </p:sp>
    </p:spTree>
    <p:extLst>
      <p:ext uri="{BB962C8B-B14F-4D97-AF65-F5344CB8AC3E}">
        <p14:creationId xmlns:p14="http://schemas.microsoft.com/office/powerpoint/2010/main" val="3777805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5" name="Rectangle 7"/>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en-US" altLang="ja-JP"/>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FBE7DEC5-DD95-4428-8665-2E614E9F28B2}" type="slidenum">
              <a:rPr lang="en-US" altLang="ja-JP"/>
              <a:pPr>
                <a:defRPr/>
              </a:pPr>
              <a:t>‹#›</a:t>
            </a:fld>
            <a:endParaRPr lang="en-US" altLang="ja-JP"/>
          </a:p>
        </p:txBody>
      </p:sp>
    </p:spTree>
    <p:extLst>
      <p:ext uri="{BB962C8B-B14F-4D97-AF65-F5344CB8AC3E}">
        <p14:creationId xmlns:p14="http://schemas.microsoft.com/office/powerpoint/2010/main" val="1904412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cstate="email">
              <a:extLst>
                <a:ext uri="{28A0092B-C50C-407E-A947-70E740481C1C}">
                  <a14:useLocalDpi xmlns:a14="http://schemas.microsoft.com/office/drawing/2010/main"/>
                </a:ext>
              </a:extLst>
            </a:blip>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図を追加</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lvl1pPr>
              <a:defRPr/>
            </a:lvl1pPr>
          </a:lstStyle>
          <a:p>
            <a:pPr>
              <a:defRPr/>
            </a:pPr>
            <a:endParaRPr lang="en-US" altLang="ja-JP"/>
          </a:p>
        </p:txBody>
      </p:sp>
      <p:sp>
        <p:nvSpPr>
          <p:cNvPr id="8" name="Footer Placeholder 5"/>
          <p:cNvSpPr>
            <a:spLocks noGrp="1"/>
          </p:cNvSpPr>
          <p:nvPr>
            <p:ph type="ftr" sz="quarter" idx="11"/>
          </p:nvPr>
        </p:nvSpPr>
        <p:spPr/>
        <p:txBody>
          <a:bodyPr/>
          <a:lstStyle>
            <a:lvl1pPr>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lvl1pPr>
          </a:lstStyle>
          <a:p>
            <a:pPr>
              <a:defRPr/>
            </a:pPr>
            <a:fld id="{96CB5DD6-6DC2-4735-8E65-CBB316E2CF4E}" type="slidenum">
              <a:rPr lang="en-US" altLang="ja-JP"/>
              <a:pPr>
                <a:defRPr/>
              </a:pPr>
              <a:t>‹#›</a:t>
            </a:fld>
            <a:endParaRPr lang="en-US" altLang="ja-JP"/>
          </a:p>
        </p:txBody>
      </p:sp>
    </p:spTree>
    <p:extLst>
      <p:ext uri="{BB962C8B-B14F-4D97-AF65-F5344CB8AC3E}">
        <p14:creationId xmlns:p14="http://schemas.microsoft.com/office/powerpoint/2010/main" val="1693002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p:cNvSpPr>
            <a:spLocks noGrp="1" noChangeArrowheads="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endParaRPr lang="en-US" altLang="ja-JP"/>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ltLang="ja-JP"/>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a:defRPr/>
            </a:pPr>
            <a:fld id="{015AB329-B8D3-4551-8697-D0486036A431}" type="slidenum">
              <a:rPr lang="en-US" altLang="ja-JP"/>
              <a:pPr>
                <a:defRPr/>
              </a:pPr>
              <a:t>‹#›</a:t>
            </a:fld>
            <a:endParaRPr lang="en-US" altLang="ja-JP"/>
          </a:p>
        </p:txBody>
      </p:sp>
      <p:cxnSp>
        <p:nvCxnSpPr>
          <p:cNvPr id="10" name="Straight Connector 9"/>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946" r:id="rId1"/>
    <p:sldLayoutId id="2147484941" r:id="rId2"/>
    <p:sldLayoutId id="2147484947" r:id="rId3"/>
    <p:sldLayoutId id="2147484942" r:id="rId4"/>
    <p:sldLayoutId id="2147484943" r:id="rId5"/>
    <p:sldLayoutId id="2147484944" r:id="rId6"/>
    <p:sldLayoutId id="2147484948" r:id="rId7"/>
    <p:sldLayoutId id="2147484949" r:id="rId8"/>
    <p:sldLayoutId id="2147484950" r:id="rId9"/>
    <p:sldLayoutId id="2147484945" r:id="rId10"/>
    <p:sldLayoutId id="2147484951" r:id="rId11"/>
  </p:sldLayoutIdLst>
  <p:txStyles>
    <p:titleStyle>
      <a:lvl1pPr algn="l" rtl="0" eaLnBrk="0" fontAlgn="base" hangingPunct="0">
        <a:lnSpc>
          <a:spcPct val="85000"/>
        </a:lnSpc>
        <a:spcBef>
          <a:spcPct val="0"/>
        </a:spcBef>
        <a:spcAft>
          <a:spcPct val="0"/>
        </a:spcAft>
        <a:defRPr kumimoji="1"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kumimoji="1"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kumimoji="1"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kumimoji="1"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kumimoji="1"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7.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8.e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9.e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0.em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28913" y="6021388"/>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3621088" y="1427163"/>
            <a:ext cx="1873250"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理科</a:t>
            </a:r>
          </a:p>
        </p:txBody>
      </p:sp>
      <p:sp>
        <p:nvSpPr>
          <p:cNvPr id="6149" name="AutoShape 12"/>
          <p:cNvSpPr>
            <a:spLocks noChangeArrowheads="1"/>
          </p:cNvSpPr>
          <p:nvPr/>
        </p:nvSpPr>
        <p:spPr bwMode="auto">
          <a:xfrm>
            <a:off x="1557338" y="2252664"/>
            <a:ext cx="6264275" cy="2965720"/>
          </a:xfrm>
          <a:prstGeom prst="bevel">
            <a:avLst>
              <a:gd name="adj" fmla="val 4912"/>
            </a:avLst>
          </a:prstGeom>
          <a:solidFill>
            <a:schemeClr val="accent2">
              <a:lumMod val="60000"/>
              <a:lumOff val="40000"/>
            </a:schemeClr>
          </a:solid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400" b="1" dirty="0">
                <a:ea typeface="HGPｺﾞｼｯｸM" panose="020B0600000000000000" pitchFamily="50" charset="-128"/>
              </a:rPr>
              <a:t>Ⅰ</a:t>
            </a:r>
            <a:r>
              <a:rPr lang="ja-JP" altLang="en-US" sz="2400" b="1" dirty="0">
                <a:ea typeface="HGP教科書体" panose="02020600000000000000" pitchFamily="18" charset="-128"/>
              </a:rPr>
              <a:t>　理科の改訂の趣旨及び要点</a:t>
            </a:r>
          </a:p>
          <a:p>
            <a:pPr eaLnBrk="1" fontAlgn="auto" hangingPunct="1">
              <a:spcBef>
                <a:spcPct val="50000"/>
              </a:spcBef>
              <a:spcAft>
                <a:spcPts val="0"/>
              </a:spcAft>
              <a:buFontTx/>
              <a:buNone/>
              <a:defRPr/>
            </a:pPr>
            <a:r>
              <a:rPr lang="en-US" altLang="ja-JP" sz="2400" b="1" dirty="0">
                <a:ea typeface="HGPｺﾞｼｯｸM" panose="020B0600000000000000" pitchFamily="50" charset="-128"/>
              </a:rPr>
              <a:t>Ⅱ</a:t>
            </a:r>
            <a:r>
              <a:rPr lang="ja-JP" altLang="en-US" sz="2400" b="1" dirty="0">
                <a:ea typeface="HGP教科書体" panose="02020600000000000000" pitchFamily="18" charset="-128"/>
              </a:rPr>
              <a:t>　理科の目標</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Ⅲ</a:t>
            </a:r>
            <a:r>
              <a:rPr lang="ja-JP" altLang="en-US" sz="2400" b="1" dirty="0">
                <a:ea typeface="HGP教科書体" panose="02020600000000000000" pitchFamily="18" charset="-128"/>
              </a:rPr>
              <a:t>　理科の内容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Ⅳ</a:t>
            </a:r>
            <a:r>
              <a:rPr lang="ja-JP" altLang="en-US" sz="2400" b="1" dirty="0">
                <a:ea typeface="HGP教科書体" panose="02020600000000000000" pitchFamily="18" charset="-128"/>
              </a:rPr>
              <a:t>　各学年の目標及び内容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Ⅴ</a:t>
            </a:r>
            <a:r>
              <a:rPr lang="ja-JP" altLang="en-US" sz="2400" b="1" dirty="0">
                <a:ea typeface="HGP教科書体" panose="02020600000000000000" pitchFamily="18" charset="-128"/>
              </a:rPr>
              <a:t>　指導計画の作成と内容の取扱い</a:t>
            </a:r>
          </a:p>
        </p:txBody>
      </p:sp>
      <p:sp>
        <p:nvSpPr>
          <p:cNvPr id="10245"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chemeClr val="bg1"/>
                </a:solidFill>
                <a:latin typeface="HGP教科書体" panose="02020600000000000000" pitchFamily="18" charset="-128"/>
                <a:ea typeface="HGP教科書体" panose="02020600000000000000" pitchFamily="18" charset="-128"/>
              </a:rPr>
              <a:t>教育課程</a:t>
            </a:r>
          </a:p>
        </p:txBody>
      </p:sp>
      <p:sp>
        <p:nvSpPr>
          <p:cNvPr id="10246" name="Text Box 16"/>
          <p:cNvSpPr txBox="1">
            <a:spLocks noChangeArrowheads="1"/>
          </p:cNvSpPr>
          <p:nvPr/>
        </p:nvSpPr>
        <p:spPr bwMode="auto">
          <a:xfrm>
            <a:off x="4262438" y="403225"/>
            <a:ext cx="1231900"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0247"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3" name="オーディオ 2">
            <a:hlinkClick r:id="" action="ppaction://media"/>
            <a:extLst>
              <a:ext uri="{FF2B5EF4-FFF2-40B4-BE49-F238E27FC236}">
                <a16:creationId xmlns:a16="http://schemas.microsoft.com/office/drawing/2014/main" id="{D011D8FE-C302-4B82-84A2-574FDF2B3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071"/>
    </mc:Choice>
    <mc:Fallback xmlns="">
      <p:transition spd="slow" advTm="36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10"/>
          <p:cNvSpPr>
            <a:spLocks noChangeArrowheads="1"/>
          </p:cNvSpPr>
          <p:nvPr/>
        </p:nvSpPr>
        <p:spPr bwMode="auto">
          <a:xfrm>
            <a:off x="422275" y="1511094"/>
            <a:ext cx="8299450" cy="4710976"/>
          </a:xfrm>
          <a:prstGeom prst="foldedCorner">
            <a:avLst>
              <a:gd name="adj" fmla="val 3215"/>
            </a:avLst>
          </a:prstGeom>
          <a:solidFill>
            <a:srgbClr val="FFFFFF"/>
          </a:solidFill>
          <a:ln w="9525">
            <a:solidFill>
              <a:schemeClr val="tx1"/>
            </a:solidFill>
            <a:round/>
            <a:headEnd/>
            <a:tailEnd/>
          </a:ln>
        </p:spPr>
        <p:txBody>
          <a:bodyPr lIns="36000"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kumimoji="1" lang="ja-JP" altLang="en-US" sz="2800" dirty="0">
                <a:latin typeface="Tahoma" panose="020B0604030504040204" pitchFamily="34" charset="0"/>
              </a:rPr>
              <a:t>・</a:t>
            </a:r>
            <a:r>
              <a:rPr kumimoji="1" lang="ja-JP" altLang="en-US" sz="2800" b="1" dirty="0">
                <a:solidFill>
                  <a:srgbClr val="FF0000"/>
                </a:solidFill>
                <a:latin typeface="Tahoma" panose="020B0604030504040204" pitchFamily="34" charset="0"/>
              </a:rPr>
              <a:t>「知る」</a:t>
            </a:r>
            <a:r>
              <a:rPr kumimoji="1" lang="ja-JP" altLang="en-US" sz="2800" b="1" dirty="0">
                <a:latin typeface="Tahoma" panose="020B0604030504040204" pitchFamily="34" charset="0"/>
              </a:rPr>
              <a:t>　・・・　教師が情報を与えたことについて、</a:t>
            </a:r>
            <a:endParaRPr kumimoji="1" lang="en-US" altLang="ja-JP" sz="2800" b="1" dirty="0">
              <a:latin typeface="Tahoma" panose="020B0604030504040204" pitchFamily="34" charset="0"/>
            </a:endParaRPr>
          </a:p>
          <a:p>
            <a:pPr eaLnBrk="1" hangingPunct="1">
              <a:defRPr/>
            </a:pPr>
            <a:r>
              <a:rPr kumimoji="1" lang="ja-JP" altLang="en-US" sz="2800" b="1" dirty="0">
                <a:latin typeface="Tahoma" panose="020B0604030504040204" pitchFamily="34" charset="0"/>
              </a:rPr>
              <a:t>　　　　　　　　　 生徒が知る</a:t>
            </a:r>
            <a:endParaRPr kumimoji="1" lang="en-US" altLang="ja-JP" sz="2800" b="1" dirty="0">
              <a:latin typeface="Tahoma" panose="020B0604030504040204" pitchFamily="34" charset="0"/>
            </a:endParaRPr>
          </a:p>
          <a:p>
            <a:pPr eaLnBrk="1" hangingPunct="1">
              <a:defRPr/>
            </a:pPr>
            <a:endParaRPr kumimoji="1" lang="en-US" altLang="ja-JP" sz="800" b="1" dirty="0">
              <a:latin typeface="Tahoma" panose="020B0604030504040204" pitchFamily="34" charset="0"/>
            </a:endParaRPr>
          </a:p>
          <a:p>
            <a:pPr eaLnBrk="1" hangingPunct="1">
              <a:defRPr/>
            </a:pPr>
            <a:r>
              <a:rPr kumimoji="1" lang="ja-JP" altLang="en-US" sz="2800" dirty="0">
                <a:latin typeface="Tahoma" panose="020B0604030504040204" pitchFamily="34" charset="0"/>
              </a:rPr>
              <a:t>・</a:t>
            </a:r>
            <a:r>
              <a:rPr kumimoji="1" lang="ja-JP" altLang="en-US" sz="2800" b="1" dirty="0">
                <a:solidFill>
                  <a:srgbClr val="FF0000"/>
                </a:solidFill>
                <a:latin typeface="Tahoma" panose="020B0604030504040204" pitchFamily="34" charset="0"/>
              </a:rPr>
              <a:t>「理解する」</a:t>
            </a:r>
            <a:r>
              <a:rPr kumimoji="1" lang="ja-JP" altLang="en-US" sz="2800" b="1" dirty="0">
                <a:latin typeface="Tahoma" panose="020B0604030504040204" pitchFamily="34" charset="0"/>
              </a:rPr>
              <a:t>　・・・　教師がある程度導くことによって、  </a:t>
            </a:r>
            <a:endParaRPr kumimoji="1" lang="en-US" altLang="ja-JP" sz="2800" b="1" dirty="0">
              <a:latin typeface="Tahoma" panose="020B0604030504040204" pitchFamily="34" charset="0"/>
            </a:endParaRPr>
          </a:p>
          <a:p>
            <a:pPr eaLnBrk="1" hangingPunct="1">
              <a:defRPr/>
            </a:pPr>
            <a:r>
              <a:rPr kumimoji="1" lang="en-US" altLang="ja-JP" sz="2800" b="1" dirty="0">
                <a:latin typeface="Tahoma" panose="020B0604030504040204" pitchFamily="34" charset="0"/>
              </a:rPr>
              <a:t>                            </a:t>
            </a:r>
            <a:r>
              <a:rPr kumimoji="1" lang="ja-JP" altLang="en-US" sz="2800" b="1" dirty="0">
                <a:latin typeface="Tahoma" panose="020B0604030504040204" pitchFamily="34" charset="0"/>
              </a:rPr>
              <a:t>生徒が理解する</a:t>
            </a:r>
            <a:endParaRPr kumimoji="1" lang="en-US" altLang="ja-JP" sz="2800" b="1" dirty="0">
              <a:latin typeface="Tahoma" panose="020B0604030504040204" pitchFamily="34" charset="0"/>
            </a:endParaRPr>
          </a:p>
          <a:p>
            <a:pPr eaLnBrk="1" hangingPunct="1">
              <a:defRPr/>
            </a:pPr>
            <a:endParaRPr kumimoji="1" lang="en-US" altLang="ja-JP" sz="800" b="1" dirty="0">
              <a:latin typeface="Tahoma" panose="020B0604030504040204" pitchFamily="34" charset="0"/>
            </a:endParaRPr>
          </a:p>
          <a:p>
            <a:pPr eaLnBrk="1" hangingPunct="1">
              <a:defRPr/>
            </a:pPr>
            <a:r>
              <a:rPr kumimoji="1" lang="ja-JP" altLang="en-US" sz="2800" dirty="0">
                <a:latin typeface="Tahoma" panose="020B0604030504040204" pitchFamily="34" charset="0"/>
              </a:rPr>
              <a:t>・</a:t>
            </a:r>
            <a:r>
              <a:rPr kumimoji="1" lang="ja-JP" altLang="en-US" sz="2800" b="1" dirty="0">
                <a:solidFill>
                  <a:srgbClr val="FF0000"/>
                </a:solidFill>
                <a:latin typeface="Tahoma" panose="020B0604030504040204" pitchFamily="34" charset="0"/>
              </a:rPr>
              <a:t>「見いだして理解する」</a:t>
            </a:r>
            <a:r>
              <a:rPr kumimoji="1" lang="ja-JP" altLang="en-US" sz="2800" b="1" dirty="0">
                <a:latin typeface="Tahoma" panose="020B0604030504040204" pitchFamily="34" charset="0"/>
              </a:rPr>
              <a:t>　・・・　生徒自身が関係性や</a:t>
            </a:r>
            <a:endParaRPr kumimoji="1" lang="en-US" altLang="ja-JP" sz="2800" b="1" dirty="0">
              <a:latin typeface="Tahoma" panose="020B0604030504040204" pitchFamily="34" charset="0"/>
            </a:endParaRPr>
          </a:p>
          <a:p>
            <a:pPr eaLnBrk="1" hangingPunct="1">
              <a:defRPr/>
            </a:pPr>
            <a:r>
              <a:rPr kumimoji="1" lang="en-US" altLang="ja-JP" sz="2800" b="1" dirty="0">
                <a:latin typeface="Tahoma" panose="020B0604030504040204" pitchFamily="34" charset="0"/>
              </a:rPr>
              <a:t>                                           </a:t>
            </a:r>
            <a:r>
              <a:rPr kumimoji="1" lang="ja-JP" altLang="en-US" sz="2800" b="1" dirty="0">
                <a:latin typeface="Tahoma" panose="020B0604030504040204" pitchFamily="34" charset="0"/>
              </a:rPr>
              <a:t>規則性に気付き、理解</a:t>
            </a:r>
            <a:endParaRPr kumimoji="1" lang="en-US" altLang="ja-JP" sz="2800" b="1" dirty="0">
              <a:latin typeface="Tahoma" panose="020B0604030504040204" pitchFamily="34" charset="0"/>
            </a:endParaRPr>
          </a:p>
          <a:p>
            <a:pPr eaLnBrk="1" hangingPunct="1">
              <a:defRPr/>
            </a:pPr>
            <a:r>
              <a:rPr kumimoji="1" lang="en-US" altLang="ja-JP" sz="2800" b="1" dirty="0">
                <a:latin typeface="Tahoma" panose="020B0604030504040204" pitchFamily="34" charset="0"/>
              </a:rPr>
              <a:t>                                           </a:t>
            </a:r>
            <a:r>
              <a:rPr kumimoji="1" lang="ja-JP" altLang="en-US" sz="2800" b="1" dirty="0">
                <a:latin typeface="Tahoma" panose="020B0604030504040204" pitchFamily="34" charset="0"/>
              </a:rPr>
              <a:t>する</a:t>
            </a:r>
            <a:endParaRPr kumimoji="1" lang="en-US" altLang="ja-JP" sz="2800" b="1" dirty="0">
              <a:latin typeface="Tahoma" panose="020B0604030504040204" pitchFamily="34" charset="0"/>
            </a:endParaRPr>
          </a:p>
          <a:p>
            <a:pPr eaLnBrk="1" hangingPunct="1">
              <a:defRPr/>
            </a:pPr>
            <a:endParaRPr kumimoji="1" lang="en-US" altLang="ja-JP" sz="800" b="1" dirty="0">
              <a:latin typeface="Tahoma" panose="020B0604030504040204" pitchFamily="34" charset="0"/>
            </a:endParaRPr>
          </a:p>
          <a:p>
            <a:pPr eaLnBrk="1" hangingPunct="1">
              <a:defRPr/>
            </a:pPr>
            <a:r>
              <a:rPr kumimoji="1" lang="ja-JP" altLang="en-US" sz="2800" dirty="0">
                <a:latin typeface="Tahoma" panose="020B0604030504040204" pitchFamily="34" charset="0"/>
              </a:rPr>
              <a:t>・</a:t>
            </a:r>
            <a:r>
              <a:rPr kumimoji="1" lang="ja-JP" altLang="en-US" sz="2800" b="1" dirty="0">
                <a:solidFill>
                  <a:srgbClr val="FF0000"/>
                </a:solidFill>
                <a:latin typeface="Tahoma" panose="020B0604030504040204" pitchFamily="34" charset="0"/>
              </a:rPr>
              <a:t>「関係付けて理解する」</a:t>
            </a:r>
            <a:r>
              <a:rPr kumimoji="1" lang="ja-JP" altLang="en-US" sz="2800" b="1" dirty="0">
                <a:latin typeface="Tahoma" panose="020B0604030504040204" pitchFamily="34" charset="0"/>
              </a:rPr>
              <a:t>　・・・　生徒自身が「あること」</a:t>
            </a:r>
            <a:endParaRPr kumimoji="1" lang="en-US" altLang="ja-JP" sz="2800" b="1" dirty="0">
              <a:latin typeface="Tahoma" panose="020B0604030504040204" pitchFamily="34" charset="0"/>
            </a:endParaRPr>
          </a:p>
          <a:p>
            <a:pPr eaLnBrk="1" hangingPunct="1">
              <a:defRPr/>
            </a:pPr>
            <a:r>
              <a:rPr kumimoji="1" lang="en-US" altLang="ja-JP" sz="2800" b="1" dirty="0">
                <a:latin typeface="Tahoma" panose="020B0604030504040204" pitchFamily="34" charset="0"/>
              </a:rPr>
              <a:t>                                             </a:t>
            </a:r>
            <a:r>
              <a:rPr kumimoji="1" lang="ja-JP" altLang="en-US" sz="2800" b="1" dirty="0">
                <a:latin typeface="Tahoma" panose="020B0604030504040204" pitchFamily="34" charset="0"/>
              </a:rPr>
              <a:t>と「あること」とを関連</a:t>
            </a:r>
            <a:endParaRPr kumimoji="1" lang="en-US" altLang="ja-JP" sz="2800" b="1" dirty="0">
              <a:latin typeface="Tahoma" panose="020B0604030504040204" pitchFamily="34" charset="0"/>
            </a:endParaRPr>
          </a:p>
          <a:p>
            <a:pPr eaLnBrk="1" hangingPunct="1">
              <a:defRPr/>
            </a:pPr>
            <a:r>
              <a:rPr kumimoji="1" lang="en-US" altLang="ja-JP" sz="2800" b="1" dirty="0">
                <a:latin typeface="Tahoma" panose="020B0604030504040204" pitchFamily="34" charset="0"/>
              </a:rPr>
              <a:t>                                             </a:t>
            </a:r>
            <a:r>
              <a:rPr kumimoji="1" lang="ja-JP" altLang="en-US" sz="2800" b="1" dirty="0">
                <a:latin typeface="Tahoma" panose="020B0604030504040204" pitchFamily="34" charset="0"/>
              </a:rPr>
              <a:t>付けて理解する</a:t>
            </a:r>
            <a:endParaRPr kumimoji="1" lang="en-US" altLang="ja-JP" sz="2800" b="1" dirty="0">
              <a:latin typeface="Tahoma" panose="020B0604030504040204" pitchFamily="34" charset="0"/>
            </a:endParaRPr>
          </a:p>
          <a:p>
            <a:pPr eaLnBrk="1" hangingPunct="1">
              <a:defRPr/>
            </a:pPr>
            <a:endParaRPr kumimoji="1" lang="en-US" altLang="ja-JP" sz="2400" b="1" dirty="0">
              <a:latin typeface="Tahoma" panose="020B0604030504040204" pitchFamily="34" charset="0"/>
            </a:endParaRPr>
          </a:p>
        </p:txBody>
      </p:sp>
      <p:sp>
        <p:nvSpPr>
          <p:cNvPr id="26628" name="Text Box 19"/>
          <p:cNvSpPr txBox="1">
            <a:spLocks noChangeArrowheads="1"/>
          </p:cNvSpPr>
          <p:nvPr/>
        </p:nvSpPr>
        <p:spPr bwMode="auto">
          <a:xfrm>
            <a:off x="141288" y="981075"/>
            <a:ext cx="84629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dirty="0">
                <a:latin typeface="Tahoma" panose="020B0604030504040204" pitchFamily="34" charset="0"/>
              </a:rPr>
              <a:t>「内容」のア「知識及び技能」の文末表現について</a:t>
            </a:r>
          </a:p>
        </p:txBody>
      </p:sp>
      <p:sp>
        <p:nvSpPr>
          <p:cNvPr id="26629"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理科の内容</a:t>
            </a:r>
            <a:endParaRPr kumimoji="1" lang="ja-JP" altLang="en-US" sz="3200">
              <a:latin typeface="Tahoma" panose="020B0604030504040204" pitchFamily="34" charset="0"/>
            </a:endParaRPr>
          </a:p>
        </p:txBody>
      </p:sp>
      <p:grpSp>
        <p:nvGrpSpPr>
          <p:cNvPr id="26630" name="グループ化 4"/>
          <p:cNvGrpSpPr>
            <a:grpSpLocks/>
          </p:cNvGrpSpPr>
          <p:nvPr/>
        </p:nvGrpSpPr>
        <p:grpSpPr bwMode="auto">
          <a:xfrm>
            <a:off x="0" y="6338888"/>
            <a:ext cx="9144000" cy="504825"/>
            <a:chOff x="0" y="6339122"/>
            <a:chExt cx="9144001" cy="504199"/>
          </a:xfrm>
        </p:grpSpPr>
        <p:sp>
          <p:nvSpPr>
            <p:cNvPr id="8" name="正方形/長方形 7"/>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正方形/長方形 8"/>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4" name="オーディオ 3">
            <a:hlinkClick r:id="" action="ppaction://media"/>
            <a:extLst>
              <a:ext uri="{FF2B5EF4-FFF2-40B4-BE49-F238E27FC236}">
                <a16:creationId xmlns:a16="http://schemas.microsoft.com/office/drawing/2014/main" id="{D393CFA1-7D12-41AA-A148-5776166B8C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64385644"/>
      </p:ext>
    </p:extLst>
  </p:cSld>
  <p:clrMapOvr>
    <a:masterClrMapping/>
  </p:clrMapOvr>
  <mc:AlternateContent xmlns:mc="http://schemas.openxmlformats.org/markup-compatibility/2006" xmlns:p14="http://schemas.microsoft.com/office/powerpoint/2010/main">
    <mc:Choice Requires="p14">
      <p:transition spd="slow" p14:dur="2000" advTm="59095"/>
    </mc:Choice>
    <mc:Fallback xmlns="">
      <p:transition spd="slow" advTm="59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10"/>
          <p:cNvSpPr>
            <a:spLocks noChangeArrowheads="1"/>
          </p:cNvSpPr>
          <p:nvPr/>
        </p:nvSpPr>
        <p:spPr bwMode="auto">
          <a:xfrm>
            <a:off x="422275" y="1511094"/>
            <a:ext cx="8299450" cy="1062783"/>
          </a:xfrm>
          <a:prstGeom prst="foldedCorner">
            <a:avLst>
              <a:gd name="adj" fmla="val 3215"/>
            </a:avLst>
          </a:prstGeom>
          <a:solidFill>
            <a:srgbClr val="FFFFFF"/>
          </a:solidFill>
          <a:ln w="9525">
            <a:solidFill>
              <a:schemeClr val="tx1"/>
            </a:solidFill>
            <a:round/>
            <a:headEnd/>
            <a:tailEnd/>
          </a:ln>
        </p:spPr>
        <p:txBody>
          <a:bodyPr lIns="36000"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kumimoji="1" lang="ja-JP" altLang="en-US" sz="2800" dirty="0">
                <a:latin typeface="Tahoma" panose="020B0604030504040204" pitchFamily="34" charset="0"/>
              </a:rPr>
              <a:t>・</a:t>
            </a:r>
            <a:r>
              <a:rPr kumimoji="1" lang="ja-JP" altLang="en-US" sz="2800" b="1" dirty="0">
                <a:solidFill>
                  <a:srgbClr val="FF0000"/>
                </a:solidFill>
                <a:latin typeface="Tahoma" panose="020B0604030504040204" pitchFamily="34" charset="0"/>
              </a:rPr>
              <a:t>「認識する」</a:t>
            </a:r>
            <a:r>
              <a:rPr kumimoji="1" lang="ja-JP" altLang="en-US" sz="2800" b="1" dirty="0">
                <a:latin typeface="Tahoma" panose="020B0604030504040204" pitchFamily="34" charset="0"/>
              </a:rPr>
              <a:t>　・・・　生徒自身が複数の「理解した」内容</a:t>
            </a:r>
            <a:endParaRPr kumimoji="1" lang="en-US" altLang="ja-JP" sz="2800" b="1" dirty="0">
              <a:latin typeface="Tahoma" panose="020B0604030504040204" pitchFamily="34" charset="0"/>
            </a:endParaRPr>
          </a:p>
          <a:p>
            <a:pPr eaLnBrk="1" hangingPunct="1">
              <a:defRPr/>
            </a:pPr>
            <a:r>
              <a:rPr kumimoji="1" lang="ja-JP" altLang="en-US" sz="2800" b="1" dirty="0">
                <a:latin typeface="Tahoma" panose="020B0604030504040204" pitchFamily="34" charset="0"/>
              </a:rPr>
              <a:t>　　　　　　　　　　　　 から物事の本質や意味を理解する</a:t>
            </a:r>
            <a:endParaRPr kumimoji="1" lang="en-US" altLang="ja-JP" sz="2800" b="1" dirty="0">
              <a:latin typeface="Tahoma" panose="020B0604030504040204" pitchFamily="34" charset="0"/>
            </a:endParaRPr>
          </a:p>
        </p:txBody>
      </p:sp>
      <p:sp>
        <p:nvSpPr>
          <p:cNvPr id="26628" name="Text Box 19"/>
          <p:cNvSpPr txBox="1">
            <a:spLocks noChangeArrowheads="1"/>
          </p:cNvSpPr>
          <p:nvPr/>
        </p:nvSpPr>
        <p:spPr bwMode="auto">
          <a:xfrm>
            <a:off x="141288" y="981075"/>
            <a:ext cx="84629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dirty="0">
                <a:latin typeface="Tahoma" panose="020B0604030504040204" pitchFamily="34" charset="0"/>
              </a:rPr>
              <a:t>「内容」のア「知識及び技能」の文末表現について</a:t>
            </a:r>
          </a:p>
        </p:txBody>
      </p:sp>
      <p:sp>
        <p:nvSpPr>
          <p:cNvPr id="26629"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理科の内容</a:t>
            </a:r>
            <a:endParaRPr kumimoji="1" lang="ja-JP" altLang="en-US" sz="3200">
              <a:latin typeface="Tahoma" panose="020B0604030504040204" pitchFamily="34" charset="0"/>
            </a:endParaRPr>
          </a:p>
        </p:txBody>
      </p:sp>
      <p:grpSp>
        <p:nvGrpSpPr>
          <p:cNvPr id="26630" name="グループ化 4"/>
          <p:cNvGrpSpPr>
            <a:grpSpLocks/>
          </p:cNvGrpSpPr>
          <p:nvPr/>
        </p:nvGrpSpPr>
        <p:grpSpPr bwMode="auto">
          <a:xfrm>
            <a:off x="0" y="6338888"/>
            <a:ext cx="9144000" cy="504825"/>
            <a:chOff x="0" y="6339122"/>
            <a:chExt cx="9144001" cy="504199"/>
          </a:xfrm>
        </p:grpSpPr>
        <p:sp>
          <p:nvSpPr>
            <p:cNvPr id="8" name="正方形/長方形 7"/>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正方形/長方形 8"/>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12" name="Text Box 19">
            <a:extLst>
              <a:ext uri="{FF2B5EF4-FFF2-40B4-BE49-F238E27FC236}">
                <a16:creationId xmlns:a16="http://schemas.microsoft.com/office/drawing/2014/main" id="{ED83DC6C-9862-44F3-8AB8-0B0379361EF4}"/>
              </a:ext>
            </a:extLst>
          </p:cNvPr>
          <p:cNvSpPr txBox="1">
            <a:spLocks noChangeArrowheads="1"/>
          </p:cNvSpPr>
          <p:nvPr/>
        </p:nvSpPr>
        <p:spPr bwMode="auto">
          <a:xfrm>
            <a:off x="141288" y="3076988"/>
            <a:ext cx="84629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dirty="0">
                <a:latin typeface="Tahoma" panose="020B0604030504040204" pitchFamily="34" charset="0"/>
              </a:rPr>
              <a:t>「内容の取扱い」の文末表現について</a:t>
            </a:r>
          </a:p>
        </p:txBody>
      </p:sp>
      <p:sp>
        <p:nvSpPr>
          <p:cNvPr id="13" name="AutoShape 10">
            <a:extLst>
              <a:ext uri="{FF2B5EF4-FFF2-40B4-BE49-F238E27FC236}">
                <a16:creationId xmlns:a16="http://schemas.microsoft.com/office/drawing/2014/main" id="{4D48C79A-A206-47B3-9050-5148D37F7228}"/>
              </a:ext>
            </a:extLst>
          </p:cNvPr>
          <p:cNvSpPr>
            <a:spLocks noChangeArrowheads="1"/>
          </p:cNvSpPr>
          <p:nvPr/>
        </p:nvSpPr>
        <p:spPr bwMode="auto">
          <a:xfrm>
            <a:off x="419570" y="3599346"/>
            <a:ext cx="8299450" cy="1269814"/>
          </a:xfrm>
          <a:prstGeom prst="foldedCorner">
            <a:avLst>
              <a:gd name="adj" fmla="val 3215"/>
            </a:avLst>
          </a:prstGeom>
          <a:solidFill>
            <a:srgbClr val="FFFFFF"/>
          </a:solidFill>
          <a:ln w="9525">
            <a:solidFill>
              <a:schemeClr val="tx1"/>
            </a:solidFill>
            <a:round/>
            <a:headEnd/>
            <a:tailEnd/>
          </a:ln>
        </p:spPr>
        <p:txBody>
          <a:bodyPr lIns="36000"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kumimoji="1" lang="ja-JP" altLang="en-US" sz="2800" dirty="0">
                <a:latin typeface="Tahoma" panose="020B0604030504040204" pitchFamily="34" charset="0"/>
              </a:rPr>
              <a:t>・</a:t>
            </a:r>
            <a:r>
              <a:rPr kumimoji="1" lang="ja-JP" altLang="en-US" sz="2800" b="1" dirty="0">
                <a:solidFill>
                  <a:srgbClr val="FF0000"/>
                </a:solidFill>
                <a:latin typeface="Tahoma" panose="020B0604030504040204" pitchFamily="34" charset="0"/>
              </a:rPr>
              <a:t>「扱う」</a:t>
            </a:r>
            <a:r>
              <a:rPr kumimoji="1" lang="ja-JP" altLang="en-US" sz="2800" b="1" dirty="0">
                <a:latin typeface="Tahoma" panose="020B0604030504040204" pitchFamily="34" charset="0"/>
              </a:rPr>
              <a:t>　・・・　じっくり扱って指導する</a:t>
            </a:r>
            <a:endParaRPr kumimoji="1" lang="en-US" altLang="ja-JP" sz="2800" b="1" dirty="0">
              <a:latin typeface="Tahoma" panose="020B0604030504040204" pitchFamily="34" charset="0"/>
            </a:endParaRPr>
          </a:p>
          <a:p>
            <a:pPr eaLnBrk="1" hangingPunct="1">
              <a:defRPr/>
            </a:pPr>
            <a:endParaRPr kumimoji="1" lang="en-US" altLang="ja-JP" sz="1400" b="1" dirty="0">
              <a:latin typeface="Tahoma" panose="020B0604030504040204" pitchFamily="34" charset="0"/>
            </a:endParaRPr>
          </a:p>
          <a:p>
            <a:pPr eaLnBrk="1" hangingPunct="1">
              <a:defRPr/>
            </a:pPr>
            <a:r>
              <a:rPr kumimoji="1" lang="ja-JP" altLang="en-US" sz="2800" dirty="0">
                <a:latin typeface="Tahoma" panose="020B0604030504040204" pitchFamily="34" charset="0"/>
              </a:rPr>
              <a:t>・</a:t>
            </a:r>
            <a:r>
              <a:rPr kumimoji="1" lang="ja-JP" altLang="en-US" sz="2800" b="1" dirty="0">
                <a:solidFill>
                  <a:srgbClr val="FF0000"/>
                </a:solidFill>
                <a:latin typeface="Tahoma" panose="020B0604030504040204" pitchFamily="34" charset="0"/>
              </a:rPr>
              <a:t>「触れる」</a:t>
            </a:r>
            <a:r>
              <a:rPr kumimoji="1" lang="ja-JP" altLang="en-US" sz="2800" b="1" dirty="0">
                <a:latin typeface="Tahoma" panose="020B0604030504040204" pitchFamily="34" charset="0"/>
              </a:rPr>
              <a:t>　・・・　軽い扱い（扱いの程度は解説参照）</a:t>
            </a:r>
            <a:endParaRPr kumimoji="1" lang="en-US" altLang="ja-JP" sz="800" b="1" dirty="0">
              <a:latin typeface="Tahoma" panose="020B0604030504040204" pitchFamily="34" charset="0"/>
            </a:endParaRPr>
          </a:p>
          <a:p>
            <a:pPr eaLnBrk="1" hangingPunct="1">
              <a:defRPr/>
            </a:pPr>
            <a:endParaRPr kumimoji="1" lang="en-US" altLang="ja-JP" sz="2400" b="1" dirty="0">
              <a:latin typeface="Tahoma" panose="020B0604030504040204" pitchFamily="34" charset="0"/>
            </a:endParaRPr>
          </a:p>
        </p:txBody>
      </p:sp>
      <p:pic>
        <p:nvPicPr>
          <p:cNvPr id="3" name="オーディオ 2">
            <a:hlinkClick r:id="" action="ppaction://media"/>
            <a:extLst>
              <a:ext uri="{FF2B5EF4-FFF2-40B4-BE49-F238E27FC236}">
                <a16:creationId xmlns:a16="http://schemas.microsoft.com/office/drawing/2014/main" id="{76C03007-383F-4024-AAC5-ED494D296C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90516870"/>
      </p:ext>
    </p:extLst>
  </p:cSld>
  <p:clrMapOvr>
    <a:masterClrMapping/>
  </p:clrMapOvr>
  <mc:AlternateContent xmlns:mc="http://schemas.openxmlformats.org/markup-compatibility/2006" xmlns:p14="http://schemas.microsoft.com/office/powerpoint/2010/main">
    <mc:Choice Requires="p14">
      <p:transition spd="slow" p14:dur="2000" advTm="37417"/>
    </mc:Choice>
    <mc:Fallback xmlns="">
      <p:transition spd="slow" advTm="37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P16</a:t>
            </a:r>
            <a:endParaRPr lang="ja-JP" altLang="en-US" dirty="0"/>
          </a:p>
        </p:txBody>
      </p:sp>
      <p:sp>
        <p:nvSpPr>
          <p:cNvPr id="28675" name="Text Box 19"/>
          <p:cNvSpPr txBox="1">
            <a:spLocks noChangeArrowheads="1"/>
          </p:cNvSpPr>
          <p:nvPr/>
        </p:nvSpPr>
        <p:spPr bwMode="auto">
          <a:xfrm>
            <a:off x="136525" y="849313"/>
            <a:ext cx="7675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（１）の「エネルギー」を柱とする領域について</a:t>
            </a:r>
          </a:p>
        </p:txBody>
      </p:sp>
      <p:sp>
        <p:nvSpPr>
          <p:cNvPr id="28676"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理科の内容</a:t>
            </a:r>
            <a:endParaRPr kumimoji="1" lang="ja-JP" altLang="en-US" sz="3200">
              <a:latin typeface="Tahoma" panose="020B0604030504040204" pitchFamily="34" charset="0"/>
            </a:endParaRPr>
          </a:p>
        </p:txBody>
      </p:sp>
      <p:pic>
        <p:nvPicPr>
          <p:cNvPr id="28677"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401763"/>
            <a:ext cx="6399212"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コネクタ 9"/>
          <p:cNvCxnSpPr/>
          <p:nvPr/>
        </p:nvCxnSpPr>
        <p:spPr>
          <a:xfrm>
            <a:off x="1835150" y="2924175"/>
            <a:ext cx="936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124075" y="3860800"/>
            <a:ext cx="9350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284663" y="5300663"/>
            <a:ext cx="9350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681" name="グループ化 4"/>
          <p:cNvGrpSpPr>
            <a:grpSpLocks/>
          </p:cNvGrpSpPr>
          <p:nvPr/>
        </p:nvGrpSpPr>
        <p:grpSpPr bwMode="auto">
          <a:xfrm>
            <a:off x="0" y="6338888"/>
            <a:ext cx="9144000" cy="504825"/>
            <a:chOff x="0" y="6339122"/>
            <a:chExt cx="9144001" cy="504199"/>
          </a:xfrm>
        </p:grpSpPr>
        <p:sp>
          <p:nvSpPr>
            <p:cNvPr id="13" name="正方形/長方形 12"/>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正方形/長方形 13"/>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4" name="オーディオ 3">
            <a:hlinkClick r:id="" action="ppaction://media"/>
            <a:extLst>
              <a:ext uri="{FF2B5EF4-FFF2-40B4-BE49-F238E27FC236}">
                <a16:creationId xmlns:a16="http://schemas.microsoft.com/office/drawing/2014/main" id="{D3CD72B8-CFD5-4E55-9B1E-CEB446B718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172"/>
    </mc:Choice>
    <mc:Fallback xmlns="">
      <p:transition spd="slow" advTm="92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P17</a:t>
            </a:r>
            <a:endParaRPr lang="ja-JP" altLang="en-US" dirty="0"/>
          </a:p>
        </p:txBody>
      </p:sp>
      <p:sp>
        <p:nvSpPr>
          <p:cNvPr id="30723" name="Text Box 19"/>
          <p:cNvSpPr txBox="1">
            <a:spLocks noChangeArrowheads="1"/>
          </p:cNvSpPr>
          <p:nvPr/>
        </p:nvSpPr>
        <p:spPr bwMode="auto">
          <a:xfrm>
            <a:off x="136525" y="849313"/>
            <a:ext cx="7099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（１）の「粒子」を柱とする領域について</a:t>
            </a:r>
          </a:p>
        </p:txBody>
      </p:sp>
      <p:sp>
        <p:nvSpPr>
          <p:cNvPr id="30724"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理科の内容</a:t>
            </a:r>
            <a:endParaRPr kumimoji="1" lang="ja-JP" altLang="en-US" sz="3200">
              <a:latin typeface="Tahoma" panose="020B0604030504040204" pitchFamily="34" charset="0"/>
            </a:endParaRPr>
          </a:p>
        </p:txBody>
      </p:sp>
      <p:pic>
        <p:nvPicPr>
          <p:cNvPr id="30725"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379538"/>
            <a:ext cx="6511925"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線コネクタ 8"/>
          <p:cNvCxnSpPr/>
          <p:nvPr/>
        </p:nvCxnSpPr>
        <p:spPr>
          <a:xfrm>
            <a:off x="2051050" y="5319713"/>
            <a:ext cx="1079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495425" y="4392613"/>
            <a:ext cx="7191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0728" name="グループ化 4"/>
          <p:cNvGrpSpPr>
            <a:grpSpLocks/>
          </p:cNvGrpSpPr>
          <p:nvPr/>
        </p:nvGrpSpPr>
        <p:grpSpPr bwMode="auto">
          <a:xfrm>
            <a:off x="0" y="6338888"/>
            <a:ext cx="9144000" cy="504825"/>
            <a:chOff x="0" y="6339122"/>
            <a:chExt cx="9144001" cy="504199"/>
          </a:xfrm>
        </p:grpSpPr>
        <p:sp>
          <p:nvSpPr>
            <p:cNvPr id="11" name="正方形/長方形 10"/>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2" name="正方形/長方形 11"/>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3" name="オーディオ 2">
            <a:hlinkClick r:id="" action="ppaction://media"/>
            <a:extLst>
              <a:ext uri="{FF2B5EF4-FFF2-40B4-BE49-F238E27FC236}">
                <a16:creationId xmlns:a16="http://schemas.microsoft.com/office/drawing/2014/main" id="{D4A2B0B6-1C25-48D6-8597-50C3C20B30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194"/>
    </mc:Choice>
    <mc:Fallback xmlns="">
      <p:transition spd="slow" advTm="21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P18</a:t>
            </a:r>
            <a:endParaRPr lang="ja-JP" altLang="en-US" dirty="0"/>
          </a:p>
        </p:txBody>
      </p:sp>
      <p:sp>
        <p:nvSpPr>
          <p:cNvPr id="32771" name="Text Box 19"/>
          <p:cNvSpPr txBox="1">
            <a:spLocks noChangeArrowheads="1"/>
          </p:cNvSpPr>
          <p:nvPr/>
        </p:nvSpPr>
        <p:spPr bwMode="auto">
          <a:xfrm>
            <a:off x="136525" y="849313"/>
            <a:ext cx="6667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（１）の「生命」を柱とする領域について</a:t>
            </a:r>
          </a:p>
        </p:txBody>
      </p:sp>
      <p:sp>
        <p:nvSpPr>
          <p:cNvPr id="32772"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理科の内容</a:t>
            </a:r>
            <a:endParaRPr kumimoji="1" lang="ja-JP" altLang="en-US" sz="3200">
              <a:latin typeface="Tahoma" panose="020B0604030504040204" pitchFamily="34" charset="0"/>
            </a:endParaRPr>
          </a:p>
        </p:txBody>
      </p:sp>
      <p:pic>
        <p:nvPicPr>
          <p:cNvPr id="32773"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379538"/>
            <a:ext cx="6424613"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p:cNvSpPr/>
          <p:nvPr/>
        </p:nvSpPr>
        <p:spPr>
          <a:xfrm>
            <a:off x="3419475" y="1341438"/>
            <a:ext cx="360363" cy="287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cxnSp>
        <p:nvCxnSpPr>
          <p:cNvPr id="12" name="直線コネクタ 11"/>
          <p:cNvCxnSpPr/>
          <p:nvPr/>
        </p:nvCxnSpPr>
        <p:spPr>
          <a:xfrm>
            <a:off x="2249488" y="1638300"/>
            <a:ext cx="5032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773238" y="1854200"/>
            <a:ext cx="10080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2257425" y="2359025"/>
            <a:ext cx="1187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714500" y="3248025"/>
            <a:ext cx="1511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3708400" y="5167313"/>
            <a:ext cx="1655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2780" name="グループ化 4"/>
          <p:cNvGrpSpPr>
            <a:grpSpLocks/>
          </p:cNvGrpSpPr>
          <p:nvPr/>
        </p:nvGrpSpPr>
        <p:grpSpPr bwMode="auto">
          <a:xfrm>
            <a:off x="0" y="6338888"/>
            <a:ext cx="9144000" cy="504825"/>
            <a:chOff x="0" y="6339122"/>
            <a:chExt cx="9144001" cy="504199"/>
          </a:xfrm>
        </p:grpSpPr>
        <p:sp>
          <p:nvSpPr>
            <p:cNvPr id="15" name="正方形/長方形 14"/>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9" name="正方形/長方形 18"/>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2" name="オーディオ 1">
            <a:hlinkClick r:id="" action="ppaction://media"/>
            <a:extLst>
              <a:ext uri="{FF2B5EF4-FFF2-40B4-BE49-F238E27FC236}">
                <a16:creationId xmlns:a16="http://schemas.microsoft.com/office/drawing/2014/main" id="{E4FFAFBE-D4D8-4BE4-BD25-DDF3B7312E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59"/>
    </mc:Choice>
    <mc:Fallback xmlns="">
      <p:transition spd="slow" advTm="35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P19</a:t>
            </a:r>
            <a:endParaRPr lang="ja-JP" altLang="en-US" dirty="0"/>
          </a:p>
        </p:txBody>
      </p:sp>
      <p:sp>
        <p:nvSpPr>
          <p:cNvPr id="34819" name="Text Box 19"/>
          <p:cNvSpPr txBox="1">
            <a:spLocks noChangeArrowheads="1"/>
          </p:cNvSpPr>
          <p:nvPr/>
        </p:nvSpPr>
        <p:spPr bwMode="auto">
          <a:xfrm>
            <a:off x="136525" y="836613"/>
            <a:ext cx="6811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（１）の「地球」を柱とする領域について</a:t>
            </a:r>
          </a:p>
        </p:txBody>
      </p:sp>
      <p:sp>
        <p:nvSpPr>
          <p:cNvPr id="34820"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理科の内容</a:t>
            </a:r>
            <a:endParaRPr kumimoji="1" lang="ja-JP" altLang="en-US" sz="3200">
              <a:latin typeface="Tahoma" panose="020B0604030504040204" pitchFamily="34" charset="0"/>
            </a:endParaRPr>
          </a:p>
        </p:txBody>
      </p:sp>
      <p:cxnSp>
        <p:nvCxnSpPr>
          <p:cNvPr id="9" name="直線コネクタ 8"/>
          <p:cNvCxnSpPr/>
          <p:nvPr/>
        </p:nvCxnSpPr>
        <p:spPr>
          <a:xfrm>
            <a:off x="1908175" y="2636838"/>
            <a:ext cx="1727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284663" y="2997200"/>
            <a:ext cx="1295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4427538" y="4292600"/>
            <a:ext cx="8651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4824" name="グループ化 4"/>
          <p:cNvGrpSpPr>
            <a:grpSpLocks/>
          </p:cNvGrpSpPr>
          <p:nvPr/>
        </p:nvGrpSpPr>
        <p:grpSpPr bwMode="auto">
          <a:xfrm>
            <a:off x="0" y="6338888"/>
            <a:ext cx="9144000" cy="504825"/>
            <a:chOff x="0" y="6339122"/>
            <a:chExt cx="9144001" cy="504199"/>
          </a:xfrm>
        </p:grpSpPr>
        <p:sp>
          <p:nvSpPr>
            <p:cNvPr id="11" name="正方形/長方形 10"/>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3" name="正方形/長方形 12"/>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34825"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7950" y="1379538"/>
            <a:ext cx="6191250" cy="517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線コネクタ 14"/>
          <p:cNvCxnSpPr/>
          <p:nvPr/>
        </p:nvCxnSpPr>
        <p:spPr>
          <a:xfrm>
            <a:off x="3925888" y="4257675"/>
            <a:ext cx="14398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1881188" y="2663825"/>
            <a:ext cx="1835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3900488" y="2970213"/>
            <a:ext cx="15478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1566863" y="5849938"/>
            <a:ext cx="323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a:extLst>
              <a:ext uri="{FF2B5EF4-FFF2-40B4-BE49-F238E27FC236}">
                <a16:creationId xmlns:a16="http://schemas.microsoft.com/office/drawing/2014/main" id="{754A8748-A719-4F25-8068-079528CBB5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547"/>
    </mc:Choice>
    <mc:Fallback xmlns="">
      <p:transition spd="slow" advTm="40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P20</a:t>
            </a:r>
            <a:endParaRPr lang="ja-JP" altLang="en-US" dirty="0"/>
          </a:p>
        </p:txBody>
      </p:sp>
      <p:sp>
        <p:nvSpPr>
          <p:cNvPr id="36867" name="Text Box 19"/>
          <p:cNvSpPr txBox="1">
            <a:spLocks noChangeArrowheads="1"/>
          </p:cNvSpPr>
          <p:nvPr/>
        </p:nvSpPr>
        <p:spPr bwMode="auto">
          <a:xfrm>
            <a:off x="136525" y="849313"/>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（２）（３）について</a:t>
            </a:r>
          </a:p>
        </p:txBody>
      </p:sp>
      <p:sp>
        <p:nvSpPr>
          <p:cNvPr id="36868"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理科の内容</a:t>
            </a:r>
            <a:endParaRPr kumimoji="1" lang="ja-JP" altLang="en-US" sz="3200">
              <a:latin typeface="Tahoma" panose="020B0604030504040204" pitchFamily="34" charset="0"/>
            </a:endParaRPr>
          </a:p>
        </p:txBody>
      </p:sp>
      <p:pic>
        <p:nvPicPr>
          <p:cNvPr id="36869"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398588"/>
            <a:ext cx="7721600"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0" name="グループ化 4"/>
          <p:cNvGrpSpPr>
            <a:grpSpLocks/>
          </p:cNvGrpSpPr>
          <p:nvPr/>
        </p:nvGrpSpPr>
        <p:grpSpPr bwMode="auto">
          <a:xfrm>
            <a:off x="0" y="6338888"/>
            <a:ext cx="9144000" cy="504825"/>
            <a:chOff x="0" y="6339122"/>
            <a:chExt cx="9144001" cy="504199"/>
          </a:xfrm>
        </p:grpSpPr>
        <p:sp>
          <p:nvSpPr>
            <p:cNvPr id="7" name="正方形/長方形 6"/>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8" name="正方形/長方形 7"/>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2" name="オーディオ 1">
            <a:hlinkClick r:id="" action="ppaction://media"/>
            <a:extLst>
              <a:ext uri="{FF2B5EF4-FFF2-40B4-BE49-F238E27FC236}">
                <a16:creationId xmlns:a16="http://schemas.microsoft.com/office/drawing/2014/main" id="{47849679-7A2E-4545-A747-7D181BC230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907"/>
    </mc:Choice>
    <mc:Fallback xmlns="">
      <p:transition spd="slow" advTm="66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P29-P39</a:t>
            </a:r>
            <a:endParaRPr lang="ja-JP" altLang="en-US" sz="2800" dirty="0"/>
          </a:p>
        </p:txBody>
      </p:sp>
      <p:sp>
        <p:nvSpPr>
          <p:cNvPr id="38915" name="Text Box 19"/>
          <p:cNvSpPr txBox="1">
            <a:spLocks noChangeArrowheads="1"/>
          </p:cNvSpPr>
          <p:nvPr/>
        </p:nvSpPr>
        <p:spPr bwMode="auto">
          <a:xfrm>
            <a:off x="107950" y="814388"/>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第１学年</a:t>
            </a:r>
            <a:r>
              <a:rPr kumimoji="1" lang="en-US" altLang="ja-JP" sz="2800" b="1">
                <a:latin typeface="Tahoma" panose="020B0604030504040204" pitchFamily="34" charset="0"/>
              </a:rPr>
              <a:t>】</a:t>
            </a:r>
            <a:r>
              <a:rPr kumimoji="1" lang="ja-JP" altLang="en-US" sz="2800" b="1">
                <a:latin typeface="Tahoma" panose="020B0604030504040204" pitchFamily="34" charset="0"/>
              </a:rPr>
              <a:t>（第１分野）</a:t>
            </a:r>
          </a:p>
        </p:txBody>
      </p:sp>
      <p:sp>
        <p:nvSpPr>
          <p:cNvPr id="38916"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07950" y="1462088"/>
            <a:ext cx="8902700" cy="35512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（１）身近な物理現象　</a:t>
            </a:r>
            <a:r>
              <a:rPr lang="en-US" altLang="ja-JP" sz="2000" dirty="0">
                <a:solidFill>
                  <a:schemeClr val="tx2">
                    <a:lumMod val="50000"/>
                  </a:schemeClr>
                </a:solidFill>
              </a:rPr>
              <a:t>【P29】</a:t>
            </a:r>
            <a:r>
              <a:rPr lang="ja-JP" altLang="en-US" sz="2000" dirty="0">
                <a:solidFill>
                  <a:schemeClr val="tx2">
                    <a:lumMod val="50000"/>
                  </a:schemeClr>
                </a:solidFill>
              </a:rPr>
              <a:t>・・・・・・追加及び移行（</a:t>
            </a:r>
            <a:r>
              <a:rPr lang="en-US" altLang="ja-JP" sz="2000" dirty="0">
                <a:solidFill>
                  <a:schemeClr val="tx2">
                    <a:lumMod val="50000"/>
                  </a:schemeClr>
                </a:solidFill>
              </a:rPr>
              <a:t>P30</a:t>
            </a:r>
            <a:r>
              <a:rPr lang="ja-JP" altLang="en-US" sz="2000" dirty="0">
                <a:solidFill>
                  <a:schemeClr val="tx2">
                    <a:lumMod val="50000"/>
                  </a:schemeClr>
                </a:solidFill>
              </a:rPr>
              <a:t>）（</a:t>
            </a:r>
            <a:r>
              <a:rPr lang="en-US" altLang="ja-JP" sz="2000" dirty="0">
                <a:solidFill>
                  <a:schemeClr val="tx2">
                    <a:lumMod val="50000"/>
                  </a:schemeClr>
                </a:solidFill>
              </a:rPr>
              <a:t>P32</a:t>
            </a:r>
            <a:r>
              <a:rPr lang="ja-JP" altLang="en-US" sz="2000" dirty="0">
                <a:solidFill>
                  <a:schemeClr val="tx2">
                    <a:lumMod val="50000"/>
                  </a:schemeClr>
                </a:solidFill>
              </a:rPr>
              <a:t>）</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r>
              <a:rPr lang="en-US" altLang="ja-JP" sz="2000" dirty="0">
                <a:solidFill>
                  <a:schemeClr val="tx2">
                    <a:lumMod val="50000"/>
                  </a:schemeClr>
                </a:solidFill>
              </a:rPr>
              <a:t>〈</a:t>
            </a:r>
            <a:r>
              <a:rPr lang="ja-JP" altLang="en-US" sz="2000" dirty="0">
                <a:solidFill>
                  <a:schemeClr val="tx2">
                    <a:lumMod val="50000"/>
                  </a:schemeClr>
                </a:solidFill>
              </a:rPr>
              <a:t>光</a:t>
            </a:r>
            <a:r>
              <a:rPr lang="en-US" altLang="ja-JP" sz="2000" dirty="0">
                <a:solidFill>
                  <a:schemeClr val="tx2">
                    <a:lumMod val="50000"/>
                  </a:schemeClr>
                </a:solidFill>
              </a:rPr>
              <a:t>〉</a:t>
            </a:r>
          </a:p>
          <a:p>
            <a:pPr eaLnBrk="1" fontAlgn="auto" hangingPunct="1">
              <a:spcBef>
                <a:spcPts val="0"/>
              </a:spcBef>
              <a:spcAft>
                <a:spcPts val="0"/>
              </a:spcAft>
              <a:defRPr/>
            </a:pPr>
            <a:r>
              <a:rPr lang="ja-JP" altLang="en-US" sz="2000" dirty="0">
                <a:solidFill>
                  <a:schemeClr val="tx2">
                    <a:lumMod val="50000"/>
                  </a:schemeClr>
                </a:solidFill>
                <a:latin typeface="ＭＳ Ｐゴシック" panose="020B0600070205080204" pitchFamily="50" charset="-128"/>
              </a:rPr>
              <a:t>ア</a:t>
            </a:r>
            <a:r>
              <a:rPr lang="ja-JP" altLang="en-US" sz="2000" dirty="0">
                <a:solidFill>
                  <a:schemeClr val="tx2">
                    <a:lumMod val="50000"/>
                  </a:schemeClr>
                </a:solidFill>
                <a:latin typeface="ＭＳ 明朝" panose="02020609040205080304" pitchFamily="17" charset="-128"/>
                <a:ea typeface="ＭＳ 明朝" panose="02020609040205080304" pitchFamily="17" charset="-128"/>
              </a:rPr>
              <a:t>   </a:t>
            </a:r>
            <a:r>
              <a:rPr lang="ja-JP" altLang="en-US" sz="2000" dirty="0">
                <a:solidFill>
                  <a:schemeClr val="tx2">
                    <a:lumMod val="50000"/>
                  </a:schemeClr>
                </a:solidFill>
              </a:rPr>
              <a:t>白色光はプリズムなどによっていろいろな色の光に分かれることにも触れる</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こと。（追加）</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r>
              <a:rPr lang="en-US" altLang="ja-JP" sz="2000" dirty="0">
                <a:solidFill>
                  <a:schemeClr val="tx2">
                    <a:lumMod val="50000"/>
                  </a:schemeClr>
                </a:solidFill>
              </a:rPr>
              <a:t>〈</a:t>
            </a:r>
            <a:r>
              <a:rPr lang="ja-JP" altLang="en-US" sz="2000" dirty="0">
                <a:solidFill>
                  <a:schemeClr val="tx2">
                    <a:lumMod val="50000"/>
                  </a:schemeClr>
                </a:solidFill>
              </a:rPr>
              <a:t>音</a:t>
            </a:r>
            <a:r>
              <a:rPr lang="en-US" altLang="ja-JP" sz="2000" dirty="0">
                <a:solidFill>
                  <a:schemeClr val="tx2">
                    <a:lumMod val="50000"/>
                  </a:schemeClr>
                </a:solidFill>
              </a:rPr>
              <a:t>〉</a:t>
            </a:r>
          </a:p>
          <a:p>
            <a:pPr eaLnBrk="1" fontAlgn="auto" hangingPunct="1">
              <a:spcBef>
                <a:spcPts val="0"/>
              </a:spcBef>
              <a:spcAft>
                <a:spcPts val="0"/>
              </a:spcAft>
              <a:defRPr/>
            </a:pPr>
            <a:r>
              <a:rPr lang="en-US" altLang="ja-JP" sz="2000" dirty="0">
                <a:solidFill>
                  <a:schemeClr val="tx2">
                    <a:lumMod val="50000"/>
                  </a:schemeClr>
                </a:solidFill>
              </a:rPr>
              <a:t>       ※</a:t>
            </a:r>
            <a:r>
              <a:rPr lang="ja-JP" altLang="en-US" sz="2000" dirty="0">
                <a:solidFill>
                  <a:schemeClr val="tx2">
                    <a:lumMod val="50000"/>
                  </a:schemeClr>
                </a:solidFill>
              </a:rPr>
              <a:t>音については，小学校第３学年で，物から音が出たり伝わったりするとき，物　</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は震えていること，音の大きさが変わると物の震え方が変わる体験を基に学</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r>
              <a:rPr lang="ja-JP" altLang="en-US" sz="2000" dirty="0" err="1">
                <a:solidFill>
                  <a:schemeClr val="tx2">
                    <a:lumMod val="50000"/>
                  </a:schemeClr>
                </a:solidFill>
              </a:rPr>
              <a:t>習する</a:t>
            </a:r>
            <a:r>
              <a:rPr lang="ja-JP" altLang="en-US" sz="2000" dirty="0">
                <a:solidFill>
                  <a:schemeClr val="tx2">
                    <a:lumMod val="50000"/>
                  </a:schemeClr>
                </a:solidFill>
              </a:rPr>
              <a:t>。</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r>
              <a:rPr lang="en-US" altLang="ja-JP" sz="2000" dirty="0">
                <a:solidFill>
                  <a:schemeClr val="tx2">
                    <a:lumMod val="50000"/>
                  </a:schemeClr>
                </a:solidFill>
              </a:rPr>
              <a:t>〈</a:t>
            </a:r>
            <a:r>
              <a:rPr lang="ja-JP" altLang="en-US" sz="2000" dirty="0">
                <a:solidFill>
                  <a:schemeClr val="tx2">
                    <a:lumMod val="50000"/>
                  </a:schemeClr>
                </a:solidFill>
              </a:rPr>
              <a:t>力</a:t>
            </a:r>
            <a:r>
              <a:rPr lang="en-US" altLang="ja-JP" sz="2000" dirty="0">
                <a:solidFill>
                  <a:schemeClr val="tx2">
                    <a:lumMod val="50000"/>
                  </a:schemeClr>
                </a:solidFill>
              </a:rPr>
              <a:t>〉</a:t>
            </a:r>
          </a:p>
          <a:p>
            <a:pPr eaLnBrk="1" fontAlgn="auto" hangingPunct="1">
              <a:spcBef>
                <a:spcPts val="0"/>
              </a:spcBef>
              <a:spcAft>
                <a:spcPts val="0"/>
              </a:spcAft>
              <a:defRPr/>
            </a:pP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ｲ</a:t>
            </a: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rPr>
              <a:t>物体に働く２力についての実験を行い，力がつり合うときの条件を見いだし</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r>
              <a:rPr lang="ja-JP" altLang="en-US" sz="2000" dirty="0" err="1">
                <a:solidFill>
                  <a:schemeClr val="tx2">
                    <a:lumMod val="50000"/>
                  </a:schemeClr>
                </a:solidFill>
              </a:rPr>
              <a:t>て</a:t>
            </a:r>
            <a:r>
              <a:rPr lang="ja-JP" altLang="en-US" sz="2000" dirty="0">
                <a:solidFill>
                  <a:schemeClr val="tx2">
                    <a:lumMod val="50000"/>
                  </a:schemeClr>
                </a:solidFill>
              </a:rPr>
              <a:t>理解すること。（第３学年から移行）</a:t>
            </a:r>
            <a:endParaRPr lang="en-US" altLang="ja-JP" sz="2000" dirty="0">
              <a:solidFill>
                <a:schemeClr val="tx2">
                  <a:lumMod val="50000"/>
                </a:schemeClr>
              </a:solidFill>
            </a:endParaRPr>
          </a:p>
        </p:txBody>
      </p:sp>
      <p:sp>
        <p:nvSpPr>
          <p:cNvPr id="8" name="正方形/長方形 7"/>
          <p:cNvSpPr/>
          <p:nvPr/>
        </p:nvSpPr>
        <p:spPr>
          <a:xfrm>
            <a:off x="107950" y="5233988"/>
            <a:ext cx="8902700" cy="795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（２）身の回りの物質</a:t>
            </a:r>
            <a:r>
              <a:rPr lang="en-US" altLang="ja-JP" sz="2000" dirty="0">
                <a:solidFill>
                  <a:schemeClr val="tx2">
                    <a:lumMod val="50000"/>
                  </a:schemeClr>
                </a:solidFill>
              </a:rPr>
              <a:t>【P35】</a:t>
            </a:r>
            <a:r>
              <a:rPr lang="ja-JP" altLang="en-US" sz="2000" dirty="0">
                <a:solidFill>
                  <a:schemeClr val="tx2">
                    <a:lumMod val="50000"/>
                  </a:schemeClr>
                </a:solidFill>
              </a:rPr>
              <a:t>・・・・・・一部移行</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r>
              <a:rPr lang="en-US" altLang="ja-JP" sz="2000" dirty="0">
                <a:solidFill>
                  <a:schemeClr val="tx2">
                    <a:lumMod val="50000"/>
                  </a:schemeClr>
                </a:solidFill>
              </a:rPr>
              <a:t>※</a:t>
            </a:r>
            <a:r>
              <a:rPr lang="ja-JP" altLang="en-US" sz="2000" dirty="0">
                <a:solidFill>
                  <a:schemeClr val="tx2">
                    <a:lumMod val="50000"/>
                  </a:schemeClr>
                </a:solidFill>
              </a:rPr>
              <a:t>プラスチックの性質については，第３学年に移行　</a:t>
            </a:r>
            <a:endParaRPr lang="en-US" altLang="ja-JP" sz="2000" dirty="0">
              <a:solidFill>
                <a:schemeClr val="tx2">
                  <a:lumMod val="50000"/>
                </a:schemeClr>
              </a:solidFill>
            </a:endParaRPr>
          </a:p>
        </p:txBody>
      </p:sp>
      <p:grpSp>
        <p:nvGrpSpPr>
          <p:cNvPr id="38919" name="グループ化 4"/>
          <p:cNvGrpSpPr>
            <a:grpSpLocks/>
          </p:cNvGrpSpPr>
          <p:nvPr/>
        </p:nvGrpSpPr>
        <p:grpSpPr bwMode="auto">
          <a:xfrm>
            <a:off x="0" y="6338888"/>
            <a:ext cx="9144000" cy="504825"/>
            <a:chOff x="0" y="6339122"/>
            <a:chExt cx="9144001" cy="504199"/>
          </a:xfrm>
        </p:grpSpPr>
        <p:sp>
          <p:nvSpPr>
            <p:cNvPr id="9" name="正方形/長方形 8"/>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0" name="正方形/長方形 9"/>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2" name="円/楕円 1"/>
          <p:cNvSpPr/>
          <p:nvPr/>
        </p:nvSpPr>
        <p:spPr>
          <a:xfrm>
            <a:off x="568325" y="4291013"/>
            <a:ext cx="215900" cy="2159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36000" anchor="ctr"/>
          <a:lstStyle/>
          <a:p>
            <a:pPr algn="ctr">
              <a:defRPr/>
            </a:pPr>
            <a:r>
              <a:rPr kumimoji="1" lang="ja-JP" altLang="en-US" sz="1600" dirty="0">
                <a:solidFill>
                  <a:schemeClr val="tx1"/>
                </a:solidFill>
                <a:latin typeface="ＭＳ Ｐゴシック" panose="020B0600070205080204" pitchFamily="50" charset="-128"/>
              </a:rPr>
              <a:t>ア</a:t>
            </a:r>
          </a:p>
        </p:txBody>
      </p:sp>
      <p:pic>
        <p:nvPicPr>
          <p:cNvPr id="5" name="オーディオ 4">
            <a:hlinkClick r:id="" action="ppaction://media"/>
            <a:extLst>
              <a:ext uri="{FF2B5EF4-FFF2-40B4-BE49-F238E27FC236}">
                <a16:creationId xmlns:a16="http://schemas.microsoft.com/office/drawing/2014/main" id="{4B49A0D2-4312-4167-8A65-7D63A44798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7772"/>
    </mc:Choice>
    <mc:Fallback xmlns="">
      <p:transition spd="slow" advTm="127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P74-P85</a:t>
            </a:r>
            <a:endParaRPr lang="ja-JP" altLang="en-US" sz="2800" dirty="0"/>
          </a:p>
        </p:txBody>
      </p:sp>
      <p:sp>
        <p:nvSpPr>
          <p:cNvPr id="40963" name="Text Box 19"/>
          <p:cNvSpPr txBox="1">
            <a:spLocks noChangeArrowheads="1"/>
          </p:cNvSpPr>
          <p:nvPr/>
        </p:nvSpPr>
        <p:spPr bwMode="auto">
          <a:xfrm>
            <a:off x="107950" y="814388"/>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第１学年</a:t>
            </a:r>
            <a:r>
              <a:rPr kumimoji="1" lang="en-US" altLang="ja-JP" sz="2800" b="1">
                <a:latin typeface="Tahoma" panose="020B0604030504040204" pitchFamily="34" charset="0"/>
              </a:rPr>
              <a:t>】</a:t>
            </a:r>
            <a:r>
              <a:rPr kumimoji="1" lang="ja-JP" altLang="en-US" sz="2800" b="1">
                <a:latin typeface="Tahoma" panose="020B0604030504040204" pitchFamily="34" charset="0"/>
              </a:rPr>
              <a:t>（第２分野）</a:t>
            </a:r>
          </a:p>
        </p:txBody>
      </p:sp>
      <p:sp>
        <p:nvSpPr>
          <p:cNvPr id="40964"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28588" y="2617788"/>
            <a:ext cx="8902700" cy="19637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（１）いろいろな生物とその共通点　</a:t>
            </a:r>
            <a:r>
              <a:rPr lang="en-US" altLang="ja-JP" sz="2000" dirty="0">
                <a:solidFill>
                  <a:schemeClr val="tx2">
                    <a:lumMod val="50000"/>
                  </a:schemeClr>
                </a:solidFill>
              </a:rPr>
              <a:t>【P74】</a:t>
            </a:r>
            <a:r>
              <a:rPr lang="ja-JP" altLang="en-US" sz="2000" dirty="0">
                <a:solidFill>
                  <a:schemeClr val="tx2">
                    <a:lumMod val="50000"/>
                  </a:schemeClr>
                </a:solidFill>
              </a:rPr>
              <a:t>・・・・・・追加及び移行</a:t>
            </a: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ｱ</a:t>
            </a: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rPr>
              <a:t>生物の観察と分類の仕方（追加）</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例えば，親しみのある </a:t>
            </a:r>
            <a:r>
              <a:rPr lang="en-US" altLang="ja-JP" sz="2000" dirty="0">
                <a:solidFill>
                  <a:schemeClr val="tx2">
                    <a:lumMod val="50000"/>
                  </a:schemeClr>
                </a:solidFill>
              </a:rPr>
              <a:t>20 </a:t>
            </a:r>
            <a:r>
              <a:rPr lang="ja-JP" altLang="en-US" sz="2000" dirty="0">
                <a:solidFill>
                  <a:schemeClr val="tx2">
                    <a:lumMod val="50000"/>
                  </a:schemeClr>
                </a:solidFill>
              </a:rPr>
              <a:t>種類程度の生物を挙げさせて，これらの生物が　</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生息している場所や，活動的な季節，色，形，大きさなどの姿，殖え方，栄養</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分のとり方などの特徴に基づいた観点で分類の基準を考えさせる。</a:t>
            </a: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ｲ</a:t>
            </a:r>
            <a:r>
              <a:rPr lang="en-US" altLang="ja-JP"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rPr>
              <a:t>動物の体の共通点と相違点（第２学年から移行）</a:t>
            </a:r>
            <a:endParaRPr lang="en-US" altLang="ja-JP" sz="2000" dirty="0">
              <a:solidFill>
                <a:schemeClr val="tx2">
                  <a:lumMod val="50000"/>
                </a:schemeClr>
              </a:solidFill>
            </a:endParaRPr>
          </a:p>
        </p:txBody>
      </p:sp>
      <p:sp>
        <p:nvSpPr>
          <p:cNvPr id="40966" name="テキスト ボックス 34"/>
          <p:cNvSpPr txBox="1">
            <a:spLocks noChangeArrowheads="1"/>
          </p:cNvSpPr>
          <p:nvPr/>
        </p:nvSpPr>
        <p:spPr bwMode="auto">
          <a:xfrm>
            <a:off x="403225" y="1416050"/>
            <a:ext cx="835183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新しい学習指導要領では，第</a:t>
            </a:r>
            <a:r>
              <a:rPr kumimoji="1" lang="en-US" altLang="ja-JP" sz="2400"/>
              <a:t>1</a:t>
            </a:r>
            <a:r>
              <a:rPr kumimoji="1" lang="ja-JP" altLang="en-US" sz="2400"/>
              <a:t>学年で「生物の分類」，第</a:t>
            </a:r>
            <a:r>
              <a:rPr kumimoji="1" lang="en-US" altLang="ja-JP" sz="2400"/>
              <a:t>2</a:t>
            </a:r>
            <a:r>
              <a:rPr kumimoji="1" lang="ja-JP" altLang="en-US" sz="2400"/>
              <a:t>学年で「生物のつくりとはたらき」，第</a:t>
            </a:r>
            <a:r>
              <a:rPr kumimoji="1" lang="en-US" altLang="ja-JP" sz="2400"/>
              <a:t>3</a:t>
            </a:r>
            <a:r>
              <a:rPr kumimoji="1" lang="ja-JP" altLang="en-US" sz="2400"/>
              <a:t>学年で「生殖・発生・遺伝・進化・変遷」を扱う。</a:t>
            </a:r>
          </a:p>
        </p:txBody>
      </p:sp>
      <p:sp>
        <p:nvSpPr>
          <p:cNvPr id="9" name="正方形/長方形 8"/>
          <p:cNvSpPr/>
          <p:nvPr/>
        </p:nvSpPr>
        <p:spPr>
          <a:xfrm>
            <a:off x="128588" y="4799013"/>
            <a:ext cx="8902700" cy="13668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（２）　大地の成り立ちと変化</a:t>
            </a:r>
            <a:r>
              <a:rPr lang="en-US" altLang="ja-JP" sz="2000" dirty="0">
                <a:solidFill>
                  <a:schemeClr val="tx2">
                    <a:lumMod val="50000"/>
                  </a:schemeClr>
                </a:solidFill>
              </a:rPr>
              <a:t>【P80】</a:t>
            </a:r>
            <a:r>
              <a:rPr lang="ja-JP" altLang="en-US" sz="2000" dirty="0">
                <a:solidFill>
                  <a:schemeClr val="tx2">
                    <a:lumMod val="50000"/>
                  </a:schemeClr>
                </a:solidFill>
              </a:rPr>
              <a:t>・・・・・・移行</a:t>
            </a: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ｴ</a:t>
            </a:r>
            <a:r>
              <a:rPr lang="en-US" altLang="ja-JP"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rPr>
              <a:t>自然がもたらす恵み及び火山災害と地震災害について調べ，これらを火山</a:t>
            </a: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rPr>
              <a:t>           </a:t>
            </a:r>
            <a:r>
              <a:rPr lang="ja-JP" altLang="en-US" sz="2000" dirty="0">
                <a:solidFill>
                  <a:schemeClr val="tx2">
                    <a:lumMod val="50000"/>
                  </a:schemeClr>
                </a:solidFill>
              </a:rPr>
              <a:t>活動や地震発生の仕組みと関連付けて理解すること。（第３学年から移行）</a:t>
            </a: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rPr>
              <a:t>         ※</a:t>
            </a:r>
            <a:r>
              <a:rPr lang="ja-JP" altLang="en-US" sz="2000" dirty="0">
                <a:solidFill>
                  <a:schemeClr val="tx2">
                    <a:lumMod val="50000"/>
                  </a:schemeClr>
                </a:solidFill>
              </a:rPr>
              <a:t>身近な地形（地層）から，火山，地震へと順番が変更</a:t>
            </a:r>
            <a:endParaRPr lang="en-US" altLang="ja-JP" sz="2000" dirty="0">
              <a:solidFill>
                <a:schemeClr val="tx2">
                  <a:lumMod val="50000"/>
                </a:schemeClr>
              </a:solidFill>
            </a:endParaRPr>
          </a:p>
        </p:txBody>
      </p:sp>
      <p:grpSp>
        <p:nvGrpSpPr>
          <p:cNvPr id="40968" name="グループ化 4"/>
          <p:cNvGrpSpPr>
            <a:grpSpLocks/>
          </p:cNvGrpSpPr>
          <p:nvPr/>
        </p:nvGrpSpPr>
        <p:grpSpPr bwMode="auto">
          <a:xfrm>
            <a:off x="0" y="6338888"/>
            <a:ext cx="9144000" cy="504825"/>
            <a:chOff x="0" y="6339122"/>
            <a:chExt cx="9144001" cy="504199"/>
          </a:xfrm>
        </p:grpSpPr>
        <p:sp>
          <p:nvSpPr>
            <p:cNvPr id="10" name="正方形/長方形 9"/>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正方形/長方形 10"/>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12" name="円/楕円 11"/>
          <p:cNvSpPr/>
          <p:nvPr/>
        </p:nvSpPr>
        <p:spPr>
          <a:xfrm>
            <a:off x="554038" y="4227513"/>
            <a:ext cx="215900" cy="2159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72000" anchor="ctr"/>
          <a:lstStyle/>
          <a:p>
            <a:pPr algn="ctr">
              <a:defRPr/>
            </a:pPr>
            <a:r>
              <a:rPr kumimoji="1" lang="ja-JP" altLang="en-US" sz="1400" dirty="0">
                <a:solidFill>
                  <a:schemeClr val="tx1"/>
                </a:solidFill>
                <a:latin typeface="ＭＳ Ｐゴシック" panose="020B0600070205080204" pitchFamily="50" charset="-128"/>
              </a:rPr>
              <a:t>イ</a:t>
            </a:r>
          </a:p>
        </p:txBody>
      </p:sp>
      <p:sp>
        <p:nvSpPr>
          <p:cNvPr id="13" name="円/楕円 12"/>
          <p:cNvSpPr/>
          <p:nvPr/>
        </p:nvSpPr>
        <p:spPr>
          <a:xfrm>
            <a:off x="593725" y="5183188"/>
            <a:ext cx="215900" cy="2159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72000" anchor="ctr"/>
          <a:lstStyle/>
          <a:p>
            <a:pPr algn="ctr">
              <a:defRPr/>
            </a:pPr>
            <a:r>
              <a:rPr kumimoji="1" lang="ja-JP" altLang="en-US" sz="1400" dirty="0">
                <a:solidFill>
                  <a:schemeClr val="tx1"/>
                </a:solidFill>
                <a:latin typeface="ＭＳ Ｐゴシック" panose="020B0600070205080204" pitchFamily="50" charset="-128"/>
              </a:rPr>
              <a:t>ア</a:t>
            </a:r>
          </a:p>
        </p:txBody>
      </p:sp>
      <p:pic>
        <p:nvPicPr>
          <p:cNvPr id="4" name="オーディオ 3">
            <a:hlinkClick r:id="" action="ppaction://media"/>
            <a:extLst>
              <a:ext uri="{FF2B5EF4-FFF2-40B4-BE49-F238E27FC236}">
                <a16:creationId xmlns:a16="http://schemas.microsoft.com/office/drawing/2014/main" id="{55EC5870-4C1A-4D36-B0B5-966E8949B4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770"/>
    </mc:Choice>
    <mc:Fallback xmlns="">
      <p:transition spd="slow" advTm="150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P40-P51</a:t>
            </a:r>
            <a:endParaRPr lang="ja-JP" altLang="en-US" sz="2800" dirty="0"/>
          </a:p>
        </p:txBody>
      </p:sp>
      <p:sp>
        <p:nvSpPr>
          <p:cNvPr id="43011" name="Text Box 19"/>
          <p:cNvSpPr txBox="1">
            <a:spLocks noChangeArrowheads="1"/>
          </p:cNvSpPr>
          <p:nvPr/>
        </p:nvSpPr>
        <p:spPr bwMode="auto">
          <a:xfrm>
            <a:off x="107950" y="814388"/>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第２学年</a:t>
            </a:r>
            <a:r>
              <a:rPr kumimoji="1" lang="en-US" altLang="ja-JP" sz="2800" b="1">
                <a:latin typeface="Tahoma" panose="020B0604030504040204" pitchFamily="34" charset="0"/>
              </a:rPr>
              <a:t>】</a:t>
            </a:r>
            <a:r>
              <a:rPr kumimoji="1" lang="ja-JP" altLang="en-US" sz="2800" b="1">
                <a:latin typeface="Tahoma" panose="020B0604030504040204" pitchFamily="34" charset="0"/>
              </a:rPr>
              <a:t>（第１分野）</a:t>
            </a:r>
          </a:p>
        </p:txBody>
      </p:sp>
      <p:sp>
        <p:nvSpPr>
          <p:cNvPr id="43012"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07950" y="1462088"/>
            <a:ext cx="8902700" cy="7429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（３）電流とその利用</a:t>
            </a:r>
            <a:r>
              <a:rPr lang="en-US" altLang="ja-JP" sz="2000" dirty="0">
                <a:solidFill>
                  <a:schemeClr val="tx2">
                    <a:lumMod val="50000"/>
                  </a:schemeClr>
                </a:solidFill>
              </a:rPr>
              <a:t>【P40】</a:t>
            </a:r>
            <a:r>
              <a:rPr lang="ja-JP" altLang="en-US" sz="2000" dirty="0">
                <a:solidFill>
                  <a:schemeClr val="tx2">
                    <a:lumMod val="50000"/>
                  </a:schemeClr>
                </a:solidFill>
              </a:rPr>
              <a:t>・・・・・・追加（</a:t>
            </a:r>
            <a:r>
              <a:rPr lang="en-US" altLang="ja-JP" sz="2000" dirty="0">
                <a:solidFill>
                  <a:schemeClr val="tx2">
                    <a:lumMod val="50000"/>
                  </a:schemeClr>
                </a:solidFill>
              </a:rPr>
              <a:t>P41</a:t>
            </a:r>
            <a:r>
              <a:rPr lang="ja-JP" altLang="en-US" sz="2000" dirty="0">
                <a:solidFill>
                  <a:schemeClr val="tx2">
                    <a:lumMod val="50000"/>
                  </a:schemeClr>
                </a:solidFill>
              </a:rPr>
              <a:t>）</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ＭＳ Ｐゴシック" panose="020B0600070205080204" pitchFamily="50" charset="-128"/>
              </a:rPr>
              <a:t>エ</a:t>
            </a:r>
            <a:r>
              <a:rPr lang="ja-JP" altLang="en-US" sz="2000" dirty="0">
                <a:solidFill>
                  <a:schemeClr val="tx2">
                    <a:lumMod val="50000"/>
                  </a:schemeClr>
                </a:solidFill>
                <a:latin typeface="ＭＳ 明朝" panose="02020609040205080304" pitchFamily="17" charset="-128"/>
                <a:ea typeface="ＭＳ 明朝" panose="02020609040205080304" pitchFamily="17" charset="-128"/>
              </a:rPr>
              <a:t>　 </a:t>
            </a:r>
            <a:r>
              <a:rPr lang="ja-JP" altLang="en-US" sz="2000" dirty="0">
                <a:solidFill>
                  <a:schemeClr val="tx2">
                    <a:lumMod val="50000"/>
                  </a:schemeClr>
                </a:solidFill>
              </a:rPr>
              <a:t>真空放電と関連付けながら放射線の性質と利用にも触れること。（追加）</a:t>
            </a:r>
            <a:endParaRPr lang="en-US" altLang="ja-JP" sz="2000" dirty="0">
              <a:solidFill>
                <a:schemeClr val="tx2">
                  <a:lumMod val="50000"/>
                </a:schemeClr>
              </a:solidFill>
            </a:endParaRPr>
          </a:p>
        </p:txBody>
      </p:sp>
      <p:sp>
        <p:nvSpPr>
          <p:cNvPr id="8" name="正方形/長方形 7"/>
          <p:cNvSpPr/>
          <p:nvPr/>
        </p:nvSpPr>
        <p:spPr>
          <a:xfrm>
            <a:off x="158750" y="3146425"/>
            <a:ext cx="8902700" cy="13954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（３）生物の体のつくりと働き</a:t>
            </a:r>
            <a:r>
              <a:rPr lang="en-US" altLang="ja-JP" sz="2000" dirty="0">
                <a:solidFill>
                  <a:schemeClr val="tx2">
                    <a:lumMod val="50000"/>
                  </a:schemeClr>
                </a:solidFill>
              </a:rPr>
              <a:t>【P86】</a:t>
            </a:r>
            <a:r>
              <a:rPr lang="ja-JP" altLang="en-US" sz="2000" dirty="0">
                <a:solidFill>
                  <a:schemeClr val="tx2">
                    <a:lumMod val="50000"/>
                  </a:schemeClr>
                </a:solidFill>
              </a:rPr>
              <a:t>・・・・・・移行（</a:t>
            </a:r>
            <a:r>
              <a:rPr lang="en-US" altLang="ja-JP" sz="2000" dirty="0">
                <a:solidFill>
                  <a:schemeClr val="tx2">
                    <a:lumMod val="50000"/>
                  </a:schemeClr>
                </a:solidFill>
              </a:rPr>
              <a:t>P87</a:t>
            </a:r>
            <a:r>
              <a:rPr lang="ja-JP" altLang="en-US" sz="2000" dirty="0">
                <a:solidFill>
                  <a:schemeClr val="tx2">
                    <a:lumMod val="50000"/>
                  </a:schemeClr>
                </a:solidFill>
              </a:rPr>
              <a:t>）</a:t>
            </a: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ｲ</a:t>
            </a:r>
            <a:r>
              <a:rPr lang="en-US" altLang="ja-JP"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rPr>
              <a:t>植物の葉，茎，根のつくりについての観察を行い，それらのつくりと，光合成，</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呼吸，蒸散の働きに関する実験の結果とを関連付けて理解すること。</a:t>
            </a:r>
            <a:endParaRPr lang="en-US" altLang="ja-JP" sz="2000" dirty="0">
              <a:solidFill>
                <a:schemeClr val="tx2">
                  <a:lumMod val="50000"/>
                </a:schemeClr>
              </a:solidFill>
            </a:endParaRPr>
          </a:p>
          <a:p>
            <a:pPr algn="r" eaLnBrk="1" fontAlgn="auto" hangingPunct="1">
              <a:spcBef>
                <a:spcPts val="0"/>
              </a:spcBef>
              <a:spcAft>
                <a:spcPts val="0"/>
              </a:spcAft>
              <a:defRPr/>
            </a:pPr>
            <a:r>
              <a:rPr lang="ja-JP" altLang="en-US" sz="2000" dirty="0">
                <a:solidFill>
                  <a:schemeClr val="tx2">
                    <a:lumMod val="50000"/>
                  </a:schemeClr>
                </a:solidFill>
              </a:rPr>
              <a:t>（第１学年から移行）</a:t>
            </a:r>
          </a:p>
          <a:p>
            <a:pPr eaLnBrk="1" fontAlgn="auto" hangingPunct="1">
              <a:spcBef>
                <a:spcPts val="0"/>
              </a:spcBef>
              <a:spcAft>
                <a:spcPts val="0"/>
              </a:spcAft>
              <a:defRPr/>
            </a:pPr>
            <a:r>
              <a:rPr lang="ja-JP" altLang="en-US" sz="2000" dirty="0">
                <a:solidFill>
                  <a:schemeClr val="tx2">
                    <a:lumMod val="50000"/>
                  </a:schemeClr>
                </a:solidFill>
              </a:rPr>
              <a:t>　</a:t>
            </a:r>
            <a:endParaRPr lang="en-US" altLang="ja-JP" sz="2000" dirty="0">
              <a:solidFill>
                <a:schemeClr val="tx2">
                  <a:lumMod val="50000"/>
                </a:schemeClr>
              </a:solidFill>
            </a:endParaRPr>
          </a:p>
        </p:txBody>
      </p:sp>
      <p:sp>
        <p:nvSpPr>
          <p:cNvPr id="43015" name="Text Box 19"/>
          <p:cNvSpPr txBox="1">
            <a:spLocks noChangeArrowheads="1"/>
          </p:cNvSpPr>
          <p:nvPr/>
        </p:nvSpPr>
        <p:spPr bwMode="auto">
          <a:xfrm>
            <a:off x="136525" y="2449513"/>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第２学年</a:t>
            </a:r>
            <a:r>
              <a:rPr kumimoji="1" lang="en-US" altLang="ja-JP" sz="2800" b="1">
                <a:latin typeface="Tahoma" panose="020B0604030504040204" pitchFamily="34" charset="0"/>
              </a:rPr>
              <a:t>】</a:t>
            </a:r>
            <a:r>
              <a:rPr kumimoji="1" lang="ja-JP" altLang="en-US" sz="2800" b="1">
                <a:latin typeface="Tahoma" panose="020B0604030504040204" pitchFamily="34" charset="0"/>
              </a:rPr>
              <a:t>（第２分野）</a:t>
            </a:r>
          </a:p>
        </p:txBody>
      </p:sp>
      <p:sp>
        <p:nvSpPr>
          <p:cNvPr id="9" name="AutoShape 17"/>
          <p:cNvSpPr>
            <a:spLocks noChangeArrowheads="1"/>
          </p:cNvSpPr>
          <p:nvPr/>
        </p:nvSpPr>
        <p:spPr bwMode="auto">
          <a:xfrm>
            <a:off x="6670675" y="2386013"/>
            <a:ext cx="23399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P86-P98</a:t>
            </a:r>
            <a:endParaRPr lang="ja-JP" altLang="en-US" sz="2800" dirty="0"/>
          </a:p>
        </p:txBody>
      </p:sp>
      <p:sp>
        <p:nvSpPr>
          <p:cNvPr id="10" name="正方形/長方形 9"/>
          <p:cNvSpPr/>
          <p:nvPr/>
        </p:nvSpPr>
        <p:spPr>
          <a:xfrm>
            <a:off x="146050" y="4651375"/>
            <a:ext cx="8902700" cy="16002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（４）気象とその変化</a:t>
            </a:r>
            <a:r>
              <a:rPr lang="en-US" altLang="ja-JP" sz="2000" dirty="0">
                <a:solidFill>
                  <a:schemeClr val="tx2">
                    <a:lumMod val="50000"/>
                  </a:schemeClr>
                </a:solidFill>
              </a:rPr>
              <a:t>【P92】</a:t>
            </a:r>
            <a:r>
              <a:rPr lang="ja-JP" altLang="en-US" sz="2000" dirty="0">
                <a:solidFill>
                  <a:schemeClr val="tx2">
                    <a:lumMod val="50000"/>
                  </a:schemeClr>
                </a:solidFill>
              </a:rPr>
              <a:t>・・・・・・移行（</a:t>
            </a:r>
            <a:r>
              <a:rPr lang="en-US" altLang="ja-JP" sz="2000" dirty="0">
                <a:solidFill>
                  <a:schemeClr val="tx2">
                    <a:lumMod val="50000"/>
                  </a:schemeClr>
                </a:solidFill>
              </a:rPr>
              <a:t>p92,p97</a:t>
            </a:r>
            <a:r>
              <a:rPr lang="ja-JP" altLang="en-US" sz="2000" dirty="0">
                <a:solidFill>
                  <a:schemeClr val="tx2">
                    <a:lumMod val="50000"/>
                  </a:schemeClr>
                </a:solidFill>
              </a:rPr>
              <a:t>）</a:t>
            </a: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ｱ</a:t>
            </a:r>
            <a:r>
              <a:rPr lang="en-US" altLang="ja-JP"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rPr>
              <a:t>気圧を取り上げ，圧力についての実験を行い，圧力は力の大きさと面積に</a:t>
            </a:r>
          </a:p>
          <a:p>
            <a:pPr eaLnBrk="1" fontAlgn="auto" hangingPunct="1">
              <a:spcBef>
                <a:spcPts val="0"/>
              </a:spcBef>
              <a:spcAft>
                <a:spcPts val="0"/>
              </a:spcAft>
              <a:defRPr/>
            </a:pPr>
            <a:r>
              <a:rPr lang="ja-JP" altLang="en-US" sz="2000" dirty="0">
                <a:solidFill>
                  <a:schemeClr val="tx2">
                    <a:lumMod val="50000"/>
                  </a:schemeClr>
                </a:solidFill>
              </a:rPr>
              <a:t>　　　  関係があることを見いだして理解する。（第１学年から移行）</a:t>
            </a: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ｴ</a:t>
            </a:r>
            <a:r>
              <a:rPr lang="en-US" altLang="ja-JP"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rPr>
              <a:t>気象現象がもたらす恵みと気象災害について調べ，これらを天気の変化や</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日本の気象と関連付けて理解すること。</a:t>
            </a:r>
          </a:p>
          <a:p>
            <a:pPr eaLnBrk="1" fontAlgn="auto" hangingPunct="1">
              <a:spcBef>
                <a:spcPts val="0"/>
              </a:spcBef>
              <a:spcAft>
                <a:spcPts val="0"/>
              </a:spcAft>
              <a:defRPr/>
            </a:pPr>
            <a:r>
              <a:rPr lang="ja-JP" altLang="en-US" sz="2000" dirty="0">
                <a:solidFill>
                  <a:schemeClr val="tx2">
                    <a:lumMod val="50000"/>
                  </a:schemeClr>
                </a:solidFill>
              </a:rPr>
              <a:t>　</a:t>
            </a:r>
            <a:endParaRPr lang="en-US" altLang="ja-JP" sz="2000" dirty="0">
              <a:solidFill>
                <a:schemeClr val="tx2">
                  <a:lumMod val="50000"/>
                </a:schemeClr>
              </a:solidFill>
            </a:endParaRPr>
          </a:p>
        </p:txBody>
      </p:sp>
      <p:grpSp>
        <p:nvGrpSpPr>
          <p:cNvPr id="43018" name="グループ化 4"/>
          <p:cNvGrpSpPr>
            <a:grpSpLocks/>
          </p:cNvGrpSpPr>
          <p:nvPr/>
        </p:nvGrpSpPr>
        <p:grpSpPr bwMode="auto">
          <a:xfrm>
            <a:off x="0" y="6338888"/>
            <a:ext cx="9144000" cy="504825"/>
            <a:chOff x="0" y="6339122"/>
            <a:chExt cx="9144001" cy="504199"/>
          </a:xfrm>
        </p:grpSpPr>
        <p:sp>
          <p:nvSpPr>
            <p:cNvPr id="12" name="正方形/長方形 11"/>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3" name="正方形/長方形 12"/>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14" name="円/楕円 13"/>
          <p:cNvSpPr/>
          <p:nvPr/>
        </p:nvSpPr>
        <p:spPr>
          <a:xfrm>
            <a:off x="636588" y="3527425"/>
            <a:ext cx="215900" cy="2159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72000" anchor="ctr"/>
          <a:lstStyle/>
          <a:p>
            <a:pPr algn="ctr">
              <a:defRPr/>
            </a:pPr>
            <a:r>
              <a:rPr kumimoji="1" lang="ja-JP" altLang="en-US" sz="1400" dirty="0">
                <a:solidFill>
                  <a:schemeClr val="tx1"/>
                </a:solidFill>
                <a:latin typeface="ＭＳ Ｐゴシック" panose="020B0600070205080204" pitchFamily="50" charset="-128"/>
              </a:rPr>
              <a:t>ア</a:t>
            </a:r>
          </a:p>
        </p:txBody>
      </p:sp>
      <p:sp>
        <p:nvSpPr>
          <p:cNvPr id="15" name="円/楕円 14"/>
          <p:cNvSpPr/>
          <p:nvPr/>
        </p:nvSpPr>
        <p:spPr>
          <a:xfrm>
            <a:off x="611188" y="5038725"/>
            <a:ext cx="215900" cy="2159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72000" anchor="ctr"/>
          <a:lstStyle/>
          <a:p>
            <a:pPr algn="ctr">
              <a:defRPr/>
            </a:pPr>
            <a:r>
              <a:rPr kumimoji="1" lang="ja-JP" altLang="en-US" sz="1400" dirty="0">
                <a:solidFill>
                  <a:schemeClr val="tx1"/>
                </a:solidFill>
                <a:latin typeface="ＭＳ Ｐゴシック" panose="020B0600070205080204" pitchFamily="50" charset="-128"/>
              </a:rPr>
              <a:t>ア</a:t>
            </a:r>
          </a:p>
        </p:txBody>
      </p:sp>
      <p:sp>
        <p:nvSpPr>
          <p:cNvPr id="16" name="円/楕円 15"/>
          <p:cNvSpPr/>
          <p:nvPr/>
        </p:nvSpPr>
        <p:spPr>
          <a:xfrm>
            <a:off x="611188" y="5668963"/>
            <a:ext cx="215900" cy="2159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72000" anchor="ctr"/>
          <a:lstStyle/>
          <a:p>
            <a:pPr algn="ctr">
              <a:defRPr/>
            </a:pPr>
            <a:r>
              <a:rPr kumimoji="1" lang="ja-JP" altLang="en-US" sz="1400" dirty="0">
                <a:solidFill>
                  <a:schemeClr val="tx1"/>
                </a:solidFill>
                <a:latin typeface="ＭＳ Ｐゴシック" panose="020B0600070205080204" pitchFamily="50" charset="-128"/>
              </a:rPr>
              <a:t>ア</a:t>
            </a:r>
          </a:p>
        </p:txBody>
      </p:sp>
      <p:pic>
        <p:nvPicPr>
          <p:cNvPr id="4" name="オーディオ 3">
            <a:hlinkClick r:id="" action="ppaction://media"/>
            <a:extLst>
              <a:ext uri="{FF2B5EF4-FFF2-40B4-BE49-F238E27FC236}">
                <a16:creationId xmlns:a16="http://schemas.microsoft.com/office/drawing/2014/main" id="{14F47155-402C-4C2F-8837-1EE6C8A3F1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6588"/>
    </mc:Choice>
    <mc:Fallback xmlns="">
      <p:transition spd="slow" advTm="166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理科の改訂の趣旨及び要点</a:t>
            </a:r>
            <a:endParaRPr kumimoji="1" lang="ja-JP" altLang="en-US" sz="2800">
              <a:latin typeface="Tahoma" panose="020B0604030504040204" pitchFamily="34" charset="0"/>
            </a:endParaRPr>
          </a:p>
        </p:txBody>
      </p:sp>
      <p:sp>
        <p:nvSpPr>
          <p:cNvPr id="6" name="正方形/長方形 5"/>
          <p:cNvSpPr/>
          <p:nvPr/>
        </p:nvSpPr>
        <p:spPr>
          <a:xfrm>
            <a:off x="250825" y="1017588"/>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8" name="角丸四角形 7"/>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理科改訂の趣旨（具体的な改善事項）</a:t>
            </a:r>
          </a:p>
        </p:txBody>
      </p:sp>
      <p:sp>
        <p:nvSpPr>
          <p:cNvPr id="14" name="AutoShape 17"/>
          <p:cNvSpPr>
            <a:spLocks noChangeArrowheads="1"/>
          </p:cNvSpPr>
          <p:nvPr/>
        </p:nvSpPr>
        <p:spPr bwMode="auto">
          <a:xfrm>
            <a:off x="6677025" y="79375"/>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P6-P9</a:t>
            </a:r>
            <a:endParaRPr lang="ja-JP" altLang="en-US" dirty="0"/>
          </a:p>
        </p:txBody>
      </p:sp>
      <p:sp>
        <p:nvSpPr>
          <p:cNvPr id="12296" name="Text Box 19"/>
          <p:cNvSpPr txBox="1">
            <a:spLocks noChangeArrowheads="1"/>
          </p:cNvSpPr>
          <p:nvPr/>
        </p:nvSpPr>
        <p:spPr bwMode="auto">
          <a:xfrm>
            <a:off x="722313" y="2120900"/>
            <a:ext cx="809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資質・能力を育成する学びの過程についての考え方 </a:t>
            </a:r>
          </a:p>
        </p:txBody>
      </p:sp>
      <p:sp>
        <p:nvSpPr>
          <p:cNvPr id="12297" name="テキスト ボックス 15"/>
          <p:cNvSpPr txBox="1">
            <a:spLocks noChangeArrowheads="1"/>
          </p:cNvSpPr>
          <p:nvPr/>
        </p:nvSpPr>
        <p:spPr bwMode="auto">
          <a:xfrm>
            <a:off x="647700" y="3135288"/>
            <a:ext cx="7848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dist"/>
            <a:r>
              <a:rPr kumimoji="1" lang="ja-JP" altLang="en-US" sz="2800" dirty="0"/>
              <a:t>理科においては，課題の把握（発見），課題の探究</a:t>
            </a:r>
            <a:endParaRPr kumimoji="1" lang="en-US" altLang="ja-JP" sz="2800" dirty="0"/>
          </a:p>
          <a:p>
            <a:pPr algn="dist"/>
            <a:r>
              <a:rPr kumimoji="1" lang="ja-JP" altLang="en-US" sz="2800" dirty="0"/>
              <a:t>（追究），課題の解決という探究の過程を通じた</a:t>
            </a:r>
            <a:endParaRPr kumimoji="1" lang="en-US" altLang="ja-JP" sz="2800" dirty="0"/>
          </a:p>
          <a:p>
            <a:pPr algn="dist"/>
            <a:r>
              <a:rPr kumimoji="1" lang="ja-JP" altLang="en-US" sz="2800" dirty="0"/>
              <a:t>学習活動を行い，それぞれの過程において，資質・</a:t>
            </a:r>
            <a:endParaRPr kumimoji="1" lang="en-US" altLang="ja-JP" sz="2800" dirty="0"/>
          </a:p>
          <a:p>
            <a:r>
              <a:rPr kumimoji="1" lang="ja-JP" altLang="en-US" sz="2800" dirty="0"/>
              <a:t>能力 が育成されるよう指導の改善を図る</a:t>
            </a:r>
          </a:p>
        </p:txBody>
      </p:sp>
      <p:grpSp>
        <p:nvGrpSpPr>
          <p:cNvPr id="12298" name="グループ化 4"/>
          <p:cNvGrpSpPr>
            <a:grpSpLocks/>
          </p:cNvGrpSpPr>
          <p:nvPr/>
        </p:nvGrpSpPr>
        <p:grpSpPr bwMode="auto">
          <a:xfrm>
            <a:off x="0" y="6338888"/>
            <a:ext cx="9144000" cy="504825"/>
            <a:chOff x="0" y="6339122"/>
            <a:chExt cx="9144001" cy="504199"/>
          </a:xfrm>
        </p:grpSpPr>
        <p:sp>
          <p:nvSpPr>
            <p:cNvPr id="10" name="正方形/長方形 9"/>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正方形/長方形 10"/>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2" name="オーディオ 1">
            <a:hlinkClick r:id="" action="ppaction://media"/>
            <a:extLst>
              <a:ext uri="{FF2B5EF4-FFF2-40B4-BE49-F238E27FC236}">
                <a16:creationId xmlns:a16="http://schemas.microsoft.com/office/drawing/2014/main" id="{2B565920-7079-4DF6-8F96-B9B191D26C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081"/>
    </mc:Choice>
    <mc:Fallback xmlns="">
      <p:transition spd="slow" advTm="91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P52-P69</a:t>
            </a:r>
            <a:endParaRPr lang="ja-JP" altLang="en-US" sz="2800" dirty="0"/>
          </a:p>
        </p:txBody>
      </p:sp>
      <p:sp>
        <p:nvSpPr>
          <p:cNvPr id="45059" name="Text Box 19"/>
          <p:cNvSpPr txBox="1">
            <a:spLocks noChangeArrowheads="1"/>
          </p:cNvSpPr>
          <p:nvPr/>
        </p:nvSpPr>
        <p:spPr bwMode="auto">
          <a:xfrm>
            <a:off x="107950" y="814388"/>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第３学年</a:t>
            </a:r>
            <a:r>
              <a:rPr kumimoji="1" lang="en-US" altLang="ja-JP" sz="2800" b="1">
                <a:latin typeface="Tahoma" panose="020B0604030504040204" pitchFamily="34" charset="0"/>
              </a:rPr>
              <a:t>】</a:t>
            </a:r>
            <a:r>
              <a:rPr kumimoji="1" lang="ja-JP" altLang="en-US" sz="2800" b="1">
                <a:latin typeface="Tahoma" panose="020B0604030504040204" pitchFamily="34" charset="0"/>
              </a:rPr>
              <a:t>（第１分野）</a:t>
            </a:r>
          </a:p>
        </p:txBody>
      </p:sp>
      <p:sp>
        <p:nvSpPr>
          <p:cNvPr id="45060"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39700" y="1381125"/>
            <a:ext cx="8902700" cy="12985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（５）運動とエネルギー</a:t>
            </a:r>
            <a:r>
              <a:rPr lang="en-US" altLang="ja-JP" sz="2000" dirty="0">
                <a:solidFill>
                  <a:schemeClr val="tx2">
                    <a:lumMod val="50000"/>
                  </a:schemeClr>
                </a:solidFill>
              </a:rPr>
              <a:t>【P52】</a:t>
            </a:r>
            <a:r>
              <a:rPr lang="ja-JP" altLang="en-US" sz="2000" dirty="0">
                <a:solidFill>
                  <a:schemeClr val="tx2">
                    <a:lumMod val="50000"/>
                  </a:schemeClr>
                </a:solidFill>
              </a:rPr>
              <a:t>・・・・・・移行（</a:t>
            </a:r>
            <a:r>
              <a:rPr lang="en-US" altLang="ja-JP" sz="2000" dirty="0">
                <a:solidFill>
                  <a:schemeClr val="tx2">
                    <a:lumMod val="50000"/>
                  </a:schemeClr>
                </a:solidFill>
              </a:rPr>
              <a:t>P52</a:t>
            </a:r>
            <a:r>
              <a:rPr lang="ja-JP" altLang="en-US" sz="2000" dirty="0">
                <a:solidFill>
                  <a:schemeClr val="tx2">
                    <a:lumMod val="50000"/>
                  </a:schemeClr>
                </a:solidFill>
              </a:rPr>
              <a:t>）</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r>
              <a:rPr lang="en-US" altLang="ja-JP" sz="2000" dirty="0">
                <a:solidFill>
                  <a:schemeClr val="tx2">
                    <a:lumMod val="50000"/>
                  </a:schemeClr>
                </a:solidFill>
              </a:rPr>
              <a:t>2</a:t>
            </a:r>
            <a:r>
              <a:rPr lang="ja-JP" altLang="en-US" sz="2000" dirty="0">
                <a:solidFill>
                  <a:schemeClr val="tx2">
                    <a:lumMod val="50000"/>
                  </a:schemeClr>
                </a:solidFill>
              </a:rPr>
              <a:t>力のつりあい（第１学年へ移行）</a:t>
            </a: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ｱ</a:t>
            </a:r>
            <a:r>
              <a:rPr lang="en-US" altLang="ja-JP"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rPr>
              <a:t>水中の物体に働く力（第１学年から移行）</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r>
              <a:rPr lang="en-US" altLang="ja-JP" sz="2000" dirty="0">
                <a:solidFill>
                  <a:schemeClr val="tx2">
                    <a:lumMod val="50000"/>
                  </a:schemeClr>
                </a:solidFill>
              </a:rPr>
              <a:t>※</a:t>
            </a:r>
            <a:r>
              <a:rPr lang="ja-JP" altLang="en-US" sz="2000" dirty="0">
                <a:solidFill>
                  <a:schemeClr val="tx2">
                    <a:lumMod val="50000"/>
                  </a:schemeClr>
                </a:solidFill>
              </a:rPr>
              <a:t>位置エネルギーについて，物体を鉛直方向に落下させる衝突実験を行う。</a:t>
            </a:r>
            <a:endParaRPr lang="en-US" altLang="ja-JP" sz="2000" dirty="0">
              <a:solidFill>
                <a:schemeClr val="tx2">
                  <a:lumMod val="50000"/>
                </a:schemeClr>
              </a:solidFill>
            </a:endParaRPr>
          </a:p>
        </p:txBody>
      </p:sp>
      <p:sp>
        <p:nvSpPr>
          <p:cNvPr id="8" name="正方形/長方形 7"/>
          <p:cNvSpPr/>
          <p:nvPr/>
        </p:nvSpPr>
        <p:spPr>
          <a:xfrm>
            <a:off x="114300" y="2870200"/>
            <a:ext cx="8902700" cy="12636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（６）化学変化とイオン</a:t>
            </a:r>
            <a:r>
              <a:rPr lang="en-US" altLang="ja-JP" sz="2000" dirty="0">
                <a:solidFill>
                  <a:schemeClr val="tx2">
                    <a:lumMod val="50000"/>
                  </a:schemeClr>
                </a:solidFill>
              </a:rPr>
              <a:t>【P58】</a:t>
            </a:r>
            <a:r>
              <a:rPr lang="ja-JP" altLang="en-US" sz="2000" dirty="0">
                <a:solidFill>
                  <a:schemeClr val="tx2">
                    <a:lumMod val="50000"/>
                  </a:schemeClr>
                </a:solidFill>
              </a:rPr>
              <a:t>・・・・・・化学変化と電池について内容の充実（</a:t>
            </a:r>
            <a:r>
              <a:rPr lang="en-US" altLang="ja-JP" sz="2000" dirty="0">
                <a:solidFill>
                  <a:schemeClr val="tx2">
                    <a:lumMod val="50000"/>
                  </a:schemeClr>
                </a:solidFill>
              </a:rPr>
              <a:t>P61</a:t>
            </a:r>
            <a:r>
              <a:rPr lang="ja-JP" altLang="en-US" sz="2000" dirty="0">
                <a:solidFill>
                  <a:schemeClr val="tx2">
                    <a:lumMod val="50000"/>
                  </a:schemeClr>
                </a:solidFill>
              </a:rPr>
              <a:t>）</a:t>
            </a: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ｲ</a:t>
            </a:r>
            <a:r>
              <a:rPr lang="en-US" altLang="ja-JP"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rPr>
              <a:t>金属を電解質水溶液に入れる実験を行い，金属によってイオンへのなりや</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r>
              <a:rPr lang="ja-JP" altLang="en-US" sz="2000" dirty="0" err="1">
                <a:solidFill>
                  <a:schemeClr val="tx2">
                    <a:lumMod val="50000"/>
                  </a:schemeClr>
                </a:solidFill>
              </a:rPr>
              <a:t>すさが</a:t>
            </a:r>
            <a:r>
              <a:rPr lang="ja-JP" altLang="en-US" sz="2000" dirty="0">
                <a:solidFill>
                  <a:schemeClr val="tx2">
                    <a:lumMod val="50000"/>
                  </a:schemeClr>
                </a:solidFill>
              </a:rPr>
              <a:t>異なることを見いだして理解すること。</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r>
              <a:rPr lang="en-US" altLang="ja-JP" sz="2000" dirty="0">
                <a:solidFill>
                  <a:schemeClr val="tx2">
                    <a:lumMod val="50000"/>
                  </a:schemeClr>
                </a:solidFill>
              </a:rPr>
              <a:t>※</a:t>
            </a:r>
            <a:r>
              <a:rPr lang="ja-JP" altLang="en-US" sz="2000" dirty="0">
                <a:solidFill>
                  <a:schemeClr val="tx2">
                    <a:lumMod val="50000"/>
                  </a:schemeClr>
                </a:solidFill>
              </a:rPr>
              <a:t>ダニエル電池を取り上げる。</a:t>
            </a:r>
            <a:endParaRPr lang="en-US" altLang="ja-JP" sz="2000" dirty="0">
              <a:solidFill>
                <a:schemeClr val="tx2">
                  <a:lumMod val="50000"/>
                </a:schemeClr>
              </a:solidFill>
            </a:endParaRPr>
          </a:p>
        </p:txBody>
      </p:sp>
      <p:sp>
        <p:nvSpPr>
          <p:cNvPr id="10" name="正方形/長方形 9"/>
          <p:cNvSpPr/>
          <p:nvPr/>
        </p:nvSpPr>
        <p:spPr>
          <a:xfrm>
            <a:off x="114300" y="4273550"/>
            <a:ext cx="8902700" cy="19431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（７）科学技術と人間</a:t>
            </a:r>
            <a:r>
              <a:rPr lang="en-US" altLang="ja-JP" sz="2000" dirty="0">
                <a:solidFill>
                  <a:schemeClr val="tx2">
                    <a:lumMod val="50000"/>
                  </a:schemeClr>
                </a:solidFill>
              </a:rPr>
              <a:t>【P63】</a:t>
            </a:r>
            <a:r>
              <a:rPr lang="ja-JP" altLang="en-US" sz="2000" dirty="0">
                <a:solidFill>
                  <a:schemeClr val="tx2">
                    <a:lumMod val="50000"/>
                  </a:schemeClr>
                </a:solidFill>
              </a:rPr>
              <a:t>・・・・・・放射線について（</a:t>
            </a:r>
            <a:r>
              <a:rPr lang="en-US" altLang="ja-JP" sz="2000" dirty="0">
                <a:solidFill>
                  <a:schemeClr val="tx2">
                    <a:lumMod val="50000"/>
                  </a:schemeClr>
                </a:solidFill>
              </a:rPr>
              <a:t>P65</a:t>
            </a:r>
            <a:r>
              <a:rPr lang="ja-JP" altLang="en-US" sz="2000" dirty="0">
                <a:solidFill>
                  <a:schemeClr val="tx2">
                    <a:lumMod val="50000"/>
                  </a:schemeClr>
                </a:solidFill>
              </a:rPr>
              <a:t>）　移行（</a:t>
            </a:r>
            <a:r>
              <a:rPr lang="en-US" altLang="ja-JP" sz="2000" dirty="0">
                <a:solidFill>
                  <a:schemeClr val="tx2">
                    <a:lumMod val="50000"/>
                  </a:schemeClr>
                </a:solidFill>
              </a:rPr>
              <a:t>P66</a:t>
            </a:r>
            <a:r>
              <a:rPr lang="ja-JP" altLang="en-US" sz="2000" dirty="0">
                <a:solidFill>
                  <a:schemeClr val="tx2">
                    <a:lumMod val="50000"/>
                  </a:schemeClr>
                </a:solidFill>
              </a:rPr>
              <a:t>）</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r>
              <a:rPr lang="en-US" altLang="ja-JP" sz="2000" dirty="0">
                <a:solidFill>
                  <a:schemeClr val="tx2">
                    <a:lumMod val="50000"/>
                  </a:schemeClr>
                </a:solidFill>
              </a:rPr>
              <a:t>※</a:t>
            </a:r>
            <a:r>
              <a:rPr lang="ja-JP" altLang="en-US" sz="2000" dirty="0">
                <a:solidFill>
                  <a:schemeClr val="tx2">
                    <a:lumMod val="50000"/>
                  </a:schemeClr>
                </a:solidFill>
              </a:rPr>
              <a:t>原子力発電では，ウランなどの核燃料からエネルギーを取り出していること</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に触れる。放射線については，核燃料から出ていたり，自然界にも存在し，</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地中や空気中の物質から出ていたり，宇宙から降り注いでいたりすること</a:t>
            </a:r>
            <a:r>
              <a:rPr lang="ja-JP" altLang="en-US" sz="2000" dirty="0" err="1">
                <a:solidFill>
                  <a:schemeClr val="tx2">
                    <a:lumMod val="50000"/>
                  </a:schemeClr>
                </a:solidFill>
              </a:rPr>
              <a:t>な</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r>
              <a:rPr lang="ja-JP" altLang="en-US" sz="2000" dirty="0" err="1">
                <a:solidFill>
                  <a:schemeClr val="tx2">
                    <a:lumMod val="50000"/>
                  </a:schemeClr>
                </a:solidFill>
              </a:rPr>
              <a:t>どにも</a:t>
            </a:r>
            <a:r>
              <a:rPr lang="ja-JP" altLang="en-US" sz="2000" dirty="0">
                <a:solidFill>
                  <a:schemeClr val="tx2">
                    <a:lumMod val="50000"/>
                  </a:schemeClr>
                </a:solidFill>
              </a:rPr>
              <a:t>触れる。</a:t>
            </a:r>
            <a:r>
              <a:rPr lang="en-US" altLang="ja-JP" sz="2000" dirty="0">
                <a:solidFill>
                  <a:schemeClr val="tx2">
                    <a:lumMod val="50000"/>
                  </a:schemeClr>
                </a:solidFill>
              </a:rPr>
              <a:t> </a:t>
            </a:r>
          </a:p>
          <a:p>
            <a:pPr eaLnBrk="1" fontAlgn="auto" hangingPunct="1">
              <a:spcBef>
                <a:spcPts val="0"/>
              </a:spcBef>
              <a:spcAft>
                <a:spcPts val="0"/>
              </a:spcAft>
              <a:defRPr/>
            </a:pPr>
            <a:r>
              <a:rPr lang="ja-JP" altLang="en-US" sz="2000" dirty="0">
                <a:solidFill>
                  <a:schemeClr val="tx2">
                    <a:lumMod val="50000"/>
                  </a:schemeClr>
                </a:solidFill>
              </a:rPr>
              <a:t>　　</a:t>
            </a:r>
            <a:r>
              <a:rPr lang="en-US" altLang="ja-JP" sz="2000" dirty="0">
                <a:solidFill>
                  <a:schemeClr val="tx2">
                    <a:lumMod val="50000"/>
                  </a:schemeClr>
                </a:solidFill>
              </a:rPr>
              <a:t>※</a:t>
            </a:r>
            <a:r>
              <a:rPr lang="ja-JP" altLang="en-US" sz="2000" dirty="0">
                <a:solidFill>
                  <a:schemeClr val="tx2">
                    <a:lumMod val="50000"/>
                  </a:schemeClr>
                </a:solidFill>
              </a:rPr>
              <a:t>プラスチックの性質については，第１学年から移行</a:t>
            </a:r>
          </a:p>
          <a:p>
            <a:pPr eaLnBrk="1" fontAlgn="auto" hangingPunct="1">
              <a:spcBef>
                <a:spcPts val="0"/>
              </a:spcBef>
              <a:spcAft>
                <a:spcPts val="0"/>
              </a:spcAft>
              <a:defRPr/>
            </a:pPr>
            <a:endParaRPr lang="en-US" altLang="ja-JP" sz="2000" dirty="0">
              <a:solidFill>
                <a:schemeClr val="tx2">
                  <a:lumMod val="50000"/>
                </a:schemeClr>
              </a:solidFill>
            </a:endParaRPr>
          </a:p>
        </p:txBody>
      </p:sp>
      <p:grpSp>
        <p:nvGrpSpPr>
          <p:cNvPr id="45064" name="グループ化 4"/>
          <p:cNvGrpSpPr>
            <a:grpSpLocks/>
          </p:cNvGrpSpPr>
          <p:nvPr/>
        </p:nvGrpSpPr>
        <p:grpSpPr bwMode="auto">
          <a:xfrm>
            <a:off x="0" y="6338888"/>
            <a:ext cx="9144000" cy="504825"/>
            <a:chOff x="0" y="6339122"/>
            <a:chExt cx="9144001" cy="504199"/>
          </a:xfrm>
        </p:grpSpPr>
        <p:sp>
          <p:nvSpPr>
            <p:cNvPr id="11" name="正方形/長方形 10"/>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2" name="正方形/長方形 11"/>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13" name="円/楕円 12"/>
          <p:cNvSpPr/>
          <p:nvPr/>
        </p:nvSpPr>
        <p:spPr>
          <a:xfrm>
            <a:off x="598488" y="2065338"/>
            <a:ext cx="215900" cy="2159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72000" anchor="ctr"/>
          <a:lstStyle/>
          <a:p>
            <a:pPr algn="ctr">
              <a:defRPr/>
            </a:pPr>
            <a:r>
              <a:rPr kumimoji="1" lang="ja-JP" altLang="en-US" sz="1400" dirty="0">
                <a:solidFill>
                  <a:schemeClr val="tx1"/>
                </a:solidFill>
                <a:latin typeface="ＭＳ Ｐゴシック" panose="020B0600070205080204" pitchFamily="50" charset="-128"/>
              </a:rPr>
              <a:t>ア</a:t>
            </a:r>
          </a:p>
        </p:txBody>
      </p:sp>
      <p:sp>
        <p:nvSpPr>
          <p:cNvPr id="14" name="円/楕円 13"/>
          <p:cNvSpPr/>
          <p:nvPr/>
        </p:nvSpPr>
        <p:spPr>
          <a:xfrm>
            <a:off x="547688" y="3268663"/>
            <a:ext cx="215900" cy="2159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72000" anchor="ctr"/>
          <a:lstStyle/>
          <a:p>
            <a:pPr algn="ctr">
              <a:defRPr/>
            </a:pPr>
            <a:r>
              <a:rPr kumimoji="1" lang="ja-JP" altLang="en-US" sz="1400" dirty="0">
                <a:solidFill>
                  <a:schemeClr val="tx1"/>
                </a:solidFill>
                <a:latin typeface="ＭＳ Ｐゴシック" panose="020B0600070205080204" pitchFamily="50" charset="-128"/>
              </a:rPr>
              <a:t>ア</a:t>
            </a:r>
          </a:p>
        </p:txBody>
      </p:sp>
      <p:pic>
        <p:nvPicPr>
          <p:cNvPr id="6" name="オーディオ 5">
            <a:hlinkClick r:id="" action="ppaction://media"/>
            <a:extLst>
              <a:ext uri="{FF2B5EF4-FFF2-40B4-BE49-F238E27FC236}">
                <a16:creationId xmlns:a16="http://schemas.microsoft.com/office/drawing/2014/main" id="{5BE43CA0-A2E4-4709-BF4E-64CBD819FF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3178"/>
    </mc:Choice>
    <mc:Fallback xmlns="">
      <p:transition spd="slow" advTm="193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AutoShape 17"/>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P99-P113</a:t>
            </a:r>
            <a:endParaRPr lang="ja-JP" altLang="en-US" sz="2800" dirty="0"/>
          </a:p>
        </p:txBody>
      </p:sp>
      <p:sp>
        <p:nvSpPr>
          <p:cNvPr id="47107" name="Text Box 19"/>
          <p:cNvSpPr txBox="1">
            <a:spLocks noChangeArrowheads="1"/>
          </p:cNvSpPr>
          <p:nvPr/>
        </p:nvSpPr>
        <p:spPr bwMode="auto">
          <a:xfrm>
            <a:off x="107950" y="814388"/>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第３学年</a:t>
            </a:r>
            <a:r>
              <a:rPr kumimoji="1" lang="en-US" altLang="ja-JP" sz="2800" b="1">
                <a:latin typeface="Tahoma" panose="020B0604030504040204" pitchFamily="34" charset="0"/>
              </a:rPr>
              <a:t>】</a:t>
            </a:r>
            <a:r>
              <a:rPr kumimoji="1" lang="ja-JP" altLang="en-US" sz="2800" b="1">
                <a:latin typeface="Tahoma" panose="020B0604030504040204" pitchFamily="34" charset="0"/>
              </a:rPr>
              <a:t>（第２分野）</a:t>
            </a:r>
          </a:p>
        </p:txBody>
      </p:sp>
      <p:sp>
        <p:nvSpPr>
          <p:cNvPr id="47108"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41288" y="1535113"/>
            <a:ext cx="8902700" cy="136048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（５） 生命の連続性　</a:t>
            </a:r>
            <a:r>
              <a:rPr lang="en-US" altLang="ja-JP" sz="2000" dirty="0">
                <a:solidFill>
                  <a:schemeClr val="tx2">
                    <a:lumMod val="50000"/>
                  </a:schemeClr>
                </a:solidFill>
              </a:rPr>
              <a:t>【P99】</a:t>
            </a:r>
            <a:r>
              <a:rPr lang="ja-JP" altLang="en-US" sz="2000" dirty="0">
                <a:solidFill>
                  <a:schemeClr val="tx2">
                    <a:lumMod val="50000"/>
                  </a:schemeClr>
                </a:solidFill>
              </a:rPr>
              <a:t>・・・・・・進化について　移行（</a:t>
            </a:r>
            <a:r>
              <a:rPr lang="en-US" altLang="ja-JP" sz="2000" dirty="0">
                <a:solidFill>
                  <a:schemeClr val="tx2">
                    <a:lumMod val="50000"/>
                  </a:schemeClr>
                </a:solidFill>
              </a:rPr>
              <a:t>P102</a:t>
            </a:r>
            <a:r>
              <a:rPr lang="ja-JP" altLang="en-US" sz="2000" dirty="0">
                <a:solidFill>
                  <a:schemeClr val="tx2">
                    <a:lumMod val="50000"/>
                  </a:schemeClr>
                </a:solidFill>
              </a:rPr>
              <a:t>）</a:t>
            </a: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ｳ</a:t>
            </a:r>
            <a:r>
              <a:rPr lang="en-US" altLang="ja-JP"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rPr>
              <a:t>現存の生物及び化石の比較などを通して，現存の多様な生物は過去の生</a:t>
            </a:r>
          </a:p>
          <a:p>
            <a:pPr eaLnBrk="1" fontAlgn="auto" hangingPunct="1">
              <a:spcBef>
                <a:spcPts val="0"/>
              </a:spcBef>
              <a:spcAft>
                <a:spcPts val="0"/>
              </a:spcAft>
              <a:defRPr/>
            </a:pPr>
            <a:r>
              <a:rPr lang="ja-JP" altLang="en-US" sz="2000" dirty="0">
                <a:solidFill>
                  <a:schemeClr val="tx2">
                    <a:lumMod val="50000"/>
                  </a:schemeClr>
                </a:solidFill>
              </a:rPr>
              <a:t>　　　　物が長い時間の経過の中で変化して生じてきたものであることを体のつく</a:t>
            </a:r>
          </a:p>
          <a:p>
            <a:pPr eaLnBrk="1" fontAlgn="auto" hangingPunct="1">
              <a:spcBef>
                <a:spcPts val="0"/>
              </a:spcBef>
              <a:spcAft>
                <a:spcPts val="0"/>
              </a:spcAft>
              <a:defRPr/>
            </a:pPr>
            <a:r>
              <a:rPr lang="ja-JP" altLang="en-US" sz="2000" dirty="0">
                <a:solidFill>
                  <a:schemeClr val="tx2">
                    <a:lumMod val="50000"/>
                  </a:schemeClr>
                </a:solidFill>
              </a:rPr>
              <a:t>　　　　</a:t>
            </a:r>
            <a:r>
              <a:rPr lang="ja-JP" altLang="en-US" sz="2000" dirty="0" err="1">
                <a:solidFill>
                  <a:schemeClr val="tx2">
                    <a:lumMod val="50000"/>
                  </a:schemeClr>
                </a:solidFill>
              </a:rPr>
              <a:t>りと</a:t>
            </a:r>
            <a:r>
              <a:rPr lang="ja-JP" altLang="en-US" sz="2000" dirty="0">
                <a:solidFill>
                  <a:schemeClr val="tx2">
                    <a:lumMod val="50000"/>
                  </a:schemeClr>
                </a:solidFill>
              </a:rPr>
              <a:t>関連付けて理解すること。（第２学年から移行）</a:t>
            </a:r>
            <a:endParaRPr lang="en-US" altLang="ja-JP" sz="2000" dirty="0">
              <a:solidFill>
                <a:schemeClr val="tx2">
                  <a:lumMod val="50000"/>
                </a:schemeClr>
              </a:solidFill>
            </a:endParaRPr>
          </a:p>
        </p:txBody>
      </p:sp>
      <p:sp>
        <p:nvSpPr>
          <p:cNvPr id="9" name="正方形/長方形 8"/>
          <p:cNvSpPr/>
          <p:nvPr/>
        </p:nvSpPr>
        <p:spPr>
          <a:xfrm>
            <a:off x="136525" y="3284538"/>
            <a:ext cx="8902700" cy="13668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（７）　自然と人間</a:t>
            </a:r>
            <a:r>
              <a:rPr lang="en-US" altLang="ja-JP" sz="2000" dirty="0">
                <a:solidFill>
                  <a:schemeClr val="tx2">
                    <a:lumMod val="50000"/>
                  </a:schemeClr>
                </a:solidFill>
              </a:rPr>
              <a:t>【P109】</a:t>
            </a:r>
            <a:r>
              <a:rPr lang="ja-JP" altLang="en-US" sz="2000" dirty="0">
                <a:solidFill>
                  <a:schemeClr val="tx2">
                    <a:lumMod val="50000"/>
                  </a:schemeClr>
                </a:solidFill>
              </a:rPr>
              <a:t>・・・・・・変更（</a:t>
            </a:r>
            <a:r>
              <a:rPr lang="en-US" altLang="ja-JP" sz="2000" dirty="0">
                <a:solidFill>
                  <a:schemeClr val="tx2">
                    <a:lumMod val="50000"/>
                  </a:schemeClr>
                </a:solidFill>
              </a:rPr>
              <a:t>P110</a:t>
            </a:r>
            <a:r>
              <a:rPr lang="ja-JP" altLang="en-US" sz="2000" dirty="0">
                <a:solidFill>
                  <a:schemeClr val="tx2">
                    <a:lumMod val="50000"/>
                  </a:schemeClr>
                </a:solidFill>
              </a:rPr>
              <a:t>）</a:t>
            </a: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ｱ</a:t>
            </a:r>
            <a:r>
              <a:rPr lang="en-US" altLang="ja-JP"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rPr>
              <a:t>地域の自然災害について，総合的に調べ，自然と人間との関わり方に</a:t>
            </a:r>
            <a:r>
              <a:rPr lang="ja-JP" altLang="en-US" sz="2000" dirty="0" err="1">
                <a:solidFill>
                  <a:schemeClr val="tx2">
                    <a:lumMod val="50000"/>
                  </a:schemeClr>
                </a:solidFill>
              </a:rPr>
              <a:t>つ</a:t>
            </a:r>
            <a:endParaRPr lang="ja-JP" altLang="en-US"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いて認識すること。</a:t>
            </a:r>
            <a:endParaRPr lang="en-US" altLang="ja-JP" sz="2000" dirty="0">
              <a:solidFill>
                <a:schemeClr val="tx2">
                  <a:lumMod val="50000"/>
                </a:schemeClr>
              </a:solidFill>
            </a:endParaRPr>
          </a:p>
        </p:txBody>
      </p:sp>
      <p:grpSp>
        <p:nvGrpSpPr>
          <p:cNvPr id="47111" name="グループ化 4"/>
          <p:cNvGrpSpPr>
            <a:grpSpLocks/>
          </p:cNvGrpSpPr>
          <p:nvPr/>
        </p:nvGrpSpPr>
        <p:grpSpPr bwMode="auto">
          <a:xfrm>
            <a:off x="0" y="6338888"/>
            <a:ext cx="9144000" cy="504825"/>
            <a:chOff x="0" y="6339122"/>
            <a:chExt cx="9144001" cy="504199"/>
          </a:xfrm>
        </p:grpSpPr>
        <p:sp>
          <p:nvSpPr>
            <p:cNvPr id="8" name="正方形/長方形 7"/>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0" name="正方形/長方形 9"/>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11" name="円/楕円 10"/>
          <p:cNvSpPr/>
          <p:nvPr/>
        </p:nvSpPr>
        <p:spPr>
          <a:xfrm>
            <a:off x="598488" y="1927225"/>
            <a:ext cx="215900" cy="2159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72000" anchor="ctr"/>
          <a:lstStyle/>
          <a:p>
            <a:pPr algn="ctr">
              <a:defRPr/>
            </a:pPr>
            <a:r>
              <a:rPr kumimoji="1" lang="ja-JP" altLang="en-US" sz="1400" dirty="0">
                <a:solidFill>
                  <a:schemeClr val="tx1"/>
                </a:solidFill>
                <a:latin typeface="ＭＳ Ｐゴシック" panose="020B0600070205080204" pitchFamily="50" charset="-128"/>
              </a:rPr>
              <a:t>ア</a:t>
            </a:r>
          </a:p>
        </p:txBody>
      </p:sp>
      <p:sp>
        <p:nvSpPr>
          <p:cNvPr id="12" name="円/楕円 11"/>
          <p:cNvSpPr/>
          <p:nvPr/>
        </p:nvSpPr>
        <p:spPr>
          <a:xfrm>
            <a:off x="611188" y="3670300"/>
            <a:ext cx="215900" cy="2159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72000" anchor="ctr"/>
          <a:lstStyle/>
          <a:p>
            <a:pPr algn="ctr">
              <a:defRPr/>
            </a:pPr>
            <a:r>
              <a:rPr kumimoji="1" lang="ja-JP" altLang="en-US" sz="1400" dirty="0">
                <a:solidFill>
                  <a:schemeClr val="tx1"/>
                </a:solidFill>
                <a:latin typeface="ＭＳ Ｐゴシック" panose="020B0600070205080204" pitchFamily="50" charset="-128"/>
              </a:rPr>
              <a:t>ウ</a:t>
            </a:r>
          </a:p>
        </p:txBody>
      </p:sp>
      <p:pic>
        <p:nvPicPr>
          <p:cNvPr id="6" name="オーディオ 5">
            <a:hlinkClick r:id="" action="ppaction://media"/>
            <a:extLst>
              <a:ext uri="{FF2B5EF4-FFF2-40B4-BE49-F238E27FC236}">
                <a16:creationId xmlns:a16="http://schemas.microsoft.com/office/drawing/2014/main" id="{C7B5BA62-5753-4D0A-97B1-8D3B4E561C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395"/>
    </mc:Choice>
    <mc:Fallback xmlns="">
      <p:transition spd="slow" advTm="42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P114~</a:t>
            </a:r>
            <a:endParaRPr lang="ja-JP" altLang="en-US" dirty="0"/>
          </a:p>
        </p:txBody>
      </p:sp>
      <p:sp>
        <p:nvSpPr>
          <p:cNvPr id="49155" name="Text Box 19"/>
          <p:cNvSpPr txBox="1">
            <a:spLocks noChangeArrowheads="1"/>
          </p:cNvSpPr>
          <p:nvPr/>
        </p:nvSpPr>
        <p:spPr bwMode="auto">
          <a:xfrm>
            <a:off x="193675" y="842963"/>
            <a:ext cx="655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指導計画作成上の配慮事項</a:t>
            </a:r>
          </a:p>
        </p:txBody>
      </p:sp>
      <p:sp>
        <p:nvSpPr>
          <p:cNvPr id="49156"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p:cNvSpPr/>
          <p:nvPr/>
        </p:nvSpPr>
        <p:spPr>
          <a:xfrm>
            <a:off x="100013" y="3644900"/>
            <a:ext cx="8834437" cy="647700"/>
          </a:xfrm>
          <a:prstGeom prst="rect">
            <a:avLst/>
          </a:prstGeom>
          <a:solidFill>
            <a:srgbClr val="FFFF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(4)</a:t>
            </a:r>
            <a:r>
              <a:rPr lang="ja-JP" altLang="en-US" sz="2400" dirty="0">
                <a:solidFill>
                  <a:schemeClr val="tx2">
                    <a:lumMod val="50000"/>
                  </a:schemeClr>
                </a:solidFill>
              </a:rPr>
              <a:t>　日常生活や他教科等との関連</a:t>
            </a:r>
          </a:p>
        </p:txBody>
      </p:sp>
      <p:sp>
        <p:nvSpPr>
          <p:cNvPr id="16" name="正方形/長方形 15"/>
          <p:cNvSpPr/>
          <p:nvPr/>
        </p:nvSpPr>
        <p:spPr>
          <a:xfrm>
            <a:off x="127000" y="2133600"/>
            <a:ext cx="8831263" cy="6477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(2)</a:t>
            </a:r>
            <a:r>
              <a:rPr lang="ja-JP" altLang="en-US" sz="2400" dirty="0">
                <a:solidFill>
                  <a:schemeClr val="tx2">
                    <a:lumMod val="50000"/>
                  </a:schemeClr>
                </a:solidFill>
              </a:rPr>
              <a:t>　学校の実態に応じた効果的な指導計画の作成</a:t>
            </a:r>
          </a:p>
        </p:txBody>
      </p:sp>
      <p:sp>
        <p:nvSpPr>
          <p:cNvPr id="20" name="正方形/長方形 19"/>
          <p:cNvSpPr/>
          <p:nvPr/>
        </p:nvSpPr>
        <p:spPr>
          <a:xfrm>
            <a:off x="130175" y="1409700"/>
            <a:ext cx="8834438" cy="650875"/>
          </a:xfrm>
          <a:prstGeom prst="rect">
            <a:avLst/>
          </a:prstGeom>
          <a:solidFill>
            <a:srgbClr val="FFFF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(1)</a:t>
            </a:r>
            <a:r>
              <a:rPr lang="ja-JP" altLang="en-US" sz="2400" dirty="0">
                <a:solidFill>
                  <a:schemeClr val="tx2">
                    <a:lumMod val="50000"/>
                  </a:schemeClr>
                </a:solidFill>
              </a:rPr>
              <a:t>　主体的・対話的で深い学びの実現に向けた授業改善</a:t>
            </a:r>
          </a:p>
        </p:txBody>
      </p:sp>
      <p:sp>
        <p:nvSpPr>
          <p:cNvPr id="21" name="正方形/長方形 20"/>
          <p:cNvSpPr/>
          <p:nvPr/>
        </p:nvSpPr>
        <p:spPr>
          <a:xfrm>
            <a:off x="125413" y="5229225"/>
            <a:ext cx="8828087" cy="6477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(6)</a:t>
            </a:r>
            <a:r>
              <a:rPr lang="ja-JP" altLang="en-US" sz="2400" dirty="0">
                <a:solidFill>
                  <a:schemeClr val="tx2">
                    <a:lumMod val="50000"/>
                  </a:schemeClr>
                </a:solidFill>
              </a:rPr>
              <a:t>　道徳科などとの関連</a:t>
            </a:r>
          </a:p>
        </p:txBody>
      </p:sp>
      <p:sp>
        <p:nvSpPr>
          <p:cNvPr id="9" name="正方形/長方形 8"/>
          <p:cNvSpPr/>
          <p:nvPr/>
        </p:nvSpPr>
        <p:spPr>
          <a:xfrm>
            <a:off x="136525" y="4437063"/>
            <a:ext cx="8834438" cy="647700"/>
          </a:xfrm>
          <a:prstGeom prst="rect">
            <a:avLst/>
          </a:prstGeom>
          <a:solidFill>
            <a:srgbClr val="FFFF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(5)</a:t>
            </a:r>
            <a:r>
              <a:rPr lang="ja-JP" altLang="en-US" sz="2400" dirty="0">
                <a:solidFill>
                  <a:schemeClr val="tx2">
                    <a:lumMod val="50000"/>
                  </a:schemeClr>
                </a:solidFill>
              </a:rPr>
              <a:t>　障害のある生徒への指導</a:t>
            </a:r>
          </a:p>
        </p:txBody>
      </p:sp>
      <p:sp>
        <p:nvSpPr>
          <p:cNvPr id="10" name="正方形/長方形 9"/>
          <p:cNvSpPr/>
          <p:nvPr/>
        </p:nvSpPr>
        <p:spPr>
          <a:xfrm>
            <a:off x="104775" y="2852738"/>
            <a:ext cx="8834438" cy="6477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(3)</a:t>
            </a:r>
            <a:r>
              <a:rPr lang="ja-JP" altLang="en-US" sz="2400" dirty="0">
                <a:solidFill>
                  <a:schemeClr val="tx2">
                    <a:lumMod val="50000"/>
                  </a:schemeClr>
                </a:solidFill>
              </a:rPr>
              <a:t>　十分な観察，実験の時間や探究する時間の設定</a:t>
            </a:r>
          </a:p>
        </p:txBody>
      </p:sp>
      <p:grpSp>
        <p:nvGrpSpPr>
          <p:cNvPr id="49163" name="グループ化 4"/>
          <p:cNvGrpSpPr>
            <a:grpSpLocks/>
          </p:cNvGrpSpPr>
          <p:nvPr/>
        </p:nvGrpSpPr>
        <p:grpSpPr bwMode="auto">
          <a:xfrm>
            <a:off x="0" y="6338888"/>
            <a:ext cx="9144000" cy="504825"/>
            <a:chOff x="0" y="6339122"/>
            <a:chExt cx="9144001" cy="504199"/>
          </a:xfrm>
        </p:grpSpPr>
        <p:sp>
          <p:nvSpPr>
            <p:cNvPr id="12" name="正方形/長方形 11"/>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正方形/長方形 13"/>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6" name="オーディオ 5">
            <a:hlinkClick r:id="" action="ppaction://media"/>
            <a:extLst>
              <a:ext uri="{FF2B5EF4-FFF2-40B4-BE49-F238E27FC236}">
                <a16:creationId xmlns:a16="http://schemas.microsoft.com/office/drawing/2014/main" id="{F098CE3B-015A-41F4-BAD7-BC20EAC23B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0050"/>
    </mc:Choice>
    <mc:Fallback xmlns="">
      <p:transition spd="slow" advTm="170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P121</a:t>
            </a:r>
            <a:r>
              <a:rPr lang="ja-JP" altLang="en-US" dirty="0"/>
              <a:t>～</a:t>
            </a:r>
          </a:p>
        </p:txBody>
      </p:sp>
      <p:sp>
        <p:nvSpPr>
          <p:cNvPr id="51203" name="Text Box 19"/>
          <p:cNvSpPr txBox="1">
            <a:spLocks noChangeArrowheads="1"/>
          </p:cNvSpPr>
          <p:nvPr/>
        </p:nvSpPr>
        <p:spPr bwMode="auto">
          <a:xfrm>
            <a:off x="250825" y="981075"/>
            <a:ext cx="655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　内容の取扱いについての配慮事項</a:t>
            </a:r>
          </a:p>
        </p:txBody>
      </p:sp>
      <p:sp>
        <p:nvSpPr>
          <p:cNvPr id="51204"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6" name="正方形/長方形 15"/>
          <p:cNvSpPr/>
          <p:nvPr/>
        </p:nvSpPr>
        <p:spPr>
          <a:xfrm>
            <a:off x="138113" y="4370388"/>
            <a:ext cx="8834437"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(4)</a:t>
            </a:r>
            <a:r>
              <a:rPr lang="ja-JP" altLang="en-US" sz="2400" dirty="0">
                <a:solidFill>
                  <a:schemeClr val="tx2">
                    <a:lumMod val="50000"/>
                  </a:schemeClr>
                </a:solidFill>
              </a:rPr>
              <a:t>　 コンピュータや情報通信ネットワークなどの活用</a:t>
            </a:r>
          </a:p>
        </p:txBody>
      </p:sp>
      <p:sp>
        <p:nvSpPr>
          <p:cNvPr id="20" name="正方形/長方形 19"/>
          <p:cNvSpPr/>
          <p:nvPr/>
        </p:nvSpPr>
        <p:spPr>
          <a:xfrm>
            <a:off x="136525" y="3351213"/>
            <a:ext cx="8836025" cy="773112"/>
          </a:xfrm>
          <a:prstGeom prst="rect">
            <a:avLst/>
          </a:prstGeom>
          <a:solidFill>
            <a:srgbClr val="FFFF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(3)</a:t>
            </a:r>
            <a:r>
              <a:rPr lang="ja-JP" altLang="en-US" sz="2400" dirty="0">
                <a:solidFill>
                  <a:schemeClr val="tx2">
                    <a:lumMod val="50000"/>
                  </a:schemeClr>
                </a:solidFill>
              </a:rPr>
              <a:t>　言語活動の充実 </a:t>
            </a:r>
          </a:p>
        </p:txBody>
      </p:sp>
      <p:sp>
        <p:nvSpPr>
          <p:cNvPr id="28" name="正方形/長方形 27"/>
          <p:cNvSpPr/>
          <p:nvPr/>
        </p:nvSpPr>
        <p:spPr>
          <a:xfrm>
            <a:off x="136525" y="5300663"/>
            <a:ext cx="8836025" cy="773112"/>
          </a:xfrm>
          <a:prstGeom prst="rect">
            <a:avLst/>
          </a:prstGeom>
          <a:solidFill>
            <a:srgbClr val="FFFF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(5)</a:t>
            </a:r>
            <a:r>
              <a:rPr lang="ja-JP" altLang="en-US" sz="2400" dirty="0">
                <a:solidFill>
                  <a:schemeClr val="tx2">
                    <a:lumMod val="50000"/>
                  </a:schemeClr>
                </a:solidFill>
              </a:rPr>
              <a:t>　学習の見通しと振り返り</a:t>
            </a:r>
            <a:endParaRPr lang="ja-JP" altLang="en-US" sz="2000" dirty="0">
              <a:solidFill>
                <a:schemeClr val="tx2">
                  <a:lumMod val="50000"/>
                </a:schemeClr>
              </a:solidFill>
            </a:endParaRPr>
          </a:p>
        </p:txBody>
      </p:sp>
      <p:sp>
        <p:nvSpPr>
          <p:cNvPr id="11" name="正方形/長方形 10"/>
          <p:cNvSpPr/>
          <p:nvPr/>
        </p:nvSpPr>
        <p:spPr>
          <a:xfrm>
            <a:off x="136525" y="2376488"/>
            <a:ext cx="8836025" cy="7731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(2)</a:t>
            </a:r>
            <a:r>
              <a:rPr lang="ja-JP" altLang="en-US" sz="2400" dirty="0">
                <a:solidFill>
                  <a:schemeClr val="tx2">
                    <a:lumMod val="50000"/>
                  </a:schemeClr>
                </a:solidFill>
              </a:rPr>
              <a:t>　生命の尊重と自然環境の保全</a:t>
            </a:r>
          </a:p>
        </p:txBody>
      </p:sp>
      <p:sp>
        <p:nvSpPr>
          <p:cNvPr id="12" name="正方形/長方形 11"/>
          <p:cNvSpPr/>
          <p:nvPr/>
        </p:nvSpPr>
        <p:spPr>
          <a:xfrm>
            <a:off x="136525" y="1504950"/>
            <a:ext cx="8836025"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(1)</a:t>
            </a:r>
            <a:r>
              <a:rPr lang="ja-JP" altLang="en-US" sz="2400" dirty="0">
                <a:solidFill>
                  <a:schemeClr val="tx2">
                    <a:lumMod val="50000"/>
                  </a:schemeClr>
                </a:solidFill>
              </a:rPr>
              <a:t>　科学的に探究する力や態度の育成</a:t>
            </a:r>
          </a:p>
        </p:txBody>
      </p:sp>
      <p:grpSp>
        <p:nvGrpSpPr>
          <p:cNvPr id="51210" name="グループ化 4"/>
          <p:cNvGrpSpPr>
            <a:grpSpLocks/>
          </p:cNvGrpSpPr>
          <p:nvPr/>
        </p:nvGrpSpPr>
        <p:grpSpPr bwMode="auto">
          <a:xfrm>
            <a:off x="0" y="6338888"/>
            <a:ext cx="9144000" cy="504825"/>
            <a:chOff x="0" y="6339122"/>
            <a:chExt cx="9144001" cy="504199"/>
          </a:xfrm>
        </p:grpSpPr>
        <p:sp>
          <p:nvSpPr>
            <p:cNvPr id="13" name="正方形/長方形 12"/>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正方形/長方形 13"/>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4" name="オーディオ 3">
            <a:hlinkClick r:id="" action="ppaction://media"/>
            <a:extLst>
              <a:ext uri="{FF2B5EF4-FFF2-40B4-BE49-F238E27FC236}">
                <a16:creationId xmlns:a16="http://schemas.microsoft.com/office/drawing/2014/main" id="{55C1B7E8-3C7C-4E20-A70C-83DD2AE3DE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567"/>
    </mc:Choice>
    <mc:Fallback xmlns="">
      <p:transition spd="slow" advTm="35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P121</a:t>
            </a:r>
            <a:r>
              <a:rPr lang="ja-JP" altLang="en-US" dirty="0"/>
              <a:t>～</a:t>
            </a:r>
          </a:p>
        </p:txBody>
      </p:sp>
      <p:sp>
        <p:nvSpPr>
          <p:cNvPr id="53251" name="Text Box 19"/>
          <p:cNvSpPr txBox="1">
            <a:spLocks noChangeArrowheads="1"/>
          </p:cNvSpPr>
          <p:nvPr/>
        </p:nvSpPr>
        <p:spPr bwMode="auto">
          <a:xfrm>
            <a:off x="250825" y="981075"/>
            <a:ext cx="655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　内容の取扱いについての配慮事項</a:t>
            </a:r>
          </a:p>
        </p:txBody>
      </p:sp>
      <p:sp>
        <p:nvSpPr>
          <p:cNvPr id="53252"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p:cNvSpPr/>
          <p:nvPr/>
        </p:nvSpPr>
        <p:spPr>
          <a:xfrm>
            <a:off x="142875" y="3257550"/>
            <a:ext cx="8836025" cy="795338"/>
          </a:xfrm>
          <a:prstGeom prst="rect">
            <a:avLst/>
          </a:prstGeom>
          <a:solidFill>
            <a:srgbClr val="FFFF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(8)</a:t>
            </a:r>
            <a:r>
              <a:rPr lang="ja-JP" altLang="en-US" sz="2400" dirty="0">
                <a:solidFill>
                  <a:schemeClr val="tx2">
                    <a:lumMod val="50000"/>
                  </a:schemeClr>
                </a:solidFill>
              </a:rPr>
              <a:t>　体験的な学習活動の充実</a:t>
            </a:r>
          </a:p>
        </p:txBody>
      </p:sp>
      <p:sp>
        <p:nvSpPr>
          <p:cNvPr id="16" name="正方形/長方形 15"/>
          <p:cNvSpPr/>
          <p:nvPr/>
        </p:nvSpPr>
        <p:spPr>
          <a:xfrm>
            <a:off x="128588" y="2406650"/>
            <a:ext cx="8834437"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(7)</a:t>
            </a:r>
            <a:r>
              <a:rPr lang="ja-JP" altLang="en-US" sz="2400" dirty="0">
                <a:solidFill>
                  <a:schemeClr val="tx2">
                    <a:lumMod val="50000"/>
                  </a:schemeClr>
                </a:solidFill>
              </a:rPr>
              <a:t>　継続的な観察などの充実</a:t>
            </a:r>
          </a:p>
        </p:txBody>
      </p:sp>
      <p:sp>
        <p:nvSpPr>
          <p:cNvPr id="20" name="正方形/長方形 19"/>
          <p:cNvSpPr/>
          <p:nvPr/>
        </p:nvSpPr>
        <p:spPr>
          <a:xfrm>
            <a:off x="136525" y="1562100"/>
            <a:ext cx="8836025"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(6)</a:t>
            </a:r>
            <a:r>
              <a:rPr lang="ja-JP" altLang="en-US" sz="2400" dirty="0">
                <a:solidFill>
                  <a:schemeClr val="tx2">
                    <a:lumMod val="50000"/>
                  </a:schemeClr>
                </a:solidFill>
              </a:rPr>
              <a:t>　ものづくりの推進</a:t>
            </a:r>
          </a:p>
        </p:txBody>
      </p:sp>
      <p:sp>
        <p:nvSpPr>
          <p:cNvPr id="21" name="正方形/長方形 20"/>
          <p:cNvSpPr/>
          <p:nvPr/>
        </p:nvSpPr>
        <p:spPr>
          <a:xfrm>
            <a:off x="128588" y="5343525"/>
            <a:ext cx="8829675"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(10)</a:t>
            </a:r>
            <a:r>
              <a:rPr lang="ja-JP" altLang="en-US" sz="2400" dirty="0">
                <a:solidFill>
                  <a:schemeClr val="tx2">
                    <a:lumMod val="50000"/>
                  </a:schemeClr>
                </a:solidFill>
              </a:rPr>
              <a:t> 科学技術と日常生活や社会との関連</a:t>
            </a:r>
          </a:p>
        </p:txBody>
      </p:sp>
      <p:sp>
        <p:nvSpPr>
          <p:cNvPr id="27" name="正方形/長方形 26"/>
          <p:cNvSpPr/>
          <p:nvPr/>
        </p:nvSpPr>
        <p:spPr>
          <a:xfrm>
            <a:off x="147638" y="4311650"/>
            <a:ext cx="8834437"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(9)</a:t>
            </a:r>
            <a:r>
              <a:rPr lang="ja-JP" altLang="en-US" sz="2400" dirty="0">
                <a:solidFill>
                  <a:schemeClr val="tx2">
                    <a:lumMod val="50000"/>
                  </a:schemeClr>
                </a:solidFill>
              </a:rPr>
              <a:t>　博物館や科学学習センターなどとの連携</a:t>
            </a:r>
          </a:p>
        </p:txBody>
      </p:sp>
      <p:grpSp>
        <p:nvGrpSpPr>
          <p:cNvPr id="53258" name="グループ化 4"/>
          <p:cNvGrpSpPr>
            <a:grpSpLocks/>
          </p:cNvGrpSpPr>
          <p:nvPr/>
        </p:nvGrpSpPr>
        <p:grpSpPr bwMode="auto">
          <a:xfrm>
            <a:off x="0" y="6338888"/>
            <a:ext cx="9144000" cy="504825"/>
            <a:chOff x="0" y="6339122"/>
            <a:chExt cx="9144001" cy="504199"/>
          </a:xfrm>
        </p:grpSpPr>
        <p:sp>
          <p:nvSpPr>
            <p:cNvPr id="11" name="正方形/長方形 10"/>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2" name="正方形/長方形 11"/>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2" name="オーディオ 1">
            <a:hlinkClick r:id="" action="ppaction://media"/>
            <a:extLst>
              <a:ext uri="{FF2B5EF4-FFF2-40B4-BE49-F238E27FC236}">
                <a16:creationId xmlns:a16="http://schemas.microsoft.com/office/drawing/2014/main" id="{F1A29C9C-B9B1-448A-9122-03F6E988EF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84"/>
    </mc:Choice>
    <mc:Fallback xmlns="">
      <p:transition spd="slow" advTm="12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P114</a:t>
            </a:r>
            <a:r>
              <a:rPr lang="ja-JP" altLang="en-US" dirty="0"/>
              <a:t>～</a:t>
            </a:r>
          </a:p>
        </p:txBody>
      </p:sp>
      <p:sp>
        <p:nvSpPr>
          <p:cNvPr id="55299" name="Text Box 19"/>
          <p:cNvSpPr txBox="1">
            <a:spLocks noChangeArrowheads="1"/>
          </p:cNvSpPr>
          <p:nvPr/>
        </p:nvSpPr>
        <p:spPr bwMode="auto">
          <a:xfrm>
            <a:off x="250825" y="981075"/>
            <a:ext cx="655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　内容の取扱いについての配慮事項</a:t>
            </a:r>
          </a:p>
        </p:txBody>
      </p:sp>
      <p:sp>
        <p:nvSpPr>
          <p:cNvPr id="55300"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6" name="正方形/長方形 15"/>
          <p:cNvSpPr/>
          <p:nvPr/>
        </p:nvSpPr>
        <p:spPr>
          <a:xfrm>
            <a:off x="138113" y="4370388"/>
            <a:ext cx="8834437"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(4)</a:t>
            </a:r>
            <a:r>
              <a:rPr lang="ja-JP" altLang="en-US" sz="2400" dirty="0">
                <a:solidFill>
                  <a:schemeClr val="tx2">
                    <a:lumMod val="50000"/>
                  </a:schemeClr>
                </a:solidFill>
              </a:rPr>
              <a:t>　 コンピュータや情報通信ネットワークなどの活用</a:t>
            </a:r>
          </a:p>
        </p:txBody>
      </p:sp>
      <p:sp>
        <p:nvSpPr>
          <p:cNvPr id="20" name="正方形/長方形 19"/>
          <p:cNvSpPr/>
          <p:nvPr/>
        </p:nvSpPr>
        <p:spPr>
          <a:xfrm>
            <a:off x="136525" y="3351213"/>
            <a:ext cx="8836025" cy="773112"/>
          </a:xfrm>
          <a:prstGeom prst="rect">
            <a:avLst/>
          </a:prstGeom>
          <a:solidFill>
            <a:srgbClr val="FFFF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(3)</a:t>
            </a:r>
            <a:r>
              <a:rPr lang="ja-JP" altLang="en-US" sz="2400" dirty="0">
                <a:solidFill>
                  <a:schemeClr val="tx2">
                    <a:lumMod val="50000"/>
                  </a:schemeClr>
                </a:solidFill>
              </a:rPr>
              <a:t>　言語活動の充実 </a:t>
            </a:r>
          </a:p>
        </p:txBody>
      </p:sp>
      <p:sp>
        <p:nvSpPr>
          <p:cNvPr id="28" name="正方形/長方形 27"/>
          <p:cNvSpPr/>
          <p:nvPr/>
        </p:nvSpPr>
        <p:spPr>
          <a:xfrm>
            <a:off x="136525" y="5300663"/>
            <a:ext cx="8836025" cy="773112"/>
          </a:xfrm>
          <a:prstGeom prst="rect">
            <a:avLst/>
          </a:prstGeom>
          <a:solidFill>
            <a:srgbClr val="FFFF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(5)</a:t>
            </a:r>
            <a:r>
              <a:rPr lang="ja-JP" altLang="en-US" sz="2400" dirty="0">
                <a:solidFill>
                  <a:schemeClr val="tx2">
                    <a:lumMod val="50000"/>
                  </a:schemeClr>
                </a:solidFill>
              </a:rPr>
              <a:t>　学習の見通しと振り返り</a:t>
            </a:r>
            <a:endParaRPr lang="ja-JP" altLang="en-US" sz="2000" dirty="0">
              <a:solidFill>
                <a:schemeClr val="tx2">
                  <a:lumMod val="50000"/>
                </a:schemeClr>
              </a:solidFill>
            </a:endParaRPr>
          </a:p>
        </p:txBody>
      </p:sp>
      <p:sp>
        <p:nvSpPr>
          <p:cNvPr id="11" name="正方形/長方形 10"/>
          <p:cNvSpPr/>
          <p:nvPr/>
        </p:nvSpPr>
        <p:spPr>
          <a:xfrm>
            <a:off x="136525" y="2376488"/>
            <a:ext cx="8836025" cy="7731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(2)</a:t>
            </a:r>
            <a:r>
              <a:rPr lang="ja-JP" altLang="en-US" sz="2400" dirty="0">
                <a:solidFill>
                  <a:schemeClr val="tx2">
                    <a:lumMod val="50000"/>
                  </a:schemeClr>
                </a:solidFill>
              </a:rPr>
              <a:t>　生命の尊重と自然環境の保全</a:t>
            </a:r>
          </a:p>
        </p:txBody>
      </p:sp>
      <p:sp>
        <p:nvSpPr>
          <p:cNvPr id="12" name="正方形/長方形 11"/>
          <p:cNvSpPr/>
          <p:nvPr/>
        </p:nvSpPr>
        <p:spPr>
          <a:xfrm>
            <a:off x="136525" y="1504950"/>
            <a:ext cx="8836025"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(1)</a:t>
            </a:r>
            <a:r>
              <a:rPr lang="ja-JP" altLang="en-US" sz="2400" dirty="0">
                <a:solidFill>
                  <a:schemeClr val="tx2">
                    <a:lumMod val="50000"/>
                  </a:schemeClr>
                </a:solidFill>
              </a:rPr>
              <a:t>　科学的に探究する力や態度の育成</a:t>
            </a:r>
          </a:p>
        </p:txBody>
      </p:sp>
      <p:grpSp>
        <p:nvGrpSpPr>
          <p:cNvPr id="55306" name="グループ化 4"/>
          <p:cNvGrpSpPr>
            <a:grpSpLocks/>
          </p:cNvGrpSpPr>
          <p:nvPr/>
        </p:nvGrpSpPr>
        <p:grpSpPr bwMode="auto">
          <a:xfrm>
            <a:off x="0" y="6338888"/>
            <a:ext cx="9144000" cy="504825"/>
            <a:chOff x="0" y="6339122"/>
            <a:chExt cx="9144001" cy="504199"/>
          </a:xfrm>
        </p:grpSpPr>
        <p:sp>
          <p:nvSpPr>
            <p:cNvPr id="13" name="正方形/長方形 12"/>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正方形/長方形 13"/>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2" name="オーディオ 1">
            <a:hlinkClick r:id="" action="ppaction://media"/>
            <a:extLst>
              <a:ext uri="{FF2B5EF4-FFF2-40B4-BE49-F238E27FC236}">
                <a16:creationId xmlns:a16="http://schemas.microsoft.com/office/drawing/2014/main" id="{DB78166C-B248-4C78-AB2C-CE62E13648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737"/>
    </mc:Choice>
    <mc:Fallback xmlns="">
      <p:transition spd="slow" advTm="50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正方形/長方形 5"/>
          <p:cNvSpPr/>
          <p:nvPr/>
        </p:nvSpPr>
        <p:spPr>
          <a:xfrm>
            <a:off x="390525" y="1017588"/>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endParaRPr>
          </a:p>
        </p:txBody>
      </p:sp>
      <p:sp>
        <p:nvSpPr>
          <p:cNvPr id="8" name="角丸四角形 7"/>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prstClr val="white"/>
                </a:solidFill>
              </a:rPr>
              <a:t>理科改訂の趣旨（具体的な改善事項）</a:t>
            </a:r>
          </a:p>
        </p:txBody>
      </p:sp>
      <p:sp>
        <p:nvSpPr>
          <p:cNvPr id="14" name="AutoShape 17"/>
          <p:cNvSpPr>
            <a:spLocks noChangeArrowheads="1"/>
          </p:cNvSpPr>
          <p:nvPr/>
        </p:nvSpPr>
        <p:spPr bwMode="auto">
          <a:xfrm>
            <a:off x="6804025" y="79375"/>
            <a:ext cx="2212975" cy="649288"/>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ja-JP" altLang="en-US" sz="2000" dirty="0">
                <a:solidFill>
                  <a:srgbClr val="000000"/>
                </a:solidFill>
              </a:rPr>
              <a:t>（</a:t>
            </a:r>
            <a:r>
              <a:rPr lang="en-US" altLang="ja-JP" sz="2000" dirty="0">
                <a:solidFill>
                  <a:srgbClr val="000000"/>
                </a:solidFill>
              </a:rPr>
              <a:t>P9 </a:t>
            </a:r>
            <a:r>
              <a:rPr lang="ja-JP" altLang="en-US" sz="2000" dirty="0">
                <a:solidFill>
                  <a:srgbClr val="000000"/>
                </a:solidFill>
              </a:rPr>
              <a:t>図１参照）</a:t>
            </a:r>
            <a:endParaRPr lang="en-US" altLang="ja-JP" sz="2000" dirty="0">
              <a:solidFill>
                <a:srgbClr val="000000"/>
              </a:solidFill>
            </a:endParaRPr>
          </a:p>
        </p:txBody>
      </p:sp>
      <p:sp>
        <p:nvSpPr>
          <p:cNvPr id="57351" name="Text Box 19"/>
          <p:cNvSpPr txBox="1">
            <a:spLocks noChangeArrowheads="1"/>
          </p:cNvSpPr>
          <p:nvPr/>
        </p:nvSpPr>
        <p:spPr bwMode="auto">
          <a:xfrm>
            <a:off x="722313" y="1814513"/>
            <a:ext cx="8097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solidFill>
                  <a:srgbClr val="000000"/>
                </a:solidFill>
                <a:latin typeface="Tahoma" panose="020B0604030504040204" pitchFamily="34" charset="0"/>
              </a:rPr>
              <a:t>資質・能力を育成する学びの 過程の例</a:t>
            </a:r>
          </a:p>
        </p:txBody>
      </p:sp>
      <p:pic>
        <p:nvPicPr>
          <p:cNvPr id="57352"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0938" y="2338388"/>
            <a:ext cx="7058025"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53" name="グループ化 4"/>
          <p:cNvGrpSpPr>
            <a:grpSpLocks/>
          </p:cNvGrpSpPr>
          <p:nvPr/>
        </p:nvGrpSpPr>
        <p:grpSpPr bwMode="auto">
          <a:xfrm>
            <a:off x="0" y="6338888"/>
            <a:ext cx="9144000" cy="504825"/>
            <a:chOff x="0" y="6339122"/>
            <a:chExt cx="9144001" cy="504199"/>
          </a:xfrm>
        </p:grpSpPr>
        <p:sp>
          <p:nvSpPr>
            <p:cNvPr id="10" name="正方形/長方形 9"/>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正方形/長方形 10"/>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57354"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pic>
        <p:nvPicPr>
          <p:cNvPr id="2" name="オーディオ 1">
            <a:hlinkClick r:id="" action="ppaction://media"/>
            <a:extLst>
              <a:ext uri="{FF2B5EF4-FFF2-40B4-BE49-F238E27FC236}">
                <a16:creationId xmlns:a16="http://schemas.microsoft.com/office/drawing/2014/main" id="{91BF6F6B-7473-4881-AE36-7CBC0DB34B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883"/>
    </mc:Choice>
    <mc:Fallback xmlns="">
      <p:transition spd="slow" advTm="33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P130~</a:t>
            </a:r>
            <a:endParaRPr lang="ja-JP" altLang="en-US" dirty="0"/>
          </a:p>
        </p:txBody>
      </p:sp>
      <p:sp>
        <p:nvSpPr>
          <p:cNvPr id="59395" name="Text Box 19"/>
          <p:cNvSpPr txBox="1">
            <a:spLocks noChangeArrowheads="1"/>
          </p:cNvSpPr>
          <p:nvPr/>
        </p:nvSpPr>
        <p:spPr bwMode="auto">
          <a:xfrm>
            <a:off x="250825" y="981075"/>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３　事故防止，薬品などの管理及び廃棄物の処理</a:t>
            </a:r>
          </a:p>
        </p:txBody>
      </p:sp>
      <p:sp>
        <p:nvSpPr>
          <p:cNvPr id="59396"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20" name="正方形/長方形 19"/>
          <p:cNvSpPr/>
          <p:nvPr/>
        </p:nvSpPr>
        <p:spPr>
          <a:xfrm>
            <a:off x="136525" y="1916113"/>
            <a:ext cx="8836025" cy="25019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dirty="0">
                <a:solidFill>
                  <a:schemeClr val="tx2">
                    <a:lumMod val="50000"/>
                  </a:schemeClr>
                </a:solidFill>
              </a:rPr>
              <a:t>　 観察，実験，野外観察の指導に当たっては，特に事故防止に十分留意するとともに，使用薬品の管理及び廃棄についても適切な措置をとるよう配慮するものとする。</a:t>
            </a:r>
            <a:endParaRPr lang="en-US" altLang="ja-JP" sz="2800" dirty="0">
              <a:solidFill>
                <a:schemeClr val="tx2">
                  <a:lumMod val="50000"/>
                </a:schemeClr>
              </a:solidFill>
            </a:endParaRPr>
          </a:p>
          <a:p>
            <a:pPr eaLnBrk="1" fontAlgn="auto" hangingPunct="1">
              <a:spcBef>
                <a:spcPts val="0"/>
              </a:spcBef>
              <a:spcAft>
                <a:spcPts val="0"/>
              </a:spcAft>
              <a:defRPr/>
            </a:pPr>
            <a:endParaRPr lang="en-US" altLang="ja-JP" sz="2800" dirty="0">
              <a:solidFill>
                <a:schemeClr val="tx2">
                  <a:lumMod val="50000"/>
                </a:schemeClr>
              </a:solidFill>
            </a:endParaRPr>
          </a:p>
          <a:p>
            <a:pPr eaLnBrk="1" fontAlgn="auto" hangingPunct="1">
              <a:spcBef>
                <a:spcPts val="0"/>
              </a:spcBef>
              <a:spcAft>
                <a:spcPts val="0"/>
              </a:spcAft>
              <a:defRPr/>
            </a:pPr>
            <a:r>
              <a:rPr lang="ja-JP" altLang="en-US" sz="2400" dirty="0">
                <a:solidFill>
                  <a:schemeClr val="tx2">
                    <a:lumMod val="50000"/>
                  </a:schemeClr>
                </a:solidFill>
              </a:rPr>
              <a:t>　</a:t>
            </a:r>
            <a:r>
              <a:rPr lang="en-US" altLang="ja-JP" sz="2400" dirty="0">
                <a:solidFill>
                  <a:schemeClr val="tx2">
                    <a:lumMod val="50000"/>
                  </a:schemeClr>
                </a:solidFill>
              </a:rPr>
              <a:t>※</a:t>
            </a:r>
            <a:r>
              <a:rPr lang="ja-JP" altLang="en-US" sz="2400" dirty="0">
                <a:solidFill>
                  <a:schemeClr val="tx2">
                    <a:lumMod val="50000"/>
                  </a:schemeClr>
                </a:solidFill>
              </a:rPr>
              <a:t>　　変更はないが，事故防止，薬品などの管理を徹底すること</a:t>
            </a:r>
            <a:endParaRPr lang="ja-JP" altLang="en-US" sz="2800" dirty="0">
              <a:solidFill>
                <a:schemeClr val="tx2">
                  <a:lumMod val="50000"/>
                </a:schemeClr>
              </a:solidFill>
            </a:endParaRPr>
          </a:p>
        </p:txBody>
      </p:sp>
      <p:grpSp>
        <p:nvGrpSpPr>
          <p:cNvPr id="59398" name="グループ化 4"/>
          <p:cNvGrpSpPr>
            <a:grpSpLocks/>
          </p:cNvGrpSpPr>
          <p:nvPr/>
        </p:nvGrpSpPr>
        <p:grpSpPr bwMode="auto">
          <a:xfrm>
            <a:off x="0" y="6338888"/>
            <a:ext cx="9144000" cy="504825"/>
            <a:chOff x="0" y="6339122"/>
            <a:chExt cx="9144001" cy="504199"/>
          </a:xfrm>
        </p:grpSpPr>
        <p:sp>
          <p:nvSpPr>
            <p:cNvPr id="7" name="正方形/長方形 6"/>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8" name="正方形/長方形 7"/>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2" name="オーディオ 1">
            <a:hlinkClick r:id="" action="ppaction://media"/>
            <a:extLst>
              <a:ext uri="{FF2B5EF4-FFF2-40B4-BE49-F238E27FC236}">
                <a16:creationId xmlns:a16="http://schemas.microsoft.com/office/drawing/2014/main" id="{4E3CD66C-515E-45ED-B20A-9A74171719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770"/>
    </mc:Choice>
    <mc:Fallback xmlns="">
      <p:transition spd="slow" advTm="83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28913" y="6021388"/>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3621088" y="1427163"/>
            <a:ext cx="1873250"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理科</a:t>
            </a:r>
          </a:p>
        </p:txBody>
      </p:sp>
      <p:sp>
        <p:nvSpPr>
          <p:cNvPr id="6149" name="AutoShape 12"/>
          <p:cNvSpPr>
            <a:spLocks noChangeArrowheads="1"/>
          </p:cNvSpPr>
          <p:nvPr/>
        </p:nvSpPr>
        <p:spPr bwMode="auto">
          <a:xfrm>
            <a:off x="1557338" y="2252664"/>
            <a:ext cx="6264275" cy="2965720"/>
          </a:xfrm>
          <a:prstGeom prst="bevel">
            <a:avLst>
              <a:gd name="adj" fmla="val 4912"/>
            </a:avLst>
          </a:prstGeom>
          <a:solidFill>
            <a:schemeClr val="accent2">
              <a:lumMod val="60000"/>
              <a:lumOff val="40000"/>
            </a:schemeClr>
          </a:solid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400" b="1" dirty="0">
                <a:ea typeface="HGPｺﾞｼｯｸM" panose="020B0600000000000000" pitchFamily="50" charset="-128"/>
              </a:rPr>
              <a:t>Ⅰ</a:t>
            </a:r>
            <a:r>
              <a:rPr lang="ja-JP" altLang="en-US" sz="2400" b="1" dirty="0">
                <a:ea typeface="HGP教科書体" panose="02020600000000000000" pitchFamily="18" charset="-128"/>
              </a:rPr>
              <a:t>　理科の改訂の趣旨及び要点</a:t>
            </a:r>
          </a:p>
          <a:p>
            <a:pPr eaLnBrk="1" fontAlgn="auto" hangingPunct="1">
              <a:spcBef>
                <a:spcPct val="50000"/>
              </a:spcBef>
              <a:spcAft>
                <a:spcPts val="0"/>
              </a:spcAft>
              <a:buFontTx/>
              <a:buNone/>
              <a:defRPr/>
            </a:pPr>
            <a:r>
              <a:rPr lang="en-US" altLang="ja-JP" sz="2400" b="1" dirty="0">
                <a:ea typeface="HGPｺﾞｼｯｸM" panose="020B0600000000000000" pitchFamily="50" charset="-128"/>
              </a:rPr>
              <a:t>Ⅱ</a:t>
            </a:r>
            <a:r>
              <a:rPr lang="ja-JP" altLang="en-US" sz="2400" b="1" dirty="0">
                <a:ea typeface="HGP教科書体" panose="02020600000000000000" pitchFamily="18" charset="-128"/>
              </a:rPr>
              <a:t>　理科の目標</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Ⅲ</a:t>
            </a:r>
            <a:r>
              <a:rPr lang="ja-JP" altLang="en-US" sz="2400" b="1" dirty="0">
                <a:ea typeface="HGP教科書体" panose="02020600000000000000" pitchFamily="18" charset="-128"/>
              </a:rPr>
              <a:t>　理科の内容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Ⅳ</a:t>
            </a:r>
            <a:r>
              <a:rPr lang="ja-JP" altLang="en-US" sz="2400" b="1" dirty="0">
                <a:ea typeface="HGP教科書体" panose="02020600000000000000" pitchFamily="18" charset="-128"/>
              </a:rPr>
              <a:t>　各学年の目標及び内容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Ⅴ</a:t>
            </a:r>
            <a:r>
              <a:rPr lang="ja-JP" altLang="en-US" sz="2400" b="1" dirty="0">
                <a:ea typeface="HGP教科書体" panose="02020600000000000000" pitchFamily="18" charset="-128"/>
              </a:rPr>
              <a:t>　指導計画の作成と内容の取扱い</a:t>
            </a:r>
          </a:p>
        </p:txBody>
      </p:sp>
      <p:sp>
        <p:nvSpPr>
          <p:cNvPr id="10245"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chemeClr val="bg1"/>
                </a:solidFill>
                <a:latin typeface="HGP教科書体" panose="02020600000000000000" pitchFamily="18" charset="-128"/>
                <a:ea typeface="HGP教科書体" panose="02020600000000000000" pitchFamily="18" charset="-128"/>
              </a:rPr>
              <a:t>教育課程</a:t>
            </a:r>
          </a:p>
        </p:txBody>
      </p:sp>
      <p:sp>
        <p:nvSpPr>
          <p:cNvPr id="10246" name="Text Box 16"/>
          <p:cNvSpPr txBox="1">
            <a:spLocks noChangeArrowheads="1"/>
          </p:cNvSpPr>
          <p:nvPr/>
        </p:nvSpPr>
        <p:spPr bwMode="auto">
          <a:xfrm>
            <a:off x="4262438" y="403225"/>
            <a:ext cx="1231900"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0247"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3" name="オーディオ 2">
            <a:hlinkClick r:id="" action="ppaction://media"/>
            <a:extLst>
              <a:ext uri="{FF2B5EF4-FFF2-40B4-BE49-F238E27FC236}">
                <a16:creationId xmlns:a16="http://schemas.microsoft.com/office/drawing/2014/main" id="{3EE8E628-A41D-4ABC-9731-A2ABB318E6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33709672"/>
      </p:ext>
    </p:extLst>
  </p:cSld>
  <p:clrMapOvr>
    <a:masterClrMapping/>
  </p:clrMapOvr>
  <mc:AlternateContent xmlns:mc="http://schemas.openxmlformats.org/markup-compatibility/2006" xmlns:p14="http://schemas.microsoft.com/office/powerpoint/2010/main">
    <mc:Choice Requires="p14">
      <p:transition spd="slow" p14:dur="2000" advTm="8035"/>
    </mc:Choice>
    <mc:Fallback xmlns="">
      <p:transition spd="slow" advTm="8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理科の改訂の趣旨及び要点</a:t>
            </a:r>
            <a:endParaRPr kumimoji="1" lang="ja-JP" altLang="en-US" sz="2800">
              <a:latin typeface="Tahoma" panose="020B0604030504040204" pitchFamily="34" charset="0"/>
            </a:endParaRPr>
          </a:p>
        </p:txBody>
      </p:sp>
      <p:sp>
        <p:nvSpPr>
          <p:cNvPr id="6" name="正方形/長方形 5"/>
          <p:cNvSpPr/>
          <p:nvPr/>
        </p:nvSpPr>
        <p:spPr>
          <a:xfrm>
            <a:off x="250825" y="1017588"/>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8" name="角丸四角形 7"/>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理科改訂の趣旨（具体的な改善事項）</a:t>
            </a:r>
          </a:p>
        </p:txBody>
      </p:sp>
      <p:sp>
        <p:nvSpPr>
          <p:cNvPr id="14" name="AutoShape 17"/>
          <p:cNvSpPr>
            <a:spLocks noChangeArrowheads="1"/>
          </p:cNvSpPr>
          <p:nvPr/>
        </p:nvSpPr>
        <p:spPr bwMode="auto">
          <a:xfrm>
            <a:off x="6677025" y="79375"/>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P6-P9</a:t>
            </a:r>
            <a:endParaRPr lang="ja-JP" altLang="en-US" dirty="0"/>
          </a:p>
        </p:txBody>
      </p:sp>
      <p:sp>
        <p:nvSpPr>
          <p:cNvPr id="14344" name="Text Box 19"/>
          <p:cNvSpPr txBox="1">
            <a:spLocks noChangeArrowheads="1"/>
          </p:cNvSpPr>
          <p:nvPr/>
        </p:nvSpPr>
        <p:spPr bwMode="auto">
          <a:xfrm>
            <a:off x="722313" y="1814513"/>
            <a:ext cx="658599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資質・能力を育成する学びの 過程の例</a:t>
            </a:r>
          </a:p>
        </p:txBody>
      </p:sp>
      <p:pic>
        <p:nvPicPr>
          <p:cNvPr id="14345"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338388"/>
            <a:ext cx="7058025"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6" name="グループ化 4"/>
          <p:cNvGrpSpPr>
            <a:grpSpLocks/>
          </p:cNvGrpSpPr>
          <p:nvPr/>
        </p:nvGrpSpPr>
        <p:grpSpPr bwMode="auto">
          <a:xfrm>
            <a:off x="0" y="6338888"/>
            <a:ext cx="9144000" cy="504825"/>
            <a:chOff x="0" y="6339122"/>
            <a:chExt cx="9144001" cy="504199"/>
          </a:xfrm>
        </p:grpSpPr>
        <p:sp>
          <p:nvSpPr>
            <p:cNvPr id="10" name="正方形/長方形 9"/>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正方形/長方形 10"/>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2" name="オーディオ 1">
            <a:hlinkClick r:id="" action="ppaction://media"/>
            <a:extLst>
              <a:ext uri="{FF2B5EF4-FFF2-40B4-BE49-F238E27FC236}">
                <a16:creationId xmlns:a16="http://schemas.microsoft.com/office/drawing/2014/main" id="{83125F12-643D-41BA-B537-BBF2540E93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203"/>
    </mc:Choice>
    <mc:Fallback xmlns="">
      <p:transition spd="slow" advTm="55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理科の改訂の趣旨及び要点</a:t>
            </a:r>
            <a:endParaRPr kumimoji="1" lang="ja-JP" altLang="en-US" sz="2800">
              <a:latin typeface="Tahoma" panose="020B0604030504040204" pitchFamily="34" charset="0"/>
            </a:endParaRPr>
          </a:p>
        </p:txBody>
      </p:sp>
      <p:sp>
        <p:nvSpPr>
          <p:cNvPr id="14" name="AutoShape 17"/>
          <p:cNvSpPr>
            <a:spLocks noChangeArrowheads="1"/>
          </p:cNvSpPr>
          <p:nvPr/>
        </p:nvSpPr>
        <p:spPr bwMode="auto">
          <a:xfrm>
            <a:off x="6715125" y="103188"/>
            <a:ext cx="23399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P11</a:t>
            </a:r>
            <a:r>
              <a:rPr lang="ja-JP" altLang="en-US" dirty="0"/>
              <a:t>～</a:t>
            </a:r>
          </a:p>
        </p:txBody>
      </p:sp>
      <p:sp>
        <p:nvSpPr>
          <p:cNvPr id="16388" name="Text Box 19"/>
          <p:cNvSpPr txBox="1">
            <a:spLocks noChangeArrowheads="1"/>
          </p:cNvSpPr>
          <p:nvPr/>
        </p:nvSpPr>
        <p:spPr bwMode="auto">
          <a:xfrm>
            <a:off x="-1588" y="1001713"/>
            <a:ext cx="8642351"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a:t>
            </a:r>
            <a:r>
              <a:rPr kumimoji="1" lang="ja-JP" altLang="en-US" sz="3200" b="1">
                <a:latin typeface="Tahoma" panose="020B0604030504040204" pitchFamily="34" charset="0"/>
              </a:rPr>
              <a:t>「理科の見方・考え方」</a:t>
            </a:r>
            <a:endParaRPr kumimoji="1" lang="en-US" altLang="ja-JP" sz="3200" b="1">
              <a:latin typeface="Tahoma" panose="020B0604030504040204" pitchFamily="34" charset="0"/>
            </a:endParaRPr>
          </a:p>
          <a:p>
            <a:pPr eaLnBrk="1" hangingPunct="1">
              <a:spcBef>
                <a:spcPct val="50000"/>
              </a:spcBef>
            </a:pPr>
            <a:r>
              <a:rPr kumimoji="1" lang="ja-JP" altLang="en-US" sz="2800" b="1">
                <a:latin typeface="Tahoma" panose="020B0604030504040204" pitchFamily="34" charset="0"/>
              </a:rPr>
              <a:t>　</a:t>
            </a:r>
          </a:p>
        </p:txBody>
      </p:sp>
      <p:sp>
        <p:nvSpPr>
          <p:cNvPr id="16389" name="Text Box 19"/>
          <p:cNvSpPr txBox="1">
            <a:spLocks noChangeArrowheads="1"/>
          </p:cNvSpPr>
          <p:nvPr/>
        </p:nvSpPr>
        <p:spPr bwMode="auto">
          <a:xfrm>
            <a:off x="415925" y="1916113"/>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「見方」</a:t>
            </a:r>
          </a:p>
        </p:txBody>
      </p:sp>
      <p:sp>
        <p:nvSpPr>
          <p:cNvPr id="16390" name="Text Box 19"/>
          <p:cNvSpPr txBox="1">
            <a:spLocks noChangeArrowheads="1"/>
          </p:cNvSpPr>
          <p:nvPr/>
        </p:nvSpPr>
        <p:spPr bwMode="auto">
          <a:xfrm>
            <a:off x="473075" y="4429125"/>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「考え方」</a:t>
            </a:r>
          </a:p>
        </p:txBody>
      </p:sp>
      <p:sp>
        <p:nvSpPr>
          <p:cNvPr id="16391" name="テキスト ボックス 34"/>
          <p:cNvSpPr txBox="1">
            <a:spLocks noChangeArrowheads="1"/>
          </p:cNvSpPr>
          <p:nvPr/>
        </p:nvSpPr>
        <p:spPr bwMode="auto">
          <a:xfrm>
            <a:off x="684213" y="2484438"/>
            <a:ext cx="83518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880"/>
              </a:lnSpc>
            </a:pPr>
            <a:r>
              <a:rPr kumimoji="1" lang="ja-JP" altLang="en-US" sz="2400" dirty="0"/>
              <a:t>「エネルギー」を柱とする領域では，主として量的・関係的な視点</a:t>
            </a:r>
            <a:endParaRPr kumimoji="1" lang="en-US" altLang="ja-JP" sz="2400" dirty="0"/>
          </a:p>
          <a:p>
            <a:pPr>
              <a:lnSpc>
                <a:spcPts val="2880"/>
              </a:lnSpc>
            </a:pPr>
            <a:r>
              <a:rPr kumimoji="1" lang="ja-JP" altLang="en-US" sz="2400" dirty="0"/>
              <a:t>「粒子」を柱とする領域では，主として質的・実体的な視点</a:t>
            </a:r>
            <a:endParaRPr kumimoji="1" lang="en-US" altLang="ja-JP" sz="2400" dirty="0"/>
          </a:p>
          <a:p>
            <a:pPr>
              <a:lnSpc>
                <a:spcPts val="2880"/>
              </a:lnSpc>
            </a:pPr>
            <a:r>
              <a:rPr kumimoji="1" lang="ja-JP" altLang="en-US" sz="2400" dirty="0"/>
              <a:t>「生命」を柱とする領域では，主として共通性・多様性の視点</a:t>
            </a:r>
            <a:endParaRPr kumimoji="1" lang="en-US" altLang="ja-JP" sz="2400" dirty="0"/>
          </a:p>
          <a:p>
            <a:pPr>
              <a:lnSpc>
                <a:spcPts val="2880"/>
              </a:lnSpc>
            </a:pPr>
            <a:r>
              <a:rPr kumimoji="1" lang="ja-JP" altLang="en-US" sz="2400" dirty="0"/>
              <a:t>「地球」を柱とする領域では，主として時間的・空間的な視点</a:t>
            </a:r>
          </a:p>
        </p:txBody>
      </p:sp>
      <p:sp>
        <p:nvSpPr>
          <p:cNvPr id="16392" name="テキスト ボックス 35"/>
          <p:cNvSpPr txBox="1">
            <a:spLocks noChangeArrowheads="1"/>
          </p:cNvSpPr>
          <p:nvPr/>
        </p:nvSpPr>
        <p:spPr bwMode="auto">
          <a:xfrm>
            <a:off x="798513" y="4889500"/>
            <a:ext cx="822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900"/>
              </a:lnSpc>
            </a:pPr>
            <a:r>
              <a:rPr kumimoji="1" lang="ja-JP" altLang="en-US" sz="2400" dirty="0"/>
              <a:t>生徒が探究の過程を通した学習活動の中で，例えば，比較したり，関係付けたりするなどの科学的に探究する方法を用いて考えること</a:t>
            </a:r>
          </a:p>
        </p:txBody>
      </p:sp>
      <p:cxnSp>
        <p:nvCxnSpPr>
          <p:cNvPr id="20" name="直線コネクタ 19"/>
          <p:cNvCxnSpPr/>
          <p:nvPr/>
        </p:nvCxnSpPr>
        <p:spPr>
          <a:xfrm flipV="1">
            <a:off x="6297613" y="2871788"/>
            <a:ext cx="2573337" cy="12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5467350" y="3248025"/>
            <a:ext cx="2571750" cy="12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5467350" y="3606800"/>
            <a:ext cx="2941638" cy="12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V="1">
            <a:off x="5467350" y="3992563"/>
            <a:ext cx="2941638" cy="12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827584" y="5661248"/>
            <a:ext cx="3387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398" name="グループ化 4"/>
          <p:cNvGrpSpPr>
            <a:grpSpLocks/>
          </p:cNvGrpSpPr>
          <p:nvPr/>
        </p:nvGrpSpPr>
        <p:grpSpPr bwMode="auto">
          <a:xfrm>
            <a:off x="0" y="6338888"/>
            <a:ext cx="9144000" cy="504825"/>
            <a:chOff x="0" y="6339122"/>
            <a:chExt cx="9144001" cy="504199"/>
          </a:xfrm>
        </p:grpSpPr>
        <p:sp>
          <p:nvSpPr>
            <p:cNvPr id="16" name="正方形/長方形 15"/>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7" name="正方形/長方形 16"/>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cxnSp>
        <p:nvCxnSpPr>
          <p:cNvPr id="18" name="直線コネクタ 17"/>
          <p:cNvCxnSpPr/>
          <p:nvPr/>
        </p:nvCxnSpPr>
        <p:spPr>
          <a:xfrm>
            <a:off x="7772400" y="5301208"/>
            <a:ext cx="11398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オーディオ 4">
            <a:hlinkClick r:id="" action="ppaction://media"/>
            <a:extLst>
              <a:ext uri="{FF2B5EF4-FFF2-40B4-BE49-F238E27FC236}">
                <a16:creationId xmlns:a16="http://schemas.microsoft.com/office/drawing/2014/main" id="{500E7318-45F5-44C5-9872-DA2F35FCFC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793"/>
    </mc:Choice>
    <mc:Fallback xmlns="">
      <p:transition spd="slow" advTm="136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solidFill>
                  <a:srgbClr val="000000"/>
                </a:solidFill>
                <a:latin typeface="Arial" panose="020B0604020202020204" pitchFamily="34" charset="0"/>
                <a:ea typeface="HGP教科書体" panose="02020600000000000000" pitchFamily="18" charset="-128"/>
              </a:rPr>
              <a:t>Ⅰ</a:t>
            </a:r>
            <a:r>
              <a:rPr kumimoji="1" lang="ja-JP" altLang="en-US" sz="2800" b="1">
                <a:solidFill>
                  <a:srgbClr val="000000"/>
                </a:solidFill>
                <a:latin typeface="Arial" panose="020B0604020202020204" pitchFamily="34" charset="0"/>
                <a:ea typeface="HGP教科書体" panose="02020600000000000000" pitchFamily="18" charset="-128"/>
              </a:rPr>
              <a:t>　理科の改訂の趣旨及び要点</a:t>
            </a:r>
            <a:endParaRPr kumimoji="1" lang="ja-JP" altLang="en-US" sz="2800">
              <a:solidFill>
                <a:srgbClr val="000000"/>
              </a:solidFill>
              <a:latin typeface="Tahoma" panose="020B0604030504040204" pitchFamily="34" charset="0"/>
            </a:endParaRPr>
          </a:p>
        </p:txBody>
      </p:sp>
      <p:sp>
        <p:nvSpPr>
          <p:cNvPr id="14" name="AutoShape 17"/>
          <p:cNvSpPr>
            <a:spLocks noChangeArrowheads="1"/>
          </p:cNvSpPr>
          <p:nvPr/>
        </p:nvSpPr>
        <p:spPr bwMode="auto">
          <a:xfrm>
            <a:off x="6715125" y="103188"/>
            <a:ext cx="23399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solidFill>
                  <a:srgbClr val="000000"/>
                </a:solidFill>
              </a:rPr>
              <a:t>P13</a:t>
            </a:r>
            <a:endParaRPr lang="ja-JP" altLang="en-US" dirty="0">
              <a:solidFill>
                <a:srgbClr val="000000"/>
              </a:solidFill>
            </a:endParaRPr>
          </a:p>
        </p:txBody>
      </p:sp>
      <p:sp>
        <p:nvSpPr>
          <p:cNvPr id="18436" name="Text Box 19"/>
          <p:cNvSpPr txBox="1">
            <a:spLocks noChangeArrowheads="1"/>
          </p:cNvSpPr>
          <p:nvPr/>
        </p:nvSpPr>
        <p:spPr bwMode="auto">
          <a:xfrm>
            <a:off x="-1588" y="1052513"/>
            <a:ext cx="8642351"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dirty="0">
                <a:solidFill>
                  <a:srgbClr val="000000"/>
                </a:solidFill>
                <a:latin typeface="Tahoma" panose="020B0604030504040204" pitchFamily="34" charset="0"/>
              </a:rPr>
              <a:t>　</a:t>
            </a:r>
            <a:r>
              <a:rPr kumimoji="1" lang="ja-JP" altLang="en-US" sz="3200" b="1" dirty="0">
                <a:solidFill>
                  <a:srgbClr val="000000"/>
                </a:solidFill>
                <a:latin typeface="Tahoma" panose="020B0604030504040204" pitchFamily="34" charset="0"/>
              </a:rPr>
              <a:t>「指導の重点等の提示について」</a:t>
            </a:r>
            <a:r>
              <a:rPr kumimoji="1" lang="ja-JP" altLang="en-US" sz="2800" b="1" dirty="0">
                <a:solidFill>
                  <a:srgbClr val="000000"/>
                </a:solidFill>
                <a:latin typeface="Tahoma" panose="020B0604030504040204" pitchFamily="34" charset="0"/>
              </a:rPr>
              <a:t>　</a:t>
            </a:r>
          </a:p>
        </p:txBody>
      </p:sp>
      <p:sp>
        <p:nvSpPr>
          <p:cNvPr id="18437" name="テキスト ボックス 34"/>
          <p:cNvSpPr txBox="1">
            <a:spLocks noChangeArrowheads="1"/>
          </p:cNvSpPr>
          <p:nvPr/>
        </p:nvSpPr>
        <p:spPr bwMode="auto">
          <a:xfrm>
            <a:off x="479425" y="1989138"/>
            <a:ext cx="85693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rgbClr val="000000"/>
                </a:solidFill>
                <a:latin typeface="ＭＳ"/>
              </a:rPr>
              <a:t>第１学年</a:t>
            </a:r>
            <a:r>
              <a:rPr lang="ja-JP" altLang="en-US" sz="2400">
                <a:solidFill>
                  <a:srgbClr val="000000"/>
                </a:solidFill>
                <a:latin typeface="ＭＳ"/>
              </a:rPr>
              <a:t>：</a:t>
            </a:r>
            <a:endParaRPr lang="en-US" altLang="ja-JP" sz="2400">
              <a:solidFill>
                <a:srgbClr val="000000"/>
              </a:solidFill>
              <a:latin typeface="ＭＳ"/>
            </a:endParaRPr>
          </a:p>
          <a:p>
            <a:endParaRPr lang="en-US" altLang="ja-JP" sz="800">
              <a:solidFill>
                <a:srgbClr val="000000"/>
              </a:solidFill>
              <a:latin typeface="ＭＳ"/>
            </a:endParaRPr>
          </a:p>
          <a:p>
            <a:r>
              <a:rPr lang="ja-JP" altLang="en-US" sz="2400">
                <a:solidFill>
                  <a:srgbClr val="000000"/>
                </a:solidFill>
                <a:latin typeface="ＭＳ"/>
              </a:rPr>
              <a:t>　自然の事物・現象に進んで関わり，その中から問題を見いだす。</a:t>
            </a:r>
            <a:endParaRPr lang="en-US" altLang="ja-JP" sz="2400">
              <a:solidFill>
                <a:srgbClr val="000000"/>
              </a:solidFill>
              <a:latin typeface="ＭＳ"/>
            </a:endParaRPr>
          </a:p>
          <a:p>
            <a:r>
              <a:rPr lang="ja-JP" altLang="en-US" sz="2400">
                <a:solidFill>
                  <a:srgbClr val="000000"/>
                </a:solidFill>
                <a:latin typeface="ＭＳ"/>
              </a:rPr>
              <a:t> </a:t>
            </a:r>
          </a:p>
          <a:p>
            <a:r>
              <a:rPr lang="ja-JP" altLang="en-US" sz="2800" b="1">
                <a:solidFill>
                  <a:srgbClr val="000000"/>
                </a:solidFill>
                <a:latin typeface="ＭＳ"/>
              </a:rPr>
              <a:t>第２学年</a:t>
            </a:r>
            <a:r>
              <a:rPr lang="ja-JP" altLang="en-US" sz="2400">
                <a:solidFill>
                  <a:srgbClr val="000000"/>
                </a:solidFill>
                <a:latin typeface="ＭＳ"/>
              </a:rPr>
              <a:t>：</a:t>
            </a:r>
            <a:endParaRPr lang="en-US" altLang="ja-JP" sz="2400">
              <a:solidFill>
                <a:srgbClr val="000000"/>
              </a:solidFill>
              <a:latin typeface="ＭＳ"/>
            </a:endParaRPr>
          </a:p>
          <a:p>
            <a:endParaRPr lang="en-US" altLang="ja-JP" sz="800">
              <a:solidFill>
                <a:srgbClr val="000000"/>
              </a:solidFill>
              <a:latin typeface="ＭＳ"/>
            </a:endParaRPr>
          </a:p>
          <a:p>
            <a:r>
              <a:rPr lang="ja-JP" altLang="en-US" sz="2400">
                <a:solidFill>
                  <a:srgbClr val="000000"/>
                </a:solidFill>
                <a:latin typeface="ＭＳ"/>
              </a:rPr>
              <a:t>　解決する方法を立案し，その結果を分析して解釈する。 </a:t>
            </a:r>
            <a:endParaRPr lang="en-US" altLang="ja-JP" sz="2400">
              <a:solidFill>
                <a:srgbClr val="000000"/>
              </a:solidFill>
              <a:latin typeface="ＭＳ"/>
            </a:endParaRPr>
          </a:p>
          <a:p>
            <a:endParaRPr lang="ja-JP" altLang="en-US" sz="2400">
              <a:solidFill>
                <a:srgbClr val="000000"/>
              </a:solidFill>
              <a:latin typeface="ＭＳ"/>
            </a:endParaRPr>
          </a:p>
          <a:p>
            <a:r>
              <a:rPr lang="ja-JP" altLang="en-US" sz="2800" b="1">
                <a:solidFill>
                  <a:srgbClr val="000000"/>
                </a:solidFill>
                <a:latin typeface="ＭＳ"/>
              </a:rPr>
              <a:t>第３学年</a:t>
            </a:r>
            <a:r>
              <a:rPr lang="ja-JP" altLang="en-US" sz="2400">
                <a:solidFill>
                  <a:srgbClr val="000000"/>
                </a:solidFill>
                <a:latin typeface="ＭＳ"/>
              </a:rPr>
              <a:t>：</a:t>
            </a:r>
            <a:endParaRPr lang="en-US" altLang="ja-JP" sz="2400">
              <a:solidFill>
                <a:srgbClr val="000000"/>
              </a:solidFill>
              <a:latin typeface="ＭＳ"/>
            </a:endParaRPr>
          </a:p>
          <a:p>
            <a:endParaRPr lang="en-US" altLang="ja-JP" sz="800">
              <a:solidFill>
                <a:srgbClr val="000000"/>
              </a:solidFill>
              <a:latin typeface="ＭＳ"/>
            </a:endParaRPr>
          </a:p>
          <a:p>
            <a:r>
              <a:rPr lang="ja-JP" altLang="en-US" sz="2400">
                <a:solidFill>
                  <a:srgbClr val="000000"/>
                </a:solidFill>
                <a:latin typeface="ＭＳ"/>
              </a:rPr>
              <a:t>　探究の過程を振り返る。</a:t>
            </a:r>
            <a:endParaRPr kumimoji="1" lang="ja-JP" altLang="en-US" sz="2400">
              <a:solidFill>
                <a:srgbClr val="000000"/>
              </a:solidFill>
            </a:endParaRPr>
          </a:p>
        </p:txBody>
      </p:sp>
      <p:grpSp>
        <p:nvGrpSpPr>
          <p:cNvPr id="18438" name="グループ化 4"/>
          <p:cNvGrpSpPr>
            <a:grpSpLocks/>
          </p:cNvGrpSpPr>
          <p:nvPr/>
        </p:nvGrpSpPr>
        <p:grpSpPr bwMode="auto">
          <a:xfrm>
            <a:off x="0" y="6338888"/>
            <a:ext cx="9144000" cy="504825"/>
            <a:chOff x="0" y="6339122"/>
            <a:chExt cx="9144001" cy="504199"/>
          </a:xfrm>
        </p:grpSpPr>
        <p:sp>
          <p:nvSpPr>
            <p:cNvPr id="7" name="正方形/長方形 6"/>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8" name="正方形/長方形 7"/>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2" name="オーディオ 1">
            <a:hlinkClick r:id="" action="ppaction://media"/>
            <a:extLst>
              <a:ext uri="{FF2B5EF4-FFF2-40B4-BE49-F238E27FC236}">
                <a16:creationId xmlns:a16="http://schemas.microsoft.com/office/drawing/2014/main" id="{6D6CC6CA-E21F-420C-B2B0-D82123426B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369"/>
    </mc:Choice>
    <mc:Fallback xmlns="">
      <p:transition spd="slow" advTm="49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AutoShape 10"/>
          <p:cNvSpPr>
            <a:spLocks noChangeArrowheads="1"/>
          </p:cNvSpPr>
          <p:nvPr/>
        </p:nvSpPr>
        <p:spPr bwMode="auto">
          <a:xfrm>
            <a:off x="468313" y="1581150"/>
            <a:ext cx="8027987" cy="3868738"/>
          </a:xfrm>
          <a:prstGeom prst="foldedCorner">
            <a:avLst>
              <a:gd name="adj" fmla="val 12500"/>
            </a:avLst>
          </a:prstGeom>
          <a:solidFill>
            <a:srgbClr val="FFFFFF"/>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kumimoji="1" lang="ja-JP" altLang="en-US" sz="2400" dirty="0">
                <a:latin typeface="Tahoma" panose="020B0604030504040204" pitchFamily="34" charset="0"/>
              </a:rPr>
              <a:t>　</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ea typeface="+mj-ea"/>
              </a:rPr>
              <a:t>　</a:t>
            </a:r>
            <a:r>
              <a:rPr kumimoji="1" lang="ja-JP" altLang="en-US" sz="2400" dirty="0">
                <a:latin typeface="+mn-ea"/>
              </a:rPr>
              <a:t>自然の事物・現象に関わり，理科の見方・考え方を働かせ，</a:t>
            </a:r>
            <a:endParaRPr kumimoji="1" lang="en-US" altLang="ja-JP" sz="2400" dirty="0">
              <a:latin typeface="+mn-ea"/>
            </a:endParaRPr>
          </a:p>
          <a:p>
            <a:pPr eaLnBrk="1" hangingPunct="1">
              <a:defRPr/>
            </a:pPr>
            <a:r>
              <a:rPr kumimoji="1" lang="ja-JP" altLang="en-US" sz="2400" dirty="0">
                <a:latin typeface="+mn-ea"/>
              </a:rPr>
              <a:t>見通しをもって 観察，実験を行うことなどを通して，自然の事</a:t>
            </a:r>
            <a:endParaRPr kumimoji="1" lang="en-US" altLang="ja-JP" sz="2400" dirty="0">
              <a:latin typeface="+mn-ea"/>
            </a:endParaRPr>
          </a:p>
          <a:p>
            <a:pPr eaLnBrk="1" hangingPunct="1">
              <a:defRPr/>
            </a:pPr>
            <a:r>
              <a:rPr kumimoji="1" lang="ja-JP" altLang="en-US" sz="2400" dirty="0">
                <a:latin typeface="+mn-ea"/>
              </a:rPr>
              <a:t>物・現象を科学的に探究するために必要な資質・能力を次の</a:t>
            </a:r>
            <a:endParaRPr kumimoji="1" lang="en-US" altLang="ja-JP" sz="2400" dirty="0">
              <a:latin typeface="+mn-ea"/>
            </a:endParaRPr>
          </a:p>
          <a:p>
            <a:pPr eaLnBrk="1" hangingPunct="1">
              <a:defRPr/>
            </a:pPr>
            <a:r>
              <a:rPr kumimoji="1" lang="ja-JP" altLang="en-US" sz="2400" dirty="0">
                <a:latin typeface="+mn-ea"/>
              </a:rPr>
              <a:t>とおり育成することを目指す。 </a:t>
            </a:r>
            <a:endParaRPr kumimoji="1" lang="en-US" altLang="ja-JP" sz="2400" dirty="0">
              <a:latin typeface="+mn-ea"/>
            </a:endParaRPr>
          </a:p>
          <a:p>
            <a:pPr eaLnBrk="1" hangingPunct="1">
              <a:defRPr/>
            </a:pPr>
            <a:r>
              <a:rPr kumimoji="1" lang="en-US" altLang="ja-JP" sz="2400" dirty="0">
                <a:latin typeface="+mn-ea"/>
              </a:rPr>
              <a:t> (1) </a:t>
            </a:r>
            <a:r>
              <a:rPr kumimoji="1" lang="ja-JP" altLang="en-US" sz="2400" dirty="0">
                <a:latin typeface="+mn-ea"/>
              </a:rPr>
              <a:t>自然の事物・現象についての理解を深め，科学的に探究</a:t>
            </a:r>
            <a:endParaRPr kumimoji="1" lang="en-US" altLang="ja-JP" sz="2400" dirty="0">
              <a:latin typeface="+mn-ea"/>
            </a:endParaRPr>
          </a:p>
          <a:p>
            <a:pPr eaLnBrk="1" hangingPunct="1">
              <a:defRPr/>
            </a:pPr>
            <a:r>
              <a:rPr kumimoji="1" lang="ja-JP" altLang="en-US" sz="2400" dirty="0">
                <a:latin typeface="+mn-ea"/>
              </a:rPr>
              <a:t>　　するために必要な観察，実験などに関する基本的な技能</a:t>
            </a:r>
            <a:endParaRPr kumimoji="1" lang="en-US" altLang="ja-JP" sz="2400" dirty="0">
              <a:latin typeface="+mn-ea"/>
            </a:endParaRPr>
          </a:p>
          <a:p>
            <a:pPr eaLnBrk="1" hangingPunct="1">
              <a:defRPr/>
            </a:pPr>
            <a:r>
              <a:rPr kumimoji="1" lang="ja-JP" altLang="en-US" sz="2400" dirty="0">
                <a:latin typeface="+mn-ea"/>
              </a:rPr>
              <a:t>　　を身に付けるようにする。</a:t>
            </a:r>
            <a:endParaRPr kumimoji="1" lang="en-US" altLang="ja-JP" sz="2400" dirty="0">
              <a:latin typeface="+mn-ea"/>
            </a:endParaRPr>
          </a:p>
          <a:p>
            <a:pPr eaLnBrk="1" hangingPunct="1">
              <a:defRPr/>
            </a:pPr>
            <a:r>
              <a:rPr kumimoji="1" lang="ja-JP" altLang="en-US" sz="2400" dirty="0">
                <a:latin typeface="+mn-ea"/>
              </a:rPr>
              <a:t> </a:t>
            </a:r>
            <a:r>
              <a:rPr kumimoji="1" lang="en-US" altLang="ja-JP" sz="2400" dirty="0">
                <a:latin typeface="+mn-ea"/>
              </a:rPr>
              <a:t>(2) </a:t>
            </a:r>
            <a:r>
              <a:rPr kumimoji="1" lang="ja-JP" altLang="en-US" sz="2400" dirty="0">
                <a:latin typeface="+mn-ea"/>
              </a:rPr>
              <a:t>観察，実験などを行い，科学的に探究する力を養う。</a:t>
            </a:r>
            <a:endParaRPr kumimoji="1" lang="en-US" altLang="ja-JP" sz="2400" dirty="0">
              <a:latin typeface="+mn-ea"/>
            </a:endParaRPr>
          </a:p>
          <a:p>
            <a:pPr eaLnBrk="1" hangingPunct="1">
              <a:defRPr/>
            </a:pPr>
            <a:r>
              <a:rPr kumimoji="1" lang="ja-JP" altLang="en-US" sz="2400" dirty="0">
                <a:latin typeface="+mn-ea"/>
              </a:rPr>
              <a:t> </a:t>
            </a:r>
            <a:r>
              <a:rPr kumimoji="1" lang="en-US" altLang="ja-JP" sz="2400" dirty="0">
                <a:latin typeface="+mn-ea"/>
              </a:rPr>
              <a:t>(3) </a:t>
            </a:r>
            <a:r>
              <a:rPr kumimoji="1" lang="ja-JP" altLang="en-US" sz="2400" dirty="0">
                <a:latin typeface="+mn-ea"/>
              </a:rPr>
              <a:t>自然の事物・現象に進んで関わり，科学的に探究しようと</a:t>
            </a:r>
            <a:endParaRPr kumimoji="1" lang="en-US" altLang="ja-JP" sz="2400" dirty="0">
              <a:latin typeface="+mn-ea"/>
            </a:endParaRPr>
          </a:p>
          <a:p>
            <a:pPr eaLnBrk="1" hangingPunct="1">
              <a:defRPr/>
            </a:pPr>
            <a:r>
              <a:rPr kumimoji="1" lang="ja-JP" altLang="en-US" sz="2400" dirty="0">
                <a:latin typeface="+mn-ea"/>
              </a:rPr>
              <a:t>　　する態度を養う。</a:t>
            </a:r>
            <a:endParaRPr kumimoji="1" lang="ja-JP" altLang="en-US" sz="2400" u="sng" dirty="0">
              <a:solidFill>
                <a:schemeClr val="hlink"/>
              </a:solidFill>
              <a:latin typeface="+mn-ea"/>
            </a:endParaRPr>
          </a:p>
        </p:txBody>
      </p:sp>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P23</a:t>
            </a:r>
            <a:endParaRPr lang="ja-JP" altLang="en-US" dirty="0"/>
          </a:p>
        </p:txBody>
      </p:sp>
      <p:sp>
        <p:nvSpPr>
          <p:cNvPr id="20484" name="Text Box 19"/>
          <p:cNvSpPr txBox="1">
            <a:spLocks noChangeArrowheads="1"/>
          </p:cNvSpPr>
          <p:nvPr/>
        </p:nvSpPr>
        <p:spPr bwMode="auto">
          <a:xfrm>
            <a:off x="141288" y="981075"/>
            <a:ext cx="3241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理科の目標</a:t>
            </a:r>
          </a:p>
        </p:txBody>
      </p:sp>
      <p:sp>
        <p:nvSpPr>
          <p:cNvPr id="20485"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理科の目標</a:t>
            </a:r>
            <a:endParaRPr kumimoji="1" lang="ja-JP" altLang="en-US" sz="3200">
              <a:latin typeface="Tahoma" panose="020B0604030504040204" pitchFamily="34" charset="0"/>
            </a:endParaRPr>
          </a:p>
        </p:txBody>
      </p:sp>
      <p:grpSp>
        <p:nvGrpSpPr>
          <p:cNvPr id="20486" name="グループ化 4"/>
          <p:cNvGrpSpPr>
            <a:grpSpLocks/>
          </p:cNvGrpSpPr>
          <p:nvPr/>
        </p:nvGrpSpPr>
        <p:grpSpPr bwMode="auto">
          <a:xfrm>
            <a:off x="0" y="6338888"/>
            <a:ext cx="9144000" cy="504825"/>
            <a:chOff x="0" y="6339122"/>
            <a:chExt cx="9144001" cy="504199"/>
          </a:xfrm>
        </p:grpSpPr>
        <p:sp>
          <p:nvSpPr>
            <p:cNvPr id="8" name="正方形/長方形 7"/>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正方形/長方形 8"/>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20487"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70725" y="5157788"/>
            <a:ext cx="180657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コネクタ 9"/>
          <p:cNvCxnSpPr/>
          <p:nvPr/>
        </p:nvCxnSpPr>
        <p:spPr>
          <a:xfrm>
            <a:off x="514350" y="3468688"/>
            <a:ext cx="512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514350" y="4941888"/>
            <a:ext cx="512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14350" y="4557713"/>
            <a:ext cx="512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オーディオ 2">
            <a:hlinkClick r:id="" action="ppaction://media"/>
            <a:extLst>
              <a:ext uri="{FF2B5EF4-FFF2-40B4-BE49-F238E27FC236}">
                <a16:creationId xmlns:a16="http://schemas.microsoft.com/office/drawing/2014/main" id="{4DD1FBC3-DF0F-40F8-994B-D5105EE073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693"/>
    </mc:Choice>
    <mc:Fallback xmlns="">
      <p:transition spd="slow" advTm="62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10"/>
          <p:cNvSpPr>
            <a:spLocks noChangeArrowheads="1"/>
          </p:cNvSpPr>
          <p:nvPr/>
        </p:nvSpPr>
        <p:spPr bwMode="auto">
          <a:xfrm>
            <a:off x="468313" y="1581150"/>
            <a:ext cx="8027987" cy="3868738"/>
          </a:xfrm>
          <a:prstGeom prst="foldedCorner">
            <a:avLst>
              <a:gd name="adj" fmla="val 12500"/>
            </a:avLst>
          </a:prstGeom>
          <a:solidFill>
            <a:srgbClr val="FFFFFF"/>
          </a:solidFill>
          <a:ln w="9525">
            <a:solidFill>
              <a:schemeClr val="tx1"/>
            </a:solidFill>
            <a:round/>
            <a:headEnd/>
            <a:tailEnd/>
          </a:ln>
        </p:spPr>
        <p:txBody>
          <a:bodyPr lIns="36000"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457200" indent="-457200" eaLnBrk="1" hangingPunct="1">
              <a:buFontTx/>
              <a:buAutoNum type="arabicParenBoth"/>
              <a:defRPr/>
            </a:pPr>
            <a:r>
              <a:rPr kumimoji="1" lang="ja-JP" altLang="en-US" sz="2400" dirty="0">
                <a:latin typeface="Tahoma" panose="020B0604030504040204" pitchFamily="34" charset="0"/>
              </a:rPr>
              <a:t>身近な物理現象</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身近な物理現象についての観察，実験などを通して，次の</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事項を身に付けることができるよう指導する。</a:t>
            </a:r>
            <a:endParaRPr kumimoji="1" lang="en-US" altLang="ja-JP" sz="2400" dirty="0">
              <a:latin typeface="Tahoma" panose="020B0604030504040204" pitchFamily="34" charset="0"/>
            </a:endParaRPr>
          </a:p>
          <a:p>
            <a:pPr eaLnBrk="1" hangingPunct="1">
              <a:defRPr/>
            </a:pPr>
            <a:r>
              <a:rPr kumimoji="1" lang="en-US" altLang="ja-JP" sz="2400" dirty="0">
                <a:latin typeface="Tahoma" panose="020B0604030504040204" pitchFamily="34" charset="0"/>
              </a:rPr>
              <a:t>  </a:t>
            </a:r>
            <a:r>
              <a:rPr kumimoji="1" lang="ja-JP" altLang="en-US" sz="2400" dirty="0">
                <a:latin typeface="Tahoma" panose="020B0604030504040204" pitchFamily="34" charset="0"/>
              </a:rPr>
              <a:t>ア　身近な物理現象を日常生活や社会と関連付けながら，次</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のことを理解するとともに，それらの観察，実験などに関す</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a:t>
            </a:r>
            <a:r>
              <a:rPr kumimoji="1" lang="ja-JP" altLang="en-US" sz="2400" dirty="0" err="1">
                <a:latin typeface="Tahoma" panose="020B0604030504040204" pitchFamily="34" charset="0"/>
              </a:rPr>
              <a:t>る</a:t>
            </a:r>
            <a:r>
              <a:rPr kumimoji="1" lang="ja-JP" altLang="en-US" sz="2400" dirty="0">
                <a:latin typeface="Tahoma" panose="020B0604030504040204" pitchFamily="34" charset="0"/>
              </a:rPr>
              <a:t>技能を身に付けること。</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イ　身近な物理現象について，問題を見いだし見通しをもって</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観察，実験などを行い，光の反射や屈折，凸レンズの働き，</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音の性質，力の働きの規則性や関係性を見いだして表現</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すること。</a:t>
            </a:r>
            <a:endParaRPr kumimoji="1" lang="en-US" altLang="ja-JP" sz="2400" dirty="0">
              <a:latin typeface="Tahoma" panose="020B0604030504040204" pitchFamily="34" charset="0"/>
            </a:endParaRPr>
          </a:p>
        </p:txBody>
      </p:sp>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P29</a:t>
            </a:r>
            <a:endParaRPr lang="ja-JP" altLang="en-US" dirty="0"/>
          </a:p>
        </p:txBody>
      </p:sp>
      <p:sp>
        <p:nvSpPr>
          <p:cNvPr id="22532" name="Text Box 19"/>
          <p:cNvSpPr txBox="1">
            <a:spLocks noChangeArrowheads="1"/>
          </p:cNvSpPr>
          <p:nvPr/>
        </p:nvSpPr>
        <p:spPr bwMode="auto">
          <a:xfrm>
            <a:off x="141288" y="981075"/>
            <a:ext cx="3567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身近な物理現象</a:t>
            </a:r>
          </a:p>
        </p:txBody>
      </p:sp>
      <p:sp>
        <p:nvSpPr>
          <p:cNvPr id="22533"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理科の内容</a:t>
            </a:r>
            <a:endParaRPr kumimoji="1" lang="ja-JP" altLang="en-US" sz="3200">
              <a:latin typeface="Tahoma" panose="020B0604030504040204" pitchFamily="34" charset="0"/>
            </a:endParaRPr>
          </a:p>
        </p:txBody>
      </p:sp>
      <p:grpSp>
        <p:nvGrpSpPr>
          <p:cNvPr id="22534" name="グループ化 4"/>
          <p:cNvGrpSpPr>
            <a:grpSpLocks/>
          </p:cNvGrpSpPr>
          <p:nvPr/>
        </p:nvGrpSpPr>
        <p:grpSpPr bwMode="auto">
          <a:xfrm>
            <a:off x="0" y="6338888"/>
            <a:ext cx="9144000" cy="504825"/>
            <a:chOff x="0" y="6339122"/>
            <a:chExt cx="9144001" cy="504199"/>
          </a:xfrm>
        </p:grpSpPr>
        <p:sp>
          <p:nvSpPr>
            <p:cNvPr id="8" name="正方形/長方形 7"/>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正方形/長方形 8"/>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cxnSp>
        <p:nvCxnSpPr>
          <p:cNvPr id="10" name="直線コネクタ 9"/>
          <p:cNvCxnSpPr/>
          <p:nvPr/>
        </p:nvCxnSpPr>
        <p:spPr>
          <a:xfrm>
            <a:off x="549275" y="4171950"/>
            <a:ext cx="512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549275" y="3108325"/>
            <a:ext cx="512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オーディオ 4">
            <a:hlinkClick r:id="" action="ppaction://media"/>
            <a:extLst>
              <a:ext uri="{FF2B5EF4-FFF2-40B4-BE49-F238E27FC236}">
                <a16:creationId xmlns:a16="http://schemas.microsoft.com/office/drawing/2014/main" id="{5528E7F8-0BA1-4362-ADF6-5808E23ED4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39"/>
    </mc:Choice>
    <mc:Fallback xmlns="">
      <p:transition spd="slow" advTm="26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10"/>
          <p:cNvSpPr>
            <a:spLocks noChangeArrowheads="1"/>
          </p:cNvSpPr>
          <p:nvPr/>
        </p:nvSpPr>
        <p:spPr bwMode="auto">
          <a:xfrm>
            <a:off x="468313" y="1123950"/>
            <a:ext cx="8027987" cy="4957763"/>
          </a:xfrm>
          <a:prstGeom prst="foldedCorner">
            <a:avLst>
              <a:gd name="adj" fmla="val 12500"/>
            </a:avLst>
          </a:prstGeom>
          <a:solidFill>
            <a:srgbClr val="FFFFFF"/>
          </a:solidFill>
          <a:ln w="9525">
            <a:solidFill>
              <a:schemeClr val="tx1"/>
            </a:solidFill>
            <a:round/>
            <a:headEnd/>
            <a:tailEnd/>
          </a:ln>
        </p:spPr>
        <p:txBody>
          <a:bodyPr lIns="36000"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2400">
                <a:latin typeface="Tahoma" panose="020B0604030504040204" pitchFamily="34" charset="0"/>
              </a:rPr>
              <a:t>(</a:t>
            </a:r>
            <a:r>
              <a:rPr kumimoji="1" lang="ja-JP" altLang="en-US" sz="2400">
                <a:latin typeface="Tahoma" panose="020B0604030504040204" pitchFamily="34" charset="0"/>
              </a:rPr>
              <a:t>ｱ</a:t>
            </a:r>
            <a:r>
              <a:rPr kumimoji="1" lang="en-US" altLang="ja-JP" sz="2400">
                <a:latin typeface="Tahoma" panose="020B0604030504040204" pitchFamily="34" charset="0"/>
              </a:rPr>
              <a:t>)</a:t>
            </a:r>
            <a:r>
              <a:rPr kumimoji="1" lang="ja-JP" altLang="en-US" sz="2400">
                <a:latin typeface="Tahoma" panose="020B0604030504040204" pitchFamily="34" charset="0"/>
              </a:rPr>
              <a:t> 光と音</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a:t>
            </a:r>
            <a:r>
              <a:rPr kumimoji="1" lang="ja-JP" altLang="en-US" sz="2000" b="1">
                <a:latin typeface="Tahoma" panose="020B0604030504040204" pitchFamily="34" charset="0"/>
              </a:rPr>
              <a:t>ア</a:t>
            </a:r>
            <a:r>
              <a:rPr kumimoji="1" lang="ja-JP" altLang="en-US" sz="2400">
                <a:latin typeface="Tahoma" panose="020B0604030504040204" pitchFamily="34" charset="0"/>
              </a:rPr>
              <a:t>　 光の反射・屈折</a:t>
            </a:r>
            <a:endParaRPr kumimoji="1" lang="en-US" altLang="ja-JP" sz="2400">
              <a:latin typeface="Tahoma" panose="020B0604030504040204" pitchFamily="34" charset="0"/>
            </a:endParaRPr>
          </a:p>
          <a:p>
            <a:pPr eaLnBrk="1" hangingPunct="1"/>
            <a:r>
              <a:rPr kumimoji="1" lang="en-US" altLang="ja-JP" sz="2400">
                <a:latin typeface="Tahoma" panose="020B0604030504040204" pitchFamily="34" charset="0"/>
              </a:rPr>
              <a:t>         </a:t>
            </a:r>
            <a:r>
              <a:rPr kumimoji="1" lang="ja-JP" altLang="en-US" sz="2400">
                <a:latin typeface="Tahoma" panose="020B0604030504040204" pitchFamily="34" charset="0"/>
              </a:rPr>
              <a:t>光の反射や屈折の実験を行い，光が水やガラスなどの</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物質の境界線で反射，屈折するときの規則性を見いだ</a:t>
            </a:r>
            <a:endParaRPr kumimoji="1" lang="en-US" altLang="ja-JP" sz="2400">
              <a:latin typeface="Tahoma" panose="020B0604030504040204" pitchFamily="34" charset="0"/>
            </a:endParaRPr>
          </a:p>
          <a:p>
            <a:pPr eaLnBrk="1" hangingPunct="1"/>
            <a:r>
              <a:rPr kumimoji="1" lang="en-US" altLang="ja-JP" sz="2400">
                <a:latin typeface="Tahoma" panose="020B0604030504040204" pitchFamily="34" charset="0"/>
              </a:rPr>
              <a:t>         </a:t>
            </a:r>
            <a:r>
              <a:rPr kumimoji="1" lang="ja-JP" altLang="en-US" sz="2400">
                <a:latin typeface="Tahoma" panose="020B0604030504040204" pitchFamily="34" charset="0"/>
              </a:rPr>
              <a:t>して理解すること。</a:t>
            </a:r>
            <a:endParaRPr kumimoji="1" lang="en-US" altLang="ja-JP" sz="2400">
              <a:latin typeface="Tahoma" panose="020B0604030504040204" pitchFamily="34" charset="0"/>
            </a:endParaRPr>
          </a:p>
          <a:p>
            <a:pPr eaLnBrk="1" hangingPunct="1"/>
            <a:r>
              <a:rPr kumimoji="1" lang="en-US" altLang="ja-JP" sz="2400">
                <a:latin typeface="Tahoma" panose="020B0604030504040204" pitchFamily="34" charset="0"/>
              </a:rPr>
              <a:t>   </a:t>
            </a:r>
            <a:r>
              <a:rPr kumimoji="1" lang="ja-JP" altLang="en-US" sz="2000" b="1">
                <a:latin typeface="Tahoma" panose="020B0604030504040204" pitchFamily="34" charset="0"/>
              </a:rPr>
              <a:t>イ</a:t>
            </a:r>
            <a:r>
              <a:rPr kumimoji="1" lang="ja-JP" altLang="en-US" sz="2400">
                <a:latin typeface="Tahoma" panose="020B0604030504040204" pitchFamily="34" charset="0"/>
              </a:rPr>
              <a:t>   凸レンズの働き</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凸レンズの働きについての実験を行い，物体の位置と</a:t>
            </a:r>
            <a:endParaRPr kumimoji="1" lang="en-US" altLang="ja-JP" sz="2400">
              <a:latin typeface="Tahoma" panose="020B0604030504040204" pitchFamily="34" charset="0"/>
            </a:endParaRPr>
          </a:p>
          <a:p>
            <a:pPr eaLnBrk="1" hangingPunct="1"/>
            <a:r>
              <a:rPr kumimoji="1" lang="en-US" altLang="ja-JP" sz="2400">
                <a:latin typeface="Tahoma" panose="020B0604030504040204" pitchFamily="34" charset="0"/>
              </a:rPr>
              <a:t>         </a:t>
            </a:r>
            <a:r>
              <a:rPr kumimoji="1" lang="ja-JP" altLang="en-US" sz="2400">
                <a:latin typeface="Tahoma" panose="020B0604030504040204" pitchFamily="34" charset="0"/>
              </a:rPr>
              <a:t>像のでき方との関係を見いだして理解すること。</a:t>
            </a:r>
            <a:endParaRPr kumimoji="1" lang="en-US" altLang="ja-JP" sz="2400">
              <a:latin typeface="Tahoma" panose="020B0604030504040204" pitchFamily="34" charset="0"/>
            </a:endParaRPr>
          </a:p>
          <a:p>
            <a:pPr eaLnBrk="1" hangingPunct="1"/>
            <a:r>
              <a:rPr kumimoji="1" lang="en-US" altLang="ja-JP" sz="2400">
                <a:latin typeface="Tahoma" panose="020B0604030504040204" pitchFamily="34" charset="0"/>
              </a:rPr>
              <a:t>   </a:t>
            </a:r>
            <a:r>
              <a:rPr kumimoji="1" lang="ja-JP" altLang="en-US" sz="2000" b="1">
                <a:latin typeface="Tahoma" panose="020B0604030504040204" pitchFamily="34" charset="0"/>
              </a:rPr>
              <a:t>ウ</a:t>
            </a:r>
            <a:r>
              <a:rPr kumimoji="1" lang="ja-JP" altLang="en-US" sz="2400" b="1">
                <a:latin typeface="Tahoma" panose="020B0604030504040204" pitchFamily="34" charset="0"/>
              </a:rPr>
              <a:t>　</a:t>
            </a:r>
            <a:r>
              <a:rPr kumimoji="1" lang="en-US" altLang="ja-JP" sz="2400">
                <a:latin typeface="Tahoma" panose="020B0604030504040204" pitchFamily="34" charset="0"/>
              </a:rPr>
              <a:t> </a:t>
            </a:r>
            <a:r>
              <a:rPr kumimoji="1" lang="ja-JP" altLang="en-US" sz="2400">
                <a:latin typeface="Tahoma" panose="020B0604030504040204" pitchFamily="34" charset="0"/>
              </a:rPr>
              <a:t>音の性質</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音についての実験を行い，音はものが振動することに</a:t>
            </a:r>
            <a:endParaRPr kumimoji="1" lang="en-US" altLang="ja-JP" sz="2400">
              <a:latin typeface="Tahoma" panose="020B0604030504040204" pitchFamily="34" charset="0"/>
            </a:endParaRPr>
          </a:p>
          <a:p>
            <a:pPr eaLnBrk="1" hangingPunct="1"/>
            <a:r>
              <a:rPr kumimoji="1" lang="en-US" altLang="ja-JP" sz="2400">
                <a:latin typeface="Tahoma" panose="020B0604030504040204" pitchFamily="34" charset="0"/>
              </a:rPr>
              <a:t>         </a:t>
            </a:r>
            <a:r>
              <a:rPr kumimoji="1" lang="ja-JP" altLang="en-US" sz="2400">
                <a:latin typeface="Tahoma" panose="020B0604030504040204" pitchFamily="34" charset="0"/>
              </a:rPr>
              <a:t>よって生じ空気中などを伝わること及び音の高さや大き</a:t>
            </a:r>
            <a:endParaRPr kumimoji="1" lang="en-US" altLang="ja-JP" sz="2400">
              <a:latin typeface="Tahoma" panose="020B0604030504040204" pitchFamily="34" charset="0"/>
            </a:endParaRPr>
          </a:p>
          <a:p>
            <a:pPr eaLnBrk="1" hangingPunct="1"/>
            <a:r>
              <a:rPr kumimoji="1" lang="en-US" altLang="ja-JP" sz="2400">
                <a:latin typeface="Tahoma" panose="020B0604030504040204" pitchFamily="34" charset="0"/>
              </a:rPr>
              <a:t>         </a:t>
            </a:r>
            <a:r>
              <a:rPr kumimoji="1" lang="ja-JP" altLang="en-US" sz="2400">
                <a:latin typeface="Tahoma" panose="020B0604030504040204" pitchFamily="34" charset="0"/>
              </a:rPr>
              <a:t>さは発音体の振動の仕方に関係することを見いだして</a:t>
            </a:r>
            <a:endParaRPr kumimoji="1" lang="en-US" altLang="ja-JP" sz="2400">
              <a:latin typeface="Tahoma" panose="020B0604030504040204" pitchFamily="34" charset="0"/>
            </a:endParaRPr>
          </a:p>
          <a:p>
            <a:pPr eaLnBrk="1" hangingPunct="1"/>
            <a:r>
              <a:rPr kumimoji="1" lang="en-US" altLang="ja-JP" sz="2400">
                <a:latin typeface="Tahoma" panose="020B0604030504040204" pitchFamily="34" charset="0"/>
              </a:rPr>
              <a:t>         </a:t>
            </a:r>
            <a:r>
              <a:rPr kumimoji="1" lang="ja-JP" altLang="en-US" sz="2400">
                <a:latin typeface="Tahoma" panose="020B0604030504040204" pitchFamily="34" charset="0"/>
              </a:rPr>
              <a:t>理解すること。</a:t>
            </a:r>
            <a:endParaRPr kumimoji="1" lang="en-US" altLang="ja-JP" sz="2000">
              <a:latin typeface="Tahoma" panose="020B0604030504040204" pitchFamily="34" charset="0"/>
            </a:endParaRPr>
          </a:p>
        </p:txBody>
      </p:sp>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P29-P32</a:t>
            </a:r>
            <a:endParaRPr lang="ja-JP" altLang="en-US" sz="2800" dirty="0"/>
          </a:p>
        </p:txBody>
      </p:sp>
      <p:sp>
        <p:nvSpPr>
          <p:cNvPr id="24580"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理科の内容</a:t>
            </a:r>
            <a:endParaRPr kumimoji="1" lang="ja-JP" altLang="en-US" sz="3200">
              <a:latin typeface="Tahoma" panose="020B0604030504040204" pitchFamily="34" charset="0"/>
            </a:endParaRPr>
          </a:p>
        </p:txBody>
      </p:sp>
      <p:grpSp>
        <p:nvGrpSpPr>
          <p:cNvPr id="24581" name="グループ化 4"/>
          <p:cNvGrpSpPr>
            <a:grpSpLocks/>
          </p:cNvGrpSpPr>
          <p:nvPr/>
        </p:nvGrpSpPr>
        <p:grpSpPr bwMode="auto">
          <a:xfrm>
            <a:off x="0" y="6338888"/>
            <a:ext cx="9144000" cy="504825"/>
            <a:chOff x="0" y="6339122"/>
            <a:chExt cx="9144001" cy="504199"/>
          </a:xfrm>
        </p:grpSpPr>
        <p:sp>
          <p:nvSpPr>
            <p:cNvPr id="8" name="正方形/長方形 7"/>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正方形/長方形 8"/>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2" name="円/楕円 1"/>
          <p:cNvSpPr/>
          <p:nvPr/>
        </p:nvSpPr>
        <p:spPr>
          <a:xfrm>
            <a:off x="741363" y="1597025"/>
            <a:ext cx="323850" cy="32385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0" name="円/楕円 9"/>
          <p:cNvSpPr/>
          <p:nvPr/>
        </p:nvSpPr>
        <p:spPr>
          <a:xfrm>
            <a:off x="755650" y="3063875"/>
            <a:ext cx="323850" cy="32385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円/楕円 10"/>
          <p:cNvSpPr/>
          <p:nvPr/>
        </p:nvSpPr>
        <p:spPr>
          <a:xfrm>
            <a:off x="741363" y="4125913"/>
            <a:ext cx="323850" cy="32385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cxnSp>
        <p:nvCxnSpPr>
          <p:cNvPr id="12" name="直線コネクタ 11"/>
          <p:cNvCxnSpPr/>
          <p:nvPr/>
        </p:nvCxnSpPr>
        <p:spPr>
          <a:xfrm>
            <a:off x="671513" y="3421063"/>
            <a:ext cx="43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671513" y="1973263"/>
            <a:ext cx="43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671513" y="4506913"/>
            <a:ext cx="43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46088" y="1562100"/>
            <a:ext cx="5127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オーディオ 4">
            <a:hlinkClick r:id="" action="ppaction://media"/>
            <a:extLst>
              <a:ext uri="{FF2B5EF4-FFF2-40B4-BE49-F238E27FC236}">
                <a16:creationId xmlns:a16="http://schemas.microsoft.com/office/drawing/2014/main" id="{4F0C1058-D80E-4E49-B7BE-53A2382E20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171"/>
    </mc:Choice>
    <mc:Fallback xmlns="">
      <p:transition spd="slow" advTm="36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10"/>
          <p:cNvSpPr>
            <a:spLocks noChangeArrowheads="1"/>
          </p:cNvSpPr>
          <p:nvPr/>
        </p:nvSpPr>
        <p:spPr bwMode="auto">
          <a:xfrm>
            <a:off x="468313" y="1581150"/>
            <a:ext cx="8135937" cy="3868738"/>
          </a:xfrm>
          <a:prstGeom prst="foldedCorner">
            <a:avLst>
              <a:gd name="adj" fmla="val 3215"/>
            </a:avLst>
          </a:prstGeom>
          <a:solidFill>
            <a:srgbClr val="FFFFFF"/>
          </a:solidFill>
          <a:ln w="9525">
            <a:solidFill>
              <a:schemeClr val="tx1"/>
            </a:solidFill>
            <a:round/>
            <a:headEnd/>
            <a:tailEnd/>
          </a:ln>
        </p:spPr>
        <p:txBody>
          <a:bodyPr lIns="36000"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457200" indent="-457200" eaLnBrk="1" hangingPunct="1">
              <a:buFontTx/>
              <a:buAutoNum type="arabicParenBoth"/>
              <a:defRPr/>
            </a:pPr>
            <a:r>
              <a:rPr kumimoji="1" lang="ja-JP" altLang="en-US" sz="2400" dirty="0">
                <a:latin typeface="Tahoma" panose="020B0604030504040204" pitchFamily="34" charset="0"/>
              </a:rPr>
              <a:t>身近な物理現象</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身近な物理現象についての観察，実験などを通して，次の</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事項を身に付けることができるよう指導する。</a:t>
            </a:r>
            <a:endParaRPr kumimoji="1" lang="en-US" altLang="ja-JP" sz="2400" dirty="0">
              <a:latin typeface="Tahoma" panose="020B0604030504040204" pitchFamily="34" charset="0"/>
            </a:endParaRPr>
          </a:p>
          <a:p>
            <a:pPr eaLnBrk="1" hangingPunct="1">
              <a:defRPr/>
            </a:pPr>
            <a:r>
              <a:rPr kumimoji="1" lang="en-US" altLang="ja-JP" sz="2400" dirty="0">
                <a:latin typeface="Tahoma" panose="020B0604030504040204" pitchFamily="34" charset="0"/>
              </a:rPr>
              <a:t>  </a:t>
            </a:r>
            <a:r>
              <a:rPr kumimoji="1" lang="ja-JP" altLang="en-US" sz="2400" dirty="0">
                <a:latin typeface="Tahoma" panose="020B0604030504040204" pitchFamily="34" charset="0"/>
              </a:rPr>
              <a:t>ア　身近な物理現象を日常生活や社会と関連付けながら，次</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のことを理解するとともに，それらの観察，実験などに関す</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a:t>
            </a:r>
            <a:r>
              <a:rPr kumimoji="1" lang="ja-JP" altLang="en-US" sz="2400" dirty="0" err="1">
                <a:latin typeface="Tahoma" panose="020B0604030504040204" pitchFamily="34" charset="0"/>
              </a:rPr>
              <a:t>る</a:t>
            </a:r>
            <a:r>
              <a:rPr kumimoji="1" lang="ja-JP" altLang="en-US" sz="2400" dirty="0">
                <a:latin typeface="Tahoma" panose="020B0604030504040204" pitchFamily="34" charset="0"/>
              </a:rPr>
              <a:t>技能を身に付けること。</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イ　身近な物理現象について，問題を見いだし見通しをもって</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観察，実験などを行い，光の反射や屈折，凸レンズの働き，</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音の性質，力の働きの規則性や関係性を見いだして表現</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すること。</a:t>
            </a:r>
            <a:endParaRPr kumimoji="1" lang="en-US" altLang="ja-JP" sz="2400" dirty="0">
              <a:latin typeface="Tahoma" panose="020B0604030504040204" pitchFamily="34" charset="0"/>
            </a:endParaRPr>
          </a:p>
        </p:txBody>
      </p:sp>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P29</a:t>
            </a:r>
            <a:endParaRPr lang="ja-JP" altLang="en-US" dirty="0"/>
          </a:p>
        </p:txBody>
      </p:sp>
      <p:sp>
        <p:nvSpPr>
          <p:cNvPr id="26628" name="Text Box 19"/>
          <p:cNvSpPr txBox="1">
            <a:spLocks noChangeArrowheads="1"/>
          </p:cNvSpPr>
          <p:nvPr/>
        </p:nvSpPr>
        <p:spPr bwMode="auto">
          <a:xfrm>
            <a:off x="141288" y="981075"/>
            <a:ext cx="3567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身近な物理現象</a:t>
            </a:r>
          </a:p>
        </p:txBody>
      </p:sp>
      <p:sp>
        <p:nvSpPr>
          <p:cNvPr id="26629"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理科の内容</a:t>
            </a:r>
            <a:endParaRPr kumimoji="1" lang="ja-JP" altLang="en-US" sz="3200">
              <a:latin typeface="Tahoma" panose="020B0604030504040204" pitchFamily="34" charset="0"/>
            </a:endParaRPr>
          </a:p>
        </p:txBody>
      </p:sp>
      <p:grpSp>
        <p:nvGrpSpPr>
          <p:cNvPr id="26630" name="グループ化 4"/>
          <p:cNvGrpSpPr>
            <a:grpSpLocks/>
          </p:cNvGrpSpPr>
          <p:nvPr/>
        </p:nvGrpSpPr>
        <p:grpSpPr bwMode="auto">
          <a:xfrm>
            <a:off x="0" y="6338888"/>
            <a:ext cx="9144000" cy="504825"/>
            <a:chOff x="0" y="6339122"/>
            <a:chExt cx="9144001" cy="504199"/>
          </a:xfrm>
        </p:grpSpPr>
        <p:sp>
          <p:nvSpPr>
            <p:cNvPr id="8" name="正方形/長方形 7"/>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正方形/長方形 8"/>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2" name="正方形/長方形 1"/>
          <p:cNvSpPr/>
          <p:nvPr/>
        </p:nvSpPr>
        <p:spPr>
          <a:xfrm>
            <a:off x="611188" y="3854450"/>
            <a:ext cx="7885112" cy="1511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4" name="オーディオ 3">
            <a:hlinkClick r:id="" action="ppaction://media"/>
            <a:extLst>
              <a:ext uri="{FF2B5EF4-FFF2-40B4-BE49-F238E27FC236}">
                <a16:creationId xmlns:a16="http://schemas.microsoft.com/office/drawing/2014/main" id="{F0C0574A-F141-4C56-A07A-C1D4A0A74A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828"/>
    </mc:Choice>
    <mc:Fallback xmlns="">
      <p:transition spd="slow" advTm="21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0</TotalTime>
  <Words>7896</Words>
  <Application>Microsoft Office PowerPoint</Application>
  <PresentationFormat>画面に合わせる (4:3)</PresentationFormat>
  <Paragraphs>451</Paragraphs>
  <Slides>28</Slides>
  <Notes>28</Notes>
  <HiddenSlides>0</HiddenSlides>
  <MMClips>28</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28</vt:i4>
      </vt:variant>
    </vt:vector>
  </HeadingPairs>
  <TitlesOfParts>
    <vt:vector size="37" baseType="lpstr">
      <vt:lpstr>HGP教科書体</vt:lpstr>
      <vt:lpstr>ＭＳ</vt:lpstr>
      <vt:lpstr>ＭＳ Ｐゴシック</vt:lpstr>
      <vt:lpstr>ＭＳ 明朝</vt:lpstr>
      <vt:lpstr>Arial</vt:lpstr>
      <vt:lpstr>Calibri</vt:lpstr>
      <vt:lpstr>Calibri Light</vt:lpstr>
      <vt:lpstr>Tahoma</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2021-01-09T01:05:42Z</dcterms:created>
  <dcterms:modified xsi:type="dcterms:W3CDTF">2021-01-09T01:06:16Z</dcterms:modified>
</cp:coreProperties>
</file>