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48"/>
  </p:notesMasterIdLst>
  <p:handoutMasterIdLst>
    <p:handoutMasterId r:id="rId49"/>
  </p:handoutMasterIdLst>
  <p:sldIdLst>
    <p:sldId id="377" r:id="rId2"/>
    <p:sldId id="417" r:id="rId3"/>
    <p:sldId id="394" r:id="rId4"/>
    <p:sldId id="418" r:id="rId5"/>
    <p:sldId id="470" r:id="rId6"/>
    <p:sldId id="471" r:id="rId7"/>
    <p:sldId id="268" r:id="rId8"/>
    <p:sldId id="445" r:id="rId9"/>
    <p:sldId id="423" r:id="rId10"/>
    <p:sldId id="430" r:id="rId11"/>
    <p:sldId id="449" r:id="rId12"/>
    <p:sldId id="450" r:id="rId13"/>
    <p:sldId id="451" r:id="rId14"/>
    <p:sldId id="398" r:id="rId15"/>
    <p:sldId id="401" r:id="rId16"/>
    <p:sldId id="472" r:id="rId17"/>
    <p:sldId id="446" r:id="rId18"/>
    <p:sldId id="424" r:id="rId19"/>
    <p:sldId id="431" r:id="rId20"/>
    <p:sldId id="452" r:id="rId21"/>
    <p:sldId id="454" r:id="rId22"/>
    <p:sldId id="457" r:id="rId23"/>
    <p:sldId id="458" r:id="rId24"/>
    <p:sldId id="425" r:id="rId25"/>
    <p:sldId id="432" r:id="rId26"/>
    <p:sldId id="459" r:id="rId27"/>
    <p:sldId id="473" r:id="rId28"/>
    <p:sldId id="462" r:id="rId29"/>
    <p:sldId id="427" r:id="rId30"/>
    <p:sldId id="433" r:id="rId31"/>
    <p:sldId id="463" r:id="rId32"/>
    <p:sldId id="466" r:id="rId33"/>
    <p:sldId id="464" r:id="rId34"/>
    <p:sldId id="467" r:id="rId35"/>
    <p:sldId id="402" r:id="rId36"/>
    <p:sldId id="440" r:id="rId37"/>
    <p:sldId id="441" r:id="rId38"/>
    <p:sldId id="437" r:id="rId39"/>
    <p:sldId id="442" r:id="rId40"/>
    <p:sldId id="438" r:id="rId41"/>
    <p:sldId id="443" r:id="rId42"/>
    <p:sldId id="403" r:id="rId43"/>
    <p:sldId id="475" r:id="rId44"/>
    <p:sldId id="411" r:id="rId45"/>
    <p:sldId id="412" r:id="rId46"/>
    <p:sldId id="474" r:id="rId47"/>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AvGdMezPwWsA1yqyJFpAOg==" hashData="FNGN59awYmzx0KDEAmSkTvO6BM0DSbagXA3u6lI1m1zqhKsbIOrmGnNjD8m05fkUFlXdEDQxMnoFfU/5UgmAI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800000"/>
    <a:srgbClr val="FFCCFF"/>
    <a:srgbClr val="FF6699"/>
    <a:srgbClr val="FFFFCC"/>
    <a:srgbClr val="FFFF66"/>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2" autoAdjust="0"/>
    <p:restoredTop sz="83395" autoAdjust="0"/>
  </p:normalViewPr>
  <p:slideViewPr>
    <p:cSldViewPr showGuides="1">
      <p:cViewPr varScale="1">
        <p:scale>
          <a:sx n="57" d="100"/>
          <a:sy n="57" d="100"/>
        </p:scale>
        <p:origin x="138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88" tIns="46045" rIns="92088" bIns="46045"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88" tIns="46045" rIns="92088" bIns="46045"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88" tIns="46045" rIns="92088" bIns="46045"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88" tIns="46045" rIns="92088" bIns="46045"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E70E3B8-0361-4DFE-B6A2-A79DDA1F212E}" type="slidenum">
              <a:rPr lang="en-US" altLang="ja-JP"/>
              <a:pPr>
                <a:defRPr/>
              </a:pPr>
              <a:t>‹#›</a:t>
            </a:fld>
            <a:endParaRPr lang="en-US" altLang="ja-JP"/>
          </a:p>
        </p:txBody>
      </p:sp>
    </p:spTree>
    <p:extLst>
      <p:ext uri="{BB962C8B-B14F-4D97-AF65-F5344CB8AC3E}">
        <p14:creationId xmlns:p14="http://schemas.microsoft.com/office/powerpoint/2010/main" val="1724300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88" tIns="46045" rIns="92088" bIns="46045"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88" tIns="46045" rIns="92088" bIns="46045"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88" tIns="46045" rIns="92088" bIns="4604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88" tIns="46045" rIns="92088" bIns="46045"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88" tIns="46045" rIns="92088" bIns="46045"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FEEB426-0D8F-4717-8225-B41705B68BF0}" type="slidenum">
              <a:rPr lang="en-US" altLang="ja-JP"/>
              <a:pPr>
                <a:defRPr/>
              </a:pPr>
              <a:t>‹#›</a:t>
            </a:fld>
            <a:endParaRPr lang="en-US" altLang="ja-JP"/>
          </a:p>
        </p:txBody>
      </p:sp>
    </p:spTree>
    <p:extLst>
      <p:ext uri="{BB962C8B-B14F-4D97-AF65-F5344CB8AC3E}">
        <p14:creationId xmlns:p14="http://schemas.microsoft.com/office/powerpoint/2010/main" val="1606596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FE3B123-B817-4F44-8C1A-49B1B10D5A02}"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国語」の説明を始めます。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説明の時間は，約５０分間です。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スライド右上に，学習指導要領解説の該当ページを示しておりますので，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示しております６点から説明します。</a:t>
            </a:r>
          </a:p>
          <a:p>
            <a:pPr eaLnBrk="1" hangingPunct="1">
              <a:lnSpc>
                <a:spcPts val="12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8682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200"/>
              </a:lnSpc>
            </a:pPr>
            <a:r>
              <a:rPr lang="ja-JP" altLang="en-US">
                <a:latin typeface="ＭＳ 明朝" panose="02020609040205080304" pitchFamily="17" charset="-128"/>
                <a:ea typeface="ＭＳ 明朝" panose="02020609040205080304" pitchFamily="17" charset="-128"/>
              </a:rPr>
              <a:t>国語科の目標の（１）「社会生活に必要な国語について，</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その特質を理解し適切に使うことができるようにする」は，</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「知識及び技能」に関する目標を示したものです。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具体的には，内容の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に示されている言葉の特徴や使い方，</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話や文章に含まれている情報の扱い方，</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我が国の言語文化に関する「知識及び技能」のことです。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社会生活における様々な場面で，主体的に活用できる，</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生きて働く「知識及び技能」として習得することが重要です。</a:t>
            </a:r>
            <a:endParaRPr lang="en-US" altLang="ja-JP">
              <a:latin typeface="ＭＳ 明朝" panose="02020609040205080304" pitchFamily="17" charset="-128"/>
              <a:ea typeface="ＭＳ 明朝" panose="02020609040205080304" pitchFamily="17" charset="-128"/>
            </a:endParaRPr>
          </a:p>
        </p:txBody>
      </p:sp>
      <p:sp>
        <p:nvSpPr>
          <p:cNvPr id="29700"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9654BCC-CD18-41AD-A591-578E5BE6E9E5}" type="slidenum">
              <a:rPr lang="en-US" altLang="ja-JP" smtClean="0">
                <a:latin typeface="Arial" panose="020B0604020202020204" pitchFamily="34" charset="0"/>
              </a:rPr>
              <a:pPr/>
              <a:t>10</a:t>
            </a:fld>
            <a:endParaRPr lang="en-US" altLang="ja-JP">
              <a:latin typeface="Arial" panose="020B0604020202020204" pitchFamily="34" charset="0"/>
            </a:endParaRPr>
          </a:p>
        </p:txBody>
      </p:sp>
    </p:spTree>
    <p:extLst>
      <p:ext uri="{BB962C8B-B14F-4D97-AF65-F5344CB8AC3E}">
        <p14:creationId xmlns:p14="http://schemas.microsoft.com/office/powerpoint/2010/main" val="3367039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400"/>
              </a:lnSpc>
            </a:pPr>
            <a:r>
              <a:rPr lang="ja-JP" altLang="en-US">
                <a:latin typeface="ＭＳ 明朝" panose="02020609040205080304" pitchFamily="17" charset="-128"/>
                <a:ea typeface="ＭＳ 明朝" panose="02020609040205080304" pitchFamily="17" charset="-128"/>
              </a:rPr>
              <a:t>（２）「社会生活における人との関わりの中で伝え合う力を高め，</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思考力や想像力を養う。」は，</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　「思考力，判断力，表現力等」に関する目標を示したものです。　</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具体的には，内容の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に示されている</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　「Ａ話すこと・聞くこと」，「Ｂ書くこと」，「Ｃ読むこと」に関する</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　「思考力，判断力，表現力等」のことです。</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新たな発想や思考を創造する原動力となる，思考力や想像力などを</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未知の状況にも対応できる</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「思考力，判断力，表現力等」として育成することが重要です。</a:t>
            </a:r>
            <a:endParaRPr lang="en-US" altLang="ja-JP">
              <a:latin typeface="ＭＳ 明朝" panose="02020609040205080304" pitchFamily="17" charset="-128"/>
              <a:ea typeface="ＭＳ 明朝" panose="02020609040205080304" pitchFamily="17" charset="-128"/>
            </a:endParaRPr>
          </a:p>
        </p:txBody>
      </p:sp>
      <p:sp>
        <p:nvSpPr>
          <p:cNvPr id="31748"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CA56624-A9D6-4760-AA0C-F9D8582EFC2A}" type="slidenum">
              <a:rPr lang="en-US" altLang="ja-JP" smtClean="0">
                <a:latin typeface="Arial" panose="020B0604020202020204" pitchFamily="34" charset="0"/>
              </a:rPr>
              <a:pPr/>
              <a:t>11</a:t>
            </a:fld>
            <a:endParaRPr lang="en-US" altLang="ja-JP">
              <a:latin typeface="Arial" panose="020B0604020202020204" pitchFamily="34" charset="0"/>
            </a:endParaRPr>
          </a:p>
        </p:txBody>
      </p:sp>
    </p:spTree>
    <p:extLst>
      <p:ext uri="{BB962C8B-B14F-4D97-AF65-F5344CB8AC3E}">
        <p14:creationId xmlns:p14="http://schemas.microsoft.com/office/powerpoint/2010/main" val="22030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（３）「言葉がもつ価値を認識するとともに，言語感覚を豊かにし，</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我が国の言語文化に関わり，国語を尊重してその能力の向上を図る態度を養う」は，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「学びに向かう力，人間性等」に関する目標を示したものです。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「言葉がもつ価値」には，言葉によって自分の考えを形成したり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新しい考えを生み出したりすること，言葉から様々なことを感じたり，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感じたことを言葉にしたりすることで心を豊かにすること，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言葉を通じて人や社会と関わり，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自他の存在について理解を深めることなどがあります。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pPr algn="just" eaLnBrk="1" hangingPunct="1"/>
            <a:endParaRPr lang="en-US" altLang="ja-JP">
              <a:latin typeface="ＭＳ 明朝" panose="02020609040205080304" pitchFamily="17" charset="-128"/>
              <a:ea typeface="ＭＳ 明朝" panose="02020609040205080304" pitchFamily="17" charset="-128"/>
            </a:endParaRPr>
          </a:p>
        </p:txBody>
      </p:sp>
      <p:sp>
        <p:nvSpPr>
          <p:cNvPr id="33796"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67A8D07-EE8F-44BD-8816-04DCC75F24EC}" type="slidenum">
              <a:rPr lang="en-US" altLang="ja-JP" smtClean="0">
                <a:latin typeface="Arial" panose="020B0604020202020204" pitchFamily="34" charset="0"/>
              </a:rPr>
              <a:pPr/>
              <a:t>12</a:t>
            </a:fld>
            <a:endParaRPr lang="en-US" altLang="ja-JP">
              <a:latin typeface="Arial" panose="020B0604020202020204" pitchFamily="34" charset="0"/>
            </a:endParaRPr>
          </a:p>
        </p:txBody>
      </p:sp>
    </p:spTree>
    <p:extLst>
      <p:ext uri="{BB962C8B-B14F-4D97-AF65-F5344CB8AC3E}">
        <p14:creationId xmlns:p14="http://schemas.microsoft.com/office/powerpoint/2010/main" val="659668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ln/>
        </p:spPr>
      </p:sp>
      <p:sp>
        <p:nvSpPr>
          <p:cNvPr id="35843"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「言語感覚」とは，言語で理解したり表現したりする際の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正誤・適否・美醜などについての感覚のことです。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どのような言葉を選んで表現するのが適切であるかを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直観的に判断したり，使われている言葉が醸し出す味わいを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感覚的に捉えたりすることができることです。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「国語を尊重してその能力の向上を図る態度を養う」ことを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求めているのは，我が国の歴史の中で育まれてきた国語が，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人間としての知的な活動や文化的な活動の中枢をなし，</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一人一人の自己形成，社会生活の向上，</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文化の創造と継承などに欠かせないからです。</a:t>
            </a:r>
          </a:p>
          <a:p>
            <a:pPr algn="just" eaLnBrk="1" hangingPunct="1"/>
            <a:endParaRPr lang="en-US" altLang="ja-JP">
              <a:latin typeface="ＭＳ 明朝" panose="02020609040205080304" pitchFamily="17" charset="-128"/>
              <a:ea typeface="ＭＳ 明朝" panose="02020609040205080304" pitchFamily="17" charset="-128"/>
            </a:endParaRPr>
          </a:p>
        </p:txBody>
      </p:sp>
      <p:sp>
        <p:nvSpPr>
          <p:cNvPr id="35844"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CC1BA95-C74A-4587-A9F1-A319636CC823}" type="slidenum">
              <a:rPr lang="en-US" altLang="ja-JP" smtClean="0">
                <a:latin typeface="Arial" panose="020B0604020202020204" pitchFamily="34" charset="0"/>
              </a:rPr>
              <a:pPr/>
              <a:t>13</a:t>
            </a:fld>
            <a:endParaRPr lang="en-US" altLang="ja-JP">
              <a:latin typeface="Arial" panose="020B0604020202020204" pitchFamily="34" charset="0"/>
            </a:endParaRPr>
          </a:p>
        </p:txBody>
      </p:sp>
    </p:spTree>
    <p:extLst>
      <p:ext uri="{BB962C8B-B14F-4D97-AF65-F5344CB8AC3E}">
        <p14:creationId xmlns:p14="http://schemas.microsoft.com/office/powerpoint/2010/main" val="262032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6EEDC865-005C-401E-B46D-CC1FCD72CC83}"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400"/>
              </a:lnSpc>
            </a:pPr>
            <a:r>
              <a:rPr lang="ja-JP" altLang="en-US" dirty="0">
                <a:latin typeface="ＭＳ 明朝" panose="02020609040205080304" pitchFamily="17" charset="-128"/>
                <a:ea typeface="ＭＳ 明朝" panose="02020609040205080304" pitchFamily="17" charset="-128"/>
              </a:rPr>
              <a:t>ここからは「学年の目標」について説明します。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（１）は，「知識及び技能」，</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（２）は，「思考力，判断力，表現力等」，</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（３）は，「学びに向かう力，人間性等」に関する目標であり，</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国語科の目標と対応しています。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（１）は，全学年同じであり，中学校を通して，社会生活に必要な国語の知識や技能を身に付けること，我が国の言語文化に親しんだり理解したりすることができるように</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することを示しています。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（２）は，考える力や感じたり想像したりする力を養うこと，社会生活における人との関わりの中で伝え合う力を高め，自分の思いや考えを広げたり深めたりすることができるようにすることが</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系統的に示されています。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考える力については，</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第１学年では，「筋道立てて考える力」，</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第２学年及び第３学年では，「論理的に考える力」の育成に重点を置いています。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（３）には，言葉がもつ価値に気付くこと，読書をすること，我が国の言語文化を大切にして思いや考えを伝え合おうとする態度を養うことが系統的に示されています。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読書については，第１学年では，「進んで読書」をする</a:t>
            </a:r>
            <a:r>
              <a:rPr lang="ja-JP" altLang="en-US">
                <a:latin typeface="ＭＳ 明朝" panose="02020609040205080304" pitchFamily="17" charset="-128"/>
                <a:ea typeface="ＭＳ 明朝" panose="02020609040205080304" pitchFamily="17" charset="-128"/>
              </a:rPr>
              <a:t>こと，第２</a:t>
            </a:r>
            <a:r>
              <a:rPr lang="ja-JP" altLang="en-US" dirty="0">
                <a:latin typeface="ＭＳ 明朝" panose="02020609040205080304" pitchFamily="17" charset="-128"/>
                <a:ea typeface="ＭＳ 明朝" panose="02020609040205080304" pitchFamily="17" charset="-128"/>
              </a:rPr>
              <a:t>学年では，「読書を生活に役立て」る</a:t>
            </a:r>
            <a:r>
              <a:rPr lang="ja-JP" altLang="en-US">
                <a:latin typeface="ＭＳ 明朝" panose="02020609040205080304" pitchFamily="17" charset="-128"/>
                <a:ea typeface="ＭＳ 明朝" panose="02020609040205080304" pitchFamily="17" charset="-128"/>
              </a:rPr>
              <a:t>こと，第３</a:t>
            </a:r>
            <a:r>
              <a:rPr lang="ja-JP" altLang="en-US" dirty="0">
                <a:latin typeface="ＭＳ 明朝" panose="02020609040205080304" pitchFamily="17" charset="-128"/>
                <a:ea typeface="ＭＳ 明朝" panose="02020609040205080304" pitchFamily="17" charset="-128"/>
              </a:rPr>
              <a:t>学年では，「読書を通して自己を向上させ」</a:t>
            </a:r>
            <a:r>
              <a:rPr lang="ja-JP" altLang="en-US" dirty="0" err="1">
                <a:latin typeface="ＭＳ 明朝" panose="02020609040205080304" pitchFamily="17" charset="-128"/>
                <a:ea typeface="ＭＳ 明朝" panose="02020609040205080304" pitchFamily="17" charset="-128"/>
              </a:rPr>
              <a:t>る</a:t>
            </a:r>
            <a:r>
              <a:rPr lang="ja-JP" altLang="en-US" dirty="0">
                <a:latin typeface="ＭＳ 明朝" panose="02020609040205080304" pitchFamily="17" charset="-128"/>
                <a:ea typeface="ＭＳ 明朝" panose="02020609040205080304" pitchFamily="17" charset="-128"/>
              </a:rPr>
              <a:t>ことに重点を置いています。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lnSpc>
                <a:spcPts val="1400"/>
              </a:lnSpc>
            </a:pPr>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1240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6E4D3133-553D-4B32-8FFE-E2BE606CE34E}"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では，国語科の内容について説明します。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国語科の内容は，ここに示している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と</a:t>
            </a:r>
            <a:endParaRPr lang="en-US" altLang="ja-JP">
              <a:latin typeface="ＭＳ 明朝" panose="02020609040205080304" pitchFamily="17" charset="-128"/>
              <a:ea typeface="ＭＳ 明朝" panose="02020609040205080304" pitchFamily="17" charset="-128"/>
            </a:endParaRPr>
          </a:p>
          <a:p>
            <a:pPr eaLnBrk="1" hangingPunct="1"/>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から構成されています。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資質・能力の３つの柱は相互に関連し合い，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一体となって働くことが重要です。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そのため，</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別々に分けて育成したり，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を習得してから</a:t>
            </a:r>
            <a:endParaRPr lang="en-US" altLang="ja-JP">
              <a:latin typeface="ＭＳ 明朝" panose="02020609040205080304" pitchFamily="17" charset="-128"/>
              <a:ea typeface="ＭＳ 明朝" panose="02020609040205080304" pitchFamily="17" charset="-128"/>
            </a:endParaRPr>
          </a:p>
          <a:p>
            <a:pPr eaLnBrk="1" hangingPunct="1"/>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を身に付けるといった</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順序性をもって育成したりすることを示すものではないことに</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留意する必要があります。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42794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4416094-2968-4E96-908E-613C4469A98B}"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400"/>
              </a:lnSpc>
            </a:pPr>
            <a:r>
              <a:rPr lang="ja-JP" altLang="en-US">
                <a:latin typeface="ＭＳ 明朝" panose="02020609040205080304" pitchFamily="17" charset="-128"/>
                <a:ea typeface="ＭＳ 明朝" panose="02020609040205080304" pitchFamily="17" charset="-128"/>
              </a:rPr>
              <a:t>では，主な変更点を中心に説明します。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（１）言葉の特徴や使い方に関する事項では，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「言葉の働き」において，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第２学年に相手の行動を促す働きに関する指導事項が新設されました。</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また，外国語科における指導との関連を図ることが示されました。</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「漢字」については，学年別漢字配当表に都道府県に用いる漢字</a:t>
            </a:r>
            <a:r>
              <a:rPr lang="en-US" altLang="ja-JP">
                <a:latin typeface="ＭＳ 明朝" panose="02020609040205080304" pitchFamily="17" charset="-128"/>
                <a:ea typeface="ＭＳ 明朝" panose="02020609040205080304" pitchFamily="17" charset="-128"/>
              </a:rPr>
              <a:t>20</a:t>
            </a:r>
            <a:r>
              <a:rPr lang="ja-JP" altLang="en-US">
                <a:latin typeface="ＭＳ 明朝" panose="02020609040205080304" pitchFamily="17" charset="-128"/>
                <a:ea typeface="ＭＳ 明朝" panose="02020609040205080304" pitchFamily="17" charset="-128"/>
              </a:rPr>
              <a:t>字が加えられ，</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それに伴って，</a:t>
            </a:r>
            <a:r>
              <a:rPr lang="en-US" altLang="ja-JP">
                <a:latin typeface="ＭＳ 明朝" panose="02020609040205080304" pitchFamily="17" charset="-128"/>
                <a:ea typeface="ＭＳ 明朝" panose="02020609040205080304" pitchFamily="17" charset="-128"/>
              </a:rPr>
              <a:t>32</a:t>
            </a:r>
            <a:r>
              <a:rPr lang="ja-JP" altLang="en-US">
                <a:latin typeface="ＭＳ 明朝" panose="02020609040205080304" pitchFamily="17" charset="-128"/>
                <a:ea typeface="ＭＳ 明朝" panose="02020609040205080304" pitchFamily="17" charset="-128"/>
              </a:rPr>
              <a:t>字の配当学年が移行していることに注意する必要があります。　</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「語彙」については，第１学年では，事象や行為，心情を表す語句，</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第２学年では，抽象的な概念を表す語句，</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第３学年では，理解したり表現したりするために必要な語句の量を増やし，</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全ての語句を対象に指導することが示されています。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「文や文章」については，「話や文章の形態」としていた内容は，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「話や文章の種類」という言葉で示されています。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en-US" altLang="ja-JP">
                <a:latin typeface="ＭＳ 明朝" panose="02020609040205080304" pitchFamily="17" charset="-128"/>
                <a:ea typeface="ＭＳ 明朝" panose="02020609040205080304" pitchFamily="17" charset="-128"/>
              </a:rPr>
              <a:t> </a:t>
            </a: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9847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8204A2E-3A53-4968-9238-B75E0ECB7F90}"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（２）情報の扱い方に関する事項は，新設されました。</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「情報と情報との関係」については，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各領域における「思考力，判断力，表現力等」を育成する上では，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話や文章に含まれている情報と情報との関係を捉えて理解したり，</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自分のもつ情報と情報との関係を明確にして</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話や文章で表現したりすることが重要になります。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「情報の整理」については，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情報を取り出したり活用したりする際に行う整理の仕方や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そのための具体的な手段について示しています。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こうした「知識及び技能」を言語活動の中で使うことができるようにすることが重要です。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（３）我が国の言語文化に関する事項については， </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言葉の由来や変化について，「共通語と方言の果たす役割について理解すること」が</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第２学年から第１学年に移行されました。</a:t>
            </a:r>
            <a:endParaRPr lang="en-US" altLang="ja-JP">
              <a:latin typeface="ＭＳ 明朝" panose="02020609040205080304" pitchFamily="17" charset="-128"/>
              <a:ea typeface="ＭＳ 明朝" panose="02020609040205080304" pitchFamily="17" charset="-128"/>
            </a:endParaRPr>
          </a:p>
          <a:p>
            <a:pPr eaLnBrk="1" hangingPunct="1"/>
            <a:r>
              <a:rPr lang="en-US" altLang="ja-JP">
                <a:latin typeface="ＭＳ 明朝" panose="02020609040205080304" pitchFamily="17" charset="-128"/>
                <a:ea typeface="ＭＳ 明朝" panose="02020609040205080304" pitchFamily="17" charset="-128"/>
              </a:rPr>
              <a:t> </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7780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D197A77-EF69-485A-B37F-FB5ACAE2C27F}"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の内容について説明します。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Ａ　話すこと・聞くこと，Ｂ　書くこと，Ｃ　読むことの</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３領域のからなり、指導事項と言語活動例がそれぞれ示されています。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endParaRPr lang="ja-JP" altLang="en-US">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4929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831A220-F567-4216-86FE-DFA03D05E77E}"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「話すこと・聞くこと」の領域については，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「話すこと」，「聞くこと」，「話し合うこと」で分けられ，</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それぞれ学習過程が明確に示されており、</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各指導事項が位置付けられています。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例えば、「話すこと」の学習過程は，話題の設定，情報の収集，</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内容の検討，構成の検討，考えの形成，表現，共有，</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となっています。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また、「話すこと」「聞くこと」「話し合うこと」それぞれに</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指導事項が位置付けられ，言語活動例は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「ア　話したり聞いたりする活動」，「イ　話し合う活動」が示されています。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なお，示されている学習過程は指導の順序性を示すものではありません。</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また，指導事項は必ずしも順番に指導する必要はありません。</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例えば，内容の検討をするときに，再度情報の収集をすることもあるからです。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これは，「書くこと」，「読むこと」の領域においても同様です。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762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6F4D38A-DFBD-44D4-A0E6-0F42E02D4477}"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defRPr/>
            </a:pPr>
            <a:r>
              <a:rPr lang="ja-JP" altLang="en-US" dirty="0">
                <a:latin typeface="ＭＳ 明朝" panose="02020609040205080304" pitchFamily="17" charset="-128"/>
                <a:ea typeface="ＭＳ 明朝" panose="02020609040205080304" pitchFamily="17" charset="-128"/>
              </a:rPr>
              <a:t>まず，国語科の改訂の趣旨及び要点について説明します。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defRPr/>
            </a:pPr>
            <a:r>
              <a:rPr lang="ja-JP" altLang="en-US" dirty="0">
                <a:latin typeface="ＭＳ 明朝" panose="02020609040205080304" pitchFamily="17" charset="-128"/>
                <a:ea typeface="ＭＳ 明朝" panose="02020609040205080304" pitchFamily="17" charset="-128"/>
              </a:rPr>
              <a:t>主な改訂内容は５点です。</a:t>
            </a:r>
            <a:endParaRPr lang="ja-JP" altLang="en-US" dirty="0">
              <a:solidFill>
                <a:schemeClr val="tx2">
                  <a:lumMod val="50000"/>
                </a:schemeClr>
              </a:solidFill>
              <a:latin typeface="ＭＳ 明朝" panose="02020609040205080304" pitchFamily="17" charset="-128"/>
              <a:ea typeface="ＭＳ 明朝" panose="02020609040205080304" pitchFamily="17" charset="-128"/>
            </a:endParaRPr>
          </a:p>
          <a:p>
            <a:pPr eaLnBrk="1" hangingPunct="1">
              <a:defRPr/>
            </a:pPr>
            <a:endParaRPr lang="ja-JP" altLang="en-US" dirty="0">
              <a:solidFill>
                <a:schemeClr val="tx2">
                  <a:lumMod val="50000"/>
                </a:schemeClr>
              </a:solidFill>
              <a:latin typeface="ＭＳ 明朝" panose="02020609040205080304" pitchFamily="17" charset="-128"/>
              <a:ea typeface="ＭＳ 明朝" panose="02020609040205080304" pitchFamily="17" charset="-128"/>
            </a:endParaRPr>
          </a:p>
          <a:p>
            <a:pPr eaLnBrk="1" hangingPunct="1">
              <a:defRPr/>
            </a:pPr>
            <a:endParaRPr lang="ja-JP" altLang="en-US" dirty="0">
              <a:solidFill>
                <a:srgbClr val="FF0000"/>
              </a:solidFill>
              <a:latin typeface="ＭＳ 明朝" panose="02020609040205080304" pitchFamily="17" charset="-128"/>
              <a:ea typeface="ＭＳ 明朝" panose="02020609040205080304" pitchFamily="17" charset="-128"/>
            </a:endParaRPr>
          </a:p>
          <a:p>
            <a:pPr eaLnBrk="1" hangingPunct="1">
              <a:defRPr/>
            </a:pPr>
            <a:endParaRPr lang="ja-JP" altLang="en-US" dirty="0">
              <a:solidFill>
                <a:srgbClr val="FF0000"/>
              </a:solidFill>
              <a:latin typeface="ＭＳ 明朝" panose="02020609040205080304" pitchFamily="17" charset="-128"/>
              <a:ea typeface="ＭＳ 明朝" panose="02020609040205080304" pitchFamily="17" charset="-128"/>
            </a:endParaRPr>
          </a:p>
          <a:p>
            <a:pPr eaLnBrk="1" hangingPunct="1">
              <a:defRPr/>
            </a:pPr>
            <a:endParaRPr lang="ja-JP" altLang="en-US" dirty="0">
              <a:solidFill>
                <a:srgbClr val="FF0000"/>
              </a:solidFill>
              <a:latin typeface="ＭＳ 明朝" panose="02020609040205080304" pitchFamily="17" charset="-128"/>
              <a:ea typeface="ＭＳ 明朝" panose="02020609040205080304" pitchFamily="17" charset="-128"/>
            </a:endParaRPr>
          </a:p>
          <a:p>
            <a:pPr eaLnBrk="1" hangingPunct="1">
              <a:defRPr/>
            </a:pP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33006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A4D1B8A-CE33-4281-9239-A302619AA582}"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400"/>
              </a:lnSpc>
            </a:pPr>
            <a:r>
              <a:rPr lang="ja-JP" altLang="en-US">
                <a:latin typeface="ＭＳ 明朝" panose="02020609040205080304" pitchFamily="17" charset="-128"/>
                <a:ea typeface="ＭＳ 明朝" panose="02020609040205080304" pitchFamily="17" charset="-128"/>
              </a:rPr>
              <a:t>それでは，「話すこと・聞くこと」の学習過程の内容と</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指導事項の系統性についていくつかを取り上げながら説明します。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「話題の設定，情報の収集，内容の検討」は，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目的や場面に応じて話題を決め，</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話したり聞いたり話し合ったりするための材料を収集・整理し，</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伝え合う内容を検討することを示しています。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「構成の検討，考えの形成（話すこと）」は，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自分の立場や考えが明確になるように話の構成を考えることを通して，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自分の考えを形成することを示しています。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第２学年では，「根拠の適切さや論理の展開などに注意して」，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と根拠が適切であるかどうかに注意することが必要であることが示されています。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02733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CCD2BD1-C368-4859-BDDD-D34120256056}"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400"/>
              </a:lnSpc>
            </a:pPr>
            <a:r>
              <a:rPr lang="ja-JP" altLang="en-US">
                <a:latin typeface="ＭＳ 明朝" panose="02020609040205080304" pitchFamily="17" charset="-128"/>
                <a:ea typeface="ＭＳ 明朝" panose="02020609040205080304" pitchFamily="17" charset="-128"/>
              </a:rPr>
              <a:t>　「表現，共有（話すこと）」は，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聞き手に分かりやすく伝わるように表現を工夫することを示しています。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「構造と内容の把握，精査・解釈，考えの形成，共有（聞くこと）」は，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話の展開に注意しながら内容を聞き取り，互いの考えを比較したり，</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聞き取った内容や表現の仕方を評価したりして，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自分の考えを形成することを示しています。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聞き取った内容については，</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第１学年では，「共通点や相違点などを踏まえて」，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第２学年では，「話し手の考えと比較しながら」，</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第３学年では，「聞き取った内容や表現の仕方を評価して」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　自分の考えをまとめたり広げたり深めたりすることを示しています。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10584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6E9647DE-9EFD-4A67-B175-11D3716EA2FB}"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pPr>
            <a:r>
              <a:rPr lang="ja-JP" altLang="en-US">
                <a:latin typeface="ＭＳ 明朝" panose="02020609040205080304" pitchFamily="17" charset="-128"/>
                <a:ea typeface="ＭＳ 明朝" panose="02020609040205080304" pitchFamily="17" charset="-128"/>
              </a:rPr>
              <a:t>「話合いの進め方の検討，考えの形成，共有（話し合うこと）」では，</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話合いを効果的に進め，互いの発言を踏まえて，</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考えをまとめたり広げたり深めたりすることを示しています。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考えを形成することについては，</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第１学年では，「互いの発言を結び付けて」，</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第２学年では，「結論を導くために」，</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第３学年では，「合意形成に向けて」考えをまとめたり広げたり深めたり</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３０ページには，各学年の指導事項が掲載されていますので，ご覧になってください。</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84098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2AE9AF9-BE80-4903-9A8A-D734A3D06304}"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200"/>
              </a:lnSpc>
            </a:pPr>
            <a:r>
              <a:rPr lang="ja-JP" altLang="en-US" dirty="0">
                <a:latin typeface="ＭＳ 明朝" panose="02020609040205080304" pitchFamily="17" charset="-128"/>
                <a:ea typeface="ＭＳ 明朝" panose="02020609040205080304" pitchFamily="17" charset="-128"/>
              </a:rPr>
              <a:t>「話すこと・聞くこと」の言語活動例です。</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例えば，言語活動　ア　話したり聞いたりする活動で，</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第１学年では，「紹介や報告など」，</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第２学年では，「説明や提案など」，</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第３学年では，「提案や主張など」伝えたいことを話したりする活動，</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そして，それらを聞いて，</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第１学年では，「質問したり意見など」，</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第２学年では，「質問や助言など」，</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第３学年では，「質問したり評価など」を述べたりする活動例が示され，</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その系統化が図られています。</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なお，言語活動は例示であるため，全てを行わなければならないものではなく，</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これ以外の言語活動を取り上げることも考えられます。</a:t>
            </a:r>
            <a:endParaRPr lang="en-US" altLang="ja-JP" dirty="0">
              <a:latin typeface="ＭＳ 明朝" panose="02020609040205080304" pitchFamily="17" charset="-128"/>
              <a:ea typeface="ＭＳ 明朝" panose="02020609040205080304" pitchFamily="17" charset="-128"/>
            </a:endParaRPr>
          </a:p>
          <a:p>
            <a:pPr>
              <a:lnSpc>
                <a:spcPts val="1200"/>
              </a:lnSpc>
            </a:pPr>
            <a:r>
              <a:rPr lang="ja-JP" altLang="en-US" dirty="0">
                <a:latin typeface="ＭＳ 明朝" panose="02020609040205080304" pitchFamily="17" charset="-128"/>
                <a:ea typeface="ＭＳ 明朝" panose="02020609040205080304" pitchFamily="17" charset="-128"/>
              </a:rPr>
              <a:t>これは，「書くこと」，「読むこと」の言語活動例についても同様です。</a:t>
            </a:r>
          </a:p>
          <a:p>
            <a:pPr>
              <a:lnSpc>
                <a:spcPts val="1200"/>
              </a:lnSpc>
            </a:pPr>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Arial" panose="020B0604020202020204" pitchFamily="34" charset="0"/>
            </a:endParaRPr>
          </a:p>
          <a:p>
            <a:pPr eaLnBrk="1" hangingPunct="1"/>
            <a:r>
              <a:rPr lang="ja-JP" altLang="en-US" dirty="0">
                <a:latin typeface="ＭＳ ゴシック" panose="020B0609070205080204" pitchFamily="49" charset="-128"/>
                <a:ea typeface="ＭＳ ゴシック" panose="020B0609070205080204" pitchFamily="49" charset="-128"/>
              </a:rPr>
              <a:t>　</a:t>
            </a:r>
            <a:endParaRPr lang="en-US" altLang="ja-JP" sz="1400" dirty="0">
              <a:latin typeface="Tahoma" panose="020B0604030504040204" pitchFamily="34" charset="0"/>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ゴシック" panose="020B0609070205080204" pitchFamily="49" charset="-128"/>
                <a:ea typeface="ＭＳ ゴシック" panose="020B0609070205080204" pitchFamily="49" charset="-128"/>
              </a:rPr>
              <a:t>　　</a:t>
            </a: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70706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7F1FD18-70D3-484B-8A29-155C324BA5BF}"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次に，「書くこと」についてです。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「書くこと」についても指導事項と言語活動例が示されています。</a:t>
            </a:r>
            <a:endParaRPr lang="en-US" altLang="ja-JP">
              <a:latin typeface="ＭＳ 明朝" panose="02020609040205080304" pitchFamily="17" charset="-128"/>
              <a:ea typeface="ＭＳ 明朝" panose="02020609040205080304" pitchFamily="17" charset="-128"/>
            </a:endParaRP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81199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605912C-F9FF-4A9C-B0AA-3E796EBDFD00}"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「書くこと」の領域については，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学習過程が，題材の設定，情報の収集，内容の検討，</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構成の検討，考えの形成，記述，推敲，共有となっています。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言語活動例は，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第１</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２学年では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ア（説明的な文章を書く活動），</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イ（実用的な文章を書く活動），</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ウ（文学的な文章を書く活動）が示され</a:t>
            </a:r>
            <a:r>
              <a:rPr lang="en-US" altLang="ja-JP">
                <a:latin typeface="ＭＳ 明朝" panose="02020609040205080304" pitchFamily="17" charset="-128"/>
                <a:ea typeface="ＭＳ 明朝" panose="02020609040205080304" pitchFamily="17" charset="-128"/>
              </a:rPr>
              <a:t>,</a:t>
            </a:r>
          </a:p>
          <a:p>
            <a:pPr eaLnBrk="1" hangingPunct="1"/>
            <a:r>
              <a:rPr lang="ja-JP" altLang="en-US">
                <a:latin typeface="ＭＳ 明朝" panose="02020609040205080304" pitchFamily="17" charset="-128"/>
                <a:ea typeface="ＭＳ 明朝" panose="02020609040205080304" pitchFamily="17" charset="-128"/>
              </a:rPr>
              <a:t>　第３学年では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アとイが示されています。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460846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4C98BB9-7645-48A7-9940-999C876BED07}"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「書くこと」の学習過程の内容と</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指導事項の系統性についていくつかを取り上げながら説明します。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「題材の設定，情報の収集，内容の検討」は，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目的や意図に応じて題材を決め，情報を収集・整理し，</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伝えたいことを明確にすることを示しています。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「情報の収集」及び「内容の検討」については，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第３学年では，「集めた材料の客観性や信頼性を確認し」と</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材料を集めるだけではなく，集めた材料の客観性や信頼性を</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確認することが求められています。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「構成の検討」は，文章の構成を検討することを示しています。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構成を考える際に，第３学年では，</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「多様な読み手を納得できるように」することが求められています。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5576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569CD87-FB07-4BB9-9E36-60897E9E08C0}"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pPr>
            <a:r>
              <a:rPr lang="ja-JP" altLang="en-US">
                <a:latin typeface="ＭＳ 明朝" panose="02020609040205080304" pitchFamily="17" charset="-128"/>
                <a:ea typeface="ＭＳ 明朝" panose="02020609040205080304" pitchFamily="17" charset="-128"/>
              </a:rPr>
              <a:t>「考えの形成，記述」は，記述の仕方を工夫し，</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自分の考えが伝わる文章にすることを示しています。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「推敲」は，読み手の立場に立ち，自分が書いた文章について捉え直し，</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分かりやすい文章に整えることを示しています。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「共有」は，読み手からの助言を踏まえて，</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自分が書いた文章のよい点や改善点を書き手自身が見いだすことを示しています。</a:t>
            </a:r>
            <a:r>
              <a:rPr lang="en-US" altLang="ja-JP">
                <a:latin typeface="ＭＳ 明朝" panose="02020609040205080304" pitchFamily="17" charset="-128"/>
                <a:ea typeface="ＭＳ 明朝" panose="02020609040205080304" pitchFamily="17" charset="-128"/>
              </a:rPr>
              <a:t> </a:t>
            </a:r>
          </a:p>
          <a:p>
            <a:pPr eaLnBrk="1" hangingPunct="1">
              <a:lnSpc>
                <a:spcPts val="1200"/>
              </a:lnSpc>
            </a:pPr>
            <a:r>
              <a:rPr lang="ja-JP" altLang="en-US">
                <a:latin typeface="ＭＳ 明朝" panose="02020609040205080304" pitchFamily="17" charset="-128"/>
                <a:ea typeface="ＭＳ 明朝" panose="02020609040205080304" pitchFamily="17" charset="-128"/>
              </a:rPr>
              <a:t>第１学年では，「根拠の明確さなど」を，</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第２学年では，「表現の工夫とその効果など」を，</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第３学年では，「論理の展開など」を示しています。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３４ページには，各学年の指導事項が掲載されていますので，ご覧になってください。</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72372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73CCA86-D8B1-40D4-9291-FDA816C0552C}"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200"/>
              </a:lnSpc>
            </a:pPr>
            <a:r>
              <a:rPr lang="ja-JP" altLang="en-US">
                <a:latin typeface="ＭＳ 明朝" panose="02020609040205080304" pitchFamily="17" charset="-128"/>
                <a:ea typeface="ＭＳ 明朝" panose="02020609040205080304" pitchFamily="17" charset="-128"/>
              </a:rPr>
              <a:t>　「書くこと」の言語活動例です。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例えば，イ　主として実用的な文章を書く言語活動では，</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第１学年は，「行事の案内や報告」，</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第２学年は，「社会生活に必要な手紙や電子メール」，</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第３学年は，「情報を編集して文章にまとめるなど」，</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伝えたいことを整理して書く活動の例が示され，その系統化が図られています。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a:t>
            </a:r>
          </a:p>
          <a:p>
            <a:pPr eaLnBrk="1" hangingPunct="1">
              <a:lnSpc>
                <a:spcPts val="1200"/>
              </a:lnSpc>
            </a:pPr>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ゴシック" panose="020B0609070205080204" pitchFamily="49" charset="-128"/>
                <a:ea typeface="ＭＳ ゴシック" panose="020B0609070205080204" pitchFamily="49" charset="-128"/>
              </a:rPr>
              <a:t>　　</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56123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2A8A9B9-545D-4919-8159-347B4E667D02}"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　最後に，「読むこと」についてです。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「読むこと」についても指導事項と言語活動例が示されています。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5551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CE49394-F858-4289-8262-80812C9CE0EE}"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はじめに，目標及び内容の構成について説明します。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まずは，目標の構成の改善についてです。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今回の改訂で，国語科で育成を目指す資質・能力を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「国語で正確に理解し適切に表現する資質・能力」と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明確に規定されました。そして、その資質・能力は，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「知識及び技能」，「思考力，判断力，表現力等」，</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「学びに向かう力，人間性等」の三つの柱で整理されました。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また，このような資質・能力を育成するためには，生徒が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「言葉による見方・考え方」を働かせることが必要だと示されています。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さらに，「話すこと・聞くこと」，「書くこと」，「読むこと」の領域ごとに</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示していた学年の目標も，「知識及び技能」，</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「思考力，判断力，表現力等」，</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「学びに向かう力，人間性等」の三つの柱で整理されました。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5856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48FDF14-1F0B-403B-8260-9B31B1E6AD7D}" type="slidenum">
              <a:rPr kumimoji="1" lang="en-US" altLang="ja-JP" smtClean="0">
                <a:latin typeface="Arial" panose="020B0604020202020204" pitchFamily="34" charset="0"/>
              </a:rPr>
              <a:pPr/>
              <a:t>30</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「読むこと」の領域については，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学習過程が，構造と内容の把握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精査・解釈，（内容・形式），考えの形成，共有となっています。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言語活動例は，ア（説明的な文章を読む活動），</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イ（文学的な文章を読む活動），</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ウ（本などから情報を得て活用する活動）と示されています。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47129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60FD0976-EA76-4095-9BBB-68FD3C1C829B}" type="slidenum">
              <a:rPr kumimoji="1" lang="en-US" altLang="ja-JP" smtClean="0">
                <a:latin typeface="Arial" panose="020B0604020202020204" pitchFamily="34" charset="0"/>
              </a:rPr>
              <a:pPr/>
              <a:t>31</a:t>
            </a:fld>
            <a:endParaRPr kumimoji="1" lang="en-US" altLang="ja-JP">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pPr>
            <a:r>
              <a:rPr lang="ja-JP" altLang="en-US">
                <a:latin typeface="ＭＳ 明朝" panose="02020609040205080304" pitchFamily="17" charset="-128"/>
                <a:ea typeface="ＭＳ 明朝" panose="02020609040205080304" pitchFamily="17" charset="-128"/>
              </a:rPr>
              <a:t>　「読むこと」の学習過程の内容と</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　指導事項の系統性についていくつかを取り上げながら説明します。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　「構造と内容の把握」は，叙述に基づいて，</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　文章がどのような構造になっているか，</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　どのような内容が書かれているかを把握することを示しています。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　構造と内容の把握とは</a:t>
            </a:r>
            <a:r>
              <a:rPr kumimoji="0" lang="ja-JP" altLang="en-US">
                <a:latin typeface="ＭＳ 明朝" panose="02020609040205080304" pitchFamily="17" charset="-128"/>
                <a:ea typeface="ＭＳ 明朝" panose="02020609040205080304" pitchFamily="17" charset="-128"/>
              </a:rPr>
              <a:t>，叙述を基に，</a:t>
            </a:r>
            <a:endParaRPr kumimoji="0" lang="en-US" altLang="ja-JP">
              <a:latin typeface="ＭＳ 明朝" panose="02020609040205080304" pitchFamily="17" charset="-128"/>
              <a:ea typeface="ＭＳ 明朝" panose="02020609040205080304" pitchFamily="17" charset="-128"/>
            </a:endParaRPr>
          </a:p>
          <a:p>
            <a:pPr eaLnBrk="1" hangingPunct="1">
              <a:lnSpc>
                <a:spcPts val="1200"/>
              </a:lnSpc>
            </a:pPr>
            <a:r>
              <a:rPr kumimoji="0" lang="ja-JP" altLang="en-US">
                <a:latin typeface="ＭＳ 明朝" panose="02020609040205080304" pitchFamily="17" charset="-128"/>
                <a:ea typeface="ＭＳ 明朝" panose="02020609040205080304" pitchFamily="17" charset="-128"/>
              </a:rPr>
              <a:t>　文章の構成や展開を捉えたり，内容を理解したりすることです。</a:t>
            </a:r>
            <a:endParaRPr kumimoji="0" lang="en-US" altLang="ja-JP">
              <a:latin typeface="ＭＳ 明朝" panose="02020609040205080304" pitchFamily="17" charset="-128"/>
              <a:ea typeface="ＭＳ 明朝" panose="02020609040205080304" pitchFamily="17" charset="-128"/>
            </a:endParaRPr>
          </a:p>
          <a:p>
            <a:pPr algn="just" eaLnBrk="1" hangingPunct="1">
              <a:lnSpc>
                <a:spcPts val="1200"/>
              </a:lnSpc>
            </a:pPr>
            <a:r>
              <a:rPr kumimoji="0" lang="ja-JP" altLang="en-US">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第１学年では，説明的な文章と文学的な文章に分けて，</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第２学年及び第３学年では両者を合せて示しています。</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構造と内容を把握する際，</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第１学年では，「要旨を把握すること，描写を基に捉えること」を，</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また，捉える際の視点として，</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第２学年では，「文章全体と部分との関係に注意しながら」，</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第３学年では，「文章の種類を踏まえて」捉えることを示しています。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00107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C2AC65B-44B3-4E6F-BED4-157A43C7694D}" type="slidenum">
              <a:rPr kumimoji="1" lang="en-US" altLang="ja-JP" smtClean="0">
                <a:latin typeface="Arial" panose="020B0604020202020204" pitchFamily="34" charset="0"/>
              </a:rPr>
              <a:pPr/>
              <a:t>32</a:t>
            </a:fld>
            <a:endParaRPr kumimoji="1" lang="en-US" altLang="ja-JP">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ts val="1200"/>
              </a:lnSpc>
            </a:pPr>
            <a:r>
              <a:rPr lang="ja-JP" altLang="en-US">
                <a:latin typeface="ＭＳ 明朝" panose="02020609040205080304" pitchFamily="17" charset="-128"/>
                <a:ea typeface="ＭＳ 明朝" panose="02020609040205080304" pitchFamily="17" charset="-128"/>
              </a:rPr>
              <a:t>　「精査・解釈」は，構成や叙述などに基づいて文章の内容や形式について，</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精査・解釈することを示しています。</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「精査・解釈」とは</a:t>
            </a:r>
            <a:r>
              <a:rPr kumimoji="0" lang="ja-JP" altLang="en-US">
                <a:latin typeface="ＭＳ 明朝" panose="02020609040205080304" pitchFamily="17" charset="-128"/>
                <a:ea typeface="ＭＳ 明朝" panose="02020609040205080304" pitchFamily="17" charset="-128"/>
              </a:rPr>
              <a:t>，文章の内容や形式に着目して読み，</a:t>
            </a:r>
            <a:endParaRPr kumimoji="0" lang="en-US" altLang="ja-JP">
              <a:latin typeface="ＭＳ 明朝" panose="02020609040205080304" pitchFamily="17" charset="-128"/>
              <a:ea typeface="ＭＳ 明朝" panose="02020609040205080304" pitchFamily="17" charset="-128"/>
            </a:endParaRPr>
          </a:p>
          <a:p>
            <a:pPr algn="just" eaLnBrk="1" hangingPunct="1">
              <a:lnSpc>
                <a:spcPts val="1200"/>
              </a:lnSpc>
            </a:pPr>
            <a:r>
              <a:rPr kumimoji="0" lang="ja-JP" altLang="en-US">
                <a:latin typeface="ＭＳ 明朝" panose="02020609040205080304" pitchFamily="17" charset="-128"/>
                <a:ea typeface="ＭＳ 明朝" panose="02020609040205080304" pitchFamily="17" charset="-128"/>
              </a:rPr>
              <a:t>　目的に応じて意味付けたり考えたりすることです。</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「文章の内容に関する精査・解釈」については，</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第１学年では，「必要な情報に着目して要約したり」，</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第２学年では，「複数の情報を整理しながら適切な情報を得たり，</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文章と図表などを結び付け」たりして解釈すること，</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３学年では，「文章を批判的に読みながら，</a:t>
            </a:r>
            <a:endParaRPr lang="en-US" altLang="ja-JP">
              <a:latin typeface="ＭＳ 明朝" panose="02020609040205080304" pitchFamily="17" charset="-128"/>
              <a:ea typeface="ＭＳ 明朝" panose="02020609040205080304" pitchFamily="17" charset="-128"/>
            </a:endParaRPr>
          </a:p>
          <a:p>
            <a:pPr algn="just" eaLnBrk="1" hangingPunct="1">
              <a:lnSpc>
                <a:spcPts val="1200"/>
              </a:lnSpc>
            </a:pPr>
            <a:r>
              <a:rPr lang="ja-JP" altLang="en-US">
                <a:latin typeface="ＭＳ 明朝" panose="02020609040205080304" pitchFamily="17" charset="-128"/>
                <a:ea typeface="ＭＳ 明朝" panose="02020609040205080304" pitchFamily="17" charset="-128"/>
              </a:rPr>
              <a:t>　文章に表れているものの見方や考え方について考えること」を示しています。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03376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156CCCF-CBAA-49A6-AEC1-221656EADCD2}" type="slidenum">
              <a:rPr kumimoji="1" lang="en-US" altLang="ja-JP" smtClean="0">
                <a:latin typeface="Arial" panose="020B0604020202020204" pitchFamily="34" charset="0"/>
              </a:rPr>
              <a:pPr/>
              <a:t>33</a:t>
            </a:fld>
            <a:endParaRPr kumimoji="1" lang="en-US" altLang="ja-JP">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400"/>
              </a:lnSpc>
            </a:pPr>
            <a:r>
              <a:rPr lang="ja-JP" altLang="en-US">
                <a:latin typeface="ＭＳ 明朝" panose="02020609040205080304" pitchFamily="17" charset="-128"/>
                <a:ea typeface="ＭＳ 明朝" panose="02020609040205080304" pitchFamily="17" charset="-128"/>
              </a:rPr>
              <a:t>「考えの形成」とは，文章を読んで理解したことなどに基づいて，</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自分の考えを形成することを示しており，</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kumimoji="0" lang="ja-JP" altLang="en-US">
                <a:latin typeface="ＭＳ 明朝" panose="02020609040205080304" pitchFamily="17" charset="-128"/>
                <a:ea typeface="ＭＳ 明朝" panose="02020609040205080304" pitchFamily="17" charset="-128"/>
              </a:rPr>
              <a:t>文章の構造と内容を捉え，</a:t>
            </a:r>
            <a:endParaRPr kumimoji="0" lang="en-US" altLang="ja-JP">
              <a:latin typeface="ＭＳ 明朝" panose="02020609040205080304" pitchFamily="17" charset="-128"/>
              <a:ea typeface="ＭＳ 明朝" panose="02020609040205080304" pitchFamily="17" charset="-128"/>
            </a:endParaRPr>
          </a:p>
          <a:p>
            <a:pPr eaLnBrk="1" hangingPunct="1">
              <a:lnSpc>
                <a:spcPts val="1400"/>
              </a:lnSpc>
            </a:pPr>
            <a:r>
              <a:rPr kumimoji="0" lang="ja-JP" altLang="en-US">
                <a:latin typeface="ＭＳ 明朝" panose="02020609040205080304" pitchFamily="17" charset="-128"/>
                <a:ea typeface="ＭＳ 明朝" panose="02020609040205080304" pitchFamily="17" charset="-128"/>
              </a:rPr>
              <a:t>精査・解釈することを通して理解したことに基づいて，</a:t>
            </a:r>
            <a:endParaRPr kumimoji="0" lang="en-US" altLang="ja-JP">
              <a:latin typeface="ＭＳ 明朝" panose="02020609040205080304" pitchFamily="17" charset="-128"/>
              <a:ea typeface="ＭＳ 明朝" panose="02020609040205080304" pitchFamily="17" charset="-128"/>
            </a:endParaRPr>
          </a:p>
          <a:p>
            <a:pPr eaLnBrk="1" hangingPunct="1">
              <a:lnSpc>
                <a:spcPts val="1400"/>
              </a:lnSpc>
            </a:pPr>
            <a:r>
              <a:rPr kumimoji="0" lang="ja-JP" altLang="en-US">
                <a:latin typeface="ＭＳ 明朝" panose="02020609040205080304" pitchFamily="17" charset="-128"/>
                <a:ea typeface="ＭＳ 明朝" panose="02020609040205080304" pitchFamily="17" charset="-128"/>
              </a:rPr>
              <a:t>自分の既有の知識や様々な経験と結び付けて</a:t>
            </a:r>
            <a:endParaRPr kumimoji="0" lang="en-US" altLang="ja-JP">
              <a:latin typeface="ＭＳ 明朝" panose="02020609040205080304" pitchFamily="17" charset="-128"/>
              <a:ea typeface="ＭＳ 明朝" panose="02020609040205080304" pitchFamily="17" charset="-128"/>
            </a:endParaRPr>
          </a:p>
          <a:p>
            <a:pPr eaLnBrk="1" hangingPunct="1">
              <a:lnSpc>
                <a:spcPts val="1400"/>
              </a:lnSpc>
            </a:pPr>
            <a:r>
              <a:rPr kumimoji="0" lang="ja-JP" altLang="en-US">
                <a:latin typeface="ＭＳ 明朝" panose="02020609040205080304" pitchFamily="17" charset="-128"/>
                <a:ea typeface="ＭＳ 明朝" panose="02020609040205080304" pitchFamily="17" charset="-128"/>
              </a:rPr>
              <a:t>考えをまとめたり広げたり深めたりしていくことです。</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第１学年では，「自分の考えを確かなものにすること」，</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第２学年及び第３学年では，「考えを広げたり深めたり」することを示しています。</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中学校においては，小学校において身に付けた力を生かし，</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自分の考えを他者の考えと比較して共通点や相違点を明らかにしたり，</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一人一人の捉え方の違いやその理由などについて考えたりすることが重要です。</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そうした中で，他者のよさを感じたり，自分の考えのよさを認識したりすることが，</a:t>
            </a:r>
            <a:endParaRPr lang="en-US" altLang="ja-JP">
              <a:latin typeface="ＭＳ 明朝" panose="02020609040205080304" pitchFamily="17" charset="-128"/>
              <a:ea typeface="ＭＳ 明朝" panose="02020609040205080304" pitchFamily="17" charset="-128"/>
            </a:endParaRPr>
          </a:p>
          <a:p>
            <a:pPr algn="just" eaLnBrk="1" hangingPunct="1">
              <a:lnSpc>
                <a:spcPts val="1400"/>
              </a:lnSpc>
            </a:pPr>
            <a:r>
              <a:rPr lang="ja-JP" altLang="en-US">
                <a:latin typeface="ＭＳ 明朝" panose="02020609040205080304" pitchFamily="17" charset="-128"/>
                <a:ea typeface="ＭＳ 明朝" panose="02020609040205080304" pitchFamily="17" charset="-128"/>
              </a:rPr>
              <a:t>第３学年の「人間，社会，自然などについて，自分の意見をもつこと」につながります。</a:t>
            </a:r>
            <a:endParaRPr lang="en-US" altLang="ja-JP">
              <a:latin typeface="ＭＳ 明朝" panose="02020609040205080304" pitchFamily="17" charset="-128"/>
              <a:ea typeface="ＭＳ 明朝" panose="02020609040205080304" pitchFamily="17" charset="-128"/>
            </a:endParaRPr>
          </a:p>
          <a:p>
            <a:pPr eaLnBrk="1" hangingPunct="1">
              <a:lnSpc>
                <a:spcPts val="1400"/>
              </a:lnSpc>
            </a:pPr>
            <a:r>
              <a:rPr lang="ja-JP" altLang="en-US">
                <a:latin typeface="ＭＳ 明朝" panose="02020609040205080304" pitchFamily="17" charset="-128"/>
                <a:ea typeface="ＭＳ 明朝" panose="02020609040205080304" pitchFamily="17" charset="-128"/>
              </a:rPr>
              <a:t>３８ページに各学年の指導事項が掲載されていますので，ご覧になってください。</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85283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41FCA86-AF91-4E35-828A-74D9290289F9}" type="slidenum">
              <a:rPr kumimoji="1" lang="en-US" altLang="ja-JP" smtClean="0">
                <a:latin typeface="Arial" panose="020B0604020202020204" pitchFamily="34" charset="0"/>
              </a:rPr>
              <a:pPr/>
              <a:t>34</a:t>
            </a:fld>
            <a:endParaRPr kumimoji="1" lang="en-US" altLang="ja-JP">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200"/>
              </a:lnSpc>
            </a:pPr>
            <a:r>
              <a:rPr lang="ja-JP" altLang="en-US">
                <a:latin typeface="ＭＳ 明朝" panose="02020609040205080304" pitchFamily="17" charset="-128"/>
                <a:ea typeface="ＭＳ 明朝" panose="02020609040205080304" pitchFamily="17" charset="-128"/>
              </a:rPr>
              <a:t>　「読むこと」の言語活動例です。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例えば，ウ　本などから情報を得て活用する活動では，</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第１学年は　学校図書館などを利用し，</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第２学年は，本や新聞，インターネットなどから，</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第３学年は，実用的な文章を読み，まとめたり，説明したり，</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実生活への生かし方を考えたりする等の活動の例が示され，</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　その系統化が図られています。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p>
          <a:p>
            <a:pPr eaLnBrk="1" hangingPunct="1"/>
            <a:endParaRPr lang="ja-JP" altLang="en-US">
              <a:latin typeface="Arial" panose="020B0604020202020204" pitchFamily="34" charset="0"/>
            </a:endParaRPr>
          </a:p>
          <a:p>
            <a:pPr eaLnBrk="1" hangingPunct="1"/>
            <a:r>
              <a:rPr lang="ja-JP" altLang="en-US">
                <a:latin typeface="ＭＳ ゴシック" panose="020B0609070205080204" pitchFamily="49" charset="-128"/>
                <a:ea typeface="ＭＳ ゴシック" panose="020B0609070205080204" pitchFamily="49" charset="-128"/>
              </a:rPr>
              <a:t>　</a:t>
            </a:r>
            <a:endParaRPr lang="en-US" altLang="ja-JP" sz="1400">
              <a:latin typeface="Tahoma" panose="020B0604030504040204" pitchFamily="34" charset="0"/>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ゴシック" panose="020B0609070205080204" pitchFamily="49" charset="-128"/>
                <a:ea typeface="ＭＳ ゴシック" panose="020B0609070205080204" pitchFamily="49" charset="-128"/>
              </a:rPr>
              <a:t>　　</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7443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336794C-2658-4999-BCA3-AD00B784153B}" type="slidenum">
              <a:rPr kumimoji="1" lang="en-US" altLang="ja-JP" smtClean="0">
                <a:latin typeface="Arial" panose="020B0604020202020204" pitchFamily="34" charset="0"/>
              </a:rPr>
              <a:pPr/>
              <a:t>35</a:t>
            </a:fld>
            <a:endParaRPr kumimoji="1" lang="en-US" altLang="ja-JP">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次に各学年の内容について，主な変更点にしぼり説明します。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まず，第１学年です。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１</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（１）言葉の特徴や使い方に関する事項の</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〇「語彙」には，ウ　事象や行為，心情を表す語句の量を増すことが示されています。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〇「文や文章」には，エ　指示する語句と接続する語句の役割と示されています。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従前は，「指示語や接続詞」と示されていました。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〇「表現の技法」には，オにおいて，従前の比喩，反復に，</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「倒置，体言止め」の表現の技法が加えられました。</a:t>
            </a:r>
            <a:r>
              <a:rPr lang="en-US" altLang="ja-JP">
                <a:latin typeface="ＭＳ 明朝" panose="02020609040205080304" pitchFamily="17" charset="-128"/>
                <a:ea typeface="ＭＳ 明朝" panose="02020609040205080304" pitchFamily="17" charset="-128"/>
              </a:rPr>
              <a:t> </a:t>
            </a:r>
          </a:p>
          <a:p>
            <a:pPr eaLnBrk="1" hangingPunct="1">
              <a:spcBef>
                <a:spcPct val="0"/>
              </a:spcBef>
            </a:pP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（２）情報の扱い方に関する事項の新設に伴い，</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「情報と情報との関係」には，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ア　原因と結果，意見と根拠など情報と情報との関係について理解すること，</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「情報の整理」には，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イ　比較や分類，関係付けなどの情報の整理の仕方，</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引用の仕方や出典の示し方を理解し使うことが新設されました。</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24998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0A4EB62-741B-44AC-9EE3-2F588FE1AAB3}" type="slidenum">
              <a:rPr kumimoji="1" lang="en-US" altLang="ja-JP" smtClean="0">
                <a:latin typeface="Arial" panose="020B0604020202020204" pitchFamily="34" charset="0"/>
              </a:rPr>
              <a:pPr/>
              <a:t>36</a:t>
            </a:fld>
            <a:endParaRPr kumimoji="1" lang="en-US" altLang="ja-JP">
              <a:latin typeface="Arial" panose="020B060402020202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（３）我が国の言語文化に関する事項の</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「伝統的な言語文化」には，ア　「音読に必要な」という文言が示されました。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「言葉の由来や変化」の，ウ　共通語と方言の役割について理解することが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第２学年の指導事項から第１学年の指導事項に移行されました。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思考力，判断力，表現力等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の「Ａ　話すこと・聞くこと」では，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「話題の設定，情報の収集，内容の検討」の学習過程で，</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小学校との接続を考慮し，</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ア　日常生活の中から話題を決め，と示されています。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b="1"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23201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4F14C38-1B22-4C28-8265-3EA567B2A092}" type="slidenum">
              <a:rPr kumimoji="1" lang="en-US" altLang="ja-JP" smtClean="0">
                <a:latin typeface="Arial" panose="020B0604020202020204" pitchFamily="34" charset="0"/>
              </a:rPr>
              <a:pPr/>
              <a:t>37</a:t>
            </a:fld>
            <a:endParaRPr kumimoji="1" lang="en-US" altLang="ja-JP">
              <a:latin typeface="Arial" panose="020B060402020202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「Ｂ　書くこと」では，学習過程に「共有」が示され，</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オ　自分の文章のよい点や改善点を見いだすことと資質・能力が</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明確に示されています。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これまでは「交流」がありましたが，今回の改訂の趣旨に合わせて，</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資質・能力で整理されています。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「Ｃ　読むこと」の学習過程に，「精査・解釈」が示されました。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精査と解釈は明確に分けて考えるものではありませんので，</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指導事項の内容を十分に踏まえて指導をすることが大切です。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85452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A6FCE98-C53A-44ED-9AF2-77E538E484BB}" type="slidenum">
              <a:rPr kumimoji="1" lang="en-US" altLang="ja-JP" smtClean="0">
                <a:latin typeface="Arial" panose="020B0604020202020204" pitchFamily="34" charset="0"/>
              </a:rPr>
              <a:pPr/>
              <a:t>38</a:t>
            </a:fld>
            <a:endParaRPr kumimoji="1" lang="en-US" altLang="ja-JP">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次に，第２学年です。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知識及び技能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（１）言葉の特徴や使い方に関する事項の「言葉の働き」には，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ア　言葉には，相手の行動を促す働きがあることに気付くことが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新設されました。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「語彙」には，エ　抽象的な概念を表す語句の量を増すことが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（２）情報の扱い方に関する事項の「情報と情報との関係」には，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ア　意見と根拠，具体と抽象など情報と情報との関係について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理解すること，　「情報の整理」には，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イ　情報と情報との関係の様々な表し方を理解し使うことが新設</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80567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331FC55-FFB9-4EE3-8439-126B2D52A9D8}" type="slidenum">
              <a:rPr kumimoji="1" lang="en-US" altLang="ja-JP" smtClean="0">
                <a:latin typeface="Arial" panose="020B0604020202020204" pitchFamily="34" charset="0"/>
              </a:rPr>
              <a:pPr/>
              <a:t>39</a:t>
            </a:fld>
            <a:endParaRPr kumimoji="1" lang="en-US" altLang="ja-JP">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明朝" panose="02020609040205080304" pitchFamily="17" charset="-128"/>
                <a:ea typeface="ＭＳ 明朝" panose="02020609040205080304" pitchFamily="17" charset="-128"/>
              </a:rPr>
              <a:t>　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思考力，判断力，表現力等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「Ａ　話すこと・聞くこと」の</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「構成の検討，考えの形成（話すこと）」 に，</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イ　根拠の適切さなどに注意して，</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「Ｂ　書くこと」の「考えの形成，記述」に，</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ウ　根拠の適切さを考えてと示されています。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言語活動例には，イ　社会生活に必要な手紙や電子メールを書くことが</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示されました。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「Ｃ　読むこと」の「精査・解釈」には，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イ　目的に応じて複数の情報を整理することが示されています。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5455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AD1C8DD-0D03-4D50-B1AC-3070D6D56645}"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50" dirty="0">
                <a:latin typeface="Arial" panose="020B0604020202020204" pitchFamily="34" charset="0"/>
              </a:rPr>
              <a:t>次に，内容の構成の改善についてです。</a:t>
            </a:r>
            <a:endParaRPr lang="en-US" altLang="ja-JP" sz="1050" dirty="0">
              <a:latin typeface="Arial" panose="020B0604020202020204" pitchFamily="34" charset="0"/>
            </a:endParaRPr>
          </a:p>
          <a:p>
            <a:pPr eaLnBrk="1" hangingPunct="1"/>
            <a:r>
              <a:rPr lang="ja-JP" altLang="en-US" sz="1050" dirty="0">
                <a:latin typeface="ＭＳ 明朝" panose="02020609040205080304" pitchFamily="17" charset="-128"/>
                <a:ea typeface="ＭＳ 明朝" panose="02020609040205080304" pitchFamily="17" charset="-128"/>
              </a:rPr>
              <a:t>これまで「話すこと・聞くこと」，「書くこと」，「読むこと」の３領域及び</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伝統的な言語文化と国語の特質に関する事項</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で</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構成していた内容が，</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知識及び技能</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及び</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思考力，判断力，表現力等</a:t>
            </a:r>
            <a:r>
              <a:rPr lang="en-US" altLang="ja-JP" sz="1050" dirty="0">
                <a:latin typeface="ＭＳ 明朝" panose="02020609040205080304" pitchFamily="17" charset="-128"/>
                <a:ea typeface="ＭＳ 明朝" panose="02020609040205080304" pitchFamily="17" charset="-128"/>
              </a:rPr>
              <a:t>〕</a:t>
            </a:r>
            <a:r>
              <a:rPr lang="ja-JP" altLang="en-US" sz="1050" dirty="0" err="1">
                <a:latin typeface="ＭＳ 明朝" panose="02020609040205080304" pitchFamily="17" charset="-128"/>
                <a:ea typeface="ＭＳ 明朝" panose="02020609040205080304" pitchFamily="17" charset="-128"/>
              </a:rPr>
              <a:t>で構</a:t>
            </a:r>
            <a:r>
              <a:rPr lang="ja-JP" altLang="en-US" sz="1050" dirty="0">
                <a:latin typeface="ＭＳ 明朝" panose="02020609040205080304" pitchFamily="17" charset="-128"/>
                <a:ea typeface="ＭＳ 明朝" panose="02020609040205080304" pitchFamily="17" charset="-128"/>
              </a:rPr>
              <a:t>成し直されました。</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　</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知識及び技能</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は，</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（１）言葉の特徴や使い方に関する事項，</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（２）情報の扱い方に関する事項，</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（３）我が国の言語文化に関する事項，の三つの事項に。</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そして、</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思考力，判断力，表現力等</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は，</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Ａ話すこと・聞くこと，Ｂ書くこと，Ｃ読むことの</a:t>
            </a:r>
            <a:r>
              <a:rPr lang="en-US" altLang="ja-JP" sz="1050" dirty="0">
                <a:latin typeface="ＭＳ 明朝" panose="02020609040205080304" pitchFamily="17" charset="-128"/>
                <a:ea typeface="ＭＳ 明朝" panose="02020609040205080304" pitchFamily="17" charset="-128"/>
              </a:rPr>
              <a:t>3</a:t>
            </a:r>
            <a:r>
              <a:rPr lang="ja-JP" altLang="en-US" sz="1050" dirty="0">
                <a:latin typeface="ＭＳ 明朝" panose="02020609040205080304" pitchFamily="17" charset="-128"/>
                <a:ea typeface="ＭＳ 明朝" panose="02020609040205080304" pitchFamily="17" charset="-128"/>
              </a:rPr>
              <a:t>領域で構成されています。</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今回の学習指導要領において，</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亀甲括弧とかぎ括弧で示された　知識及び技能</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　思考力，判断力，表現力等　がありますが，亀甲括弧</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　</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は，指導事項，かぎ括弧「　」は，資質・能力を表します。</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また，「知識及び技能」と「思考力，判断力，表現力等」の資質・能力の育成において，大きな原動力となる「学びに向かう力，人間性等」については，</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教科及び学年の目標においてまとめて示されており，指導事項のまとまりごとに示されていません。</a:t>
            </a:r>
            <a:endParaRPr lang="en-US" altLang="ja-JP" sz="1050" dirty="0">
              <a:latin typeface="ＭＳ 明朝" panose="02020609040205080304" pitchFamily="17" charset="-128"/>
              <a:ea typeface="ＭＳ 明朝" panose="02020609040205080304" pitchFamily="17" charset="-128"/>
            </a:endParaRPr>
          </a:p>
          <a:p>
            <a:pPr eaLnBrk="1" hangingPunct="1"/>
            <a:r>
              <a:rPr lang="ja-JP" altLang="en-US" sz="1050" dirty="0">
                <a:latin typeface="ＭＳ 明朝" panose="02020609040205080304" pitchFamily="17" charset="-128"/>
                <a:ea typeface="ＭＳ 明朝" panose="02020609040205080304" pitchFamily="17" charset="-128"/>
              </a:rPr>
              <a:t>教科及び学年の目標において挙げられている態度等を養うことにより，「知識及び技能」と「思考力，判断力，表現力等」の資質・能力の育成を一層充実することが期待されています。</a:t>
            </a:r>
            <a:endParaRPr lang="en-US" altLang="ja-JP" sz="1050" dirty="0">
              <a:latin typeface="ＭＳ 明朝" panose="02020609040205080304" pitchFamily="17" charset="-128"/>
              <a:ea typeface="ＭＳ 明朝" panose="02020609040205080304" pitchFamily="17" charset="-128"/>
            </a:endParaRPr>
          </a:p>
          <a:p>
            <a:pPr eaLnBrk="1" hangingPunct="1"/>
            <a:endParaRPr lang="en-US" altLang="ja-JP" sz="11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54809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B7203C8-FB63-4456-950D-7818E38CE157}" type="slidenum">
              <a:rPr kumimoji="1" lang="en-US" altLang="ja-JP" smtClean="0">
                <a:latin typeface="Arial" panose="020B0604020202020204" pitchFamily="34" charset="0"/>
              </a:rPr>
              <a:pPr/>
              <a:t>40</a:t>
            </a:fld>
            <a:endParaRPr kumimoji="1" lang="en-US" altLang="ja-JP">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最後に，第３学年です。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１</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（１）言葉の特徴や使い方に関する事項の「語彙」には，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イ　理解したり表現したりするために必要な語句の量を増すことが</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示されています。          　　　</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（２）情報の扱い方に関する事項の「情報と情報との関係」には，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ア　具体と抽象など情報と情報との関係について理解を深めること，</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〇情報の整理　には，イ　情報の信頼性の確かめ方を理解し使うことが</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新設されました。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（３）我が国の言語文化に関する事項には，読書の意義と効用について</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理解することが示されました。</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72297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61C217E-DB10-437C-AA2B-4FF11171ED4F}" type="slidenum">
              <a:rPr kumimoji="1" lang="en-US" altLang="ja-JP" smtClean="0">
                <a:latin typeface="Arial" panose="020B0604020202020204" pitchFamily="34" charset="0"/>
              </a:rPr>
              <a:pPr/>
              <a:t>41</a:t>
            </a:fld>
            <a:endParaRPr kumimoji="1" lang="en-US" altLang="ja-JP">
              <a:latin typeface="Arial" panose="020B060402020202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明朝" panose="02020609040205080304" pitchFamily="17" charset="-128"/>
                <a:ea typeface="ＭＳ 明朝" panose="02020609040205080304" pitchFamily="17" charset="-128"/>
              </a:rPr>
              <a:t>　２</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の「Ａ　話すこと・聞くこと」の</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「構造と内容の把握，精査・解釈，考えの形成，共有（聞くこと）」には，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エ　聞き取った内容を評価することが示されました。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「話合いの進め方の検討，考えの形成，共有（話し合うこと）」には，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オ　合意形成に向けて考えを広げたり深めたりすることが示されました。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「Ｂ　書くこと」の「題材の設定や情報の収集，内容の検討」には，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ア　集めた材料の客観性や信頼性を確認することが示されました。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「Ｃ　読むこと」の「構造と内容の把握」には，</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文章の種類を踏まえる，物語の展開の仕方を捉えることが示されました。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「精査・解釈」には，イ　文章を批判的に読むことが示されました。</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71342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C1CCBCE-7198-41B0-8070-25AFA15304F0}" type="slidenum">
              <a:rPr kumimoji="1" lang="en-US" altLang="ja-JP" smtClean="0">
                <a:latin typeface="Arial" panose="020B0604020202020204" pitchFamily="34" charset="0"/>
              </a:rPr>
              <a:pPr/>
              <a:t>42</a:t>
            </a:fld>
            <a:endParaRPr kumimoji="1" lang="en-US" altLang="ja-JP">
              <a:latin typeface="Arial" panose="020B060402020202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ここからは，指導計画の作成と内容の取扱いについての説明です。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３つの配慮事項で構成されています。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まず，「指導計画作成上の配慮事項」から説明します。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この配慮事項には，９つ</a:t>
            </a:r>
            <a:r>
              <a:rPr lang="ja-JP" altLang="en-US" dirty="0">
                <a:latin typeface="ＭＳ 明朝" panose="02020609040205080304" pitchFamily="17" charset="-128"/>
                <a:ea typeface="ＭＳ 明朝" panose="02020609040205080304" pitchFamily="17" charset="-128"/>
              </a:rPr>
              <a:t>の留意点が示されていますが，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その中の「①主体的・対話的で深い学びの実現に向けた授業改善」について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91863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6A1A62D-3A8F-445B-A7EF-4E98A6ACD208}" type="slidenum">
              <a:rPr kumimoji="1" lang="en-US" altLang="ja-JP" smtClean="0">
                <a:latin typeface="Arial" panose="020B0604020202020204" pitchFamily="34" charset="0"/>
              </a:rPr>
              <a:pPr/>
              <a:t>43</a:t>
            </a:fld>
            <a:endParaRPr kumimoji="1" lang="en-US" altLang="ja-JP">
              <a:latin typeface="Arial" panose="020B060402020202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授業改善においては，単元など内容や時間のまとまりを見通して，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その中で育む資質・能力の育成に向けて，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生徒の主体的・対話的で深い学びの実現を図るようにすること，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その際，言葉による見方・考え方を働かせ，</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言語活動を通して，言葉の特徴や使い方などを理解し自分の思いや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考えを深める学習の充実を図ることが求められています。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そのためには，主体的に学習に取り組めるよう学習の見通しを立てたり</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学習したことを振り返ったりして自身の学びや変容を自覚できる場面を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どこに設定するか，</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対話によって自分の考えなどを広げたり深めたりする場面をどこに設定するか，</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学びの深まりをつくりだすために，生徒が考える場面と教師が教える場面を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どのように組み立てるかを考えることが大切です。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国語科は，様々な事物，経験，思い，考え等を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どのように言葉で理解しどのように言葉で表現するか，という言葉を通じた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理解や表現及びそこで用いられる言葉そのものを学習対象としています。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ですから，生徒が言葉に着目し，言葉に対して自覚的になるよう，</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学習指導の創意工夫を図ることが期待されています。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62421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0DAF3B6-9BD7-42A5-95AC-BC3E7625F045}" type="slidenum">
              <a:rPr kumimoji="1" lang="en-US" altLang="ja-JP" smtClean="0">
                <a:latin typeface="Arial" panose="020B0604020202020204" pitchFamily="34" charset="0"/>
              </a:rPr>
              <a:pPr/>
              <a:t>44</a:t>
            </a:fld>
            <a:endParaRPr kumimoji="1" lang="en-US" altLang="ja-JP">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次に，内容の取扱いについての配慮事項です。</a:t>
            </a:r>
            <a:endParaRPr lang="en-US" altLang="ja-JP" dirty="0">
              <a:latin typeface="ＭＳ 明朝" pitchFamily="17" charset="-128"/>
              <a:ea typeface="ＭＳ 明朝" pitchFamily="17" charset="-128"/>
            </a:endParaRPr>
          </a:p>
          <a:p>
            <a:pPr eaLnBrk="1" hangingPunct="1">
              <a:defRPr/>
            </a:pPr>
            <a:r>
              <a:rPr lang="ja-JP" altLang="en-US" dirty="0">
                <a:latin typeface="ＭＳ 明朝" pitchFamily="17" charset="-128"/>
                <a:ea typeface="ＭＳ 明朝" pitchFamily="17" charset="-128"/>
              </a:rPr>
              <a:t>３つの留意点で構成されています。</a:t>
            </a:r>
            <a:endParaRPr lang="en-US" altLang="ja-JP" dirty="0">
              <a:latin typeface="ＭＳ 明朝" pitchFamily="17" charset="-128"/>
              <a:ea typeface="ＭＳ 明朝" pitchFamily="17" charset="-128"/>
            </a:endParaRPr>
          </a:p>
          <a:p>
            <a:pPr eaLnBrk="1" hangingPunct="1">
              <a:defRPr/>
            </a:pP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知識及び技能</a:t>
            </a: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に示す事項は，漢字，書写等について，</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情報機器の活用に関する事項は，コンピュータや情報通信ネットワークの</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活用について，学校図書館などの活用に関する事項は，</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学校図書館の読書センター，学習センター，情報センターとしての</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機能等について示されています</a:t>
            </a:r>
            <a:r>
              <a:rPr lang="ja-JP" altLang="en-US" dirty="0">
                <a:latin typeface="ＭＳ 明朝" pitchFamily="17" charset="-128"/>
                <a:ea typeface="ＭＳ 明朝" pitchFamily="17" charset="-128"/>
              </a:rPr>
              <a:t>。</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3982500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9571D6E-1345-450E-9B8A-D30832BAD692}" type="slidenum">
              <a:rPr kumimoji="1" lang="en-US" altLang="ja-JP" smtClean="0">
                <a:latin typeface="Arial" panose="020B0604020202020204" pitchFamily="34" charset="0"/>
              </a:rPr>
              <a:pPr/>
              <a:t>45</a:t>
            </a:fld>
            <a:endParaRPr kumimoji="1" lang="en-US" altLang="ja-JP">
              <a:latin typeface="Arial" panose="020B0604020202020204" pitchFamily="34" charset="0"/>
            </a:endParaRPr>
          </a:p>
        </p:txBody>
      </p:sp>
      <p:sp>
        <p:nvSpPr>
          <p:cNvPr id="10137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教材についての配慮事項です。</a:t>
            </a:r>
            <a:endParaRPr lang="en-US" altLang="ja-JP" dirty="0">
              <a:latin typeface="ＭＳ 明朝" pitchFamily="17" charset="-128"/>
              <a:ea typeface="ＭＳ 明朝" pitchFamily="17" charset="-128"/>
            </a:endParaRPr>
          </a:p>
          <a:p>
            <a:pPr eaLnBrk="1" hangingPunct="1">
              <a:defRPr/>
            </a:pPr>
            <a:r>
              <a:rPr lang="ja-JP" altLang="en-US" dirty="0">
                <a:latin typeface="ＭＳ 明朝" pitchFamily="17" charset="-128"/>
                <a:ea typeface="ＭＳ 明朝" pitchFamily="17" charset="-128"/>
              </a:rPr>
              <a:t>①</a:t>
            </a:r>
            <a:r>
              <a:rPr lang="ja-JP" altLang="en-US" dirty="0">
                <a:solidFill>
                  <a:schemeClr val="tx2">
                    <a:lumMod val="50000"/>
                  </a:schemeClr>
                </a:solidFill>
                <a:latin typeface="ＭＳ 明朝" pitchFamily="17" charset="-128"/>
                <a:ea typeface="ＭＳ 明朝" pitchFamily="17" charset="-128"/>
              </a:rPr>
              <a:t>生徒の発達段階に即して適切な話題や題材を精選して</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調和的に取り上げること。各領域に例示している言語活動が</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十分に行われるよう教材を選定すること。</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②８項目の観点に配慮して，内容の面でも，教材の話題，</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題材を偏りなく選定すること。</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③「Ｃ読むこと」の教材については，説明的な文章や</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文学的な文章などの文章の種類を調和的に取り扱うこと。</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説明的な文章については，適宜，図表や写真などを</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含むものを取り上げること。</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④近代以降の代表的な作家の作品を，</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いずれかの学年で取り上げること。</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⑤古典に関する教材については，古典の原文に加え，</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古典の現代語訳，古典について解説した文章などを取り上げること。</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以上</a:t>
            </a:r>
            <a:r>
              <a:rPr lang="ja-JP" altLang="en-US" dirty="0">
                <a:latin typeface="ＭＳ 明朝" pitchFamily="17" charset="-128"/>
                <a:ea typeface="ＭＳ 明朝" pitchFamily="17" charset="-128"/>
              </a:rPr>
              <a:t>の５つにわたって記述されています。</a:t>
            </a:r>
          </a:p>
        </p:txBody>
      </p:sp>
    </p:spTree>
    <p:extLst>
      <p:ext uri="{BB962C8B-B14F-4D97-AF65-F5344CB8AC3E}">
        <p14:creationId xmlns:p14="http://schemas.microsoft.com/office/powerpoint/2010/main" val="2907142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BCFC60D-E86C-4988-925C-91D000903A30}" type="slidenum">
              <a:rPr kumimoji="1" lang="en-US" altLang="ja-JP" smtClean="0">
                <a:latin typeface="Arial" panose="020B0604020202020204" pitchFamily="34" charset="0"/>
              </a:rPr>
              <a:pPr/>
              <a:t>46</a:t>
            </a:fld>
            <a:endParaRPr kumimoji="1" lang="en-US" altLang="ja-JP">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以上で，「新教育課程　国語」の説明</a:t>
            </a:r>
            <a:r>
              <a:rPr lang="ja-JP" altLang="en-US">
                <a:latin typeface="ＭＳ 明朝" panose="02020609040205080304" pitchFamily="17" charset="-128"/>
                <a:ea typeface="ＭＳ 明朝" panose="02020609040205080304" pitchFamily="17" charset="-128"/>
              </a:rPr>
              <a:t>を終わります。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3781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44C7DF9-AE2B-429A-B806-CC33F940C939}"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100"/>
              </a:lnSpc>
            </a:pPr>
            <a:r>
              <a:rPr lang="ja-JP" altLang="en-US" sz="1000">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次に，学習内容の改善・充実について説明します。４点ございます。</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１点は，語彙指導の改善・充実です。</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語彙を量と質の両面から充実させるために，各学年において，</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指導の重点となる語句のまとまりが示され，指導事項が系統化されました。</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２点は，情報の扱い方に関する指導の改善・充実です。</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「情報の扱い方に関する事項」を新設し，</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「情報と情報との関係」と「情報の整理」に整理して示されました。</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３点は，学習過程の明確化，「考えの形成」の重視です。</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活動を通じてどのような資質･能力を育成するかを示すため，</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学習過程が改めて整理されました。</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この整理を踏まえ，各領域の学習過程が一層明確にされ，</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それぞれの学習過程に各指導事項が位置付けられました。</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また，従前は「読むこと」のみに位置付けられていた「考えの形成」が，</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全ての領域に位置付けられました。</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４点は，我が国の言語文化に関する指導の改善・充実です。</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「伝統的な言語文化」，「言葉の由来や変化」，「書写」，「読書」に関する</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指導事項が「我が国の言語文化に関する事項」として整理され，</a:t>
            </a:r>
            <a:endParaRPr lang="en-US" altLang="ja-JP">
              <a:latin typeface="ＭＳ 明朝" panose="02020609040205080304" pitchFamily="17" charset="-128"/>
              <a:ea typeface="ＭＳ 明朝" panose="02020609040205080304" pitchFamily="17" charset="-128"/>
            </a:endParaRPr>
          </a:p>
          <a:p>
            <a:pPr eaLnBrk="1" hangingPunct="1">
              <a:lnSpc>
                <a:spcPts val="1100"/>
              </a:lnSpc>
            </a:pPr>
            <a:r>
              <a:rPr lang="ja-JP" altLang="en-US">
                <a:latin typeface="ＭＳ 明朝" panose="02020609040205080304" pitchFamily="17" charset="-128"/>
                <a:ea typeface="ＭＳ 明朝" panose="02020609040205080304" pitchFamily="17" charset="-128"/>
              </a:rPr>
              <a:t>　その内容の改善が図られました。</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4527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348A615-E69A-471F-8C3B-654D639FFCC1}"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pPr>
            <a:r>
              <a:rPr lang="ja-JP" altLang="en-US" sz="1000" dirty="0">
                <a:latin typeface="ＭＳ 明朝" panose="02020609040205080304" pitchFamily="17" charset="-128"/>
                <a:ea typeface="ＭＳ 明朝" panose="02020609040205080304" pitchFamily="17" charset="-128"/>
              </a:rPr>
              <a:t>次に，学習の系統性の重視についてです。</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国語科の指導内容は，系統的・段階的に上の学年につながっていくとともに，螺旋的・反復的に繰り返しながら学習し，資質・能力の定着を図ることを基本としています。</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このため，小・中学校を通じて，指導事項と言語活動例のそれぞれにおいて，重点を置くべき指導内容が明確にされ，その系統性が図られました。系統表が，指導要領解説の１６６ページ以降に示されています。</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学習の系統性を確認するときには，この系統表を参照してください。　</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次に，授業改善のための言語活動の創意工夫についてです。　</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今回の改訂では，</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思考力，判断力，表現力等</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の各領域において，</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どのような資質・能力を育成するかを（１）の指導事項に示し，どのような言語活動を通して資質・能力を育成するかを</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（２）の言語活動例に示すという関係を明確にするとともに，各学校の創意工夫により授業改善が行われるようにする観点から，</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言語活動例が言語活動の種類ごとにまとめた形で示されました。</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最後に，読書指導の改善・充実についてです。</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中央教育審議会答申において，</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「読書は，国語科で育成を目指す資質・能力をより高める重要な活動の一つである。」とされたことを踏まえ，</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各学年において，国語科の学習が読書活動に結び付くよう，</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知識及び技能</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に「読書」に関する指導事項が位置付けられるとともに，</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「読むこと」の領域では，</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r>
              <a:rPr lang="ja-JP" altLang="en-US" sz="1000" dirty="0">
                <a:latin typeface="ＭＳ 明朝" panose="02020609040205080304" pitchFamily="17" charset="-128"/>
                <a:ea typeface="ＭＳ 明朝" panose="02020609040205080304" pitchFamily="17" charset="-128"/>
              </a:rPr>
              <a:t>学校図書館などを利用して様々な本などから情報を得て活用する言語活動例が示されました。</a:t>
            </a:r>
            <a:endParaRPr lang="en-US" altLang="ja-JP"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0905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51D1E32E-D517-4833-8E60-9A1280D2095D}"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pPr>
            <a:r>
              <a:rPr lang="ja-JP" altLang="en-US">
                <a:latin typeface="ＭＳ 明朝" panose="02020609040205080304" pitchFamily="17" charset="-128"/>
                <a:ea typeface="ＭＳ 明朝" panose="02020609040205080304" pitchFamily="17" charset="-128"/>
              </a:rPr>
              <a:t>では，国語科の目標について説明します。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目標の冒頭に「言葉による見方・考え方を働かせ，</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言語活動を通して，国語で正確に理解し適切に表現する</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資質・能力を次のとおり育成することを目指す」ということが示されています。</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これは，国語科が国語で理解し表現する言語能力を育成する教科で</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あることを示しています。また，育成すべき三つの柱の資質・能力に合わせて</a:t>
            </a:r>
            <a:endParaRPr lang="en-US" altLang="ja-JP">
              <a:latin typeface="ＭＳ 明朝" panose="02020609040205080304" pitchFamily="17" charset="-128"/>
              <a:ea typeface="ＭＳ 明朝" panose="02020609040205080304" pitchFamily="17" charset="-128"/>
            </a:endParaRPr>
          </a:p>
          <a:p>
            <a:pPr eaLnBrk="1" hangingPunct="1">
              <a:lnSpc>
                <a:spcPts val="1200"/>
              </a:lnSpc>
            </a:pPr>
            <a:r>
              <a:rPr lang="ja-JP" altLang="en-US">
                <a:latin typeface="ＭＳ 明朝" panose="02020609040205080304" pitchFamily="17" charset="-128"/>
                <a:ea typeface="ＭＳ 明朝" panose="02020609040205080304" pitchFamily="17" charset="-128"/>
              </a:rPr>
              <a:t>（１）から（３）の目標が示されました。</a:t>
            </a:r>
            <a:endParaRPr lang="en-US" altLang="ja-JP">
              <a:latin typeface="ＭＳ 明朝" panose="02020609040205080304" pitchFamily="17" charset="-128"/>
              <a:ea typeface="ＭＳ 明朝" panose="02020609040205080304" pitchFamily="17" charset="-128"/>
            </a:endParaRP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7088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200"/>
              </a:lnSpc>
            </a:pPr>
            <a:r>
              <a:rPr lang="ja-JP" altLang="en-US">
                <a:latin typeface="ＭＳ 明朝" panose="02020609040205080304" pitchFamily="17" charset="-128"/>
                <a:ea typeface="ＭＳ 明朝" panose="02020609040205080304" pitchFamily="17" charset="-128"/>
              </a:rPr>
              <a:t>国語科の目標にある  「言葉による見方・考え方を働かせ」るとは，</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生徒が学習の中で，対象と言葉，言葉と言葉との関係を，言葉の意味，働き，</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使い方等に着目して捉えたり問い直したりして，言葉への自覚を高めること</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であると考えられています。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国語科においては，言葉を通じた理解や表現及びそこで用いられる</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言葉そのものが学習対象です。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このため，「言葉による見方・考え方」を働かせることが，</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育成を目指す資質・能力をよりよく身に付けることにつながります。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また，言語能力を育成する中心的な役割を担う国語科においては，</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言語活動を通して資質・能力を育成します。</a:t>
            </a:r>
            <a:endParaRPr lang="en-US" altLang="ja-JP">
              <a:latin typeface="ＭＳ 明朝" panose="02020609040205080304" pitchFamily="17" charset="-128"/>
              <a:ea typeface="ＭＳ 明朝" panose="02020609040205080304" pitchFamily="17" charset="-128"/>
            </a:endParaRPr>
          </a:p>
          <a:p>
            <a:pPr>
              <a:lnSpc>
                <a:spcPts val="1200"/>
              </a:lnSpc>
            </a:pPr>
            <a:r>
              <a:rPr lang="ja-JP" altLang="en-US">
                <a:latin typeface="ＭＳ 明朝" panose="02020609040205080304" pitchFamily="17" charset="-128"/>
                <a:ea typeface="ＭＳ 明朝" panose="02020609040205080304" pitchFamily="17" charset="-128"/>
              </a:rPr>
              <a:t>目標に，「言語活動を通して」とあるのはこの考え方を示したものです。</a:t>
            </a:r>
            <a:endParaRPr lang="en-US" altLang="ja-JP">
              <a:latin typeface="ＭＳ 明朝" panose="02020609040205080304" pitchFamily="17" charset="-128"/>
              <a:ea typeface="ＭＳ 明朝" panose="02020609040205080304" pitchFamily="17" charset="-128"/>
            </a:endParaRPr>
          </a:p>
        </p:txBody>
      </p:sp>
      <p:sp>
        <p:nvSpPr>
          <p:cNvPr id="25604"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E1916E3-5C16-46C1-AF36-AAA0FD6CFD12}" type="slidenum">
              <a:rPr lang="en-US" altLang="ja-JP" smtClean="0">
                <a:latin typeface="Arial" panose="020B0604020202020204" pitchFamily="34" charset="0"/>
              </a:rPr>
              <a:pPr/>
              <a:t>8</a:t>
            </a:fld>
            <a:endParaRPr lang="en-US" altLang="ja-JP">
              <a:latin typeface="Arial" panose="020B0604020202020204" pitchFamily="34" charset="0"/>
            </a:endParaRPr>
          </a:p>
        </p:txBody>
      </p:sp>
    </p:spTree>
    <p:extLst>
      <p:ext uri="{BB962C8B-B14F-4D97-AF65-F5344CB8AC3E}">
        <p14:creationId xmlns:p14="http://schemas.microsoft.com/office/powerpoint/2010/main" val="43544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400"/>
              </a:lnSpc>
            </a:pPr>
            <a:r>
              <a:rPr lang="ja-JP" altLang="en-US">
                <a:latin typeface="ＭＳ 明朝" panose="02020609040205080304" pitchFamily="17" charset="-128"/>
                <a:ea typeface="ＭＳ 明朝" panose="02020609040205080304" pitchFamily="17" charset="-128"/>
              </a:rPr>
              <a:t>「国語で正確に理解し適切に表現する資質，能力」とは，</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国語で表現された内容や事柄を正確に理解する資質・能力，</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国語を使って内容や事柄を適切に表現する資質・能力のことです。</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正確に理解する資質・能力と，適切に表現する資質・能力とは，</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連続的かつ同時的に機能するものですが，</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表現する内容となる自分の考えなどを形成するためには</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国語で表現された様々な事物，経験，思い，考え等を</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理解することが必要です。</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このため，従前は，「国語を適切に表現し正確に理解する能力」と</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「表現」，「理解」の順でしたが，</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今回の改訂で，「正確に理解し適切に表現する資質・能力」という</a:t>
            </a:r>
            <a:endParaRPr lang="en-US" altLang="ja-JP">
              <a:latin typeface="ＭＳ 明朝" panose="02020609040205080304" pitchFamily="17" charset="-128"/>
              <a:ea typeface="ＭＳ 明朝" panose="02020609040205080304" pitchFamily="17" charset="-128"/>
            </a:endParaRPr>
          </a:p>
          <a:p>
            <a:pPr>
              <a:lnSpc>
                <a:spcPts val="1400"/>
              </a:lnSpc>
            </a:pPr>
            <a:r>
              <a:rPr lang="ja-JP" altLang="en-US">
                <a:latin typeface="ＭＳ 明朝" panose="02020609040205080304" pitchFamily="17" charset="-128"/>
                <a:ea typeface="ＭＳ 明朝" panose="02020609040205080304" pitchFamily="17" charset="-128"/>
              </a:rPr>
              <a:t>「理解」，「表現」の順になっています。</a:t>
            </a:r>
            <a:endParaRPr lang="en-US" altLang="ja-JP">
              <a:latin typeface="ＭＳ 明朝" panose="02020609040205080304" pitchFamily="17" charset="-128"/>
              <a:ea typeface="ＭＳ 明朝" panose="02020609040205080304" pitchFamily="17" charset="-128"/>
            </a:endParaRPr>
          </a:p>
        </p:txBody>
      </p:sp>
      <p:sp>
        <p:nvSpPr>
          <p:cNvPr id="27652"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5E481D0-6C11-4282-821E-68C7AAE27E46}" type="slidenum">
              <a:rPr lang="en-US" altLang="ja-JP" smtClean="0">
                <a:latin typeface="Arial" panose="020B0604020202020204" pitchFamily="34" charset="0"/>
              </a:rPr>
              <a:pPr/>
              <a:t>9</a:t>
            </a:fld>
            <a:endParaRPr lang="en-US" altLang="ja-JP">
              <a:latin typeface="Arial" panose="020B0604020202020204" pitchFamily="34" charset="0"/>
            </a:endParaRPr>
          </a:p>
        </p:txBody>
      </p:sp>
    </p:spTree>
    <p:extLst>
      <p:ext uri="{BB962C8B-B14F-4D97-AF65-F5344CB8AC3E}">
        <p14:creationId xmlns:p14="http://schemas.microsoft.com/office/powerpoint/2010/main" val="327681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B3914839-3731-4C9B-BC07-6F4FF35FADF7}" type="slidenum">
              <a:rPr lang="en-US" altLang="ja-JP"/>
              <a:pPr>
                <a:defRPr/>
              </a:pPr>
              <a:t>‹#›</a:t>
            </a:fld>
            <a:endParaRPr lang="en-US" altLang="ja-JP"/>
          </a:p>
        </p:txBody>
      </p:sp>
    </p:spTree>
    <p:extLst>
      <p:ext uri="{BB962C8B-B14F-4D97-AF65-F5344CB8AC3E}">
        <p14:creationId xmlns:p14="http://schemas.microsoft.com/office/powerpoint/2010/main" val="106265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FBA3F632-8CA0-4882-88F3-7234701B15A3}" type="slidenum">
              <a:rPr lang="en-US" altLang="ja-JP"/>
              <a:pPr>
                <a:defRPr/>
              </a:pPr>
              <a:t>‹#›</a:t>
            </a:fld>
            <a:endParaRPr lang="en-US" altLang="ja-JP"/>
          </a:p>
        </p:txBody>
      </p:sp>
    </p:spTree>
    <p:extLst>
      <p:ext uri="{BB962C8B-B14F-4D97-AF65-F5344CB8AC3E}">
        <p14:creationId xmlns:p14="http://schemas.microsoft.com/office/powerpoint/2010/main" val="47633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3214B6F1-B823-4EE8-97D7-606FE294E603}" type="slidenum">
              <a:rPr lang="en-US" altLang="ja-JP"/>
              <a:pPr>
                <a:defRPr/>
              </a:pPr>
              <a:t>‹#›</a:t>
            </a:fld>
            <a:endParaRPr lang="en-US" altLang="ja-JP"/>
          </a:p>
        </p:txBody>
      </p:sp>
    </p:spTree>
    <p:extLst>
      <p:ext uri="{BB962C8B-B14F-4D97-AF65-F5344CB8AC3E}">
        <p14:creationId xmlns:p14="http://schemas.microsoft.com/office/powerpoint/2010/main" val="333112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92925289-DB7A-458C-8645-96C71C558534}" type="slidenum">
              <a:rPr lang="en-US" altLang="ja-JP"/>
              <a:pPr>
                <a:defRPr/>
              </a:pPr>
              <a:t>‹#›</a:t>
            </a:fld>
            <a:endParaRPr lang="en-US" altLang="ja-JP"/>
          </a:p>
        </p:txBody>
      </p:sp>
    </p:spTree>
    <p:extLst>
      <p:ext uri="{BB962C8B-B14F-4D97-AF65-F5344CB8AC3E}">
        <p14:creationId xmlns:p14="http://schemas.microsoft.com/office/powerpoint/2010/main" val="51349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35E19E2-27FF-4F40-9EB6-E2C8010C0195}" type="slidenum">
              <a:rPr lang="en-US" altLang="ja-JP"/>
              <a:pPr>
                <a:defRPr/>
              </a:pPr>
              <a:t>‹#›</a:t>
            </a:fld>
            <a:endParaRPr lang="en-US" altLang="ja-JP"/>
          </a:p>
        </p:txBody>
      </p:sp>
    </p:spTree>
    <p:extLst>
      <p:ext uri="{BB962C8B-B14F-4D97-AF65-F5344CB8AC3E}">
        <p14:creationId xmlns:p14="http://schemas.microsoft.com/office/powerpoint/2010/main" val="5066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417DB066-C392-48BF-A4A0-7670055FA336}" type="slidenum">
              <a:rPr lang="en-US" altLang="ja-JP"/>
              <a:pPr>
                <a:defRPr/>
              </a:pPr>
              <a:t>‹#›</a:t>
            </a:fld>
            <a:endParaRPr lang="en-US" altLang="ja-JP"/>
          </a:p>
        </p:txBody>
      </p:sp>
    </p:spTree>
    <p:extLst>
      <p:ext uri="{BB962C8B-B14F-4D97-AF65-F5344CB8AC3E}">
        <p14:creationId xmlns:p14="http://schemas.microsoft.com/office/powerpoint/2010/main" val="380797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6F688314-B78D-466A-A8DC-3F437D663BA3}" type="slidenum">
              <a:rPr lang="en-US" altLang="ja-JP"/>
              <a:pPr>
                <a:defRPr/>
              </a:pPr>
              <a:t>‹#›</a:t>
            </a:fld>
            <a:endParaRPr lang="en-US" altLang="ja-JP"/>
          </a:p>
        </p:txBody>
      </p:sp>
    </p:spTree>
    <p:extLst>
      <p:ext uri="{BB962C8B-B14F-4D97-AF65-F5344CB8AC3E}">
        <p14:creationId xmlns:p14="http://schemas.microsoft.com/office/powerpoint/2010/main" val="127204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14BBAF03-5877-4B00-BCC8-C80AB596577D}" type="slidenum">
              <a:rPr lang="en-US" altLang="ja-JP"/>
              <a:pPr>
                <a:defRPr/>
              </a:pPr>
              <a:t>‹#›</a:t>
            </a:fld>
            <a:endParaRPr lang="en-US" altLang="ja-JP"/>
          </a:p>
        </p:txBody>
      </p:sp>
    </p:spTree>
    <p:extLst>
      <p:ext uri="{BB962C8B-B14F-4D97-AF65-F5344CB8AC3E}">
        <p14:creationId xmlns:p14="http://schemas.microsoft.com/office/powerpoint/2010/main" val="8212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D328D5C1-A5ED-48ED-866F-9433F08CFADB}" type="slidenum">
              <a:rPr lang="en-US" altLang="ja-JP"/>
              <a:pPr>
                <a:defRPr/>
              </a:pPr>
              <a:t>‹#›</a:t>
            </a:fld>
            <a:endParaRPr lang="en-US" altLang="ja-JP"/>
          </a:p>
        </p:txBody>
      </p:sp>
    </p:spTree>
    <p:extLst>
      <p:ext uri="{BB962C8B-B14F-4D97-AF65-F5344CB8AC3E}">
        <p14:creationId xmlns:p14="http://schemas.microsoft.com/office/powerpoint/2010/main" val="233042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C74F4E17-0DCD-450B-B036-728CC7D12203}" type="slidenum">
              <a:rPr lang="en-US" altLang="ja-JP"/>
              <a:pPr>
                <a:defRPr/>
              </a:pPr>
              <a:t>‹#›</a:t>
            </a:fld>
            <a:endParaRPr lang="en-US" altLang="ja-JP"/>
          </a:p>
        </p:txBody>
      </p:sp>
    </p:spTree>
    <p:extLst>
      <p:ext uri="{BB962C8B-B14F-4D97-AF65-F5344CB8AC3E}">
        <p14:creationId xmlns:p14="http://schemas.microsoft.com/office/powerpoint/2010/main" val="82000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B7C43C1F-F529-4976-8D35-AECC0622266C}" type="slidenum">
              <a:rPr lang="en-US" altLang="ja-JP"/>
              <a:pPr>
                <a:defRPr/>
              </a:pPr>
              <a:t>‹#›</a:t>
            </a:fld>
            <a:endParaRPr lang="en-US" altLang="ja-JP"/>
          </a:p>
        </p:txBody>
      </p:sp>
    </p:spTree>
    <p:extLst>
      <p:ext uri="{BB962C8B-B14F-4D97-AF65-F5344CB8AC3E}">
        <p14:creationId xmlns:p14="http://schemas.microsoft.com/office/powerpoint/2010/main" val="313253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3442D003-F585-4A30-8027-D6ED2D6F1C36}"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949" r:id="rId1"/>
    <p:sldLayoutId id="2147485944" r:id="rId2"/>
    <p:sldLayoutId id="2147485950" r:id="rId3"/>
    <p:sldLayoutId id="2147485945" r:id="rId4"/>
    <p:sldLayoutId id="2147485946" r:id="rId5"/>
    <p:sldLayoutId id="2147485947" r:id="rId6"/>
    <p:sldLayoutId id="2147485951" r:id="rId7"/>
    <p:sldLayoutId id="2147485952" r:id="rId8"/>
    <p:sldLayoutId id="2147485953" r:id="rId9"/>
    <p:sldLayoutId id="2147485948" r:id="rId10"/>
    <p:sldLayoutId id="2147485954"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国語</a:t>
            </a:r>
          </a:p>
        </p:txBody>
      </p:sp>
      <p:sp>
        <p:nvSpPr>
          <p:cNvPr id="6149" name="AutoShape 12"/>
          <p:cNvSpPr>
            <a:spLocks noChangeArrowheads="1"/>
          </p:cNvSpPr>
          <p:nvPr/>
        </p:nvSpPr>
        <p:spPr bwMode="auto">
          <a:xfrm>
            <a:off x="1557338" y="2252663"/>
            <a:ext cx="6264275" cy="3048545"/>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国語科の改訂の趣旨及び要点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国語科の目標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国語科の内容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389682"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18"/>
    </mc:Choice>
    <mc:Fallback xmlns="">
      <p:transition spd="slow" advTm="31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グループ化 2"/>
          <p:cNvGrpSpPr>
            <a:grpSpLocks/>
          </p:cNvGrpSpPr>
          <p:nvPr/>
        </p:nvGrpSpPr>
        <p:grpSpPr bwMode="auto">
          <a:xfrm>
            <a:off x="300038" y="3398838"/>
            <a:ext cx="8642350" cy="1447800"/>
            <a:chOff x="141288" y="2845502"/>
            <a:chExt cx="8642350" cy="1447593"/>
          </a:xfrm>
        </p:grpSpPr>
        <p:sp>
          <p:nvSpPr>
            <p:cNvPr id="28680" name="テキスト ボックス 6"/>
            <p:cNvSpPr txBox="1">
              <a:spLocks noChangeArrowheads="1"/>
            </p:cNvSpPr>
            <p:nvPr/>
          </p:nvSpPr>
          <p:spPr bwMode="auto">
            <a:xfrm>
              <a:off x="299620" y="2969133"/>
              <a:ext cx="83256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具体的には，内容の</a:t>
              </a:r>
              <a:r>
                <a:rPr kumimoji="1" lang="en-US" altLang="ja-JP" sz="2400">
                  <a:latin typeface="HGP創英角ｺﾞｼｯｸUB" panose="020B0900000000000000" pitchFamily="50" charset="-128"/>
                  <a:ea typeface="HGP創英角ｺﾞｼｯｸUB" panose="020B0900000000000000" pitchFamily="50" charset="-128"/>
                </a:rPr>
                <a:t> 〔</a:t>
              </a:r>
              <a:r>
                <a:rPr kumimoji="1" lang="ja-JP" altLang="en-US" sz="2400">
                  <a:latin typeface="HGP創英角ｺﾞｼｯｸUB" panose="020B0900000000000000" pitchFamily="50" charset="-128"/>
                  <a:ea typeface="HGP創英角ｺﾞｼｯｸUB" panose="020B0900000000000000" pitchFamily="50" charset="-128"/>
                </a:rPr>
                <a:t>知識及び技能</a:t>
              </a:r>
              <a:r>
                <a:rPr kumimoji="1" lang="en-US" altLang="ja-JP" sz="2400">
                  <a:latin typeface="HGP創英角ｺﾞｼｯｸUB" panose="020B0900000000000000" pitchFamily="50" charset="-128"/>
                  <a:ea typeface="HGP創英角ｺﾞｼｯｸUB" panose="020B0900000000000000" pitchFamily="50" charset="-128"/>
                </a:rPr>
                <a:t>〕</a:t>
              </a:r>
              <a:r>
                <a:rPr kumimoji="1" lang="ja-JP" altLang="en-US" sz="2400">
                  <a:latin typeface="HGP創英角ｺﾞｼｯｸUB" panose="020B0900000000000000" pitchFamily="50" charset="-128"/>
                  <a:ea typeface="HGP創英角ｺﾞｼｯｸUB" panose="020B0900000000000000" pitchFamily="50" charset="-128"/>
                </a:rPr>
                <a:t>に示されている言葉の特徴や使い方，話や文章に含まれている情報の扱い方，我が国の言語文化に関する「知識及び技能」のこと。</a:t>
              </a:r>
            </a:p>
          </p:txBody>
        </p:sp>
        <p:sp>
          <p:nvSpPr>
            <p:cNvPr id="6" name="角丸四角形 5"/>
            <p:cNvSpPr/>
            <p:nvPr/>
          </p:nvSpPr>
          <p:spPr>
            <a:xfrm>
              <a:off x="141288" y="2845502"/>
              <a:ext cx="8642350" cy="144759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28675" name="Text Box 19"/>
          <p:cNvSpPr txBox="1">
            <a:spLocks noChangeArrowheads="1"/>
          </p:cNvSpPr>
          <p:nvPr/>
        </p:nvSpPr>
        <p:spPr bwMode="auto">
          <a:xfrm>
            <a:off x="141288" y="77946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2867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16" name="AutoShape 10"/>
          <p:cNvSpPr>
            <a:spLocks noChangeArrowheads="1"/>
          </p:cNvSpPr>
          <p:nvPr/>
        </p:nvSpPr>
        <p:spPr bwMode="auto">
          <a:xfrm>
            <a:off x="134938" y="1374775"/>
            <a:ext cx="8947150" cy="1565275"/>
          </a:xfrm>
          <a:prstGeom prst="foldedCorner">
            <a:avLst>
              <a:gd name="adj" fmla="val 12500"/>
            </a:avLst>
          </a:prstGeom>
          <a:solidFill>
            <a:srgbClr val="FFFFFF"/>
          </a:solidFill>
          <a:ln w="9525">
            <a:solidFill>
              <a:schemeClr val="tx1"/>
            </a:solidFill>
            <a:round/>
            <a:headEnd/>
            <a:tailEnd/>
          </a:ln>
        </p:spPr>
        <p:txBody>
          <a:bodyPr wrap="none" anchor="ctr"/>
          <a:lstStyle/>
          <a:p>
            <a:pPr algn="just" eaLnBrk="1" hangingPunct="1">
              <a:defRPr/>
            </a:pPr>
            <a:r>
              <a:rPr kumimoji="1" lang="ja-JP" altLang="en-US" sz="2400" dirty="0">
                <a:latin typeface="Tahoma" pitchFamily="34" charset="0"/>
              </a:rPr>
              <a:t>　</a:t>
            </a:r>
            <a:endParaRPr kumimoji="1" lang="en-US" altLang="ja-JP" sz="2400" dirty="0">
              <a:latin typeface="Tahoma" pitchFamily="34" charset="0"/>
            </a:endParaRPr>
          </a:p>
          <a:p>
            <a:pPr marL="457200" indent="-457200" algn="just" eaLnBrk="1" hangingPunct="1">
              <a:buFontTx/>
              <a:buAutoNum type="arabicParenBoth"/>
              <a:defRPr/>
            </a:pPr>
            <a:r>
              <a:rPr kumimoji="1" lang="ja-JP" altLang="en-US" sz="2800" dirty="0">
                <a:latin typeface="Tahoma" pitchFamily="34" charset="0"/>
              </a:rPr>
              <a:t>　 社会生活に必要な国語について，その特質を理解し</a:t>
            </a:r>
            <a:endParaRPr kumimoji="1" lang="en-US" altLang="ja-JP" sz="2800" dirty="0">
              <a:latin typeface="Tahoma" pitchFamily="34" charset="0"/>
            </a:endParaRPr>
          </a:p>
          <a:p>
            <a:pPr algn="just" eaLnBrk="1" hangingPunct="1">
              <a:defRPr/>
            </a:pPr>
            <a:r>
              <a:rPr kumimoji="1" lang="ja-JP" altLang="en-US" sz="2800" dirty="0">
                <a:latin typeface="Tahoma" pitchFamily="34" charset="0"/>
              </a:rPr>
              <a:t>　　適切に使うことができるようにする。　</a:t>
            </a:r>
            <a:endParaRPr kumimoji="1" lang="en-US" altLang="ja-JP" sz="2800" dirty="0">
              <a:latin typeface="Tahoma" pitchFamily="34" charset="0"/>
            </a:endParaRPr>
          </a:p>
          <a:p>
            <a:pPr algn="just" eaLnBrk="1" hangingPunct="1">
              <a:defRPr/>
            </a:pPr>
            <a:r>
              <a:rPr kumimoji="1" lang="ja-JP" altLang="en-US" sz="2800" dirty="0">
                <a:latin typeface="Tahoma" pitchFamily="34" charset="0"/>
              </a:rPr>
              <a:t>　　　　　　　　　　　　　　　　　　　　　　　　　　「知識及び技能」</a:t>
            </a:r>
            <a:endParaRPr kumimoji="1" lang="en-US" altLang="ja-JP" sz="2800" dirty="0">
              <a:latin typeface="Tahoma" pitchFamily="34" charset="0"/>
            </a:endParaRPr>
          </a:p>
          <a:p>
            <a:pPr marL="457200" indent="-457200" algn="just" eaLnBrk="1" hangingPunct="1">
              <a:defRPr/>
            </a:pPr>
            <a:endParaRPr kumimoji="1" lang="en-US" altLang="ja-JP" sz="2400" dirty="0">
              <a:latin typeface="Tahoma" pitchFamily="34" charset="0"/>
            </a:endParaRPr>
          </a:p>
        </p:txBody>
      </p:sp>
      <p:sp>
        <p:nvSpPr>
          <p:cNvPr id="28678" name="テキスト ボックス 6"/>
          <p:cNvSpPr txBox="1">
            <a:spLocks noChangeArrowheads="1"/>
          </p:cNvSpPr>
          <p:nvPr/>
        </p:nvSpPr>
        <p:spPr bwMode="auto">
          <a:xfrm>
            <a:off x="165100" y="5084763"/>
            <a:ext cx="8910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a:t>
            </a:r>
            <a:r>
              <a:rPr lang="ja-JP" altLang="en-US" sz="2400">
                <a:latin typeface="ＭＳ ゴシック" panose="020B0609070205080204" pitchFamily="49" charset="-128"/>
                <a:ea typeface="ＭＳ ゴシック" panose="020B0609070205080204" pitchFamily="49" charset="-128"/>
              </a:rPr>
              <a:t>社会生活における様々な場面で，主体的に活用できる，生きて働く「知識及び技能」として習得することが重要。</a:t>
            </a:r>
            <a:endParaRPr kumimoji="1" lang="ja-JP" altLang="en-US" sz="2400">
              <a:latin typeface="ＭＳ ゴシック" panose="020B0609070205080204" pitchFamily="49" charset="-128"/>
              <a:ea typeface="ＭＳ ゴシック" panose="020B0609070205080204" pitchFamily="49" charset="-128"/>
            </a:endParaRPr>
          </a:p>
        </p:txBody>
      </p:sp>
      <p:sp>
        <p:nvSpPr>
          <p:cNvPr id="10" name="AutoShape 17"/>
          <p:cNvSpPr>
            <a:spLocks noChangeArrowheads="1"/>
          </p:cNvSpPr>
          <p:nvPr/>
        </p:nvSpPr>
        <p:spPr bwMode="auto">
          <a:xfrm>
            <a:off x="6011863" y="193675"/>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P12</a:t>
            </a:r>
            <a:endParaRPr lang="ja-JP" altLang="en-US" dirty="0"/>
          </a:p>
          <a:p>
            <a:pPr algn="ctr" eaLnBrk="1" fontAlgn="auto" hangingPunct="1">
              <a:spcBef>
                <a:spcPct val="0"/>
              </a:spcBef>
              <a:spcAft>
                <a:spcPts val="0"/>
              </a:spcAft>
              <a:buClrTx/>
              <a:buSzTx/>
              <a:buFont typeface="Wingdings" panose="05000000000000000000" pitchFamily="2" charset="2"/>
              <a:buNone/>
              <a:defRPr/>
            </a:pP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404"/>
    </mc:Choice>
    <mc:Fallback xmlns="">
      <p:transition spd="slow" advTm="4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4925" y="0"/>
            <a:ext cx="9178925" cy="6799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723" name="AutoShape 21"/>
          <p:cNvSpPr>
            <a:spLocks noChangeArrowheads="1"/>
          </p:cNvSpPr>
          <p:nvPr/>
        </p:nvSpPr>
        <p:spPr bwMode="auto">
          <a:xfrm>
            <a:off x="115888" y="58738"/>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30724" name="Text Box 19"/>
          <p:cNvSpPr txBox="1">
            <a:spLocks noChangeArrowheads="1"/>
          </p:cNvSpPr>
          <p:nvPr/>
        </p:nvSpPr>
        <p:spPr bwMode="auto">
          <a:xfrm>
            <a:off x="149225" y="842963"/>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30725" name="テキスト ボックス 6"/>
          <p:cNvSpPr txBox="1">
            <a:spLocks noChangeArrowheads="1"/>
          </p:cNvSpPr>
          <p:nvPr/>
        </p:nvSpPr>
        <p:spPr bwMode="auto">
          <a:xfrm>
            <a:off x="144463" y="4149725"/>
            <a:ext cx="89471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伝え合う力を高め</a:t>
            </a:r>
            <a:r>
              <a:rPr lang="ja-JP" altLang="en-US" sz="2400">
                <a:latin typeface="ＭＳ ゴシック" panose="020B0609070205080204" pitchFamily="49" charset="-128"/>
                <a:ea typeface="ＭＳ ゴシック" panose="020B0609070205080204" pitchFamily="49" charset="-128"/>
              </a:rPr>
              <a:t>るとは，人間と人間との関係の中で互いの立場や考えを尊重し，言語を通して正確に理解したり適切に表現したりする力を高めること。</a:t>
            </a:r>
            <a:endParaRPr lang="en-US" altLang="ja-JP" sz="2400">
              <a:latin typeface="ＭＳ ゴシック" panose="020B0609070205080204" pitchFamily="49" charset="-128"/>
              <a:ea typeface="ＭＳ ゴシック" panose="020B0609070205080204" pitchFamily="49" charset="-128"/>
            </a:endParaRPr>
          </a:p>
          <a:p>
            <a:r>
              <a:rPr kumimoji="1" lang="ja-JP" altLang="en-US" sz="2400">
                <a:latin typeface="HGPｺﾞｼｯｸE" panose="020B0900000000000000" pitchFamily="50" charset="-128"/>
                <a:ea typeface="HGPｺﾞｼｯｸE" panose="020B0900000000000000" pitchFamily="50" charset="-128"/>
              </a:rPr>
              <a:t>　</a:t>
            </a:r>
            <a:r>
              <a:rPr kumimoji="1" lang="ja-JP" altLang="en-US" sz="2400">
                <a:latin typeface="HGP創英角ｺﾞｼｯｸUB" panose="020B0900000000000000" pitchFamily="50" charset="-128"/>
                <a:ea typeface="HGP創英角ｺﾞｼｯｸUB" panose="020B0900000000000000" pitchFamily="50" charset="-128"/>
              </a:rPr>
              <a:t>思考力や想像力を養う</a:t>
            </a:r>
            <a:r>
              <a:rPr kumimoji="1" lang="ja-JP" altLang="en-US" sz="2400">
                <a:latin typeface="ＭＳ ゴシック" panose="020B0609070205080204" pitchFamily="49" charset="-128"/>
                <a:ea typeface="ＭＳ ゴシック" panose="020B0609070205080204" pitchFamily="49" charset="-128"/>
              </a:rPr>
              <a:t>とは，言葉を手掛かりとしながら論理的に思考する力や豊かに想像する力を養うこと。</a:t>
            </a:r>
          </a:p>
        </p:txBody>
      </p:sp>
      <p:sp>
        <p:nvSpPr>
          <p:cNvPr id="16" name="AutoShape 10"/>
          <p:cNvSpPr>
            <a:spLocks noChangeArrowheads="1"/>
          </p:cNvSpPr>
          <p:nvPr/>
        </p:nvSpPr>
        <p:spPr bwMode="auto">
          <a:xfrm>
            <a:off x="144463" y="1355725"/>
            <a:ext cx="8947150" cy="1425575"/>
          </a:xfrm>
          <a:prstGeom prst="foldedCorner">
            <a:avLst>
              <a:gd name="adj" fmla="val 12500"/>
            </a:avLst>
          </a:prstGeom>
          <a:solidFill>
            <a:schemeClr val="bg1"/>
          </a:solidFill>
          <a:ln w="9525">
            <a:solidFill>
              <a:schemeClr val="tx1"/>
            </a:solidFill>
            <a:round/>
            <a:headEnd/>
            <a:tailEnd/>
          </a:ln>
        </p:spPr>
        <p:txBody>
          <a:bodyPr wrap="none" anchor="ctr"/>
          <a:lstStyle/>
          <a:p>
            <a:pPr algn="just" eaLnBrk="1" hangingPunct="1">
              <a:defRPr/>
            </a:pPr>
            <a:endParaRPr kumimoji="1" lang="en-US" altLang="ja-JP" sz="2400" dirty="0">
              <a:latin typeface="Tahoma" pitchFamily="34" charset="0"/>
            </a:endParaRPr>
          </a:p>
          <a:p>
            <a:pPr marL="457200" indent="-457200" algn="just" eaLnBrk="1" hangingPunct="1">
              <a:buFontTx/>
              <a:buAutoNum type="arabicParenBoth" startAt="2"/>
              <a:defRPr/>
            </a:pPr>
            <a:r>
              <a:rPr kumimoji="1" lang="ja-JP" altLang="en-US" sz="2800" dirty="0">
                <a:latin typeface="Tahoma" pitchFamily="34" charset="0"/>
              </a:rPr>
              <a:t>社会生活における人との関わりの中で伝え合う力を</a:t>
            </a:r>
            <a:endParaRPr kumimoji="1" lang="en-US" altLang="ja-JP" sz="2800" dirty="0">
              <a:latin typeface="Tahoma" pitchFamily="34" charset="0"/>
            </a:endParaRPr>
          </a:p>
          <a:p>
            <a:pPr algn="just" eaLnBrk="1" hangingPunct="1">
              <a:defRPr/>
            </a:pPr>
            <a:r>
              <a:rPr kumimoji="1" lang="ja-JP" altLang="en-US" sz="2800" dirty="0">
                <a:latin typeface="Tahoma" pitchFamily="34" charset="0"/>
              </a:rPr>
              <a:t>　　高め，思考力や想像力を養う。</a:t>
            </a:r>
            <a:endParaRPr kumimoji="1" lang="en-US" altLang="ja-JP" sz="2800" dirty="0">
              <a:latin typeface="Tahoma" pitchFamily="34" charset="0"/>
            </a:endParaRPr>
          </a:p>
          <a:p>
            <a:pPr algn="just" eaLnBrk="1" hangingPunct="1">
              <a:defRPr/>
            </a:pPr>
            <a:r>
              <a:rPr kumimoji="1" lang="ja-JP" altLang="en-US" sz="2800" dirty="0">
                <a:latin typeface="Tahoma" pitchFamily="34" charset="0"/>
              </a:rPr>
              <a:t>　　　　　　　　　　　　　　　　　　「思考力，判断力，表現力等」</a:t>
            </a:r>
            <a:endParaRPr kumimoji="1" lang="en-US" altLang="ja-JP" sz="2800" dirty="0">
              <a:latin typeface="Tahoma" pitchFamily="34" charset="0"/>
            </a:endParaRPr>
          </a:p>
          <a:p>
            <a:pPr marL="457200" indent="-457200" algn="just" eaLnBrk="1" hangingPunct="1">
              <a:defRPr/>
            </a:pPr>
            <a:endParaRPr kumimoji="1" lang="en-US" altLang="ja-JP" sz="2400" dirty="0">
              <a:latin typeface="Tahoma" pitchFamily="34" charset="0"/>
            </a:endParaRPr>
          </a:p>
        </p:txBody>
      </p:sp>
      <p:sp>
        <p:nvSpPr>
          <p:cNvPr id="9" name="角丸四角形 8"/>
          <p:cNvSpPr/>
          <p:nvPr/>
        </p:nvSpPr>
        <p:spPr>
          <a:xfrm>
            <a:off x="55563" y="2881313"/>
            <a:ext cx="8986837" cy="12795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728" name="テキスト ボックス 10"/>
          <p:cNvSpPr txBox="1">
            <a:spLocks noChangeArrowheads="1"/>
          </p:cNvSpPr>
          <p:nvPr/>
        </p:nvSpPr>
        <p:spPr bwMode="auto">
          <a:xfrm>
            <a:off x="165100" y="2919413"/>
            <a:ext cx="86439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具体的には，内容の</a:t>
            </a:r>
            <a:r>
              <a:rPr kumimoji="1" lang="en-US" altLang="ja-JP" sz="2400">
                <a:latin typeface="HGP創英角ｺﾞｼｯｸUB" panose="020B0900000000000000" pitchFamily="50" charset="-128"/>
                <a:ea typeface="HGP創英角ｺﾞｼｯｸUB" panose="020B0900000000000000" pitchFamily="50" charset="-128"/>
              </a:rPr>
              <a:t>〔</a:t>
            </a:r>
            <a:r>
              <a:rPr kumimoji="1" lang="ja-JP" altLang="en-US" sz="2400">
                <a:latin typeface="HGP創英角ｺﾞｼｯｸUB" panose="020B0900000000000000" pitchFamily="50" charset="-128"/>
                <a:ea typeface="HGP創英角ｺﾞｼｯｸUB" panose="020B0900000000000000" pitchFamily="50" charset="-128"/>
              </a:rPr>
              <a:t>思考力，判断力，表現力等</a:t>
            </a:r>
            <a:r>
              <a:rPr kumimoji="1" lang="en-US" altLang="ja-JP" sz="2400">
                <a:latin typeface="HGP創英角ｺﾞｼｯｸUB" panose="020B0900000000000000" pitchFamily="50" charset="-128"/>
                <a:ea typeface="HGP創英角ｺﾞｼｯｸUB" panose="020B0900000000000000" pitchFamily="50" charset="-128"/>
              </a:rPr>
              <a:t>〕</a:t>
            </a:r>
            <a:r>
              <a:rPr kumimoji="1" lang="ja-JP" altLang="en-US" sz="2400">
                <a:latin typeface="HGP創英角ｺﾞｼｯｸUB" panose="020B0900000000000000" pitchFamily="50" charset="-128"/>
                <a:ea typeface="HGP創英角ｺﾞｼｯｸUB" panose="020B0900000000000000" pitchFamily="50" charset="-128"/>
              </a:rPr>
              <a:t>に示されている「Ａ話すこと・聞くこと」，「Ｂ書くこと」，「Ｃ読むこと」に関する「思考力，判断力，表現力等」のこと。</a:t>
            </a:r>
          </a:p>
        </p:txBody>
      </p:sp>
      <p:sp>
        <p:nvSpPr>
          <p:cNvPr id="30729" name="正方形/長方形 3"/>
          <p:cNvSpPr>
            <a:spLocks noChangeArrowheads="1"/>
          </p:cNvSpPr>
          <p:nvPr/>
        </p:nvSpPr>
        <p:spPr bwMode="auto">
          <a:xfrm>
            <a:off x="55563" y="6015038"/>
            <a:ext cx="91440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ゴシック" panose="020B0609070205080204" pitchFamily="49" charset="-128"/>
                <a:ea typeface="ＭＳ ゴシック" panose="020B0609070205080204" pitchFamily="49" charset="-128"/>
              </a:rPr>
              <a:t>  未知の状況にも対応できる「思考力，判断力，表現力等」として育成することが重要。</a:t>
            </a:r>
            <a:endParaRPr kumimoji="1" lang="ja-JP" altLang="en-US" sz="2400">
              <a:latin typeface="ＭＳ ゴシック" panose="020B0609070205080204" pitchFamily="49" charset="-128"/>
              <a:ea typeface="ＭＳ ゴシック" panose="020B0609070205080204" pitchFamily="49" charset="-128"/>
            </a:endParaRPr>
          </a:p>
        </p:txBody>
      </p:sp>
      <p:sp>
        <p:nvSpPr>
          <p:cNvPr id="11" name="AutoShape 17"/>
          <p:cNvSpPr>
            <a:spLocks noChangeArrowheads="1"/>
          </p:cNvSpPr>
          <p:nvPr/>
        </p:nvSpPr>
        <p:spPr bwMode="auto">
          <a:xfrm>
            <a:off x="5800725" y="16033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P12-13</a:t>
            </a:r>
            <a:endParaRPr lang="ja-JP" altLang="en-US" dirty="0"/>
          </a:p>
          <a:p>
            <a:pPr algn="ctr" eaLnBrk="1" fontAlgn="auto" hangingPunct="1">
              <a:spcBef>
                <a:spcPct val="0"/>
              </a:spcBef>
              <a:spcAft>
                <a:spcPts val="0"/>
              </a:spcAft>
              <a:buClrTx/>
              <a:buSzTx/>
              <a:buFont typeface="Wingdings" panose="05000000000000000000" pitchFamily="2" charset="2"/>
              <a:buNone/>
              <a:defRPr/>
            </a:pP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44"/>
    </mc:Choice>
    <mc:Fallback xmlns="">
      <p:transition spd="slow" advTm="4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32771" name="Text Box 19"/>
          <p:cNvSpPr txBox="1">
            <a:spLocks noChangeArrowheads="1"/>
          </p:cNvSpPr>
          <p:nvPr/>
        </p:nvSpPr>
        <p:spPr bwMode="auto">
          <a:xfrm>
            <a:off x="71438" y="819150"/>
            <a:ext cx="3241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32772" name="AutoShape 21"/>
          <p:cNvSpPr>
            <a:spLocks noChangeArrowheads="1"/>
          </p:cNvSpPr>
          <p:nvPr/>
        </p:nvSpPr>
        <p:spPr bwMode="auto">
          <a:xfrm>
            <a:off x="84138" y="69850"/>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32773" name="テキスト ボックス 6"/>
          <p:cNvSpPr txBox="1">
            <a:spLocks noChangeArrowheads="1"/>
          </p:cNvSpPr>
          <p:nvPr/>
        </p:nvSpPr>
        <p:spPr bwMode="auto">
          <a:xfrm>
            <a:off x="103188" y="4337050"/>
            <a:ext cx="8947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言葉がもつ価値</a:t>
            </a:r>
            <a:r>
              <a:rPr lang="ja-JP" altLang="en-US" sz="2400">
                <a:latin typeface="ＭＳ ゴシック" panose="020B0609070205080204" pitchFamily="49" charset="-128"/>
                <a:ea typeface="ＭＳ ゴシック" panose="020B0609070205080204" pitchFamily="49" charset="-128"/>
              </a:rPr>
              <a:t>には，言葉によって自分の考えを形成したり新しい考えを生み出したりすること，言葉から様々なことを感じたり，感じたことを言葉にしたりすることで心を豊かにすること，言葉を通じて人や社会と関わり自他の存在について理解を深めることなどがあること。</a:t>
            </a:r>
            <a:endParaRPr kumimoji="1" lang="ja-JP" altLang="en-US" sz="2400">
              <a:latin typeface="ＭＳ ゴシック" panose="020B0609070205080204" pitchFamily="49" charset="-128"/>
              <a:ea typeface="ＭＳ ゴシック" panose="020B0609070205080204" pitchFamily="49" charset="-128"/>
            </a:endParaRPr>
          </a:p>
        </p:txBody>
      </p:sp>
      <p:sp>
        <p:nvSpPr>
          <p:cNvPr id="11" name="AutoShape 10"/>
          <p:cNvSpPr>
            <a:spLocks noChangeArrowheads="1"/>
          </p:cNvSpPr>
          <p:nvPr/>
        </p:nvSpPr>
        <p:spPr bwMode="auto">
          <a:xfrm>
            <a:off x="98425" y="1366838"/>
            <a:ext cx="8947150" cy="2133600"/>
          </a:xfrm>
          <a:prstGeom prst="foldedCorner">
            <a:avLst>
              <a:gd name="adj" fmla="val 12500"/>
            </a:avLst>
          </a:prstGeom>
          <a:solidFill>
            <a:srgbClr val="FFFFFF"/>
          </a:solidFill>
          <a:ln w="9525">
            <a:solidFill>
              <a:schemeClr val="tx1"/>
            </a:solidFill>
            <a:round/>
            <a:headEnd/>
            <a:tailEnd/>
          </a:ln>
        </p:spPr>
        <p:txBody>
          <a:bodyPr wrap="none" anchor="ctr"/>
          <a:lstStyle/>
          <a:p>
            <a:pPr marL="457200" indent="-457200" algn="just" eaLnBrk="1" hangingPunct="1">
              <a:buFontTx/>
              <a:buAutoNum type="arabicParenBoth" startAt="3"/>
              <a:defRPr/>
            </a:pPr>
            <a:endParaRPr kumimoji="1" lang="en-US" altLang="ja-JP" sz="2800" dirty="0">
              <a:latin typeface="Tahoma" pitchFamily="34" charset="0"/>
            </a:endParaRPr>
          </a:p>
          <a:p>
            <a:pPr marL="457200" indent="-457200" algn="just" eaLnBrk="1" hangingPunct="1">
              <a:buFontTx/>
              <a:buAutoNum type="arabicParenBoth" startAt="3"/>
              <a:defRPr/>
            </a:pPr>
            <a:r>
              <a:rPr kumimoji="1" lang="ja-JP" altLang="en-US" sz="2800" dirty="0">
                <a:latin typeface="Tahoma" pitchFamily="34" charset="0"/>
              </a:rPr>
              <a:t>　言葉がもつ価値を認識するとともに，言語感覚を豊か</a:t>
            </a:r>
            <a:endParaRPr kumimoji="1" lang="en-US" altLang="ja-JP" sz="2800" dirty="0">
              <a:latin typeface="Tahoma" pitchFamily="34" charset="0"/>
            </a:endParaRPr>
          </a:p>
          <a:p>
            <a:pPr algn="just" eaLnBrk="1" hangingPunct="1">
              <a:defRPr/>
            </a:pPr>
            <a:r>
              <a:rPr kumimoji="1" lang="ja-JP" altLang="en-US" sz="2800" dirty="0">
                <a:latin typeface="Tahoma" pitchFamily="34" charset="0"/>
              </a:rPr>
              <a:t>    にし，我が国の言語文化に関わり，国語を尊重してその</a:t>
            </a:r>
            <a:endParaRPr kumimoji="1" lang="en-US" altLang="ja-JP" sz="2800" dirty="0">
              <a:latin typeface="Tahoma" pitchFamily="34" charset="0"/>
            </a:endParaRPr>
          </a:p>
          <a:p>
            <a:pPr algn="just" eaLnBrk="1" hangingPunct="1">
              <a:defRPr/>
            </a:pPr>
            <a:r>
              <a:rPr kumimoji="1" lang="ja-JP" altLang="en-US" sz="2800" dirty="0">
                <a:latin typeface="Tahoma" pitchFamily="34" charset="0"/>
              </a:rPr>
              <a:t>    能力の向上を図る態度を養う。</a:t>
            </a:r>
            <a:endParaRPr kumimoji="1" lang="en-US" altLang="ja-JP" sz="2800" dirty="0">
              <a:latin typeface="Tahoma" pitchFamily="34" charset="0"/>
            </a:endParaRPr>
          </a:p>
          <a:p>
            <a:pPr algn="just" eaLnBrk="1" hangingPunct="1">
              <a:defRPr/>
            </a:pPr>
            <a:r>
              <a:rPr kumimoji="1" lang="en-US" altLang="ja-JP" sz="2800" dirty="0">
                <a:latin typeface="Tahoma" pitchFamily="34" charset="0"/>
              </a:rPr>
              <a:t>                                       </a:t>
            </a:r>
            <a:r>
              <a:rPr kumimoji="1" lang="ja-JP" altLang="en-US" sz="2800" dirty="0">
                <a:latin typeface="Tahoma" pitchFamily="34" charset="0"/>
              </a:rPr>
              <a:t>「学びに向かう力，人間性等」</a:t>
            </a:r>
            <a:endParaRPr kumimoji="1" lang="en-US" altLang="ja-JP" sz="2800" dirty="0">
              <a:latin typeface="Tahoma" pitchFamily="34" charset="0"/>
            </a:endParaRPr>
          </a:p>
        </p:txBody>
      </p:sp>
      <p:sp>
        <p:nvSpPr>
          <p:cNvPr id="12" name="正方形/長方形 11"/>
          <p:cNvSpPr/>
          <p:nvPr/>
        </p:nvSpPr>
        <p:spPr>
          <a:xfrm>
            <a:off x="0" y="6811963"/>
            <a:ext cx="9144000" cy="460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2776" name="テキスト ボックス 14"/>
          <p:cNvSpPr txBox="1">
            <a:spLocks noChangeArrowheads="1"/>
          </p:cNvSpPr>
          <p:nvPr/>
        </p:nvSpPr>
        <p:spPr bwMode="auto">
          <a:xfrm>
            <a:off x="258763" y="3484563"/>
            <a:ext cx="8626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言葉がもつ価値の認識，豊かな言語感覚，我が国の言語文化に関わり，国語を尊重してその能力の向上を図る態度を養うこと。</a:t>
            </a:r>
          </a:p>
        </p:txBody>
      </p:sp>
      <p:sp>
        <p:nvSpPr>
          <p:cNvPr id="9" name="角丸四角形 8"/>
          <p:cNvSpPr/>
          <p:nvPr/>
        </p:nvSpPr>
        <p:spPr>
          <a:xfrm>
            <a:off x="122238" y="3519488"/>
            <a:ext cx="8923337" cy="8318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65"/>
    </mc:Choice>
    <mc:Fallback xmlns="">
      <p:transition spd="slow" advTm="4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7"/>
          <p:cNvSpPr>
            <a:spLocks noChangeArrowheads="1"/>
          </p:cNvSpPr>
          <p:nvPr/>
        </p:nvSpPr>
        <p:spPr bwMode="auto">
          <a:xfrm>
            <a:off x="6084888" y="2222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P13-14</a:t>
            </a:r>
            <a:endParaRPr lang="ja-JP" altLang="en-US" dirty="0"/>
          </a:p>
        </p:txBody>
      </p:sp>
      <p:sp>
        <p:nvSpPr>
          <p:cNvPr id="34819" name="Text Box 19"/>
          <p:cNvSpPr txBox="1">
            <a:spLocks noChangeArrowheads="1"/>
          </p:cNvSpPr>
          <p:nvPr/>
        </p:nvSpPr>
        <p:spPr bwMode="auto">
          <a:xfrm>
            <a:off x="141288" y="871538"/>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3482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34821" name="テキスト ボックス 6"/>
          <p:cNvSpPr txBox="1">
            <a:spLocks noChangeArrowheads="1"/>
          </p:cNvSpPr>
          <p:nvPr/>
        </p:nvSpPr>
        <p:spPr bwMode="auto">
          <a:xfrm>
            <a:off x="50800" y="1382713"/>
            <a:ext cx="90455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a:t>
            </a:r>
            <a:r>
              <a:rPr kumimoji="1" lang="ja-JP" altLang="en-US" sz="2400">
                <a:latin typeface="HGPｺﾞｼｯｸE" panose="020B0900000000000000" pitchFamily="50" charset="-128"/>
                <a:ea typeface="HGPｺﾞｼｯｸE" panose="020B0900000000000000" pitchFamily="50" charset="-128"/>
              </a:rPr>
              <a:t>言語感覚</a:t>
            </a:r>
            <a:r>
              <a:rPr kumimoji="1" lang="ja-JP" altLang="en-US" sz="2400">
                <a:latin typeface="ＭＳ ゴシック" panose="020B0609070205080204" pitchFamily="49" charset="-128"/>
                <a:ea typeface="ＭＳ ゴシック" panose="020B0609070205080204" pitchFamily="49" charset="-128"/>
              </a:rPr>
              <a:t>とは，言語で理解したり表現したりする際の正誤・適否・美醜などについての感覚のこと。</a:t>
            </a:r>
            <a:endParaRPr kumimoji="1" lang="en-US" altLang="ja-JP" sz="2400">
              <a:latin typeface="ＭＳ ゴシック" panose="020B0609070205080204" pitchFamily="49" charset="-128"/>
              <a:ea typeface="ＭＳ ゴシック" panose="020B0609070205080204" pitchFamily="49" charset="-128"/>
            </a:endParaRPr>
          </a:p>
          <a:p>
            <a:r>
              <a:rPr kumimoji="1" lang="ja-JP" altLang="en-US" sz="2400">
                <a:latin typeface="ＭＳ ゴシック" panose="020B0609070205080204" pitchFamily="49" charset="-128"/>
                <a:ea typeface="ＭＳ ゴシック" panose="020B0609070205080204" pitchFamily="49" charset="-128"/>
              </a:rPr>
              <a:t>　話したり聞いたり書いたり読んだりする具体的な言語活動の中で，相手，目的や意図，場面や状況などに応じて，どのような言葉を選んで表現するのが適切であるかを直観的に判断したり，話や文章を理解する場合に，そこで使われている言葉が醸し出す味わいを感覚的に捉えたりすることができること。</a:t>
            </a:r>
            <a:endParaRPr kumimoji="1" lang="en-US" altLang="ja-JP" sz="2400">
              <a:latin typeface="ＭＳ ゴシック" panose="020B0609070205080204" pitchFamily="49" charset="-128"/>
              <a:ea typeface="ＭＳ ゴシック" panose="020B0609070205080204" pitchFamily="49" charset="-128"/>
            </a:endParaRPr>
          </a:p>
          <a:p>
            <a:r>
              <a:rPr kumimoji="1" lang="ja-JP" altLang="en-US" sz="2400">
                <a:latin typeface="ＭＳ ゴシック" panose="020B0609070205080204" pitchFamily="49" charset="-128"/>
                <a:ea typeface="ＭＳ ゴシック" panose="020B0609070205080204" pitchFamily="49" charset="-128"/>
              </a:rPr>
              <a:t>　</a:t>
            </a:r>
            <a:r>
              <a:rPr kumimoji="1" lang="ja-JP" altLang="en-US" sz="2400">
                <a:latin typeface="HGP創英角ｺﾞｼｯｸUB" panose="020B0900000000000000" pitchFamily="50" charset="-128"/>
                <a:ea typeface="HGP創英角ｺﾞｼｯｸUB" panose="020B0900000000000000" pitchFamily="50" charset="-128"/>
              </a:rPr>
              <a:t>国語を尊重してその能力の向上を図る態度を養う</a:t>
            </a:r>
            <a:r>
              <a:rPr lang="ja-JP" altLang="en-US" sz="2400">
                <a:latin typeface="ＭＳ ゴシック" panose="020B0609070205080204" pitchFamily="49" charset="-128"/>
                <a:ea typeface="ＭＳ ゴシック" panose="020B0609070205080204" pitchFamily="49" charset="-128"/>
              </a:rPr>
              <a:t>ことを求めているのは，我が国の歴史の中で育まれてきた国語が，人間としての知的な活動や文化的な活動の中枢をなし，一人一人の自己形成，社会生活の向上，文化の創造と継承などに欠かせないからであること。</a:t>
            </a:r>
            <a:endParaRPr kumimoji="1" lang="ja-JP" altLang="en-US" sz="2400">
              <a:latin typeface="ＭＳ ゴシック" panose="020B0609070205080204" pitchFamily="49" charset="-128"/>
              <a:ea typeface="ＭＳ ゴシック" panose="020B0609070205080204" pitchFamily="49" charset="-128"/>
            </a:endParaRPr>
          </a:p>
        </p:txBody>
      </p:sp>
      <p:sp>
        <p:nvSpPr>
          <p:cNvPr id="12" name="正方形/長方形 11"/>
          <p:cNvSpPr/>
          <p:nvPr/>
        </p:nvSpPr>
        <p:spPr>
          <a:xfrm>
            <a:off x="0" y="6811963"/>
            <a:ext cx="9144000" cy="460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53"/>
    </mc:Choice>
    <mc:Fallback xmlns="">
      <p:transition spd="slow" advTm="5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486"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P15-16</a:t>
            </a:r>
            <a:endParaRPr lang="ja-JP" altLang="en-US" dirty="0"/>
          </a:p>
          <a:p>
            <a:pPr algn="ctr" eaLnBrk="1" fontAlgn="auto" hangingPunct="1">
              <a:spcBef>
                <a:spcPct val="0"/>
              </a:spcBef>
              <a:spcAft>
                <a:spcPts val="0"/>
              </a:spcAft>
              <a:buClrTx/>
              <a:buSzTx/>
              <a:buFont typeface="Wingdings" panose="05000000000000000000" pitchFamily="2" charset="2"/>
              <a:buNone/>
              <a:defRPr/>
            </a:pPr>
            <a:endParaRPr lang="ja-JP" altLang="en-US" dirty="0"/>
          </a:p>
        </p:txBody>
      </p:sp>
      <p:sp>
        <p:nvSpPr>
          <p:cNvPr id="368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36869" name="テキスト ボックス 27"/>
          <p:cNvSpPr txBox="1">
            <a:spLocks noChangeArrowheads="1"/>
          </p:cNvSpPr>
          <p:nvPr/>
        </p:nvSpPr>
        <p:spPr bwMode="auto">
          <a:xfrm>
            <a:off x="38100" y="5008563"/>
            <a:ext cx="739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学びに向かう力，人間性等</a:t>
            </a:r>
          </a:p>
        </p:txBody>
      </p:sp>
      <p:grpSp>
        <p:nvGrpSpPr>
          <p:cNvPr id="36870" name="グループ化 53"/>
          <p:cNvGrpSpPr>
            <a:grpSpLocks/>
          </p:cNvGrpSpPr>
          <p:nvPr/>
        </p:nvGrpSpPr>
        <p:grpSpPr bwMode="auto">
          <a:xfrm>
            <a:off x="52388" y="849313"/>
            <a:ext cx="8955087" cy="5826125"/>
            <a:chOff x="52900" y="849313"/>
            <a:chExt cx="8953792" cy="5825803"/>
          </a:xfrm>
        </p:grpSpPr>
        <p:sp>
          <p:nvSpPr>
            <p:cNvPr id="36872" name="Text Box 19"/>
            <p:cNvSpPr txBox="1">
              <a:spLocks noChangeArrowheads="1"/>
            </p:cNvSpPr>
            <p:nvPr/>
          </p:nvSpPr>
          <p:spPr bwMode="auto">
            <a:xfrm>
              <a:off x="95250" y="84931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学年の目標</a:t>
              </a:r>
            </a:p>
          </p:txBody>
        </p:sp>
        <p:sp>
          <p:nvSpPr>
            <p:cNvPr id="6" name="正方形/長方形 5"/>
            <p:cNvSpPr/>
            <p:nvPr/>
          </p:nvSpPr>
          <p:spPr>
            <a:xfrm>
              <a:off x="113216" y="1341411"/>
              <a:ext cx="8893476" cy="53273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6874" name="テキスト ボックス 11"/>
            <p:cNvSpPr txBox="1">
              <a:spLocks noChangeArrowheads="1"/>
            </p:cNvSpPr>
            <p:nvPr/>
          </p:nvSpPr>
          <p:spPr bwMode="auto">
            <a:xfrm>
              <a:off x="1619672" y="1340768"/>
              <a:ext cx="864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１学年</a:t>
              </a:r>
            </a:p>
          </p:txBody>
        </p:sp>
        <p:sp>
          <p:nvSpPr>
            <p:cNvPr id="36875" name="テキスト ボックス 12"/>
            <p:cNvSpPr txBox="1">
              <a:spLocks noChangeArrowheads="1"/>
            </p:cNvSpPr>
            <p:nvPr/>
          </p:nvSpPr>
          <p:spPr bwMode="auto">
            <a:xfrm>
              <a:off x="4389116" y="1340768"/>
              <a:ext cx="80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２学年</a:t>
              </a:r>
            </a:p>
          </p:txBody>
        </p:sp>
        <p:sp>
          <p:nvSpPr>
            <p:cNvPr id="36876" name="テキスト ボックス 13"/>
            <p:cNvSpPr txBox="1">
              <a:spLocks noChangeArrowheads="1"/>
            </p:cNvSpPr>
            <p:nvPr/>
          </p:nvSpPr>
          <p:spPr bwMode="auto">
            <a:xfrm>
              <a:off x="7236296" y="1340768"/>
              <a:ext cx="80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３学年</a:t>
              </a:r>
            </a:p>
          </p:txBody>
        </p:sp>
        <p:sp>
          <p:nvSpPr>
            <p:cNvPr id="36877" name="テキスト ボックス 14"/>
            <p:cNvSpPr txBox="1">
              <a:spLocks noChangeArrowheads="1"/>
            </p:cNvSpPr>
            <p:nvPr/>
          </p:nvSpPr>
          <p:spPr bwMode="auto">
            <a:xfrm>
              <a:off x="716708" y="1716544"/>
              <a:ext cx="28471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（１）社会生活に必要な国語の知識や技能を身に付けるとと</a:t>
              </a:r>
              <a:endParaRPr kumimoji="1" lang="en-US" altLang="ja-JP" sz="1600"/>
            </a:p>
            <a:p>
              <a:r>
                <a:rPr kumimoji="1" lang="ja-JP" altLang="en-US" sz="1600"/>
                <a:t>もに，我が国の言語文化に親しんだり理解したりすることができるようにする。</a:t>
              </a:r>
            </a:p>
          </p:txBody>
        </p:sp>
        <p:sp>
          <p:nvSpPr>
            <p:cNvPr id="36878" name="テキスト ボックス 15"/>
            <p:cNvSpPr txBox="1">
              <a:spLocks noChangeArrowheads="1"/>
            </p:cNvSpPr>
            <p:nvPr/>
          </p:nvSpPr>
          <p:spPr bwMode="auto">
            <a:xfrm>
              <a:off x="3426544" y="1709148"/>
              <a:ext cx="27999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（１）社会生活に必要な国語の知識や技能を身に付けるとともに，我が国の言語文化に親しんだり理解したりすることができるようにする。</a:t>
              </a:r>
            </a:p>
          </p:txBody>
        </p:sp>
        <p:sp>
          <p:nvSpPr>
            <p:cNvPr id="36879" name="テキスト ボックス 16"/>
            <p:cNvSpPr txBox="1">
              <a:spLocks noChangeArrowheads="1"/>
            </p:cNvSpPr>
            <p:nvPr/>
          </p:nvSpPr>
          <p:spPr bwMode="auto">
            <a:xfrm>
              <a:off x="6173580" y="1702476"/>
              <a:ext cx="27909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（１）社会生活に必要な国語の知識や技能を身に付けるとともに，我が国の言語文化に親しんだり理解したりすることができるようにする。</a:t>
              </a:r>
            </a:p>
          </p:txBody>
        </p:sp>
        <p:sp>
          <p:nvSpPr>
            <p:cNvPr id="36880" name="テキスト ボックス 17"/>
            <p:cNvSpPr txBox="1">
              <a:spLocks noChangeArrowheads="1"/>
            </p:cNvSpPr>
            <p:nvPr/>
          </p:nvSpPr>
          <p:spPr bwMode="auto">
            <a:xfrm>
              <a:off x="704308" y="3153368"/>
              <a:ext cx="27875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a:t>
              </a:r>
              <a:r>
                <a:rPr kumimoji="1" lang="ja-JP" altLang="en-US" sz="1600" b="1">
                  <a:solidFill>
                    <a:srgbClr val="FF0000"/>
                  </a:solidFill>
                </a:rPr>
                <a:t>筋道立てて考える力</a:t>
              </a:r>
              <a:r>
                <a:rPr kumimoji="1" lang="ja-JP" altLang="en-US" sz="1600"/>
                <a:t>や豊かに</a:t>
              </a:r>
              <a:r>
                <a:rPr kumimoji="1" lang="ja-JP" altLang="en-US" sz="1600" b="1">
                  <a:solidFill>
                    <a:srgbClr val="FF0000"/>
                  </a:solidFill>
                </a:rPr>
                <a:t>感じたり想像したりする力</a:t>
              </a:r>
              <a:r>
                <a:rPr kumimoji="1" lang="ja-JP" altLang="en-US" sz="1600"/>
                <a:t>を養い，日常生活における人との関わりの中で伝え合う力を高め，自分の思いや考えを</a:t>
              </a:r>
              <a:r>
                <a:rPr kumimoji="1" lang="ja-JP" altLang="en-US" sz="1600" b="1">
                  <a:solidFill>
                    <a:srgbClr val="FF0000"/>
                  </a:solidFill>
                </a:rPr>
                <a:t>確かなものにする</a:t>
              </a:r>
              <a:r>
                <a:rPr kumimoji="1" lang="ja-JP" altLang="en-US" sz="1600"/>
                <a:t>ことができるようにする。</a:t>
              </a:r>
            </a:p>
          </p:txBody>
        </p:sp>
        <p:sp>
          <p:nvSpPr>
            <p:cNvPr id="36881" name="テキスト ボックス 18"/>
            <p:cNvSpPr txBox="1">
              <a:spLocks noChangeArrowheads="1"/>
            </p:cNvSpPr>
            <p:nvPr/>
          </p:nvSpPr>
          <p:spPr bwMode="auto">
            <a:xfrm>
              <a:off x="3444252" y="3169104"/>
              <a:ext cx="272352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a:t>
              </a:r>
              <a:r>
                <a:rPr kumimoji="1" lang="ja-JP" altLang="en-US" sz="1600" b="1">
                  <a:solidFill>
                    <a:srgbClr val="FF0000"/>
                  </a:solidFill>
                </a:rPr>
                <a:t>論理的に考える力</a:t>
              </a:r>
              <a:r>
                <a:rPr kumimoji="1" lang="ja-JP" altLang="en-US" sz="1600"/>
                <a:t>や</a:t>
              </a:r>
              <a:r>
                <a:rPr kumimoji="1" lang="ja-JP" altLang="en-US" sz="1600" b="1">
                  <a:solidFill>
                    <a:srgbClr val="FF0000"/>
                  </a:solidFill>
                </a:rPr>
                <a:t>共感したり想像したりする力</a:t>
              </a:r>
              <a:r>
                <a:rPr kumimoji="1" lang="ja-JP" altLang="en-US" sz="1600"/>
                <a:t>を養い，社会生活における人との関わりの中で伝え合う力を高め，自分の思いや考えを</a:t>
              </a:r>
              <a:r>
                <a:rPr kumimoji="1" lang="ja-JP" altLang="en-US" sz="1600" b="1">
                  <a:solidFill>
                    <a:srgbClr val="FF0000"/>
                  </a:solidFill>
                </a:rPr>
                <a:t>広げたり深めたりする</a:t>
              </a:r>
              <a:r>
                <a:rPr kumimoji="1" lang="ja-JP" altLang="en-US" sz="1600"/>
                <a:t>ことができるようにする。</a:t>
              </a:r>
            </a:p>
          </p:txBody>
        </p:sp>
        <p:sp>
          <p:nvSpPr>
            <p:cNvPr id="36882" name="テキスト ボックス 19"/>
            <p:cNvSpPr txBox="1">
              <a:spLocks noChangeArrowheads="1"/>
            </p:cNvSpPr>
            <p:nvPr/>
          </p:nvSpPr>
          <p:spPr bwMode="auto">
            <a:xfrm>
              <a:off x="6168540" y="3140968"/>
              <a:ext cx="279594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a:t>
              </a:r>
              <a:r>
                <a:rPr kumimoji="1" lang="ja-JP" altLang="en-US" sz="1600" b="1">
                  <a:solidFill>
                    <a:srgbClr val="FF0000"/>
                  </a:solidFill>
                </a:rPr>
                <a:t>論理的に考える力</a:t>
              </a:r>
              <a:r>
                <a:rPr kumimoji="1" lang="ja-JP" altLang="en-US" sz="1600"/>
                <a:t>や</a:t>
              </a:r>
              <a:r>
                <a:rPr kumimoji="1" lang="ja-JP" altLang="en-US" sz="1600" b="1">
                  <a:solidFill>
                    <a:srgbClr val="FF0000"/>
                  </a:solidFill>
                </a:rPr>
                <a:t>深く共感したり豊かに想像したりする力</a:t>
              </a:r>
              <a:r>
                <a:rPr kumimoji="1" lang="ja-JP" altLang="en-US" sz="1600"/>
                <a:t>を養い，社会生活における人との関わりの中で伝え合う力を高め，自分の思いや考えを</a:t>
              </a:r>
              <a:r>
                <a:rPr kumimoji="1" lang="ja-JP" altLang="en-US" sz="1600" b="1">
                  <a:solidFill>
                    <a:srgbClr val="FF0000"/>
                  </a:solidFill>
                </a:rPr>
                <a:t>広げたり深めたりする</a:t>
              </a:r>
              <a:r>
                <a:rPr kumimoji="1" lang="ja-JP" altLang="en-US" sz="1600"/>
                <a:t>ことができるようにする。</a:t>
              </a:r>
            </a:p>
          </p:txBody>
        </p:sp>
        <p:sp>
          <p:nvSpPr>
            <p:cNvPr id="36883" name="テキスト ボックス 20"/>
            <p:cNvSpPr txBox="1">
              <a:spLocks noChangeArrowheads="1"/>
            </p:cNvSpPr>
            <p:nvPr/>
          </p:nvSpPr>
          <p:spPr bwMode="auto">
            <a:xfrm>
              <a:off x="709312" y="5018180"/>
              <a:ext cx="27825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（３）言葉がもつ価値に</a:t>
              </a:r>
              <a:r>
                <a:rPr kumimoji="1" lang="ja-JP" altLang="en-US" sz="1600" b="1">
                  <a:solidFill>
                    <a:srgbClr val="FF0000"/>
                  </a:solidFill>
                </a:rPr>
                <a:t>気付く</a:t>
              </a:r>
              <a:r>
                <a:rPr kumimoji="1" lang="ja-JP" altLang="en-US" sz="1600"/>
                <a:t>とともに，</a:t>
              </a:r>
              <a:r>
                <a:rPr kumimoji="1" lang="ja-JP" altLang="en-US" sz="1600" b="1">
                  <a:solidFill>
                    <a:srgbClr val="FF0000"/>
                  </a:solidFill>
                </a:rPr>
                <a:t>進んで読書</a:t>
              </a:r>
              <a:r>
                <a:rPr kumimoji="1" lang="ja-JP" altLang="en-US" sz="1600"/>
                <a:t>をし，</a:t>
              </a:r>
              <a:r>
                <a:rPr kumimoji="1" lang="ja-JP" altLang="en-US" sz="1600" b="1">
                  <a:solidFill>
                    <a:srgbClr val="FF0000"/>
                  </a:solidFill>
                </a:rPr>
                <a:t>我が国の言語文化を大切にして</a:t>
              </a:r>
              <a:r>
                <a:rPr kumimoji="1" lang="ja-JP" altLang="en-US" sz="1600"/>
                <a:t>，思いや考えを伝え合おうとする態度を養う。</a:t>
              </a:r>
            </a:p>
          </p:txBody>
        </p:sp>
        <p:sp>
          <p:nvSpPr>
            <p:cNvPr id="36884" name="テキスト ボックス 22"/>
            <p:cNvSpPr txBox="1">
              <a:spLocks noChangeArrowheads="1"/>
            </p:cNvSpPr>
            <p:nvPr/>
          </p:nvSpPr>
          <p:spPr bwMode="auto">
            <a:xfrm>
              <a:off x="3445624" y="5004117"/>
              <a:ext cx="2736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（３）言葉がもつ価値を</a:t>
              </a:r>
              <a:r>
                <a:rPr kumimoji="1" lang="ja-JP" altLang="en-US" sz="1600" b="1">
                  <a:solidFill>
                    <a:srgbClr val="FF0000"/>
                  </a:solidFill>
                </a:rPr>
                <a:t>認識する</a:t>
              </a:r>
              <a:r>
                <a:rPr kumimoji="1" lang="ja-JP" altLang="en-US" sz="1600"/>
                <a:t>とともに，</a:t>
              </a:r>
              <a:r>
                <a:rPr kumimoji="1" lang="ja-JP" altLang="en-US" sz="1600" b="1">
                  <a:solidFill>
                    <a:srgbClr val="FF0000"/>
                  </a:solidFill>
                </a:rPr>
                <a:t>読書を生活に役立て，我が国の言語文化を大切にして</a:t>
              </a:r>
              <a:r>
                <a:rPr kumimoji="1" lang="ja-JP" altLang="en-US" sz="1600"/>
                <a:t>，思いや考えを伝え合おうとする態度を養う。</a:t>
              </a:r>
            </a:p>
          </p:txBody>
        </p:sp>
        <p:sp>
          <p:nvSpPr>
            <p:cNvPr id="36885" name="テキスト ボックス 23"/>
            <p:cNvSpPr txBox="1">
              <a:spLocks noChangeArrowheads="1"/>
            </p:cNvSpPr>
            <p:nvPr/>
          </p:nvSpPr>
          <p:spPr bwMode="auto">
            <a:xfrm>
              <a:off x="6168540" y="5041312"/>
              <a:ext cx="27959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（３）言葉がもつ価値を</a:t>
              </a:r>
              <a:r>
                <a:rPr kumimoji="1" lang="ja-JP" altLang="en-US" sz="1600" b="1">
                  <a:solidFill>
                    <a:srgbClr val="FF0000"/>
                  </a:solidFill>
                </a:rPr>
                <a:t>認識する</a:t>
              </a:r>
              <a:r>
                <a:rPr kumimoji="1" lang="ja-JP" altLang="en-US" sz="1600"/>
                <a:t>とともに，</a:t>
              </a:r>
              <a:r>
                <a:rPr kumimoji="1" lang="ja-JP" altLang="en-US" sz="1600" b="1">
                  <a:solidFill>
                    <a:srgbClr val="FF0000"/>
                  </a:solidFill>
                </a:rPr>
                <a:t>読書を通して自己を向上させ</a:t>
              </a:r>
              <a:r>
                <a:rPr kumimoji="1" lang="ja-JP" altLang="en-US" sz="1600"/>
                <a:t>，</a:t>
              </a:r>
              <a:r>
                <a:rPr kumimoji="1" lang="ja-JP" altLang="en-US" sz="1600" b="1">
                  <a:solidFill>
                    <a:srgbClr val="FF0000"/>
                  </a:solidFill>
                </a:rPr>
                <a:t>我が国の言語文化に関わり</a:t>
              </a:r>
              <a:r>
                <a:rPr kumimoji="1" lang="ja-JP" altLang="en-US" sz="1600"/>
                <a:t>，思いや考えを伝え合おうとする態度を養う。</a:t>
              </a:r>
            </a:p>
          </p:txBody>
        </p:sp>
        <p:sp>
          <p:nvSpPr>
            <p:cNvPr id="36886" name="テキスト ボックス 25"/>
            <p:cNvSpPr txBox="1">
              <a:spLocks noChangeArrowheads="1"/>
            </p:cNvSpPr>
            <p:nvPr/>
          </p:nvSpPr>
          <p:spPr bwMode="auto">
            <a:xfrm>
              <a:off x="179512" y="1686740"/>
              <a:ext cx="461665"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FF0000"/>
                  </a:solidFill>
                </a:rPr>
                <a:t>知識及び技能</a:t>
              </a:r>
            </a:p>
          </p:txBody>
        </p:sp>
        <p:sp>
          <p:nvSpPr>
            <p:cNvPr id="36887" name="テキスト ボックス 26"/>
            <p:cNvSpPr txBox="1">
              <a:spLocks noChangeArrowheads="1"/>
            </p:cNvSpPr>
            <p:nvPr/>
          </p:nvSpPr>
          <p:spPr bwMode="auto">
            <a:xfrm>
              <a:off x="52900" y="3140968"/>
              <a:ext cx="738664"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思考力，判断力，表現力等</a:t>
              </a:r>
            </a:p>
          </p:txBody>
        </p:sp>
        <p:cxnSp>
          <p:nvCxnSpPr>
            <p:cNvPr id="37" name="直線コネクタ 36"/>
            <p:cNvCxnSpPr/>
            <p:nvPr/>
          </p:nvCxnSpPr>
          <p:spPr>
            <a:xfrm>
              <a:off x="124327" y="1673179"/>
              <a:ext cx="8868080" cy="26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698919" y="1341411"/>
              <a:ext cx="0" cy="5327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13216" y="3141536"/>
              <a:ext cx="8868079" cy="269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25914" y="5013095"/>
              <a:ext cx="8869667" cy="28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419500" y="1341411"/>
              <a:ext cx="0" cy="5327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6155954" y="1346173"/>
              <a:ext cx="0" cy="53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正方形/長方形 28"/>
          <p:cNvSpPr/>
          <p:nvPr/>
        </p:nvSpPr>
        <p:spPr>
          <a:xfrm flipV="1">
            <a:off x="0" y="6735763"/>
            <a:ext cx="9144000" cy="1222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896"/>
    </mc:Choice>
    <mc:Fallback xmlns="">
      <p:transition spd="slow" advTm="10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P17-26</a:t>
            </a:r>
            <a:endParaRPr lang="ja-JP" altLang="en-US" dirty="0"/>
          </a:p>
        </p:txBody>
      </p:sp>
      <p:sp>
        <p:nvSpPr>
          <p:cNvPr id="38916" name="Text Box 19"/>
          <p:cNvSpPr txBox="1">
            <a:spLocks noChangeArrowheads="1"/>
          </p:cNvSpPr>
          <p:nvPr/>
        </p:nvSpPr>
        <p:spPr bwMode="auto">
          <a:xfrm>
            <a:off x="136525" y="849313"/>
            <a:ext cx="565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○内容の構成　</a:t>
            </a:r>
          </a:p>
        </p:txBody>
      </p:sp>
      <p:sp>
        <p:nvSpPr>
          <p:cNvPr id="3891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38918" name="Text Box 19"/>
          <p:cNvSpPr txBox="1">
            <a:spLocks noChangeArrowheads="1"/>
          </p:cNvSpPr>
          <p:nvPr/>
        </p:nvSpPr>
        <p:spPr bwMode="auto">
          <a:xfrm>
            <a:off x="127000" y="1314450"/>
            <a:ext cx="7948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kumimoji="1" lang="en-US" altLang="ja-JP" sz="2800" b="1">
                <a:latin typeface="Tahoma" panose="020B0604030504040204" pitchFamily="34" charset="0"/>
              </a:rPr>
              <a:t>〔</a:t>
            </a:r>
            <a:r>
              <a:rPr kumimoji="1" lang="ja-JP" altLang="en-US" sz="2800" b="1">
                <a:latin typeface="Tahoma" panose="020B0604030504040204" pitchFamily="34" charset="0"/>
              </a:rPr>
              <a:t>知識及び技能</a:t>
            </a:r>
            <a:r>
              <a:rPr kumimoji="1" lang="en-US" altLang="ja-JP" sz="2800" b="1">
                <a:latin typeface="Tahoma" panose="020B0604030504040204" pitchFamily="34" charset="0"/>
              </a:rPr>
              <a:t>〕</a:t>
            </a:r>
            <a:r>
              <a:rPr kumimoji="1" lang="ja-JP" altLang="en-US" sz="2800" b="1">
                <a:latin typeface="Tahoma" panose="020B0604030504040204" pitchFamily="34" charset="0"/>
              </a:rPr>
              <a:t>の内容</a:t>
            </a:r>
          </a:p>
        </p:txBody>
      </p:sp>
      <p:sp>
        <p:nvSpPr>
          <p:cNvPr id="38919" name="テキスト ボックス 6"/>
          <p:cNvSpPr txBox="1">
            <a:spLocks noChangeArrowheads="1"/>
          </p:cNvSpPr>
          <p:nvPr/>
        </p:nvSpPr>
        <p:spPr bwMode="auto">
          <a:xfrm>
            <a:off x="250825" y="1825625"/>
            <a:ext cx="856932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b="1">
                <a:latin typeface="Tahoma" panose="020B0604030504040204" pitchFamily="34" charset="0"/>
              </a:rPr>
              <a:t>（１）　言葉の特徴や使い方に関する事項</a:t>
            </a:r>
            <a:endParaRPr kumimoji="1" lang="en-US" altLang="ja-JP" sz="2800" b="1">
              <a:latin typeface="Tahoma" panose="020B0604030504040204" pitchFamily="34" charset="0"/>
            </a:endParaRPr>
          </a:p>
          <a:p>
            <a:pPr eaLnBrk="1" hangingPunct="1"/>
            <a:r>
              <a:rPr kumimoji="1" lang="ja-JP" altLang="en-US" sz="2400">
                <a:latin typeface="ＭＳ ゴシック" panose="020B0609070205080204" pitchFamily="49" charset="-128"/>
                <a:ea typeface="ＭＳ ゴシック" panose="020B0609070205080204" pitchFamily="49" charset="-128"/>
              </a:rPr>
              <a:t>　　・言葉の働き　　　　　・話し言葉と書き言葉</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・漢字　　　　　　　　・語彙</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・文や文章　　　　　　・言葉遣い</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・表現の技法</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800">
              <a:latin typeface="Tahoma" panose="020B0604030504040204" pitchFamily="34" charset="0"/>
            </a:endParaRPr>
          </a:p>
          <a:p>
            <a:pPr eaLnBrk="1" hangingPunct="1"/>
            <a:r>
              <a:rPr kumimoji="1" lang="ja-JP" altLang="en-US" sz="2800" b="1">
                <a:latin typeface="Tahoma" panose="020B0604030504040204" pitchFamily="34" charset="0"/>
              </a:rPr>
              <a:t>（２）　情報の扱い方に関する事項</a:t>
            </a:r>
            <a:endParaRPr kumimoji="1" lang="en-US" altLang="ja-JP" sz="2800" b="1">
              <a:latin typeface="Tahoma" panose="020B0604030504040204" pitchFamily="34" charset="0"/>
            </a:endParaRPr>
          </a:p>
          <a:p>
            <a:pPr eaLnBrk="1" hangingPunct="1"/>
            <a:r>
              <a:rPr kumimoji="1" lang="ja-JP" altLang="en-US" sz="2400">
                <a:latin typeface="ＭＳ ゴシック" panose="020B0609070205080204" pitchFamily="49" charset="-128"/>
                <a:ea typeface="ＭＳ ゴシック" panose="020B0609070205080204" pitchFamily="49" charset="-128"/>
              </a:rPr>
              <a:t>　　・情報と情報との関係　  ・情報の整理</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800">
                <a:latin typeface="Tahoma" panose="020B0604030504040204" pitchFamily="34" charset="0"/>
              </a:rPr>
              <a:t>　</a:t>
            </a:r>
            <a:endParaRPr kumimoji="1" lang="en-US" altLang="ja-JP" sz="2800">
              <a:latin typeface="Tahoma" panose="020B0604030504040204" pitchFamily="34" charset="0"/>
            </a:endParaRPr>
          </a:p>
          <a:p>
            <a:pPr eaLnBrk="1" hangingPunct="1"/>
            <a:r>
              <a:rPr kumimoji="1" lang="ja-JP" altLang="en-US" sz="2800" b="1">
                <a:latin typeface="Tahoma" panose="020B0604030504040204" pitchFamily="34" charset="0"/>
              </a:rPr>
              <a:t>（３）　我が国の言語文化に関する事項</a:t>
            </a:r>
            <a:endParaRPr kumimoji="1" lang="en-US" altLang="ja-JP" sz="2800" b="1">
              <a:latin typeface="Tahoma" panose="020B0604030504040204" pitchFamily="34" charset="0"/>
            </a:endParaRPr>
          </a:p>
          <a:p>
            <a:pPr eaLnBrk="1" hangingPunct="1"/>
            <a:r>
              <a:rPr kumimoji="1" lang="ja-JP" altLang="en-US" sz="2400">
                <a:latin typeface="ＭＳ ゴシック" panose="020B0609070205080204" pitchFamily="49" charset="-128"/>
                <a:ea typeface="ＭＳ ゴシック" panose="020B0609070205080204" pitchFamily="49" charset="-128"/>
              </a:rPr>
              <a:t>　　・伝統的な言語文化　　　・言葉の由来や変化</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・書写　　　　　　　　　・読書</a:t>
            </a:r>
            <a:endParaRPr kumimoji="1" lang="en-US" altLang="ja-JP" sz="2800">
              <a:latin typeface="ＭＳ ゴシック" panose="020B0609070205080204" pitchFamily="49" charset="-128"/>
              <a:ea typeface="ＭＳ ゴシック" panose="020B0609070205080204" pitchFamily="49" charset="-128"/>
            </a:endParaRPr>
          </a:p>
        </p:txBody>
      </p:sp>
      <p:sp>
        <p:nvSpPr>
          <p:cNvPr id="8" name="正方形/長方形 7"/>
          <p:cNvSpPr/>
          <p:nvPr/>
        </p:nvSpPr>
        <p:spPr>
          <a:xfrm flipV="1">
            <a:off x="0" y="6735763"/>
            <a:ext cx="9144000" cy="1222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612"/>
    </mc:Choice>
    <mc:Fallback xmlns="">
      <p:transition spd="slow" advTm="4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P17-21</a:t>
            </a:r>
            <a:endParaRPr lang="ja-JP" altLang="en-US" dirty="0"/>
          </a:p>
        </p:txBody>
      </p:sp>
      <p:sp>
        <p:nvSpPr>
          <p:cNvPr id="40964" name="AutoShape 21"/>
          <p:cNvSpPr>
            <a:spLocks noChangeArrowheads="1"/>
          </p:cNvSpPr>
          <p:nvPr/>
        </p:nvSpPr>
        <p:spPr bwMode="auto">
          <a:xfrm>
            <a:off x="77788" y="63500"/>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0965" name="テキスト ボックス 6"/>
          <p:cNvSpPr txBox="1">
            <a:spLocks noChangeArrowheads="1"/>
          </p:cNvSpPr>
          <p:nvPr/>
        </p:nvSpPr>
        <p:spPr bwMode="auto">
          <a:xfrm>
            <a:off x="107950" y="784225"/>
            <a:ext cx="849630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Tahoma" panose="020B0604030504040204" pitchFamily="34" charset="0"/>
              </a:rPr>
              <a:t>（１）　言葉の特徴や使い方に関する事項</a:t>
            </a:r>
            <a:endParaRPr kumimoji="1" lang="en-US" altLang="ja-JP" sz="2800">
              <a:latin typeface="Tahoma" panose="020B0604030504040204" pitchFamily="34" charset="0"/>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・言葉の働き</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相手の行動を促す働きに関する指導事項を第　　</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２学年に新設</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外国語科における指導との関連を図ること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・漢字</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学年別漢字配当表に都道府県に用いる漢字</a:t>
            </a:r>
            <a:r>
              <a:rPr kumimoji="1" lang="en-US" altLang="ja-JP" sz="2400">
                <a:latin typeface="ＭＳ ゴシック" panose="020B0609070205080204" pitchFamily="49" charset="-128"/>
                <a:ea typeface="ＭＳ ゴシック" panose="020B0609070205080204" pitchFamily="49" charset="-128"/>
              </a:rPr>
              <a:t>20</a:t>
            </a:r>
            <a:r>
              <a:rPr kumimoji="1" lang="ja-JP" altLang="en-US" sz="2400">
                <a:latin typeface="ＭＳ ゴシック" panose="020B0609070205080204" pitchFamily="49" charset="-128"/>
                <a:ea typeface="ＭＳ ゴシック" panose="020B0609070205080204" pitchFamily="49" charset="-128"/>
              </a:rPr>
              <a:t>字が加</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えられたこと，それに伴って</a:t>
            </a:r>
            <a:r>
              <a:rPr kumimoji="1" lang="en-US" altLang="ja-JP" sz="2400">
                <a:latin typeface="ＭＳ ゴシック" panose="020B0609070205080204" pitchFamily="49" charset="-128"/>
                <a:ea typeface="ＭＳ ゴシック" panose="020B0609070205080204" pitchFamily="49" charset="-128"/>
              </a:rPr>
              <a:t>32</a:t>
            </a:r>
            <a:r>
              <a:rPr kumimoji="1" lang="ja-JP" altLang="en-US" sz="2400">
                <a:latin typeface="ＭＳ ゴシック" panose="020B0609070205080204" pitchFamily="49" charset="-128"/>
                <a:ea typeface="ＭＳ ゴシック" panose="020B0609070205080204" pitchFamily="49" charset="-128"/>
              </a:rPr>
              <a:t>字の配当学年が移行</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・語彙</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第１学年では，事象や行為，心情を表す語句，第２</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学年では，抽象的な概念を表す語句，第３学年では，</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理解したり表現したりするために必要な語句の量を</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増し，指導すること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・文や文章</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「話や文章の形態」としていた内容は，「話や　　　</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800"/>
              </a:lnSpc>
            </a:pPr>
            <a:r>
              <a:rPr kumimoji="1" lang="ja-JP" altLang="en-US" sz="2400">
                <a:latin typeface="ＭＳ ゴシック" panose="020B0609070205080204" pitchFamily="49" charset="-128"/>
                <a:ea typeface="ＭＳ ゴシック" panose="020B0609070205080204" pitchFamily="49" charset="-128"/>
              </a:rPr>
              <a:t>　　　　　　文章の種類」という言葉</a:t>
            </a:r>
            <a:endParaRPr kumimoji="1" lang="en-US" altLang="ja-JP" sz="2800">
              <a:latin typeface="Tahoma" panose="020B0604030504040204" pitchFamily="34" charset="0"/>
            </a:endParaRPr>
          </a:p>
        </p:txBody>
      </p:sp>
      <p:sp>
        <p:nvSpPr>
          <p:cNvPr id="6" name="正方形/長方形 5"/>
          <p:cNvSpPr/>
          <p:nvPr/>
        </p:nvSpPr>
        <p:spPr>
          <a:xfrm flipV="1">
            <a:off x="0" y="6597650"/>
            <a:ext cx="9144000" cy="260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051"/>
    </mc:Choice>
    <mc:Fallback xmlns="">
      <p:transition spd="slow" advTm="7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6157913"/>
            <a:ext cx="9144000"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P22-26</a:t>
            </a:r>
            <a:endParaRPr lang="ja-JP" altLang="en-US" dirty="0"/>
          </a:p>
        </p:txBody>
      </p:sp>
      <p:sp>
        <p:nvSpPr>
          <p:cNvPr id="4301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3013" name="テキスト ボックス 6"/>
          <p:cNvSpPr txBox="1">
            <a:spLocks noChangeArrowheads="1"/>
          </p:cNvSpPr>
          <p:nvPr/>
        </p:nvSpPr>
        <p:spPr bwMode="auto">
          <a:xfrm>
            <a:off x="323850" y="1358900"/>
            <a:ext cx="84963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Tahoma" panose="020B0604030504040204" pitchFamily="34" charset="0"/>
              </a:rPr>
              <a:t>（２）　情報の扱い方に関する事項</a:t>
            </a:r>
            <a:endParaRPr kumimoji="1" lang="en-US" altLang="ja-JP" sz="2800">
              <a:latin typeface="Tahoma" panose="020B0604030504040204" pitchFamily="34" charset="0"/>
            </a:endParaRPr>
          </a:p>
          <a:p>
            <a:pPr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「情報の扱い方に関する事項」を新設</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ア「情報と情報との関係」</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イ「情報の整理」</a:t>
            </a:r>
            <a:endParaRPr kumimoji="1" lang="en-US" altLang="ja-JP" sz="24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（３）　我が国の言語文化に関する事項</a:t>
            </a:r>
            <a:endParaRPr kumimoji="1" lang="en-US" altLang="ja-JP" sz="28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 </a:t>
            </a:r>
            <a:r>
              <a:rPr kumimoji="1" lang="ja-JP" altLang="en-US" sz="2400">
                <a:latin typeface="Tahoma" panose="020B0604030504040204" pitchFamily="34" charset="0"/>
              </a:rPr>
              <a:t>・言葉の由来や変化</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「共通語と方言の果たす役割について</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理解すること」を第２学年から第１学年に移行</a:t>
            </a:r>
            <a:endParaRPr kumimoji="1" lang="en-US" altLang="ja-JP" sz="2800">
              <a:latin typeface="Tahoma" panose="020B0604030504040204" pitchFamily="34" charset="0"/>
            </a:endParaRPr>
          </a:p>
        </p:txBody>
      </p:sp>
      <p:sp>
        <p:nvSpPr>
          <p:cNvPr id="6" name="正方形/長方形 5"/>
          <p:cNvSpPr/>
          <p:nvPr/>
        </p:nvSpPr>
        <p:spPr>
          <a:xfrm flipV="1">
            <a:off x="0" y="6008688"/>
            <a:ext cx="9144000" cy="8493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05"/>
    </mc:Choice>
    <mc:Fallback xmlns="">
      <p:transition spd="slow" advTm="6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P27</a:t>
            </a:r>
            <a:endParaRPr lang="ja-JP" altLang="en-US" dirty="0"/>
          </a:p>
        </p:txBody>
      </p:sp>
      <p:sp>
        <p:nvSpPr>
          <p:cNvPr id="45059" name="Text Box 19"/>
          <p:cNvSpPr txBox="1">
            <a:spLocks noChangeArrowheads="1"/>
          </p:cNvSpPr>
          <p:nvPr/>
        </p:nvSpPr>
        <p:spPr bwMode="auto">
          <a:xfrm>
            <a:off x="136525" y="849313"/>
            <a:ext cx="565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○内容の構成　</a:t>
            </a:r>
          </a:p>
        </p:txBody>
      </p:sp>
      <p:sp>
        <p:nvSpPr>
          <p:cNvPr id="4506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5061" name="Text Box 19"/>
          <p:cNvSpPr txBox="1">
            <a:spLocks noChangeArrowheads="1"/>
          </p:cNvSpPr>
          <p:nvPr/>
        </p:nvSpPr>
        <p:spPr bwMode="auto">
          <a:xfrm>
            <a:off x="127000" y="1314450"/>
            <a:ext cx="7948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kumimoji="1" lang="en-US" altLang="ja-JP" sz="2800" b="1">
                <a:latin typeface="Tahoma" panose="020B0604030504040204" pitchFamily="34" charset="0"/>
              </a:rPr>
              <a:t>〔</a:t>
            </a:r>
            <a:r>
              <a:rPr kumimoji="1" lang="ja-JP" altLang="en-US" sz="2800" b="1">
                <a:latin typeface="Tahoma" panose="020B0604030504040204" pitchFamily="34" charset="0"/>
              </a:rPr>
              <a:t>思考力，判断力，表現力等</a:t>
            </a:r>
            <a:r>
              <a:rPr kumimoji="1" lang="en-US" altLang="ja-JP" sz="2800" b="1">
                <a:latin typeface="Tahoma" panose="020B0604030504040204" pitchFamily="34" charset="0"/>
              </a:rPr>
              <a:t>〕</a:t>
            </a:r>
            <a:r>
              <a:rPr kumimoji="1" lang="ja-JP" altLang="en-US" sz="2800" b="1">
                <a:latin typeface="Tahoma" panose="020B0604030504040204" pitchFamily="34" charset="0"/>
              </a:rPr>
              <a:t>の内容</a:t>
            </a:r>
          </a:p>
        </p:txBody>
      </p:sp>
      <p:sp>
        <p:nvSpPr>
          <p:cNvPr id="45062" name="テキスト ボックス 6"/>
          <p:cNvSpPr txBox="1">
            <a:spLocks noChangeArrowheads="1"/>
          </p:cNvSpPr>
          <p:nvPr/>
        </p:nvSpPr>
        <p:spPr bwMode="auto">
          <a:xfrm>
            <a:off x="165100" y="1901825"/>
            <a:ext cx="89789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a:latin typeface="Tahoma" panose="020B0604030504040204" pitchFamily="34" charset="0"/>
              </a:rPr>
              <a:t>A</a:t>
            </a:r>
            <a:r>
              <a:rPr kumimoji="1" lang="ja-JP" altLang="en-US" sz="2800">
                <a:latin typeface="Tahoma" panose="020B0604030504040204" pitchFamily="34" charset="0"/>
              </a:rPr>
              <a:t>　話すこと・聞くこと</a:t>
            </a:r>
            <a:endParaRPr kumimoji="1" lang="en-US" altLang="ja-JP" sz="2800">
              <a:latin typeface="Tahoma" panose="020B0604030504040204" pitchFamily="34" charset="0"/>
            </a:endParaRPr>
          </a:p>
          <a:p>
            <a:pPr eaLnBrk="1" hangingPunct="1"/>
            <a:r>
              <a:rPr kumimoji="1" lang="ja-JP" altLang="en-US" sz="2800" b="1">
                <a:latin typeface="Tahoma" panose="020B0604030504040204" pitchFamily="34" charset="0"/>
              </a:rPr>
              <a:t>「話すこと・聞くこと」の指導事項</a:t>
            </a:r>
            <a:endParaRPr kumimoji="1" lang="en-US" altLang="ja-JP" sz="2800" b="1">
              <a:latin typeface="Tahoma" panose="020B0604030504040204" pitchFamily="34" charset="0"/>
            </a:endParaRPr>
          </a:p>
          <a:p>
            <a:pPr eaLnBrk="1" hangingPunct="1"/>
            <a:r>
              <a:rPr kumimoji="1" lang="ja-JP" altLang="en-US" sz="2400">
                <a:latin typeface="Tahoma" panose="020B0604030504040204" pitchFamily="34" charset="0"/>
              </a:rPr>
              <a:t>　内容の（１）は，学習過程に沿って構成</a:t>
            </a:r>
            <a:endParaRPr kumimoji="1" lang="en-US" altLang="ja-JP" sz="2400">
              <a:latin typeface="Tahoma" panose="020B0604030504040204" pitchFamily="34" charset="0"/>
            </a:endParaRPr>
          </a:p>
          <a:p>
            <a:pPr eaLnBrk="1" hangingPunct="1"/>
            <a:r>
              <a:rPr kumimoji="1" lang="ja-JP" altLang="en-US" sz="2400">
                <a:latin typeface="ＭＳ ゴシック" panose="020B0609070205080204" pitchFamily="49" charset="-128"/>
                <a:ea typeface="ＭＳ ゴシック" panose="020B0609070205080204" pitchFamily="49" charset="-128"/>
              </a:rPr>
              <a:t>・話題の設定，情報の収集，内容の検討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・構成の検討，考えの形成（話すこと）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・表現，共有（話すこと）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・構造と内容の把握，精査・解釈，考えの形成，共有（聞く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・話合いの進め方の検討，考えの形成，共有（話し合うこと）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800">
              <a:latin typeface="Tahoma" panose="020B0604030504040204" pitchFamily="34" charset="0"/>
            </a:endParaRPr>
          </a:p>
          <a:p>
            <a:pPr eaLnBrk="1" hangingPunct="1"/>
            <a:r>
              <a:rPr kumimoji="1" lang="ja-JP" altLang="en-US" sz="2800" b="1">
                <a:latin typeface="Tahoma" panose="020B0604030504040204" pitchFamily="34" charset="0"/>
              </a:rPr>
              <a:t>「話すこと・聞くこと」の言語活動例</a:t>
            </a:r>
            <a:endParaRPr kumimoji="1" lang="en-US" altLang="ja-JP" sz="2400" b="1">
              <a:latin typeface="ＭＳ ゴシック" panose="020B0609070205080204" pitchFamily="49" charset="-128"/>
              <a:ea typeface="ＭＳ ゴシック" panose="020B0609070205080204" pitchFamily="49" charset="-128"/>
            </a:endParaRPr>
          </a:p>
          <a:p>
            <a:pPr eaLnBrk="1" hangingPunct="1"/>
            <a:endParaRPr kumimoji="1" lang="en-US" altLang="ja-JP"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74"/>
    </mc:Choice>
    <mc:Fallback xmlns="">
      <p:transition spd="slow" advTm="2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710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7108" name="テキスト ボックス 6"/>
          <p:cNvSpPr txBox="1">
            <a:spLocks noChangeArrowheads="1"/>
          </p:cNvSpPr>
          <p:nvPr/>
        </p:nvSpPr>
        <p:spPr bwMode="auto">
          <a:xfrm>
            <a:off x="-1588" y="798513"/>
            <a:ext cx="60229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○「Ａ 話すこと・聞くこと」領域の構成</a:t>
            </a:r>
            <a:endParaRPr kumimoji="1" lang="en-US" altLang="ja-JP" sz="2800">
              <a:latin typeface="Tahoma" panose="020B0604030504040204" pitchFamily="34" charset="0"/>
            </a:endParaRPr>
          </a:p>
        </p:txBody>
      </p:sp>
      <p:grpSp>
        <p:nvGrpSpPr>
          <p:cNvPr id="47109" name="グループ化 156"/>
          <p:cNvGrpSpPr>
            <a:grpSpLocks/>
          </p:cNvGrpSpPr>
          <p:nvPr/>
        </p:nvGrpSpPr>
        <p:grpSpPr bwMode="auto">
          <a:xfrm>
            <a:off x="179388" y="1168400"/>
            <a:ext cx="8785225" cy="5562600"/>
            <a:chOff x="179512" y="1168616"/>
            <a:chExt cx="8784976" cy="5562772"/>
          </a:xfrm>
        </p:grpSpPr>
        <p:sp>
          <p:nvSpPr>
            <p:cNvPr id="47112" name="テキスト ボックス 6"/>
            <p:cNvSpPr txBox="1">
              <a:spLocks noChangeArrowheads="1"/>
            </p:cNvSpPr>
            <p:nvPr/>
          </p:nvSpPr>
          <p:spPr bwMode="auto">
            <a:xfrm>
              <a:off x="1090816" y="1168616"/>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学習過程</a:t>
              </a:r>
            </a:p>
          </p:txBody>
        </p:sp>
        <p:sp>
          <p:nvSpPr>
            <p:cNvPr id="47113" name="テキスト ボックス 7"/>
            <p:cNvSpPr txBox="1">
              <a:spLocks noChangeArrowheads="1"/>
            </p:cNvSpPr>
            <p:nvPr/>
          </p:nvSpPr>
          <p:spPr bwMode="auto">
            <a:xfrm>
              <a:off x="3767512" y="1168616"/>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（１）指導事項</a:t>
              </a:r>
            </a:p>
          </p:txBody>
        </p:sp>
        <p:sp>
          <p:nvSpPr>
            <p:cNvPr id="47114" name="テキスト ボックス 8"/>
            <p:cNvSpPr txBox="1">
              <a:spLocks noChangeArrowheads="1"/>
            </p:cNvSpPr>
            <p:nvPr/>
          </p:nvSpPr>
          <p:spPr bwMode="auto">
            <a:xfrm>
              <a:off x="6804248" y="1168616"/>
              <a:ext cx="1556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（２）言語活動例</a:t>
              </a:r>
            </a:p>
          </p:txBody>
        </p:sp>
        <p:sp>
          <p:nvSpPr>
            <p:cNvPr id="47115" name="テキスト ボックス 9"/>
            <p:cNvSpPr txBox="1">
              <a:spLocks noChangeArrowheads="1"/>
            </p:cNvSpPr>
            <p:nvPr/>
          </p:nvSpPr>
          <p:spPr bwMode="auto">
            <a:xfrm>
              <a:off x="6034568"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１学年</a:t>
              </a:r>
            </a:p>
          </p:txBody>
        </p:sp>
        <p:sp>
          <p:nvSpPr>
            <p:cNvPr id="47116" name="テキスト ボックス 10"/>
            <p:cNvSpPr txBox="1">
              <a:spLocks noChangeArrowheads="1"/>
            </p:cNvSpPr>
            <p:nvPr/>
          </p:nvSpPr>
          <p:spPr bwMode="auto">
            <a:xfrm>
              <a:off x="2950624"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１学年</a:t>
              </a:r>
            </a:p>
          </p:txBody>
        </p:sp>
        <p:sp>
          <p:nvSpPr>
            <p:cNvPr id="47117" name="テキスト ボックス 12"/>
            <p:cNvSpPr txBox="1">
              <a:spLocks noChangeArrowheads="1"/>
            </p:cNvSpPr>
            <p:nvPr/>
          </p:nvSpPr>
          <p:spPr bwMode="auto">
            <a:xfrm>
              <a:off x="7164288"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２学年</a:t>
              </a:r>
            </a:p>
          </p:txBody>
        </p:sp>
        <p:sp>
          <p:nvSpPr>
            <p:cNvPr id="47118" name="テキスト ボックス 13"/>
            <p:cNvSpPr txBox="1">
              <a:spLocks noChangeArrowheads="1"/>
            </p:cNvSpPr>
            <p:nvPr/>
          </p:nvSpPr>
          <p:spPr bwMode="auto">
            <a:xfrm>
              <a:off x="8100392"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３学年</a:t>
              </a:r>
            </a:p>
          </p:txBody>
        </p:sp>
        <p:sp>
          <p:nvSpPr>
            <p:cNvPr id="47119" name="テキスト ボックス 14"/>
            <p:cNvSpPr txBox="1">
              <a:spLocks noChangeArrowheads="1"/>
            </p:cNvSpPr>
            <p:nvPr/>
          </p:nvSpPr>
          <p:spPr bwMode="auto">
            <a:xfrm>
              <a:off x="5007384"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３学年</a:t>
              </a:r>
            </a:p>
          </p:txBody>
        </p:sp>
        <p:sp>
          <p:nvSpPr>
            <p:cNvPr id="47120" name="テキスト ボックス 16"/>
            <p:cNvSpPr txBox="1">
              <a:spLocks noChangeArrowheads="1"/>
            </p:cNvSpPr>
            <p:nvPr/>
          </p:nvSpPr>
          <p:spPr bwMode="auto">
            <a:xfrm>
              <a:off x="3958736"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２学年</a:t>
              </a:r>
            </a:p>
          </p:txBody>
        </p:sp>
        <p:sp>
          <p:nvSpPr>
            <p:cNvPr id="47121" name="テキスト ボックス 17"/>
            <p:cNvSpPr txBox="1">
              <a:spLocks noChangeArrowheads="1"/>
            </p:cNvSpPr>
            <p:nvPr/>
          </p:nvSpPr>
          <p:spPr bwMode="auto">
            <a:xfrm>
              <a:off x="180674" y="1704144"/>
              <a:ext cx="430887"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話すこと</a:t>
              </a:r>
            </a:p>
          </p:txBody>
        </p:sp>
        <p:sp>
          <p:nvSpPr>
            <p:cNvPr id="47122" name="テキスト ボックス 18"/>
            <p:cNvSpPr txBox="1">
              <a:spLocks noChangeArrowheads="1"/>
            </p:cNvSpPr>
            <p:nvPr/>
          </p:nvSpPr>
          <p:spPr bwMode="auto">
            <a:xfrm>
              <a:off x="180674" y="3640020"/>
              <a:ext cx="43088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聞くこと</a:t>
              </a:r>
            </a:p>
          </p:txBody>
        </p:sp>
        <p:sp>
          <p:nvSpPr>
            <p:cNvPr id="47123" name="テキスト ボックス 19"/>
            <p:cNvSpPr txBox="1">
              <a:spLocks noChangeArrowheads="1"/>
            </p:cNvSpPr>
            <p:nvPr/>
          </p:nvSpPr>
          <p:spPr bwMode="auto">
            <a:xfrm>
              <a:off x="180674" y="5152188"/>
              <a:ext cx="43088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話し合うこと</a:t>
              </a:r>
            </a:p>
          </p:txBody>
        </p:sp>
        <p:sp>
          <p:nvSpPr>
            <p:cNvPr id="21" name="正方形/長方形 20"/>
            <p:cNvSpPr/>
            <p:nvPr/>
          </p:nvSpPr>
          <p:spPr>
            <a:xfrm>
              <a:off x="179512" y="1200367"/>
              <a:ext cx="8784976" cy="54691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7125" name="テキスト ボックス 21"/>
            <p:cNvSpPr txBox="1">
              <a:spLocks noChangeArrowheads="1"/>
            </p:cNvSpPr>
            <p:nvPr/>
          </p:nvSpPr>
          <p:spPr bwMode="auto">
            <a:xfrm>
              <a:off x="616564" y="167934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話題の設定</a:t>
              </a:r>
            </a:p>
          </p:txBody>
        </p:sp>
        <p:sp>
          <p:nvSpPr>
            <p:cNvPr id="47126" name="テキスト ボックス 22"/>
            <p:cNvSpPr txBox="1">
              <a:spLocks noChangeArrowheads="1"/>
            </p:cNvSpPr>
            <p:nvPr/>
          </p:nvSpPr>
          <p:spPr bwMode="auto">
            <a:xfrm>
              <a:off x="605832" y="353248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話題の設定</a:t>
              </a:r>
            </a:p>
          </p:txBody>
        </p:sp>
        <p:sp>
          <p:nvSpPr>
            <p:cNvPr id="47127" name="テキスト ボックス 23"/>
            <p:cNvSpPr txBox="1">
              <a:spLocks noChangeArrowheads="1"/>
            </p:cNvSpPr>
            <p:nvPr/>
          </p:nvSpPr>
          <p:spPr bwMode="auto">
            <a:xfrm>
              <a:off x="605832" y="507278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話題の設定</a:t>
              </a:r>
            </a:p>
          </p:txBody>
        </p:sp>
        <p:sp>
          <p:nvSpPr>
            <p:cNvPr id="47128" name="テキスト ボックス 24"/>
            <p:cNvSpPr txBox="1">
              <a:spLocks noChangeArrowheads="1"/>
            </p:cNvSpPr>
            <p:nvPr/>
          </p:nvSpPr>
          <p:spPr bwMode="auto">
            <a:xfrm>
              <a:off x="605832" y="195664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7129" name="テキスト ボックス 25"/>
            <p:cNvSpPr txBox="1">
              <a:spLocks noChangeArrowheads="1"/>
            </p:cNvSpPr>
            <p:nvPr/>
          </p:nvSpPr>
          <p:spPr bwMode="auto">
            <a:xfrm>
              <a:off x="618232" y="380644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7130" name="テキスト ボックス 26"/>
            <p:cNvSpPr txBox="1">
              <a:spLocks noChangeArrowheads="1"/>
            </p:cNvSpPr>
            <p:nvPr/>
          </p:nvSpPr>
          <p:spPr bwMode="auto">
            <a:xfrm>
              <a:off x="607500" y="536081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7131" name="テキスト ボックス 27"/>
            <p:cNvSpPr txBox="1">
              <a:spLocks noChangeArrowheads="1"/>
            </p:cNvSpPr>
            <p:nvPr/>
          </p:nvSpPr>
          <p:spPr bwMode="auto">
            <a:xfrm>
              <a:off x="617552" y="220752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内容の検討</a:t>
              </a:r>
            </a:p>
          </p:txBody>
        </p:sp>
        <p:sp>
          <p:nvSpPr>
            <p:cNvPr id="47132" name="テキスト ボックス 28"/>
            <p:cNvSpPr txBox="1">
              <a:spLocks noChangeArrowheads="1"/>
            </p:cNvSpPr>
            <p:nvPr/>
          </p:nvSpPr>
          <p:spPr bwMode="auto">
            <a:xfrm>
              <a:off x="607500" y="5620712"/>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内容の検討</a:t>
              </a:r>
            </a:p>
          </p:txBody>
        </p:sp>
        <p:sp>
          <p:nvSpPr>
            <p:cNvPr id="47133" name="テキスト ボックス 29"/>
            <p:cNvSpPr txBox="1">
              <a:spLocks noChangeArrowheads="1"/>
            </p:cNvSpPr>
            <p:nvPr/>
          </p:nvSpPr>
          <p:spPr bwMode="auto">
            <a:xfrm>
              <a:off x="605832" y="4066340"/>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構造と内容の把握</a:t>
              </a:r>
            </a:p>
          </p:txBody>
        </p:sp>
        <p:sp>
          <p:nvSpPr>
            <p:cNvPr id="47134" name="テキスト ボックス 30"/>
            <p:cNvSpPr txBox="1">
              <a:spLocks noChangeArrowheads="1"/>
            </p:cNvSpPr>
            <p:nvPr/>
          </p:nvSpPr>
          <p:spPr bwMode="auto">
            <a:xfrm>
              <a:off x="618232" y="247310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構成の検討</a:t>
              </a:r>
            </a:p>
          </p:txBody>
        </p:sp>
        <p:sp>
          <p:nvSpPr>
            <p:cNvPr id="47135" name="テキスト ボックス 31"/>
            <p:cNvSpPr txBox="1">
              <a:spLocks noChangeArrowheads="1"/>
            </p:cNvSpPr>
            <p:nvPr/>
          </p:nvSpPr>
          <p:spPr bwMode="auto">
            <a:xfrm>
              <a:off x="607500" y="4326236"/>
              <a:ext cx="11079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精査・解釈</a:t>
              </a:r>
            </a:p>
          </p:txBody>
        </p:sp>
        <p:sp>
          <p:nvSpPr>
            <p:cNvPr id="47136" name="テキスト ボックス 32"/>
            <p:cNvSpPr txBox="1">
              <a:spLocks noChangeArrowheads="1"/>
            </p:cNvSpPr>
            <p:nvPr/>
          </p:nvSpPr>
          <p:spPr bwMode="auto">
            <a:xfrm>
              <a:off x="605832" y="2732996"/>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7137" name="テキスト ボックス 33"/>
            <p:cNvSpPr txBox="1">
              <a:spLocks noChangeArrowheads="1"/>
            </p:cNvSpPr>
            <p:nvPr/>
          </p:nvSpPr>
          <p:spPr bwMode="auto">
            <a:xfrm>
              <a:off x="605832" y="4572064"/>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7138" name="テキスト ボックス 34"/>
            <p:cNvSpPr txBox="1">
              <a:spLocks noChangeArrowheads="1"/>
            </p:cNvSpPr>
            <p:nvPr/>
          </p:nvSpPr>
          <p:spPr bwMode="auto">
            <a:xfrm>
              <a:off x="605152" y="5885656"/>
              <a:ext cx="2222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話合いの進め方の検討</a:t>
              </a:r>
            </a:p>
          </p:txBody>
        </p:sp>
        <p:sp>
          <p:nvSpPr>
            <p:cNvPr id="47139" name="テキスト ボックス 35"/>
            <p:cNvSpPr txBox="1">
              <a:spLocks noChangeArrowheads="1"/>
            </p:cNvSpPr>
            <p:nvPr/>
          </p:nvSpPr>
          <p:spPr bwMode="auto">
            <a:xfrm>
              <a:off x="609168" y="6138836"/>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7140" name="テキスト ボックス 36"/>
            <p:cNvSpPr txBox="1">
              <a:spLocks noChangeArrowheads="1"/>
            </p:cNvSpPr>
            <p:nvPr/>
          </p:nvSpPr>
          <p:spPr bwMode="auto">
            <a:xfrm>
              <a:off x="617552" y="3012008"/>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表現</a:t>
              </a:r>
            </a:p>
          </p:txBody>
        </p:sp>
        <p:sp>
          <p:nvSpPr>
            <p:cNvPr id="47141" name="テキスト ボックス 37"/>
            <p:cNvSpPr txBox="1">
              <a:spLocks noChangeArrowheads="1"/>
            </p:cNvSpPr>
            <p:nvPr/>
          </p:nvSpPr>
          <p:spPr bwMode="auto">
            <a:xfrm>
              <a:off x="615204" y="326288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sp>
          <p:nvSpPr>
            <p:cNvPr id="47142" name="テキスト ボックス 38"/>
            <p:cNvSpPr txBox="1">
              <a:spLocks noChangeArrowheads="1"/>
            </p:cNvSpPr>
            <p:nvPr/>
          </p:nvSpPr>
          <p:spPr bwMode="auto">
            <a:xfrm>
              <a:off x="610836" y="639283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sp>
          <p:nvSpPr>
            <p:cNvPr id="47143" name="テキスト ボックス 39"/>
            <p:cNvSpPr txBox="1">
              <a:spLocks noChangeArrowheads="1"/>
            </p:cNvSpPr>
            <p:nvPr/>
          </p:nvSpPr>
          <p:spPr bwMode="auto">
            <a:xfrm>
              <a:off x="607720" y="4812888"/>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cxnSp>
          <p:nvCxnSpPr>
            <p:cNvPr id="44" name="直線コネクタ 43"/>
            <p:cNvCxnSpPr/>
            <p:nvPr/>
          </p:nvCxnSpPr>
          <p:spPr>
            <a:xfrm>
              <a:off x="179512" y="1684570"/>
              <a:ext cx="87849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611300" y="1197192"/>
              <a:ext cx="0" cy="5472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771826" y="1197192"/>
              <a:ext cx="0" cy="5472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771826" y="1455963"/>
              <a:ext cx="6192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11300" y="1989379"/>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625586" y="4077006"/>
              <a:ext cx="5238602" cy="1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95425" y="2240212"/>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606537" y="2757753"/>
              <a:ext cx="21605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604950" y="3289582"/>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601775" y="3835698"/>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616062" y="4342127"/>
              <a:ext cx="21605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614475" y="4607247"/>
              <a:ext cx="2158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611300" y="4858080"/>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5867363" y="1195605"/>
              <a:ext cx="0" cy="5473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623999" y="5362921"/>
              <a:ext cx="2158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606537" y="5642329"/>
              <a:ext cx="21605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604950" y="6174159"/>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601775" y="6439279"/>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3794147" y="1470250"/>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V="1">
              <a:off x="4816468" y="1470250"/>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7942167" y="1455963"/>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6876984" y="1482951"/>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V="1">
              <a:off x="179512" y="3561053"/>
              <a:ext cx="5673564"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25586" y="3006998"/>
              <a:ext cx="5238602" cy="15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614475" y="2508507"/>
              <a:ext cx="5240188" cy="1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179512" y="5085100"/>
              <a:ext cx="5683089" cy="19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620824" y="5915388"/>
              <a:ext cx="5238602" cy="1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171" name="テキスト ボックス 132"/>
            <p:cNvSpPr txBox="1">
              <a:spLocks noChangeArrowheads="1"/>
            </p:cNvSpPr>
            <p:nvPr/>
          </p:nvSpPr>
          <p:spPr bwMode="auto">
            <a:xfrm>
              <a:off x="2954684"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7172" name="テキスト ボックス 133"/>
            <p:cNvSpPr txBox="1">
              <a:spLocks noChangeArrowheads="1"/>
            </p:cNvSpPr>
            <p:nvPr/>
          </p:nvSpPr>
          <p:spPr bwMode="auto">
            <a:xfrm>
              <a:off x="3995936"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7173" name="テキスト ボックス 134"/>
            <p:cNvSpPr txBox="1">
              <a:spLocks noChangeArrowheads="1"/>
            </p:cNvSpPr>
            <p:nvPr/>
          </p:nvSpPr>
          <p:spPr bwMode="auto">
            <a:xfrm>
              <a:off x="5004048"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7174" name="テキスト ボックス 135"/>
            <p:cNvSpPr txBox="1">
              <a:spLocks noChangeArrowheads="1"/>
            </p:cNvSpPr>
            <p:nvPr/>
          </p:nvSpPr>
          <p:spPr bwMode="auto">
            <a:xfrm>
              <a:off x="2743252" y="3573016"/>
              <a:ext cx="1030258" cy="58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 　（再掲）</a:t>
              </a:r>
            </a:p>
          </p:txBody>
        </p:sp>
        <p:sp>
          <p:nvSpPr>
            <p:cNvPr id="47175" name="テキスト ボックス 136"/>
            <p:cNvSpPr txBox="1">
              <a:spLocks noChangeArrowheads="1"/>
            </p:cNvSpPr>
            <p:nvPr/>
          </p:nvSpPr>
          <p:spPr bwMode="auto">
            <a:xfrm>
              <a:off x="3873989" y="3552207"/>
              <a:ext cx="9897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  （再掲）</a:t>
              </a:r>
            </a:p>
          </p:txBody>
        </p:sp>
        <p:sp>
          <p:nvSpPr>
            <p:cNvPr id="47176" name="テキスト ボックス 137"/>
            <p:cNvSpPr txBox="1">
              <a:spLocks noChangeArrowheads="1"/>
            </p:cNvSpPr>
            <p:nvPr/>
          </p:nvSpPr>
          <p:spPr bwMode="auto">
            <a:xfrm>
              <a:off x="4887907" y="3553372"/>
              <a:ext cx="96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  （再掲）</a:t>
              </a:r>
            </a:p>
          </p:txBody>
        </p:sp>
        <p:sp>
          <p:nvSpPr>
            <p:cNvPr id="47177" name="テキスト ボックス 138"/>
            <p:cNvSpPr txBox="1">
              <a:spLocks noChangeArrowheads="1"/>
            </p:cNvSpPr>
            <p:nvPr/>
          </p:nvSpPr>
          <p:spPr bwMode="auto">
            <a:xfrm>
              <a:off x="2784525" y="5085184"/>
              <a:ext cx="10096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　（再掲）</a:t>
              </a:r>
            </a:p>
          </p:txBody>
        </p:sp>
        <p:sp>
          <p:nvSpPr>
            <p:cNvPr id="47178" name="テキスト ボックス 139"/>
            <p:cNvSpPr txBox="1">
              <a:spLocks noChangeArrowheads="1"/>
            </p:cNvSpPr>
            <p:nvPr/>
          </p:nvSpPr>
          <p:spPr bwMode="auto">
            <a:xfrm>
              <a:off x="3832245" y="5085184"/>
              <a:ext cx="97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　（再掲）</a:t>
              </a:r>
            </a:p>
          </p:txBody>
        </p:sp>
        <p:sp>
          <p:nvSpPr>
            <p:cNvPr id="47179" name="テキスト ボックス 140"/>
            <p:cNvSpPr txBox="1">
              <a:spLocks noChangeArrowheads="1"/>
            </p:cNvSpPr>
            <p:nvPr/>
          </p:nvSpPr>
          <p:spPr bwMode="auto">
            <a:xfrm>
              <a:off x="4840279" y="5085184"/>
              <a:ext cx="10191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　（再掲）</a:t>
              </a:r>
            </a:p>
          </p:txBody>
        </p:sp>
        <p:sp>
          <p:nvSpPr>
            <p:cNvPr id="47180" name="テキスト ボックス 141"/>
            <p:cNvSpPr txBox="1">
              <a:spLocks noChangeArrowheads="1"/>
            </p:cNvSpPr>
            <p:nvPr/>
          </p:nvSpPr>
          <p:spPr bwMode="auto">
            <a:xfrm>
              <a:off x="2975424" y="249289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7181" name="テキスト ボックス 142"/>
            <p:cNvSpPr txBox="1">
              <a:spLocks noChangeArrowheads="1"/>
            </p:cNvSpPr>
            <p:nvPr/>
          </p:nvSpPr>
          <p:spPr bwMode="auto">
            <a:xfrm>
              <a:off x="3995936" y="2506964"/>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7182" name="テキスト ボックス 143"/>
            <p:cNvSpPr txBox="1">
              <a:spLocks noChangeArrowheads="1"/>
            </p:cNvSpPr>
            <p:nvPr/>
          </p:nvSpPr>
          <p:spPr bwMode="auto">
            <a:xfrm>
              <a:off x="5033852" y="252103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7183" name="テキスト ボックス 144"/>
            <p:cNvSpPr txBox="1">
              <a:spLocks noChangeArrowheads="1"/>
            </p:cNvSpPr>
            <p:nvPr/>
          </p:nvSpPr>
          <p:spPr bwMode="auto">
            <a:xfrm>
              <a:off x="3005228" y="302508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7184" name="テキスト ボックス 145"/>
            <p:cNvSpPr txBox="1">
              <a:spLocks noChangeArrowheads="1"/>
            </p:cNvSpPr>
            <p:nvPr/>
          </p:nvSpPr>
          <p:spPr bwMode="auto">
            <a:xfrm>
              <a:off x="4029844" y="3022740"/>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7185" name="テキスト ボックス 146"/>
            <p:cNvSpPr txBox="1">
              <a:spLocks noChangeArrowheads="1"/>
            </p:cNvSpPr>
            <p:nvPr/>
          </p:nvSpPr>
          <p:spPr bwMode="auto">
            <a:xfrm>
              <a:off x="5063656" y="302675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7186" name="テキスト ボックス 147"/>
            <p:cNvSpPr txBox="1">
              <a:spLocks noChangeArrowheads="1"/>
            </p:cNvSpPr>
            <p:nvPr/>
          </p:nvSpPr>
          <p:spPr bwMode="auto">
            <a:xfrm>
              <a:off x="3001892" y="410687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7187" name="テキスト ボックス 148"/>
            <p:cNvSpPr txBox="1">
              <a:spLocks noChangeArrowheads="1"/>
            </p:cNvSpPr>
            <p:nvPr/>
          </p:nvSpPr>
          <p:spPr bwMode="auto">
            <a:xfrm>
              <a:off x="5077724" y="4091140"/>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7188" name="テキスト ボックス 149"/>
            <p:cNvSpPr txBox="1">
              <a:spLocks noChangeArrowheads="1"/>
            </p:cNvSpPr>
            <p:nvPr/>
          </p:nvSpPr>
          <p:spPr bwMode="auto">
            <a:xfrm>
              <a:off x="3995936" y="410687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7189" name="テキスト ボックス 150"/>
            <p:cNvSpPr txBox="1">
              <a:spLocks noChangeArrowheads="1"/>
            </p:cNvSpPr>
            <p:nvPr/>
          </p:nvSpPr>
          <p:spPr bwMode="auto">
            <a:xfrm>
              <a:off x="2961356" y="591947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7190" name="テキスト ボックス 151"/>
            <p:cNvSpPr txBox="1">
              <a:spLocks noChangeArrowheads="1"/>
            </p:cNvSpPr>
            <p:nvPr/>
          </p:nvSpPr>
          <p:spPr bwMode="auto">
            <a:xfrm>
              <a:off x="4010004" y="593521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7191" name="テキスト ボックス 152"/>
            <p:cNvSpPr txBox="1">
              <a:spLocks noChangeArrowheads="1"/>
            </p:cNvSpPr>
            <p:nvPr/>
          </p:nvSpPr>
          <p:spPr bwMode="auto">
            <a:xfrm>
              <a:off x="5076056" y="593521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7192" name="テキスト ボックス 153"/>
            <p:cNvSpPr txBox="1">
              <a:spLocks noChangeArrowheads="1"/>
            </p:cNvSpPr>
            <p:nvPr/>
          </p:nvSpPr>
          <p:spPr bwMode="auto">
            <a:xfrm>
              <a:off x="5993576" y="1844824"/>
              <a:ext cx="7386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イ（話し合う活動）</a:t>
              </a:r>
              <a:endParaRPr kumimoji="1" lang="en-US" altLang="ja-JP"/>
            </a:p>
            <a:p>
              <a:r>
                <a:rPr kumimoji="1" lang="ja-JP" altLang="en-US"/>
                <a:t>ア（話したり聞いたりする活動）</a:t>
              </a:r>
            </a:p>
          </p:txBody>
        </p:sp>
        <p:sp>
          <p:nvSpPr>
            <p:cNvPr id="47193" name="テキスト ボックス 154"/>
            <p:cNvSpPr txBox="1">
              <a:spLocks noChangeArrowheads="1"/>
            </p:cNvSpPr>
            <p:nvPr/>
          </p:nvSpPr>
          <p:spPr bwMode="auto">
            <a:xfrm>
              <a:off x="7032672" y="1818356"/>
              <a:ext cx="7386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イ（話し合う活動）</a:t>
              </a:r>
              <a:endParaRPr kumimoji="1" lang="en-US" altLang="ja-JP"/>
            </a:p>
            <a:p>
              <a:r>
                <a:rPr kumimoji="1" lang="ja-JP" altLang="en-US"/>
                <a:t>ア（話したり聞いたりする活動）</a:t>
              </a:r>
            </a:p>
          </p:txBody>
        </p:sp>
        <p:sp>
          <p:nvSpPr>
            <p:cNvPr id="47194" name="テキスト ボックス 155"/>
            <p:cNvSpPr txBox="1">
              <a:spLocks noChangeArrowheads="1"/>
            </p:cNvSpPr>
            <p:nvPr/>
          </p:nvSpPr>
          <p:spPr bwMode="auto">
            <a:xfrm>
              <a:off x="8070588" y="1818356"/>
              <a:ext cx="7386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イ（話し合う活動）</a:t>
              </a:r>
              <a:endParaRPr kumimoji="1" lang="en-US" altLang="ja-JP"/>
            </a:p>
            <a:p>
              <a:r>
                <a:rPr kumimoji="1" lang="ja-JP" altLang="en-US"/>
                <a:t>ア（話したり聞いたりする活動）</a:t>
              </a:r>
            </a:p>
          </p:txBody>
        </p:sp>
      </p:grpSp>
      <p:sp>
        <p:nvSpPr>
          <p:cNvPr id="90" name="正方形/長方形 89"/>
          <p:cNvSpPr/>
          <p:nvPr/>
        </p:nvSpPr>
        <p:spPr>
          <a:xfrm flipV="1">
            <a:off x="0" y="6735763"/>
            <a:ext cx="9144000" cy="1222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3" name="AutoShape 17"/>
          <p:cNvSpPr>
            <a:spLocks noChangeArrowheads="1"/>
          </p:cNvSpPr>
          <p:nvPr/>
        </p:nvSpPr>
        <p:spPr bwMode="auto">
          <a:xfrm>
            <a:off x="5954713" y="21748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P27</a:t>
            </a: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331"/>
    </mc:Choice>
    <mc:Fallback xmlns="">
      <p:transition spd="slow" advTm="6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632575" y="44450"/>
            <a:ext cx="248285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P6-10</a:t>
            </a:r>
            <a:endParaRPr lang="ja-JP" altLang="en-US" dirty="0"/>
          </a:p>
        </p:txBody>
      </p:sp>
      <p:sp>
        <p:nvSpPr>
          <p:cNvPr id="13" name="角丸四角形 12"/>
          <p:cNvSpPr/>
          <p:nvPr/>
        </p:nvSpPr>
        <p:spPr>
          <a:xfrm>
            <a:off x="1475656" y="86744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中学校国語科の改訂内容</a:t>
            </a:r>
          </a:p>
        </p:txBody>
      </p:sp>
      <p:sp>
        <p:nvSpPr>
          <p:cNvPr id="7" name="正方形/長方形 6"/>
          <p:cNvSpPr/>
          <p:nvPr/>
        </p:nvSpPr>
        <p:spPr>
          <a:xfrm>
            <a:off x="147638" y="3360738"/>
            <a:ext cx="8834437" cy="7889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（３）学習の系統性の重視</a:t>
            </a:r>
            <a:endParaRPr lang="ja-JP" altLang="en-US" sz="2800" dirty="0">
              <a:solidFill>
                <a:srgbClr val="FF0000"/>
              </a:solidFill>
              <a:latin typeface="ＭＳ ゴシック" pitchFamily="49" charset="-128"/>
              <a:ea typeface="ＭＳ ゴシック" pitchFamily="49" charset="-128"/>
            </a:endParaRPr>
          </a:p>
        </p:txBody>
      </p:sp>
      <p:sp>
        <p:nvSpPr>
          <p:cNvPr id="8" name="正方形/長方形 7"/>
          <p:cNvSpPr/>
          <p:nvPr/>
        </p:nvSpPr>
        <p:spPr>
          <a:xfrm>
            <a:off x="139700" y="2500313"/>
            <a:ext cx="8831263" cy="7842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（２）学習内容の改善・充実</a:t>
            </a:r>
            <a:endParaRPr lang="ja-JP" altLang="en-US" sz="2800" dirty="0">
              <a:solidFill>
                <a:srgbClr val="FF0000"/>
              </a:solidFill>
              <a:latin typeface="ＭＳ ゴシック" pitchFamily="49" charset="-128"/>
              <a:ea typeface="ＭＳ ゴシック" pitchFamily="49" charset="-128"/>
            </a:endParaRPr>
          </a:p>
        </p:txBody>
      </p:sp>
      <p:sp>
        <p:nvSpPr>
          <p:cNvPr id="9" name="正方形/長方形 8"/>
          <p:cNvSpPr/>
          <p:nvPr/>
        </p:nvSpPr>
        <p:spPr>
          <a:xfrm>
            <a:off x="130175" y="1643063"/>
            <a:ext cx="8834438" cy="793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800" dirty="0">
                <a:solidFill>
                  <a:schemeClr val="tx1"/>
                </a:solidFill>
                <a:latin typeface="ＭＳ ゴシック" pitchFamily="49" charset="-128"/>
                <a:ea typeface="ＭＳ ゴシック" pitchFamily="49" charset="-128"/>
              </a:rPr>
              <a:t>（１）目標及び内容の構成</a:t>
            </a:r>
            <a:endParaRPr lang="ja-JP" altLang="en-US" sz="2800" dirty="0">
              <a:solidFill>
                <a:srgbClr val="FF0000"/>
              </a:solidFill>
              <a:latin typeface="ＭＳ ゴシック" pitchFamily="49" charset="-128"/>
              <a:ea typeface="ＭＳ ゴシック" pitchFamily="49" charset="-128"/>
            </a:endParaRPr>
          </a:p>
        </p:txBody>
      </p:sp>
      <p:sp>
        <p:nvSpPr>
          <p:cNvPr id="10" name="正方形/長方形 9"/>
          <p:cNvSpPr/>
          <p:nvPr/>
        </p:nvSpPr>
        <p:spPr>
          <a:xfrm>
            <a:off x="147638" y="4216400"/>
            <a:ext cx="8828087" cy="7969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（４）授業改善のための言語活動の創意工夫</a:t>
            </a:r>
            <a:endParaRPr lang="ja-JP" altLang="en-US" sz="2800" dirty="0">
              <a:solidFill>
                <a:schemeClr val="tx2">
                  <a:lumMod val="50000"/>
                </a:schemeClr>
              </a:solidFill>
              <a:latin typeface="ＭＳ ゴシック" pitchFamily="49" charset="-128"/>
              <a:ea typeface="ＭＳ ゴシック" pitchFamily="49" charset="-128"/>
            </a:endParaRPr>
          </a:p>
        </p:txBody>
      </p:sp>
      <p:sp>
        <p:nvSpPr>
          <p:cNvPr id="14" name="正方形/長方形 13"/>
          <p:cNvSpPr/>
          <p:nvPr/>
        </p:nvSpPr>
        <p:spPr>
          <a:xfrm>
            <a:off x="155575" y="5103813"/>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（５）読書指導の改善・充実</a:t>
            </a:r>
            <a:endParaRPr lang="ja-JP" altLang="en-US" sz="2800" dirty="0">
              <a:solidFill>
                <a:schemeClr val="tx2">
                  <a:lumMod val="50000"/>
                </a:schemeClr>
              </a:solidFill>
              <a:latin typeface="ＭＳ ゴシック" pitchFamily="49" charset="-128"/>
              <a:ea typeface="ＭＳ ゴシック"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56"/>
    </mc:Choice>
    <mc:Fallback xmlns="">
      <p:transition spd="slow" advTm="1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1"/>
          <p:cNvSpPr>
            <a:spLocks noChangeArrowheads="1"/>
          </p:cNvSpPr>
          <p:nvPr/>
        </p:nvSpPr>
        <p:spPr bwMode="auto">
          <a:xfrm>
            <a:off x="146050" y="80963"/>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9155" name="テキスト ボックス 6"/>
          <p:cNvSpPr txBox="1">
            <a:spLocks noChangeArrowheads="1"/>
          </p:cNvSpPr>
          <p:nvPr/>
        </p:nvSpPr>
        <p:spPr bwMode="auto">
          <a:xfrm>
            <a:off x="-34925" y="866775"/>
            <a:ext cx="577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〇「話すこと・聞くこと」の指導事項</a:t>
            </a:r>
            <a:endParaRPr kumimoji="1" lang="en-US" altLang="ja-JP" sz="2200" b="1">
              <a:latin typeface="ＭＳ ゴシック" panose="020B0609070205080204" pitchFamily="49" charset="-128"/>
              <a:ea typeface="ＭＳ ゴシック" panose="020B0609070205080204" pitchFamily="49" charset="-128"/>
            </a:endParaRPr>
          </a:p>
        </p:txBody>
      </p:sp>
      <p:grpSp>
        <p:nvGrpSpPr>
          <p:cNvPr id="49156" name="グループ化 1"/>
          <p:cNvGrpSpPr>
            <a:grpSpLocks/>
          </p:cNvGrpSpPr>
          <p:nvPr/>
        </p:nvGrpSpPr>
        <p:grpSpPr bwMode="auto">
          <a:xfrm>
            <a:off x="-34925" y="1271588"/>
            <a:ext cx="8880475" cy="1474787"/>
            <a:chOff x="166688" y="1246188"/>
            <a:chExt cx="8880475" cy="1474787"/>
          </a:xfrm>
        </p:grpSpPr>
        <p:sp>
          <p:nvSpPr>
            <p:cNvPr id="49165" name="テキスト ボックス 6"/>
            <p:cNvSpPr txBox="1">
              <a:spLocks noChangeArrowheads="1"/>
            </p:cNvSpPr>
            <p:nvPr/>
          </p:nvSpPr>
          <p:spPr bwMode="auto">
            <a:xfrm>
              <a:off x="166688" y="1246188"/>
              <a:ext cx="6049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　■話題の設定，情報の収集，内容の検討　　　</a:t>
              </a:r>
              <a:endParaRPr kumimoji="1" lang="en-US" altLang="ja-JP" sz="2200" b="1">
                <a:latin typeface="ＭＳ ゴシック" panose="020B0609070205080204" pitchFamily="49" charset="-128"/>
                <a:ea typeface="ＭＳ ゴシック" panose="020B0609070205080204" pitchFamily="49" charset="-128"/>
              </a:endParaRPr>
            </a:p>
          </p:txBody>
        </p:sp>
        <p:sp>
          <p:nvSpPr>
            <p:cNvPr id="49166" name="テキスト ボックス 6"/>
            <p:cNvSpPr txBox="1">
              <a:spLocks noChangeArrowheads="1"/>
            </p:cNvSpPr>
            <p:nvPr/>
          </p:nvSpPr>
          <p:spPr bwMode="auto">
            <a:xfrm>
              <a:off x="519113" y="1841500"/>
              <a:ext cx="8483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200">
                  <a:latin typeface="ＭＳ ゴシック" panose="020B0609070205080204" pitchFamily="49" charset="-128"/>
                  <a:ea typeface="ＭＳ ゴシック" panose="020B0609070205080204" pitchFamily="49" charset="-128"/>
                </a:rPr>
                <a:t>　目的や場面に応じて話題を決め，話したり聞いたり話し合ったりするための材料を収集・整理し，伝え合う内容を検討すること。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12" name="角丸四角形 11"/>
            <p:cNvSpPr/>
            <p:nvPr/>
          </p:nvSpPr>
          <p:spPr>
            <a:xfrm>
              <a:off x="498476" y="1731963"/>
              <a:ext cx="8548687" cy="9890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0" name="AutoShape 17"/>
          <p:cNvSpPr>
            <a:spLocks noChangeArrowheads="1"/>
          </p:cNvSpPr>
          <p:nvPr/>
        </p:nvSpPr>
        <p:spPr bwMode="auto">
          <a:xfrm>
            <a:off x="5903913" y="16510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P28</a:t>
            </a:r>
            <a:endParaRPr lang="ja-JP" altLang="en-US" dirty="0"/>
          </a:p>
        </p:txBody>
      </p:sp>
      <p:grpSp>
        <p:nvGrpSpPr>
          <p:cNvPr id="49158" name="グループ化 10"/>
          <p:cNvGrpSpPr>
            <a:grpSpLocks/>
          </p:cNvGrpSpPr>
          <p:nvPr/>
        </p:nvGrpSpPr>
        <p:grpSpPr bwMode="auto">
          <a:xfrm>
            <a:off x="-20638" y="2855913"/>
            <a:ext cx="8878888" cy="2951162"/>
            <a:chOff x="23813" y="1177925"/>
            <a:chExt cx="8879311" cy="2951092"/>
          </a:xfrm>
        </p:grpSpPr>
        <p:sp>
          <p:nvSpPr>
            <p:cNvPr id="49159" name="テキスト ボックス 6"/>
            <p:cNvSpPr txBox="1">
              <a:spLocks noChangeArrowheads="1"/>
            </p:cNvSpPr>
            <p:nvPr/>
          </p:nvSpPr>
          <p:spPr bwMode="auto">
            <a:xfrm>
              <a:off x="23813" y="1177925"/>
              <a:ext cx="60674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400">
                  <a:latin typeface="ＭＳ ゴシック" panose="020B0609070205080204" pitchFamily="49" charset="-128"/>
                  <a:ea typeface="ＭＳ ゴシック" panose="020B0609070205080204" pitchFamily="49" charset="-128"/>
                </a:rPr>
                <a:t>　■構成の検討，考えの形成（話すこと）　</a:t>
              </a:r>
              <a:endParaRPr kumimoji="1" lang="en-US" altLang="ja-JP" sz="2200" b="1">
                <a:latin typeface="ＭＳ ゴシック" panose="020B0609070205080204" pitchFamily="49" charset="-128"/>
                <a:ea typeface="ＭＳ ゴシック" panose="020B0609070205080204" pitchFamily="49" charset="-128"/>
              </a:endParaRPr>
            </a:p>
          </p:txBody>
        </p:sp>
        <p:grpSp>
          <p:nvGrpSpPr>
            <p:cNvPr id="49160" name="グループ化 13"/>
            <p:cNvGrpSpPr>
              <a:grpSpLocks/>
            </p:cNvGrpSpPr>
            <p:nvPr/>
          </p:nvGrpSpPr>
          <p:grpSpPr bwMode="auto">
            <a:xfrm>
              <a:off x="313553" y="1579225"/>
              <a:ext cx="8589571" cy="2549792"/>
              <a:chOff x="313553" y="1579225"/>
              <a:chExt cx="8589571" cy="2549792"/>
            </a:xfrm>
          </p:grpSpPr>
          <p:grpSp>
            <p:nvGrpSpPr>
              <p:cNvPr id="49161" name="グループ化 1"/>
              <p:cNvGrpSpPr>
                <a:grpSpLocks/>
              </p:cNvGrpSpPr>
              <p:nvPr/>
            </p:nvGrpSpPr>
            <p:grpSpPr bwMode="auto">
              <a:xfrm>
                <a:off x="313553" y="1579225"/>
                <a:ext cx="8576871" cy="751710"/>
                <a:chOff x="312771" y="1734800"/>
                <a:chExt cx="8577639" cy="752167"/>
              </a:xfrm>
            </p:grpSpPr>
            <p:sp>
              <p:nvSpPr>
                <p:cNvPr id="49163" name="テキスト ボックス 9"/>
                <p:cNvSpPr txBox="1">
                  <a:spLocks noChangeArrowheads="1"/>
                </p:cNvSpPr>
                <p:nvPr/>
              </p:nvSpPr>
              <p:spPr bwMode="auto">
                <a:xfrm>
                  <a:off x="312771" y="1734800"/>
                  <a:ext cx="8496944"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  自分の立場や考えが明確になるように話の構成を考えることを通して，自分の考えを形成すること。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19" name="角丸四角形 10"/>
                <p:cNvSpPr/>
                <p:nvPr/>
              </p:nvSpPr>
              <p:spPr>
                <a:xfrm>
                  <a:off x="342137" y="1746247"/>
                  <a:ext cx="8548272" cy="7402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49162" name="テキスト ボックス 11"/>
              <p:cNvSpPr txBox="1">
                <a:spLocks noChangeArrowheads="1"/>
              </p:cNvSpPr>
              <p:nvPr/>
            </p:nvSpPr>
            <p:spPr bwMode="auto">
              <a:xfrm>
                <a:off x="329036" y="2433567"/>
                <a:ext cx="85740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話の中心的な部分と付加的な部分，事実と意見との</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500"/>
                  </a:lnSpc>
                </a:pPr>
                <a:r>
                  <a:rPr kumimoji="1" lang="ja-JP" altLang="en-US" sz="2200" b="1">
                    <a:latin typeface="ＭＳ ゴシック" panose="020B0609070205080204" pitchFamily="49" charset="-128"/>
                    <a:ea typeface="ＭＳ ゴシック" panose="020B0609070205080204" pitchFamily="49" charset="-128"/>
                  </a:rPr>
                  <a:t>　　　　　　関係などに注意して</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根拠の適切さや論理の展開などに注意して</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論理の展開などを考えて</a:t>
                </a:r>
                <a:r>
                  <a:rPr kumimoji="1" lang="ja-JP" altLang="en-US" sz="2200">
                    <a:latin typeface="ＭＳ ゴシック" panose="020B0609070205080204" pitchFamily="49" charset="-128"/>
                    <a:ea typeface="ＭＳ ゴシック" panose="020B0609070205080204" pitchFamily="49" charset="-128"/>
                  </a:rPr>
                  <a:t>，話の構成を考えたり工夫</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　　　　　　したりすることを示している。</a:t>
                </a:r>
                <a:endParaRPr kumimoji="1" lang="en-US" altLang="ja-JP" sz="2200" b="1">
                  <a:latin typeface="ＭＳ ゴシック" panose="020B0609070205080204" pitchFamily="49" charset="-128"/>
                  <a:ea typeface="ＭＳ ゴシック" panose="020B0609070205080204" pitchFamily="49" charset="-128"/>
                </a:endParaRPr>
              </a:p>
            </p:txBody>
          </p:sp>
        </p:gr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791"/>
    </mc:Choice>
    <mc:Fallback xmlns="">
      <p:transition spd="slow" advTm="5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6"/>
          <p:cNvSpPr txBox="1">
            <a:spLocks noChangeArrowheads="1"/>
          </p:cNvSpPr>
          <p:nvPr/>
        </p:nvSpPr>
        <p:spPr bwMode="auto">
          <a:xfrm>
            <a:off x="23813" y="769938"/>
            <a:ext cx="55562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400">
                <a:latin typeface="ＭＳ ゴシック" panose="020B0609070205080204" pitchFamily="49" charset="-128"/>
                <a:ea typeface="ＭＳ ゴシック" panose="020B0609070205080204" pitchFamily="49" charset="-128"/>
              </a:rPr>
              <a:t>〇「話すこと・聞くこと」の指導事項</a:t>
            </a:r>
            <a:endParaRPr kumimoji="1" lang="en-US" altLang="ja-JP" sz="2400">
              <a:latin typeface="ＭＳ ゴシック" panose="020B0609070205080204" pitchFamily="49" charset="-128"/>
              <a:ea typeface="ＭＳ ゴシック" panose="020B0609070205080204" pitchFamily="49" charset="-128"/>
            </a:endParaRPr>
          </a:p>
        </p:txBody>
      </p:sp>
      <p:sp>
        <p:nvSpPr>
          <p:cNvPr id="51203" name="AutoShape 21"/>
          <p:cNvSpPr>
            <a:spLocks noChangeArrowheads="1"/>
          </p:cNvSpPr>
          <p:nvPr/>
        </p:nvSpPr>
        <p:spPr bwMode="auto">
          <a:xfrm>
            <a:off x="179388" y="50800"/>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 name="正方形/長方形 5"/>
          <p:cNvSpPr/>
          <p:nvPr/>
        </p:nvSpPr>
        <p:spPr>
          <a:xfrm flipV="1">
            <a:off x="0" y="6735763"/>
            <a:ext cx="9144000" cy="1222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AutoShape 17"/>
          <p:cNvSpPr>
            <a:spLocks noChangeArrowheads="1"/>
          </p:cNvSpPr>
          <p:nvPr/>
        </p:nvSpPr>
        <p:spPr bwMode="auto">
          <a:xfrm>
            <a:off x="5875338" y="2603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P28-29 </a:t>
            </a:r>
            <a:endParaRPr lang="ja-JP" altLang="en-US" dirty="0"/>
          </a:p>
        </p:txBody>
      </p:sp>
      <p:grpSp>
        <p:nvGrpSpPr>
          <p:cNvPr id="51206" name="グループ化 2"/>
          <p:cNvGrpSpPr>
            <a:grpSpLocks/>
          </p:cNvGrpSpPr>
          <p:nvPr/>
        </p:nvGrpSpPr>
        <p:grpSpPr bwMode="auto">
          <a:xfrm>
            <a:off x="365125" y="1584325"/>
            <a:ext cx="7800975" cy="452438"/>
            <a:chOff x="567032" y="3373553"/>
            <a:chExt cx="7800270" cy="453693"/>
          </a:xfrm>
        </p:grpSpPr>
        <p:sp>
          <p:nvSpPr>
            <p:cNvPr id="51212" name="テキスト ボックス 13"/>
            <p:cNvSpPr txBox="1">
              <a:spLocks noChangeArrowheads="1"/>
            </p:cNvSpPr>
            <p:nvPr/>
          </p:nvSpPr>
          <p:spPr bwMode="auto">
            <a:xfrm>
              <a:off x="816208" y="3388511"/>
              <a:ext cx="755109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聞き手に分かりやすく伝わるように表現を工夫すること。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15" name="角丸四角形 14"/>
            <p:cNvSpPr/>
            <p:nvPr/>
          </p:nvSpPr>
          <p:spPr>
            <a:xfrm>
              <a:off x="567032" y="3373553"/>
              <a:ext cx="7552642" cy="45369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51207" name="テキスト ボックス 6"/>
          <p:cNvSpPr txBox="1">
            <a:spLocks noChangeArrowheads="1"/>
          </p:cNvSpPr>
          <p:nvPr/>
        </p:nvSpPr>
        <p:spPr bwMode="auto">
          <a:xfrm>
            <a:off x="-11113" y="2138363"/>
            <a:ext cx="91551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ja-JP" altLang="en-US" sz="2400">
                <a:latin typeface="ＭＳ ゴシック" panose="020B0609070205080204" pitchFamily="49" charset="-128"/>
                <a:ea typeface="ＭＳ ゴシック" panose="020B0609070205080204" pitchFamily="49" charset="-128"/>
              </a:rPr>
              <a:t>　■構造と内容の把握，精査・解釈，考えの形成，共有</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400">
                <a:latin typeface="ＭＳ ゴシック" panose="020B0609070205080204" pitchFamily="49" charset="-128"/>
                <a:ea typeface="ＭＳ ゴシック" panose="020B0609070205080204" pitchFamily="49" charset="-128"/>
              </a:rPr>
              <a:t>　　　　　　　　　　　　　　　　　　　　　　　（聞くこと）</a:t>
            </a:r>
            <a:endParaRPr kumimoji="1" lang="en-US" altLang="ja-JP" sz="2200" b="1">
              <a:latin typeface="ＭＳ ゴシック" panose="020B0609070205080204" pitchFamily="49" charset="-128"/>
              <a:ea typeface="ＭＳ ゴシック" panose="020B0609070205080204" pitchFamily="49" charset="-128"/>
            </a:endParaRPr>
          </a:p>
        </p:txBody>
      </p:sp>
      <p:sp>
        <p:nvSpPr>
          <p:cNvPr id="51208" name="テキスト ボックス 6"/>
          <p:cNvSpPr txBox="1">
            <a:spLocks noChangeArrowheads="1"/>
          </p:cNvSpPr>
          <p:nvPr/>
        </p:nvSpPr>
        <p:spPr bwMode="auto">
          <a:xfrm>
            <a:off x="379413" y="4025900"/>
            <a:ext cx="857567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聞き取った内容を</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共通点や相違点などを踏まえて</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話し手の考えと比較しながら</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聞き取った内容や表現の仕方を評価して</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自分の考えをまとめたり広げたり深めたりすることを</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　　　　　　示している。</a:t>
            </a:r>
            <a:endParaRPr kumimoji="1" lang="en-US" altLang="ja-JP" sz="2200" b="1">
              <a:latin typeface="ＭＳ ゴシック" panose="020B0609070205080204" pitchFamily="49" charset="-128"/>
              <a:ea typeface="ＭＳ ゴシック" panose="020B0609070205080204" pitchFamily="49" charset="-128"/>
            </a:endParaRPr>
          </a:p>
        </p:txBody>
      </p:sp>
      <p:sp>
        <p:nvSpPr>
          <p:cNvPr id="51209" name="テキスト ボックス 6"/>
          <p:cNvSpPr txBox="1">
            <a:spLocks noChangeArrowheads="1"/>
          </p:cNvSpPr>
          <p:nvPr/>
        </p:nvSpPr>
        <p:spPr bwMode="auto">
          <a:xfrm>
            <a:off x="304800" y="2852738"/>
            <a:ext cx="87233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ja-JP" altLang="en-US" sz="2400">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話の展開に注意しながら内容を聞き取り，互いの考えを比較した</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り，聞き取った内容や表現の仕方を評価したりして，自分の考えを</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形成すること。</a:t>
            </a:r>
            <a:endParaRPr kumimoji="1" lang="en-US" altLang="ja-JP" sz="2200">
              <a:latin typeface="ＭＳ ゴシック" panose="020B0609070205080204" pitchFamily="49" charset="-128"/>
              <a:ea typeface="ＭＳ ゴシック" panose="020B0609070205080204" pitchFamily="49" charset="-128"/>
            </a:endParaRPr>
          </a:p>
        </p:txBody>
      </p:sp>
      <p:sp>
        <p:nvSpPr>
          <p:cNvPr id="22" name="角丸四角形 10"/>
          <p:cNvSpPr/>
          <p:nvPr/>
        </p:nvSpPr>
        <p:spPr>
          <a:xfrm>
            <a:off x="358775" y="2849563"/>
            <a:ext cx="8548688" cy="11255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1211" name="テキスト ボックス 6"/>
          <p:cNvSpPr txBox="1">
            <a:spLocks noChangeArrowheads="1"/>
          </p:cNvSpPr>
          <p:nvPr/>
        </p:nvSpPr>
        <p:spPr bwMode="auto">
          <a:xfrm>
            <a:off x="0" y="1200150"/>
            <a:ext cx="60674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400">
                <a:latin typeface="ＭＳ ゴシック" panose="020B0609070205080204" pitchFamily="49" charset="-128"/>
                <a:ea typeface="ＭＳ ゴシック" panose="020B0609070205080204" pitchFamily="49" charset="-128"/>
              </a:rPr>
              <a:t>　■表現，共有（話すこと）　</a:t>
            </a:r>
            <a:endParaRPr kumimoji="1" lang="en-US" altLang="ja-JP" sz="2200" b="1">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484"/>
    </mc:Choice>
    <mc:Fallback xmlns="">
      <p:transition spd="slow" advTm="5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6"/>
          <p:cNvSpPr txBox="1">
            <a:spLocks noChangeArrowheads="1"/>
          </p:cNvSpPr>
          <p:nvPr/>
        </p:nvSpPr>
        <p:spPr bwMode="auto">
          <a:xfrm>
            <a:off x="365125" y="2905125"/>
            <a:ext cx="8778875"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話題や展開を捉えながら</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互いの立場や考えを尊重しながら</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進行の仕方を工夫したり互いの発言を生かしたりしな</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b="1">
                <a:latin typeface="ＭＳ ゴシック" panose="020B0609070205080204" pitchFamily="49" charset="-128"/>
                <a:ea typeface="ＭＳ ゴシック" panose="020B0609070205080204" pitchFamily="49" charset="-128"/>
              </a:rPr>
              <a:t>　　　　　　がら</a:t>
            </a:r>
            <a:r>
              <a:rPr kumimoji="1" lang="ja-JP" altLang="en-US" sz="2200">
                <a:latin typeface="ＭＳ ゴシック" panose="020B0609070205080204" pitchFamily="49" charset="-128"/>
                <a:ea typeface="ＭＳ ゴシック" panose="020B0609070205080204" pitchFamily="49" charset="-128"/>
              </a:rPr>
              <a:t>，話し合うことを示している。</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　　　　　　考えを形成することについては</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互いの発言を結び付けて</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結論を導くために</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合意形成に向けて</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考えをまとめたり広げたり深めたりすることを示し　　</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　　　　　　ている。</a:t>
            </a:r>
            <a:endParaRPr kumimoji="1" lang="en-US" altLang="ja-JP" sz="2200" b="1">
              <a:latin typeface="ＭＳ ゴシック" panose="020B0609070205080204" pitchFamily="49" charset="-128"/>
              <a:ea typeface="ＭＳ ゴシック" panose="020B0609070205080204" pitchFamily="49" charset="-128"/>
            </a:endParaRPr>
          </a:p>
        </p:txBody>
      </p:sp>
      <p:sp>
        <p:nvSpPr>
          <p:cNvPr id="53251" name="AutoShape 21"/>
          <p:cNvSpPr>
            <a:spLocks noChangeArrowheads="1"/>
          </p:cNvSpPr>
          <p:nvPr/>
        </p:nvSpPr>
        <p:spPr bwMode="auto">
          <a:xfrm>
            <a:off x="179388" y="90488"/>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 name="正方形/長方形 5"/>
          <p:cNvSpPr/>
          <p:nvPr/>
        </p:nvSpPr>
        <p:spPr>
          <a:xfrm flipV="1">
            <a:off x="0" y="6735763"/>
            <a:ext cx="9144000" cy="1222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AutoShape 17"/>
          <p:cNvSpPr>
            <a:spLocks noChangeArrowheads="1"/>
          </p:cNvSpPr>
          <p:nvPr/>
        </p:nvSpPr>
        <p:spPr bwMode="auto">
          <a:xfrm>
            <a:off x="5875338" y="2603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P29-30</a:t>
            </a:r>
            <a:endParaRPr lang="ja-JP" altLang="en-US" dirty="0"/>
          </a:p>
          <a:p>
            <a:pPr algn="ctr" eaLnBrk="1" fontAlgn="auto" hangingPunct="1">
              <a:spcBef>
                <a:spcPct val="0"/>
              </a:spcBef>
              <a:spcAft>
                <a:spcPts val="0"/>
              </a:spcAft>
              <a:buClrTx/>
              <a:buSzTx/>
              <a:buFont typeface="Wingdings" panose="05000000000000000000" pitchFamily="2" charset="2"/>
              <a:buNone/>
              <a:defRPr/>
            </a:pPr>
            <a:endParaRPr lang="ja-JP" altLang="en-US" dirty="0"/>
          </a:p>
        </p:txBody>
      </p:sp>
      <p:sp>
        <p:nvSpPr>
          <p:cNvPr id="8" name="角丸四角形 7"/>
          <p:cNvSpPr/>
          <p:nvPr/>
        </p:nvSpPr>
        <p:spPr>
          <a:xfrm>
            <a:off x="376238" y="2003425"/>
            <a:ext cx="8548687" cy="8540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3255" name="テキスト ボックス 6"/>
          <p:cNvSpPr txBox="1">
            <a:spLocks noChangeArrowheads="1"/>
          </p:cNvSpPr>
          <p:nvPr/>
        </p:nvSpPr>
        <p:spPr bwMode="auto">
          <a:xfrm>
            <a:off x="77788" y="885825"/>
            <a:ext cx="55562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400">
                <a:latin typeface="ＭＳ ゴシック" panose="020B0609070205080204" pitchFamily="49" charset="-128"/>
                <a:ea typeface="ＭＳ ゴシック" panose="020B0609070205080204" pitchFamily="49" charset="-128"/>
              </a:rPr>
              <a:t>〇「話すこと・聞くこと」の指導事項</a:t>
            </a:r>
            <a:endParaRPr kumimoji="1" lang="en-US" altLang="ja-JP" sz="2400">
              <a:latin typeface="ＭＳ ゴシック" panose="020B0609070205080204" pitchFamily="49" charset="-128"/>
              <a:ea typeface="ＭＳ ゴシック" panose="020B0609070205080204" pitchFamily="49" charset="-128"/>
            </a:endParaRPr>
          </a:p>
        </p:txBody>
      </p:sp>
      <p:sp>
        <p:nvSpPr>
          <p:cNvPr id="53256" name="テキスト ボックス 6"/>
          <p:cNvSpPr txBox="1">
            <a:spLocks noChangeArrowheads="1"/>
          </p:cNvSpPr>
          <p:nvPr/>
        </p:nvSpPr>
        <p:spPr bwMode="auto">
          <a:xfrm>
            <a:off x="77788" y="1252538"/>
            <a:ext cx="90662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700"/>
              </a:lnSpc>
            </a:pPr>
            <a:r>
              <a:rPr kumimoji="1" lang="ja-JP" altLang="en-US" sz="2400">
                <a:latin typeface="ＭＳ ゴシック" panose="020B0609070205080204" pitchFamily="49" charset="-128"/>
                <a:ea typeface="ＭＳ ゴシック" panose="020B0609070205080204" pitchFamily="49" charset="-128"/>
              </a:rPr>
              <a:t>　■話合いの進め方の検討，考えの形成，共有</a:t>
            </a:r>
            <a:endParaRPr kumimoji="1" lang="en-US" altLang="ja-JP" sz="2400">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400">
                <a:latin typeface="ＭＳ ゴシック" panose="020B0609070205080204" pitchFamily="49" charset="-128"/>
                <a:ea typeface="ＭＳ ゴシック" panose="020B0609070205080204" pitchFamily="49" charset="-128"/>
              </a:rPr>
              <a:t>　　　　　　　　　　　　　　　　　　　　　（話し合うこと）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53257" name="テキスト ボックス 6"/>
          <p:cNvSpPr txBox="1">
            <a:spLocks noChangeArrowheads="1"/>
          </p:cNvSpPr>
          <p:nvPr/>
        </p:nvSpPr>
        <p:spPr bwMode="auto">
          <a:xfrm>
            <a:off x="330200" y="2071688"/>
            <a:ext cx="85169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　話合いを効果的に進め，互いの発言を踏まえて，考えをまとめ</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700"/>
              </a:lnSpc>
            </a:pPr>
            <a:r>
              <a:rPr kumimoji="1" lang="ja-JP" altLang="en-US" sz="2200">
                <a:latin typeface="ＭＳ ゴシック" panose="020B0609070205080204" pitchFamily="49" charset="-128"/>
                <a:ea typeface="ＭＳ ゴシック" panose="020B0609070205080204" pitchFamily="49" charset="-128"/>
              </a:rPr>
              <a:t>たり広げたり深めたりすること。　</a:t>
            </a:r>
            <a:endParaRPr kumimoji="1" lang="en-US" altLang="ja-JP" sz="2200" b="1">
              <a:latin typeface="ＭＳ ゴシック" panose="020B0609070205080204" pitchFamily="49" charset="-128"/>
              <a:ea typeface="ＭＳ ゴシック" panose="020B0609070205080204" pitchFamily="49"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34"/>
    </mc:Choice>
    <mc:Fallback xmlns="">
      <p:transition spd="slow" advTm="4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55299" name="テキスト ボックス 6"/>
          <p:cNvSpPr txBox="1">
            <a:spLocks noChangeArrowheads="1"/>
          </p:cNvSpPr>
          <p:nvPr/>
        </p:nvSpPr>
        <p:spPr bwMode="auto">
          <a:xfrm>
            <a:off x="165100" y="862013"/>
            <a:ext cx="577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〇「話すこと・聞くこと」の言語活動例　</a:t>
            </a:r>
            <a:endParaRPr kumimoji="1" lang="en-US" altLang="ja-JP" sz="2800">
              <a:latin typeface="Tahoma" panose="020B0604030504040204" pitchFamily="34" charset="0"/>
            </a:endParaRPr>
          </a:p>
        </p:txBody>
      </p:sp>
      <p:sp>
        <p:nvSpPr>
          <p:cNvPr id="7" name="正方形/長方形 6"/>
          <p:cNvSpPr/>
          <p:nvPr/>
        </p:nvSpPr>
        <p:spPr bwMode="auto">
          <a:xfrm>
            <a:off x="136525" y="1323975"/>
            <a:ext cx="8894763" cy="3295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5301" name="テキスト ボックス 11"/>
          <p:cNvSpPr txBox="1">
            <a:spLocks noChangeArrowheads="1"/>
          </p:cNvSpPr>
          <p:nvPr/>
        </p:nvSpPr>
        <p:spPr bwMode="auto">
          <a:xfrm>
            <a:off x="1042988" y="1471613"/>
            <a:ext cx="113188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第１学年</a:t>
            </a:r>
          </a:p>
        </p:txBody>
      </p:sp>
      <p:sp>
        <p:nvSpPr>
          <p:cNvPr id="55302" name="テキスト ボックス 12"/>
          <p:cNvSpPr txBox="1">
            <a:spLocks noChangeArrowheads="1"/>
          </p:cNvSpPr>
          <p:nvPr/>
        </p:nvSpPr>
        <p:spPr bwMode="auto">
          <a:xfrm>
            <a:off x="4048125" y="1473200"/>
            <a:ext cx="1206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第２学年</a:t>
            </a:r>
          </a:p>
        </p:txBody>
      </p:sp>
      <p:sp>
        <p:nvSpPr>
          <p:cNvPr id="55303" name="テキスト ボックス 13"/>
          <p:cNvSpPr txBox="1">
            <a:spLocks noChangeArrowheads="1"/>
          </p:cNvSpPr>
          <p:nvPr/>
        </p:nvSpPr>
        <p:spPr bwMode="auto">
          <a:xfrm>
            <a:off x="7107238" y="1471613"/>
            <a:ext cx="11303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第３学年</a:t>
            </a:r>
          </a:p>
        </p:txBody>
      </p:sp>
      <p:sp>
        <p:nvSpPr>
          <p:cNvPr id="55304" name="テキスト ボックス 14"/>
          <p:cNvSpPr txBox="1">
            <a:spLocks noChangeArrowheads="1"/>
          </p:cNvSpPr>
          <p:nvPr/>
        </p:nvSpPr>
        <p:spPr bwMode="auto">
          <a:xfrm>
            <a:off x="307975" y="2046288"/>
            <a:ext cx="284797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a:t>
            </a:r>
            <a:r>
              <a:rPr kumimoji="1" lang="ja-JP" altLang="en-US" b="1"/>
              <a:t>紹介や報告</a:t>
            </a:r>
            <a:r>
              <a:rPr kumimoji="1" lang="ja-JP" altLang="en-US"/>
              <a:t>など伝えたいことを話したり，それらを聞いて</a:t>
            </a:r>
            <a:r>
              <a:rPr kumimoji="1" lang="ja-JP" altLang="en-US" b="1"/>
              <a:t>質問したり意見などを述べたりする</a:t>
            </a:r>
            <a:r>
              <a:rPr kumimoji="1" lang="ja-JP" altLang="en-US"/>
              <a:t>活動。</a:t>
            </a:r>
          </a:p>
        </p:txBody>
      </p:sp>
      <p:sp>
        <p:nvSpPr>
          <p:cNvPr id="55305" name="テキスト ボックス 15"/>
          <p:cNvSpPr txBox="1">
            <a:spLocks noChangeArrowheads="1"/>
          </p:cNvSpPr>
          <p:nvPr/>
        </p:nvSpPr>
        <p:spPr bwMode="auto">
          <a:xfrm>
            <a:off x="3251200" y="2016125"/>
            <a:ext cx="27463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a:t>
            </a:r>
            <a:r>
              <a:rPr kumimoji="1" lang="ja-JP" altLang="en-US" b="1"/>
              <a:t>説明や提案</a:t>
            </a:r>
            <a:r>
              <a:rPr kumimoji="1" lang="ja-JP" altLang="en-US"/>
              <a:t>など伝えたいことを話したり，それらを聞いて</a:t>
            </a:r>
            <a:r>
              <a:rPr kumimoji="1" lang="ja-JP" altLang="en-US" b="1"/>
              <a:t>質問や助言などをしたりする</a:t>
            </a:r>
            <a:r>
              <a:rPr kumimoji="1" lang="ja-JP" altLang="en-US"/>
              <a:t>活動。</a:t>
            </a:r>
          </a:p>
        </p:txBody>
      </p:sp>
      <p:sp>
        <p:nvSpPr>
          <p:cNvPr id="55306" name="テキスト ボックス 16"/>
          <p:cNvSpPr txBox="1">
            <a:spLocks noChangeArrowheads="1"/>
          </p:cNvSpPr>
          <p:nvPr/>
        </p:nvSpPr>
        <p:spPr bwMode="auto">
          <a:xfrm>
            <a:off x="6226175" y="2009775"/>
            <a:ext cx="27908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a:t>
            </a:r>
            <a:r>
              <a:rPr kumimoji="1" lang="ja-JP" altLang="en-US" b="1"/>
              <a:t>提案や主張</a:t>
            </a:r>
            <a:r>
              <a:rPr kumimoji="1" lang="ja-JP" altLang="en-US"/>
              <a:t>など自分の</a:t>
            </a:r>
            <a:endParaRPr kumimoji="1" lang="en-US" altLang="ja-JP"/>
          </a:p>
          <a:p>
            <a:r>
              <a:rPr kumimoji="1" lang="ja-JP" altLang="en-US"/>
              <a:t>　考えを話したり，それらを</a:t>
            </a:r>
            <a:endParaRPr kumimoji="1" lang="en-US" altLang="ja-JP"/>
          </a:p>
          <a:p>
            <a:r>
              <a:rPr kumimoji="1" lang="ja-JP" altLang="en-US"/>
              <a:t>　聞いて</a:t>
            </a:r>
            <a:r>
              <a:rPr kumimoji="1" lang="ja-JP" altLang="en-US" b="1"/>
              <a:t>質問したり評価などを述べたりする</a:t>
            </a:r>
            <a:r>
              <a:rPr kumimoji="1" lang="ja-JP" altLang="en-US"/>
              <a:t>活動。</a:t>
            </a:r>
          </a:p>
        </p:txBody>
      </p:sp>
      <p:sp>
        <p:nvSpPr>
          <p:cNvPr id="55307" name="テキスト ボックス 17"/>
          <p:cNvSpPr txBox="1">
            <a:spLocks noChangeArrowheads="1"/>
          </p:cNvSpPr>
          <p:nvPr/>
        </p:nvSpPr>
        <p:spPr bwMode="auto">
          <a:xfrm>
            <a:off x="355600" y="3627438"/>
            <a:ext cx="278765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互いの</a:t>
            </a:r>
            <a:r>
              <a:rPr kumimoji="1" lang="ja-JP" altLang="en-US" b="1"/>
              <a:t>考えを伝える</a:t>
            </a:r>
            <a:r>
              <a:rPr kumimoji="1" lang="ja-JP" altLang="en-US"/>
              <a:t>などして，</a:t>
            </a:r>
            <a:r>
              <a:rPr kumimoji="1" lang="ja-JP" altLang="en-US" b="1"/>
              <a:t>少人数で話し合う</a:t>
            </a:r>
            <a:r>
              <a:rPr kumimoji="1" lang="ja-JP" altLang="en-US"/>
              <a:t>活動。</a:t>
            </a:r>
          </a:p>
        </p:txBody>
      </p:sp>
      <p:sp>
        <p:nvSpPr>
          <p:cNvPr id="55308" name="テキスト ボックス 18"/>
          <p:cNvSpPr txBox="1">
            <a:spLocks noChangeArrowheads="1"/>
          </p:cNvSpPr>
          <p:nvPr/>
        </p:nvSpPr>
        <p:spPr bwMode="auto">
          <a:xfrm>
            <a:off x="3241675" y="3627438"/>
            <a:ext cx="281305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a:t>
            </a:r>
            <a:r>
              <a:rPr kumimoji="1" lang="ja-JP" altLang="en-US" b="1"/>
              <a:t>それぞれの立場から考えを伝える</a:t>
            </a:r>
            <a:r>
              <a:rPr kumimoji="1" lang="ja-JP" altLang="en-US"/>
              <a:t>などして，</a:t>
            </a:r>
            <a:r>
              <a:rPr kumimoji="1" lang="ja-JP" altLang="en-US" b="1"/>
              <a:t>議論や討論をする</a:t>
            </a:r>
            <a:r>
              <a:rPr kumimoji="1" lang="ja-JP" altLang="en-US"/>
              <a:t>活動。</a:t>
            </a:r>
          </a:p>
        </p:txBody>
      </p:sp>
      <p:sp>
        <p:nvSpPr>
          <p:cNvPr id="55309" name="テキスト ボックス 19"/>
          <p:cNvSpPr txBox="1">
            <a:spLocks noChangeArrowheads="1"/>
          </p:cNvSpPr>
          <p:nvPr/>
        </p:nvSpPr>
        <p:spPr bwMode="auto">
          <a:xfrm>
            <a:off x="6197600" y="3632200"/>
            <a:ext cx="279558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a:t>
            </a:r>
            <a:r>
              <a:rPr kumimoji="1" lang="ja-JP" altLang="en-US" b="1"/>
              <a:t>互いの考えを生かしながら議論や討論をする</a:t>
            </a:r>
            <a:r>
              <a:rPr kumimoji="1" lang="ja-JP" altLang="en-US"/>
              <a:t>活動。</a:t>
            </a:r>
          </a:p>
        </p:txBody>
      </p:sp>
      <p:cxnSp>
        <p:nvCxnSpPr>
          <p:cNvPr id="22" name="直線コネクタ 21"/>
          <p:cNvCxnSpPr/>
          <p:nvPr/>
        </p:nvCxnSpPr>
        <p:spPr bwMode="auto">
          <a:xfrm flipV="1">
            <a:off x="165100" y="2008188"/>
            <a:ext cx="88804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bwMode="auto">
          <a:xfrm>
            <a:off x="3111500" y="1343025"/>
            <a:ext cx="31750" cy="3276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bwMode="auto">
          <a:xfrm>
            <a:off x="6094413" y="1323975"/>
            <a:ext cx="38100" cy="3295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utoShape 17"/>
          <p:cNvSpPr>
            <a:spLocks noChangeArrowheads="1"/>
          </p:cNvSpPr>
          <p:nvPr/>
        </p:nvSpPr>
        <p:spPr bwMode="auto">
          <a:xfrm>
            <a:off x="5721350" y="238125"/>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P30-31</a:t>
            </a: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88"/>
    </mc:Choice>
    <mc:Fallback xmlns="">
      <p:transition spd="slow" advTm="6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P32 </a:t>
            </a:r>
          </a:p>
          <a:p>
            <a:pPr algn="ctr" eaLnBrk="1" fontAlgn="auto" hangingPunct="1">
              <a:spcBef>
                <a:spcPct val="0"/>
              </a:spcBef>
              <a:spcAft>
                <a:spcPts val="0"/>
              </a:spcAft>
              <a:buClrTx/>
              <a:buSzTx/>
              <a:buFont typeface="Wingdings" panose="05000000000000000000" pitchFamily="2" charset="2"/>
              <a:buNone/>
              <a:defRPr/>
            </a:pPr>
            <a:endParaRPr lang="ja-JP" altLang="en-US" dirty="0"/>
          </a:p>
        </p:txBody>
      </p:sp>
      <p:sp>
        <p:nvSpPr>
          <p:cNvPr id="57347" name="Text Box 19"/>
          <p:cNvSpPr txBox="1">
            <a:spLocks noChangeArrowheads="1"/>
          </p:cNvSpPr>
          <p:nvPr/>
        </p:nvSpPr>
        <p:spPr bwMode="auto">
          <a:xfrm>
            <a:off x="136525" y="849313"/>
            <a:ext cx="565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○内容の構成　</a:t>
            </a:r>
          </a:p>
        </p:txBody>
      </p:sp>
      <p:sp>
        <p:nvSpPr>
          <p:cNvPr id="5734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57349" name="Text Box 19"/>
          <p:cNvSpPr txBox="1">
            <a:spLocks noChangeArrowheads="1"/>
          </p:cNvSpPr>
          <p:nvPr/>
        </p:nvSpPr>
        <p:spPr bwMode="auto">
          <a:xfrm>
            <a:off x="127000" y="1314450"/>
            <a:ext cx="7948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kumimoji="1" lang="en-US" altLang="ja-JP" sz="2800" b="1">
                <a:latin typeface="Tahoma" panose="020B0604030504040204" pitchFamily="34" charset="0"/>
              </a:rPr>
              <a:t>〔</a:t>
            </a:r>
            <a:r>
              <a:rPr kumimoji="1" lang="ja-JP" altLang="en-US" sz="2800" b="1">
                <a:latin typeface="Tahoma" panose="020B0604030504040204" pitchFamily="34" charset="0"/>
              </a:rPr>
              <a:t>思考力，判断力，表現力等</a:t>
            </a:r>
            <a:r>
              <a:rPr kumimoji="1" lang="en-US" altLang="ja-JP" sz="2800" b="1">
                <a:latin typeface="Tahoma" panose="020B0604030504040204" pitchFamily="34" charset="0"/>
              </a:rPr>
              <a:t>〕</a:t>
            </a:r>
            <a:r>
              <a:rPr kumimoji="1" lang="ja-JP" altLang="en-US" sz="2800" b="1">
                <a:latin typeface="Tahoma" panose="020B0604030504040204" pitchFamily="34" charset="0"/>
              </a:rPr>
              <a:t>の内容</a:t>
            </a:r>
          </a:p>
        </p:txBody>
      </p:sp>
      <p:sp>
        <p:nvSpPr>
          <p:cNvPr id="57350" name="テキスト ボックス 6"/>
          <p:cNvSpPr txBox="1">
            <a:spLocks noChangeArrowheads="1"/>
          </p:cNvSpPr>
          <p:nvPr/>
        </p:nvSpPr>
        <p:spPr bwMode="auto">
          <a:xfrm>
            <a:off x="179388" y="1849438"/>
            <a:ext cx="7993062"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a:latin typeface="Tahoma" panose="020B0604030504040204" pitchFamily="34" charset="0"/>
              </a:rPr>
              <a:t>B</a:t>
            </a:r>
            <a:r>
              <a:rPr kumimoji="1" lang="ja-JP" altLang="en-US" sz="2800">
                <a:latin typeface="Tahoma" panose="020B0604030504040204" pitchFamily="34" charset="0"/>
              </a:rPr>
              <a:t>　書くこと</a:t>
            </a:r>
            <a:endParaRPr kumimoji="1" lang="en-US" altLang="ja-JP" sz="28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b="1">
                <a:latin typeface="Tahoma" panose="020B0604030504040204" pitchFamily="34" charset="0"/>
              </a:rPr>
              <a:t>「書くこと」の指導事項</a:t>
            </a:r>
            <a:endParaRPr kumimoji="1" lang="en-US" altLang="ja-JP" sz="2800" b="1">
              <a:latin typeface="Tahoma" panose="020B0604030504040204" pitchFamily="34" charset="0"/>
            </a:endParaRPr>
          </a:p>
          <a:p>
            <a:pPr eaLnBrk="1" hangingPunct="1"/>
            <a:r>
              <a:rPr kumimoji="1" lang="ja-JP" altLang="en-US" sz="2400">
                <a:latin typeface="Tahoma" panose="020B0604030504040204" pitchFamily="34" charset="0"/>
              </a:rPr>
              <a:t>　内容の（１）は，学習過程に沿って構成</a:t>
            </a:r>
            <a:endParaRPr kumimoji="1" lang="en-US" altLang="ja-JP" sz="2400">
              <a:latin typeface="Tahoma" panose="020B0604030504040204" pitchFamily="34" charset="0"/>
            </a:endParaRPr>
          </a:p>
          <a:p>
            <a:pPr eaLnBrk="1" hangingPunct="1"/>
            <a:r>
              <a:rPr kumimoji="1" lang="ja-JP" altLang="en-US" sz="2400">
                <a:latin typeface="ＭＳ ゴシック" panose="020B0609070205080204" pitchFamily="49" charset="-128"/>
                <a:ea typeface="ＭＳ ゴシック" panose="020B0609070205080204" pitchFamily="49" charset="-128"/>
              </a:rPr>
              <a:t>・題材の設定，情報の収集，内容の検討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・構成の検討</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・考えの形成，記述</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・推敲</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・共有</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800" b="1">
                <a:latin typeface="Tahoma" panose="020B0604030504040204" pitchFamily="34" charset="0"/>
              </a:rPr>
              <a:t>「書くこと」の言語活動例</a:t>
            </a:r>
            <a:endParaRPr kumimoji="1" lang="en-US" altLang="ja-JP" sz="2400" b="1">
              <a:latin typeface="ＭＳ ゴシック" panose="020B0609070205080204" pitchFamily="49" charset="-128"/>
              <a:ea typeface="ＭＳ ゴシック" panose="020B0609070205080204" pitchFamily="49" charset="-128"/>
            </a:endParaRPr>
          </a:p>
          <a:p>
            <a:pPr eaLnBrk="1" hangingPunct="1"/>
            <a:endParaRPr kumimoji="1" lang="en-US" altLang="ja-JP"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07"/>
    </mc:Choice>
    <mc:Fallback xmlns="">
      <p:transition spd="slow" advTm="1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59395" name="テキスト ボックス 6"/>
          <p:cNvSpPr txBox="1">
            <a:spLocks noChangeArrowheads="1"/>
          </p:cNvSpPr>
          <p:nvPr/>
        </p:nvSpPr>
        <p:spPr bwMode="auto">
          <a:xfrm>
            <a:off x="-1588" y="923925"/>
            <a:ext cx="5540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○「Ｂ 書くこと」領域の構成</a:t>
            </a:r>
            <a:endParaRPr kumimoji="1" lang="en-US" altLang="ja-JP" sz="2800">
              <a:latin typeface="Tahoma" panose="020B0604030504040204" pitchFamily="34" charset="0"/>
            </a:endParaRPr>
          </a:p>
        </p:txBody>
      </p:sp>
      <p:grpSp>
        <p:nvGrpSpPr>
          <p:cNvPr id="59396" name="グループ化 163"/>
          <p:cNvGrpSpPr>
            <a:grpSpLocks/>
          </p:cNvGrpSpPr>
          <p:nvPr/>
        </p:nvGrpSpPr>
        <p:grpSpPr bwMode="auto">
          <a:xfrm>
            <a:off x="179388" y="1477963"/>
            <a:ext cx="8785225" cy="4060825"/>
            <a:chOff x="179512" y="1168616"/>
            <a:chExt cx="8784510" cy="4060584"/>
          </a:xfrm>
        </p:grpSpPr>
        <p:sp>
          <p:nvSpPr>
            <p:cNvPr id="59398" name="テキスト ボックス 6"/>
            <p:cNvSpPr txBox="1">
              <a:spLocks noChangeArrowheads="1"/>
            </p:cNvSpPr>
            <p:nvPr/>
          </p:nvSpPr>
          <p:spPr bwMode="auto">
            <a:xfrm>
              <a:off x="1090816" y="1168616"/>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学習過程</a:t>
              </a:r>
            </a:p>
          </p:txBody>
        </p:sp>
        <p:sp>
          <p:nvSpPr>
            <p:cNvPr id="59399" name="テキスト ボックス 7"/>
            <p:cNvSpPr txBox="1">
              <a:spLocks noChangeArrowheads="1"/>
            </p:cNvSpPr>
            <p:nvPr/>
          </p:nvSpPr>
          <p:spPr bwMode="auto">
            <a:xfrm>
              <a:off x="3767512" y="1168616"/>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（１）指導事項</a:t>
              </a:r>
            </a:p>
          </p:txBody>
        </p:sp>
        <p:sp>
          <p:nvSpPr>
            <p:cNvPr id="59400" name="テキスト ボックス 8"/>
            <p:cNvSpPr txBox="1">
              <a:spLocks noChangeArrowheads="1"/>
            </p:cNvSpPr>
            <p:nvPr/>
          </p:nvSpPr>
          <p:spPr bwMode="auto">
            <a:xfrm>
              <a:off x="6804248" y="1168616"/>
              <a:ext cx="1556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（２）言語活動例</a:t>
              </a:r>
            </a:p>
          </p:txBody>
        </p:sp>
        <p:sp>
          <p:nvSpPr>
            <p:cNvPr id="59401" name="テキスト ボックス 9"/>
            <p:cNvSpPr txBox="1">
              <a:spLocks noChangeArrowheads="1"/>
            </p:cNvSpPr>
            <p:nvPr/>
          </p:nvSpPr>
          <p:spPr bwMode="auto">
            <a:xfrm>
              <a:off x="6034568"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１学年</a:t>
              </a:r>
            </a:p>
          </p:txBody>
        </p:sp>
        <p:sp>
          <p:nvSpPr>
            <p:cNvPr id="59402" name="テキスト ボックス 10"/>
            <p:cNvSpPr txBox="1">
              <a:spLocks noChangeArrowheads="1"/>
            </p:cNvSpPr>
            <p:nvPr/>
          </p:nvSpPr>
          <p:spPr bwMode="auto">
            <a:xfrm>
              <a:off x="2950624"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１学年</a:t>
              </a:r>
            </a:p>
          </p:txBody>
        </p:sp>
        <p:sp>
          <p:nvSpPr>
            <p:cNvPr id="59403" name="テキスト ボックス 12"/>
            <p:cNvSpPr txBox="1">
              <a:spLocks noChangeArrowheads="1"/>
            </p:cNvSpPr>
            <p:nvPr/>
          </p:nvSpPr>
          <p:spPr bwMode="auto">
            <a:xfrm>
              <a:off x="7164288"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２学年</a:t>
              </a:r>
            </a:p>
          </p:txBody>
        </p:sp>
        <p:sp>
          <p:nvSpPr>
            <p:cNvPr id="59404" name="テキスト ボックス 13"/>
            <p:cNvSpPr txBox="1">
              <a:spLocks noChangeArrowheads="1"/>
            </p:cNvSpPr>
            <p:nvPr/>
          </p:nvSpPr>
          <p:spPr bwMode="auto">
            <a:xfrm>
              <a:off x="8100392"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３学年</a:t>
              </a:r>
            </a:p>
          </p:txBody>
        </p:sp>
        <p:sp>
          <p:nvSpPr>
            <p:cNvPr id="59405" name="テキスト ボックス 14"/>
            <p:cNvSpPr txBox="1">
              <a:spLocks noChangeArrowheads="1"/>
            </p:cNvSpPr>
            <p:nvPr/>
          </p:nvSpPr>
          <p:spPr bwMode="auto">
            <a:xfrm>
              <a:off x="5007384"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３学年</a:t>
              </a:r>
            </a:p>
          </p:txBody>
        </p:sp>
        <p:sp>
          <p:nvSpPr>
            <p:cNvPr id="59406" name="テキスト ボックス 16"/>
            <p:cNvSpPr txBox="1">
              <a:spLocks noChangeArrowheads="1"/>
            </p:cNvSpPr>
            <p:nvPr/>
          </p:nvSpPr>
          <p:spPr bwMode="auto">
            <a:xfrm>
              <a:off x="3958736" y="1428512"/>
              <a:ext cx="667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２学年</a:t>
              </a:r>
            </a:p>
          </p:txBody>
        </p:sp>
        <p:sp>
          <p:nvSpPr>
            <p:cNvPr id="59407" name="テキスト ボックス 17"/>
            <p:cNvSpPr txBox="1">
              <a:spLocks noChangeArrowheads="1"/>
            </p:cNvSpPr>
            <p:nvPr/>
          </p:nvSpPr>
          <p:spPr bwMode="auto">
            <a:xfrm>
              <a:off x="180674" y="1704144"/>
              <a:ext cx="430887" cy="129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書 く こ と</a:t>
              </a:r>
            </a:p>
          </p:txBody>
        </p:sp>
        <p:sp>
          <p:nvSpPr>
            <p:cNvPr id="21" name="正方形/長方形 20"/>
            <p:cNvSpPr/>
            <p:nvPr/>
          </p:nvSpPr>
          <p:spPr>
            <a:xfrm>
              <a:off x="179512" y="1200364"/>
              <a:ext cx="8784510" cy="4028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9409" name="テキスト ボックス 21"/>
            <p:cNvSpPr txBox="1">
              <a:spLocks noChangeArrowheads="1"/>
            </p:cNvSpPr>
            <p:nvPr/>
          </p:nvSpPr>
          <p:spPr bwMode="auto">
            <a:xfrm>
              <a:off x="616564" y="174968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題材の設定</a:t>
              </a:r>
            </a:p>
          </p:txBody>
        </p:sp>
        <p:sp>
          <p:nvSpPr>
            <p:cNvPr id="59410" name="テキスト ボックス 22"/>
            <p:cNvSpPr txBox="1">
              <a:spLocks noChangeArrowheads="1"/>
            </p:cNvSpPr>
            <p:nvPr/>
          </p:nvSpPr>
          <p:spPr bwMode="auto">
            <a:xfrm>
              <a:off x="614896" y="486916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sp>
          <p:nvSpPr>
            <p:cNvPr id="59411" name="テキスト ボックス 24"/>
            <p:cNvSpPr txBox="1">
              <a:spLocks noChangeArrowheads="1"/>
            </p:cNvSpPr>
            <p:nvPr/>
          </p:nvSpPr>
          <p:spPr bwMode="auto">
            <a:xfrm>
              <a:off x="605832" y="222393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59412" name="テキスト ボックス 27"/>
            <p:cNvSpPr txBox="1">
              <a:spLocks noChangeArrowheads="1"/>
            </p:cNvSpPr>
            <p:nvPr/>
          </p:nvSpPr>
          <p:spPr bwMode="auto">
            <a:xfrm>
              <a:off x="611560" y="2652648"/>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内容の検討</a:t>
              </a:r>
            </a:p>
          </p:txBody>
        </p:sp>
        <p:sp>
          <p:nvSpPr>
            <p:cNvPr id="59413" name="テキスト ボックス 30"/>
            <p:cNvSpPr txBox="1">
              <a:spLocks noChangeArrowheads="1"/>
            </p:cNvSpPr>
            <p:nvPr/>
          </p:nvSpPr>
          <p:spPr bwMode="auto">
            <a:xfrm>
              <a:off x="611560" y="3083028"/>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構成の検討</a:t>
              </a:r>
            </a:p>
          </p:txBody>
        </p:sp>
        <p:sp>
          <p:nvSpPr>
            <p:cNvPr id="59414" name="テキスト ボックス 32"/>
            <p:cNvSpPr txBox="1">
              <a:spLocks noChangeArrowheads="1"/>
            </p:cNvSpPr>
            <p:nvPr/>
          </p:nvSpPr>
          <p:spPr bwMode="auto">
            <a:xfrm>
              <a:off x="611560" y="3529144"/>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59415" name="テキスト ボックス 36"/>
            <p:cNvSpPr txBox="1">
              <a:spLocks noChangeArrowheads="1"/>
            </p:cNvSpPr>
            <p:nvPr/>
          </p:nvSpPr>
          <p:spPr bwMode="auto">
            <a:xfrm>
              <a:off x="614896" y="396286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記述</a:t>
              </a:r>
            </a:p>
          </p:txBody>
        </p:sp>
        <p:sp>
          <p:nvSpPr>
            <p:cNvPr id="59416" name="テキスト ボックス 37"/>
            <p:cNvSpPr txBox="1">
              <a:spLocks noChangeArrowheads="1"/>
            </p:cNvSpPr>
            <p:nvPr/>
          </p:nvSpPr>
          <p:spPr bwMode="auto">
            <a:xfrm>
              <a:off x="614896" y="442304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推敲</a:t>
              </a:r>
            </a:p>
          </p:txBody>
        </p:sp>
        <p:cxnSp>
          <p:nvCxnSpPr>
            <p:cNvPr id="44" name="直線コネクタ 43"/>
            <p:cNvCxnSpPr/>
            <p:nvPr/>
          </p:nvCxnSpPr>
          <p:spPr>
            <a:xfrm>
              <a:off x="179512" y="1684522"/>
              <a:ext cx="87845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611277" y="1197189"/>
              <a:ext cx="0" cy="4032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771688" y="1197189"/>
              <a:ext cx="0" cy="4032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771688" y="1455936"/>
              <a:ext cx="6192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11277" y="2157569"/>
              <a:ext cx="2160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95403" y="2605218"/>
              <a:ext cx="2160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5868649" y="1195601"/>
              <a:ext cx="0" cy="4033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3779669" y="1470223"/>
              <a:ext cx="14286" cy="3758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V="1">
              <a:off x="4860668" y="1484509"/>
              <a:ext cx="0" cy="3744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7956041" y="1673411"/>
              <a:ext cx="0" cy="3555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6876629" y="1482922"/>
              <a:ext cx="0" cy="37462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23976" y="3462417"/>
              <a:ext cx="5239911" cy="17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614452" y="3029056"/>
              <a:ext cx="5239911" cy="17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430" name="テキスト ボックス 132"/>
            <p:cNvSpPr txBox="1">
              <a:spLocks noChangeArrowheads="1"/>
            </p:cNvSpPr>
            <p:nvPr/>
          </p:nvSpPr>
          <p:spPr bwMode="auto">
            <a:xfrm>
              <a:off x="2954684"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59431" name="テキスト ボックス 133"/>
            <p:cNvSpPr txBox="1">
              <a:spLocks noChangeArrowheads="1"/>
            </p:cNvSpPr>
            <p:nvPr/>
          </p:nvSpPr>
          <p:spPr bwMode="auto">
            <a:xfrm>
              <a:off x="3995936"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59432" name="テキスト ボックス 134"/>
            <p:cNvSpPr txBox="1">
              <a:spLocks noChangeArrowheads="1"/>
            </p:cNvSpPr>
            <p:nvPr/>
          </p:nvSpPr>
          <p:spPr bwMode="auto">
            <a:xfrm>
              <a:off x="5004048"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59433" name="テキスト ボックス 141"/>
            <p:cNvSpPr txBox="1">
              <a:spLocks noChangeArrowheads="1"/>
            </p:cNvSpPr>
            <p:nvPr/>
          </p:nvSpPr>
          <p:spPr bwMode="auto">
            <a:xfrm>
              <a:off x="2975424" y="304154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59434" name="テキスト ボックス 142"/>
            <p:cNvSpPr txBox="1">
              <a:spLocks noChangeArrowheads="1"/>
            </p:cNvSpPr>
            <p:nvPr/>
          </p:nvSpPr>
          <p:spPr bwMode="auto">
            <a:xfrm>
              <a:off x="4010004" y="305561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59435" name="テキスト ボックス 143"/>
            <p:cNvSpPr txBox="1">
              <a:spLocks noChangeArrowheads="1"/>
            </p:cNvSpPr>
            <p:nvPr/>
          </p:nvSpPr>
          <p:spPr bwMode="auto">
            <a:xfrm>
              <a:off x="5033852" y="304154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59436" name="テキスト ボックス 144"/>
            <p:cNvSpPr txBox="1">
              <a:spLocks noChangeArrowheads="1"/>
            </p:cNvSpPr>
            <p:nvPr/>
          </p:nvSpPr>
          <p:spPr bwMode="auto">
            <a:xfrm>
              <a:off x="3005228" y="3475264"/>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59437" name="テキスト ボックス 145"/>
            <p:cNvSpPr txBox="1">
              <a:spLocks noChangeArrowheads="1"/>
            </p:cNvSpPr>
            <p:nvPr/>
          </p:nvSpPr>
          <p:spPr bwMode="auto">
            <a:xfrm>
              <a:off x="4029844" y="3486984"/>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59438" name="テキスト ボックス 146"/>
            <p:cNvSpPr txBox="1">
              <a:spLocks noChangeArrowheads="1"/>
            </p:cNvSpPr>
            <p:nvPr/>
          </p:nvSpPr>
          <p:spPr bwMode="auto">
            <a:xfrm>
              <a:off x="5063656" y="347693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59439" name="テキスト ボックス 147"/>
            <p:cNvSpPr txBox="1">
              <a:spLocks noChangeArrowheads="1"/>
            </p:cNvSpPr>
            <p:nvPr/>
          </p:nvSpPr>
          <p:spPr bwMode="auto">
            <a:xfrm>
              <a:off x="3001892" y="438823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59440" name="テキスト ボックス 148"/>
            <p:cNvSpPr txBox="1">
              <a:spLocks noChangeArrowheads="1"/>
            </p:cNvSpPr>
            <p:nvPr/>
          </p:nvSpPr>
          <p:spPr bwMode="auto">
            <a:xfrm>
              <a:off x="5077724" y="438656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59441" name="テキスト ボックス 153"/>
            <p:cNvSpPr txBox="1">
              <a:spLocks noChangeArrowheads="1"/>
            </p:cNvSpPr>
            <p:nvPr/>
          </p:nvSpPr>
          <p:spPr bwMode="auto">
            <a:xfrm>
              <a:off x="5871325" y="1872960"/>
              <a:ext cx="1015663" cy="310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ウ（文学的な文章を書く活動）</a:t>
              </a:r>
              <a:endParaRPr kumimoji="1" lang="en-US" altLang="ja-JP"/>
            </a:p>
            <a:p>
              <a:r>
                <a:rPr kumimoji="1" lang="ja-JP" altLang="en-US"/>
                <a:t>イ（実用的な文章を書く活動）</a:t>
              </a:r>
              <a:endParaRPr kumimoji="1" lang="en-US" altLang="ja-JP"/>
            </a:p>
            <a:p>
              <a:r>
                <a:rPr kumimoji="1" lang="ja-JP" altLang="en-US"/>
                <a:t>ア（説明的な文章を書く活動）</a:t>
              </a:r>
            </a:p>
          </p:txBody>
        </p:sp>
        <p:sp>
          <p:nvSpPr>
            <p:cNvPr id="59442" name="テキスト ボックス 88"/>
            <p:cNvSpPr txBox="1">
              <a:spLocks noChangeArrowheads="1"/>
            </p:cNvSpPr>
            <p:nvPr/>
          </p:nvSpPr>
          <p:spPr bwMode="auto">
            <a:xfrm>
              <a:off x="6879592" y="1860560"/>
              <a:ext cx="1015663" cy="311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ウ（文学的な文章を書く活動）</a:t>
              </a:r>
              <a:endParaRPr kumimoji="1" lang="en-US" altLang="ja-JP"/>
            </a:p>
            <a:p>
              <a:r>
                <a:rPr kumimoji="1" lang="ja-JP" altLang="en-US"/>
                <a:t>イ（実用的な文章を書く活動）</a:t>
              </a:r>
              <a:endParaRPr kumimoji="1" lang="en-US" altLang="ja-JP"/>
            </a:p>
            <a:p>
              <a:r>
                <a:rPr kumimoji="1" lang="ja-JP" altLang="en-US"/>
                <a:t>ア（説明的な文章を書く活動）</a:t>
              </a:r>
            </a:p>
          </p:txBody>
        </p:sp>
        <p:sp>
          <p:nvSpPr>
            <p:cNvPr id="59443" name="テキスト ボックス 89"/>
            <p:cNvSpPr txBox="1">
              <a:spLocks noChangeArrowheads="1"/>
            </p:cNvSpPr>
            <p:nvPr/>
          </p:nvSpPr>
          <p:spPr bwMode="auto">
            <a:xfrm>
              <a:off x="8081289" y="1874628"/>
              <a:ext cx="738604" cy="311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イ（実用的な文章を書く活動）</a:t>
              </a:r>
              <a:endParaRPr kumimoji="1" lang="en-US" altLang="ja-JP"/>
            </a:p>
            <a:p>
              <a:r>
                <a:rPr kumimoji="1" lang="ja-JP" altLang="en-US"/>
                <a:t>ア（説明的な文章を書く活動）</a:t>
              </a:r>
            </a:p>
          </p:txBody>
        </p:sp>
        <p:cxnSp>
          <p:nvCxnSpPr>
            <p:cNvPr id="103" name="直線コネクタ 102"/>
            <p:cNvCxnSpPr/>
            <p:nvPr/>
          </p:nvCxnSpPr>
          <p:spPr>
            <a:xfrm>
              <a:off x="601753" y="3921178"/>
              <a:ext cx="2160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612864" y="4362476"/>
              <a:ext cx="5238324" cy="17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609689" y="4811712"/>
              <a:ext cx="5239912" cy="15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447" name="テキスト ボックス 159"/>
            <p:cNvSpPr txBox="1">
              <a:spLocks noChangeArrowheads="1"/>
            </p:cNvSpPr>
            <p:nvPr/>
          </p:nvSpPr>
          <p:spPr bwMode="auto">
            <a:xfrm>
              <a:off x="3995936" y="437917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59448" name="テキスト ボックス 160"/>
            <p:cNvSpPr txBox="1">
              <a:spLocks noChangeArrowheads="1"/>
            </p:cNvSpPr>
            <p:nvPr/>
          </p:nvSpPr>
          <p:spPr bwMode="auto">
            <a:xfrm>
              <a:off x="3003560" y="483935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59449" name="テキスト ボックス 161"/>
            <p:cNvSpPr txBox="1">
              <a:spLocks noChangeArrowheads="1"/>
            </p:cNvSpPr>
            <p:nvPr/>
          </p:nvSpPr>
          <p:spPr bwMode="auto">
            <a:xfrm>
              <a:off x="5076056" y="482695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59450" name="テキスト ボックス 162"/>
            <p:cNvSpPr txBox="1">
              <a:spLocks noChangeArrowheads="1"/>
            </p:cNvSpPr>
            <p:nvPr/>
          </p:nvSpPr>
          <p:spPr bwMode="auto">
            <a:xfrm>
              <a:off x="3983624" y="4834660"/>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grpSp>
      <p:sp>
        <p:nvSpPr>
          <p:cNvPr id="59" name="AutoShape 17"/>
          <p:cNvSpPr>
            <a:spLocks noChangeArrowheads="1"/>
          </p:cNvSpPr>
          <p:nvPr/>
        </p:nvSpPr>
        <p:spPr bwMode="auto">
          <a:xfrm>
            <a:off x="5778500" y="16668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P32</a:t>
            </a: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26"/>
    </mc:Choice>
    <mc:Fallback xmlns="">
      <p:transition spd="slow" advTm="3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1443" name="テキスト ボックス 6"/>
          <p:cNvSpPr txBox="1">
            <a:spLocks noChangeArrowheads="1"/>
          </p:cNvSpPr>
          <p:nvPr/>
        </p:nvSpPr>
        <p:spPr bwMode="auto">
          <a:xfrm>
            <a:off x="136525" y="869950"/>
            <a:ext cx="4067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〇「書くこと」の指導事項</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44" name="テキスト ボックス 6"/>
          <p:cNvSpPr txBox="1">
            <a:spLocks noChangeArrowheads="1"/>
          </p:cNvSpPr>
          <p:nvPr/>
        </p:nvSpPr>
        <p:spPr bwMode="auto">
          <a:xfrm>
            <a:off x="136525" y="1311275"/>
            <a:ext cx="5988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　■題材の設定，情報の収集，内容の検討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45" name="テキスト ボックス 6"/>
          <p:cNvSpPr txBox="1">
            <a:spLocks noChangeArrowheads="1"/>
          </p:cNvSpPr>
          <p:nvPr/>
        </p:nvSpPr>
        <p:spPr bwMode="auto">
          <a:xfrm>
            <a:off x="233363" y="2670175"/>
            <a:ext cx="89106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200">
                <a:latin typeface="ＭＳ ゴシック" panose="020B0609070205080204" pitchFamily="49" charset="-128"/>
                <a:ea typeface="ＭＳ ゴシック" panose="020B0609070205080204" pitchFamily="49" charset="-128"/>
              </a:rPr>
              <a:t>「情報の収集」及び「内容の検討」については，</a:t>
            </a:r>
            <a:endParaRPr kumimoji="1" lang="en-US" altLang="ja-JP" sz="2200">
              <a:latin typeface="ＭＳ ゴシック" panose="020B0609070205080204" pitchFamily="49" charset="-128"/>
              <a:ea typeface="ＭＳ ゴシック" panose="020B0609070205080204" pitchFamily="49" charset="-128"/>
            </a:endParaRPr>
          </a:p>
          <a:p>
            <a:pPr eaLnBrk="1" hangingPunct="1"/>
            <a:r>
              <a:rPr kumimoji="1" lang="ja-JP" altLang="en-US" sz="2200">
                <a:latin typeface="ＭＳ ゴシック" panose="020B0609070205080204" pitchFamily="49" charset="-128"/>
                <a:ea typeface="ＭＳ ゴシック" panose="020B0609070205080204" pitchFamily="49" charset="-128"/>
              </a:rPr>
              <a:t>　・第１学年　</a:t>
            </a:r>
            <a:r>
              <a:rPr kumimoji="1" lang="ja-JP" altLang="en-US" sz="2200" b="1">
                <a:latin typeface="ＭＳ ゴシック" panose="020B0609070205080204" pitchFamily="49" charset="-128"/>
                <a:ea typeface="ＭＳ ゴシック" panose="020B0609070205080204" pitchFamily="49" charset="-128"/>
              </a:rPr>
              <a:t>集めた材料を整理し</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a:latin typeface="ＭＳ ゴシック" panose="020B0609070205080204" pitchFamily="49" charset="-128"/>
              <a:ea typeface="ＭＳ ゴシック" panose="020B0609070205080204" pitchFamily="49" charset="-128"/>
            </a:endParaRPr>
          </a:p>
          <a:p>
            <a:pPr eaLnBrk="1" hangingPunct="1"/>
            <a:r>
              <a:rPr kumimoji="1" lang="ja-JP" altLang="en-US" sz="2200">
                <a:latin typeface="ＭＳ ゴシック" panose="020B0609070205080204" pitchFamily="49" charset="-128"/>
                <a:ea typeface="ＭＳ ゴシック" panose="020B0609070205080204" pitchFamily="49" charset="-128"/>
              </a:rPr>
              <a:t>　・第２学年　</a:t>
            </a:r>
            <a:r>
              <a:rPr kumimoji="1" lang="ja-JP" altLang="en-US" sz="2200" b="1">
                <a:latin typeface="ＭＳ ゴシック" panose="020B0609070205080204" pitchFamily="49" charset="-128"/>
                <a:ea typeface="ＭＳ ゴシック" panose="020B0609070205080204" pitchFamily="49" charset="-128"/>
              </a:rPr>
              <a:t>多様な方法で集めた材料を整理し</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a:latin typeface="ＭＳ ゴシック" panose="020B0609070205080204" pitchFamily="49" charset="-128"/>
              <a:ea typeface="ＭＳ ゴシック" panose="020B0609070205080204" pitchFamily="49" charset="-128"/>
            </a:endParaRPr>
          </a:p>
          <a:p>
            <a:pPr eaLnBrk="1" hangingPunct="1"/>
            <a:r>
              <a:rPr kumimoji="1" lang="ja-JP" altLang="en-US" sz="2200">
                <a:latin typeface="ＭＳ ゴシック" panose="020B0609070205080204" pitchFamily="49" charset="-128"/>
                <a:ea typeface="ＭＳ ゴシック" panose="020B0609070205080204" pitchFamily="49" charset="-128"/>
              </a:rPr>
              <a:t>　・第３学年　</a:t>
            </a:r>
            <a:r>
              <a:rPr kumimoji="1" lang="ja-JP" altLang="en-US" sz="2200" b="1">
                <a:latin typeface="ＭＳ ゴシック" panose="020B0609070205080204" pitchFamily="49" charset="-128"/>
                <a:ea typeface="ＭＳ ゴシック" panose="020B0609070205080204" pitchFamily="49" charset="-128"/>
              </a:rPr>
              <a:t>集めた材料の客観性や信頼性を確認し，</a:t>
            </a:r>
            <a:endParaRPr kumimoji="1" lang="en-US" altLang="ja-JP" sz="2200" b="1">
              <a:latin typeface="ＭＳ ゴシック" panose="020B0609070205080204" pitchFamily="49" charset="-128"/>
              <a:ea typeface="ＭＳ ゴシック" panose="020B0609070205080204" pitchFamily="49" charset="-128"/>
            </a:endParaRPr>
          </a:p>
          <a:p>
            <a:pPr eaLnBrk="1" hangingPunct="1"/>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伝えたいことを明確にすることを示している。</a:t>
            </a:r>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46" name="テキスト ボックス 7"/>
          <p:cNvSpPr txBox="1">
            <a:spLocks noChangeArrowheads="1"/>
          </p:cNvSpPr>
          <p:nvPr/>
        </p:nvSpPr>
        <p:spPr bwMode="auto">
          <a:xfrm>
            <a:off x="468313" y="1801813"/>
            <a:ext cx="867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200">
                <a:latin typeface="ＭＳ ゴシック" panose="020B0609070205080204" pitchFamily="49" charset="-128"/>
                <a:ea typeface="ＭＳ ゴシック" panose="020B0609070205080204" pitchFamily="49" charset="-128"/>
              </a:rPr>
              <a:t>　目的や意図に応じて題材を決め，情報を収集・整理し，伝えたい</a:t>
            </a:r>
            <a:endParaRPr kumimoji="1" lang="en-US" altLang="ja-JP" sz="2200">
              <a:latin typeface="ＭＳ ゴシック" panose="020B0609070205080204" pitchFamily="49" charset="-128"/>
              <a:ea typeface="ＭＳ ゴシック" panose="020B0609070205080204" pitchFamily="49" charset="-128"/>
            </a:endParaRPr>
          </a:p>
          <a:p>
            <a:pPr eaLnBrk="1" hangingPunct="1"/>
            <a:r>
              <a:rPr kumimoji="1" lang="ja-JP" altLang="en-US" sz="2200">
                <a:latin typeface="ＭＳ ゴシック" panose="020B0609070205080204" pitchFamily="49" charset="-128"/>
                <a:ea typeface="ＭＳ ゴシック" panose="020B0609070205080204" pitchFamily="49" charset="-128"/>
              </a:rPr>
              <a:t>ことを明確にすること。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10" name="角丸四角形 9"/>
          <p:cNvSpPr/>
          <p:nvPr/>
        </p:nvSpPr>
        <p:spPr>
          <a:xfrm>
            <a:off x="468313" y="1746250"/>
            <a:ext cx="8548687" cy="852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61448" name="グループ化 10"/>
          <p:cNvGrpSpPr>
            <a:grpSpLocks/>
          </p:cNvGrpSpPr>
          <p:nvPr/>
        </p:nvGrpSpPr>
        <p:grpSpPr bwMode="auto">
          <a:xfrm>
            <a:off x="115888" y="4454525"/>
            <a:ext cx="9156700" cy="5260975"/>
            <a:chOff x="0" y="1165225"/>
            <a:chExt cx="9155907" cy="5260975"/>
          </a:xfrm>
        </p:grpSpPr>
        <p:sp>
          <p:nvSpPr>
            <p:cNvPr id="61450" name="テキスト ボックス 6"/>
            <p:cNvSpPr txBox="1">
              <a:spLocks noChangeArrowheads="1"/>
            </p:cNvSpPr>
            <p:nvPr/>
          </p:nvSpPr>
          <p:spPr bwMode="auto">
            <a:xfrm>
              <a:off x="316426" y="1602582"/>
              <a:ext cx="4176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文章の構成を検討すること。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51" name="テキスト ボックス 6"/>
            <p:cNvSpPr txBox="1">
              <a:spLocks noChangeArrowheads="1"/>
            </p:cNvSpPr>
            <p:nvPr/>
          </p:nvSpPr>
          <p:spPr bwMode="auto">
            <a:xfrm>
              <a:off x="17463" y="1165225"/>
              <a:ext cx="278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400">
                  <a:latin typeface="ＭＳ ゴシック" panose="020B0609070205080204" pitchFamily="49" charset="-128"/>
                  <a:ea typeface="ＭＳ ゴシック" panose="020B0609070205080204" pitchFamily="49" charset="-128"/>
                </a:rPr>
                <a:t>　■構成の検討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52" name="テキスト ボックス 6"/>
            <p:cNvSpPr txBox="1">
              <a:spLocks noChangeArrowheads="1"/>
            </p:cNvSpPr>
            <p:nvPr/>
          </p:nvSpPr>
          <p:spPr bwMode="auto">
            <a:xfrm>
              <a:off x="351632" y="2006600"/>
              <a:ext cx="88042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構成を考える際に</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多様な読み手を納得できるように</a:t>
              </a:r>
              <a:r>
                <a:rPr kumimoji="1" lang="ja-JP" altLang="en-US" sz="2200">
                  <a:latin typeface="ＭＳ ゴシック" panose="020B0609070205080204" pitchFamily="49" charset="-128"/>
                  <a:ea typeface="ＭＳ ゴシック" panose="020B0609070205080204" pitchFamily="49" charset="-128"/>
                </a:rPr>
                <a:t>することを求めてい　　　</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る。</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53" name="テキスト ボックス 6"/>
            <p:cNvSpPr txBox="1">
              <a:spLocks noChangeArrowheads="1"/>
            </p:cNvSpPr>
            <p:nvPr/>
          </p:nvSpPr>
          <p:spPr bwMode="auto">
            <a:xfrm>
              <a:off x="0" y="3986213"/>
              <a:ext cx="346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400">
                  <a:latin typeface="ＭＳ ゴシック" panose="020B0609070205080204" pitchFamily="49" charset="-128"/>
                  <a:ea typeface="ＭＳ ゴシック" panose="020B0609070205080204" pitchFamily="49" charset="-128"/>
                </a:rPr>
                <a:t>考えの形成，記述　　　</a:t>
              </a:r>
              <a:endParaRPr kumimoji="1" lang="en-US" altLang="ja-JP" sz="2200" b="1">
                <a:latin typeface="ＭＳ ゴシック" panose="020B0609070205080204" pitchFamily="49" charset="-128"/>
                <a:ea typeface="ＭＳ ゴシック" panose="020B0609070205080204" pitchFamily="49" charset="-128"/>
              </a:endParaRPr>
            </a:p>
          </p:txBody>
        </p:sp>
        <p:sp>
          <p:nvSpPr>
            <p:cNvPr id="16" name="角丸四角形 9"/>
            <p:cNvSpPr/>
            <p:nvPr/>
          </p:nvSpPr>
          <p:spPr>
            <a:xfrm>
              <a:off x="403190" y="1609725"/>
              <a:ext cx="3976343" cy="3857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1455" name="テキスト ボックス 6"/>
            <p:cNvSpPr txBox="1">
              <a:spLocks noChangeArrowheads="1"/>
            </p:cNvSpPr>
            <p:nvPr/>
          </p:nvSpPr>
          <p:spPr bwMode="auto">
            <a:xfrm>
              <a:off x="352425" y="4795838"/>
              <a:ext cx="87915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根拠を明確にしながら</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説明や具体例を加えたり，表現の効果を考えて描写</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b="1">
                  <a:latin typeface="ＭＳ ゴシック" panose="020B0609070205080204" pitchFamily="49" charset="-128"/>
                  <a:ea typeface="ＭＳ ゴシック" panose="020B0609070205080204" pitchFamily="49" charset="-128"/>
                </a:rPr>
                <a:t>　　　　　　したりするなど</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表現の仕方を考えたり資料を適切に引用したりする</a:t>
              </a:r>
              <a:endParaRPr kumimoji="1" lang="en-US" altLang="ja-JP" sz="2200" b="1">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b="1">
                  <a:latin typeface="ＭＳ ゴシック" panose="020B0609070205080204" pitchFamily="49" charset="-128"/>
                  <a:ea typeface="ＭＳ ゴシック" panose="020B0609070205080204" pitchFamily="49" charset="-128"/>
                </a:rPr>
                <a:t>　　　　　　など</a:t>
              </a:r>
              <a:r>
                <a:rPr kumimoji="1" lang="ja-JP" altLang="en-US" sz="2200">
                  <a:latin typeface="ＭＳ ゴシック" panose="020B0609070205080204" pitchFamily="49" charset="-128"/>
                  <a:ea typeface="ＭＳ ゴシック" panose="020B0609070205080204" pitchFamily="49" charset="-128"/>
                </a:rPr>
                <a:t>して記述することを示している。</a:t>
              </a:r>
              <a:endParaRPr kumimoji="1" lang="en-US" altLang="ja-JP" sz="2200" b="1">
                <a:latin typeface="ＭＳ ゴシック" panose="020B0609070205080204" pitchFamily="49" charset="-128"/>
                <a:ea typeface="ＭＳ ゴシック" panose="020B0609070205080204" pitchFamily="49" charset="-128"/>
              </a:endParaRPr>
            </a:p>
          </p:txBody>
        </p:sp>
        <p:sp>
          <p:nvSpPr>
            <p:cNvPr id="61456" name="テキスト ボックス 6"/>
            <p:cNvSpPr txBox="1">
              <a:spLocks noChangeArrowheads="1"/>
            </p:cNvSpPr>
            <p:nvPr/>
          </p:nvSpPr>
          <p:spPr bwMode="auto">
            <a:xfrm>
              <a:off x="339725" y="4394200"/>
              <a:ext cx="8032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記述の仕方を工夫し，自分の考えが伝わる文章にすること。</a:t>
              </a:r>
              <a:endParaRPr kumimoji="1" lang="en-US" altLang="ja-JP" sz="2200" b="1">
                <a:latin typeface="ＭＳ ゴシック" panose="020B0609070205080204" pitchFamily="49" charset="-128"/>
                <a:ea typeface="ＭＳ ゴシック" panose="020B0609070205080204" pitchFamily="49" charset="-128"/>
              </a:endParaRPr>
            </a:p>
          </p:txBody>
        </p:sp>
        <p:sp>
          <p:nvSpPr>
            <p:cNvPr id="19" name="角丸四角形 12"/>
            <p:cNvSpPr/>
            <p:nvPr/>
          </p:nvSpPr>
          <p:spPr>
            <a:xfrm>
              <a:off x="422238" y="4354513"/>
              <a:ext cx="8181266" cy="4587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20" name="AutoShape 17"/>
          <p:cNvSpPr>
            <a:spLocks noChangeArrowheads="1"/>
          </p:cNvSpPr>
          <p:nvPr/>
        </p:nvSpPr>
        <p:spPr bwMode="auto">
          <a:xfrm>
            <a:off x="5808663" y="193675"/>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ja-JP" altLang="en-US" dirty="0"/>
              <a:t>　</a:t>
            </a:r>
            <a:r>
              <a:rPr lang="en-US" altLang="ja-JP" dirty="0"/>
              <a:t>P32-33 </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752"/>
    </mc:Choice>
    <mc:Fallback xmlns="">
      <p:transition spd="slow" advTm="5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1"/>
          <p:cNvSpPr>
            <a:spLocks noChangeArrowheads="1"/>
          </p:cNvSpPr>
          <p:nvPr/>
        </p:nvSpPr>
        <p:spPr bwMode="auto">
          <a:xfrm>
            <a:off x="123825" y="825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3491" name="テキスト ボックス 6"/>
          <p:cNvSpPr txBox="1">
            <a:spLocks noChangeArrowheads="1"/>
          </p:cNvSpPr>
          <p:nvPr/>
        </p:nvSpPr>
        <p:spPr bwMode="auto">
          <a:xfrm>
            <a:off x="107950" y="830263"/>
            <a:ext cx="4067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〇「書くこと」の指導事項</a:t>
            </a:r>
            <a:endParaRPr kumimoji="1" lang="en-US" altLang="ja-JP" sz="2200" b="1">
              <a:latin typeface="ＭＳ ゴシック" panose="020B0609070205080204" pitchFamily="49" charset="-128"/>
              <a:ea typeface="ＭＳ ゴシック" panose="020B0609070205080204" pitchFamily="49" charset="-128"/>
            </a:endParaRPr>
          </a:p>
        </p:txBody>
      </p:sp>
      <p:sp>
        <p:nvSpPr>
          <p:cNvPr id="63492" name="テキスト ボックス 6"/>
          <p:cNvSpPr txBox="1">
            <a:spLocks noChangeArrowheads="1"/>
          </p:cNvSpPr>
          <p:nvPr/>
        </p:nvSpPr>
        <p:spPr bwMode="auto">
          <a:xfrm>
            <a:off x="-17463" y="1716088"/>
            <a:ext cx="27844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4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3493" name="テキスト ボックス 6"/>
          <p:cNvSpPr txBox="1">
            <a:spLocks noChangeArrowheads="1"/>
          </p:cNvSpPr>
          <p:nvPr/>
        </p:nvSpPr>
        <p:spPr bwMode="auto">
          <a:xfrm>
            <a:off x="158750" y="1270000"/>
            <a:ext cx="346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400">
                <a:latin typeface="ＭＳ ゴシック" panose="020B0609070205080204" pitchFamily="49" charset="-128"/>
                <a:ea typeface="ＭＳ ゴシック" panose="020B0609070205080204" pitchFamily="49" charset="-128"/>
              </a:rPr>
              <a:t>考えの形成，記述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3494" name="テキスト ボックス 6"/>
          <p:cNvSpPr txBox="1">
            <a:spLocks noChangeArrowheads="1"/>
          </p:cNvSpPr>
          <p:nvPr/>
        </p:nvSpPr>
        <p:spPr bwMode="auto">
          <a:xfrm>
            <a:off x="450850" y="1711325"/>
            <a:ext cx="8032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記述の仕方を工夫し，自分の考えが伝わる文章にすること。</a:t>
            </a:r>
            <a:endParaRPr kumimoji="1" lang="en-US" altLang="ja-JP" sz="2200" b="1">
              <a:latin typeface="ＭＳ ゴシック" panose="020B0609070205080204" pitchFamily="49" charset="-128"/>
              <a:ea typeface="ＭＳ ゴシック" panose="020B0609070205080204" pitchFamily="49" charset="-128"/>
            </a:endParaRPr>
          </a:p>
        </p:txBody>
      </p:sp>
      <p:sp>
        <p:nvSpPr>
          <p:cNvPr id="19" name="角丸四角形 12"/>
          <p:cNvSpPr/>
          <p:nvPr/>
        </p:nvSpPr>
        <p:spPr>
          <a:xfrm>
            <a:off x="501650" y="1652588"/>
            <a:ext cx="8181975" cy="4587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AutoShape 17"/>
          <p:cNvSpPr>
            <a:spLocks noChangeArrowheads="1"/>
          </p:cNvSpPr>
          <p:nvPr/>
        </p:nvSpPr>
        <p:spPr bwMode="auto">
          <a:xfrm>
            <a:off x="5808663" y="193675"/>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P33</a:t>
            </a:r>
            <a:endParaRPr lang="ja-JP" altLang="en-US" dirty="0"/>
          </a:p>
        </p:txBody>
      </p:sp>
      <p:sp>
        <p:nvSpPr>
          <p:cNvPr id="63497" name="テキスト ボックス 6"/>
          <p:cNvSpPr txBox="1">
            <a:spLocks noChangeArrowheads="1"/>
          </p:cNvSpPr>
          <p:nvPr/>
        </p:nvSpPr>
        <p:spPr bwMode="auto">
          <a:xfrm>
            <a:off x="125413" y="2219325"/>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400">
                <a:latin typeface="ＭＳ ゴシック" panose="020B0609070205080204" pitchFamily="49" charset="-128"/>
                <a:ea typeface="ＭＳ ゴシック" panose="020B0609070205080204" pitchFamily="49" charset="-128"/>
              </a:rPr>
              <a:t>　■推敲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3498" name="テキスト ボックス 6"/>
          <p:cNvSpPr txBox="1">
            <a:spLocks noChangeArrowheads="1"/>
          </p:cNvSpPr>
          <p:nvPr/>
        </p:nvSpPr>
        <p:spPr bwMode="auto">
          <a:xfrm>
            <a:off x="158750" y="3476625"/>
            <a:ext cx="1801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400" b="1">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共有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3499" name="テキスト ボックス 6"/>
          <p:cNvSpPr txBox="1">
            <a:spLocks noChangeArrowheads="1"/>
          </p:cNvSpPr>
          <p:nvPr/>
        </p:nvSpPr>
        <p:spPr bwMode="auto">
          <a:xfrm>
            <a:off x="450850" y="26400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読み手の立場に立ち，自分が書いた文章について捉え直し，分かりやすい文章を整えること。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25" name="角丸四角形 8"/>
          <p:cNvSpPr/>
          <p:nvPr/>
        </p:nvSpPr>
        <p:spPr>
          <a:xfrm>
            <a:off x="512763" y="2635250"/>
            <a:ext cx="8569325" cy="7080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3501" name="テキスト ボックス 6"/>
          <p:cNvSpPr txBox="1">
            <a:spLocks noChangeArrowheads="1"/>
          </p:cNvSpPr>
          <p:nvPr/>
        </p:nvSpPr>
        <p:spPr bwMode="auto">
          <a:xfrm>
            <a:off x="534988" y="3933825"/>
            <a:ext cx="8491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　読み手からの助言を踏まえて，自分が書いた文章のよい点や改善点を書き手自身が見いだすこと。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63502" name="テキスト ボックス 6"/>
          <p:cNvSpPr txBox="1">
            <a:spLocks noChangeArrowheads="1"/>
          </p:cNvSpPr>
          <p:nvPr/>
        </p:nvSpPr>
        <p:spPr bwMode="auto">
          <a:xfrm>
            <a:off x="487363" y="4787900"/>
            <a:ext cx="6265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根拠の明確さなど</a:t>
            </a:r>
            <a:r>
              <a:rPr kumimoji="1" lang="ja-JP" altLang="en-US" sz="2200">
                <a:latin typeface="ＭＳ ゴシック" panose="020B0609070205080204" pitchFamily="49" charset="-128"/>
                <a:ea typeface="ＭＳ ゴシック" panose="020B0609070205080204" pitchFamily="49" charset="-128"/>
              </a:rPr>
              <a:t>を，</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表現の工夫とその効果など</a:t>
            </a:r>
            <a:r>
              <a:rPr kumimoji="1" lang="ja-JP" altLang="en-US" sz="2200">
                <a:latin typeface="ＭＳ ゴシック" panose="020B0609070205080204" pitchFamily="49" charset="-128"/>
                <a:ea typeface="ＭＳ ゴシック" panose="020B0609070205080204" pitchFamily="49" charset="-128"/>
              </a:rPr>
              <a:t>を，</a:t>
            </a:r>
            <a:endParaRPr kumimoji="1" lang="en-US" altLang="ja-JP" sz="2200">
              <a:latin typeface="ＭＳ ゴシック" panose="020B0609070205080204" pitchFamily="49" charset="-128"/>
              <a:ea typeface="ＭＳ ゴシック" panose="020B0609070205080204" pitchFamily="49" charset="-128"/>
            </a:endParaRPr>
          </a:p>
          <a:p>
            <a:pPr eaLnBrk="1" hangingPunct="1">
              <a:lnSpc>
                <a:spcPts val="24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論理の展開など</a:t>
            </a:r>
            <a:r>
              <a:rPr kumimoji="1" lang="ja-JP" altLang="en-US" sz="2200">
                <a:latin typeface="ＭＳ ゴシック" panose="020B0609070205080204" pitchFamily="49" charset="-128"/>
                <a:ea typeface="ＭＳ ゴシック" panose="020B0609070205080204" pitchFamily="49" charset="-128"/>
              </a:rPr>
              <a:t>を示している。</a:t>
            </a:r>
            <a:endParaRPr kumimoji="1" lang="en-US" altLang="ja-JP" sz="2200" b="1">
              <a:latin typeface="ＭＳ ゴシック" panose="020B0609070205080204" pitchFamily="49" charset="-128"/>
              <a:ea typeface="ＭＳ ゴシック" panose="020B0609070205080204" pitchFamily="49" charset="-128"/>
            </a:endParaRPr>
          </a:p>
        </p:txBody>
      </p:sp>
      <p:sp>
        <p:nvSpPr>
          <p:cNvPr id="29" name="角丸四角形 15"/>
          <p:cNvSpPr/>
          <p:nvPr/>
        </p:nvSpPr>
        <p:spPr>
          <a:xfrm>
            <a:off x="512763" y="3860800"/>
            <a:ext cx="8548687" cy="8540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205"/>
    </mc:Choice>
    <mc:Fallback xmlns="">
      <p:transition spd="slow" advTm="5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5539" name="テキスト ボックス 6"/>
          <p:cNvSpPr txBox="1">
            <a:spLocks noChangeArrowheads="1"/>
          </p:cNvSpPr>
          <p:nvPr/>
        </p:nvSpPr>
        <p:spPr bwMode="auto">
          <a:xfrm>
            <a:off x="165100" y="862013"/>
            <a:ext cx="577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〇「書くこと」の言語活動例　</a:t>
            </a:r>
            <a:endParaRPr kumimoji="1" lang="en-US" altLang="ja-JP" sz="2800">
              <a:latin typeface="Tahoma" panose="020B0604030504040204" pitchFamily="34" charset="0"/>
            </a:endParaRPr>
          </a:p>
        </p:txBody>
      </p:sp>
      <p:sp>
        <p:nvSpPr>
          <p:cNvPr id="7" name="正方形/長方形 6"/>
          <p:cNvSpPr/>
          <p:nvPr/>
        </p:nvSpPr>
        <p:spPr bwMode="auto">
          <a:xfrm>
            <a:off x="136525" y="1323975"/>
            <a:ext cx="8894763" cy="4841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5541" name="テキスト ボックス 11"/>
          <p:cNvSpPr txBox="1">
            <a:spLocks noChangeArrowheads="1"/>
          </p:cNvSpPr>
          <p:nvPr/>
        </p:nvSpPr>
        <p:spPr bwMode="auto">
          <a:xfrm>
            <a:off x="1042988" y="1471613"/>
            <a:ext cx="113188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第１学年</a:t>
            </a:r>
          </a:p>
        </p:txBody>
      </p:sp>
      <p:sp>
        <p:nvSpPr>
          <p:cNvPr id="65542" name="テキスト ボックス 12"/>
          <p:cNvSpPr txBox="1">
            <a:spLocks noChangeArrowheads="1"/>
          </p:cNvSpPr>
          <p:nvPr/>
        </p:nvSpPr>
        <p:spPr bwMode="auto">
          <a:xfrm>
            <a:off x="4048125" y="1473200"/>
            <a:ext cx="1206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第２学年</a:t>
            </a:r>
          </a:p>
        </p:txBody>
      </p:sp>
      <p:sp>
        <p:nvSpPr>
          <p:cNvPr id="65543" name="テキスト ボックス 13"/>
          <p:cNvSpPr txBox="1">
            <a:spLocks noChangeArrowheads="1"/>
          </p:cNvSpPr>
          <p:nvPr/>
        </p:nvSpPr>
        <p:spPr bwMode="auto">
          <a:xfrm>
            <a:off x="7107238" y="1471613"/>
            <a:ext cx="11303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第３学年</a:t>
            </a:r>
          </a:p>
        </p:txBody>
      </p:sp>
      <p:sp>
        <p:nvSpPr>
          <p:cNvPr id="65544" name="テキスト ボックス 14"/>
          <p:cNvSpPr txBox="1">
            <a:spLocks noChangeArrowheads="1"/>
          </p:cNvSpPr>
          <p:nvPr/>
        </p:nvSpPr>
        <p:spPr bwMode="auto">
          <a:xfrm>
            <a:off x="165100" y="2016125"/>
            <a:ext cx="2924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本や資料から文章や図　</a:t>
            </a:r>
            <a:endParaRPr kumimoji="1" lang="en-US" altLang="ja-JP"/>
          </a:p>
          <a:p>
            <a:r>
              <a:rPr kumimoji="1" lang="ja-JP" altLang="en-US"/>
              <a:t>　表などを引用して説明した</a:t>
            </a:r>
            <a:endParaRPr kumimoji="1" lang="en-US" altLang="ja-JP"/>
          </a:p>
          <a:p>
            <a:r>
              <a:rPr kumimoji="1" lang="ja-JP" altLang="en-US"/>
              <a:t>　たり記録したりするなど，　</a:t>
            </a:r>
            <a:endParaRPr kumimoji="1" lang="en-US" altLang="ja-JP"/>
          </a:p>
          <a:p>
            <a:r>
              <a:rPr kumimoji="1" lang="ja-JP" altLang="en-US"/>
              <a:t>　事実やそれを基に考えた</a:t>
            </a:r>
            <a:endParaRPr kumimoji="1" lang="en-US" altLang="ja-JP"/>
          </a:p>
          <a:p>
            <a:r>
              <a:rPr kumimoji="1" lang="ja-JP" altLang="en-US"/>
              <a:t>　ことを書く活動。</a:t>
            </a:r>
          </a:p>
        </p:txBody>
      </p:sp>
      <p:sp>
        <p:nvSpPr>
          <p:cNvPr id="65545" name="テキスト ボックス 15"/>
          <p:cNvSpPr txBox="1">
            <a:spLocks noChangeArrowheads="1"/>
          </p:cNvSpPr>
          <p:nvPr/>
        </p:nvSpPr>
        <p:spPr bwMode="auto">
          <a:xfrm>
            <a:off x="3249613" y="2016125"/>
            <a:ext cx="2746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多様な考えができる事</a:t>
            </a:r>
            <a:endParaRPr kumimoji="1" lang="en-US" altLang="ja-JP"/>
          </a:p>
          <a:p>
            <a:r>
              <a:rPr kumimoji="1" lang="ja-JP" altLang="en-US"/>
              <a:t>　柄について意見を述べる</a:t>
            </a:r>
            <a:endParaRPr kumimoji="1" lang="en-US" altLang="ja-JP"/>
          </a:p>
          <a:p>
            <a:r>
              <a:rPr kumimoji="1" lang="ja-JP" altLang="en-US"/>
              <a:t>　など，自分の考えを書く</a:t>
            </a:r>
            <a:endParaRPr kumimoji="1" lang="en-US" altLang="ja-JP"/>
          </a:p>
          <a:p>
            <a:r>
              <a:rPr kumimoji="1" lang="ja-JP" altLang="en-US"/>
              <a:t>　活動。</a:t>
            </a:r>
          </a:p>
        </p:txBody>
      </p:sp>
      <p:sp>
        <p:nvSpPr>
          <p:cNvPr id="65546" name="テキスト ボックス 16"/>
          <p:cNvSpPr txBox="1">
            <a:spLocks noChangeArrowheads="1"/>
          </p:cNvSpPr>
          <p:nvPr/>
        </p:nvSpPr>
        <p:spPr bwMode="auto">
          <a:xfrm>
            <a:off x="6175375" y="20161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関心のある事柄につい</a:t>
            </a:r>
            <a:endParaRPr kumimoji="1" lang="en-US" altLang="ja-JP"/>
          </a:p>
          <a:p>
            <a:r>
              <a:rPr kumimoji="1" lang="ja-JP" altLang="en-US"/>
              <a:t>　て批評するなど，自分の</a:t>
            </a:r>
            <a:endParaRPr kumimoji="1" lang="en-US" altLang="ja-JP"/>
          </a:p>
          <a:p>
            <a:r>
              <a:rPr kumimoji="1" lang="ja-JP" altLang="en-US"/>
              <a:t>　考えを書く活動。</a:t>
            </a:r>
            <a:endParaRPr kumimoji="1" lang="en-US" altLang="ja-JP"/>
          </a:p>
          <a:p>
            <a:endParaRPr kumimoji="1" lang="ja-JP" altLang="en-US"/>
          </a:p>
        </p:txBody>
      </p:sp>
      <p:sp>
        <p:nvSpPr>
          <p:cNvPr id="65547" name="テキスト ボックス 17"/>
          <p:cNvSpPr txBox="1">
            <a:spLocks noChangeArrowheads="1"/>
          </p:cNvSpPr>
          <p:nvPr/>
        </p:nvSpPr>
        <p:spPr bwMode="auto">
          <a:xfrm>
            <a:off x="144463" y="3570288"/>
            <a:ext cx="2984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行事の案内や報告の文</a:t>
            </a:r>
            <a:endParaRPr kumimoji="1" lang="en-US" altLang="ja-JP"/>
          </a:p>
          <a:p>
            <a:r>
              <a:rPr kumimoji="1" lang="ja-JP" altLang="en-US"/>
              <a:t>　章を書くなど，伝えるべきこ</a:t>
            </a:r>
            <a:endParaRPr kumimoji="1" lang="en-US" altLang="ja-JP"/>
          </a:p>
          <a:p>
            <a:r>
              <a:rPr kumimoji="1" lang="ja-JP" altLang="en-US"/>
              <a:t>　とを整理して書く活動。</a:t>
            </a:r>
          </a:p>
        </p:txBody>
      </p:sp>
      <p:sp>
        <p:nvSpPr>
          <p:cNvPr id="65548" name="テキスト ボックス 18"/>
          <p:cNvSpPr txBox="1">
            <a:spLocks noChangeArrowheads="1"/>
          </p:cNvSpPr>
          <p:nvPr/>
        </p:nvSpPr>
        <p:spPr bwMode="auto">
          <a:xfrm>
            <a:off x="3241675" y="3522663"/>
            <a:ext cx="2813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社会生活に必要な手紙</a:t>
            </a:r>
            <a:endParaRPr kumimoji="1" lang="en-US" altLang="ja-JP"/>
          </a:p>
          <a:p>
            <a:r>
              <a:rPr kumimoji="1" lang="ja-JP" altLang="en-US"/>
              <a:t>　や電子メールを書くなど，</a:t>
            </a:r>
            <a:endParaRPr kumimoji="1" lang="en-US" altLang="ja-JP"/>
          </a:p>
          <a:p>
            <a:r>
              <a:rPr kumimoji="1" lang="ja-JP" altLang="en-US"/>
              <a:t>　伝えたいことを相手や媒</a:t>
            </a:r>
            <a:endParaRPr kumimoji="1" lang="en-US" altLang="ja-JP"/>
          </a:p>
          <a:p>
            <a:r>
              <a:rPr kumimoji="1" lang="ja-JP" altLang="en-US"/>
              <a:t>　体を考慮して書く活動。</a:t>
            </a:r>
          </a:p>
        </p:txBody>
      </p:sp>
      <p:sp>
        <p:nvSpPr>
          <p:cNvPr id="65549" name="テキスト ボックス 19"/>
          <p:cNvSpPr txBox="1">
            <a:spLocks noChangeArrowheads="1"/>
          </p:cNvSpPr>
          <p:nvPr/>
        </p:nvSpPr>
        <p:spPr bwMode="auto">
          <a:xfrm>
            <a:off x="6189663" y="3484563"/>
            <a:ext cx="2795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情報を編集して文章に　</a:t>
            </a:r>
            <a:endParaRPr kumimoji="1" lang="en-US" altLang="ja-JP"/>
          </a:p>
          <a:p>
            <a:r>
              <a:rPr kumimoji="1" lang="ja-JP" altLang="en-US"/>
              <a:t>　まとめるなど，伝えたいこ</a:t>
            </a:r>
            <a:endParaRPr kumimoji="1" lang="en-US" altLang="ja-JP"/>
          </a:p>
          <a:p>
            <a:r>
              <a:rPr kumimoji="1" lang="ja-JP" altLang="en-US"/>
              <a:t>　とを整理して書く活動。</a:t>
            </a:r>
          </a:p>
        </p:txBody>
      </p:sp>
      <p:cxnSp>
        <p:nvCxnSpPr>
          <p:cNvPr id="22" name="直線コネクタ 21"/>
          <p:cNvCxnSpPr/>
          <p:nvPr/>
        </p:nvCxnSpPr>
        <p:spPr bwMode="auto">
          <a:xfrm flipV="1">
            <a:off x="165100" y="2008188"/>
            <a:ext cx="88804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bwMode="auto">
          <a:xfrm>
            <a:off x="3128963" y="1343025"/>
            <a:ext cx="31750" cy="4822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bwMode="auto">
          <a:xfrm>
            <a:off x="6143625" y="1343025"/>
            <a:ext cx="31750" cy="4822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553" name="テキスト ボックス 17"/>
          <p:cNvSpPr txBox="1">
            <a:spLocks noChangeArrowheads="1"/>
          </p:cNvSpPr>
          <p:nvPr/>
        </p:nvSpPr>
        <p:spPr bwMode="auto">
          <a:xfrm>
            <a:off x="190500" y="4951413"/>
            <a:ext cx="29384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　詩を創作したり随筆を書</a:t>
            </a:r>
            <a:endParaRPr kumimoji="1" lang="en-US" altLang="ja-JP"/>
          </a:p>
          <a:p>
            <a:r>
              <a:rPr kumimoji="1" lang="ja-JP" altLang="en-US"/>
              <a:t>　いたりするなど，感じたこと</a:t>
            </a:r>
            <a:endParaRPr kumimoji="1" lang="en-US" altLang="ja-JP"/>
          </a:p>
          <a:p>
            <a:r>
              <a:rPr kumimoji="1" lang="ja-JP" altLang="en-US"/>
              <a:t>　や考えたことを書く活動。</a:t>
            </a:r>
          </a:p>
        </p:txBody>
      </p:sp>
      <p:sp>
        <p:nvSpPr>
          <p:cNvPr id="65554" name="テキスト ボックス 17"/>
          <p:cNvSpPr txBox="1">
            <a:spLocks noChangeArrowheads="1"/>
          </p:cNvSpPr>
          <p:nvPr/>
        </p:nvSpPr>
        <p:spPr bwMode="auto">
          <a:xfrm>
            <a:off x="3249613" y="4945063"/>
            <a:ext cx="2787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　短歌や俳句，物語を創</a:t>
            </a:r>
            <a:endParaRPr kumimoji="1" lang="en-US" altLang="ja-JP"/>
          </a:p>
          <a:p>
            <a:r>
              <a:rPr kumimoji="1" lang="ja-JP" altLang="en-US"/>
              <a:t>　作するなど，感じたことや</a:t>
            </a:r>
            <a:endParaRPr kumimoji="1" lang="en-US" altLang="ja-JP"/>
          </a:p>
          <a:p>
            <a:r>
              <a:rPr kumimoji="1" lang="ja-JP" altLang="en-US"/>
              <a:t>　想像したことを書く活動。</a:t>
            </a:r>
          </a:p>
        </p:txBody>
      </p:sp>
      <p:sp>
        <p:nvSpPr>
          <p:cNvPr id="20" name="AutoShape 17"/>
          <p:cNvSpPr>
            <a:spLocks noChangeArrowheads="1"/>
          </p:cNvSpPr>
          <p:nvPr/>
        </p:nvSpPr>
        <p:spPr bwMode="auto">
          <a:xfrm>
            <a:off x="5940425" y="19208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P34-35</a:t>
            </a: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41"/>
    </mc:Choice>
    <mc:Fallback xmlns="">
      <p:transition spd="slow" advTm="3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P36</a:t>
            </a:r>
            <a:endParaRPr lang="ja-JP" altLang="en-US" dirty="0"/>
          </a:p>
        </p:txBody>
      </p:sp>
      <p:sp>
        <p:nvSpPr>
          <p:cNvPr id="67587" name="Text Box 19"/>
          <p:cNvSpPr txBox="1">
            <a:spLocks noChangeArrowheads="1"/>
          </p:cNvSpPr>
          <p:nvPr/>
        </p:nvSpPr>
        <p:spPr bwMode="auto">
          <a:xfrm>
            <a:off x="136525" y="849313"/>
            <a:ext cx="565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○内容の構成　</a:t>
            </a:r>
          </a:p>
        </p:txBody>
      </p:sp>
      <p:sp>
        <p:nvSpPr>
          <p:cNvPr id="6758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7589" name="Text Box 19"/>
          <p:cNvSpPr txBox="1">
            <a:spLocks noChangeArrowheads="1"/>
          </p:cNvSpPr>
          <p:nvPr/>
        </p:nvSpPr>
        <p:spPr bwMode="auto">
          <a:xfrm>
            <a:off x="127000" y="1314450"/>
            <a:ext cx="7948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kumimoji="1" lang="en-US" altLang="ja-JP" sz="2800" b="1">
                <a:latin typeface="Tahoma" panose="020B0604030504040204" pitchFamily="34" charset="0"/>
              </a:rPr>
              <a:t>〔</a:t>
            </a:r>
            <a:r>
              <a:rPr kumimoji="1" lang="ja-JP" altLang="en-US" sz="2800" b="1">
                <a:latin typeface="Tahoma" panose="020B0604030504040204" pitchFamily="34" charset="0"/>
              </a:rPr>
              <a:t>思考力，判断力，表現力等</a:t>
            </a:r>
            <a:r>
              <a:rPr kumimoji="1" lang="en-US" altLang="ja-JP" sz="2800" b="1">
                <a:latin typeface="Tahoma" panose="020B0604030504040204" pitchFamily="34" charset="0"/>
              </a:rPr>
              <a:t>〕</a:t>
            </a:r>
            <a:r>
              <a:rPr kumimoji="1" lang="ja-JP" altLang="en-US" sz="2800" b="1">
                <a:latin typeface="Tahoma" panose="020B0604030504040204" pitchFamily="34" charset="0"/>
              </a:rPr>
              <a:t>の内容</a:t>
            </a:r>
          </a:p>
        </p:txBody>
      </p:sp>
      <p:sp>
        <p:nvSpPr>
          <p:cNvPr id="67590" name="テキスト ボックス 6"/>
          <p:cNvSpPr txBox="1">
            <a:spLocks noChangeArrowheads="1"/>
          </p:cNvSpPr>
          <p:nvPr/>
        </p:nvSpPr>
        <p:spPr bwMode="auto">
          <a:xfrm>
            <a:off x="179388" y="1895475"/>
            <a:ext cx="896461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a:latin typeface="Tahoma" panose="020B0604030504040204" pitchFamily="34" charset="0"/>
              </a:rPr>
              <a:t>C</a:t>
            </a:r>
            <a:r>
              <a:rPr kumimoji="1" lang="ja-JP" altLang="en-US" sz="2800">
                <a:latin typeface="Tahoma" panose="020B0604030504040204" pitchFamily="34" charset="0"/>
              </a:rPr>
              <a:t>　読むこと</a:t>
            </a:r>
            <a:endParaRPr kumimoji="1" lang="en-US" altLang="ja-JP" sz="28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「読むこと」の指導事項</a:t>
            </a:r>
            <a:endParaRPr kumimoji="1" lang="en-US" altLang="ja-JP" sz="2800">
              <a:latin typeface="Tahoma" panose="020B0604030504040204" pitchFamily="34" charset="0"/>
            </a:endParaRPr>
          </a:p>
          <a:p>
            <a:pPr eaLnBrk="1" hangingPunct="1"/>
            <a:r>
              <a:rPr kumimoji="1" lang="ja-JP" altLang="en-US" sz="2400">
                <a:latin typeface="Tahoma" panose="020B0604030504040204" pitchFamily="34" charset="0"/>
              </a:rPr>
              <a:t>　内容の（１）は，学習過程に沿って構成</a:t>
            </a:r>
            <a:endParaRPr kumimoji="1" lang="en-US" altLang="ja-JP" sz="2400">
              <a:latin typeface="Tahoma" panose="020B0604030504040204" pitchFamily="34" charset="0"/>
            </a:endParaRPr>
          </a:p>
          <a:p>
            <a:pPr eaLnBrk="1" hangingPunct="1"/>
            <a:r>
              <a:rPr kumimoji="1" lang="ja-JP" altLang="en-US" sz="2400">
                <a:latin typeface="ＭＳ ゴシック" panose="020B0609070205080204" pitchFamily="49" charset="-128"/>
                <a:ea typeface="ＭＳ ゴシック" panose="020B0609070205080204" pitchFamily="49" charset="-128"/>
              </a:rPr>
              <a:t>・構造と内容の把握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（説明的な文章，文学的な文章）</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・精査・解釈</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（内容・形式）</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・考えの形成，共有</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800">
                <a:latin typeface="Tahoma" panose="020B0604030504040204" pitchFamily="34" charset="0"/>
              </a:rPr>
              <a:t>「読むこと」の言語活動例</a:t>
            </a:r>
            <a:endParaRPr kumimoji="1" lang="en-US" altLang="ja-JP" sz="28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800">
              <a:latin typeface="Tahoma" panose="020B0604030504040204" pitchFamily="34" charset="0"/>
            </a:endParaRPr>
          </a:p>
          <a:p>
            <a:pPr eaLnBrk="1" hangingPunct="1"/>
            <a:endParaRPr kumimoji="1" lang="en-US" altLang="ja-JP"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04"/>
    </mc:Choice>
    <mc:Fallback xmlns="">
      <p:transition spd="slow" advTm="1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P6-7</a:t>
            </a:r>
            <a:endParaRPr lang="ja-JP" altLang="en-US" dirty="0"/>
          </a:p>
        </p:txBody>
      </p:sp>
      <p:sp>
        <p:nvSpPr>
          <p:cNvPr id="6" name="正方形/長方形 5"/>
          <p:cNvSpPr/>
          <p:nvPr/>
        </p:nvSpPr>
        <p:spPr>
          <a:xfrm>
            <a:off x="234950" y="1360488"/>
            <a:ext cx="8642350" cy="48768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4341" name="テキスト ボックス 6"/>
          <p:cNvSpPr txBox="1">
            <a:spLocks noChangeArrowheads="1"/>
          </p:cNvSpPr>
          <p:nvPr/>
        </p:nvSpPr>
        <p:spPr bwMode="auto">
          <a:xfrm>
            <a:off x="254000" y="1684338"/>
            <a:ext cx="86344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ＭＳ ゴシック" panose="020B0609070205080204" pitchFamily="49" charset="-128"/>
                <a:ea typeface="ＭＳ ゴシック" panose="020B0609070205080204" pitchFamily="49" charset="-128"/>
              </a:rPr>
              <a:t>①　目標の構成の改善</a:t>
            </a:r>
            <a:endParaRPr kumimoji="1" lang="en-US" altLang="ja-JP" sz="28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・国語科で育成を目指す資質・能力を「国語で正確に理</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解し適切に表現する資質・能力」と規定</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・「知識及び技能」，「思考力，判断力，表現力等」，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「学びに向かう力，人間性等」の三つの柱で整理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・「言葉による見方・考え方」を働かせることが必要</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・学年の目標も，「知識及び技能」，「思考力，判断力，</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表現力等」，「学びに向かう力，人間性等」の三つの</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柱で整理</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800">
              <a:latin typeface="Tahoma" panose="020B0604030504040204" pitchFamily="34" charset="0"/>
            </a:endParaRPr>
          </a:p>
        </p:txBody>
      </p:sp>
      <p:sp>
        <p:nvSpPr>
          <p:cNvPr id="8" name="角丸四角形 7"/>
          <p:cNvSpPr/>
          <p:nvPr/>
        </p:nvSpPr>
        <p:spPr>
          <a:xfrm>
            <a:off x="1475656" y="994796"/>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（１）目標及び内容の構成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765"/>
    </mc:Choice>
    <mc:Fallback xmlns="">
      <p:transition spd="slow" advTm="6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9635" name="テキスト ボックス 6"/>
          <p:cNvSpPr txBox="1">
            <a:spLocks noChangeArrowheads="1"/>
          </p:cNvSpPr>
          <p:nvPr/>
        </p:nvSpPr>
        <p:spPr bwMode="auto">
          <a:xfrm>
            <a:off x="-1588" y="923925"/>
            <a:ext cx="5540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○「Ｃ 読むこと」領域の構成</a:t>
            </a:r>
            <a:endParaRPr kumimoji="1" lang="en-US" altLang="ja-JP" sz="2800">
              <a:latin typeface="Tahoma" panose="020B0604030504040204" pitchFamily="34" charset="0"/>
            </a:endParaRPr>
          </a:p>
        </p:txBody>
      </p:sp>
      <p:grpSp>
        <p:nvGrpSpPr>
          <p:cNvPr id="69636" name="グループ化 49"/>
          <p:cNvGrpSpPr>
            <a:grpSpLocks/>
          </p:cNvGrpSpPr>
          <p:nvPr/>
        </p:nvGrpSpPr>
        <p:grpSpPr bwMode="auto">
          <a:xfrm>
            <a:off x="166688" y="1412875"/>
            <a:ext cx="8804275" cy="4972050"/>
            <a:chOff x="179388" y="1477963"/>
            <a:chExt cx="8804275" cy="4972050"/>
          </a:xfrm>
        </p:grpSpPr>
        <p:sp>
          <p:nvSpPr>
            <p:cNvPr id="69638" name="テキスト ボックス 6"/>
            <p:cNvSpPr txBox="1">
              <a:spLocks noChangeArrowheads="1"/>
            </p:cNvSpPr>
            <p:nvPr/>
          </p:nvSpPr>
          <p:spPr bwMode="auto">
            <a:xfrm>
              <a:off x="1090613" y="1477963"/>
              <a:ext cx="1004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学習過程</a:t>
              </a:r>
            </a:p>
          </p:txBody>
        </p:sp>
        <p:sp>
          <p:nvSpPr>
            <p:cNvPr id="69639" name="テキスト ボックス 7"/>
            <p:cNvSpPr txBox="1">
              <a:spLocks noChangeArrowheads="1"/>
            </p:cNvSpPr>
            <p:nvPr/>
          </p:nvSpPr>
          <p:spPr bwMode="auto">
            <a:xfrm>
              <a:off x="3767138" y="1477963"/>
              <a:ext cx="1352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（１）指導事項</a:t>
              </a:r>
            </a:p>
          </p:txBody>
        </p:sp>
        <p:sp>
          <p:nvSpPr>
            <p:cNvPr id="69640" name="テキスト ボックス 8"/>
            <p:cNvSpPr txBox="1">
              <a:spLocks noChangeArrowheads="1"/>
            </p:cNvSpPr>
            <p:nvPr/>
          </p:nvSpPr>
          <p:spPr bwMode="auto">
            <a:xfrm>
              <a:off x="6804025" y="1477963"/>
              <a:ext cx="1557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（２）言語活動例</a:t>
              </a:r>
            </a:p>
          </p:txBody>
        </p:sp>
        <p:sp>
          <p:nvSpPr>
            <p:cNvPr id="69641" name="テキスト ボックス 9"/>
            <p:cNvSpPr txBox="1">
              <a:spLocks noChangeArrowheads="1"/>
            </p:cNvSpPr>
            <p:nvPr/>
          </p:nvSpPr>
          <p:spPr bwMode="auto">
            <a:xfrm>
              <a:off x="6034088" y="1738313"/>
              <a:ext cx="668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１学年</a:t>
              </a:r>
            </a:p>
          </p:txBody>
        </p:sp>
        <p:sp>
          <p:nvSpPr>
            <p:cNvPr id="69642" name="テキスト ボックス 10"/>
            <p:cNvSpPr txBox="1">
              <a:spLocks noChangeArrowheads="1"/>
            </p:cNvSpPr>
            <p:nvPr/>
          </p:nvSpPr>
          <p:spPr bwMode="auto">
            <a:xfrm>
              <a:off x="2951163" y="1738313"/>
              <a:ext cx="66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１学年</a:t>
              </a:r>
            </a:p>
          </p:txBody>
        </p:sp>
        <p:sp>
          <p:nvSpPr>
            <p:cNvPr id="69643" name="テキスト ボックス 12"/>
            <p:cNvSpPr txBox="1">
              <a:spLocks noChangeArrowheads="1"/>
            </p:cNvSpPr>
            <p:nvPr/>
          </p:nvSpPr>
          <p:spPr bwMode="auto">
            <a:xfrm>
              <a:off x="7164388" y="1738313"/>
              <a:ext cx="66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２学年</a:t>
              </a:r>
            </a:p>
          </p:txBody>
        </p:sp>
        <p:sp>
          <p:nvSpPr>
            <p:cNvPr id="69644" name="テキスト ボックス 13"/>
            <p:cNvSpPr txBox="1">
              <a:spLocks noChangeArrowheads="1"/>
            </p:cNvSpPr>
            <p:nvPr/>
          </p:nvSpPr>
          <p:spPr bwMode="auto">
            <a:xfrm>
              <a:off x="8101013" y="1738313"/>
              <a:ext cx="66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３学年</a:t>
              </a:r>
            </a:p>
          </p:txBody>
        </p:sp>
        <p:sp>
          <p:nvSpPr>
            <p:cNvPr id="69645" name="テキスト ボックス 14"/>
            <p:cNvSpPr txBox="1">
              <a:spLocks noChangeArrowheads="1"/>
            </p:cNvSpPr>
            <p:nvPr/>
          </p:nvSpPr>
          <p:spPr bwMode="auto">
            <a:xfrm>
              <a:off x="5006975" y="1738313"/>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３学年</a:t>
              </a:r>
            </a:p>
          </p:txBody>
        </p:sp>
        <p:sp>
          <p:nvSpPr>
            <p:cNvPr id="69646" name="テキスト ボックス 16"/>
            <p:cNvSpPr txBox="1">
              <a:spLocks noChangeArrowheads="1"/>
            </p:cNvSpPr>
            <p:nvPr/>
          </p:nvSpPr>
          <p:spPr bwMode="auto">
            <a:xfrm>
              <a:off x="3959225" y="1738313"/>
              <a:ext cx="66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２学年</a:t>
              </a:r>
            </a:p>
          </p:txBody>
        </p:sp>
        <p:sp>
          <p:nvSpPr>
            <p:cNvPr id="69647" name="テキスト ボックス 17"/>
            <p:cNvSpPr txBox="1">
              <a:spLocks noChangeArrowheads="1"/>
            </p:cNvSpPr>
            <p:nvPr/>
          </p:nvSpPr>
          <p:spPr bwMode="auto">
            <a:xfrm>
              <a:off x="180975" y="2012950"/>
              <a:ext cx="43021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読 む こ と</a:t>
              </a:r>
            </a:p>
          </p:txBody>
        </p:sp>
        <p:sp>
          <p:nvSpPr>
            <p:cNvPr id="21" name="正方形/長方形 20"/>
            <p:cNvSpPr/>
            <p:nvPr/>
          </p:nvSpPr>
          <p:spPr>
            <a:xfrm>
              <a:off x="179388" y="1492251"/>
              <a:ext cx="8785225" cy="4799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9649" name="テキスト ボックス 21"/>
            <p:cNvSpPr txBox="1">
              <a:spLocks noChangeArrowheads="1"/>
            </p:cNvSpPr>
            <p:nvPr/>
          </p:nvSpPr>
          <p:spPr bwMode="auto">
            <a:xfrm>
              <a:off x="615950" y="2003425"/>
              <a:ext cx="177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構造と内容の把握</a:t>
              </a:r>
              <a:endParaRPr kumimoji="1" lang="en-US" altLang="ja-JP" sz="1600"/>
            </a:p>
            <a:p>
              <a:r>
                <a:rPr kumimoji="1" lang="ja-JP" altLang="en-US" sz="1600"/>
                <a:t>（説明的な文章）</a:t>
              </a:r>
            </a:p>
          </p:txBody>
        </p:sp>
        <p:sp>
          <p:nvSpPr>
            <p:cNvPr id="69650" name="テキスト ボックス 32"/>
            <p:cNvSpPr txBox="1">
              <a:spLocks noChangeArrowheads="1"/>
            </p:cNvSpPr>
            <p:nvPr/>
          </p:nvSpPr>
          <p:spPr bwMode="auto">
            <a:xfrm>
              <a:off x="611188" y="3768725"/>
              <a:ext cx="110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精査・解釈</a:t>
              </a:r>
              <a:endParaRPr kumimoji="1" lang="en-US" altLang="ja-JP" sz="1600"/>
            </a:p>
            <a:p>
              <a:r>
                <a:rPr kumimoji="1" lang="ja-JP" altLang="en-US" sz="1600"/>
                <a:t>（内容）</a:t>
              </a:r>
            </a:p>
          </p:txBody>
        </p:sp>
        <p:sp>
          <p:nvSpPr>
            <p:cNvPr id="69651" name="テキスト ボックス 36"/>
            <p:cNvSpPr txBox="1">
              <a:spLocks noChangeArrowheads="1"/>
            </p:cNvSpPr>
            <p:nvPr/>
          </p:nvSpPr>
          <p:spPr bwMode="auto">
            <a:xfrm>
              <a:off x="611188" y="5507038"/>
              <a:ext cx="1328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endParaRPr kumimoji="1" lang="en-US" altLang="ja-JP" sz="1600"/>
            </a:p>
            <a:p>
              <a:r>
                <a:rPr kumimoji="1" lang="ja-JP" altLang="en-US" sz="1600"/>
                <a:t>共有</a:t>
              </a:r>
            </a:p>
          </p:txBody>
        </p:sp>
        <p:cxnSp>
          <p:nvCxnSpPr>
            <p:cNvPr id="44" name="直線コネクタ 43"/>
            <p:cNvCxnSpPr/>
            <p:nvPr/>
          </p:nvCxnSpPr>
          <p:spPr>
            <a:xfrm>
              <a:off x="179388" y="1993901"/>
              <a:ext cx="8785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611188" y="1506538"/>
              <a:ext cx="0" cy="4802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771775" y="1506538"/>
              <a:ext cx="0" cy="4802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771775" y="1766888"/>
              <a:ext cx="6192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95313" y="2873376"/>
              <a:ext cx="3184525" cy="20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5867400" y="1504951"/>
              <a:ext cx="0" cy="4803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3779838" y="1779588"/>
              <a:ext cx="14287" cy="4529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V="1">
              <a:off x="4859338" y="1793876"/>
              <a:ext cx="0" cy="4514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7956550" y="1982788"/>
              <a:ext cx="0" cy="4325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6875463" y="1792288"/>
              <a:ext cx="0" cy="451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11188" y="3754438"/>
              <a:ext cx="5238750" cy="17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663" name="テキスト ボックス 132"/>
            <p:cNvSpPr txBox="1">
              <a:spLocks noChangeArrowheads="1"/>
            </p:cNvSpPr>
            <p:nvPr/>
          </p:nvSpPr>
          <p:spPr bwMode="auto">
            <a:xfrm>
              <a:off x="2954338" y="2009775"/>
              <a:ext cx="576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69664" name="テキスト ボックス 133"/>
            <p:cNvSpPr txBox="1">
              <a:spLocks noChangeArrowheads="1"/>
            </p:cNvSpPr>
            <p:nvPr/>
          </p:nvSpPr>
          <p:spPr bwMode="auto">
            <a:xfrm>
              <a:off x="3995738" y="2009775"/>
              <a:ext cx="576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69665" name="テキスト ボックス 134"/>
            <p:cNvSpPr txBox="1">
              <a:spLocks noChangeArrowheads="1"/>
            </p:cNvSpPr>
            <p:nvPr/>
          </p:nvSpPr>
          <p:spPr bwMode="auto">
            <a:xfrm>
              <a:off x="5003800" y="2009775"/>
              <a:ext cx="576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69666" name="テキスト ボックス 141"/>
            <p:cNvSpPr txBox="1">
              <a:spLocks noChangeArrowheads="1"/>
            </p:cNvSpPr>
            <p:nvPr/>
          </p:nvSpPr>
          <p:spPr bwMode="auto">
            <a:xfrm>
              <a:off x="2960688" y="2897188"/>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69667" name="テキスト ボックス 144"/>
            <p:cNvSpPr txBox="1">
              <a:spLocks noChangeArrowheads="1"/>
            </p:cNvSpPr>
            <p:nvPr/>
          </p:nvSpPr>
          <p:spPr bwMode="auto">
            <a:xfrm>
              <a:off x="2990850" y="3770313"/>
              <a:ext cx="576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69668" name="テキスト ボックス 145"/>
            <p:cNvSpPr txBox="1">
              <a:spLocks noChangeArrowheads="1"/>
            </p:cNvSpPr>
            <p:nvPr/>
          </p:nvSpPr>
          <p:spPr bwMode="auto">
            <a:xfrm>
              <a:off x="3906838" y="3783013"/>
              <a:ext cx="935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イ，ウ</a:t>
              </a:r>
            </a:p>
          </p:txBody>
        </p:sp>
        <p:sp>
          <p:nvSpPr>
            <p:cNvPr id="69669" name="テキスト ボックス 147"/>
            <p:cNvSpPr txBox="1">
              <a:spLocks noChangeArrowheads="1"/>
            </p:cNvSpPr>
            <p:nvPr/>
          </p:nvSpPr>
          <p:spPr bwMode="auto">
            <a:xfrm>
              <a:off x="2973388" y="4656138"/>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69670" name="テキスト ボックス 148"/>
            <p:cNvSpPr txBox="1">
              <a:spLocks noChangeArrowheads="1"/>
            </p:cNvSpPr>
            <p:nvPr/>
          </p:nvSpPr>
          <p:spPr bwMode="auto">
            <a:xfrm>
              <a:off x="5091113" y="4667250"/>
              <a:ext cx="576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69671" name="テキスト ボックス 153"/>
            <p:cNvSpPr txBox="1">
              <a:spLocks noChangeArrowheads="1"/>
            </p:cNvSpPr>
            <p:nvPr/>
          </p:nvSpPr>
          <p:spPr bwMode="auto">
            <a:xfrm>
              <a:off x="5870575" y="2098675"/>
              <a:ext cx="101600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ウ（本などから情報を得て活用する活動）</a:t>
              </a:r>
              <a:endParaRPr kumimoji="1" lang="en-US" altLang="ja-JP"/>
            </a:p>
            <a:p>
              <a:r>
                <a:rPr kumimoji="1" lang="ja-JP" altLang="en-US"/>
                <a:t>イ（文学的な文章を読む活動）</a:t>
              </a:r>
              <a:endParaRPr kumimoji="1" lang="en-US" altLang="ja-JP"/>
            </a:p>
            <a:p>
              <a:r>
                <a:rPr kumimoji="1" lang="ja-JP" altLang="en-US"/>
                <a:t>ア（説明的な文章を読む活動）</a:t>
              </a:r>
            </a:p>
          </p:txBody>
        </p:sp>
        <p:cxnSp>
          <p:nvCxnSpPr>
            <p:cNvPr id="108" name="直線コネクタ 107"/>
            <p:cNvCxnSpPr/>
            <p:nvPr/>
          </p:nvCxnSpPr>
          <p:spPr>
            <a:xfrm>
              <a:off x="612775" y="4630738"/>
              <a:ext cx="5238750" cy="17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612775" y="5491163"/>
              <a:ext cx="5240338" cy="17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674" name="テキスト ボックス 159"/>
            <p:cNvSpPr txBox="1">
              <a:spLocks noChangeArrowheads="1"/>
            </p:cNvSpPr>
            <p:nvPr/>
          </p:nvSpPr>
          <p:spPr bwMode="auto">
            <a:xfrm>
              <a:off x="4024313" y="4646613"/>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69675" name="テキスト ボックス 160"/>
            <p:cNvSpPr txBox="1">
              <a:spLocks noChangeArrowheads="1"/>
            </p:cNvSpPr>
            <p:nvPr/>
          </p:nvSpPr>
          <p:spPr bwMode="auto">
            <a:xfrm>
              <a:off x="2959100" y="5492750"/>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69676" name="テキスト ボックス 161"/>
            <p:cNvSpPr txBox="1">
              <a:spLocks noChangeArrowheads="1"/>
            </p:cNvSpPr>
            <p:nvPr/>
          </p:nvSpPr>
          <p:spPr bwMode="auto">
            <a:xfrm>
              <a:off x="5076825" y="5516563"/>
              <a:ext cx="57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69677" name="テキスト ボックス 162"/>
            <p:cNvSpPr txBox="1">
              <a:spLocks noChangeArrowheads="1"/>
            </p:cNvSpPr>
            <p:nvPr/>
          </p:nvSpPr>
          <p:spPr bwMode="auto">
            <a:xfrm>
              <a:off x="4025900" y="5505450"/>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69678" name="テキスト ボックス 61"/>
            <p:cNvSpPr txBox="1">
              <a:spLocks noChangeArrowheads="1"/>
            </p:cNvSpPr>
            <p:nvPr/>
          </p:nvSpPr>
          <p:spPr bwMode="auto">
            <a:xfrm>
              <a:off x="6880225" y="2087563"/>
              <a:ext cx="1014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ウ（本などから情報を得て活用する活動）</a:t>
              </a:r>
              <a:endParaRPr kumimoji="1" lang="en-US" altLang="ja-JP"/>
            </a:p>
            <a:p>
              <a:r>
                <a:rPr kumimoji="1" lang="ja-JP" altLang="en-US"/>
                <a:t>イ（文学的な文章を読む活動）</a:t>
              </a:r>
              <a:endParaRPr kumimoji="1" lang="en-US" altLang="ja-JP"/>
            </a:p>
            <a:p>
              <a:r>
                <a:rPr kumimoji="1" lang="ja-JP" altLang="en-US"/>
                <a:t>ア（説明的な文章を読む活動）</a:t>
              </a:r>
            </a:p>
          </p:txBody>
        </p:sp>
        <p:sp>
          <p:nvSpPr>
            <p:cNvPr id="69679" name="テキスト ボックス 62"/>
            <p:cNvSpPr txBox="1">
              <a:spLocks noChangeArrowheads="1"/>
            </p:cNvSpPr>
            <p:nvPr/>
          </p:nvSpPr>
          <p:spPr bwMode="auto">
            <a:xfrm>
              <a:off x="7969250" y="2106613"/>
              <a:ext cx="1014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ウ（本などから情報を得て活用する活動）</a:t>
              </a:r>
              <a:endParaRPr kumimoji="1" lang="en-US" altLang="ja-JP"/>
            </a:p>
            <a:p>
              <a:r>
                <a:rPr kumimoji="1" lang="ja-JP" altLang="en-US"/>
                <a:t>イ（文学的な文章を読む活動）</a:t>
              </a:r>
              <a:endParaRPr kumimoji="1" lang="en-US" altLang="ja-JP"/>
            </a:p>
            <a:p>
              <a:r>
                <a:rPr kumimoji="1" lang="ja-JP" altLang="en-US"/>
                <a:t>ア（説明的な文章を読む活動）</a:t>
              </a:r>
            </a:p>
          </p:txBody>
        </p:sp>
        <p:sp>
          <p:nvSpPr>
            <p:cNvPr id="69680" name="テキスト ボックス 65"/>
            <p:cNvSpPr txBox="1">
              <a:spLocks noChangeArrowheads="1"/>
            </p:cNvSpPr>
            <p:nvPr/>
          </p:nvSpPr>
          <p:spPr bwMode="auto">
            <a:xfrm>
              <a:off x="615950" y="2897188"/>
              <a:ext cx="1787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構造と内容の把握</a:t>
              </a:r>
              <a:endParaRPr kumimoji="1" lang="en-US" altLang="ja-JP" sz="1600"/>
            </a:p>
            <a:p>
              <a:r>
                <a:rPr kumimoji="1" lang="ja-JP" altLang="en-US" sz="1600"/>
                <a:t>（文学的な文章）</a:t>
              </a:r>
            </a:p>
          </p:txBody>
        </p:sp>
        <p:sp>
          <p:nvSpPr>
            <p:cNvPr id="69681" name="テキスト ボックス 66"/>
            <p:cNvSpPr txBox="1">
              <a:spLocks noChangeArrowheads="1"/>
            </p:cNvSpPr>
            <p:nvPr/>
          </p:nvSpPr>
          <p:spPr bwMode="auto">
            <a:xfrm>
              <a:off x="611188" y="4637088"/>
              <a:ext cx="1108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精査・解釈</a:t>
              </a:r>
              <a:endParaRPr kumimoji="1" lang="en-US" altLang="ja-JP" sz="1600"/>
            </a:p>
            <a:p>
              <a:r>
                <a:rPr kumimoji="1" lang="ja-JP" altLang="en-US" sz="1600"/>
                <a:t>（形式）</a:t>
              </a:r>
            </a:p>
          </p:txBody>
        </p:sp>
        <p:sp>
          <p:nvSpPr>
            <p:cNvPr id="69682" name="テキスト ボックス 74"/>
            <p:cNvSpPr txBox="1">
              <a:spLocks noChangeArrowheads="1"/>
            </p:cNvSpPr>
            <p:nvPr/>
          </p:nvSpPr>
          <p:spPr bwMode="auto">
            <a:xfrm>
              <a:off x="5041900" y="3789363"/>
              <a:ext cx="62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grpSp>
      <p:sp>
        <p:nvSpPr>
          <p:cNvPr id="52" name="AutoShape 17"/>
          <p:cNvSpPr>
            <a:spLocks noChangeArrowheads="1"/>
          </p:cNvSpPr>
          <p:nvPr/>
        </p:nvSpPr>
        <p:spPr bwMode="auto">
          <a:xfrm>
            <a:off x="5870575" y="23653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P36</a:t>
            </a: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14"/>
    </mc:Choice>
    <mc:Fallback xmlns="">
      <p:transition spd="slow" advTm="3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テキスト ボックス 6"/>
          <p:cNvSpPr txBox="1">
            <a:spLocks noChangeArrowheads="1"/>
          </p:cNvSpPr>
          <p:nvPr/>
        </p:nvSpPr>
        <p:spPr bwMode="auto">
          <a:xfrm>
            <a:off x="398463" y="1600200"/>
            <a:ext cx="85486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　叙述に基づいて，文章がどのような構造になっているか，どのような内容が書かれているかを把握すること。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71683" name="AutoShape 21"/>
          <p:cNvSpPr>
            <a:spLocks noChangeArrowheads="1"/>
          </p:cNvSpPr>
          <p:nvPr/>
        </p:nvSpPr>
        <p:spPr bwMode="auto">
          <a:xfrm>
            <a:off x="179388" y="39688"/>
            <a:ext cx="5113337" cy="655637"/>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71684" name="テキスト ボックス 6"/>
          <p:cNvSpPr txBox="1">
            <a:spLocks noChangeArrowheads="1"/>
          </p:cNvSpPr>
          <p:nvPr/>
        </p:nvSpPr>
        <p:spPr bwMode="auto">
          <a:xfrm>
            <a:off x="-7938" y="733425"/>
            <a:ext cx="42481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ja-JP" altLang="en-US" sz="2400">
                <a:latin typeface="ＭＳ ゴシック" panose="020B0609070205080204" pitchFamily="49" charset="-128"/>
                <a:ea typeface="ＭＳ ゴシック" panose="020B0609070205080204" pitchFamily="49" charset="-128"/>
              </a:rPr>
              <a:t>〇「読むこと」の指導事項</a:t>
            </a:r>
            <a:endParaRPr kumimoji="1" lang="en-US" altLang="ja-JP" sz="2200" b="1">
              <a:latin typeface="ＭＳ ゴシック" panose="020B0609070205080204" pitchFamily="49" charset="-128"/>
              <a:ea typeface="ＭＳ ゴシック" panose="020B0609070205080204" pitchFamily="49" charset="-128"/>
            </a:endParaRPr>
          </a:p>
        </p:txBody>
      </p:sp>
      <p:sp>
        <p:nvSpPr>
          <p:cNvPr id="71685" name="テキスト ボックス 6"/>
          <p:cNvSpPr txBox="1">
            <a:spLocks noChangeArrowheads="1"/>
          </p:cNvSpPr>
          <p:nvPr/>
        </p:nvSpPr>
        <p:spPr bwMode="auto">
          <a:xfrm>
            <a:off x="-38100" y="1150938"/>
            <a:ext cx="34417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en-US" altLang="ja-JP" sz="2400">
                <a:latin typeface="ＭＳ ゴシック" panose="020B0609070205080204" pitchFamily="49" charset="-128"/>
                <a:ea typeface="ＭＳ ゴシック" panose="020B0609070205080204" pitchFamily="49" charset="-128"/>
              </a:rPr>
              <a:t>  </a:t>
            </a:r>
            <a:r>
              <a:rPr kumimoji="1" lang="ja-JP" altLang="en-US" sz="2400">
                <a:latin typeface="ＭＳ ゴシック" panose="020B0609070205080204" pitchFamily="49" charset="-128"/>
                <a:ea typeface="ＭＳ ゴシック" panose="020B0609070205080204" pitchFamily="49" charset="-128"/>
              </a:rPr>
              <a:t>■構造と内容の把握</a:t>
            </a:r>
            <a:r>
              <a:rPr kumimoji="1" lang="ja-JP" altLang="en-US" sz="22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71686" name="テキスト ボックス 6"/>
          <p:cNvSpPr txBox="1">
            <a:spLocks noChangeArrowheads="1"/>
          </p:cNvSpPr>
          <p:nvPr/>
        </p:nvSpPr>
        <p:spPr bwMode="auto">
          <a:xfrm>
            <a:off x="230188" y="3865563"/>
            <a:ext cx="856932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　その上で，</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要旨を把握すること，描写を基に捉えること</a:t>
            </a:r>
            <a:r>
              <a:rPr kumimoji="1" lang="ja-JP" altLang="en-US" sz="2200">
                <a:latin typeface="ＭＳ ゴシック" panose="020B0609070205080204" pitchFamily="49" charset="-128"/>
                <a:ea typeface="ＭＳ ゴシック" panose="020B0609070205080204" pitchFamily="49" charset="-128"/>
              </a:rPr>
              <a:t>を，</a:t>
            </a:r>
            <a:r>
              <a:rPr kumimoji="1" lang="ja-JP" altLang="en-US" sz="2200" b="1">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　捉える際の視点として，</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文章全体と部分との関係に注意しながら</a:t>
            </a:r>
            <a:r>
              <a:rPr kumimoji="1" lang="ja-JP" altLang="en-US" sz="2200">
                <a:latin typeface="ＭＳ ゴシック" panose="020B0609070205080204" pitchFamily="49" charset="-128"/>
                <a:ea typeface="ＭＳ ゴシック" panose="020B0609070205080204" pitchFamily="49" charset="-128"/>
              </a:rPr>
              <a:t>，</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文章の種類を踏まえて</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捉えることを示している。</a:t>
            </a:r>
            <a:endParaRPr kumimoji="1" lang="en-US" altLang="ja-JP" sz="2200" b="1">
              <a:latin typeface="ＭＳ ゴシック" panose="020B0609070205080204" pitchFamily="49" charset="-128"/>
              <a:ea typeface="ＭＳ ゴシック" panose="020B0609070205080204" pitchFamily="49" charset="-128"/>
            </a:endParaRPr>
          </a:p>
        </p:txBody>
      </p:sp>
      <p:sp>
        <p:nvSpPr>
          <p:cNvPr id="9" name="角丸四角形 8"/>
          <p:cNvSpPr/>
          <p:nvPr/>
        </p:nvSpPr>
        <p:spPr>
          <a:xfrm>
            <a:off x="417513" y="1568450"/>
            <a:ext cx="8548687" cy="8540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AutoShape 17"/>
          <p:cNvSpPr>
            <a:spLocks noChangeArrowheads="1"/>
          </p:cNvSpPr>
          <p:nvPr/>
        </p:nvSpPr>
        <p:spPr bwMode="auto">
          <a:xfrm>
            <a:off x="5940425" y="157163"/>
            <a:ext cx="2771775" cy="65087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P36-37</a:t>
            </a:r>
            <a:endParaRPr lang="ja-JP" altLang="en-US" dirty="0"/>
          </a:p>
        </p:txBody>
      </p:sp>
      <p:sp>
        <p:nvSpPr>
          <p:cNvPr id="71689" name="テキスト ボックス 6"/>
          <p:cNvSpPr txBox="1">
            <a:spLocks noChangeArrowheads="1"/>
          </p:cNvSpPr>
          <p:nvPr/>
        </p:nvSpPr>
        <p:spPr bwMode="auto">
          <a:xfrm>
            <a:off x="230188" y="2430463"/>
            <a:ext cx="89471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13890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18462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23034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27606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 typeface="Calibri" panose="020F0502020204030204" pitchFamily="34" charset="0"/>
              <a:buNone/>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sz="2200" dirty="0">
                <a:solidFill>
                  <a:schemeClr val="tx1"/>
                </a:solidFill>
                <a:latin typeface="HGP創英角ｺﾞｼｯｸUB" panose="020B0900000000000000" pitchFamily="50" charset="-128"/>
                <a:ea typeface="HGP創英角ｺﾞｼｯｸUB" panose="020B0900000000000000" pitchFamily="50" charset="-128"/>
              </a:rPr>
              <a:t>構造と内容の把握</a:t>
            </a:r>
            <a:r>
              <a:rPr lang="ja-JP" altLang="en-US" sz="2200" dirty="0">
                <a:solidFill>
                  <a:schemeClr val="tx1"/>
                </a:solidFill>
                <a:latin typeface="+mn-ea"/>
              </a:rPr>
              <a:t>とは</a:t>
            </a:r>
            <a:r>
              <a:rPr kumimoji="0" lang="ja-JP" altLang="en-US" sz="2200" dirty="0">
                <a:solidFill>
                  <a:schemeClr val="tx1"/>
                </a:solidFill>
                <a:latin typeface="+mn-ea"/>
              </a:rPr>
              <a:t>，</a:t>
            </a:r>
            <a:r>
              <a:rPr kumimoji="0" lang="ja-JP" altLang="en-US" sz="2200" dirty="0">
                <a:solidFill>
                  <a:schemeClr val="tx1"/>
                </a:solidFill>
                <a:latin typeface="ＭＳ ゴシック" panose="020B0609070205080204" pitchFamily="49" charset="-128"/>
                <a:ea typeface="ＭＳ ゴシック" panose="020B0609070205080204" pitchFamily="49" charset="-128"/>
              </a:rPr>
              <a:t>叙述を基に，文章の構成や展開を捉えたり，内容を理解したりすること。</a:t>
            </a:r>
            <a:endParaRPr kumimoji="0" lang="en-US" altLang="ja-JP" sz="2200" dirty="0">
              <a:solidFill>
                <a:schemeClr val="tx1"/>
              </a:solidFill>
              <a:latin typeface="ＭＳ ゴシック" panose="020B0609070205080204" pitchFamily="49" charset="-128"/>
              <a:ea typeface="ＭＳ ゴシック" panose="020B0609070205080204" pitchFamily="49" charset="-128"/>
            </a:endParaRPr>
          </a:p>
          <a:p>
            <a:pPr>
              <a:lnSpc>
                <a:spcPct val="100000"/>
              </a:lnSpc>
              <a:spcBef>
                <a:spcPct val="0"/>
              </a:spcBef>
              <a:spcAft>
                <a:spcPct val="0"/>
              </a:spcAft>
              <a:buClrTx/>
              <a:buSzTx/>
              <a:buFont typeface="Calibri" panose="020F0502020204030204" pitchFamily="34" charset="0"/>
              <a:buNone/>
              <a:defRPr/>
            </a:pPr>
            <a:r>
              <a:rPr kumimoji="0" lang="ja-JP" altLang="en-US" sz="2200" dirty="0">
                <a:solidFill>
                  <a:schemeClr val="tx1"/>
                </a:solidFill>
                <a:latin typeface="ＭＳ ゴシック" panose="020B0609070205080204" pitchFamily="49" charset="-128"/>
                <a:ea typeface="ＭＳ ゴシック" panose="020B0609070205080204" pitchFamily="49" charset="-128"/>
              </a:rPr>
              <a:t>　</a:t>
            </a:r>
            <a:r>
              <a:rPr lang="ja-JP" altLang="en-US" sz="2200" dirty="0">
                <a:solidFill>
                  <a:schemeClr val="tx1"/>
                </a:solidFill>
                <a:latin typeface="ＭＳ ゴシック" panose="020B0609070205080204" pitchFamily="49" charset="-128"/>
                <a:ea typeface="ＭＳ ゴシック" panose="020B0609070205080204" pitchFamily="49" charset="-128"/>
              </a:rPr>
              <a:t>第１学年では，説明的な文章と文学的な文章に分けて，第２学年及び第３学年では両者を合せて示している。</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90"/>
    </mc:Choice>
    <mc:Fallback xmlns="">
      <p:transition spd="slow" advTm="6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938" y="0"/>
            <a:ext cx="9136062" cy="671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3731" name="テキスト ボックス 6"/>
          <p:cNvSpPr txBox="1">
            <a:spLocks noChangeArrowheads="1"/>
          </p:cNvSpPr>
          <p:nvPr/>
        </p:nvSpPr>
        <p:spPr bwMode="auto">
          <a:xfrm>
            <a:off x="7938" y="1150938"/>
            <a:ext cx="25209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　</a:t>
            </a:r>
            <a:r>
              <a:rPr kumimoji="1" lang="ja-JP" altLang="en-US" sz="2400">
                <a:latin typeface="ＭＳ ゴシック" panose="020B0609070205080204" pitchFamily="49" charset="-128"/>
                <a:ea typeface="ＭＳ ゴシック" panose="020B0609070205080204" pitchFamily="49" charset="-128"/>
              </a:rPr>
              <a:t>■精査・解釈　</a:t>
            </a:r>
            <a:r>
              <a:rPr kumimoji="1" lang="ja-JP" altLang="en-US" sz="22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73732" name="AutoShape 21"/>
          <p:cNvSpPr>
            <a:spLocks noChangeArrowheads="1"/>
          </p:cNvSpPr>
          <p:nvPr/>
        </p:nvSpPr>
        <p:spPr bwMode="auto">
          <a:xfrm>
            <a:off x="179388" y="66675"/>
            <a:ext cx="5113337" cy="65563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73733" name="テキスト ボックス 6"/>
          <p:cNvSpPr txBox="1">
            <a:spLocks noChangeArrowheads="1"/>
          </p:cNvSpPr>
          <p:nvPr/>
        </p:nvSpPr>
        <p:spPr bwMode="auto">
          <a:xfrm>
            <a:off x="0" y="785813"/>
            <a:ext cx="42481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ja-JP" altLang="en-US" sz="2400">
                <a:latin typeface="ＭＳ ゴシック" panose="020B0609070205080204" pitchFamily="49" charset="-128"/>
                <a:ea typeface="ＭＳ ゴシック" panose="020B0609070205080204" pitchFamily="49" charset="-128"/>
              </a:rPr>
              <a:t>〇「読むこと」の指導事項</a:t>
            </a:r>
            <a:endParaRPr kumimoji="1" lang="en-US" altLang="ja-JP" sz="2200" b="1">
              <a:latin typeface="ＭＳ ゴシック" panose="020B0609070205080204" pitchFamily="49" charset="-128"/>
              <a:ea typeface="ＭＳ ゴシック" panose="020B0609070205080204" pitchFamily="49" charset="-128"/>
            </a:endParaRPr>
          </a:p>
        </p:txBody>
      </p:sp>
      <p:sp>
        <p:nvSpPr>
          <p:cNvPr id="73734" name="テキスト ボックス 6"/>
          <p:cNvSpPr txBox="1">
            <a:spLocks noChangeArrowheads="1"/>
          </p:cNvSpPr>
          <p:nvPr/>
        </p:nvSpPr>
        <p:spPr bwMode="auto">
          <a:xfrm>
            <a:off x="395288" y="1600200"/>
            <a:ext cx="83169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　構成や叙述などに基づいて文章の内容や形式について，精査・解釈すること。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73735" name="テキスト ボックス 7"/>
          <p:cNvSpPr txBox="1">
            <a:spLocks noChangeArrowheads="1"/>
          </p:cNvSpPr>
          <p:nvPr/>
        </p:nvSpPr>
        <p:spPr bwMode="auto">
          <a:xfrm>
            <a:off x="179388" y="3576638"/>
            <a:ext cx="874871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ts val="2500"/>
              </a:lnSpc>
            </a:pPr>
            <a:r>
              <a:rPr kumimoji="1" lang="ja-JP" altLang="en-US" sz="2200">
                <a:latin typeface="ＭＳ ゴシック" panose="020B0609070205080204" pitchFamily="49" charset="-128"/>
                <a:ea typeface="ＭＳ ゴシック" panose="020B0609070205080204" pitchFamily="49" charset="-128"/>
              </a:rPr>
              <a:t>文章の内容に関する精査・解釈</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　・第１学年　</a:t>
            </a:r>
            <a:r>
              <a:rPr kumimoji="1" lang="ja-JP" altLang="en-US" sz="2200" b="1">
                <a:latin typeface="ＭＳ ゴシック" panose="020B0609070205080204" pitchFamily="49" charset="-128"/>
                <a:ea typeface="ＭＳ ゴシック" panose="020B0609070205080204" pitchFamily="49" charset="-128"/>
              </a:rPr>
              <a:t>必要な情報に着目して要約したり，場面と場面，場</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面と描写などを結び付けたりして</a:t>
            </a:r>
            <a:r>
              <a:rPr kumimoji="1" lang="ja-JP" altLang="en-US" sz="2200">
                <a:latin typeface="ＭＳ ゴシック" panose="020B0609070205080204" pitchFamily="49" charset="-128"/>
                <a:ea typeface="ＭＳ ゴシック" panose="020B0609070205080204" pitchFamily="49" charset="-128"/>
              </a:rPr>
              <a:t>，</a:t>
            </a:r>
            <a:r>
              <a:rPr kumimoji="1" lang="ja-JP" altLang="en-US" sz="2200" b="1">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・第２学年　</a:t>
            </a:r>
            <a:r>
              <a:rPr kumimoji="1" lang="ja-JP" altLang="en-US" sz="2200" b="1">
                <a:latin typeface="ＭＳ ゴシック" panose="020B0609070205080204" pitchFamily="49" charset="-128"/>
                <a:ea typeface="ＭＳ ゴシック" panose="020B0609070205080204" pitchFamily="49" charset="-128"/>
              </a:rPr>
              <a:t>複数の情報を整理しながら適切な情報を得たり，登</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場人物の言動の意味などについて考えたり，文章と</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図表などを結び付け</a:t>
            </a:r>
            <a:r>
              <a:rPr kumimoji="1" lang="ja-JP" altLang="en-US" sz="2200">
                <a:latin typeface="ＭＳ ゴシック" panose="020B0609070205080204" pitchFamily="49" charset="-128"/>
                <a:ea typeface="ＭＳ ゴシック" panose="020B0609070205080204" pitchFamily="49" charset="-128"/>
              </a:rPr>
              <a:t>たりして解釈すること，</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・第３学年　</a:t>
            </a:r>
            <a:r>
              <a:rPr kumimoji="1" lang="ja-JP" altLang="en-US" sz="2200" b="1">
                <a:latin typeface="ＭＳ ゴシック" panose="020B0609070205080204" pitchFamily="49" charset="-128"/>
                <a:ea typeface="ＭＳ ゴシック" panose="020B0609070205080204" pitchFamily="49" charset="-128"/>
              </a:rPr>
              <a:t>文章を批判的に読みながら，文章に表れているもの</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b="1">
                <a:latin typeface="ＭＳ ゴシック" panose="020B0609070205080204" pitchFamily="49" charset="-128"/>
                <a:ea typeface="ＭＳ ゴシック" panose="020B0609070205080204" pitchFamily="49" charset="-128"/>
              </a:rPr>
              <a:t>　　　　　　　の見方や考え方について考えること</a:t>
            </a:r>
            <a:r>
              <a:rPr kumimoji="1" lang="ja-JP" altLang="en-US" sz="2200">
                <a:latin typeface="ＭＳ ゴシック" panose="020B0609070205080204" pitchFamily="49" charset="-128"/>
                <a:ea typeface="ＭＳ ゴシック" panose="020B0609070205080204" pitchFamily="49" charset="-128"/>
              </a:rPr>
              <a:t>を示している。</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600"/>
              </a:lnSpc>
            </a:pPr>
            <a:r>
              <a:rPr kumimoji="1" lang="ja-JP" altLang="en-US" sz="22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9" name="角丸四角形 8"/>
          <p:cNvSpPr/>
          <p:nvPr/>
        </p:nvSpPr>
        <p:spPr>
          <a:xfrm>
            <a:off x="417513" y="1568450"/>
            <a:ext cx="8294687" cy="8540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AutoShape 17"/>
          <p:cNvSpPr>
            <a:spLocks noChangeArrowheads="1"/>
          </p:cNvSpPr>
          <p:nvPr/>
        </p:nvSpPr>
        <p:spPr bwMode="auto">
          <a:xfrm>
            <a:off x="5837238" y="252413"/>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P37</a:t>
            </a:r>
          </a:p>
          <a:p>
            <a:pPr algn="ctr" eaLnBrk="1" fontAlgn="auto" hangingPunct="1">
              <a:spcBef>
                <a:spcPct val="0"/>
              </a:spcBef>
              <a:spcAft>
                <a:spcPts val="0"/>
              </a:spcAft>
              <a:buClrTx/>
              <a:buSzTx/>
              <a:buFont typeface="Wingdings" panose="05000000000000000000" pitchFamily="2" charset="2"/>
              <a:buNone/>
              <a:defRPr/>
            </a:pPr>
            <a:endParaRPr lang="ja-JP" altLang="en-US" dirty="0"/>
          </a:p>
          <a:p>
            <a:pPr algn="ctr" eaLnBrk="1" fontAlgn="auto" hangingPunct="1">
              <a:spcBef>
                <a:spcPct val="0"/>
              </a:spcBef>
              <a:spcAft>
                <a:spcPts val="0"/>
              </a:spcAft>
              <a:buClrTx/>
              <a:buSzTx/>
              <a:buFontTx/>
              <a:buNone/>
              <a:defRPr/>
            </a:pPr>
            <a:endParaRPr lang="ja-JP" altLang="en-US" dirty="0"/>
          </a:p>
        </p:txBody>
      </p:sp>
      <p:sp>
        <p:nvSpPr>
          <p:cNvPr id="73738" name="テキスト ボックス 6"/>
          <p:cNvSpPr txBox="1">
            <a:spLocks noChangeArrowheads="1"/>
          </p:cNvSpPr>
          <p:nvPr/>
        </p:nvSpPr>
        <p:spPr bwMode="auto">
          <a:xfrm>
            <a:off x="179388" y="2571750"/>
            <a:ext cx="897413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13890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18462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23034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27606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ts val="2700"/>
              </a:lnSpc>
              <a:spcBef>
                <a:spcPct val="0"/>
              </a:spcBef>
              <a:spcAft>
                <a:spcPct val="0"/>
              </a:spcAft>
              <a:buClrTx/>
              <a:buSzTx/>
              <a:buFontTx/>
              <a:buNone/>
              <a:defRPr/>
            </a:pPr>
            <a:r>
              <a:rPr lang="ja-JP" altLang="en-US" sz="2200" dirty="0">
                <a:solidFill>
                  <a:schemeClr val="tx1"/>
                </a:solidFill>
                <a:latin typeface="HGP創英角ｺﾞｼｯｸUB" panose="020B0900000000000000" pitchFamily="50" charset="-128"/>
                <a:ea typeface="HGP創英角ｺﾞｼｯｸUB" panose="020B0900000000000000" pitchFamily="50" charset="-128"/>
              </a:rPr>
              <a:t>　精査・解釈</a:t>
            </a:r>
            <a:r>
              <a:rPr lang="ja-JP" altLang="en-US" sz="2200" dirty="0">
                <a:solidFill>
                  <a:schemeClr val="tx1"/>
                </a:solidFill>
                <a:latin typeface="+mn-ea"/>
              </a:rPr>
              <a:t>とは</a:t>
            </a:r>
            <a:r>
              <a:rPr kumimoji="0" lang="ja-JP" altLang="en-US" sz="2200" dirty="0">
                <a:solidFill>
                  <a:schemeClr val="tx1"/>
                </a:solidFill>
                <a:latin typeface="+mn-ea"/>
              </a:rPr>
              <a:t>，</a:t>
            </a:r>
            <a:r>
              <a:rPr kumimoji="0" lang="ja-JP" altLang="en-US" sz="2200" dirty="0">
                <a:solidFill>
                  <a:schemeClr val="tx1"/>
                </a:solidFill>
                <a:latin typeface="ＭＳ ゴシック" panose="020B0609070205080204" pitchFamily="49" charset="-128"/>
                <a:ea typeface="ＭＳ ゴシック" panose="020B0609070205080204" pitchFamily="49" charset="-128"/>
              </a:rPr>
              <a:t>文章の内容や形式に着目して読み，目的に応じて意味付けたり考えたりすること。</a:t>
            </a:r>
            <a:endParaRPr lang="ja-JP" altLang="en-US" sz="2200" dirty="0">
              <a:solidFill>
                <a:schemeClr val="tx1"/>
              </a:solidFill>
              <a:latin typeface="ＭＳ ゴシック" panose="020B0609070205080204" pitchFamily="49" charset="-128"/>
              <a:ea typeface="ＭＳ ゴシック" panose="020B0609070205080204" pitchFamily="49"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239"/>
    </mc:Choice>
    <mc:Fallback xmlns="">
      <p:transition spd="slow" advTm="5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テキスト ボックス 6"/>
          <p:cNvSpPr txBox="1">
            <a:spLocks noChangeArrowheads="1"/>
          </p:cNvSpPr>
          <p:nvPr/>
        </p:nvSpPr>
        <p:spPr bwMode="auto">
          <a:xfrm>
            <a:off x="34925" y="1219200"/>
            <a:ext cx="38163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　</a:t>
            </a:r>
            <a:r>
              <a:rPr kumimoji="1" lang="ja-JP" altLang="en-US" sz="2400">
                <a:latin typeface="ＭＳ ゴシック" panose="020B0609070205080204" pitchFamily="49" charset="-128"/>
                <a:ea typeface="ＭＳ ゴシック" panose="020B0609070205080204" pitchFamily="49" charset="-128"/>
              </a:rPr>
              <a:t>■考えの形成，共有</a:t>
            </a:r>
            <a:r>
              <a:rPr kumimoji="1" lang="ja-JP" altLang="en-US" sz="22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75779" name="AutoShape 21"/>
          <p:cNvSpPr>
            <a:spLocks noChangeArrowheads="1"/>
          </p:cNvSpPr>
          <p:nvPr/>
        </p:nvSpPr>
        <p:spPr bwMode="auto">
          <a:xfrm>
            <a:off x="73025" y="41275"/>
            <a:ext cx="5113338" cy="65563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6" name="AutoShape 17"/>
          <p:cNvSpPr>
            <a:spLocks noChangeArrowheads="1"/>
          </p:cNvSpPr>
          <p:nvPr/>
        </p:nvSpPr>
        <p:spPr bwMode="auto">
          <a:xfrm>
            <a:off x="5940425" y="157163"/>
            <a:ext cx="2771775" cy="65087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P37-38</a:t>
            </a:r>
            <a:endParaRPr lang="ja-JP" altLang="en-US" dirty="0"/>
          </a:p>
        </p:txBody>
      </p:sp>
      <p:sp>
        <p:nvSpPr>
          <p:cNvPr id="75781" name="テキスト ボックス 6"/>
          <p:cNvSpPr txBox="1">
            <a:spLocks noChangeArrowheads="1"/>
          </p:cNvSpPr>
          <p:nvPr/>
        </p:nvSpPr>
        <p:spPr bwMode="auto">
          <a:xfrm>
            <a:off x="0" y="785813"/>
            <a:ext cx="42481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kumimoji="1" lang="ja-JP" altLang="en-US" sz="2400">
                <a:latin typeface="ＭＳ ゴシック" panose="020B0609070205080204" pitchFamily="49" charset="-128"/>
                <a:ea typeface="ＭＳ ゴシック" panose="020B0609070205080204" pitchFamily="49" charset="-128"/>
              </a:rPr>
              <a:t>〇「読むこと」の指導事項</a:t>
            </a:r>
            <a:endParaRPr kumimoji="1" lang="en-US" altLang="ja-JP" sz="2200" b="1">
              <a:latin typeface="ＭＳ ゴシック" panose="020B0609070205080204" pitchFamily="49" charset="-128"/>
              <a:ea typeface="ＭＳ ゴシック" panose="020B0609070205080204" pitchFamily="49" charset="-128"/>
            </a:endParaRPr>
          </a:p>
        </p:txBody>
      </p:sp>
      <p:sp>
        <p:nvSpPr>
          <p:cNvPr id="75782" name="テキスト ボックス 6"/>
          <p:cNvSpPr txBox="1">
            <a:spLocks noChangeArrowheads="1"/>
          </p:cNvSpPr>
          <p:nvPr/>
        </p:nvSpPr>
        <p:spPr bwMode="auto">
          <a:xfrm>
            <a:off x="215900" y="3748088"/>
            <a:ext cx="88185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・第１学年　</a:t>
            </a:r>
            <a:r>
              <a:rPr kumimoji="1" lang="ja-JP" altLang="en-US" sz="2200" b="1">
                <a:latin typeface="ＭＳ ゴシック" panose="020B0609070205080204" pitchFamily="49" charset="-128"/>
                <a:ea typeface="ＭＳ ゴシック" panose="020B0609070205080204" pitchFamily="49" charset="-128"/>
              </a:rPr>
              <a:t>自分の考えを確かなものにすること</a:t>
            </a:r>
            <a:r>
              <a:rPr kumimoji="1" lang="ja-JP" altLang="en-US" sz="2200">
                <a:latin typeface="ＭＳ ゴシック" panose="020B0609070205080204" pitchFamily="49" charset="-128"/>
                <a:ea typeface="ＭＳ ゴシック" panose="020B0609070205080204" pitchFamily="49" charset="-128"/>
              </a:rPr>
              <a:t>，</a:t>
            </a:r>
            <a:r>
              <a:rPr kumimoji="1" lang="ja-JP" altLang="en-US" sz="2200" b="1">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・第２学年及び第３学年　</a:t>
            </a:r>
            <a:r>
              <a:rPr kumimoji="1" lang="ja-JP" altLang="en-US" sz="2200" b="1">
                <a:latin typeface="ＭＳ ゴシック" panose="020B0609070205080204" pitchFamily="49" charset="-128"/>
                <a:ea typeface="ＭＳ ゴシック" panose="020B0609070205080204" pitchFamily="49" charset="-128"/>
              </a:rPr>
              <a:t>考えを広げたり深めたり</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　　　　　　　　　　　　することを示している。</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・第３学年の　</a:t>
            </a:r>
            <a:r>
              <a:rPr kumimoji="1" lang="ja-JP" altLang="en-US" sz="2200" b="1">
                <a:latin typeface="ＭＳ ゴシック" panose="020B0609070205080204" pitchFamily="49" charset="-128"/>
                <a:ea typeface="ＭＳ ゴシック" panose="020B0609070205080204" pitchFamily="49" charset="-128"/>
              </a:rPr>
              <a:t>人間，社会，自然などについて，自分の意見をもつ</a:t>
            </a:r>
            <a:endParaRPr kumimoji="1" lang="en-US" altLang="ja-JP" sz="2200" b="1">
              <a:latin typeface="ＭＳ ゴシック" panose="020B0609070205080204" pitchFamily="49" charset="-128"/>
              <a:ea typeface="ＭＳ ゴシック" panose="020B0609070205080204" pitchFamily="49" charset="-128"/>
            </a:endParaRPr>
          </a:p>
          <a:p>
            <a:pPr algn="just" eaLnBrk="1" hangingPunct="1">
              <a:lnSpc>
                <a:spcPts val="2900"/>
              </a:lnSpc>
            </a:pPr>
            <a:r>
              <a:rPr kumimoji="1" lang="ja-JP" altLang="en-US" sz="2200" b="1">
                <a:latin typeface="ＭＳ ゴシック" panose="020B0609070205080204" pitchFamily="49" charset="-128"/>
                <a:ea typeface="ＭＳ ゴシック" panose="020B0609070205080204" pitchFamily="49" charset="-128"/>
              </a:rPr>
              <a:t>　　　　　　　こと</a:t>
            </a:r>
            <a:r>
              <a:rPr kumimoji="1" lang="ja-JP" altLang="en-US" sz="2200">
                <a:latin typeface="ＭＳ ゴシック" panose="020B0609070205080204" pitchFamily="49" charset="-128"/>
                <a:ea typeface="ＭＳ ゴシック" panose="020B0609070205080204" pitchFamily="49" charset="-128"/>
              </a:rPr>
              <a:t>につながる。</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　　　　</a:t>
            </a:r>
            <a:endParaRPr kumimoji="1" lang="en-US" altLang="ja-JP" sz="2200" b="1">
              <a:latin typeface="ＭＳ ゴシック" panose="020B0609070205080204" pitchFamily="49" charset="-128"/>
              <a:ea typeface="ＭＳ ゴシック" panose="020B0609070205080204" pitchFamily="49" charset="-128"/>
            </a:endParaRPr>
          </a:p>
        </p:txBody>
      </p:sp>
      <p:sp>
        <p:nvSpPr>
          <p:cNvPr id="75783" name="テキスト ボックス 7"/>
          <p:cNvSpPr txBox="1">
            <a:spLocks noChangeArrowheads="1"/>
          </p:cNvSpPr>
          <p:nvPr/>
        </p:nvSpPr>
        <p:spPr bwMode="auto">
          <a:xfrm>
            <a:off x="393700" y="1711325"/>
            <a:ext cx="86407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　文章を読んで理解したことなどに基づいて，自分の考えを形成</a:t>
            </a:r>
            <a:endParaRPr kumimoji="1" lang="en-US" altLang="ja-JP" sz="2200">
              <a:latin typeface="ＭＳ ゴシック" panose="020B0609070205080204" pitchFamily="49" charset="-128"/>
              <a:ea typeface="ＭＳ ゴシック" panose="020B0609070205080204" pitchFamily="49" charset="-128"/>
            </a:endParaRPr>
          </a:p>
          <a:p>
            <a:pPr algn="just" eaLnBrk="1" hangingPunct="1">
              <a:lnSpc>
                <a:spcPts val="2900"/>
              </a:lnSpc>
            </a:pPr>
            <a:r>
              <a:rPr kumimoji="1" lang="ja-JP" altLang="en-US" sz="2200">
                <a:latin typeface="ＭＳ ゴシック" panose="020B0609070205080204" pitchFamily="49" charset="-128"/>
                <a:ea typeface="ＭＳ ゴシック" panose="020B0609070205080204" pitchFamily="49" charset="-128"/>
              </a:rPr>
              <a:t>すること。　　　　　　</a:t>
            </a:r>
            <a:endParaRPr kumimoji="1" lang="en-US" altLang="ja-JP" sz="2200" b="1">
              <a:latin typeface="ＭＳ ゴシック" panose="020B0609070205080204" pitchFamily="49" charset="-128"/>
              <a:ea typeface="ＭＳ ゴシック" panose="020B0609070205080204" pitchFamily="49" charset="-128"/>
            </a:endParaRPr>
          </a:p>
        </p:txBody>
      </p:sp>
      <p:sp>
        <p:nvSpPr>
          <p:cNvPr id="9" name="角丸四角形 8"/>
          <p:cNvSpPr/>
          <p:nvPr/>
        </p:nvSpPr>
        <p:spPr>
          <a:xfrm>
            <a:off x="417513" y="1646238"/>
            <a:ext cx="8467725" cy="9334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5785" name="テキスト ボックス 6"/>
          <p:cNvSpPr txBox="1">
            <a:spLocks noChangeArrowheads="1"/>
          </p:cNvSpPr>
          <p:nvPr/>
        </p:nvSpPr>
        <p:spPr bwMode="auto">
          <a:xfrm>
            <a:off x="227013" y="2644775"/>
            <a:ext cx="89741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13890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18462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23034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2760663" indent="-182563"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ts val="2700"/>
              </a:lnSpc>
              <a:spcBef>
                <a:spcPct val="0"/>
              </a:spcBef>
              <a:spcAft>
                <a:spcPct val="0"/>
              </a:spcAft>
              <a:buClrTx/>
              <a:buSzTx/>
              <a:buFontTx/>
              <a:buNone/>
              <a:defRPr/>
            </a:pPr>
            <a:r>
              <a:rPr lang="ja-JP" altLang="en-US" sz="2200" dirty="0">
                <a:solidFill>
                  <a:schemeClr val="tx1"/>
                </a:solidFill>
                <a:latin typeface="HGP創英角ｺﾞｼｯｸUB" panose="020B0900000000000000" pitchFamily="50" charset="-128"/>
                <a:ea typeface="HGP創英角ｺﾞｼｯｸUB" panose="020B0900000000000000" pitchFamily="50" charset="-128"/>
              </a:rPr>
              <a:t>　考えの形成</a:t>
            </a:r>
            <a:r>
              <a:rPr lang="ja-JP" altLang="en-US" sz="2200" dirty="0">
                <a:solidFill>
                  <a:schemeClr val="tx1"/>
                </a:solidFill>
                <a:latin typeface="+mn-ea"/>
              </a:rPr>
              <a:t>とは</a:t>
            </a:r>
            <a:r>
              <a:rPr kumimoji="0" lang="ja-JP" altLang="en-US" sz="2200" dirty="0">
                <a:solidFill>
                  <a:schemeClr val="tx1"/>
                </a:solidFill>
                <a:latin typeface="+mn-ea"/>
              </a:rPr>
              <a:t>，</a:t>
            </a:r>
            <a:r>
              <a:rPr kumimoji="0" lang="ja-JP" altLang="en-US" sz="2200" dirty="0">
                <a:solidFill>
                  <a:schemeClr val="tx1"/>
                </a:solidFill>
                <a:latin typeface="ＭＳ ゴシック" panose="020B0609070205080204" pitchFamily="49" charset="-128"/>
                <a:ea typeface="ＭＳ ゴシック" panose="020B0609070205080204" pitchFamily="49" charset="-128"/>
              </a:rPr>
              <a:t>文章の構造と内容を捉え，精査・解釈することを通して理解したことに基づいて，自分の既有の知識や様々な経験と結び付けて考えをまとめたり広げたり深めたりしていくこと。</a:t>
            </a:r>
            <a:endParaRPr lang="ja-JP" altLang="en-US" sz="2200" dirty="0">
              <a:solidFill>
                <a:schemeClr val="tx1"/>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163"/>
    </mc:Choice>
    <mc:Fallback xmlns="">
      <p:transition spd="slow" advTm="8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テキスト ボックス 6"/>
          <p:cNvSpPr txBox="1">
            <a:spLocks noChangeArrowheads="1"/>
          </p:cNvSpPr>
          <p:nvPr/>
        </p:nvSpPr>
        <p:spPr bwMode="auto">
          <a:xfrm>
            <a:off x="0" y="19050"/>
            <a:ext cx="9161463" cy="6740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〇「読むこと」の言語活動例</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endParaRPr kumimoji="1" lang="en-US" altLang="ja-JP" sz="2800">
              <a:latin typeface="Tahoma" panose="020B0604030504040204" pitchFamily="34" charset="0"/>
            </a:endParaRPr>
          </a:p>
        </p:txBody>
      </p:sp>
      <p:sp>
        <p:nvSpPr>
          <p:cNvPr id="77827" name="AutoShape 21"/>
          <p:cNvSpPr>
            <a:spLocks noChangeArrowheads="1"/>
          </p:cNvSpPr>
          <p:nvPr/>
        </p:nvSpPr>
        <p:spPr bwMode="auto">
          <a:xfrm>
            <a:off x="63500" y="49213"/>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7" name="正方形/長方形 6"/>
          <p:cNvSpPr/>
          <p:nvPr/>
        </p:nvSpPr>
        <p:spPr bwMode="auto">
          <a:xfrm>
            <a:off x="136525" y="1323975"/>
            <a:ext cx="8894763" cy="5381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7829" name="テキスト ボックス 11"/>
          <p:cNvSpPr txBox="1">
            <a:spLocks noChangeArrowheads="1"/>
          </p:cNvSpPr>
          <p:nvPr/>
        </p:nvSpPr>
        <p:spPr bwMode="auto">
          <a:xfrm>
            <a:off x="1042988" y="1471613"/>
            <a:ext cx="113188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第１学年</a:t>
            </a:r>
          </a:p>
        </p:txBody>
      </p:sp>
      <p:sp>
        <p:nvSpPr>
          <p:cNvPr id="77830" name="テキスト ボックス 12"/>
          <p:cNvSpPr txBox="1">
            <a:spLocks noChangeArrowheads="1"/>
          </p:cNvSpPr>
          <p:nvPr/>
        </p:nvSpPr>
        <p:spPr bwMode="auto">
          <a:xfrm>
            <a:off x="4048125" y="1473200"/>
            <a:ext cx="1206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第２学年</a:t>
            </a:r>
          </a:p>
        </p:txBody>
      </p:sp>
      <p:sp>
        <p:nvSpPr>
          <p:cNvPr id="77831" name="テキスト ボックス 13"/>
          <p:cNvSpPr txBox="1">
            <a:spLocks noChangeArrowheads="1"/>
          </p:cNvSpPr>
          <p:nvPr/>
        </p:nvSpPr>
        <p:spPr bwMode="auto">
          <a:xfrm>
            <a:off x="7107238" y="1471613"/>
            <a:ext cx="11303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第３学年</a:t>
            </a:r>
          </a:p>
        </p:txBody>
      </p:sp>
      <p:sp>
        <p:nvSpPr>
          <p:cNvPr id="77832" name="テキスト ボックス 14"/>
          <p:cNvSpPr txBox="1">
            <a:spLocks noChangeArrowheads="1"/>
          </p:cNvSpPr>
          <p:nvPr/>
        </p:nvSpPr>
        <p:spPr bwMode="auto">
          <a:xfrm>
            <a:off x="165100" y="2016125"/>
            <a:ext cx="2924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説明や記録などの文章</a:t>
            </a:r>
            <a:endParaRPr kumimoji="1" lang="en-US" altLang="ja-JP"/>
          </a:p>
          <a:p>
            <a:r>
              <a:rPr kumimoji="1" lang="ja-JP" altLang="en-US"/>
              <a:t>　を本読み，理解したことや</a:t>
            </a:r>
            <a:endParaRPr kumimoji="1" lang="en-US" altLang="ja-JP"/>
          </a:p>
          <a:p>
            <a:r>
              <a:rPr kumimoji="1" lang="ja-JP" altLang="en-US"/>
              <a:t>　考えたことを報告したり文</a:t>
            </a:r>
            <a:endParaRPr kumimoji="1" lang="en-US" altLang="ja-JP"/>
          </a:p>
          <a:p>
            <a:r>
              <a:rPr kumimoji="1" lang="ja-JP" altLang="en-US"/>
              <a:t>　章にまとめたりする活動。</a:t>
            </a:r>
          </a:p>
        </p:txBody>
      </p:sp>
      <p:sp>
        <p:nvSpPr>
          <p:cNvPr id="77833" name="テキスト ボックス 15"/>
          <p:cNvSpPr txBox="1">
            <a:spLocks noChangeArrowheads="1"/>
          </p:cNvSpPr>
          <p:nvPr/>
        </p:nvSpPr>
        <p:spPr bwMode="auto">
          <a:xfrm>
            <a:off x="3213100" y="2016125"/>
            <a:ext cx="2824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報告や解説などの文章</a:t>
            </a:r>
            <a:endParaRPr kumimoji="1" lang="en-US" altLang="ja-JP"/>
          </a:p>
          <a:p>
            <a:r>
              <a:rPr kumimoji="1" lang="ja-JP" altLang="en-US"/>
              <a:t>　を読み，理解したことや考</a:t>
            </a:r>
            <a:endParaRPr kumimoji="1" lang="en-US" altLang="ja-JP"/>
          </a:p>
          <a:p>
            <a:r>
              <a:rPr kumimoji="1" lang="ja-JP" altLang="en-US"/>
              <a:t>　えたことを説明したり文章</a:t>
            </a:r>
            <a:endParaRPr kumimoji="1" lang="en-US" altLang="ja-JP"/>
          </a:p>
          <a:p>
            <a:r>
              <a:rPr kumimoji="1" lang="ja-JP" altLang="en-US"/>
              <a:t>　にまとめたりする活動。</a:t>
            </a:r>
          </a:p>
        </p:txBody>
      </p:sp>
      <p:sp>
        <p:nvSpPr>
          <p:cNvPr id="77834" name="テキスト ボックス 16"/>
          <p:cNvSpPr txBox="1">
            <a:spLocks noChangeArrowheads="1"/>
          </p:cNvSpPr>
          <p:nvPr/>
        </p:nvSpPr>
        <p:spPr bwMode="auto">
          <a:xfrm>
            <a:off x="6088063" y="2017713"/>
            <a:ext cx="2971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論説や報道などの文章</a:t>
            </a:r>
            <a:endParaRPr kumimoji="1" lang="en-US" altLang="ja-JP"/>
          </a:p>
          <a:p>
            <a:r>
              <a:rPr kumimoji="1" lang="ja-JP" altLang="en-US"/>
              <a:t>　を比較するなどして読み，</a:t>
            </a:r>
            <a:endParaRPr kumimoji="1" lang="en-US" altLang="ja-JP"/>
          </a:p>
          <a:p>
            <a:r>
              <a:rPr kumimoji="1" lang="ja-JP" altLang="en-US"/>
              <a:t>　理解したことや考えたこと</a:t>
            </a:r>
            <a:endParaRPr kumimoji="1" lang="en-US" altLang="ja-JP"/>
          </a:p>
          <a:p>
            <a:r>
              <a:rPr kumimoji="1" lang="ja-JP" altLang="en-US"/>
              <a:t>　について討論したり文章に</a:t>
            </a:r>
            <a:endParaRPr kumimoji="1" lang="en-US" altLang="ja-JP"/>
          </a:p>
          <a:p>
            <a:r>
              <a:rPr kumimoji="1" lang="ja-JP" altLang="en-US"/>
              <a:t>　まとめたりする活動。</a:t>
            </a:r>
          </a:p>
        </p:txBody>
      </p:sp>
      <p:sp>
        <p:nvSpPr>
          <p:cNvPr id="77835" name="テキスト ボックス 17"/>
          <p:cNvSpPr txBox="1">
            <a:spLocks noChangeArrowheads="1"/>
          </p:cNvSpPr>
          <p:nvPr/>
        </p:nvSpPr>
        <p:spPr bwMode="auto">
          <a:xfrm>
            <a:off x="127000" y="3652838"/>
            <a:ext cx="2984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小説や随筆などを読み，</a:t>
            </a:r>
            <a:endParaRPr kumimoji="1" lang="en-US" altLang="ja-JP"/>
          </a:p>
          <a:p>
            <a:r>
              <a:rPr kumimoji="1" lang="ja-JP" altLang="en-US"/>
              <a:t>　考えたことなどを記録したり</a:t>
            </a:r>
            <a:endParaRPr kumimoji="1" lang="en-US" altLang="ja-JP"/>
          </a:p>
          <a:p>
            <a:r>
              <a:rPr kumimoji="1" lang="ja-JP" altLang="en-US"/>
              <a:t>　伝え合ったりする活動。</a:t>
            </a:r>
          </a:p>
        </p:txBody>
      </p:sp>
      <p:sp>
        <p:nvSpPr>
          <p:cNvPr id="77836" name="テキスト ボックス 18"/>
          <p:cNvSpPr txBox="1">
            <a:spLocks noChangeArrowheads="1"/>
          </p:cNvSpPr>
          <p:nvPr/>
        </p:nvSpPr>
        <p:spPr bwMode="auto">
          <a:xfrm>
            <a:off x="3165475" y="3625850"/>
            <a:ext cx="2886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詩歌や小説などを読み，</a:t>
            </a:r>
            <a:endParaRPr kumimoji="1" lang="en-US" altLang="ja-JP"/>
          </a:p>
          <a:p>
            <a:r>
              <a:rPr kumimoji="1" lang="ja-JP" altLang="en-US"/>
              <a:t>　引用して解説したり，考え</a:t>
            </a:r>
            <a:endParaRPr kumimoji="1" lang="en-US" altLang="ja-JP"/>
          </a:p>
          <a:p>
            <a:r>
              <a:rPr kumimoji="1" lang="ja-JP" altLang="en-US"/>
              <a:t>　たことなどを伝え合ったり</a:t>
            </a:r>
            <a:endParaRPr kumimoji="1" lang="en-US" altLang="ja-JP"/>
          </a:p>
          <a:p>
            <a:r>
              <a:rPr kumimoji="1" lang="ja-JP" altLang="en-US"/>
              <a:t>　する活動。　</a:t>
            </a:r>
          </a:p>
        </p:txBody>
      </p:sp>
      <p:sp>
        <p:nvSpPr>
          <p:cNvPr id="77837" name="テキスト ボックス 19"/>
          <p:cNvSpPr txBox="1">
            <a:spLocks noChangeArrowheads="1"/>
          </p:cNvSpPr>
          <p:nvPr/>
        </p:nvSpPr>
        <p:spPr bwMode="auto">
          <a:xfrm>
            <a:off x="6111875" y="3587750"/>
            <a:ext cx="2919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詩歌や小説などを読み，</a:t>
            </a:r>
            <a:endParaRPr kumimoji="1" lang="en-US" altLang="ja-JP"/>
          </a:p>
          <a:p>
            <a:r>
              <a:rPr kumimoji="1" lang="ja-JP" altLang="en-US"/>
              <a:t>　批評したり，考えたことを</a:t>
            </a:r>
            <a:endParaRPr kumimoji="1" lang="en-US" altLang="ja-JP"/>
          </a:p>
          <a:p>
            <a:r>
              <a:rPr kumimoji="1" lang="ja-JP" altLang="en-US"/>
              <a:t>　伝え合ったりする活動。</a:t>
            </a:r>
          </a:p>
        </p:txBody>
      </p:sp>
      <p:cxnSp>
        <p:nvCxnSpPr>
          <p:cNvPr id="22" name="直線コネクタ 21"/>
          <p:cNvCxnSpPr/>
          <p:nvPr/>
        </p:nvCxnSpPr>
        <p:spPr bwMode="auto">
          <a:xfrm flipV="1">
            <a:off x="165100" y="2008188"/>
            <a:ext cx="88804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bwMode="auto">
          <a:xfrm>
            <a:off x="3073400" y="1343025"/>
            <a:ext cx="15875" cy="5362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bwMode="auto">
          <a:xfrm>
            <a:off x="6088063" y="1343025"/>
            <a:ext cx="0" cy="5362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841" name="テキスト ボックス 17"/>
          <p:cNvSpPr txBox="1">
            <a:spLocks noChangeArrowheads="1"/>
          </p:cNvSpPr>
          <p:nvPr/>
        </p:nvSpPr>
        <p:spPr bwMode="auto">
          <a:xfrm>
            <a:off x="190500" y="4962525"/>
            <a:ext cx="2936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　学校図書館などを利用</a:t>
            </a:r>
            <a:endParaRPr kumimoji="1" lang="en-US" altLang="ja-JP"/>
          </a:p>
          <a:p>
            <a:r>
              <a:rPr kumimoji="1" lang="ja-JP" altLang="en-US"/>
              <a:t>　し，多様な情報を得て，考</a:t>
            </a:r>
            <a:endParaRPr kumimoji="1" lang="en-US" altLang="ja-JP"/>
          </a:p>
          <a:p>
            <a:r>
              <a:rPr kumimoji="1" lang="ja-JP" altLang="en-US"/>
              <a:t>　えたことなどを報告したり</a:t>
            </a:r>
            <a:endParaRPr kumimoji="1" lang="en-US" altLang="ja-JP"/>
          </a:p>
          <a:p>
            <a:r>
              <a:rPr kumimoji="1" lang="ja-JP" altLang="en-US"/>
              <a:t>　資料にまとめたりする活</a:t>
            </a:r>
            <a:endParaRPr kumimoji="1" lang="en-US" altLang="ja-JP"/>
          </a:p>
          <a:p>
            <a:r>
              <a:rPr kumimoji="1" lang="ja-JP" altLang="en-US"/>
              <a:t>　動。</a:t>
            </a:r>
          </a:p>
        </p:txBody>
      </p:sp>
      <p:sp>
        <p:nvSpPr>
          <p:cNvPr id="77842" name="テキスト ボックス 17"/>
          <p:cNvSpPr txBox="1">
            <a:spLocks noChangeArrowheads="1"/>
          </p:cNvSpPr>
          <p:nvPr/>
        </p:nvSpPr>
        <p:spPr bwMode="auto">
          <a:xfrm>
            <a:off x="3206750" y="4951413"/>
            <a:ext cx="2787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　本や新聞，インターネッ</a:t>
            </a:r>
            <a:endParaRPr kumimoji="1" lang="en-US" altLang="ja-JP"/>
          </a:p>
          <a:p>
            <a:r>
              <a:rPr kumimoji="1" lang="ja-JP" altLang="en-US"/>
              <a:t>　トなどから集めた情報を</a:t>
            </a:r>
            <a:endParaRPr kumimoji="1" lang="en-US" altLang="ja-JP"/>
          </a:p>
          <a:p>
            <a:r>
              <a:rPr kumimoji="1" lang="ja-JP" altLang="en-US"/>
              <a:t>　活用し，出典を明らかに</a:t>
            </a:r>
            <a:endParaRPr kumimoji="1" lang="en-US" altLang="ja-JP"/>
          </a:p>
          <a:p>
            <a:r>
              <a:rPr kumimoji="1" lang="ja-JP" altLang="en-US"/>
              <a:t>　しながら，考えたことなど</a:t>
            </a:r>
            <a:endParaRPr kumimoji="1" lang="en-US" altLang="ja-JP"/>
          </a:p>
          <a:p>
            <a:r>
              <a:rPr kumimoji="1" lang="ja-JP" altLang="en-US"/>
              <a:t>　を説明したり提案したりす　</a:t>
            </a:r>
            <a:endParaRPr kumimoji="1" lang="en-US" altLang="ja-JP"/>
          </a:p>
          <a:p>
            <a:r>
              <a:rPr kumimoji="1" lang="ja-JP" altLang="en-US"/>
              <a:t>　る活動。</a:t>
            </a:r>
          </a:p>
        </p:txBody>
      </p:sp>
      <p:sp>
        <p:nvSpPr>
          <p:cNvPr id="77843" name="テキスト ボックス 17"/>
          <p:cNvSpPr txBox="1">
            <a:spLocks noChangeArrowheads="1"/>
          </p:cNvSpPr>
          <p:nvPr/>
        </p:nvSpPr>
        <p:spPr bwMode="auto">
          <a:xfrm>
            <a:off x="6102350" y="4930775"/>
            <a:ext cx="2787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　実用的な文章を読み，</a:t>
            </a:r>
            <a:endParaRPr kumimoji="1" lang="en-US" altLang="ja-JP"/>
          </a:p>
          <a:p>
            <a:r>
              <a:rPr kumimoji="1" lang="ja-JP" altLang="en-US"/>
              <a:t>　実生活への生かし方を考</a:t>
            </a:r>
            <a:endParaRPr kumimoji="1" lang="en-US" altLang="ja-JP"/>
          </a:p>
          <a:p>
            <a:r>
              <a:rPr kumimoji="1" lang="ja-JP" altLang="en-US"/>
              <a:t>　える活動。</a:t>
            </a:r>
          </a:p>
        </p:txBody>
      </p:sp>
      <p:sp>
        <p:nvSpPr>
          <p:cNvPr id="21" name="AutoShape 17"/>
          <p:cNvSpPr>
            <a:spLocks noChangeArrowheads="1"/>
          </p:cNvSpPr>
          <p:nvPr/>
        </p:nvSpPr>
        <p:spPr bwMode="auto">
          <a:xfrm>
            <a:off x="5721350" y="24923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P38-39</a:t>
            </a:r>
          </a:p>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286"/>
    </mc:Choice>
    <mc:Fallback xmlns="">
      <p:transition spd="slow" advTm="3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156325" y="144463"/>
            <a:ext cx="25558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P40-48</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79875" name="Text Box 19"/>
          <p:cNvSpPr txBox="1">
            <a:spLocks noChangeArrowheads="1"/>
          </p:cNvSpPr>
          <p:nvPr/>
        </p:nvSpPr>
        <p:spPr bwMode="auto">
          <a:xfrm>
            <a:off x="107950" y="711200"/>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9876" name="AutoShape 21"/>
          <p:cNvSpPr>
            <a:spLocks noChangeArrowheads="1"/>
          </p:cNvSpPr>
          <p:nvPr/>
        </p:nvSpPr>
        <p:spPr bwMode="auto">
          <a:xfrm>
            <a:off x="84138" y="69850"/>
            <a:ext cx="5113337" cy="6572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2700" y="1409700"/>
            <a:ext cx="9078913" cy="47402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１</a:t>
            </a:r>
            <a:r>
              <a:rPr lang="en-US" altLang="ja-JP" sz="2000" b="1" dirty="0">
                <a:solidFill>
                  <a:schemeClr val="tx1"/>
                </a:solidFill>
              </a:rPr>
              <a:t>〔</a:t>
            </a:r>
            <a:r>
              <a:rPr lang="ja-JP" altLang="en-US" sz="2000" b="1" dirty="0">
                <a:solidFill>
                  <a:schemeClr val="tx1"/>
                </a:solidFill>
              </a:rPr>
              <a:t>知識及び技能</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（１）言葉の特徴や使い方に関する事項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○語彙　</a:t>
            </a:r>
            <a:r>
              <a:rPr kumimoji="1" lang="ja-JP" altLang="en-US" sz="2000" dirty="0">
                <a:solidFill>
                  <a:schemeClr val="tx1"/>
                </a:solidFill>
                <a:latin typeface="ＭＳ ゴシック" pitchFamily="49" charset="-128"/>
                <a:ea typeface="ＭＳ ゴシック" pitchFamily="49" charset="-128"/>
              </a:rPr>
              <a:t>ウ　</a:t>
            </a:r>
            <a:r>
              <a:rPr kumimoji="1" lang="ja-JP" altLang="en-US" sz="2000" u="sng" dirty="0">
                <a:solidFill>
                  <a:schemeClr val="tx1"/>
                </a:solidFill>
                <a:latin typeface="ＭＳ ゴシック" pitchFamily="49" charset="-128"/>
                <a:ea typeface="ＭＳ ゴシック" pitchFamily="49" charset="-128"/>
              </a:rPr>
              <a:t>事象</a:t>
            </a:r>
            <a:r>
              <a:rPr lang="ja-JP" altLang="en-US" sz="2000" u="sng" dirty="0">
                <a:solidFill>
                  <a:schemeClr val="tx1"/>
                </a:solidFill>
              </a:rPr>
              <a:t>や行為，心情を表す語句の量を増す</a:t>
            </a:r>
            <a:r>
              <a:rPr lang="ja-JP" altLang="en-US" sz="2000" dirty="0">
                <a:solidFill>
                  <a:schemeClr val="tx1"/>
                </a:solidFill>
              </a:rPr>
              <a:t>とともに，語句の辞書　</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的な意味と文脈上の意味との関係に注意して</a:t>
            </a:r>
            <a:r>
              <a:rPr lang="ja-JP" altLang="en-US" sz="2000" u="sng" dirty="0">
                <a:solidFill>
                  <a:schemeClr val="tx1"/>
                </a:solidFill>
              </a:rPr>
              <a:t>話や文章の中で使う</a:t>
            </a:r>
            <a:endParaRPr lang="en-US" altLang="ja-JP" sz="2000" u="sng" dirty="0">
              <a:solidFill>
                <a:schemeClr val="tx1"/>
              </a:solidFill>
            </a:endParaRPr>
          </a:p>
          <a:p>
            <a:pPr eaLnBrk="1" fontAlgn="auto" hangingPunct="1">
              <a:spcBef>
                <a:spcPts val="0"/>
              </a:spcBef>
              <a:spcAft>
                <a:spcPts val="0"/>
              </a:spcAft>
              <a:defRPr/>
            </a:pPr>
            <a:r>
              <a:rPr lang="ja-JP" altLang="en-US" sz="2000" dirty="0">
                <a:solidFill>
                  <a:schemeClr val="tx1"/>
                </a:solidFill>
              </a:rPr>
              <a:t>　　　　　　　　　　</a:t>
            </a:r>
            <a:r>
              <a:rPr lang="ja-JP" altLang="en-US" sz="2000" u="sng" dirty="0">
                <a:solidFill>
                  <a:schemeClr val="tx1"/>
                </a:solidFill>
              </a:rPr>
              <a:t>ことを通して</a:t>
            </a:r>
            <a:r>
              <a:rPr lang="ja-JP" altLang="en-US" sz="2000" dirty="0">
                <a:solidFill>
                  <a:schemeClr val="tx1"/>
                </a:solidFill>
              </a:rPr>
              <a:t>語感を磨き語彙を豊かにすること。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○文や文章　</a:t>
            </a:r>
            <a:r>
              <a:rPr kumimoji="1" lang="ja-JP" altLang="en-US" sz="2000" dirty="0">
                <a:solidFill>
                  <a:schemeClr val="tx1"/>
                </a:solidFill>
                <a:latin typeface="ＭＳ ゴシック" pitchFamily="49" charset="-128"/>
                <a:ea typeface="ＭＳ ゴシック" pitchFamily="49" charset="-128"/>
              </a:rPr>
              <a:t>エ　単語の類別について理解するとともに，</a:t>
            </a:r>
            <a:r>
              <a:rPr kumimoji="1" lang="ja-JP" altLang="en-US" sz="2000" u="sng" dirty="0">
                <a:solidFill>
                  <a:schemeClr val="tx1"/>
                </a:solidFill>
                <a:latin typeface="ＭＳ ゴシック" pitchFamily="49" charset="-128"/>
                <a:ea typeface="ＭＳ ゴシック" pitchFamily="49" charset="-128"/>
              </a:rPr>
              <a:t>指示する語句</a:t>
            </a:r>
            <a:endParaRPr kumimoji="1" lang="en-US" altLang="ja-JP" sz="2000" u="sng"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と接続する語句</a:t>
            </a:r>
            <a:r>
              <a:rPr kumimoji="1" lang="ja-JP" altLang="en-US" sz="2000" dirty="0">
                <a:solidFill>
                  <a:schemeClr val="tx1"/>
                </a:solidFill>
                <a:latin typeface="ＭＳ ゴシック" pitchFamily="49" charset="-128"/>
                <a:ea typeface="ＭＳ ゴシック" pitchFamily="49" charset="-128"/>
              </a:rPr>
              <a:t>の役割について理解を深めること。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lang="ja-JP" altLang="en-US" sz="2000" dirty="0">
                <a:solidFill>
                  <a:schemeClr val="tx1"/>
                </a:solidFill>
              </a:rPr>
              <a:t>    ○表現の技法　</a:t>
            </a:r>
            <a:r>
              <a:rPr kumimoji="1" lang="ja-JP" altLang="en-US" sz="2000" dirty="0">
                <a:solidFill>
                  <a:schemeClr val="tx1"/>
                </a:solidFill>
                <a:latin typeface="ＭＳ ゴシック" pitchFamily="49" charset="-128"/>
                <a:ea typeface="ＭＳ ゴシック" pitchFamily="49" charset="-128"/>
              </a:rPr>
              <a:t>オ　比喩，反復，</a:t>
            </a:r>
            <a:r>
              <a:rPr kumimoji="1" lang="ja-JP" altLang="en-US" sz="2000" u="sng" dirty="0">
                <a:solidFill>
                  <a:schemeClr val="tx1"/>
                </a:solidFill>
                <a:latin typeface="ＭＳ ゴシック" pitchFamily="49" charset="-128"/>
                <a:ea typeface="ＭＳ ゴシック" pitchFamily="49" charset="-128"/>
              </a:rPr>
              <a:t>倒置，体言止め</a:t>
            </a:r>
            <a:r>
              <a:rPr kumimoji="1" lang="ja-JP" altLang="en-US" sz="2000" dirty="0">
                <a:solidFill>
                  <a:schemeClr val="tx1"/>
                </a:solidFill>
                <a:latin typeface="ＭＳ ゴシック" pitchFamily="49" charset="-128"/>
                <a:ea typeface="ＭＳ ゴシック" pitchFamily="49" charset="-128"/>
              </a:rPr>
              <a:t>などの表現の技法を</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理解し</a:t>
            </a:r>
            <a:r>
              <a:rPr kumimoji="1" lang="ja-JP" altLang="en-US" sz="2000" u="sng" dirty="0">
                <a:solidFill>
                  <a:schemeClr val="tx1"/>
                </a:solidFill>
                <a:latin typeface="ＭＳ ゴシック" pitchFamily="49" charset="-128"/>
                <a:ea typeface="ＭＳ ゴシック" pitchFamily="49" charset="-128"/>
              </a:rPr>
              <a:t>使うこと</a:t>
            </a:r>
            <a:r>
              <a:rPr kumimoji="1" lang="ja-JP" altLang="en-US" sz="2000" dirty="0">
                <a:solidFill>
                  <a:schemeClr val="tx1"/>
                </a:solidFill>
                <a:latin typeface="ＭＳ ゴシック" pitchFamily="49" charset="-128"/>
                <a:ea typeface="ＭＳ ゴシック" pitchFamily="49" charset="-128"/>
              </a:rPr>
              <a:t>。</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（２）情報の扱い方に関する事項（新設）</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○情報と情報との関係　</a:t>
            </a:r>
            <a:r>
              <a:rPr kumimoji="1" lang="ja-JP" altLang="en-US" sz="2000" dirty="0">
                <a:solidFill>
                  <a:schemeClr val="tx1"/>
                </a:solidFill>
                <a:latin typeface="ＭＳ ゴシック" pitchFamily="49" charset="-128"/>
                <a:ea typeface="ＭＳ ゴシック" pitchFamily="49" charset="-128"/>
              </a:rPr>
              <a:t>ア　</a:t>
            </a:r>
            <a:r>
              <a:rPr lang="ja-JP" altLang="en-US" sz="2000" dirty="0">
                <a:solidFill>
                  <a:schemeClr val="tx1"/>
                </a:solidFill>
              </a:rPr>
              <a:t>原因と結果，意見と根拠など情報と情報との関</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係について理解すること。　　　　　　　　　　　         </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○情報の整理　</a:t>
            </a:r>
            <a:r>
              <a:rPr kumimoji="1" lang="ja-JP" altLang="en-US" sz="2000" dirty="0">
                <a:solidFill>
                  <a:schemeClr val="tx1"/>
                </a:solidFill>
                <a:latin typeface="ＭＳ ゴシック" pitchFamily="49" charset="-128"/>
                <a:ea typeface="ＭＳ ゴシック" pitchFamily="49" charset="-128"/>
              </a:rPr>
              <a:t>イ　</a:t>
            </a:r>
            <a:r>
              <a:rPr kumimoji="1" lang="ja-JP" altLang="en-US" sz="2000" dirty="0">
                <a:solidFill>
                  <a:schemeClr val="tx1"/>
                </a:solidFill>
                <a:latin typeface="+mn-ea"/>
              </a:rPr>
              <a:t>比較や分類，関係付けなどの情報の整理の仕方，引用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の仕方や，出典の示し方について理解を深め，それらを使う</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こと。</a:t>
            </a:r>
            <a:r>
              <a:rPr kumimoji="1" lang="en-US" altLang="ja-JP" sz="2000" dirty="0">
                <a:solidFill>
                  <a:schemeClr val="tx1"/>
                </a:solidFill>
                <a:latin typeface="+mn-ea"/>
              </a:rPr>
              <a:t> </a:t>
            </a: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538"/>
    </mc:Choice>
    <mc:Fallback xmlns="">
      <p:transition spd="slow" advTm="8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588125" y="44450"/>
            <a:ext cx="25558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P49-57</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81923" name="Text Box 19"/>
          <p:cNvSpPr txBox="1">
            <a:spLocks noChangeArrowheads="1"/>
          </p:cNvSpPr>
          <p:nvPr/>
        </p:nvSpPr>
        <p:spPr bwMode="auto">
          <a:xfrm>
            <a:off x="107950" y="6080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81924" name="AutoShape 21"/>
          <p:cNvSpPr>
            <a:spLocks noChangeArrowheads="1"/>
          </p:cNvSpPr>
          <p:nvPr/>
        </p:nvSpPr>
        <p:spPr bwMode="auto">
          <a:xfrm>
            <a:off x="84138" y="19050"/>
            <a:ext cx="5113337" cy="65563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30163" y="1082675"/>
            <a:ext cx="9078912" cy="53705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　（３）我が国の言語文化に関する事項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○伝統的な言語文化　</a:t>
            </a:r>
            <a:r>
              <a:rPr kumimoji="1" lang="ja-JP" altLang="en-US" sz="2000" dirty="0">
                <a:solidFill>
                  <a:schemeClr val="tx1"/>
                </a:solidFill>
                <a:latin typeface="ＭＳ ゴシック" pitchFamily="49" charset="-128"/>
                <a:ea typeface="ＭＳ ゴシック" pitchFamily="49" charset="-128"/>
              </a:rPr>
              <a:t>ア　</a:t>
            </a:r>
            <a:r>
              <a:rPr kumimoji="1" lang="ja-JP" altLang="en-US" sz="2000" u="sng" dirty="0">
                <a:solidFill>
                  <a:schemeClr val="tx1"/>
                </a:solidFill>
                <a:latin typeface="ＭＳ ゴシック" pitchFamily="49" charset="-128"/>
                <a:ea typeface="ＭＳ ゴシック" pitchFamily="49" charset="-128"/>
              </a:rPr>
              <a:t>音読に必要な</a:t>
            </a:r>
            <a:r>
              <a:rPr kumimoji="1" lang="ja-JP" altLang="en-US" sz="2000" dirty="0">
                <a:solidFill>
                  <a:schemeClr val="tx1"/>
                </a:solidFill>
                <a:latin typeface="ＭＳ ゴシック" pitchFamily="49" charset="-128"/>
                <a:ea typeface="ＭＳ ゴシック" pitchFamily="49" charset="-128"/>
              </a:rPr>
              <a:t>文語のきまりや訓読の仕方を知り，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古文や漢文を音読し，古典特有のリズムを通して，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古典の世界に</a:t>
            </a:r>
            <a:r>
              <a:rPr kumimoji="1" lang="ja-JP" altLang="en-US" sz="2000" u="sng" dirty="0">
                <a:solidFill>
                  <a:schemeClr val="tx1"/>
                </a:solidFill>
                <a:latin typeface="ＭＳ ゴシック" pitchFamily="49" charset="-128"/>
                <a:ea typeface="ＭＳ ゴシック" pitchFamily="49" charset="-128"/>
              </a:rPr>
              <a:t>親しむ</a:t>
            </a:r>
            <a:r>
              <a:rPr kumimoji="1" lang="ja-JP" altLang="en-US" sz="2000" dirty="0">
                <a:solidFill>
                  <a:schemeClr val="tx1"/>
                </a:solidFill>
                <a:latin typeface="ＭＳ ゴシック" pitchFamily="49" charset="-128"/>
                <a:ea typeface="ＭＳ ゴシック" pitchFamily="49" charset="-128"/>
              </a:rPr>
              <a:t>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○言葉</a:t>
            </a:r>
            <a:r>
              <a:rPr lang="ja-JP" altLang="en-US" sz="2000" dirty="0">
                <a:solidFill>
                  <a:schemeClr val="tx1"/>
                </a:solidFill>
              </a:rPr>
              <a:t>の由来や変化　</a:t>
            </a:r>
            <a:r>
              <a:rPr kumimoji="1" lang="ja-JP" altLang="en-US" sz="2000" dirty="0">
                <a:solidFill>
                  <a:schemeClr val="tx1"/>
                </a:solidFill>
                <a:latin typeface="ＭＳ ゴシック" pitchFamily="49" charset="-128"/>
                <a:ea typeface="ＭＳ ゴシック" pitchFamily="49" charset="-128"/>
              </a:rPr>
              <a:t>ウ　共通語と方言の果たす役割について理解する</a:t>
            </a:r>
            <a:r>
              <a:rPr kumimoji="1" lang="ja-JP" altLang="en-US" sz="2000" dirty="0" err="1">
                <a:solidFill>
                  <a:schemeClr val="tx1"/>
                </a:solidFill>
                <a:latin typeface="ＭＳ ゴシック" pitchFamily="49" charset="-128"/>
                <a:ea typeface="ＭＳ ゴシック" pitchFamily="49" charset="-128"/>
              </a:rPr>
              <a:t>こ</a:t>
            </a:r>
            <a:r>
              <a:rPr kumimoji="1" lang="ja-JP" altLang="en-US" sz="2000" dirty="0">
                <a:solidFill>
                  <a:schemeClr val="tx1"/>
                </a:solidFill>
                <a:latin typeface="ＭＳ ゴシック" pitchFamily="49" charset="-128"/>
                <a:ea typeface="ＭＳ ゴシック" pitchFamily="49" charset="-128"/>
              </a:rPr>
              <a:t>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と。（第２学年の指導事項から移行）</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○読書　オ　読書が，知識や情報を得たり，自分の考えを広げたりする</a:t>
            </a:r>
            <a:r>
              <a:rPr kumimoji="1" lang="ja-JP" altLang="en-US" sz="2000" dirty="0" err="1">
                <a:solidFill>
                  <a:schemeClr val="tx1"/>
                </a:solidFill>
                <a:latin typeface="ＭＳ ゴシック" pitchFamily="49" charset="-128"/>
                <a:ea typeface="ＭＳ ゴシック" pitchFamily="49" charset="-128"/>
              </a:rPr>
              <a:t>こ</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とに役立つことを理解すること。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b="1"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２</a:t>
            </a:r>
            <a:r>
              <a:rPr lang="en-US" altLang="ja-JP" sz="2000" b="1" dirty="0">
                <a:solidFill>
                  <a:schemeClr val="tx1"/>
                </a:solidFill>
              </a:rPr>
              <a:t>〔</a:t>
            </a:r>
            <a:r>
              <a:rPr lang="ja-JP" altLang="en-US" sz="2000" b="1" dirty="0">
                <a:solidFill>
                  <a:schemeClr val="tx1"/>
                </a:solidFill>
              </a:rPr>
              <a:t>思考力，判断力，表現力等</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Ａ　話すこと・聞くこと</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○話題の設定，情報の収集，内容の検討</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ア　目的や場面に応じて，</a:t>
            </a:r>
            <a:r>
              <a:rPr kumimoji="1" lang="ja-JP" altLang="en-US" sz="2000" u="sng" dirty="0">
                <a:solidFill>
                  <a:schemeClr val="tx1"/>
                </a:solidFill>
                <a:latin typeface="ＭＳ ゴシック" pitchFamily="49" charset="-128"/>
                <a:ea typeface="ＭＳ ゴシック" pitchFamily="49" charset="-128"/>
              </a:rPr>
              <a:t>日常生活</a:t>
            </a:r>
            <a:r>
              <a:rPr kumimoji="1" lang="ja-JP" altLang="en-US" sz="2000" dirty="0">
                <a:solidFill>
                  <a:schemeClr val="tx1"/>
                </a:solidFill>
                <a:latin typeface="ＭＳ ゴシック" pitchFamily="49" charset="-128"/>
                <a:ea typeface="ＭＳ ゴシック" pitchFamily="49" charset="-128"/>
              </a:rPr>
              <a:t>の中から話題を決め，集めた材料を</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整理し，</a:t>
            </a:r>
            <a:r>
              <a:rPr kumimoji="1" lang="ja-JP" altLang="en-US" sz="2000" u="sng" dirty="0">
                <a:solidFill>
                  <a:schemeClr val="tx1"/>
                </a:solidFill>
                <a:latin typeface="ＭＳ ゴシック" pitchFamily="49" charset="-128"/>
                <a:ea typeface="ＭＳ ゴシック" pitchFamily="49" charset="-128"/>
              </a:rPr>
              <a:t>伝え合う内容を検討する</a:t>
            </a:r>
            <a:r>
              <a:rPr kumimoji="1" lang="ja-JP" altLang="en-US" sz="2000" dirty="0">
                <a:solidFill>
                  <a:schemeClr val="tx1"/>
                </a:solidFill>
                <a:latin typeface="ＭＳ ゴシック" pitchFamily="49" charset="-128"/>
                <a:ea typeface="ＭＳ ゴシック" pitchFamily="49" charset="-128"/>
              </a:rPr>
              <a:t>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a:t>
            </a:r>
            <a:r>
              <a:rPr lang="ja-JP" altLang="en-US" sz="2000" dirty="0">
                <a:solidFill>
                  <a:schemeClr val="tx1"/>
                </a:solidFill>
              </a:rPr>
              <a:t>○表現，共有（話すこと）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イ　相手の反応を踏まえながら，</a:t>
            </a:r>
            <a:r>
              <a:rPr lang="ja-JP" altLang="en-US" sz="2000" u="sng" dirty="0">
                <a:solidFill>
                  <a:schemeClr val="tx1"/>
                </a:solidFill>
              </a:rPr>
              <a:t>自分の考えが分かりやすく伝わるように</a:t>
            </a:r>
            <a:r>
              <a:rPr lang="ja-JP" altLang="en-US" sz="2000" dirty="0">
                <a:solidFill>
                  <a:schemeClr val="tx1"/>
                </a:solidFill>
              </a:rPr>
              <a:t>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現を工夫すること。</a:t>
            </a: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05"/>
    </mc:Choice>
    <mc:Fallback xmlns="">
      <p:transition spd="slow" advTm="4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084888" y="215900"/>
            <a:ext cx="25558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P60-71</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83971" name="Text Box 19"/>
          <p:cNvSpPr txBox="1">
            <a:spLocks noChangeArrowheads="1"/>
          </p:cNvSpPr>
          <p:nvPr/>
        </p:nvSpPr>
        <p:spPr bwMode="auto">
          <a:xfrm>
            <a:off x="107950" y="6080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83972" name="AutoShape 21"/>
          <p:cNvSpPr>
            <a:spLocks noChangeArrowheads="1"/>
          </p:cNvSpPr>
          <p:nvPr/>
        </p:nvSpPr>
        <p:spPr bwMode="auto">
          <a:xfrm>
            <a:off x="84138" y="19050"/>
            <a:ext cx="5113337" cy="65563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7463" y="1111250"/>
            <a:ext cx="9078912" cy="56610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　   Ｂ　書くこと</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○題材の設定，情報の収集，内容の検討</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ア　</a:t>
            </a:r>
            <a:r>
              <a:rPr lang="ja-JP" altLang="en-US" sz="2000" u="sng" dirty="0">
                <a:solidFill>
                  <a:schemeClr val="tx1"/>
                </a:solidFill>
              </a:rPr>
              <a:t>目的や意図に応じ</a:t>
            </a:r>
            <a:r>
              <a:rPr lang="ja-JP" altLang="en-US" sz="2000" dirty="0">
                <a:solidFill>
                  <a:schemeClr val="tx1"/>
                </a:solidFill>
              </a:rPr>
              <a:t>て，</a:t>
            </a:r>
            <a:r>
              <a:rPr lang="ja-JP" altLang="en-US" sz="2000" u="sng" dirty="0">
                <a:solidFill>
                  <a:schemeClr val="tx1"/>
                </a:solidFill>
              </a:rPr>
              <a:t>日常生活</a:t>
            </a:r>
            <a:r>
              <a:rPr lang="ja-JP" altLang="en-US" sz="2000" dirty="0">
                <a:solidFill>
                  <a:schemeClr val="tx1"/>
                </a:solidFill>
              </a:rPr>
              <a:t>の中から題材を決め，集めた材料を整</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a:t>
            </a:r>
            <a:r>
              <a:rPr lang="ja-JP" altLang="en-US" sz="2000" dirty="0" err="1">
                <a:solidFill>
                  <a:schemeClr val="tx1"/>
                </a:solidFill>
              </a:rPr>
              <a:t>理し</a:t>
            </a:r>
            <a:r>
              <a:rPr lang="ja-JP" altLang="en-US" sz="2000" dirty="0">
                <a:solidFill>
                  <a:schemeClr val="tx1"/>
                </a:solidFill>
              </a:rPr>
              <a:t>，</a:t>
            </a:r>
            <a:r>
              <a:rPr lang="ja-JP" altLang="en-US" sz="2000" u="sng" dirty="0">
                <a:solidFill>
                  <a:schemeClr val="tx1"/>
                </a:solidFill>
              </a:rPr>
              <a:t>伝えたいことを明確にする</a:t>
            </a:r>
            <a:r>
              <a:rPr lang="ja-JP" altLang="en-US" sz="2000" dirty="0">
                <a:solidFill>
                  <a:schemeClr val="tx1"/>
                </a:solidFill>
              </a:rPr>
              <a:t>こと。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○構成の検討　イ　</a:t>
            </a:r>
            <a:r>
              <a:rPr lang="ja-JP" altLang="en-US" sz="2000" u="sng" dirty="0">
                <a:solidFill>
                  <a:schemeClr val="tx1"/>
                </a:solidFill>
              </a:rPr>
              <a:t>書く内容の中心が明確になるように</a:t>
            </a:r>
            <a:r>
              <a:rPr lang="ja-JP" altLang="en-US" sz="2000" dirty="0">
                <a:solidFill>
                  <a:schemeClr val="tx1"/>
                </a:solidFill>
              </a:rPr>
              <a:t>，段落の役割などを意</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識して文章の構成や展開を考えること。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○共有　</a:t>
            </a:r>
            <a:r>
              <a:rPr kumimoji="1" lang="ja-JP" altLang="en-US" sz="2000" dirty="0">
                <a:solidFill>
                  <a:schemeClr val="tx1"/>
                </a:solidFill>
                <a:latin typeface="ＭＳ ゴシック" pitchFamily="49" charset="-128"/>
                <a:ea typeface="ＭＳ ゴシック" pitchFamily="49" charset="-128"/>
              </a:rPr>
              <a:t>オ　根拠の明確さなどについて，読み手からの助言などを踏まえ</a:t>
            </a:r>
            <a:r>
              <a:rPr kumimoji="1" lang="en-US" altLang="ja-JP" sz="2000" dirty="0">
                <a:solidFill>
                  <a:schemeClr val="tx1"/>
                </a:solidFill>
                <a:latin typeface="ＭＳ ゴシック" pitchFamily="49" charset="-128"/>
                <a:ea typeface="ＭＳ ゴシック" pitchFamily="49" charset="-128"/>
              </a:rPr>
              <a:t>,</a:t>
            </a: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自分の文章のよい点や改善点を見いだす</a:t>
            </a:r>
            <a:r>
              <a:rPr kumimoji="1" lang="ja-JP" altLang="en-US" sz="2000" dirty="0">
                <a:solidFill>
                  <a:schemeClr val="tx1"/>
                </a:solidFill>
                <a:latin typeface="ＭＳ ゴシック" pitchFamily="49" charset="-128"/>
                <a:ea typeface="ＭＳ ゴシック" pitchFamily="49" charset="-128"/>
              </a:rPr>
              <a:t>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 </a:t>
            </a:r>
          </a:p>
          <a:p>
            <a:pPr eaLnBrk="1" fontAlgn="auto" hangingPunct="1">
              <a:spcBef>
                <a:spcPts val="0"/>
              </a:spcBef>
              <a:spcAft>
                <a:spcPts val="0"/>
              </a:spcAft>
              <a:defRPr/>
            </a:pPr>
            <a:r>
              <a:rPr lang="ja-JP" altLang="en-US" sz="2000" b="1" dirty="0">
                <a:solidFill>
                  <a:schemeClr val="tx1"/>
                </a:solidFill>
              </a:rPr>
              <a:t>　　Ｃ　読むこと</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○精査・解釈　</a:t>
            </a:r>
            <a:r>
              <a:rPr kumimoji="1" lang="ja-JP" altLang="en-US" sz="2000" dirty="0">
                <a:solidFill>
                  <a:schemeClr val="tx1"/>
                </a:solidFill>
                <a:latin typeface="ＭＳ ゴシック" pitchFamily="49" charset="-128"/>
                <a:ea typeface="ＭＳ ゴシック" pitchFamily="49" charset="-128"/>
              </a:rPr>
              <a:t>ウ　</a:t>
            </a:r>
            <a:r>
              <a:rPr kumimoji="1" lang="ja-JP" altLang="en-US" sz="2000" u="sng" dirty="0">
                <a:solidFill>
                  <a:schemeClr val="tx1"/>
                </a:solidFill>
                <a:latin typeface="ＭＳ ゴシック" pitchFamily="49" charset="-128"/>
                <a:ea typeface="ＭＳ ゴシック" pitchFamily="49" charset="-128"/>
              </a:rPr>
              <a:t>目的に応じて必要な情報に着目して要約したり</a:t>
            </a:r>
            <a:r>
              <a:rPr kumimoji="1" lang="ja-JP" altLang="en-US" sz="2000" dirty="0">
                <a:solidFill>
                  <a:schemeClr val="tx1"/>
                </a:solidFill>
                <a:latin typeface="ＭＳ ゴシック" pitchFamily="49" charset="-128"/>
                <a:ea typeface="ＭＳ ゴシック" pitchFamily="49" charset="-128"/>
              </a:rPr>
              <a:t>，</a:t>
            </a:r>
            <a:r>
              <a:rPr kumimoji="1" lang="ja-JP" altLang="en-US" sz="2000" u="sng" dirty="0">
                <a:solidFill>
                  <a:schemeClr val="tx1"/>
                </a:solidFill>
                <a:latin typeface="ＭＳ ゴシック" pitchFamily="49" charset="-128"/>
                <a:ea typeface="ＭＳ ゴシック" pitchFamily="49" charset="-128"/>
              </a:rPr>
              <a:t>場面</a:t>
            </a:r>
            <a:endParaRPr kumimoji="1" lang="en-US" altLang="ja-JP" sz="2000" u="sng"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と場面，場面と描写などを結び付けたり</a:t>
            </a:r>
            <a:r>
              <a:rPr kumimoji="1" lang="ja-JP" altLang="en-US" sz="2000" dirty="0">
                <a:solidFill>
                  <a:schemeClr val="tx1"/>
                </a:solidFill>
                <a:latin typeface="ＭＳ ゴシック" pitchFamily="49" charset="-128"/>
                <a:ea typeface="ＭＳ ゴシック" pitchFamily="49" charset="-128"/>
              </a:rPr>
              <a:t>して</a:t>
            </a:r>
            <a:r>
              <a:rPr kumimoji="1" lang="ja-JP" altLang="en-US" sz="2000" dirty="0">
                <a:solidFill>
                  <a:schemeClr val="tx1"/>
                </a:solidFill>
                <a:latin typeface="+mn-ea"/>
              </a:rPr>
              <a:t>，内容を解釈                　　　　　　　　　　　　　　</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すること。</a:t>
            </a:r>
            <a:r>
              <a:rPr lang="ja-JP" altLang="en-US" sz="2000" dirty="0">
                <a:solidFill>
                  <a:schemeClr val="tx1"/>
                </a:solidFill>
                <a:latin typeface="+mn-ea"/>
              </a:rPr>
              <a:t> </a:t>
            </a:r>
            <a:endParaRPr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rPr>
              <a:t>　　　○考えの形成，共有　</a:t>
            </a:r>
            <a:r>
              <a:rPr kumimoji="1" lang="ja-JP" altLang="en-US" sz="2000" dirty="0">
                <a:solidFill>
                  <a:schemeClr val="tx1"/>
                </a:solidFill>
                <a:latin typeface="ＭＳ ゴシック" pitchFamily="49" charset="-128"/>
                <a:ea typeface="ＭＳ ゴシック" pitchFamily="49" charset="-128"/>
              </a:rPr>
              <a:t>オ　</a:t>
            </a:r>
            <a:r>
              <a:rPr kumimoji="1" lang="ja-JP" altLang="en-US" sz="2000" u="sng" dirty="0">
                <a:solidFill>
                  <a:schemeClr val="tx1"/>
                </a:solidFill>
                <a:latin typeface="ＭＳ ゴシック" pitchFamily="49" charset="-128"/>
                <a:ea typeface="ＭＳ ゴシック" pitchFamily="49" charset="-128"/>
              </a:rPr>
              <a:t>文章を読んで理解したことに基づいて</a:t>
            </a:r>
            <a:r>
              <a:rPr kumimoji="1" lang="ja-JP" altLang="en-US" sz="2000" dirty="0">
                <a:solidFill>
                  <a:schemeClr val="tx1"/>
                </a:solidFill>
                <a:latin typeface="ＭＳ ゴシック" pitchFamily="49" charset="-128"/>
                <a:ea typeface="ＭＳ ゴシック" pitchFamily="49" charset="-128"/>
              </a:rPr>
              <a:t>，</a:t>
            </a:r>
            <a:r>
              <a:rPr kumimoji="1" lang="ja-JP" altLang="en-US" sz="2000" u="sng" dirty="0">
                <a:solidFill>
                  <a:schemeClr val="tx1"/>
                </a:solidFill>
                <a:latin typeface="ＭＳ ゴシック" pitchFamily="49" charset="-128"/>
                <a:ea typeface="ＭＳ ゴシック" pitchFamily="49" charset="-128"/>
              </a:rPr>
              <a:t>自分の</a:t>
            </a:r>
            <a:endParaRPr kumimoji="1" lang="en-US" altLang="ja-JP" sz="2000" u="sng"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考えを確かなものにすること。</a:t>
            </a:r>
            <a:r>
              <a:rPr lang="ja-JP" altLang="en-US" sz="2000" dirty="0">
                <a:solidFill>
                  <a:schemeClr val="tx1"/>
                </a:solidFill>
              </a:rPr>
              <a:t>　　</a:t>
            </a: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endParaRPr lang="en-US" altLang="ja-JP" sz="20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43"/>
    </mc:Choice>
    <mc:Fallback xmlns="">
      <p:transition spd="slow" advTm="38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P74-85</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86019"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8602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85738" y="1341438"/>
            <a:ext cx="8894762" cy="52562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１</a:t>
            </a:r>
            <a:r>
              <a:rPr lang="en-US" altLang="ja-JP" sz="2000" b="1" dirty="0">
                <a:solidFill>
                  <a:schemeClr val="tx1"/>
                </a:solidFill>
              </a:rPr>
              <a:t>〔</a:t>
            </a:r>
            <a:r>
              <a:rPr lang="ja-JP" altLang="en-US" sz="2000" b="1" dirty="0">
                <a:solidFill>
                  <a:schemeClr val="tx1"/>
                </a:solidFill>
              </a:rPr>
              <a:t>知識及び技能</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（１）言葉の特徴や使い方に関する事項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○言葉の働き　</a:t>
            </a:r>
            <a:r>
              <a:rPr kumimoji="1" lang="ja-JP" altLang="en-US" sz="2000" dirty="0">
                <a:solidFill>
                  <a:schemeClr val="tx1"/>
                </a:solidFill>
                <a:latin typeface="ＭＳ ゴシック" pitchFamily="49" charset="-128"/>
                <a:ea typeface="ＭＳ ゴシック" pitchFamily="49" charset="-128"/>
              </a:rPr>
              <a:t>ア　言葉には，相手の行動を促す働きがあることに気付</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くこと。（新設）</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○語彙　</a:t>
            </a:r>
            <a:r>
              <a:rPr kumimoji="1" lang="ja-JP" altLang="en-US" sz="2000" dirty="0">
                <a:solidFill>
                  <a:schemeClr val="tx1"/>
                </a:solidFill>
                <a:latin typeface="ＭＳ ゴシック" pitchFamily="49" charset="-128"/>
                <a:ea typeface="ＭＳ ゴシック" pitchFamily="49" charset="-128"/>
              </a:rPr>
              <a:t>エ　</a:t>
            </a:r>
            <a:r>
              <a:rPr kumimoji="1" lang="ja-JP" altLang="en-US" sz="2000" u="sng" dirty="0">
                <a:solidFill>
                  <a:schemeClr val="tx1"/>
                </a:solidFill>
                <a:latin typeface="ＭＳ ゴシック" pitchFamily="49" charset="-128"/>
                <a:ea typeface="ＭＳ ゴシック" pitchFamily="49" charset="-128"/>
              </a:rPr>
              <a:t>抽象的な概念を表す語句の量を増す</a:t>
            </a:r>
            <a:r>
              <a:rPr kumimoji="1" lang="ja-JP" altLang="en-US" sz="2000" dirty="0">
                <a:solidFill>
                  <a:schemeClr val="tx1"/>
                </a:solidFill>
                <a:latin typeface="ＭＳ ゴシック" pitchFamily="49" charset="-128"/>
                <a:ea typeface="ＭＳ ゴシック" pitchFamily="49" charset="-128"/>
              </a:rPr>
              <a:t>とともに，類義語と対</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義語，同音異義語や多義的な意味を表す語句などについて理</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解し，</a:t>
            </a:r>
            <a:r>
              <a:rPr kumimoji="1" lang="ja-JP" altLang="en-US" sz="2000" u="sng" dirty="0">
                <a:solidFill>
                  <a:schemeClr val="tx1"/>
                </a:solidFill>
                <a:latin typeface="ＭＳ ゴシック" pitchFamily="49" charset="-128"/>
                <a:ea typeface="ＭＳ ゴシック" pitchFamily="49" charset="-128"/>
              </a:rPr>
              <a:t>話や文章の中で使うことを通して</a:t>
            </a:r>
            <a:r>
              <a:rPr kumimoji="1" lang="ja-JP" altLang="en-US" sz="2000" dirty="0">
                <a:solidFill>
                  <a:schemeClr val="tx1"/>
                </a:solidFill>
                <a:latin typeface="ＭＳ ゴシック" pitchFamily="49" charset="-128"/>
                <a:ea typeface="ＭＳ ゴシック" pitchFamily="49" charset="-128"/>
              </a:rPr>
              <a:t>，語感を磨き語彙を</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豊かにすること。</a:t>
            </a:r>
            <a:endParaRPr lang="en-US" altLang="ja-JP" sz="2000" dirty="0">
              <a:solidFill>
                <a:schemeClr val="tx1"/>
              </a:solidFill>
            </a:endParaRPr>
          </a:p>
          <a:p>
            <a:pPr eaLnBrk="1" fontAlgn="auto" hangingPunct="1">
              <a:spcBef>
                <a:spcPts val="0"/>
              </a:spcBef>
              <a:spcAft>
                <a:spcPts val="0"/>
              </a:spcAft>
              <a:defRPr/>
            </a:pPr>
            <a:r>
              <a:rPr lang="ja-JP" altLang="en-US" sz="2000" b="1" dirty="0">
                <a:solidFill>
                  <a:schemeClr val="tx1"/>
                </a:solidFill>
              </a:rPr>
              <a:t>  （２）情報の扱い方に関する事項（新設）</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○情報と情報との関係　</a:t>
            </a:r>
            <a:r>
              <a:rPr kumimoji="1" lang="ja-JP" altLang="en-US" sz="2000" dirty="0">
                <a:solidFill>
                  <a:schemeClr val="tx1"/>
                </a:solidFill>
                <a:latin typeface="ＭＳ ゴシック" pitchFamily="49" charset="-128"/>
                <a:ea typeface="ＭＳ ゴシック" pitchFamily="49" charset="-128"/>
              </a:rPr>
              <a:t>ア　意見と根拠，具体と抽象など</a:t>
            </a:r>
            <a:r>
              <a:rPr kumimoji="1" lang="ja-JP" altLang="en-US" sz="2000" dirty="0" err="1">
                <a:solidFill>
                  <a:schemeClr val="tx1"/>
                </a:solidFill>
                <a:latin typeface="ＭＳ ゴシック" pitchFamily="49" charset="-128"/>
                <a:ea typeface="ＭＳ ゴシック" pitchFamily="49" charset="-128"/>
              </a:rPr>
              <a:t>情報と情報と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の関係について理解すること。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dirty="0">
                <a:solidFill>
                  <a:schemeClr val="tx1"/>
                </a:solidFill>
              </a:rPr>
              <a:t>          ○情報の整理　</a:t>
            </a:r>
            <a:r>
              <a:rPr kumimoji="1" lang="ja-JP" altLang="en-US" sz="2000" dirty="0">
                <a:solidFill>
                  <a:schemeClr val="tx1"/>
                </a:solidFill>
                <a:latin typeface="ＭＳ ゴシック" pitchFamily="49" charset="-128"/>
                <a:ea typeface="ＭＳ ゴシック" pitchFamily="49" charset="-128"/>
              </a:rPr>
              <a:t>イ　情報と情報との関係の様々な表し方を理解し使う</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（３）我が国の言語文化に関する事項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○読書　</a:t>
            </a:r>
            <a:r>
              <a:rPr kumimoji="1" lang="ja-JP" altLang="en-US" sz="2000" dirty="0">
                <a:solidFill>
                  <a:schemeClr val="tx1"/>
                </a:solidFill>
                <a:latin typeface="ＭＳ ゴシック" pitchFamily="49" charset="-128"/>
                <a:ea typeface="ＭＳ ゴシック" pitchFamily="49" charset="-128"/>
              </a:rPr>
              <a:t>エ　本や文章などには，様々な立場や考え方が書かれている</a:t>
            </a:r>
            <a:r>
              <a:rPr kumimoji="1" lang="ja-JP" altLang="en-US" sz="2000" dirty="0" err="1">
                <a:solidFill>
                  <a:schemeClr val="tx1"/>
                </a:solidFill>
                <a:latin typeface="ＭＳ ゴシック" pitchFamily="49" charset="-128"/>
                <a:ea typeface="ＭＳ ゴシック" pitchFamily="49" charset="-128"/>
              </a:rPr>
              <a:t>こ</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dirty="0" err="1">
                <a:solidFill>
                  <a:schemeClr val="tx1"/>
                </a:solidFill>
                <a:latin typeface="ＭＳ ゴシック" pitchFamily="49" charset="-128"/>
                <a:ea typeface="ＭＳ ゴシック" pitchFamily="49" charset="-128"/>
              </a:rPr>
              <a:t>とを</a:t>
            </a:r>
            <a:r>
              <a:rPr kumimoji="1" lang="ja-JP" altLang="en-US" sz="2000" dirty="0">
                <a:solidFill>
                  <a:schemeClr val="tx1"/>
                </a:solidFill>
                <a:latin typeface="ＭＳ ゴシック" pitchFamily="49" charset="-128"/>
                <a:ea typeface="ＭＳ ゴシック" pitchFamily="49" charset="-128"/>
              </a:rPr>
              <a:t>知り，自分の考えを広げたり深めたりする読書に生かす</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こと。</a:t>
            </a:r>
            <a:endParaRPr kumimoji="1" lang="en-US" altLang="ja-JP" sz="2000" dirty="0">
              <a:solidFill>
                <a:schemeClr val="tx1"/>
              </a:solidFill>
              <a:latin typeface="+mn-ea"/>
            </a:endParaRPr>
          </a:p>
          <a:p>
            <a:pPr eaLnBrk="1" fontAlgn="auto" hangingPunct="1">
              <a:spcBef>
                <a:spcPts val="0"/>
              </a:spcBef>
              <a:spcAft>
                <a:spcPts val="0"/>
              </a:spcAft>
              <a:defRPr/>
            </a:pP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b="1" dirty="0">
                <a:solidFill>
                  <a:schemeClr val="tx1"/>
                </a:solidFill>
                <a:latin typeface="ＭＳ ゴシック" pitchFamily="49" charset="-128"/>
                <a:ea typeface="ＭＳ ゴシック" pitchFamily="49" charset="-128"/>
              </a:rPr>
              <a:t>　　　</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800"/>
    </mc:Choice>
    <mc:Fallback xmlns="">
      <p:transition spd="slow" advTm="5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227763" y="193675"/>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P86-100</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88067"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880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85738" y="1341438"/>
            <a:ext cx="8894762" cy="52562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２</a:t>
            </a:r>
            <a:r>
              <a:rPr lang="en-US" altLang="ja-JP" sz="2000" b="1" dirty="0">
                <a:solidFill>
                  <a:schemeClr val="tx1"/>
                </a:solidFill>
              </a:rPr>
              <a:t>〔</a:t>
            </a:r>
            <a:r>
              <a:rPr lang="ja-JP" altLang="en-US" sz="2000" b="1" dirty="0">
                <a:solidFill>
                  <a:schemeClr val="tx1"/>
                </a:solidFill>
              </a:rPr>
              <a:t>思考力，判断力，表現力等</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Ａ　話すこと・聞くこと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○構成の検討，考えの形成（話すこと） </a:t>
            </a:r>
            <a:endParaRPr kumimoji="1" lang="en-US" altLang="ja-JP" sz="2000" dirty="0">
              <a:solidFill>
                <a:schemeClr val="tx1"/>
              </a:solidFill>
              <a:latin typeface="+mn-ea"/>
            </a:endParaRPr>
          </a:p>
          <a:p>
            <a:pPr eaLnBrk="1" fontAlgn="auto" hangingPunct="1">
              <a:spcBef>
                <a:spcPts val="0"/>
              </a:spcBef>
              <a:spcAft>
                <a:spcPts val="0"/>
              </a:spcAft>
              <a:defRPr/>
            </a:pPr>
            <a:r>
              <a:rPr kumimoji="1" lang="en-US" altLang="ja-JP" sz="2000" dirty="0">
                <a:solidFill>
                  <a:schemeClr val="tx1"/>
                </a:solidFill>
                <a:latin typeface="+mn-ea"/>
              </a:rPr>
              <a:t>          </a:t>
            </a:r>
            <a:r>
              <a:rPr kumimoji="1" lang="ja-JP" altLang="en-US" sz="2000" dirty="0">
                <a:solidFill>
                  <a:schemeClr val="tx1"/>
                </a:solidFill>
                <a:latin typeface="+mn-ea"/>
              </a:rPr>
              <a:t>イ  自分の立場や考えが明確になるように，</a:t>
            </a:r>
            <a:r>
              <a:rPr kumimoji="1" lang="ja-JP" altLang="en-US" sz="2000" u="sng" dirty="0">
                <a:solidFill>
                  <a:schemeClr val="tx1"/>
                </a:solidFill>
                <a:latin typeface="+mn-ea"/>
              </a:rPr>
              <a:t>根拠の適切さ</a:t>
            </a:r>
            <a:r>
              <a:rPr kumimoji="1" lang="ja-JP" altLang="en-US" sz="2000" dirty="0">
                <a:solidFill>
                  <a:schemeClr val="tx1"/>
                </a:solidFill>
                <a:latin typeface="+mn-ea"/>
              </a:rPr>
              <a:t>や論理の展開な</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dirty="0" err="1">
                <a:solidFill>
                  <a:schemeClr val="tx1"/>
                </a:solidFill>
                <a:latin typeface="+mn-ea"/>
              </a:rPr>
              <a:t>どに</a:t>
            </a:r>
            <a:r>
              <a:rPr kumimoji="1" lang="ja-JP" altLang="en-US" sz="2000" dirty="0">
                <a:solidFill>
                  <a:schemeClr val="tx1"/>
                </a:solidFill>
                <a:latin typeface="+mn-ea"/>
              </a:rPr>
              <a:t>注意して，話の構成を工夫すること。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lang="ja-JP" altLang="en-US" sz="2000" dirty="0">
                <a:solidFill>
                  <a:schemeClr val="tx1"/>
                </a:solidFill>
                <a:latin typeface="+mn-ea"/>
              </a:rPr>
              <a:t>○表現・共有（話すこと）　</a:t>
            </a:r>
            <a:r>
              <a:rPr kumimoji="1" lang="ja-JP" altLang="en-US" sz="2000" dirty="0">
                <a:solidFill>
                  <a:schemeClr val="tx1"/>
                </a:solidFill>
                <a:latin typeface="+mn-ea"/>
              </a:rPr>
              <a:t>ウ　</a:t>
            </a:r>
            <a:r>
              <a:rPr kumimoji="1" lang="ja-JP" altLang="en-US" sz="2000" u="sng" dirty="0">
                <a:solidFill>
                  <a:schemeClr val="tx1"/>
                </a:solidFill>
                <a:latin typeface="+mn-ea"/>
              </a:rPr>
              <a:t>資料や機器を用いるなどして</a:t>
            </a:r>
            <a:r>
              <a:rPr kumimoji="1" lang="ja-JP" altLang="en-US" sz="2000" dirty="0">
                <a:solidFill>
                  <a:schemeClr val="tx1"/>
                </a:solidFill>
                <a:latin typeface="+mn-ea"/>
              </a:rPr>
              <a:t>，自分の考えが</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分かりやすく伝わるように表現を工夫すること。</a:t>
            </a:r>
            <a:endParaRPr kumimoji="1" lang="en-US" altLang="ja-JP" sz="2000" dirty="0">
              <a:solidFill>
                <a:schemeClr val="tx1"/>
              </a:solidFill>
              <a:latin typeface="+mn-ea"/>
            </a:endParaRPr>
          </a:p>
          <a:p>
            <a:pPr eaLnBrk="1" fontAlgn="auto" hangingPunct="1">
              <a:spcBef>
                <a:spcPts val="0"/>
              </a:spcBef>
              <a:spcAft>
                <a:spcPts val="0"/>
              </a:spcAft>
              <a:defRPr/>
            </a:pPr>
            <a:r>
              <a:rPr lang="ja-JP" altLang="en-US" sz="2000" b="1" dirty="0">
                <a:solidFill>
                  <a:schemeClr val="tx1"/>
                </a:solidFill>
              </a:rPr>
              <a:t>　Ｂ　書くこと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○考えの形成，記述　</a:t>
            </a:r>
            <a:r>
              <a:rPr kumimoji="1" lang="ja-JP" altLang="en-US" sz="2000" dirty="0">
                <a:solidFill>
                  <a:schemeClr val="tx1"/>
                </a:solidFill>
                <a:latin typeface="+mn-ea"/>
              </a:rPr>
              <a:t>ウ　</a:t>
            </a:r>
            <a:r>
              <a:rPr kumimoji="1" lang="ja-JP" altLang="en-US" sz="2000" u="sng" dirty="0">
                <a:solidFill>
                  <a:schemeClr val="tx1"/>
                </a:solidFill>
                <a:latin typeface="+mn-ea"/>
              </a:rPr>
              <a:t>根拠の適切さを考えて</a:t>
            </a:r>
            <a:r>
              <a:rPr kumimoji="1" lang="ja-JP" altLang="en-US" sz="2000" dirty="0">
                <a:solidFill>
                  <a:schemeClr val="tx1"/>
                </a:solidFill>
                <a:latin typeface="+mn-ea"/>
              </a:rPr>
              <a:t>説明や具体例を加えたり，</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表現の効果を考えて描写したりするなど，</a:t>
            </a:r>
            <a:r>
              <a:rPr kumimoji="1" lang="ja-JP" altLang="en-US" sz="2000" u="sng" dirty="0">
                <a:solidFill>
                  <a:schemeClr val="tx1"/>
                </a:solidFill>
                <a:latin typeface="+mn-ea"/>
              </a:rPr>
              <a:t>自分の考　　</a:t>
            </a:r>
            <a:endParaRPr kumimoji="1" lang="en-US" altLang="ja-JP" sz="2000" u="sng"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u="sng" dirty="0" err="1">
                <a:solidFill>
                  <a:schemeClr val="tx1"/>
                </a:solidFill>
                <a:latin typeface="+mn-ea"/>
              </a:rPr>
              <a:t>えが</a:t>
            </a:r>
            <a:r>
              <a:rPr kumimoji="1" lang="ja-JP" altLang="en-US" sz="2000" u="sng" dirty="0">
                <a:solidFill>
                  <a:schemeClr val="tx1"/>
                </a:solidFill>
                <a:latin typeface="+mn-ea"/>
              </a:rPr>
              <a:t>伝わる文章になるように工夫すること</a:t>
            </a:r>
            <a:r>
              <a:rPr kumimoji="1" lang="ja-JP" altLang="en-US" sz="2000" dirty="0">
                <a:solidFill>
                  <a:schemeClr val="tx1"/>
                </a:solidFill>
                <a:latin typeface="+mn-ea"/>
              </a:rPr>
              <a:t>。</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○言語活動例　イ　社会生活に必要な手紙や</a:t>
            </a:r>
            <a:r>
              <a:rPr kumimoji="1" lang="ja-JP" altLang="en-US" sz="2000" u="sng" dirty="0">
                <a:solidFill>
                  <a:schemeClr val="tx1"/>
                </a:solidFill>
                <a:latin typeface="+mn-ea"/>
              </a:rPr>
              <a:t>電子メールを書くなど</a:t>
            </a:r>
            <a:r>
              <a:rPr kumimoji="1" lang="ja-JP" altLang="en-US" sz="2000" dirty="0">
                <a:solidFill>
                  <a:schemeClr val="tx1"/>
                </a:solidFill>
                <a:latin typeface="+mn-ea"/>
              </a:rPr>
              <a:t>，伝えた</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いことを相手や媒体を考慮して書く活動。</a:t>
            </a:r>
            <a:r>
              <a:rPr kumimoji="1" lang="en-US" altLang="ja-JP" sz="2000" dirty="0">
                <a:solidFill>
                  <a:schemeClr val="tx1"/>
                </a:solidFill>
                <a:latin typeface="+mn-ea"/>
              </a:rPr>
              <a:t> </a:t>
            </a:r>
          </a:p>
          <a:p>
            <a:pPr eaLnBrk="1" fontAlgn="auto" hangingPunct="1">
              <a:spcBef>
                <a:spcPts val="0"/>
              </a:spcBef>
              <a:spcAft>
                <a:spcPts val="0"/>
              </a:spcAft>
              <a:defRPr/>
            </a:pPr>
            <a:r>
              <a:rPr kumimoji="1" lang="ja-JP" altLang="en-US" sz="2000" b="1" dirty="0">
                <a:solidFill>
                  <a:schemeClr val="tx1"/>
                </a:solidFill>
                <a:latin typeface="+mn-ea"/>
              </a:rPr>
              <a:t>　</a:t>
            </a:r>
            <a:r>
              <a:rPr kumimoji="1" lang="en-US" altLang="ja-JP" sz="2000" b="1" dirty="0">
                <a:solidFill>
                  <a:schemeClr val="tx1"/>
                </a:solidFill>
                <a:latin typeface="+mn-ea"/>
              </a:rPr>
              <a:t>C</a:t>
            </a:r>
            <a:r>
              <a:rPr lang="ja-JP" altLang="en-US" sz="2000" b="1" dirty="0">
                <a:solidFill>
                  <a:schemeClr val="tx1"/>
                </a:solidFill>
              </a:rPr>
              <a:t>　読むこと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○精査・解釈　</a:t>
            </a:r>
            <a:r>
              <a:rPr kumimoji="1" lang="ja-JP" altLang="en-US" sz="2000" dirty="0">
                <a:solidFill>
                  <a:schemeClr val="tx1"/>
                </a:solidFill>
                <a:latin typeface="+mn-ea"/>
              </a:rPr>
              <a:t>イ　</a:t>
            </a:r>
            <a:r>
              <a:rPr kumimoji="1" lang="ja-JP" altLang="en-US" sz="2000" u="sng" dirty="0">
                <a:solidFill>
                  <a:schemeClr val="tx1"/>
                </a:solidFill>
                <a:latin typeface="+mn-ea"/>
              </a:rPr>
              <a:t>目的に応じて複数の情報を整理しながら適切な情報を得</a:t>
            </a:r>
            <a:endParaRPr kumimoji="1" lang="en-US" altLang="ja-JP" sz="2000" u="sng"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u="sng" dirty="0">
                <a:solidFill>
                  <a:schemeClr val="tx1"/>
                </a:solidFill>
                <a:latin typeface="+mn-ea"/>
              </a:rPr>
              <a:t>たり</a:t>
            </a:r>
            <a:r>
              <a:rPr kumimoji="1" lang="ja-JP" altLang="en-US" sz="2000" dirty="0">
                <a:solidFill>
                  <a:schemeClr val="tx1"/>
                </a:solidFill>
                <a:latin typeface="+mn-ea"/>
              </a:rPr>
              <a:t>，登場人物の言動の意味などについて考えたりして，内</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容を解釈すること。</a:t>
            </a:r>
            <a:endParaRPr lang="en-US" altLang="ja-JP" sz="2000" dirty="0">
              <a:solidFill>
                <a:schemeClr val="tx1"/>
              </a:solidFill>
              <a:latin typeface="+mn-ea"/>
            </a:endParaRPr>
          </a:p>
          <a:p>
            <a:pPr eaLnBrk="1" fontAlgn="auto" hangingPunct="1">
              <a:spcBef>
                <a:spcPts val="0"/>
              </a:spcBef>
              <a:spcAft>
                <a:spcPts val="0"/>
              </a:spcAft>
              <a:defRPr/>
            </a:pPr>
            <a:endParaRPr kumimoji="1" lang="en-US" altLang="ja-JP" sz="2000" dirty="0">
              <a:solidFill>
                <a:schemeClr val="tx1"/>
              </a:solidFill>
              <a:latin typeface="+mn-ea"/>
            </a:endParaRPr>
          </a:p>
          <a:p>
            <a:pPr eaLnBrk="1" fontAlgn="auto" hangingPunct="1">
              <a:spcBef>
                <a:spcPts val="0"/>
              </a:spcBef>
              <a:spcAft>
                <a:spcPts val="0"/>
              </a:spcAft>
              <a:defRPr/>
            </a:pP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b="1" dirty="0">
                <a:solidFill>
                  <a:schemeClr val="tx1"/>
                </a:solidFill>
                <a:latin typeface="ＭＳ ゴシック" pitchFamily="49" charset="-128"/>
                <a:ea typeface="ＭＳ ゴシック" pitchFamily="49" charset="-128"/>
              </a:rPr>
              <a:t>　　　</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450"/>
    </mc:Choice>
    <mc:Fallback xmlns="">
      <p:transition spd="slow" advTm="4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P7-8</a:t>
            </a:r>
            <a:endParaRPr lang="ja-JP" altLang="en-US" dirty="0"/>
          </a:p>
        </p:txBody>
      </p:sp>
      <p:sp>
        <p:nvSpPr>
          <p:cNvPr id="6" name="正方形/長方形 5"/>
          <p:cNvSpPr/>
          <p:nvPr/>
        </p:nvSpPr>
        <p:spPr>
          <a:xfrm>
            <a:off x="87313" y="1181100"/>
            <a:ext cx="8893175" cy="56134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6389" name="テキスト ボックス 6"/>
          <p:cNvSpPr txBox="1">
            <a:spLocks noChangeArrowheads="1"/>
          </p:cNvSpPr>
          <p:nvPr/>
        </p:nvSpPr>
        <p:spPr bwMode="auto">
          <a:xfrm>
            <a:off x="250825" y="1633538"/>
            <a:ext cx="88931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ＭＳ ゴシック" panose="020B0609070205080204" pitchFamily="49" charset="-128"/>
                <a:ea typeface="ＭＳ ゴシック" panose="020B0609070205080204" pitchFamily="49" charset="-128"/>
              </a:rPr>
              <a:t>➁　内容の構成の改善</a:t>
            </a:r>
            <a:endParaRPr kumimoji="1" lang="en-US" altLang="ja-JP" sz="28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r>
              <a:rPr kumimoji="1" lang="en-US" altLang="ja-JP" sz="2800">
                <a:latin typeface="ＭＳ ゴシック" panose="020B0609070205080204" pitchFamily="49" charset="-128"/>
                <a:ea typeface="ＭＳ ゴシック" panose="020B0609070205080204" pitchFamily="49" charset="-128"/>
              </a:rPr>
              <a:t>〔</a:t>
            </a:r>
            <a:r>
              <a:rPr kumimoji="1" lang="ja-JP" altLang="en-US" sz="2800">
                <a:latin typeface="ＭＳ ゴシック" panose="020B0609070205080204" pitchFamily="49" charset="-128"/>
                <a:ea typeface="ＭＳ ゴシック" panose="020B0609070205080204" pitchFamily="49" charset="-128"/>
              </a:rPr>
              <a:t>知識及び技能</a:t>
            </a:r>
            <a:r>
              <a:rPr kumimoji="1" lang="en-US" altLang="ja-JP" sz="2800">
                <a:latin typeface="ＭＳ ゴシック" panose="020B0609070205080204" pitchFamily="49" charset="-128"/>
                <a:ea typeface="ＭＳ ゴシック" panose="020B0609070205080204" pitchFamily="49" charset="-128"/>
              </a:rPr>
              <a:t>〕</a:t>
            </a:r>
          </a:p>
          <a:p>
            <a:pPr eaLnBrk="1" hangingPunct="1"/>
            <a:r>
              <a:rPr kumimoji="1" lang="ja-JP" altLang="en-US" sz="2400">
                <a:latin typeface="ＭＳ ゴシック" panose="020B0609070205080204" pitchFamily="49" charset="-128"/>
                <a:ea typeface="ＭＳ ゴシック" panose="020B0609070205080204" pitchFamily="49" charset="-128"/>
              </a:rPr>
              <a:t>　　　</a:t>
            </a:r>
            <a:r>
              <a:rPr kumimoji="1" lang="en-US" altLang="ja-JP" sz="2400">
                <a:latin typeface="ＭＳ ゴシック" panose="020B0609070205080204" pitchFamily="49" charset="-128"/>
                <a:ea typeface="ＭＳ ゴシック" panose="020B0609070205080204" pitchFamily="49" charset="-128"/>
              </a:rPr>
              <a:t>(1)</a:t>
            </a:r>
            <a:r>
              <a:rPr kumimoji="1" lang="ja-JP" altLang="en-US" sz="2400">
                <a:latin typeface="ＭＳ ゴシック" panose="020B0609070205080204" pitchFamily="49" charset="-128"/>
                <a:ea typeface="ＭＳ ゴシック" panose="020B0609070205080204" pitchFamily="49" charset="-128"/>
              </a:rPr>
              <a:t>言葉の特徴や使い方に関する事項</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r>
              <a:rPr kumimoji="1" lang="en-US" altLang="ja-JP" sz="2400">
                <a:latin typeface="ＭＳ ゴシック" panose="020B0609070205080204" pitchFamily="49" charset="-128"/>
                <a:ea typeface="ＭＳ ゴシック" panose="020B0609070205080204" pitchFamily="49" charset="-128"/>
              </a:rPr>
              <a:t>(2)</a:t>
            </a:r>
            <a:r>
              <a:rPr kumimoji="1" lang="ja-JP" altLang="en-US" sz="2400">
                <a:latin typeface="ＭＳ ゴシック" panose="020B0609070205080204" pitchFamily="49" charset="-128"/>
                <a:ea typeface="ＭＳ ゴシック" panose="020B0609070205080204" pitchFamily="49" charset="-128"/>
              </a:rPr>
              <a:t>情報の扱い方に関する事項</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r>
              <a:rPr kumimoji="1" lang="en-US" altLang="ja-JP" sz="2400">
                <a:latin typeface="ＭＳ ゴシック" panose="020B0609070205080204" pitchFamily="49" charset="-128"/>
                <a:ea typeface="ＭＳ ゴシック" panose="020B0609070205080204" pitchFamily="49" charset="-128"/>
              </a:rPr>
              <a:t>(3)</a:t>
            </a:r>
            <a:r>
              <a:rPr kumimoji="1" lang="ja-JP" altLang="en-US" sz="2400">
                <a:latin typeface="ＭＳ ゴシック" panose="020B0609070205080204" pitchFamily="49" charset="-128"/>
                <a:ea typeface="ＭＳ ゴシック" panose="020B0609070205080204" pitchFamily="49" charset="-128"/>
              </a:rPr>
              <a:t>我が国の言語文化に関する事項</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r>
              <a:rPr kumimoji="1" lang="en-US" altLang="ja-JP" sz="2800">
                <a:latin typeface="ＭＳ ゴシック" panose="020B0609070205080204" pitchFamily="49" charset="-128"/>
                <a:ea typeface="ＭＳ ゴシック" panose="020B0609070205080204" pitchFamily="49" charset="-128"/>
              </a:rPr>
              <a:t>〔</a:t>
            </a:r>
            <a:r>
              <a:rPr kumimoji="1" lang="ja-JP" altLang="en-US" sz="2800">
                <a:latin typeface="ＭＳ ゴシック" panose="020B0609070205080204" pitchFamily="49" charset="-128"/>
                <a:ea typeface="ＭＳ ゴシック" panose="020B0609070205080204" pitchFamily="49" charset="-128"/>
              </a:rPr>
              <a:t>思考力，判断力，表現力等</a:t>
            </a:r>
            <a:r>
              <a:rPr kumimoji="1" lang="en-US" altLang="ja-JP" sz="2800">
                <a:latin typeface="ＭＳ ゴシック" panose="020B0609070205080204" pitchFamily="49" charset="-128"/>
                <a:ea typeface="ＭＳ ゴシック" panose="020B0609070205080204" pitchFamily="49" charset="-128"/>
              </a:rPr>
              <a:t>〕</a:t>
            </a:r>
          </a:p>
          <a:p>
            <a:pPr eaLnBrk="1" hangingPunct="1"/>
            <a:r>
              <a:rPr kumimoji="1" lang="en-US" altLang="ja-JP" sz="2400">
                <a:latin typeface="ＭＳ ゴシック" panose="020B0609070205080204" pitchFamily="49" charset="-128"/>
                <a:ea typeface="ＭＳ ゴシック" panose="020B0609070205080204" pitchFamily="49" charset="-128"/>
              </a:rPr>
              <a:t>      </a:t>
            </a:r>
            <a:r>
              <a:rPr kumimoji="1" lang="ja-JP" altLang="en-US" sz="2400">
                <a:latin typeface="ＭＳ ゴシック" panose="020B0609070205080204" pitchFamily="49" charset="-128"/>
                <a:ea typeface="ＭＳ ゴシック" panose="020B0609070205080204" pitchFamily="49" charset="-128"/>
              </a:rPr>
              <a:t>Ａ話すこと・聞くこと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Ｂ書くこと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Ｃ読むこと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学習指導要領の亀甲括弧</a:t>
            </a:r>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　</a:t>
            </a:r>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で示されている</a:t>
            </a:r>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知識及び技能</a:t>
            </a:r>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a:t>
            </a:r>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思考</a:t>
            </a:r>
            <a:endParaRPr kumimoji="1" lang="en-US" altLang="ja-JP" sz="2000">
              <a:latin typeface="ＭＳ ゴシック" panose="020B0609070205080204" pitchFamily="49" charset="-128"/>
              <a:ea typeface="ＭＳ ゴシック" panose="020B0609070205080204" pitchFamily="49" charset="-128"/>
            </a:endParaRPr>
          </a:p>
          <a:p>
            <a:pPr eaLnBrk="1" hangingPunct="1"/>
            <a:r>
              <a:rPr kumimoji="1" lang="ja-JP" altLang="en-US" sz="2000">
                <a:latin typeface="ＭＳ ゴシック" panose="020B0609070205080204" pitchFamily="49" charset="-128"/>
                <a:ea typeface="ＭＳ ゴシック" panose="020B0609070205080204" pitchFamily="49" charset="-128"/>
              </a:rPr>
              <a:t>　力，判断力，表現力等</a:t>
            </a:r>
            <a:r>
              <a:rPr kumimoji="1" lang="en-US" altLang="ja-JP" sz="2000">
                <a:latin typeface="ＭＳ ゴシック" panose="020B0609070205080204" pitchFamily="49" charset="-128"/>
                <a:ea typeface="ＭＳ ゴシック" panose="020B0609070205080204" pitchFamily="49" charset="-128"/>
              </a:rPr>
              <a:t>〕</a:t>
            </a:r>
            <a:r>
              <a:rPr kumimoji="1" lang="ja-JP" altLang="en-US" sz="2000">
                <a:latin typeface="ＭＳ ゴシック" panose="020B0609070205080204" pitchFamily="49" charset="-128"/>
                <a:ea typeface="ＭＳ ゴシック" panose="020B0609070205080204" pitchFamily="49" charset="-128"/>
              </a:rPr>
              <a:t>は指導事項を，かぎ括弧「　」で示されている「知識及び技能」，「思考力，判断力，表現力等」は資質・能力を示す。</a:t>
            </a:r>
            <a:endParaRPr kumimoji="1" lang="en-US" altLang="ja-JP" sz="2800">
              <a:latin typeface="Tahoma" panose="020B0604030504040204" pitchFamily="34" charset="0"/>
            </a:endParaRPr>
          </a:p>
        </p:txBody>
      </p:sp>
      <p:sp>
        <p:nvSpPr>
          <p:cNvPr id="8" name="角丸四角形 7"/>
          <p:cNvSpPr/>
          <p:nvPr/>
        </p:nvSpPr>
        <p:spPr>
          <a:xfrm>
            <a:off x="1475656" y="87521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（１）目標及び内容の構成</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091"/>
    </mc:Choice>
    <mc:Fallback xmlns="">
      <p:transition spd="slow" advTm="12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5929313" y="128588"/>
            <a:ext cx="29876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P103-113</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90115" name="Text Box 19"/>
          <p:cNvSpPr txBox="1">
            <a:spLocks noChangeArrowheads="1"/>
          </p:cNvSpPr>
          <p:nvPr/>
        </p:nvSpPr>
        <p:spPr bwMode="auto">
          <a:xfrm>
            <a:off x="107950" y="73183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90116" name="AutoShape 21"/>
          <p:cNvSpPr>
            <a:spLocks noChangeArrowheads="1"/>
          </p:cNvSpPr>
          <p:nvPr/>
        </p:nvSpPr>
        <p:spPr bwMode="auto">
          <a:xfrm>
            <a:off x="136525" y="77788"/>
            <a:ext cx="5113338" cy="649287"/>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79388" y="1365250"/>
            <a:ext cx="8713787" cy="42179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１</a:t>
            </a:r>
            <a:r>
              <a:rPr lang="en-US" altLang="ja-JP" sz="2000" b="1" dirty="0">
                <a:solidFill>
                  <a:schemeClr val="tx1"/>
                </a:solidFill>
              </a:rPr>
              <a:t>〔</a:t>
            </a:r>
            <a:r>
              <a:rPr lang="ja-JP" altLang="en-US" sz="2000" b="1" dirty="0">
                <a:solidFill>
                  <a:schemeClr val="tx1"/>
                </a:solidFill>
              </a:rPr>
              <a:t>知識及び技能</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（１）言葉の特徴や使い方に関する事項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rgbClr val="FF0000"/>
                </a:solidFill>
              </a:rPr>
              <a:t>          </a:t>
            </a:r>
            <a:r>
              <a:rPr lang="ja-JP" altLang="en-US" sz="2000" dirty="0">
                <a:solidFill>
                  <a:schemeClr val="tx1"/>
                </a:solidFill>
              </a:rPr>
              <a:t>○語彙　</a:t>
            </a:r>
            <a:r>
              <a:rPr kumimoji="1" lang="ja-JP" altLang="en-US" sz="2000" dirty="0">
                <a:solidFill>
                  <a:schemeClr val="tx1"/>
                </a:solidFill>
                <a:latin typeface="ＭＳ ゴシック" pitchFamily="49" charset="-128"/>
                <a:ea typeface="ＭＳ ゴシック" pitchFamily="49" charset="-128"/>
              </a:rPr>
              <a:t>イ　</a:t>
            </a:r>
            <a:r>
              <a:rPr kumimoji="1" lang="ja-JP" altLang="en-US" sz="2000" u="sng" dirty="0">
                <a:solidFill>
                  <a:schemeClr val="tx1"/>
                </a:solidFill>
                <a:latin typeface="ＭＳ ゴシック" pitchFamily="49" charset="-128"/>
                <a:ea typeface="ＭＳ ゴシック" pitchFamily="49" charset="-128"/>
              </a:rPr>
              <a:t>理解したり表現したりするために必要な語句の量を増し</a:t>
            </a:r>
            <a:r>
              <a:rPr kumimoji="1" lang="ja-JP" altLang="en-US" sz="2000" dirty="0">
                <a:solidFill>
                  <a:schemeClr val="tx1"/>
                </a:solidFill>
                <a:latin typeface="ＭＳ ゴシック" pitchFamily="49" charset="-128"/>
                <a:ea typeface="ＭＳ ゴシック" pitchFamily="49" charset="-128"/>
              </a:rPr>
              <a:t>，</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慣用句や四字熟語などについて理解を深め，</a:t>
            </a:r>
            <a:r>
              <a:rPr kumimoji="1" lang="ja-JP" altLang="en-US" sz="2000" u="sng" dirty="0">
                <a:solidFill>
                  <a:schemeClr val="tx1"/>
                </a:solidFill>
                <a:latin typeface="ＭＳ ゴシック" pitchFamily="49" charset="-128"/>
                <a:ea typeface="ＭＳ ゴシック" pitchFamily="49" charset="-128"/>
              </a:rPr>
              <a:t>話や文章の中</a:t>
            </a:r>
            <a:endParaRPr kumimoji="1" lang="en-US" altLang="ja-JP" sz="2000" u="sng"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で使うとともに</a:t>
            </a:r>
            <a:r>
              <a:rPr kumimoji="1" lang="ja-JP" altLang="en-US" sz="2000" dirty="0">
                <a:solidFill>
                  <a:schemeClr val="tx1"/>
                </a:solidFill>
                <a:latin typeface="ＭＳ ゴシック" pitchFamily="49" charset="-128"/>
                <a:ea typeface="ＭＳ ゴシック" pitchFamily="49" charset="-128"/>
              </a:rPr>
              <a:t>，和語，漢語，外来語などを</a:t>
            </a:r>
            <a:r>
              <a:rPr lang="ja-JP" altLang="en-US" sz="2000" dirty="0">
                <a:solidFill>
                  <a:schemeClr val="tx1"/>
                </a:solidFill>
              </a:rPr>
              <a:t> 使い分けること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を通して，語感を磨き語彙を豊かにすること。       　　　</a:t>
            </a:r>
            <a:endParaRPr lang="en-US" altLang="ja-JP" sz="2000" dirty="0">
              <a:solidFill>
                <a:schemeClr val="tx1"/>
              </a:solidFill>
            </a:endParaRPr>
          </a:p>
          <a:p>
            <a:pPr eaLnBrk="1" fontAlgn="auto" hangingPunct="1">
              <a:spcBef>
                <a:spcPts val="0"/>
              </a:spcBef>
              <a:spcAft>
                <a:spcPts val="0"/>
              </a:spcAft>
              <a:defRPr/>
            </a:pPr>
            <a:r>
              <a:rPr lang="ja-JP" altLang="en-US" sz="2000" b="1" dirty="0">
                <a:solidFill>
                  <a:schemeClr val="tx1"/>
                </a:solidFill>
              </a:rPr>
              <a:t>  （２）情報の扱い方に関する事項（新設）</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○情報と情報との関係　</a:t>
            </a:r>
            <a:r>
              <a:rPr kumimoji="1" lang="ja-JP" altLang="en-US" sz="2000" dirty="0">
                <a:solidFill>
                  <a:schemeClr val="tx1"/>
                </a:solidFill>
                <a:latin typeface="ＭＳ ゴシック" pitchFamily="49" charset="-128"/>
                <a:ea typeface="ＭＳ ゴシック" pitchFamily="49" charset="-128"/>
              </a:rPr>
              <a:t>ア　具体と抽象など情報と情報との関係に</a:t>
            </a:r>
            <a:r>
              <a:rPr kumimoji="1" lang="ja-JP" altLang="en-US" sz="2000" dirty="0" err="1">
                <a:solidFill>
                  <a:schemeClr val="tx1"/>
                </a:solidFill>
                <a:latin typeface="ＭＳ ゴシック" pitchFamily="49" charset="-128"/>
                <a:ea typeface="ＭＳ ゴシック" pitchFamily="49" charset="-128"/>
              </a:rPr>
              <a:t>つ</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いて理解を深めること。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dirty="0">
                <a:solidFill>
                  <a:schemeClr val="tx1"/>
                </a:solidFill>
              </a:rPr>
              <a:t>          ○情報の整理　</a:t>
            </a:r>
            <a:r>
              <a:rPr kumimoji="1" lang="ja-JP" altLang="en-US" sz="2000" dirty="0">
                <a:solidFill>
                  <a:schemeClr val="tx1"/>
                </a:solidFill>
                <a:latin typeface="ＭＳ ゴシック" pitchFamily="49" charset="-128"/>
                <a:ea typeface="ＭＳ ゴシック" pitchFamily="49" charset="-128"/>
              </a:rPr>
              <a:t>イ　情報の信頼性の確かめ方を理解し使うこと。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（３）我が国の言語文化に関する事項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○読書　</a:t>
            </a:r>
            <a:r>
              <a:rPr kumimoji="1" lang="ja-JP" altLang="en-US" sz="2000" dirty="0">
                <a:solidFill>
                  <a:schemeClr val="tx1"/>
                </a:solidFill>
                <a:latin typeface="ＭＳ ゴシック" pitchFamily="49" charset="-128"/>
                <a:ea typeface="ＭＳ ゴシック" pitchFamily="49" charset="-128"/>
              </a:rPr>
              <a:t>オ　自分の生き方や社会との関わり方を支える読書の意義と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効用について理解すること。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37"/>
    </mc:Choice>
    <mc:Fallback xmlns="">
      <p:transition spd="slow" advTm="5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156325" y="44450"/>
            <a:ext cx="29876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P114-128</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92163" name="Text Box 19"/>
          <p:cNvSpPr txBox="1">
            <a:spLocks noChangeArrowheads="1"/>
          </p:cNvSpPr>
          <p:nvPr/>
        </p:nvSpPr>
        <p:spPr bwMode="auto">
          <a:xfrm>
            <a:off x="0" y="51117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92164" name="AutoShape 21"/>
          <p:cNvSpPr>
            <a:spLocks noChangeArrowheads="1"/>
          </p:cNvSpPr>
          <p:nvPr/>
        </p:nvSpPr>
        <p:spPr bwMode="auto">
          <a:xfrm>
            <a:off x="84138" y="26988"/>
            <a:ext cx="5113337" cy="5556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7938" y="968375"/>
            <a:ext cx="9083675" cy="58372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２</a:t>
            </a:r>
            <a:r>
              <a:rPr lang="en-US" altLang="ja-JP" sz="2000" b="1" dirty="0">
                <a:solidFill>
                  <a:schemeClr val="tx1"/>
                </a:solidFill>
              </a:rPr>
              <a:t>〔</a:t>
            </a:r>
            <a:r>
              <a:rPr lang="ja-JP" altLang="en-US" sz="2000" b="1" dirty="0">
                <a:solidFill>
                  <a:schemeClr val="tx1"/>
                </a:solidFill>
              </a:rPr>
              <a:t>思考力，判断力，表現力等</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Ａ　話すこと・聞くこと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b="1" dirty="0">
                <a:solidFill>
                  <a:schemeClr val="tx1"/>
                </a:solidFill>
              </a:rPr>
              <a:t>　　  </a:t>
            </a:r>
            <a:r>
              <a:rPr lang="ja-JP" altLang="en-US" sz="2000" dirty="0">
                <a:solidFill>
                  <a:schemeClr val="tx1"/>
                </a:solidFill>
                <a:latin typeface="+mn-ea"/>
              </a:rPr>
              <a:t>○構造と内容の把握，精査・解釈，考えの形成，共有（聞くこと） </a:t>
            </a:r>
            <a:r>
              <a:rPr kumimoji="1" lang="en-US" altLang="ja-JP" sz="2000" dirty="0">
                <a:solidFill>
                  <a:schemeClr val="tx1"/>
                </a:solidFill>
                <a:latin typeface="+mn-ea"/>
              </a:rPr>
              <a:t> </a:t>
            </a:r>
            <a:r>
              <a:rPr lang="ja-JP" altLang="en-US" sz="2000" dirty="0">
                <a:solidFill>
                  <a:schemeClr val="tx1"/>
                </a:solidFill>
                <a:latin typeface="+mn-ea"/>
              </a:rPr>
              <a:t>　　　　　　　　　　　　　</a:t>
            </a:r>
            <a:endParaRPr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エ　</a:t>
            </a:r>
            <a:r>
              <a:rPr lang="ja-JP" altLang="en-US" sz="2000" u="sng" dirty="0">
                <a:solidFill>
                  <a:schemeClr val="tx1"/>
                </a:solidFill>
                <a:latin typeface="+mn-ea"/>
              </a:rPr>
              <a:t>話の展開を予測しながら聞き</a:t>
            </a:r>
            <a:r>
              <a:rPr lang="ja-JP" altLang="en-US" sz="2000" dirty="0">
                <a:solidFill>
                  <a:schemeClr val="tx1"/>
                </a:solidFill>
                <a:latin typeface="+mn-ea"/>
              </a:rPr>
              <a:t>，聞き取った内容や表現の仕方を評価して</a:t>
            </a:r>
            <a:endParaRPr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自分の考えを広げたり深めたりすること。</a:t>
            </a:r>
            <a:endParaRPr lang="en-US" altLang="ja-JP" sz="2000" dirty="0">
              <a:solidFill>
                <a:schemeClr val="tx1"/>
              </a:solidFill>
              <a:latin typeface="+mn-ea"/>
            </a:endParaRPr>
          </a:p>
          <a:p>
            <a:pPr eaLnBrk="1" fontAlgn="auto" hangingPunct="1">
              <a:spcBef>
                <a:spcPts val="0"/>
              </a:spcBef>
              <a:spcAft>
                <a:spcPts val="0"/>
              </a:spcAft>
              <a:defRPr/>
            </a:pPr>
            <a:r>
              <a:rPr lang="en-US" altLang="ja-JP" sz="2000" b="1" dirty="0">
                <a:solidFill>
                  <a:schemeClr val="tx1"/>
                </a:solidFill>
              </a:rPr>
              <a:t> </a:t>
            </a:r>
            <a:r>
              <a:rPr lang="ja-JP" altLang="en-US" sz="2000" b="1" dirty="0">
                <a:solidFill>
                  <a:schemeClr val="tx1"/>
                </a:solidFill>
              </a:rPr>
              <a:t>　　  </a:t>
            </a:r>
            <a:r>
              <a:rPr lang="ja-JP" altLang="en-US" sz="2000" dirty="0">
                <a:solidFill>
                  <a:schemeClr val="tx1"/>
                </a:solidFill>
                <a:latin typeface="+mn-ea"/>
              </a:rPr>
              <a:t>○話合いの進め方の検討，考えの形成，共有（話し合うこと）</a:t>
            </a:r>
            <a:r>
              <a:rPr kumimoji="1" lang="en-US" altLang="ja-JP" sz="2000" dirty="0">
                <a:solidFill>
                  <a:schemeClr val="tx1"/>
                </a:solidFill>
                <a:latin typeface="+mn-ea"/>
              </a:rPr>
              <a:t> </a:t>
            </a:r>
            <a:endParaRPr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オ　進行の仕方を工夫したり互いの発言を生かしたりしながら話し合い，</a:t>
            </a:r>
            <a:r>
              <a:rPr kumimoji="1" lang="ja-JP" altLang="en-US" sz="2000" u="sng" dirty="0">
                <a:solidFill>
                  <a:schemeClr val="tx1"/>
                </a:solidFill>
                <a:latin typeface="+mn-ea"/>
              </a:rPr>
              <a:t>合</a:t>
            </a:r>
            <a:endParaRPr kumimoji="1" lang="en-US" altLang="ja-JP" sz="2000" u="sng"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u="sng" dirty="0">
                <a:solidFill>
                  <a:schemeClr val="tx1"/>
                </a:solidFill>
                <a:latin typeface="+mn-ea"/>
              </a:rPr>
              <a:t>意形成に向けて</a:t>
            </a:r>
            <a:r>
              <a:rPr kumimoji="1" lang="ja-JP" altLang="en-US" sz="2000" dirty="0">
                <a:solidFill>
                  <a:schemeClr val="tx1"/>
                </a:solidFill>
                <a:latin typeface="+mn-ea"/>
              </a:rPr>
              <a:t>考えを広げたり深めたりすること。</a:t>
            </a:r>
            <a:endParaRPr kumimoji="1" lang="en-US" altLang="ja-JP" sz="2000" dirty="0">
              <a:solidFill>
                <a:schemeClr val="tx1"/>
              </a:solidFill>
              <a:latin typeface="+mn-ea"/>
            </a:endParaRPr>
          </a:p>
          <a:p>
            <a:pPr eaLnBrk="1" fontAlgn="auto" hangingPunct="1">
              <a:spcBef>
                <a:spcPts val="0"/>
              </a:spcBef>
              <a:spcAft>
                <a:spcPts val="0"/>
              </a:spcAft>
              <a:defRPr/>
            </a:pPr>
            <a:r>
              <a:rPr lang="ja-JP" altLang="en-US" sz="2000" b="1" dirty="0">
                <a:solidFill>
                  <a:schemeClr val="tx1"/>
                </a:solidFill>
              </a:rPr>
              <a:t>　Ｂ　書くこと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○題材の設定や情報の収集，内容の検討</a:t>
            </a:r>
            <a:endParaRPr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ア　目的や意図に応じて，社会生活の中から題材を決め，</a:t>
            </a:r>
            <a:r>
              <a:rPr lang="ja-JP" altLang="en-US" sz="2000" u="sng" dirty="0">
                <a:solidFill>
                  <a:schemeClr val="tx1"/>
                </a:solidFill>
                <a:latin typeface="+mn-ea"/>
              </a:rPr>
              <a:t>集めた材料の客</a:t>
            </a:r>
            <a:endParaRPr lang="en-US" altLang="ja-JP" sz="2000" u="sng"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a:t>
            </a:r>
            <a:r>
              <a:rPr lang="ja-JP" altLang="en-US" sz="2000" u="sng" dirty="0">
                <a:solidFill>
                  <a:schemeClr val="tx1"/>
                </a:solidFill>
                <a:latin typeface="+mn-ea"/>
              </a:rPr>
              <a:t>観性や</a:t>
            </a:r>
            <a:r>
              <a:rPr kumimoji="1" lang="ja-JP" altLang="en-US" sz="2000" u="sng" dirty="0">
                <a:solidFill>
                  <a:schemeClr val="tx1"/>
                </a:solidFill>
                <a:latin typeface="+mn-ea"/>
              </a:rPr>
              <a:t>信頼性を確認し</a:t>
            </a:r>
            <a:r>
              <a:rPr kumimoji="1" lang="ja-JP" altLang="en-US" sz="2000" dirty="0">
                <a:solidFill>
                  <a:schemeClr val="tx1"/>
                </a:solidFill>
                <a:latin typeface="+mn-ea"/>
              </a:rPr>
              <a:t>，伝えたいことを明確にすること。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lang="ja-JP" altLang="en-US" sz="2000" dirty="0">
                <a:solidFill>
                  <a:schemeClr val="tx1"/>
                </a:solidFill>
                <a:latin typeface="+mn-ea"/>
              </a:rPr>
              <a:t> ○共有 </a:t>
            </a:r>
            <a:r>
              <a:rPr kumimoji="1" lang="en-US" altLang="ja-JP" sz="2000" dirty="0">
                <a:solidFill>
                  <a:schemeClr val="tx1"/>
                </a:solidFill>
                <a:latin typeface="+mn-ea"/>
              </a:rPr>
              <a:t> </a:t>
            </a:r>
            <a:r>
              <a:rPr kumimoji="1" lang="ja-JP" altLang="en-US" sz="2000" dirty="0">
                <a:solidFill>
                  <a:schemeClr val="tx1"/>
                </a:solidFill>
                <a:latin typeface="+mn-ea"/>
              </a:rPr>
              <a:t>オ　論理の展開などについて，読み手からの助言などを踏まえ，</a:t>
            </a:r>
            <a:r>
              <a:rPr kumimoji="1" lang="ja-JP" altLang="en-US" sz="2000" u="sng" dirty="0">
                <a:solidFill>
                  <a:schemeClr val="tx1"/>
                </a:solidFill>
                <a:latin typeface="+mn-ea"/>
              </a:rPr>
              <a:t>自分</a:t>
            </a:r>
            <a:r>
              <a:rPr kumimoji="1" lang="en-US" altLang="ja-JP" sz="2000" u="sng" dirty="0">
                <a:solidFill>
                  <a:schemeClr val="tx1"/>
                </a:solidFill>
                <a:latin typeface="+mn-ea"/>
              </a:rPr>
              <a:t> </a:t>
            </a: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u="sng" dirty="0">
                <a:solidFill>
                  <a:schemeClr val="tx1"/>
                </a:solidFill>
                <a:latin typeface="+mn-ea"/>
              </a:rPr>
              <a:t>の文章のよい点や改善点を見いだすこと</a:t>
            </a:r>
            <a:r>
              <a:rPr kumimoji="1" lang="ja-JP" altLang="en-US" sz="2000" dirty="0">
                <a:solidFill>
                  <a:schemeClr val="tx1"/>
                </a:solidFill>
                <a:latin typeface="+mn-ea"/>
              </a:rPr>
              <a:t>。</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b="1" dirty="0">
                <a:solidFill>
                  <a:schemeClr val="tx1"/>
                </a:solidFill>
                <a:latin typeface="+mn-ea"/>
              </a:rPr>
              <a:t>　</a:t>
            </a:r>
            <a:r>
              <a:rPr kumimoji="1" lang="en-US" altLang="ja-JP" sz="2000" b="1" dirty="0">
                <a:solidFill>
                  <a:schemeClr val="tx1"/>
                </a:solidFill>
                <a:latin typeface="+mn-ea"/>
              </a:rPr>
              <a:t>C</a:t>
            </a:r>
            <a:r>
              <a:rPr lang="ja-JP" altLang="en-US" sz="2000" b="1" dirty="0">
                <a:solidFill>
                  <a:schemeClr val="tx1"/>
                </a:solidFill>
              </a:rPr>
              <a:t>　読むこと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○構造と内容の把握 　</a:t>
            </a:r>
            <a:r>
              <a:rPr kumimoji="1" lang="ja-JP" altLang="en-US" sz="2000" dirty="0">
                <a:solidFill>
                  <a:schemeClr val="tx1"/>
                </a:solidFill>
                <a:latin typeface="+mn-ea"/>
              </a:rPr>
              <a:t>ア　</a:t>
            </a:r>
            <a:r>
              <a:rPr kumimoji="1" lang="ja-JP" altLang="en-US" sz="2000" u="sng" dirty="0">
                <a:solidFill>
                  <a:schemeClr val="tx1"/>
                </a:solidFill>
                <a:latin typeface="+mn-ea"/>
              </a:rPr>
              <a:t>文章の種類を踏まえて</a:t>
            </a:r>
            <a:r>
              <a:rPr kumimoji="1" lang="ja-JP" altLang="en-US" sz="2000" dirty="0">
                <a:solidFill>
                  <a:schemeClr val="tx1"/>
                </a:solidFill>
                <a:latin typeface="+mn-ea"/>
              </a:rPr>
              <a:t>，論理や物語の展開の仕方</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などを捉えること。　　　　</a:t>
            </a:r>
            <a:endParaRPr kumimoji="1"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○精査・解釈　</a:t>
            </a:r>
            <a:r>
              <a:rPr kumimoji="1" lang="ja-JP" altLang="en-US" sz="2000" dirty="0">
                <a:solidFill>
                  <a:schemeClr val="tx1"/>
                </a:solidFill>
                <a:latin typeface="+mn-ea"/>
              </a:rPr>
              <a:t>イ　</a:t>
            </a:r>
            <a:r>
              <a:rPr kumimoji="1" lang="ja-JP" altLang="en-US" sz="2000" u="sng" dirty="0">
                <a:solidFill>
                  <a:schemeClr val="tx1"/>
                </a:solidFill>
                <a:latin typeface="+mn-ea"/>
              </a:rPr>
              <a:t>文章を批判的に読みながら</a:t>
            </a:r>
            <a:r>
              <a:rPr kumimoji="1" lang="ja-JP" altLang="en-US" sz="2000" dirty="0">
                <a:solidFill>
                  <a:schemeClr val="tx1"/>
                </a:solidFill>
                <a:latin typeface="+mn-ea"/>
              </a:rPr>
              <a:t>，文章に表れているものの見方</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や考え方について考えること。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endParaRPr kumimoji="1" lang="en-US" altLang="ja-JP" sz="2000" dirty="0">
              <a:solidFill>
                <a:schemeClr val="tx1"/>
              </a:solidFill>
              <a:latin typeface="+mn-ea"/>
            </a:endParaRPr>
          </a:p>
          <a:p>
            <a:pPr eaLnBrk="1" fontAlgn="auto" hangingPunct="1">
              <a:spcBef>
                <a:spcPts val="0"/>
              </a:spcBef>
              <a:spcAft>
                <a:spcPts val="0"/>
              </a:spcAft>
              <a:defRPr/>
            </a:pP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b="1" dirty="0">
                <a:solidFill>
                  <a:schemeClr val="tx1"/>
                </a:solidFill>
                <a:latin typeface="ＭＳ ゴシック" pitchFamily="49" charset="-128"/>
                <a:ea typeface="ＭＳ ゴシック" pitchFamily="49" charset="-128"/>
              </a:rPr>
              <a:t>　　　</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359"/>
    </mc:Choice>
    <mc:Fallback xmlns="">
      <p:transition spd="slow" advTm="7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515100" y="196850"/>
            <a:ext cx="2555875" cy="649288"/>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P131-137</a:t>
            </a:r>
            <a:endParaRPr lang="ja-JP" altLang="en-US" dirty="0"/>
          </a:p>
          <a:p>
            <a:pPr algn="ctr" eaLnBrk="1" fontAlgn="auto" hangingPunct="1">
              <a:spcBef>
                <a:spcPct val="0"/>
              </a:spcBef>
              <a:spcAft>
                <a:spcPts val="0"/>
              </a:spcAft>
              <a:buClrTx/>
              <a:buSzTx/>
              <a:buFontTx/>
              <a:buNone/>
              <a:defRPr/>
            </a:pPr>
            <a:endParaRPr lang="ja-JP" altLang="en-US" dirty="0">
              <a:solidFill>
                <a:srgbClr val="FF0000"/>
              </a:solidFill>
            </a:endParaRPr>
          </a:p>
        </p:txBody>
      </p:sp>
      <p:sp>
        <p:nvSpPr>
          <p:cNvPr id="94211" name="Text Box 19"/>
          <p:cNvSpPr txBox="1">
            <a:spLocks noChangeArrowheads="1"/>
          </p:cNvSpPr>
          <p:nvPr/>
        </p:nvSpPr>
        <p:spPr bwMode="auto">
          <a:xfrm>
            <a:off x="193675" y="842963"/>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94212" name="AutoShape 21"/>
          <p:cNvSpPr>
            <a:spLocks noChangeArrowheads="1"/>
          </p:cNvSpPr>
          <p:nvPr/>
        </p:nvSpPr>
        <p:spPr bwMode="auto">
          <a:xfrm>
            <a:off x="23813" y="122238"/>
            <a:ext cx="641985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27000" y="2500313"/>
            <a:ext cx="8834438" cy="4968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a:t>
            </a:r>
            <a:r>
              <a:rPr lang="en-US" altLang="ja-JP" sz="2400" dirty="0">
                <a:solidFill>
                  <a:schemeClr val="tx2">
                    <a:lumMod val="50000"/>
                  </a:schemeClr>
                </a:solidFill>
              </a:rPr>
              <a:t>〔</a:t>
            </a:r>
            <a:r>
              <a:rPr lang="ja-JP" altLang="en-US" sz="2400" dirty="0">
                <a:solidFill>
                  <a:schemeClr val="tx2">
                    <a:lumMod val="50000"/>
                  </a:schemeClr>
                </a:solidFill>
              </a:rPr>
              <a:t>知識及び技能</a:t>
            </a:r>
            <a:r>
              <a:rPr lang="en-US" altLang="ja-JP" sz="2400" dirty="0">
                <a:solidFill>
                  <a:schemeClr val="tx2">
                    <a:lumMod val="50000"/>
                  </a:schemeClr>
                </a:solidFill>
              </a:rPr>
              <a:t>〕</a:t>
            </a:r>
            <a:endParaRPr lang="ja-JP" altLang="en-US" sz="2400" dirty="0">
              <a:solidFill>
                <a:schemeClr val="tx2">
                  <a:lumMod val="50000"/>
                </a:schemeClr>
              </a:solidFill>
            </a:endParaRPr>
          </a:p>
        </p:txBody>
      </p:sp>
      <p:sp>
        <p:nvSpPr>
          <p:cNvPr id="16" name="正方形/長方形 15"/>
          <p:cNvSpPr/>
          <p:nvPr/>
        </p:nvSpPr>
        <p:spPr>
          <a:xfrm>
            <a:off x="127000" y="1919288"/>
            <a:ext cx="8831263" cy="5032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弾力的な指導</a:t>
            </a:r>
          </a:p>
        </p:txBody>
      </p:sp>
      <p:sp>
        <p:nvSpPr>
          <p:cNvPr id="20" name="正方形/長方形 19"/>
          <p:cNvSpPr/>
          <p:nvPr/>
        </p:nvSpPr>
        <p:spPr>
          <a:xfrm>
            <a:off x="130175" y="1339850"/>
            <a:ext cx="8834438" cy="5048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主体的・対話的で深い学びの実現に向けた授業改善</a:t>
            </a:r>
          </a:p>
        </p:txBody>
      </p:sp>
      <p:sp>
        <p:nvSpPr>
          <p:cNvPr id="21" name="正方形/長方形 20"/>
          <p:cNvSpPr/>
          <p:nvPr/>
        </p:nvSpPr>
        <p:spPr>
          <a:xfrm>
            <a:off x="133350" y="3076575"/>
            <a:ext cx="8828088" cy="4968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④　「Ａ話すこと・聞くこと」</a:t>
            </a:r>
          </a:p>
        </p:txBody>
      </p:sp>
      <p:sp>
        <p:nvSpPr>
          <p:cNvPr id="27" name="正方形/長方形 26"/>
          <p:cNvSpPr/>
          <p:nvPr/>
        </p:nvSpPr>
        <p:spPr>
          <a:xfrm>
            <a:off x="141288" y="4814888"/>
            <a:ext cx="8831262" cy="47466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⑦　他教科等との関連</a:t>
            </a:r>
          </a:p>
        </p:txBody>
      </p:sp>
      <p:sp>
        <p:nvSpPr>
          <p:cNvPr id="28" name="正方形/長方形 27"/>
          <p:cNvSpPr/>
          <p:nvPr/>
        </p:nvSpPr>
        <p:spPr>
          <a:xfrm>
            <a:off x="127000" y="3660775"/>
            <a:ext cx="8834438" cy="4889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⑤　「Ｂ書くこと」</a:t>
            </a:r>
          </a:p>
        </p:txBody>
      </p:sp>
      <p:sp>
        <p:nvSpPr>
          <p:cNvPr id="11" name="正方形/長方形 10"/>
          <p:cNvSpPr/>
          <p:nvPr/>
        </p:nvSpPr>
        <p:spPr>
          <a:xfrm>
            <a:off x="144463" y="5360988"/>
            <a:ext cx="8831262" cy="44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⑧　障害のある生徒への配慮</a:t>
            </a:r>
          </a:p>
        </p:txBody>
      </p:sp>
      <p:sp>
        <p:nvSpPr>
          <p:cNvPr id="12" name="正方形/長方形 11"/>
          <p:cNvSpPr/>
          <p:nvPr/>
        </p:nvSpPr>
        <p:spPr>
          <a:xfrm>
            <a:off x="130175" y="4221163"/>
            <a:ext cx="8831263" cy="5032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⑥　「読書」及び「Ｃ読むこと」</a:t>
            </a:r>
          </a:p>
        </p:txBody>
      </p:sp>
      <p:sp>
        <p:nvSpPr>
          <p:cNvPr id="14" name="正方形/長方形 13"/>
          <p:cNvSpPr/>
          <p:nvPr/>
        </p:nvSpPr>
        <p:spPr>
          <a:xfrm>
            <a:off x="127000" y="5878513"/>
            <a:ext cx="8831263" cy="44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⑨　道徳科などとの関連</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97"/>
    </mc:Choice>
    <mc:Fallback xmlns="">
      <p:transition spd="slow" advTm="3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7"/>
          <p:cNvSpPr>
            <a:spLocks noChangeArrowheads="1"/>
          </p:cNvSpPr>
          <p:nvPr/>
        </p:nvSpPr>
        <p:spPr bwMode="auto">
          <a:xfrm>
            <a:off x="6478588" y="141288"/>
            <a:ext cx="2520950" cy="649287"/>
          </a:xfrm>
          <a:prstGeom prst="ribbon">
            <a:avLst>
              <a:gd name="adj1" fmla="val 12449"/>
              <a:gd name="adj2" fmla="val 7479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P131-132</a:t>
            </a:r>
            <a:endParaRPr lang="ja-JP" altLang="en-US" dirty="0"/>
          </a:p>
        </p:txBody>
      </p:sp>
      <p:sp>
        <p:nvSpPr>
          <p:cNvPr id="96259" name="AutoShape 21"/>
          <p:cNvSpPr>
            <a:spLocks noChangeArrowheads="1"/>
          </p:cNvSpPr>
          <p:nvPr/>
        </p:nvSpPr>
        <p:spPr bwMode="auto">
          <a:xfrm>
            <a:off x="25400" y="122238"/>
            <a:ext cx="641826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「主体的・対話的で深い学びの実現に向けた授業改善」について</a:t>
            </a:r>
          </a:p>
        </p:txBody>
      </p:sp>
      <p:sp>
        <p:nvSpPr>
          <p:cNvPr id="11" name="正方形/長方形 10"/>
          <p:cNvSpPr/>
          <p:nvPr/>
        </p:nvSpPr>
        <p:spPr>
          <a:xfrm>
            <a:off x="134938" y="1524000"/>
            <a:ext cx="8836025" cy="171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a:t>
            </a:r>
            <a:r>
              <a:rPr lang="ja-JP" altLang="en-US" sz="2200" dirty="0">
                <a:solidFill>
                  <a:schemeClr val="tx1"/>
                </a:solidFill>
              </a:rPr>
              <a:t>単元など内容や時間のまとまりを見通して，その中で育む資質・能力の育成に向けて，生徒の主体的・対話的で深い学びの実現を図るようにすること。その際，言葉による見方・考え方を働かせ，言語活動を通して，言葉の特徴や使い方などを理解し自分の思いや考えを深める学習の充実を図ること。　　</a:t>
            </a:r>
            <a:endParaRPr lang="en-US" altLang="ja-JP" sz="2200" dirty="0">
              <a:solidFill>
                <a:schemeClr val="tx1"/>
              </a:solidFill>
            </a:endParaRPr>
          </a:p>
        </p:txBody>
      </p:sp>
      <p:sp>
        <p:nvSpPr>
          <p:cNvPr id="12" name="角丸四角形 11"/>
          <p:cNvSpPr/>
          <p:nvPr/>
        </p:nvSpPr>
        <p:spPr>
          <a:xfrm>
            <a:off x="138113" y="3284538"/>
            <a:ext cx="8785225" cy="720725"/>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latin typeface="ＭＳ ゴシック" pitchFamily="49" charset="-128"/>
                <a:ea typeface="ＭＳ ゴシック" pitchFamily="49" charset="-128"/>
              </a:rPr>
              <a:t>　主体的</a:t>
            </a:r>
            <a:r>
              <a:rPr kumimoji="1" lang="ja-JP" altLang="en-US" sz="2000" dirty="0">
                <a:latin typeface="ＭＳ ゴシック" pitchFamily="49" charset="-128"/>
                <a:ea typeface="ＭＳ ゴシック" pitchFamily="49" charset="-128"/>
              </a:rPr>
              <a:t>に学習に取り組めるよう学習の見通しを立てたり学習したことを振り返ったりして自身の学びや変容を自覚できる場面をどこに設定するか</a:t>
            </a:r>
          </a:p>
        </p:txBody>
      </p:sp>
      <p:sp>
        <p:nvSpPr>
          <p:cNvPr id="14" name="角丸四角形 13"/>
          <p:cNvSpPr/>
          <p:nvPr/>
        </p:nvSpPr>
        <p:spPr>
          <a:xfrm>
            <a:off x="163513" y="4102100"/>
            <a:ext cx="8791575" cy="501650"/>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t>　対話</a:t>
            </a:r>
            <a:r>
              <a:rPr kumimoji="1" lang="ja-JP" altLang="en-US" sz="2000" dirty="0"/>
              <a:t>によって自分の考えなどを広げたり深めたりする場面をどこに設定するか</a:t>
            </a:r>
          </a:p>
        </p:txBody>
      </p:sp>
      <p:sp>
        <p:nvSpPr>
          <p:cNvPr id="15" name="角丸四角形 14"/>
          <p:cNvSpPr/>
          <p:nvPr/>
        </p:nvSpPr>
        <p:spPr>
          <a:xfrm>
            <a:off x="141288" y="4714875"/>
            <a:ext cx="8823325" cy="638175"/>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t>　学びの深まり</a:t>
            </a:r>
            <a:r>
              <a:rPr kumimoji="1" lang="ja-JP" altLang="en-US" sz="2000" dirty="0"/>
              <a:t>をつくりだすために，生徒が考える場面と教師が教える場面をどのように組み立てるか</a:t>
            </a:r>
          </a:p>
        </p:txBody>
      </p:sp>
      <p:sp>
        <p:nvSpPr>
          <p:cNvPr id="9" name="正方形/長方形 8"/>
          <p:cNvSpPr/>
          <p:nvPr/>
        </p:nvSpPr>
        <p:spPr>
          <a:xfrm>
            <a:off x="141288" y="5441950"/>
            <a:ext cx="8834437" cy="98266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rPr>
              <a:t>　</a:t>
            </a:r>
            <a:r>
              <a:rPr kumimoji="1" lang="ja-JP" altLang="en-US" sz="2200" dirty="0">
                <a:solidFill>
                  <a:schemeClr val="tx1"/>
                </a:solidFill>
              </a:rPr>
              <a:t>国語科は，～中略～　言葉そのものを学習対象としている。</a:t>
            </a:r>
            <a:endParaRPr kumimoji="1" lang="en-US" altLang="ja-JP" sz="2200" dirty="0">
              <a:solidFill>
                <a:schemeClr val="tx1"/>
              </a:solidFill>
            </a:endParaRPr>
          </a:p>
          <a:p>
            <a:pPr eaLnBrk="1" fontAlgn="auto" hangingPunct="1">
              <a:spcBef>
                <a:spcPts val="0"/>
              </a:spcBef>
              <a:spcAft>
                <a:spcPts val="0"/>
              </a:spcAft>
              <a:defRPr/>
            </a:pPr>
            <a:r>
              <a:rPr kumimoji="1" lang="ja-JP" altLang="en-US" sz="2200" dirty="0">
                <a:solidFill>
                  <a:schemeClr val="tx1"/>
                </a:solidFill>
              </a:rPr>
              <a:t>　生徒が言葉に着目し，言葉に対して自覚的になるよう，学習指導の創意</a:t>
            </a:r>
            <a:endParaRPr kumimoji="1" lang="en-US" altLang="ja-JP" sz="2200" dirty="0">
              <a:solidFill>
                <a:schemeClr val="tx1"/>
              </a:solidFill>
            </a:endParaRPr>
          </a:p>
          <a:p>
            <a:pPr eaLnBrk="1" fontAlgn="auto" hangingPunct="1">
              <a:spcBef>
                <a:spcPts val="0"/>
              </a:spcBef>
              <a:spcAft>
                <a:spcPts val="0"/>
              </a:spcAft>
              <a:defRPr/>
            </a:pPr>
            <a:r>
              <a:rPr kumimoji="1" lang="ja-JP" altLang="en-US" sz="2200" dirty="0">
                <a:solidFill>
                  <a:schemeClr val="tx1"/>
                </a:solidFill>
              </a:rPr>
              <a:t>　工夫を図ることが期待される。</a:t>
            </a:r>
            <a:endParaRPr lang="en-US" altLang="ja-JP" sz="22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898"/>
    </mc:Choice>
    <mc:Fallback xmlns="">
      <p:transition spd="slow" advTm="9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529388" y="193675"/>
            <a:ext cx="2528887" cy="649288"/>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P138-140</a:t>
            </a:r>
            <a:endParaRPr lang="ja-JP" altLang="en-US" dirty="0"/>
          </a:p>
          <a:p>
            <a:pPr algn="ctr" eaLnBrk="1" fontAlgn="auto" hangingPunct="1">
              <a:spcBef>
                <a:spcPct val="0"/>
              </a:spcBef>
              <a:spcAft>
                <a:spcPts val="0"/>
              </a:spcAft>
              <a:buClrTx/>
              <a:buSzTx/>
              <a:buFontTx/>
              <a:buNone/>
              <a:defRPr/>
            </a:pPr>
            <a:endParaRPr lang="ja-JP" altLang="en-US" dirty="0">
              <a:solidFill>
                <a:srgbClr val="FF0000"/>
              </a:solidFill>
            </a:endParaRPr>
          </a:p>
        </p:txBody>
      </p:sp>
      <p:sp>
        <p:nvSpPr>
          <p:cNvPr id="98307" name="Text Box 19"/>
          <p:cNvSpPr txBox="1">
            <a:spLocks noChangeArrowheads="1"/>
          </p:cNvSpPr>
          <p:nvPr/>
        </p:nvSpPr>
        <p:spPr bwMode="auto">
          <a:xfrm>
            <a:off x="250825" y="9810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98308" name="AutoShape 21"/>
          <p:cNvSpPr>
            <a:spLocks noChangeArrowheads="1"/>
          </p:cNvSpPr>
          <p:nvPr/>
        </p:nvSpPr>
        <p:spPr bwMode="auto">
          <a:xfrm>
            <a:off x="33338" y="122238"/>
            <a:ext cx="641032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50813" y="3484563"/>
            <a:ext cx="8836025" cy="8239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学校図書館などの活用に関する事項</a:t>
            </a:r>
          </a:p>
        </p:txBody>
      </p:sp>
      <p:sp>
        <p:nvSpPr>
          <p:cNvPr id="16" name="正方形/長方形 15"/>
          <p:cNvSpPr/>
          <p:nvPr/>
        </p:nvSpPr>
        <p:spPr>
          <a:xfrm>
            <a:off x="141288" y="2541588"/>
            <a:ext cx="8834437" cy="8318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情報機器の活用に関する事項</a:t>
            </a:r>
          </a:p>
        </p:txBody>
      </p:sp>
      <p:sp>
        <p:nvSpPr>
          <p:cNvPr id="20" name="正方形/長方形 19"/>
          <p:cNvSpPr/>
          <p:nvPr/>
        </p:nvSpPr>
        <p:spPr>
          <a:xfrm>
            <a:off x="136525" y="1562100"/>
            <a:ext cx="8836025" cy="8588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a:t>
            </a:r>
            <a:r>
              <a:rPr lang="en-US" altLang="ja-JP" sz="2400" dirty="0">
                <a:solidFill>
                  <a:schemeClr val="tx2">
                    <a:lumMod val="50000"/>
                  </a:schemeClr>
                </a:solidFill>
              </a:rPr>
              <a:t>〔</a:t>
            </a:r>
            <a:r>
              <a:rPr lang="ja-JP" altLang="en-US" sz="2400" dirty="0">
                <a:solidFill>
                  <a:schemeClr val="tx2">
                    <a:lumMod val="50000"/>
                  </a:schemeClr>
                </a:solidFill>
              </a:rPr>
              <a:t>知識及び技能</a:t>
            </a:r>
            <a:r>
              <a:rPr lang="en-US" altLang="ja-JP" sz="2400" dirty="0">
                <a:solidFill>
                  <a:schemeClr val="tx2">
                    <a:lumMod val="50000"/>
                  </a:schemeClr>
                </a:solidFill>
              </a:rPr>
              <a:t>〕</a:t>
            </a:r>
            <a:r>
              <a:rPr lang="ja-JP" altLang="en-US" sz="2400" dirty="0">
                <a:solidFill>
                  <a:schemeClr val="tx2">
                    <a:lumMod val="50000"/>
                  </a:schemeClr>
                </a:solidFill>
              </a:rPr>
              <a:t>に示す事項の取扱い</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01"/>
    </mc:Choice>
    <mc:Fallback xmlns="">
      <p:transition spd="slow" advTm="3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486525" y="206375"/>
            <a:ext cx="2614613" cy="6080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P141-143</a:t>
            </a:r>
            <a:endParaRPr lang="ja-JP" altLang="en-US" dirty="0"/>
          </a:p>
          <a:p>
            <a:pPr algn="ctr" eaLnBrk="1" fontAlgn="auto" hangingPunct="1">
              <a:spcBef>
                <a:spcPct val="0"/>
              </a:spcBef>
              <a:spcAft>
                <a:spcPts val="0"/>
              </a:spcAft>
              <a:buClrTx/>
              <a:buSzTx/>
              <a:buFontTx/>
              <a:buNone/>
              <a:defRPr/>
            </a:pPr>
            <a:endParaRPr lang="ja-JP" altLang="en-US" dirty="0">
              <a:solidFill>
                <a:srgbClr val="FF0000"/>
              </a:solidFill>
            </a:endParaRPr>
          </a:p>
        </p:txBody>
      </p:sp>
      <p:sp>
        <p:nvSpPr>
          <p:cNvPr id="100355" name="AutoShape 21"/>
          <p:cNvSpPr>
            <a:spLocks noChangeArrowheads="1"/>
          </p:cNvSpPr>
          <p:nvPr/>
        </p:nvSpPr>
        <p:spPr bwMode="auto">
          <a:xfrm>
            <a:off x="33338" y="122238"/>
            <a:ext cx="64341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00356" name="Text Box 19"/>
          <p:cNvSpPr txBox="1">
            <a:spLocks noChangeArrowheads="1"/>
          </p:cNvSpPr>
          <p:nvPr/>
        </p:nvSpPr>
        <p:spPr bwMode="auto">
          <a:xfrm>
            <a:off x="142875" y="846138"/>
            <a:ext cx="7850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３　教材についての配慮事項</a:t>
            </a:r>
          </a:p>
        </p:txBody>
      </p:sp>
      <p:sp>
        <p:nvSpPr>
          <p:cNvPr id="11" name="正方形/長方形 10"/>
          <p:cNvSpPr/>
          <p:nvPr/>
        </p:nvSpPr>
        <p:spPr>
          <a:xfrm>
            <a:off x="47625" y="1412875"/>
            <a:ext cx="9017000" cy="1079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①　生徒の発達段階に即して適切な話題や題材を精選して調和的に取り上</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げること。各領域に例示している言語活動が十分に行われるよう教材を選</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定すること。</a:t>
            </a:r>
          </a:p>
        </p:txBody>
      </p:sp>
      <p:sp>
        <p:nvSpPr>
          <p:cNvPr id="12" name="正方形/長方形 11"/>
          <p:cNvSpPr/>
          <p:nvPr/>
        </p:nvSpPr>
        <p:spPr>
          <a:xfrm>
            <a:off x="47625" y="2578100"/>
            <a:ext cx="9017000" cy="8509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buFontTx/>
              <a:buAutoNum type="circleNumDbPlain" startAt="2"/>
              <a:defRPr/>
            </a:pPr>
            <a:endParaRPr lang="en-US" altLang="ja-JP" sz="2200" dirty="0">
              <a:solidFill>
                <a:schemeClr val="tx2">
                  <a:lumMod val="50000"/>
                </a:schemeClr>
              </a:solidFill>
            </a:endParaRPr>
          </a:p>
          <a:p>
            <a:pPr marL="457200" indent="-457200" eaLnBrk="1" fontAlgn="auto" hangingPunct="1">
              <a:spcBef>
                <a:spcPts val="0"/>
              </a:spcBef>
              <a:spcAft>
                <a:spcPts val="0"/>
              </a:spcAft>
              <a:buFontTx/>
              <a:buAutoNum type="circleNumDbPlain" startAt="2"/>
              <a:defRPr/>
            </a:pPr>
            <a:r>
              <a:rPr lang="ja-JP" altLang="en-US" sz="2200" dirty="0">
                <a:solidFill>
                  <a:schemeClr val="tx2">
                    <a:lumMod val="50000"/>
                  </a:schemeClr>
                </a:solidFill>
              </a:rPr>
              <a:t>８項目の観点に配慮して，内容の面でも，教材の話題，題材を偏りなく</a:t>
            </a:r>
            <a:endParaRPr lang="en-US" altLang="ja-JP" sz="2200" dirty="0">
              <a:solidFill>
                <a:schemeClr val="tx2">
                  <a:lumMod val="50000"/>
                </a:schemeClr>
              </a:solidFill>
            </a:endParaRPr>
          </a:p>
          <a:p>
            <a:pPr marL="457200" indent="-457200" eaLnBrk="1" fontAlgn="auto" hangingPunct="1">
              <a:spcBef>
                <a:spcPts val="0"/>
              </a:spcBef>
              <a:spcAft>
                <a:spcPts val="0"/>
              </a:spcAft>
              <a:defRPr/>
            </a:pPr>
            <a:r>
              <a:rPr lang="ja-JP" altLang="en-US" sz="2200" dirty="0">
                <a:solidFill>
                  <a:schemeClr val="tx2">
                    <a:lumMod val="50000"/>
                  </a:schemeClr>
                </a:solidFill>
              </a:rPr>
              <a:t>　選定すること。</a:t>
            </a:r>
            <a:endParaRPr lang="en-US" altLang="ja-JP" sz="2200" dirty="0">
              <a:solidFill>
                <a:schemeClr val="tx2">
                  <a:lumMod val="50000"/>
                </a:schemeClr>
              </a:solidFill>
            </a:endParaRPr>
          </a:p>
          <a:p>
            <a:pPr marL="457200" indent="-457200" eaLnBrk="1" fontAlgn="auto" hangingPunct="1">
              <a:spcBef>
                <a:spcPts val="0"/>
              </a:spcBef>
              <a:spcAft>
                <a:spcPts val="0"/>
              </a:spcAft>
              <a:buFontTx/>
              <a:buAutoNum type="circleNumDbPlain" startAt="2"/>
              <a:defRPr/>
            </a:pPr>
            <a:endParaRPr lang="ja-JP" altLang="en-US" sz="2200" dirty="0">
              <a:solidFill>
                <a:schemeClr val="tx2">
                  <a:lumMod val="50000"/>
                </a:schemeClr>
              </a:solidFill>
            </a:endParaRPr>
          </a:p>
        </p:txBody>
      </p:sp>
      <p:sp>
        <p:nvSpPr>
          <p:cNvPr id="15" name="正方形/長方形 14"/>
          <p:cNvSpPr/>
          <p:nvPr/>
        </p:nvSpPr>
        <p:spPr>
          <a:xfrm>
            <a:off x="41275" y="3549650"/>
            <a:ext cx="9018588" cy="1174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defRPr/>
            </a:pPr>
            <a:r>
              <a:rPr lang="ja-JP" altLang="en-US" sz="2200" dirty="0">
                <a:solidFill>
                  <a:schemeClr val="tx2">
                    <a:lumMod val="50000"/>
                  </a:schemeClr>
                </a:solidFill>
              </a:rPr>
              <a:t>③　「Ｃ読むこと」の教材については，説明的な文章や文学的な文章など</a:t>
            </a:r>
            <a:endParaRPr lang="en-US" altLang="ja-JP" sz="2200" dirty="0">
              <a:solidFill>
                <a:schemeClr val="tx2">
                  <a:lumMod val="50000"/>
                </a:schemeClr>
              </a:solidFill>
            </a:endParaRPr>
          </a:p>
          <a:p>
            <a:pPr marL="457200" indent="-457200" eaLnBrk="1" fontAlgn="auto" hangingPunct="1">
              <a:spcBef>
                <a:spcPts val="0"/>
              </a:spcBef>
              <a:spcAft>
                <a:spcPts val="0"/>
              </a:spcAft>
              <a:defRPr/>
            </a:pPr>
            <a:r>
              <a:rPr lang="ja-JP" altLang="en-US" sz="2200" dirty="0">
                <a:solidFill>
                  <a:schemeClr val="tx2">
                    <a:lumMod val="50000"/>
                  </a:schemeClr>
                </a:solidFill>
              </a:rPr>
              <a:t>　の文章の種類を調和的に取り扱うこと。説明的な文章については，適宜，図表や写真などを含むものを取り上げること。</a:t>
            </a:r>
          </a:p>
        </p:txBody>
      </p:sp>
      <p:sp>
        <p:nvSpPr>
          <p:cNvPr id="17" name="正方形/長方形 16"/>
          <p:cNvSpPr/>
          <p:nvPr/>
        </p:nvSpPr>
        <p:spPr>
          <a:xfrm>
            <a:off x="47625" y="4814888"/>
            <a:ext cx="9017000" cy="5588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defRPr/>
            </a:pPr>
            <a:r>
              <a:rPr lang="ja-JP" altLang="en-US" sz="2200" dirty="0">
                <a:solidFill>
                  <a:schemeClr val="tx2">
                    <a:lumMod val="50000"/>
                  </a:schemeClr>
                </a:solidFill>
              </a:rPr>
              <a:t>④　近代以降の代表的な作家の作品を，いずれかの学年で取り上げること。</a:t>
            </a:r>
          </a:p>
        </p:txBody>
      </p:sp>
      <p:sp>
        <p:nvSpPr>
          <p:cNvPr id="18" name="正方形/長方形 17"/>
          <p:cNvSpPr/>
          <p:nvPr/>
        </p:nvSpPr>
        <p:spPr>
          <a:xfrm>
            <a:off x="63500" y="5478463"/>
            <a:ext cx="9017000" cy="7588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defRPr/>
            </a:pPr>
            <a:r>
              <a:rPr lang="ja-JP" altLang="en-US" sz="2200" dirty="0">
                <a:solidFill>
                  <a:schemeClr val="tx2">
                    <a:lumMod val="50000"/>
                  </a:schemeClr>
                </a:solidFill>
              </a:rPr>
              <a:t>⑤　古典に関する教材については，古典の原文に加え，古典の現代語訳，</a:t>
            </a:r>
            <a:endParaRPr lang="en-US" altLang="ja-JP" sz="2200" dirty="0">
              <a:solidFill>
                <a:schemeClr val="tx2">
                  <a:lumMod val="50000"/>
                </a:schemeClr>
              </a:solidFill>
            </a:endParaRPr>
          </a:p>
          <a:p>
            <a:pPr marL="457200" indent="-457200" eaLnBrk="1" fontAlgn="auto" hangingPunct="1">
              <a:spcBef>
                <a:spcPts val="0"/>
              </a:spcBef>
              <a:spcAft>
                <a:spcPts val="0"/>
              </a:spcAft>
              <a:defRPr/>
            </a:pPr>
            <a:r>
              <a:rPr lang="ja-JP" altLang="en-US" sz="2200" dirty="0">
                <a:solidFill>
                  <a:schemeClr val="tx2">
                    <a:lumMod val="50000"/>
                  </a:schemeClr>
                </a:solidFill>
              </a:rPr>
              <a:t>　古典について解説した文章などを取り上げること。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535"/>
    </mc:Choice>
    <mc:Fallback xmlns="">
      <p:transition spd="slow" advTm="7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4451"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国語</a:t>
            </a:r>
          </a:p>
        </p:txBody>
      </p:sp>
      <p:sp>
        <p:nvSpPr>
          <p:cNvPr id="6149" name="AutoShape 12"/>
          <p:cNvSpPr>
            <a:spLocks noChangeArrowheads="1"/>
          </p:cNvSpPr>
          <p:nvPr/>
        </p:nvSpPr>
        <p:spPr bwMode="auto">
          <a:xfrm>
            <a:off x="1557338" y="2252663"/>
            <a:ext cx="6264275" cy="3048545"/>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国語科の改訂の趣旨及び要点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国語科の目標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国語科の内容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104453"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4454" name="Text Box 16"/>
          <p:cNvSpPr txBox="1">
            <a:spLocks noChangeArrowheads="1"/>
          </p:cNvSpPr>
          <p:nvPr/>
        </p:nvSpPr>
        <p:spPr bwMode="auto">
          <a:xfrm>
            <a:off x="4262438" y="403225"/>
            <a:ext cx="1317674"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4455"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82"/>
    </mc:Choice>
    <mc:Fallback xmlns="">
      <p:transition spd="slow" advTm="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P8-9</a:t>
            </a:r>
            <a:endParaRPr lang="ja-JP" altLang="en-US" dirty="0"/>
          </a:p>
        </p:txBody>
      </p:sp>
      <p:sp>
        <p:nvSpPr>
          <p:cNvPr id="6" name="正方形/長方形 5"/>
          <p:cNvSpPr/>
          <p:nvPr/>
        </p:nvSpPr>
        <p:spPr>
          <a:xfrm>
            <a:off x="250825" y="1160463"/>
            <a:ext cx="8642350" cy="54006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8437" name="テキスト ボックス 6"/>
          <p:cNvSpPr txBox="1">
            <a:spLocks noChangeArrowheads="1"/>
          </p:cNvSpPr>
          <p:nvPr/>
        </p:nvSpPr>
        <p:spPr bwMode="auto">
          <a:xfrm>
            <a:off x="258763" y="1528763"/>
            <a:ext cx="85693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b="1">
                <a:latin typeface="Tahoma" panose="020B0604030504040204" pitchFamily="34" charset="0"/>
              </a:rPr>
              <a:t>①　語彙指導の改善・充実</a:t>
            </a:r>
            <a:endParaRPr kumimoji="1" lang="en-US" altLang="ja-JP" sz="2800" b="1">
              <a:latin typeface="Tahoma" panose="020B0604030504040204" pitchFamily="34" charset="0"/>
            </a:endParaRPr>
          </a:p>
          <a:p>
            <a:pPr eaLnBrk="1" hangingPunct="1"/>
            <a:r>
              <a:rPr kumimoji="1" lang="ja-JP" altLang="en-US" sz="2400">
                <a:latin typeface="Tahoma" panose="020B0604030504040204" pitchFamily="34" charset="0"/>
              </a:rPr>
              <a:t>　　　各学年において，指導の重点となる語句のまとまりを示し，</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語句への理解を深める指導事項を系統化　　　</a:t>
            </a:r>
            <a:endParaRPr kumimoji="1" lang="en-US" altLang="ja-JP" sz="2400">
              <a:latin typeface="Tahoma" panose="020B0604030504040204" pitchFamily="34" charset="0"/>
            </a:endParaRPr>
          </a:p>
          <a:p>
            <a:pPr eaLnBrk="1" hangingPunct="1"/>
            <a:r>
              <a:rPr kumimoji="1" lang="ja-JP" altLang="en-US" sz="2800" b="1">
                <a:latin typeface="Tahoma" panose="020B0604030504040204" pitchFamily="34" charset="0"/>
              </a:rPr>
              <a:t>➁　情報の扱い方に関する指導の改善・充実</a:t>
            </a:r>
            <a:endParaRPr kumimoji="1" lang="en-US" altLang="ja-JP" sz="2800" b="1">
              <a:latin typeface="Tahoma" panose="020B0604030504040204" pitchFamily="34" charset="0"/>
            </a:endParaRPr>
          </a:p>
          <a:p>
            <a:pPr eaLnBrk="1" hangingPunct="1"/>
            <a:r>
              <a:rPr kumimoji="1" lang="ja-JP" altLang="en-US" sz="2400">
                <a:latin typeface="Tahoma" panose="020B0604030504040204" pitchFamily="34" charset="0"/>
              </a:rPr>
              <a:t>　　　「情報の扱い方に関する事項」を新設し，「情報と情報との関　</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係」と「情報の整理」の二つの系統に整理</a:t>
            </a:r>
            <a:endParaRPr kumimoji="1" lang="en-US" altLang="ja-JP" sz="2400">
              <a:latin typeface="Tahoma" panose="020B0604030504040204" pitchFamily="34" charset="0"/>
            </a:endParaRPr>
          </a:p>
          <a:p>
            <a:pPr eaLnBrk="1" hangingPunct="1"/>
            <a:r>
              <a:rPr kumimoji="1" lang="ja-JP" altLang="en-US" sz="2800" b="1">
                <a:latin typeface="Tahoma" panose="020B0604030504040204" pitchFamily="34" charset="0"/>
              </a:rPr>
              <a:t>③　学習過程の明確化，「考えの形成」の重視</a:t>
            </a:r>
            <a:endParaRPr kumimoji="1" lang="en-US" altLang="ja-JP" sz="2800" b="1">
              <a:latin typeface="Tahoma" panose="020B0604030504040204" pitchFamily="34" charset="0"/>
            </a:endParaRPr>
          </a:p>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思考力，判断力，表現力等</a:t>
            </a:r>
            <a:r>
              <a:rPr kumimoji="1" lang="en-US" altLang="ja-JP" sz="2400">
                <a:latin typeface="Tahoma" panose="020B0604030504040204" pitchFamily="34" charset="0"/>
              </a:rPr>
              <a:t>〕</a:t>
            </a:r>
            <a:r>
              <a:rPr kumimoji="1" lang="ja-JP" altLang="en-US" sz="2400">
                <a:latin typeface="Tahoma" panose="020B0604030504040204" pitchFamily="34" charset="0"/>
              </a:rPr>
              <a:t>の各領域の学習過程の明確化，　　　</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全ての領域における自分の考えを形成する学習過程を重視，</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「考えの形成」に関する指導事項の位置付け</a:t>
            </a:r>
            <a:endParaRPr kumimoji="1" lang="en-US" altLang="ja-JP" sz="2400">
              <a:latin typeface="Tahoma" panose="020B0604030504040204" pitchFamily="34" charset="0"/>
            </a:endParaRPr>
          </a:p>
          <a:p>
            <a:pPr eaLnBrk="1" hangingPunct="1"/>
            <a:r>
              <a:rPr kumimoji="1" lang="ja-JP" altLang="en-US" sz="2800" b="1">
                <a:latin typeface="Tahoma" panose="020B0604030504040204" pitchFamily="34" charset="0"/>
              </a:rPr>
              <a:t>➃　我が国の言語文化に関する指導の改善・充実</a:t>
            </a:r>
            <a:endParaRPr kumimoji="1" lang="en-US" altLang="ja-JP" sz="2800" b="1">
              <a:latin typeface="Tahoma" panose="020B0604030504040204" pitchFamily="34" charset="0"/>
            </a:endParaRPr>
          </a:p>
          <a:p>
            <a:pPr eaLnBrk="1" hangingPunct="1"/>
            <a:r>
              <a:rPr kumimoji="1" lang="ja-JP" altLang="en-US" sz="2400">
                <a:latin typeface="Tahoma" panose="020B0604030504040204" pitchFamily="34" charset="0"/>
              </a:rPr>
              <a:t>　　　「伝統的な言語文化」，「言葉の由来や変化」，「書写」，「読</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書」に整理，内容改善</a:t>
            </a:r>
            <a:endParaRPr kumimoji="1" lang="en-US" altLang="ja-JP" sz="2800">
              <a:latin typeface="Tahoma" panose="020B0604030504040204" pitchFamily="34" charset="0"/>
            </a:endParaRPr>
          </a:p>
        </p:txBody>
      </p:sp>
      <p:sp>
        <p:nvSpPr>
          <p:cNvPr id="8" name="角丸四角形 7"/>
          <p:cNvSpPr/>
          <p:nvPr/>
        </p:nvSpPr>
        <p:spPr>
          <a:xfrm>
            <a:off x="1475656" y="8345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（２）学習内容の改善・充実</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329"/>
    </mc:Choice>
    <mc:Fallback xmlns="">
      <p:transition spd="slow" advTm="9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704013" y="44450"/>
            <a:ext cx="24114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P9-10</a:t>
            </a:r>
            <a:endParaRPr lang="ja-JP" altLang="en-US" dirty="0"/>
          </a:p>
        </p:txBody>
      </p:sp>
      <p:sp>
        <p:nvSpPr>
          <p:cNvPr id="6" name="正方形/長方形 5"/>
          <p:cNvSpPr/>
          <p:nvPr/>
        </p:nvSpPr>
        <p:spPr>
          <a:xfrm>
            <a:off x="250825" y="1235075"/>
            <a:ext cx="8642350" cy="14478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485" name="テキスト ボックス 6"/>
          <p:cNvSpPr txBox="1">
            <a:spLocks noChangeArrowheads="1"/>
          </p:cNvSpPr>
          <p:nvPr/>
        </p:nvSpPr>
        <p:spPr bwMode="auto">
          <a:xfrm>
            <a:off x="250825" y="1520825"/>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小・中学校を通じて，</a:t>
            </a:r>
            <a:r>
              <a:rPr kumimoji="1" lang="en-US" altLang="ja-JP" sz="2400">
                <a:latin typeface="Tahoma" panose="020B0604030504040204" pitchFamily="34" charset="0"/>
              </a:rPr>
              <a:t>〔</a:t>
            </a:r>
            <a:r>
              <a:rPr kumimoji="1" lang="ja-JP" altLang="en-US" sz="2400">
                <a:latin typeface="Tahoma" panose="020B0604030504040204" pitchFamily="34" charset="0"/>
              </a:rPr>
              <a:t>知識及び技能</a:t>
            </a:r>
            <a:r>
              <a:rPr kumimoji="1" lang="en-US" altLang="ja-JP" sz="2400">
                <a:latin typeface="Tahoma" panose="020B0604030504040204" pitchFamily="34" charset="0"/>
              </a:rPr>
              <a:t>〕</a:t>
            </a:r>
            <a:r>
              <a:rPr kumimoji="1" lang="ja-JP" altLang="en-US" sz="2400">
                <a:latin typeface="Tahoma" panose="020B0604030504040204" pitchFamily="34" charset="0"/>
              </a:rPr>
              <a:t>の指導事項及び</a:t>
            </a:r>
            <a:r>
              <a:rPr kumimoji="1" lang="en-US" altLang="ja-JP" sz="2400">
                <a:latin typeface="Tahoma" panose="020B0604030504040204" pitchFamily="34" charset="0"/>
              </a:rPr>
              <a:t>〔</a:t>
            </a:r>
            <a:r>
              <a:rPr kumimoji="1" lang="ja-JP" altLang="en-US" sz="2400">
                <a:latin typeface="Tahoma" panose="020B0604030504040204" pitchFamily="34" charset="0"/>
              </a:rPr>
              <a:t>思考力，判断力，表現力等</a:t>
            </a:r>
            <a:r>
              <a:rPr kumimoji="1" lang="en-US" altLang="ja-JP" sz="2400">
                <a:latin typeface="Tahoma" panose="020B0604030504040204" pitchFamily="34" charset="0"/>
              </a:rPr>
              <a:t>〕</a:t>
            </a:r>
            <a:r>
              <a:rPr kumimoji="1" lang="ja-JP" altLang="en-US" sz="2400">
                <a:latin typeface="Tahoma" panose="020B0604030504040204" pitchFamily="34" charset="0"/>
              </a:rPr>
              <a:t>の指導事項と言語活動例の重点を置くべき指導内容の明確化，系統化（系統表参照）　</a:t>
            </a:r>
            <a:endParaRPr kumimoji="1" lang="en-US" altLang="ja-JP" sz="2800">
              <a:latin typeface="Tahoma" panose="020B0604030504040204" pitchFamily="34" charset="0"/>
            </a:endParaRPr>
          </a:p>
        </p:txBody>
      </p:sp>
      <p:sp>
        <p:nvSpPr>
          <p:cNvPr id="8" name="角丸四角形 7"/>
          <p:cNvSpPr/>
          <p:nvPr/>
        </p:nvSpPr>
        <p:spPr>
          <a:xfrm>
            <a:off x="1475656" y="88576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（３）学習の系統性の重視</a:t>
            </a:r>
          </a:p>
        </p:txBody>
      </p:sp>
      <p:sp>
        <p:nvSpPr>
          <p:cNvPr id="11" name="正方形/長方形 10"/>
          <p:cNvSpPr/>
          <p:nvPr/>
        </p:nvSpPr>
        <p:spPr>
          <a:xfrm>
            <a:off x="258763" y="3106738"/>
            <a:ext cx="8642350" cy="11795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490" name="テキスト ボックス 6"/>
          <p:cNvSpPr txBox="1">
            <a:spLocks noChangeArrowheads="1"/>
          </p:cNvSpPr>
          <p:nvPr/>
        </p:nvSpPr>
        <p:spPr bwMode="auto">
          <a:xfrm>
            <a:off x="279400" y="3451225"/>
            <a:ext cx="8707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思考力，判断力，表現力等</a:t>
            </a:r>
            <a:r>
              <a:rPr kumimoji="1" lang="en-US" altLang="ja-JP" sz="2400">
                <a:latin typeface="Tahoma" panose="020B0604030504040204" pitchFamily="34" charset="0"/>
              </a:rPr>
              <a:t>〕</a:t>
            </a:r>
            <a:r>
              <a:rPr kumimoji="1" lang="ja-JP" altLang="en-US" sz="2400">
                <a:latin typeface="Tahoma" panose="020B0604030504040204" pitchFamily="34" charset="0"/>
              </a:rPr>
              <a:t>の各領域における指導事項と言語活動例の関係の明確化，種類ごとにまとめた言語活動例の提示</a:t>
            </a:r>
            <a:endParaRPr kumimoji="1" lang="en-US" altLang="ja-JP" sz="2800">
              <a:latin typeface="Tahoma" panose="020B0604030504040204" pitchFamily="34" charset="0"/>
            </a:endParaRPr>
          </a:p>
        </p:txBody>
      </p:sp>
      <p:sp>
        <p:nvSpPr>
          <p:cNvPr id="7" name="角丸四角形 6"/>
          <p:cNvSpPr/>
          <p:nvPr/>
        </p:nvSpPr>
        <p:spPr>
          <a:xfrm>
            <a:off x="1475656" y="2799636"/>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（４）授業改善のための言語活動の創意工夫</a:t>
            </a:r>
          </a:p>
        </p:txBody>
      </p:sp>
      <p:sp>
        <p:nvSpPr>
          <p:cNvPr id="10" name="正方形/長方形 9"/>
          <p:cNvSpPr/>
          <p:nvPr/>
        </p:nvSpPr>
        <p:spPr>
          <a:xfrm>
            <a:off x="250825" y="4764088"/>
            <a:ext cx="8713788" cy="15113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495" name="テキスト ボックス 6"/>
          <p:cNvSpPr txBox="1">
            <a:spLocks noChangeArrowheads="1"/>
          </p:cNvSpPr>
          <p:nvPr/>
        </p:nvSpPr>
        <p:spPr bwMode="auto">
          <a:xfrm>
            <a:off x="255588" y="5143500"/>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知識及び技能</a:t>
            </a:r>
            <a:r>
              <a:rPr kumimoji="1" lang="en-US" altLang="ja-JP" sz="2400">
                <a:latin typeface="Tahoma" panose="020B0604030504040204" pitchFamily="34" charset="0"/>
              </a:rPr>
              <a:t>〕</a:t>
            </a:r>
            <a:r>
              <a:rPr kumimoji="1" lang="ja-JP" altLang="en-US" sz="2400">
                <a:latin typeface="Tahoma" panose="020B0604030504040204" pitchFamily="34" charset="0"/>
              </a:rPr>
              <a:t>に「読書」に関する指導事項の位置付け</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「読むこと」の領域における，学校図書館などを利用して様々な本などから情報を得て活用する言語活動例の提示　　　　　　　</a:t>
            </a:r>
            <a:endParaRPr kumimoji="1" lang="en-US" altLang="ja-JP" sz="2800">
              <a:latin typeface="Tahoma" panose="020B0604030504040204" pitchFamily="34" charset="0"/>
            </a:endParaRPr>
          </a:p>
        </p:txBody>
      </p:sp>
      <p:sp>
        <p:nvSpPr>
          <p:cNvPr id="13" name="角丸四角形 12"/>
          <p:cNvSpPr/>
          <p:nvPr/>
        </p:nvSpPr>
        <p:spPr>
          <a:xfrm>
            <a:off x="1475656" y="44268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（５）読書指導の改善・充実</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488"/>
    </mc:Choice>
    <mc:Fallback xmlns="">
      <p:transition spd="slow" advTm="12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10"/>
          <p:cNvSpPr>
            <a:spLocks noChangeArrowheads="1"/>
          </p:cNvSpPr>
          <p:nvPr/>
        </p:nvSpPr>
        <p:spPr bwMode="auto">
          <a:xfrm>
            <a:off x="130175" y="1533525"/>
            <a:ext cx="8947150" cy="4703763"/>
          </a:xfrm>
          <a:prstGeom prst="foldedCorner">
            <a:avLst>
              <a:gd name="adj" fmla="val 12500"/>
            </a:avLst>
          </a:prstGeom>
          <a:solidFill>
            <a:srgbClr val="FFFFFF"/>
          </a:solidFill>
          <a:ln w="9525">
            <a:solidFill>
              <a:schemeClr val="tx1"/>
            </a:solidFill>
            <a:round/>
            <a:headEnd/>
            <a:tailEnd/>
          </a:ln>
        </p:spPr>
        <p:txBody>
          <a:bodyPr wrap="none" anchor="ctr"/>
          <a:lstStyle/>
          <a:p>
            <a:pPr algn="just" eaLnBrk="1" hangingPunct="1">
              <a:defRPr/>
            </a:pPr>
            <a:r>
              <a:rPr kumimoji="1" lang="ja-JP" altLang="en-US" sz="2400" dirty="0">
                <a:latin typeface="Tahoma" pitchFamily="34" charset="0"/>
              </a:rPr>
              <a:t>　</a:t>
            </a:r>
            <a:endParaRPr kumimoji="1" lang="en-US" altLang="ja-JP" sz="2400" dirty="0">
              <a:latin typeface="Tahoma" pitchFamily="34" charset="0"/>
            </a:endParaRPr>
          </a:p>
          <a:p>
            <a:pPr algn="just" eaLnBrk="1" hangingPunct="1">
              <a:defRPr/>
            </a:pPr>
            <a:r>
              <a:rPr kumimoji="1" lang="ja-JP" altLang="en-US" sz="2400" dirty="0">
                <a:latin typeface="Tahoma" pitchFamily="34" charset="0"/>
              </a:rPr>
              <a:t>　 言葉による見方・考え方を働かせ，言語活動を通して，国語で正確</a:t>
            </a:r>
            <a:endParaRPr kumimoji="1" lang="en-US" altLang="ja-JP" sz="2400" dirty="0">
              <a:latin typeface="Tahoma" pitchFamily="34" charset="0"/>
            </a:endParaRPr>
          </a:p>
          <a:p>
            <a:pPr algn="just" eaLnBrk="1" hangingPunct="1">
              <a:defRPr/>
            </a:pPr>
            <a:r>
              <a:rPr kumimoji="1" lang="ja-JP" altLang="en-US" sz="2400" dirty="0">
                <a:latin typeface="Tahoma" pitchFamily="34" charset="0"/>
              </a:rPr>
              <a:t>に理解し適切に表現する資質・能力を次のとおり育成することを目指</a:t>
            </a:r>
            <a:endParaRPr kumimoji="1" lang="en-US" altLang="ja-JP" sz="2400" dirty="0">
              <a:latin typeface="Tahoma" pitchFamily="34" charset="0"/>
            </a:endParaRPr>
          </a:p>
          <a:p>
            <a:pPr algn="just" eaLnBrk="1" hangingPunct="1">
              <a:defRPr/>
            </a:pPr>
            <a:r>
              <a:rPr kumimoji="1" lang="ja-JP" altLang="en-US" sz="2400" dirty="0">
                <a:latin typeface="Tahoma" pitchFamily="34" charset="0"/>
              </a:rPr>
              <a:t>す。</a:t>
            </a:r>
            <a:endParaRPr kumimoji="1" lang="en-US" altLang="ja-JP" sz="2400" dirty="0">
              <a:latin typeface="Tahoma" pitchFamily="34" charset="0"/>
            </a:endParaRPr>
          </a:p>
          <a:p>
            <a:pPr marL="457200" indent="-457200" algn="just" eaLnBrk="1" hangingPunct="1">
              <a:buFontTx/>
              <a:buAutoNum type="arabicParenBoth"/>
              <a:defRPr/>
            </a:pPr>
            <a:r>
              <a:rPr kumimoji="1" lang="ja-JP" altLang="en-US" sz="2400" dirty="0">
                <a:latin typeface="Tahoma" pitchFamily="34" charset="0"/>
              </a:rPr>
              <a:t>　社会生活に必要な国語について，その特質を理解し適切に使う</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ことができるようにする。「知識及び技能」</a:t>
            </a:r>
            <a:endParaRPr kumimoji="1" lang="en-US" altLang="ja-JP" sz="2400" dirty="0">
              <a:latin typeface="Tahoma" pitchFamily="34" charset="0"/>
            </a:endParaRPr>
          </a:p>
          <a:p>
            <a:pPr marL="457200" indent="-457200" algn="just" eaLnBrk="1" hangingPunct="1">
              <a:defRPr/>
            </a:pPr>
            <a:endParaRPr kumimoji="1" lang="en-US" altLang="ja-JP" sz="2400" dirty="0">
              <a:latin typeface="Tahoma" pitchFamily="34" charset="0"/>
            </a:endParaRPr>
          </a:p>
          <a:p>
            <a:pPr marL="457200" indent="-457200" algn="just" eaLnBrk="1" hangingPunct="1">
              <a:buFontTx/>
              <a:buAutoNum type="arabicParenBoth" startAt="2"/>
              <a:defRPr/>
            </a:pPr>
            <a:r>
              <a:rPr kumimoji="1" lang="ja-JP" altLang="en-US" sz="2400" dirty="0">
                <a:latin typeface="Tahoma" pitchFamily="34" charset="0"/>
              </a:rPr>
              <a:t>  社会生活における人との関わりの中で伝え合う力を高め，思考</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力や想像力を養う。「思考力，判断力，表現力等」</a:t>
            </a:r>
            <a:endParaRPr kumimoji="1" lang="en-US" altLang="ja-JP" sz="2400" dirty="0">
              <a:latin typeface="Tahoma" pitchFamily="34" charset="0"/>
            </a:endParaRPr>
          </a:p>
          <a:p>
            <a:pPr marL="457200" indent="-457200" algn="just" eaLnBrk="1" hangingPunct="1">
              <a:defRPr/>
            </a:pPr>
            <a:endParaRPr kumimoji="1" lang="en-US" altLang="ja-JP" sz="2400" dirty="0">
              <a:latin typeface="Tahoma" pitchFamily="34" charset="0"/>
            </a:endParaRPr>
          </a:p>
          <a:p>
            <a:pPr marL="457200" indent="-457200" algn="just" eaLnBrk="1" hangingPunct="1">
              <a:buFontTx/>
              <a:buAutoNum type="arabicParenBoth" startAt="3"/>
              <a:defRPr/>
            </a:pPr>
            <a:r>
              <a:rPr kumimoji="1" lang="ja-JP" altLang="en-US" sz="2400" dirty="0">
                <a:latin typeface="Tahoma" pitchFamily="34" charset="0"/>
              </a:rPr>
              <a:t>　言葉がもつ価値を認識するとともに，言語感覚を豊かにし，我が</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国の言語文化に関わり，国語を尊重してその能力の向上を図る態</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度を養う。「学びに向かう力，人間性等」</a:t>
            </a:r>
            <a:endParaRPr kumimoji="1" lang="en-US" altLang="ja-JP" sz="2400" dirty="0">
              <a:latin typeface="Tahoma" pitchFamily="34" charset="0"/>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P11</a:t>
            </a:r>
            <a:endParaRPr lang="ja-JP" altLang="en-US" dirty="0"/>
          </a:p>
          <a:p>
            <a:pPr algn="ctr" eaLnBrk="1" fontAlgn="auto" hangingPunct="1">
              <a:spcBef>
                <a:spcPct val="0"/>
              </a:spcBef>
              <a:spcAft>
                <a:spcPts val="0"/>
              </a:spcAft>
              <a:buClrTx/>
              <a:buSzTx/>
              <a:buFontTx/>
              <a:buNone/>
              <a:defRPr/>
            </a:pPr>
            <a:endParaRPr lang="ja-JP" altLang="en-US" dirty="0"/>
          </a:p>
        </p:txBody>
      </p:sp>
      <p:sp>
        <p:nvSpPr>
          <p:cNvPr id="22532" name="Text Box 19"/>
          <p:cNvSpPr txBox="1">
            <a:spLocks noChangeArrowheads="1"/>
          </p:cNvSpPr>
          <p:nvPr/>
        </p:nvSpPr>
        <p:spPr bwMode="auto">
          <a:xfrm>
            <a:off x="141288" y="981075"/>
            <a:ext cx="32416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2253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67"/>
    </mc:Choice>
    <mc:Fallback xmlns="">
      <p:transition spd="slow" advTm="3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446088"/>
            <a:ext cx="9144000" cy="73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9" name="テキスト ボックス 6"/>
          <p:cNvSpPr txBox="1">
            <a:spLocks noChangeArrowheads="1"/>
          </p:cNvSpPr>
          <p:nvPr/>
        </p:nvSpPr>
        <p:spPr bwMode="auto">
          <a:xfrm>
            <a:off x="104775" y="2859088"/>
            <a:ext cx="90122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600"/>
              </a:lnSpc>
            </a:pPr>
            <a:r>
              <a:rPr kumimoji="1" lang="ja-JP" altLang="en-US" sz="2400">
                <a:latin typeface="ＭＳ ゴシック" panose="020B0609070205080204" pitchFamily="49" charset="-128"/>
                <a:ea typeface="ＭＳ ゴシック" panose="020B0609070205080204" pitchFamily="49" charset="-128"/>
              </a:rPr>
              <a:t>　生徒が学習の中で，対象と言葉，言葉と言葉との関係を，言葉の意味，働き，使い方等に着目して捉えたり問い直したりして，言葉への自覚を高めること。</a:t>
            </a:r>
          </a:p>
        </p:txBody>
      </p:sp>
      <p:sp>
        <p:nvSpPr>
          <p:cNvPr id="6" name="角丸四角形 5"/>
          <p:cNvSpPr/>
          <p:nvPr/>
        </p:nvSpPr>
        <p:spPr>
          <a:xfrm>
            <a:off x="68263" y="2825750"/>
            <a:ext cx="9005887"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AutoShape 17"/>
          <p:cNvSpPr>
            <a:spLocks noChangeArrowheads="1"/>
          </p:cNvSpPr>
          <p:nvPr/>
        </p:nvSpPr>
        <p:spPr bwMode="auto">
          <a:xfrm>
            <a:off x="6372225" y="44450"/>
            <a:ext cx="2771775" cy="649288"/>
          </a:xfrm>
          <a:prstGeom prst="ribbon">
            <a:avLst>
              <a:gd name="adj1" fmla="val 12449"/>
              <a:gd name="adj2" fmla="val 68924"/>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P12</a:t>
            </a:r>
            <a:endParaRPr lang="ja-JP" altLang="en-US" b="1" dirty="0"/>
          </a:p>
          <a:p>
            <a:pPr algn="ctr" eaLnBrk="1" fontAlgn="auto" hangingPunct="1">
              <a:spcBef>
                <a:spcPct val="0"/>
              </a:spcBef>
              <a:spcAft>
                <a:spcPts val="0"/>
              </a:spcAft>
              <a:buClrTx/>
              <a:buSzTx/>
              <a:buFontTx/>
              <a:buNone/>
              <a:defRPr/>
            </a:pPr>
            <a:endParaRPr lang="ja-JP" altLang="en-US" dirty="0"/>
          </a:p>
        </p:txBody>
      </p:sp>
      <p:sp>
        <p:nvSpPr>
          <p:cNvPr id="24582" name="Text Box 19"/>
          <p:cNvSpPr txBox="1">
            <a:spLocks noChangeArrowheads="1"/>
          </p:cNvSpPr>
          <p:nvPr/>
        </p:nvSpPr>
        <p:spPr bwMode="auto">
          <a:xfrm>
            <a:off x="4763" y="58896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24583" name="AutoShape 21"/>
          <p:cNvSpPr>
            <a:spLocks noChangeArrowheads="1"/>
          </p:cNvSpPr>
          <p:nvPr/>
        </p:nvSpPr>
        <p:spPr bwMode="auto">
          <a:xfrm>
            <a:off x="58738" y="-57150"/>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5" name="正方形/長方形 4"/>
          <p:cNvSpPr/>
          <p:nvPr/>
        </p:nvSpPr>
        <p:spPr>
          <a:xfrm>
            <a:off x="71438" y="2232025"/>
            <a:ext cx="7366000"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ＭＳ ゴシック" pitchFamily="49" charset="-128"/>
                <a:ea typeface="ＭＳ ゴシック" pitchFamily="49" charset="-128"/>
              </a:rPr>
              <a:t>「言葉による見方・考え方を働かせ」</a:t>
            </a:r>
            <a:r>
              <a:rPr kumimoji="1" lang="ja-JP" altLang="en-US" sz="2800" dirty="0" err="1">
                <a:latin typeface="ＭＳ ゴシック" pitchFamily="49" charset="-128"/>
                <a:ea typeface="ＭＳ ゴシック" pitchFamily="49" charset="-128"/>
              </a:rPr>
              <a:t>る</a:t>
            </a:r>
            <a:r>
              <a:rPr kumimoji="1" lang="ja-JP" altLang="en-US" sz="2800" dirty="0">
                <a:latin typeface="ＭＳ ゴシック" pitchFamily="49" charset="-128"/>
                <a:ea typeface="ＭＳ ゴシック" pitchFamily="49" charset="-128"/>
              </a:rPr>
              <a:t>とは</a:t>
            </a:r>
            <a:endParaRPr lang="ja-JP" altLang="en-US" sz="2800" dirty="0">
              <a:latin typeface="ＭＳ ゴシック" pitchFamily="49" charset="-128"/>
              <a:ea typeface="ＭＳ ゴシック" pitchFamily="49" charset="-128"/>
            </a:endParaRPr>
          </a:p>
        </p:txBody>
      </p:sp>
      <p:sp>
        <p:nvSpPr>
          <p:cNvPr id="24585" name="テキスト ボックス 6"/>
          <p:cNvSpPr txBox="1">
            <a:spLocks noChangeArrowheads="1"/>
          </p:cNvSpPr>
          <p:nvPr/>
        </p:nvSpPr>
        <p:spPr bwMode="auto">
          <a:xfrm>
            <a:off x="115888" y="3975100"/>
            <a:ext cx="9012237"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ゴシック" panose="020B0609070205080204" pitchFamily="49" charset="-128"/>
                <a:ea typeface="ＭＳ ゴシック" panose="020B0609070205080204" pitchFamily="49" charset="-128"/>
              </a:rPr>
              <a:t>　</a:t>
            </a:r>
            <a:r>
              <a:rPr kumimoji="1" lang="ja-JP" altLang="en-US" sz="2200">
                <a:latin typeface="ＭＳ ゴシック" panose="020B0609070205080204" pitchFamily="49" charset="-128"/>
                <a:ea typeface="ＭＳ ゴシック" panose="020B0609070205080204" pitchFamily="49" charset="-128"/>
              </a:rPr>
              <a:t>様々な事象の内容を自然科学や社会科学等の視点から理解することを直接の学習目的としない国語科においては，言葉を通じた理解や表現及びそこで用いられる言葉そのものを学習対象としている。</a:t>
            </a:r>
            <a:endParaRPr kumimoji="1" lang="en-US" altLang="ja-JP" sz="2200">
              <a:latin typeface="ＭＳ ゴシック" panose="020B0609070205080204" pitchFamily="49" charset="-128"/>
              <a:ea typeface="ＭＳ ゴシック" panose="020B0609070205080204" pitchFamily="49" charset="-128"/>
            </a:endParaRPr>
          </a:p>
          <a:p>
            <a:r>
              <a:rPr kumimoji="1" lang="ja-JP" altLang="en-US" sz="2200">
                <a:latin typeface="ＭＳ ゴシック" panose="020B0609070205080204" pitchFamily="49" charset="-128"/>
                <a:ea typeface="ＭＳ ゴシック" panose="020B0609070205080204" pitchFamily="49" charset="-128"/>
              </a:rPr>
              <a:t>　「言葉による見方・考え方」を働かせることが国語科において育成を目指す資質・能力をよりよく身に付けることにつながる。</a:t>
            </a:r>
            <a:endParaRPr kumimoji="1" lang="en-US" altLang="ja-JP" sz="2200">
              <a:latin typeface="ＭＳ ゴシック" panose="020B0609070205080204" pitchFamily="49" charset="-128"/>
              <a:ea typeface="ＭＳ ゴシック" panose="020B0609070205080204" pitchFamily="49" charset="-128"/>
            </a:endParaRPr>
          </a:p>
          <a:p>
            <a:r>
              <a:rPr kumimoji="1" lang="ja-JP" altLang="en-US" sz="2200">
                <a:latin typeface="ＭＳ ゴシック" panose="020B0609070205080204" pitchFamily="49" charset="-128"/>
                <a:ea typeface="ＭＳ ゴシック" panose="020B0609070205080204" pitchFamily="49" charset="-128"/>
              </a:rPr>
              <a:t>　言語能力を育成する中心的な役割を担う国語科において，言語活動を通して資質・能力を育成する。言語活動を通して，国語で正確に理解し適切に表現する資質・能力を育成する。</a:t>
            </a:r>
          </a:p>
        </p:txBody>
      </p:sp>
      <p:sp>
        <p:nvSpPr>
          <p:cNvPr id="24586" name="AutoShape 10"/>
          <p:cNvSpPr>
            <a:spLocks noChangeArrowheads="1"/>
          </p:cNvSpPr>
          <p:nvPr/>
        </p:nvSpPr>
        <p:spPr bwMode="auto">
          <a:xfrm>
            <a:off x="77788" y="1031875"/>
            <a:ext cx="8947150" cy="1165225"/>
          </a:xfrm>
          <a:prstGeom prst="foldedCorner">
            <a:avLst>
              <a:gd name="adj" fmla="val 12500"/>
            </a:avLst>
          </a:prstGeom>
          <a:solidFill>
            <a:srgbClr val="FFFFFF"/>
          </a:solidFill>
          <a:ln w="9525">
            <a:solidFill>
              <a:schemeClr val="tx1"/>
            </a:solidFill>
            <a:round/>
            <a:headEnd/>
            <a:tailEnd/>
          </a:ln>
        </p:spPr>
        <p:txBody>
          <a:bodyPr wrap="none"/>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a:latin typeface="Tahoma" panose="020B0604030504040204" pitchFamily="34" charset="0"/>
              </a:rPr>
              <a:t>　言葉による見方・考え方を働かせ，言語活動を通して，国語で正確</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に理解し適切に表現する資質・能力を次のとおり育成することを目指</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す。</a:t>
            </a:r>
            <a:endParaRPr kumimoji="1" lang="en-US" altLang="ja-JP" sz="2400">
              <a:latin typeface="Tahoma" panose="020B0604030504040204" pitchFamily="34" charset="0"/>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755"/>
    </mc:Choice>
    <mc:Fallback xmlns="">
      <p:transition spd="slow" advTm="6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P11</a:t>
            </a:r>
            <a:endParaRPr lang="ja-JP" altLang="en-US" dirty="0"/>
          </a:p>
          <a:p>
            <a:pPr algn="ctr" eaLnBrk="1" fontAlgn="auto" hangingPunct="1">
              <a:spcBef>
                <a:spcPct val="0"/>
              </a:spcBef>
              <a:spcAft>
                <a:spcPts val="0"/>
              </a:spcAft>
              <a:buClrTx/>
              <a:buSzTx/>
              <a:buFontTx/>
              <a:buNone/>
              <a:defRPr/>
            </a:pPr>
            <a:endParaRPr lang="ja-JP" altLang="en-US" dirty="0"/>
          </a:p>
        </p:txBody>
      </p:sp>
      <p:sp>
        <p:nvSpPr>
          <p:cNvPr id="26628" name="Text Box 19"/>
          <p:cNvSpPr txBox="1">
            <a:spLocks noChangeArrowheads="1"/>
          </p:cNvSpPr>
          <p:nvPr/>
        </p:nvSpPr>
        <p:spPr bwMode="auto">
          <a:xfrm>
            <a:off x="141288" y="77946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26629" name="AutoShape 21"/>
          <p:cNvSpPr>
            <a:spLocks noChangeArrowheads="1"/>
          </p:cNvSpPr>
          <p:nvPr/>
        </p:nvSpPr>
        <p:spPr bwMode="auto">
          <a:xfrm>
            <a:off x="0" y="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9" name="角丸四角形 8"/>
          <p:cNvSpPr/>
          <p:nvPr/>
        </p:nvSpPr>
        <p:spPr>
          <a:xfrm>
            <a:off x="53975" y="2081213"/>
            <a:ext cx="9005888" cy="1209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31" name="テキスト ボックス 10"/>
          <p:cNvSpPr txBox="1">
            <a:spLocks noChangeArrowheads="1"/>
          </p:cNvSpPr>
          <p:nvPr/>
        </p:nvSpPr>
        <p:spPr bwMode="auto">
          <a:xfrm>
            <a:off x="293688" y="2230438"/>
            <a:ext cx="8804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ゴシック" panose="020B0609070205080204" pitchFamily="49" charset="-128"/>
                <a:ea typeface="ＭＳ ゴシック" panose="020B0609070205080204" pitchFamily="49" charset="-128"/>
              </a:rPr>
              <a:t>　国語で表現された内容や事柄を正確に理解する資質・能力</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国語を使って内容や事柄を適切に表現する資質・能力。</a:t>
            </a:r>
          </a:p>
        </p:txBody>
      </p:sp>
      <p:sp>
        <p:nvSpPr>
          <p:cNvPr id="15" name="正方形/長方形 14"/>
          <p:cNvSpPr/>
          <p:nvPr/>
        </p:nvSpPr>
        <p:spPr>
          <a:xfrm>
            <a:off x="112713" y="1441450"/>
            <a:ext cx="8982075"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ＭＳ ゴシック" pitchFamily="49" charset="-128"/>
                <a:ea typeface="ＭＳ ゴシック" pitchFamily="49" charset="-128"/>
              </a:rPr>
              <a:t>「国語で正確に理解し適切に表現する資質･能力」とは</a:t>
            </a:r>
            <a:endParaRPr lang="ja-JP" altLang="en-US" sz="2800" dirty="0">
              <a:latin typeface="ＭＳ ゴシック" pitchFamily="49" charset="-128"/>
              <a:ea typeface="ＭＳ ゴシック" pitchFamily="49" charset="-128"/>
            </a:endParaRPr>
          </a:p>
        </p:txBody>
      </p:sp>
      <p:sp>
        <p:nvSpPr>
          <p:cNvPr id="10" name="正方形/長方形 9"/>
          <p:cNvSpPr/>
          <p:nvPr/>
        </p:nvSpPr>
        <p:spPr>
          <a:xfrm flipV="1">
            <a:off x="0" y="6165850"/>
            <a:ext cx="9144000" cy="6921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34" name="テキスト ボックス 10"/>
          <p:cNvSpPr txBox="1">
            <a:spLocks noChangeArrowheads="1"/>
          </p:cNvSpPr>
          <p:nvPr/>
        </p:nvSpPr>
        <p:spPr bwMode="auto">
          <a:xfrm>
            <a:off x="260350" y="3363913"/>
            <a:ext cx="86233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ゴシック" panose="020B0609070205080204" pitchFamily="49" charset="-128"/>
                <a:ea typeface="ＭＳ ゴシック" panose="020B0609070205080204" pitchFamily="49" charset="-128"/>
              </a:rPr>
              <a:t>　正確に理解する資質・能力と，適切に表現する資質・能力とは，連続的かつ同時的に機能するものであるが，表現する内容となる自分の考えなどを形成するためには国語で表現された様々な事物，経験，思い，考え等を理解することが必要である。　　</a:t>
            </a:r>
            <a:endParaRPr kumimoji="1" lang="en-US" altLang="ja-JP" sz="2400">
              <a:latin typeface="ＭＳ ゴシック" panose="020B0609070205080204" pitchFamily="49" charset="-128"/>
              <a:ea typeface="ＭＳ ゴシック" panose="020B0609070205080204" pitchFamily="49" charset="-128"/>
            </a:endParaRPr>
          </a:p>
          <a:p>
            <a:r>
              <a:rPr kumimoji="1" lang="ja-JP" altLang="en-US" sz="2400">
                <a:latin typeface="ＭＳ ゴシック" panose="020B0609070205080204" pitchFamily="49" charset="-128"/>
                <a:ea typeface="ＭＳ ゴシック" panose="020B0609070205080204" pitchFamily="49" charset="-128"/>
              </a:rPr>
              <a:t>　このため，今回の改訂では，「正確に理解」，「適切に表現」という順に示している。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266"/>
    </mc:Choice>
    <mc:Fallback xmlns="">
      <p:transition spd="slow" advTm="6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15503</Words>
  <Application>Microsoft Office PowerPoint</Application>
  <PresentationFormat>画面に合わせる (4:3)</PresentationFormat>
  <Paragraphs>1478</Paragraphs>
  <Slides>46</Slides>
  <Notes>46</Notes>
  <HiddenSlides>0</HiddenSlides>
  <MMClips>46</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46</vt:i4>
      </vt:variant>
    </vt:vector>
  </HeadingPairs>
  <TitlesOfParts>
    <vt:vector size="58" baseType="lpstr">
      <vt:lpstr>HGPｺﾞｼｯｸE</vt:lpstr>
      <vt:lpstr>HGP教科書体</vt:lpstr>
      <vt:lpstr>HGP創英角ｺﾞｼｯｸUB</vt:lpstr>
      <vt:lpstr>ＭＳ Ｐゴシック</vt:lpstr>
      <vt:lpstr>ＭＳ ゴシック</vt:lpstr>
      <vt:lpstr>ＭＳ 明朝</vt:lpstr>
      <vt:lpstr>Arial</vt:lpstr>
      <vt:lpstr>Calibri</vt:lpstr>
      <vt:lpstr>Calibri Light</vt:lpstr>
      <vt:lpstr>Tahoma</vt:lpstr>
      <vt:lpstr>Wingdings</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48</cp:revision>
  <dcterms:modified xsi:type="dcterms:W3CDTF">2021-01-09T00:51:46Z</dcterms:modified>
</cp:coreProperties>
</file>