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58" r:id="rId3"/>
  </p:sldIdLst>
  <p:sldSz cx="6858000" cy="9906000" type="A4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FF00"/>
    <a:srgbClr val="00FFFF"/>
    <a:srgbClr val="FFFF99"/>
    <a:srgbClr val="FFFFFF"/>
    <a:srgbClr val="FF00FF"/>
    <a:srgbClr val="00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2" autoAdjust="0"/>
  </p:normalViewPr>
  <p:slideViewPr>
    <p:cSldViewPr>
      <p:cViewPr>
        <p:scale>
          <a:sx n="110" d="100"/>
          <a:sy n="110" d="100"/>
        </p:scale>
        <p:origin x="924" y="-174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 smtClean="0"/>
              <a:t>【</a:t>
            </a:r>
            <a:r>
              <a:rPr kumimoji="1" lang="ja-JP" altLang="en-US" smtClean="0"/>
              <a:t>資料</a:t>
            </a:r>
            <a:r>
              <a:rPr kumimoji="1" lang="en-US" altLang="ja-JP" smtClean="0"/>
              <a:t>11】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9122E-ADC5-4764-B02E-42B8F7272B0C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F7CAE-005F-48A6-AB4B-BF40237719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05640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 smtClean="0"/>
              <a:t>【</a:t>
            </a:r>
            <a:r>
              <a:rPr kumimoji="1" lang="ja-JP" altLang="en-US" smtClean="0"/>
              <a:t>資料</a:t>
            </a:r>
            <a:r>
              <a:rPr kumimoji="1" lang="en-US" altLang="ja-JP" smtClean="0"/>
              <a:t>11】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534F6-BA06-4535-AA91-96520D55B1E4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4A28E-6F70-4EA9-9C87-60B42649CD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9687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A28E-6F70-4EA9-9C87-60B42649CD5B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【</a:t>
            </a:r>
            <a:r>
              <a:rPr kumimoji="1" lang="ja-JP" altLang="en-US" smtClean="0"/>
              <a:t>資料</a:t>
            </a:r>
            <a:r>
              <a:rPr kumimoji="1" lang="en-US" altLang="ja-JP" smtClean="0"/>
              <a:t>11】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9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【</a:t>
            </a:r>
            <a:r>
              <a:rPr kumimoji="1" lang="ja-JP" altLang="en-US" smtClean="0"/>
              <a:t>資料</a:t>
            </a:r>
            <a:r>
              <a:rPr kumimoji="1" lang="en-US" altLang="ja-JP" smtClean="0"/>
              <a:t>11】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4A28E-6F70-4EA9-9C87-60B42649CD5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64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36D5-BD67-46B9-9599-786E3B2B4A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421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EA2E2-9E18-4723-AAEB-07EF73AB47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05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50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50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34BC-41F5-48B8-A74B-C5A218E3D4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329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34F0-0E06-4DB8-AD7C-8C2C0E98A2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505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78CC1-ACB9-4AEB-8DE6-7E92266E14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951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4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4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9FB00-3B85-4ED6-8728-F455324FD4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075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1DA7-2BBC-45E8-9B56-C0E252E64A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29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29BD-EF72-4173-8F14-384880BE86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70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3009-CBA1-4735-BB72-4CACE20080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659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38572-D374-42E4-B396-E45661A33A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23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AC7A-753E-4BF0-8C11-2B5788CB7F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740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F8F382FB-03FF-45DB-AECB-4A6978F2F0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kumimoji="1"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kumimoji="1" sz="3900">
          <a:solidFill>
            <a:schemeClr val="tx1"/>
          </a:solidFill>
          <a:latin typeface="+mn-lt"/>
          <a:ea typeface="+mn-ea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7"/>
          <p:cNvSpPr>
            <a:spLocks noChangeArrowheads="1"/>
          </p:cNvSpPr>
          <p:nvPr/>
        </p:nvSpPr>
        <p:spPr bwMode="auto">
          <a:xfrm>
            <a:off x="3500438" y="6897688"/>
            <a:ext cx="3241675" cy="2087562"/>
          </a:xfrm>
          <a:prstGeom prst="foldedCorner">
            <a:avLst>
              <a:gd name="adj" fmla="val 83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15888" y="5024438"/>
            <a:ext cx="6553200" cy="144462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12663" y="1240334"/>
            <a:ext cx="55086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主催　福岡県教育委員会　　福岡県小・中学生科学研究作品展実行委員会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共催　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福岡県青少年科学館</a:t>
            </a:r>
            <a:endParaRPr lang="ja-JP" altLang="en-US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0963" y="9530996"/>
            <a:ext cx="5792098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>
            <a:spAutoFit/>
          </a:bodyPr>
          <a:lstStyle/>
          <a:p>
            <a:pPr defTabSz="1279525" eaLnBrk="1" hangingPunct="1">
              <a:defRPr/>
            </a:pPr>
            <a:r>
              <a:rPr lang="en-US" altLang="ja-JP" sz="1300">
                <a:effectLst>
                  <a:outerShdw blurRad="38100" dist="38100" dir="2700000" algn="tl">
                    <a:srgbClr val="C0C0C0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《</a:t>
            </a:r>
            <a:r>
              <a:rPr lang="ja-JP" altLang="en-US" sz="1300">
                <a:effectLst>
                  <a:outerShdw blurRad="38100" dist="38100" dir="2700000" algn="tl">
                    <a:srgbClr val="C0C0C0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問合せ先</a:t>
            </a:r>
            <a:r>
              <a:rPr lang="en-US" altLang="ja-JP" sz="1300">
                <a:effectLst>
                  <a:outerShdw blurRad="38100" dist="38100" dir="2700000" algn="tl">
                    <a:srgbClr val="C0C0C0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》</a:t>
            </a:r>
            <a:r>
              <a:rPr lang="ja-JP" altLang="en-US" sz="1300">
                <a:effectLst>
                  <a:outerShdw blurRad="38100" dist="38100" dir="2700000" algn="tl">
                    <a:srgbClr val="C0C0C0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福岡県教育庁教育振興部義務教育課　　電話（０９２）６４３－３９１０ 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 rot="-171202">
            <a:off x="685800" y="190500"/>
            <a:ext cx="4392613" cy="37306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70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夏休みのじゆうけんきゅうにチャレンジしよう！</a:t>
            </a:r>
          </a:p>
        </p:txBody>
      </p:sp>
      <p:sp>
        <p:nvSpPr>
          <p:cNvPr id="3079" name="WordArt 6"/>
          <p:cNvSpPr>
            <a:spLocks noChangeArrowheads="1" noChangeShapeType="1" noTextEdit="1"/>
          </p:cNvSpPr>
          <p:nvPr/>
        </p:nvSpPr>
        <p:spPr bwMode="auto">
          <a:xfrm>
            <a:off x="692274" y="687388"/>
            <a:ext cx="5905500" cy="5624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小・中学生かがくけんきゅうさくひん</a:t>
            </a:r>
            <a:r>
              <a:rPr lang="ja-JP" altLang="en-US" sz="3600" b="1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てん</a:t>
            </a:r>
            <a:endParaRPr lang="ja-JP" altLang="en-US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80" name="WordArt 17"/>
          <p:cNvSpPr>
            <a:spLocks noChangeArrowheads="1" noChangeShapeType="1" noTextEdit="1"/>
          </p:cNvSpPr>
          <p:nvPr/>
        </p:nvSpPr>
        <p:spPr bwMode="auto">
          <a:xfrm>
            <a:off x="935038" y="5397500"/>
            <a:ext cx="3192462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こんなすすめ方でけんきゅうしよう</a:t>
            </a:r>
          </a:p>
        </p:txBody>
      </p:sp>
      <p:sp>
        <p:nvSpPr>
          <p:cNvPr id="3081" name="AutoShape 21"/>
          <p:cNvSpPr>
            <a:spLocks noChangeArrowheads="1"/>
          </p:cNvSpPr>
          <p:nvPr/>
        </p:nvSpPr>
        <p:spPr bwMode="auto">
          <a:xfrm>
            <a:off x="188913" y="7436074"/>
            <a:ext cx="3168650" cy="38690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72000" bIns="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自分のまわりでじゅんびできるものを使おう。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れい：でんしはかり、ものさし、軽量カップを使ってしらべる。</a:t>
            </a:r>
          </a:p>
        </p:txBody>
      </p:sp>
      <p:sp>
        <p:nvSpPr>
          <p:cNvPr id="3082" name="AutoShape 22"/>
          <p:cNvSpPr>
            <a:spLocks noChangeArrowheads="1"/>
          </p:cNvSpPr>
          <p:nvPr/>
        </p:nvSpPr>
        <p:spPr bwMode="auto">
          <a:xfrm>
            <a:off x="188913" y="8156005"/>
            <a:ext cx="2447925" cy="38690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72000" bIns="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調べたことをノートやカードにきろくしよう。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れい：おもさや体積をきろくする。</a:t>
            </a:r>
          </a:p>
        </p:txBody>
      </p:sp>
      <p:sp>
        <p:nvSpPr>
          <p:cNvPr id="3083" name="AutoShape 23"/>
          <p:cNvSpPr>
            <a:spLocks noChangeArrowheads="1"/>
          </p:cNvSpPr>
          <p:nvPr/>
        </p:nvSpPr>
        <p:spPr bwMode="auto">
          <a:xfrm>
            <a:off x="188913" y="8852877"/>
            <a:ext cx="3287712" cy="69337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72000" bIns="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「しらべてわかったこと」「気づいたこと」などをまとめよう。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れい：くだものそのものの体積は、関係がないようだ。しかし、同じ体積にしてくだものの重さを比べると、水より重くなるくだものはしずむが、軽くなるくだものはうくと考えられる。</a:t>
            </a:r>
          </a:p>
        </p:txBody>
      </p:sp>
      <p:sp>
        <p:nvSpPr>
          <p:cNvPr id="3084" name="AutoShape 24"/>
          <p:cNvSpPr>
            <a:spLocks noChangeArrowheads="1"/>
          </p:cNvSpPr>
          <p:nvPr/>
        </p:nvSpPr>
        <p:spPr bwMode="auto">
          <a:xfrm>
            <a:off x="188913" y="6716142"/>
            <a:ext cx="2735262" cy="38690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72000" bIns="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u="sng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予想を立てて、しらべ方や作り方</a:t>
            </a: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の計画をたてよう。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れい：おもさや大きさ（体積）に関係しているのかな。</a:t>
            </a:r>
          </a:p>
        </p:txBody>
      </p:sp>
      <p:sp>
        <p:nvSpPr>
          <p:cNvPr id="3085" name="AutoShape 25"/>
          <p:cNvSpPr>
            <a:spLocks noChangeArrowheads="1"/>
          </p:cNvSpPr>
          <p:nvPr/>
        </p:nvSpPr>
        <p:spPr bwMode="auto">
          <a:xfrm>
            <a:off x="188913" y="5995417"/>
            <a:ext cx="3311525" cy="38690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72000" bIns="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「生活の中でふしぎに思ったこと」など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れい：水にうくくだものやしずむくだものがあるのはどうしてかな？</a:t>
            </a:r>
          </a:p>
        </p:txBody>
      </p:sp>
      <p:sp>
        <p:nvSpPr>
          <p:cNvPr id="3086" name="Rectangle 26"/>
          <p:cNvSpPr>
            <a:spLocks noChangeArrowheads="1"/>
          </p:cNvSpPr>
          <p:nvPr/>
        </p:nvSpPr>
        <p:spPr bwMode="auto">
          <a:xfrm>
            <a:off x="117475" y="5746750"/>
            <a:ext cx="1725613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しらべることを決めよう</a:t>
            </a:r>
          </a:p>
        </p:txBody>
      </p:sp>
      <p:sp>
        <p:nvSpPr>
          <p:cNvPr id="3087" name="Rectangle 27"/>
          <p:cNvSpPr>
            <a:spLocks noChangeArrowheads="1"/>
          </p:cNvSpPr>
          <p:nvPr/>
        </p:nvSpPr>
        <p:spPr bwMode="auto">
          <a:xfrm>
            <a:off x="117475" y="6464300"/>
            <a:ext cx="122237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計画を立てよう</a:t>
            </a:r>
          </a:p>
        </p:txBody>
      </p:sp>
      <p:sp>
        <p:nvSpPr>
          <p:cNvPr id="3088" name="Rectangle 28"/>
          <p:cNvSpPr>
            <a:spLocks noChangeArrowheads="1"/>
          </p:cNvSpPr>
          <p:nvPr/>
        </p:nvSpPr>
        <p:spPr bwMode="auto">
          <a:xfrm>
            <a:off x="117475" y="7185025"/>
            <a:ext cx="136525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じゅんびをしよう</a:t>
            </a:r>
          </a:p>
        </p:txBody>
      </p:sp>
      <p:sp>
        <p:nvSpPr>
          <p:cNvPr id="3089" name="Rectangle 29"/>
          <p:cNvSpPr>
            <a:spLocks noChangeArrowheads="1"/>
          </p:cNvSpPr>
          <p:nvPr/>
        </p:nvSpPr>
        <p:spPr bwMode="auto">
          <a:xfrm>
            <a:off x="117475" y="7905750"/>
            <a:ext cx="2014538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しらべたり、つくったりしよう</a:t>
            </a:r>
          </a:p>
        </p:txBody>
      </p:sp>
      <p:sp>
        <p:nvSpPr>
          <p:cNvPr id="3090" name="Rectangle 30"/>
          <p:cNvSpPr>
            <a:spLocks noChangeArrowheads="1"/>
          </p:cNvSpPr>
          <p:nvPr/>
        </p:nvSpPr>
        <p:spPr bwMode="auto">
          <a:xfrm>
            <a:off x="117475" y="8626475"/>
            <a:ext cx="93345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まとめよう</a:t>
            </a:r>
          </a:p>
        </p:txBody>
      </p:sp>
      <p:sp>
        <p:nvSpPr>
          <p:cNvPr id="3091" name="Line 33"/>
          <p:cNvSpPr>
            <a:spLocks noChangeShapeType="1"/>
          </p:cNvSpPr>
          <p:nvPr/>
        </p:nvSpPr>
        <p:spPr bwMode="auto">
          <a:xfrm flipH="1">
            <a:off x="112713" y="5891213"/>
            <a:ext cx="3175" cy="287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92" name="Oval 34"/>
          <p:cNvSpPr>
            <a:spLocks noChangeArrowheads="1"/>
          </p:cNvSpPr>
          <p:nvPr/>
        </p:nvSpPr>
        <p:spPr bwMode="auto">
          <a:xfrm>
            <a:off x="74613" y="5872163"/>
            <a:ext cx="76200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93" name="Oval 35"/>
          <p:cNvSpPr>
            <a:spLocks noChangeArrowheads="1"/>
          </p:cNvSpPr>
          <p:nvPr/>
        </p:nvSpPr>
        <p:spPr bwMode="auto">
          <a:xfrm>
            <a:off x="74613" y="6575425"/>
            <a:ext cx="76200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94" name="Oval 36"/>
          <p:cNvSpPr>
            <a:spLocks noChangeArrowheads="1"/>
          </p:cNvSpPr>
          <p:nvPr/>
        </p:nvSpPr>
        <p:spPr bwMode="auto">
          <a:xfrm>
            <a:off x="74613" y="7304088"/>
            <a:ext cx="76200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95" name="Oval 38"/>
          <p:cNvSpPr>
            <a:spLocks noChangeArrowheads="1"/>
          </p:cNvSpPr>
          <p:nvPr/>
        </p:nvSpPr>
        <p:spPr bwMode="auto">
          <a:xfrm>
            <a:off x="74613" y="8023225"/>
            <a:ext cx="76200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96" name="Text Box 45"/>
          <p:cNvSpPr txBox="1">
            <a:spLocks noChangeArrowheads="1"/>
          </p:cNvSpPr>
          <p:nvPr/>
        </p:nvSpPr>
        <p:spPr bwMode="auto">
          <a:xfrm>
            <a:off x="4005263" y="5961063"/>
            <a:ext cx="2852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計画を立てて、しらべたり、つくったりしているか。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しらべる方法などが、くふうされているか。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わかったことや気づいたことがかかれているか。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つくった作品やしらべたことが、わかりやすくまとめ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られているか。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自分のちからでけんきゅうをすすめているか。　など　</a:t>
            </a:r>
          </a:p>
        </p:txBody>
      </p:sp>
      <p:sp>
        <p:nvSpPr>
          <p:cNvPr id="3097" name="WordArt 46"/>
          <p:cNvSpPr>
            <a:spLocks noChangeArrowheads="1" noChangeShapeType="1" noTextEdit="1"/>
          </p:cNvSpPr>
          <p:nvPr/>
        </p:nvSpPr>
        <p:spPr bwMode="auto">
          <a:xfrm>
            <a:off x="4176713" y="5684267"/>
            <a:ext cx="2347912" cy="2879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おもに、こんなところを「しんさ」します</a:t>
            </a:r>
          </a:p>
        </p:txBody>
      </p:sp>
      <p:sp>
        <p:nvSpPr>
          <p:cNvPr id="3099" name="WordArt 49"/>
          <p:cNvSpPr>
            <a:spLocks noChangeArrowheads="1" noChangeShapeType="1" noTextEdit="1"/>
          </p:cNvSpPr>
          <p:nvPr/>
        </p:nvSpPr>
        <p:spPr bwMode="auto">
          <a:xfrm>
            <a:off x="1068388" y="4833938"/>
            <a:ext cx="48085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8588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じゆうけんきゅうのすすめ方</a:t>
            </a:r>
          </a:p>
        </p:txBody>
      </p:sp>
      <p:sp>
        <p:nvSpPr>
          <p:cNvPr id="3100" name="AutoShape 54"/>
          <p:cNvSpPr>
            <a:spLocks noChangeArrowheads="1"/>
          </p:cNvSpPr>
          <p:nvPr/>
        </p:nvSpPr>
        <p:spPr bwMode="auto">
          <a:xfrm>
            <a:off x="877888" y="5313363"/>
            <a:ext cx="3298825" cy="403225"/>
          </a:xfrm>
          <a:prstGeom prst="wedgeRoundRectCallout">
            <a:avLst>
              <a:gd name="adj1" fmla="val -55051"/>
              <a:gd name="adj2" fmla="val 393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02" name="AutoShape 63"/>
          <p:cNvSpPr>
            <a:spLocks noChangeArrowheads="1"/>
          </p:cNvSpPr>
          <p:nvPr/>
        </p:nvSpPr>
        <p:spPr bwMode="auto">
          <a:xfrm>
            <a:off x="3579813" y="7289800"/>
            <a:ext cx="1504950" cy="16192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しらべ方やしらべる場所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を決める。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しらべるためにひつよう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なものを考える。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何をきろくするか考える。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　しらべた月日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　時こく、天気、気温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・　おもさ、大きさなど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いつまでに、何をするか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などを決める。</a:t>
            </a:r>
          </a:p>
        </p:txBody>
      </p:sp>
      <p:sp>
        <p:nvSpPr>
          <p:cNvPr id="3103" name="AutoShape 65"/>
          <p:cNvSpPr>
            <a:spLocks noChangeArrowheads="1"/>
          </p:cNvSpPr>
          <p:nvPr/>
        </p:nvSpPr>
        <p:spPr bwMode="auto">
          <a:xfrm>
            <a:off x="5229225" y="7294563"/>
            <a:ext cx="1439863" cy="14684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できあがったものを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そうぞうする。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どのようにつくるかを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考える。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ひつような</a:t>
            </a:r>
            <a:r>
              <a:rPr lang="ja-JP" altLang="en-US" sz="9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ざい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りょう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や道具を考える。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くふうがひつようなとこ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9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ろや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注意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しなければなら </a:t>
            </a:r>
            <a:endParaRPr lang="en-US" altLang="ja-JP" sz="9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ない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ところを考える。</a:t>
            </a:r>
          </a:p>
        </p:txBody>
      </p:sp>
      <p:sp>
        <p:nvSpPr>
          <p:cNvPr id="3104" name="Rectangle 61"/>
          <p:cNvSpPr>
            <a:spLocks noChangeArrowheads="1"/>
          </p:cNvSpPr>
          <p:nvPr/>
        </p:nvSpPr>
        <p:spPr bwMode="auto">
          <a:xfrm>
            <a:off x="3716338" y="6983413"/>
            <a:ext cx="10810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しらべるとき</a:t>
            </a:r>
          </a:p>
        </p:txBody>
      </p:sp>
      <p:sp>
        <p:nvSpPr>
          <p:cNvPr id="3105" name="Rectangle 62"/>
          <p:cNvSpPr>
            <a:spLocks noChangeArrowheads="1"/>
          </p:cNvSpPr>
          <p:nvPr/>
        </p:nvSpPr>
        <p:spPr bwMode="auto">
          <a:xfrm>
            <a:off x="5402263" y="6983413"/>
            <a:ext cx="10810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つくるとき</a:t>
            </a:r>
          </a:p>
        </p:txBody>
      </p:sp>
      <p:sp>
        <p:nvSpPr>
          <p:cNvPr id="3115" name="Line 66"/>
          <p:cNvSpPr>
            <a:spLocks noChangeShapeType="1"/>
          </p:cNvSpPr>
          <p:nvPr/>
        </p:nvSpPr>
        <p:spPr bwMode="auto">
          <a:xfrm>
            <a:off x="2924175" y="6969125"/>
            <a:ext cx="5762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n w="38100">
                <a:solidFill>
                  <a:schemeClr val="tx1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07" name="AutoShape 73"/>
          <p:cNvSpPr>
            <a:spLocks noChangeArrowheads="1"/>
          </p:cNvSpPr>
          <p:nvPr/>
        </p:nvSpPr>
        <p:spPr bwMode="auto">
          <a:xfrm>
            <a:off x="5157788" y="128588"/>
            <a:ext cx="1511300" cy="287337"/>
          </a:xfrm>
          <a:prstGeom prst="parallelogram">
            <a:avLst>
              <a:gd name="adj" fmla="val 2873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小学生低・中学年用</a:t>
            </a:r>
          </a:p>
        </p:txBody>
      </p:sp>
      <p:sp>
        <p:nvSpPr>
          <p:cNvPr id="51" name="角丸四角形 50"/>
          <p:cNvSpPr/>
          <p:nvPr/>
        </p:nvSpPr>
        <p:spPr bwMode="auto">
          <a:xfrm>
            <a:off x="115888" y="273050"/>
            <a:ext cx="433387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/>
          <a:lstStyle/>
          <a:p>
            <a:pPr algn="ctr" defTabSz="1279525" eaLnBrk="1" hangingPunct="1">
              <a:defRPr/>
            </a:pPr>
            <a:r>
              <a:rPr lang="ja-JP" altLang="en-US" sz="1400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令和六年度</a:t>
            </a:r>
            <a:endParaRPr lang="ja-JP" altLang="en-US" sz="1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09" name="正方形/長方形 51"/>
          <p:cNvSpPr>
            <a:spLocks noChangeArrowheads="1"/>
          </p:cNvSpPr>
          <p:nvPr/>
        </p:nvSpPr>
        <p:spPr bwMode="auto">
          <a:xfrm>
            <a:off x="3645024" y="9290050"/>
            <a:ext cx="1593850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義務教育課各種資料</a:t>
            </a:r>
          </a:p>
        </p:txBody>
      </p:sp>
      <p:sp>
        <p:nvSpPr>
          <p:cNvPr id="3111" name="角丸四角形 53"/>
          <p:cNvSpPr>
            <a:spLocks noChangeArrowheads="1"/>
          </p:cNvSpPr>
          <p:nvPr/>
        </p:nvSpPr>
        <p:spPr bwMode="auto">
          <a:xfrm>
            <a:off x="5248399" y="9290050"/>
            <a:ext cx="576263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mpd="dbl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検索</a:t>
            </a:r>
          </a:p>
        </p:txBody>
      </p:sp>
      <p:sp>
        <p:nvSpPr>
          <p:cNvPr id="3113" name="Text Box 72"/>
          <p:cNvSpPr txBox="1">
            <a:spLocks noChangeArrowheads="1"/>
          </p:cNvSpPr>
          <p:nvPr/>
        </p:nvSpPr>
        <p:spPr bwMode="auto">
          <a:xfrm>
            <a:off x="571400" y="1213347"/>
            <a:ext cx="492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しゅ　さい</a:t>
            </a:r>
          </a:p>
        </p:txBody>
      </p:sp>
      <p:sp>
        <p:nvSpPr>
          <p:cNvPr id="3114" name="Text Box 72"/>
          <p:cNvSpPr txBox="1">
            <a:spLocks noChangeArrowheads="1"/>
          </p:cNvSpPr>
          <p:nvPr/>
        </p:nvSpPr>
        <p:spPr bwMode="auto">
          <a:xfrm>
            <a:off x="566638" y="1457822"/>
            <a:ext cx="492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きょうさい</a:t>
            </a:r>
          </a:p>
        </p:txBody>
      </p:sp>
      <p:sp>
        <p:nvSpPr>
          <p:cNvPr id="2" name="Text Box 72"/>
          <p:cNvSpPr txBox="1">
            <a:spLocks noChangeArrowheads="1"/>
          </p:cNvSpPr>
          <p:nvPr/>
        </p:nvSpPr>
        <p:spPr bwMode="auto">
          <a:xfrm>
            <a:off x="3640335" y="1208584"/>
            <a:ext cx="1343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か がく  けん きゅう　</a:t>
            </a:r>
            <a:r>
              <a:rPr lang="ja-JP" altLang="en-US" sz="6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さくひん</a:t>
            </a: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てん</a:t>
            </a:r>
          </a:p>
        </p:txBody>
      </p:sp>
      <p:sp>
        <p:nvSpPr>
          <p:cNvPr id="3116" name="Rectangle 7"/>
          <p:cNvSpPr>
            <a:spLocks noChangeArrowheads="1"/>
          </p:cNvSpPr>
          <p:nvPr/>
        </p:nvSpPr>
        <p:spPr bwMode="auto">
          <a:xfrm>
            <a:off x="107950" y="1917700"/>
            <a:ext cx="1008063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作品テーマ</a:t>
            </a:r>
          </a:p>
        </p:txBody>
      </p:sp>
      <p:sp>
        <p:nvSpPr>
          <p:cNvPr id="3117" name="Text Box 8"/>
          <p:cNvSpPr txBox="1">
            <a:spLocks noChangeArrowheads="1"/>
          </p:cNvSpPr>
          <p:nvPr/>
        </p:nvSpPr>
        <p:spPr bwMode="auto">
          <a:xfrm>
            <a:off x="1101725" y="1927067"/>
            <a:ext cx="46863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900"/>
              </a:lnSpc>
              <a:spcBef>
                <a:spcPts val="300"/>
              </a:spcBef>
              <a:buFontTx/>
              <a:buNone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ふしぎに思ったこと、ものづくりしたこと、きょうみがあること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endParaRPr lang="en-US" altLang="ja-JP" sz="1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lnSpc>
                <a:spcPts val="900"/>
              </a:lnSpc>
              <a:spcBef>
                <a:spcPts val="300"/>
              </a:spcBef>
              <a:buFontTx/>
              <a:buNone/>
            </a:pP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長い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間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かんさつ</a:t>
            </a:r>
            <a:r>
              <a:rPr lang="en-US" altLang="ja-JP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したことなど</a:t>
            </a:r>
          </a:p>
        </p:txBody>
      </p:sp>
      <p:sp>
        <p:nvSpPr>
          <p:cNvPr id="3118" name="Rectangle 9"/>
          <p:cNvSpPr>
            <a:spLocks noChangeArrowheads="1"/>
          </p:cNvSpPr>
          <p:nvPr/>
        </p:nvSpPr>
        <p:spPr bwMode="auto">
          <a:xfrm>
            <a:off x="107950" y="2762250"/>
            <a:ext cx="1008063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おうぼしかく</a:t>
            </a:r>
          </a:p>
        </p:txBody>
      </p:sp>
      <p:sp>
        <p:nvSpPr>
          <p:cNvPr id="3119" name="Text Box 10"/>
          <p:cNvSpPr txBox="1">
            <a:spLocks noChangeArrowheads="1"/>
          </p:cNvSpPr>
          <p:nvPr/>
        </p:nvSpPr>
        <p:spPr bwMode="auto">
          <a:xfrm>
            <a:off x="1101725" y="2762250"/>
            <a:ext cx="21828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ふくおかけん内の小・中学生</a:t>
            </a:r>
          </a:p>
        </p:txBody>
      </p:sp>
      <p:sp>
        <p:nvSpPr>
          <p:cNvPr id="3120" name="Rectangle 11"/>
          <p:cNvSpPr>
            <a:spLocks noChangeArrowheads="1"/>
          </p:cNvSpPr>
          <p:nvPr/>
        </p:nvSpPr>
        <p:spPr bwMode="auto">
          <a:xfrm>
            <a:off x="107950" y="3087688"/>
            <a:ext cx="1008063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しめきり</a:t>
            </a:r>
          </a:p>
        </p:txBody>
      </p:sp>
      <p:sp>
        <p:nvSpPr>
          <p:cNvPr id="3121" name="Text Box 12"/>
          <p:cNvSpPr txBox="1">
            <a:spLocks noChangeArrowheads="1"/>
          </p:cNvSpPr>
          <p:nvPr/>
        </p:nvSpPr>
        <p:spPr bwMode="auto">
          <a:xfrm>
            <a:off x="1101725" y="3087688"/>
            <a:ext cx="17510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各学校のていしゅつ日</a:t>
            </a:r>
          </a:p>
        </p:txBody>
      </p:sp>
      <p:sp>
        <p:nvSpPr>
          <p:cNvPr id="3122" name="Rectangle 13"/>
          <p:cNvSpPr>
            <a:spLocks noChangeArrowheads="1"/>
          </p:cNvSpPr>
          <p:nvPr/>
        </p:nvSpPr>
        <p:spPr bwMode="auto">
          <a:xfrm>
            <a:off x="107950" y="3416300"/>
            <a:ext cx="1008063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しんさけっか</a:t>
            </a:r>
          </a:p>
        </p:txBody>
      </p:sp>
      <p:sp>
        <p:nvSpPr>
          <p:cNvPr id="3123" name="Text Box 14"/>
          <p:cNvSpPr txBox="1">
            <a:spLocks noChangeArrowheads="1"/>
          </p:cNvSpPr>
          <p:nvPr/>
        </p:nvSpPr>
        <p:spPr bwMode="auto">
          <a:xfrm>
            <a:off x="1101725" y="3416300"/>
            <a:ext cx="45370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１０月中旬に学校を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とおして発表</a:t>
            </a:r>
            <a:endParaRPr lang="ja-JP" altLang="en-US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24" name="Rectangle 15"/>
          <p:cNvSpPr>
            <a:spLocks noChangeArrowheads="1"/>
          </p:cNvSpPr>
          <p:nvPr/>
        </p:nvSpPr>
        <p:spPr bwMode="auto">
          <a:xfrm>
            <a:off x="107950" y="3751263"/>
            <a:ext cx="1008063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1300" b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賞</a:t>
            </a:r>
          </a:p>
        </p:txBody>
      </p:sp>
      <p:sp>
        <p:nvSpPr>
          <p:cNvPr id="3125" name="Text Box 68"/>
          <p:cNvSpPr txBox="1">
            <a:spLocks noChangeArrowheads="1"/>
          </p:cNvSpPr>
          <p:nvPr/>
        </p:nvSpPr>
        <p:spPr bwMode="auto">
          <a:xfrm>
            <a:off x="1101725" y="3776663"/>
            <a:ext cx="5603875" cy="113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1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最優秀賞３点・優秀賞３点・優良賞</a:t>
            </a:r>
            <a:r>
              <a:rPr lang="ja-JP" altLang="en-US" sz="11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１５点・</a:t>
            </a:r>
            <a:r>
              <a:rPr lang="ja-JP" altLang="en-US" sz="11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入選</a:t>
            </a:r>
            <a:r>
              <a:rPr lang="ja-JP" altLang="en-US" sz="11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ja-JP" altLang="en-US" sz="11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賞状と副賞）、科学奨励賞（賞状）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作品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</a:t>
            </a:r>
            <a:r>
              <a:rPr lang="en-US" altLang="ja-JP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lang="en-US" altLang="ja-JP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19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（土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）～</a:t>
            </a:r>
            <a:r>
              <a:rPr lang="en-US" altLang="ja-JP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月３日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（日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）まで、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福岡県青少年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科学館（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久留米市）に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展示</a:t>
            </a:r>
            <a:endParaRPr lang="en-US" altLang="ja-JP" sz="1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します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。また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、３日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（日）には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、表彰式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（最優秀賞・優秀賞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endParaRPr lang="en-US" altLang="ja-JP" sz="1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優良賞・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入選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と研究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発表会（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最優秀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賞のみ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）を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行い</a:t>
            </a:r>
            <a:endParaRPr lang="en-US" altLang="ja-JP" sz="1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ます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</p:txBody>
      </p:sp>
      <p:sp>
        <p:nvSpPr>
          <p:cNvPr id="3126" name="Text Box 69"/>
          <p:cNvSpPr txBox="1">
            <a:spLocks noChangeArrowheads="1"/>
          </p:cNvSpPr>
          <p:nvPr/>
        </p:nvSpPr>
        <p:spPr bwMode="auto">
          <a:xfrm>
            <a:off x="1089025" y="3687763"/>
            <a:ext cx="44502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さい</a:t>
            </a: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ゆうしゅうしょう　　　　　</a:t>
            </a:r>
            <a:r>
              <a:rPr lang="ja-JP" altLang="en-US" sz="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ゆうしゅう</a:t>
            </a: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しょう　　     　</a:t>
            </a:r>
            <a:r>
              <a:rPr lang="ja-JP" altLang="en-US" sz="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ゆうりょう</a:t>
            </a: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しょう　　　       　</a:t>
            </a:r>
            <a:r>
              <a:rPr lang="ja-JP" altLang="en-US" sz="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にゅうせん </a:t>
            </a: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しょうじょう　ふくしょう      　かがくしょうれいしょう</a:t>
            </a:r>
          </a:p>
        </p:txBody>
      </p:sp>
      <p:sp>
        <p:nvSpPr>
          <p:cNvPr id="3127" name="Text Box 70"/>
          <p:cNvSpPr txBox="1">
            <a:spLocks noChangeArrowheads="1"/>
          </p:cNvSpPr>
          <p:nvPr/>
        </p:nvSpPr>
        <p:spPr bwMode="auto">
          <a:xfrm>
            <a:off x="2636912" y="4112113"/>
            <a:ext cx="865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ひょうしょう</a:t>
            </a: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しき</a:t>
            </a:r>
            <a:r>
              <a:rPr lang="ja-JP" altLang="en-US" sz="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</a:t>
            </a:r>
          </a:p>
        </p:txBody>
      </p:sp>
      <p:sp>
        <p:nvSpPr>
          <p:cNvPr id="79" name="Text Box 74"/>
          <p:cNvSpPr txBox="1">
            <a:spLocks noChangeArrowheads="1"/>
          </p:cNvSpPr>
          <p:nvPr/>
        </p:nvSpPr>
        <p:spPr bwMode="auto">
          <a:xfrm>
            <a:off x="3579813" y="2806832"/>
            <a:ext cx="3244850" cy="900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defTabSz="1279525" eaLnBrk="1" hangingPunct="1">
              <a:spcBef>
                <a:spcPts val="0"/>
              </a:spcBef>
              <a:defRPr/>
            </a:pPr>
            <a:r>
              <a:rPr lang="ja-JP" altLang="en-US" sz="9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 </a:t>
            </a:r>
            <a:r>
              <a:rPr lang="ja-JP" altLang="en-US" sz="9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一昨年の受賞作品 </a:t>
            </a:r>
            <a:r>
              <a:rPr lang="ja-JP" altLang="en-US" sz="9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 </a:t>
            </a:r>
            <a:endParaRPr lang="en-US" altLang="ja-JP" sz="900" b="1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1279525" eaLnBrk="1" hangingPunct="1">
              <a:spcBef>
                <a:spcPts val="0"/>
              </a:spcBef>
              <a:defRPr/>
            </a:pPr>
            <a:r>
              <a:rPr lang="ja-JP" altLang="en-US" sz="900" spc="18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合体アサガオって本当にできるの？</a:t>
            </a:r>
            <a:r>
              <a:rPr lang="ja-JP" altLang="en-US" sz="900" spc="18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</a:t>
            </a:r>
            <a:r>
              <a:rPr lang="ja-JP" altLang="en-US" sz="900" spc="18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（小学４年生</a:t>
            </a:r>
            <a:r>
              <a:rPr lang="ja-JP" altLang="en-US" sz="900" spc="18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</a:t>
            </a:r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前年につくった１０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種類の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種を植えて、１０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～１５の組み合わせについて、子葉・本葉・花の形・色などの特徴を丁寧に整理し、結果の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分析</a:t>
            </a:r>
            <a:endParaRPr lang="en-US" altLang="ja-JP" sz="9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考察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をおこなったことが高く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評価されました。</a:t>
            </a:r>
          </a:p>
        </p:txBody>
      </p:sp>
      <p:sp>
        <p:nvSpPr>
          <p:cNvPr id="3129" name="Text Box 72"/>
          <p:cNvSpPr txBox="1">
            <a:spLocks noChangeArrowheads="1"/>
          </p:cNvSpPr>
          <p:nvPr/>
        </p:nvSpPr>
        <p:spPr bwMode="auto">
          <a:xfrm>
            <a:off x="446088" y="3702050"/>
            <a:ext cx="3540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しょう</a:t>
            </a:r>
          </a:p>
        </p:txBody>
      </p:sp>
      <p:sp>
        <p:nvSpPr>
          <p:cNvPr id="3130" name="Text Box 72"/>
          <p:cNvSpPr txBox="1">
            <a:spLocks noChangeArrowheads="1"/>
          </p:cNvSpPr>
          <p:nvPr/>
        </p:nvSpPr>
        <p:spPr bwMode="auto">
          <a:xfrm>
            <a:off x="5498516" y="3908764"/>
            <a:ext cx="4507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　る　め</a:t>
            </a:r>
          </a:p>
        </p:txBody>
      </p:sp>
      <p:sp>
        <p:nvSpPr>
          <p:cNvPr id="3131" name="Text Box 72"/>
          <p:cNvSpPr txBox="1">
            <a:spLocks noChangeArrowheads="1"/>
          </p:cNvSpPr>
          <p:nvPr/>
        </p:nvSpPr>
        <p:spPr bwMode="auto">
          <a:xfrm>
            <a:off x="2991420" y="3341688"/>
            <a:ext cx="509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はっぴょう</a:t>
            </a:r>
          </a:p>
        </p:txBody>
      </p:sp>
      <p:sp>
        <p:nvSpPr>
          <p:cNvPr id="3132" name="Text Box 72"/>
          <p:cNvSpPr txBox="1">
            <a:spLocks noChangeArrowheads="1"/>
          </p:cNvSpPr>
          <p:nvPr/>
        </p:nvSpPr>
        <p:spPr bwMode="auto">
          <a:xfrm>
            <a:off x="6047162" y="3900640"/>
            <a:ext cx="4187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てん　じ</a:t>
            </a:r>
          </a:p>
        </p:txBody>
      </p:sp>
      <p:sp>
        <p:nvSpPr>
          <p:cNvPr id="3133" name="Text Box 72"/>
          <p:cNvSpPr txBox="1">
            <a:spLocks noChangeArrowheads="1"/>
          </p:cNvSpPr>
          <p:nvPr/>
        </p:nvSpPr>
        <p:spPr bwMode="auto">
          <a:xfrm>
            <a:off x="1471613" y="3341688"/>
            <a:ext cx="5699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ちゅうじゅん</a:t>
            </a:r>
          </a:p>
        </p:txBody>
      </p:sp>
      <p:sp>
        <p:nvSpPr>
          <p:cNvPr id="86" name="正方形/長方形 85"/>
          <p:cNvSpPr>
            <a:spLocks noChangeAspect="1"/>
          </p:cNvSpPr>
          <p:nvPr/>
        </p:nvSpPr>
        <p:spPr>
          <a:xfrm>
            <a:off x="4487997" y="4207829"/>
            <a:ext cx="2325379" cy="277368"/>
          </a:xfrm>
          <a:prstGeom prst="rect">
            <a:avLst/>
          </a:prstGeom>
          <a:noFill/>
        </p:spPr>
        <p:txBody>
          <a:bodyPr wrap="none">
            <a:prstTxWarp prst="textCascadeUp">
              <a:avLst>
                <a:gd name="adj" fmla="val 74088"/>
              </a:avLst>
            </a:prstTxWarp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青少年科学館で待ってます！</a:t>
            </a:r>
          </a:p>
        </p:txBody>
      </p:sp>
      <p:sp>
        <p:nvSpPr>
          <p:cNvPr id="87" name="正方形/長方形 86"/>
          <p:cNvSpPr>
            <a:spLocks noChangeAspect="1"/>
          </p:cNvSpPr>
          <p:nvPr/>
        </p:nvSpPr>
        <p:spPr>
          <a:xfrm>
            <a:off x="4402014" y="4497896"/>
            <a:ext cx="2325379" cy="316297"/>
          </a:xfrm>
          <a:prstGeom prst="rect">
            <a:avLst/>
          </a:prstGeom>
          <a:noFill/>
        </p:spPr>
        <p:txBody>
          <a:bodyPr wrap="none">
            <a:prstTxWarp prst="textCascadeUp">
              <a:avLst>
                <a:gd name="adj" fmla="val 72550"/>
              </a:avLst>
            </a:prstTxWarp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～自由研究作成のヒントがいっぱい～</a:t>
            </a:r>
          </a:p>
        </p:txBody>
      </p:sp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128588" y="2360712"/>
            <a:ext cx="5748337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 eaLnBrk="1" hangingPunct="1">
              <a:lnSpc>
                <a:spcPts val="900"/>
              </a:lnSpc>
              <a:spcBef>
                <a:spcPts val="300"/>
              </a:spcBef>
              <a:defRPr/>
            </a:pP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</a:t>
            </a:r>
            <a:r>
              <a:rPr lang="ja-JP" altLang="en-US" sz="1000" spc="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昨年度最優秀賞　</a:t>
            </a:r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「太陽と庭の</a:t>
            </a:r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季節 旬</a:t>
            </a:r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の野菜が育つ</a:t>
            </a:r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まで」</a:t>
            </a:r>
            <a:r>
              <a: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小学３年生</a:t>
            </a:r>
            <a:r>
              <a: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</a:p>
          <a:p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           「</a:t>
            </a:r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ナミルン</a:t>
            </a:r>
            <a:r>
              <a:rPr lang="en-US" altLang="ja-JP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号で音の旅に出よう！</a:t>
            </a:r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」（小学５年生）</a:t>
            </a:r>
            <a:endParaRPr lang="en-US" altLang="ja-JP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39" name="Text Box 72"/>
          <p:cNvSpPr txBox="1">
            <a:spLocks noChangeArrowheads="1"/>
          </p:cNvSpPr>
          <p:nvPr/>
        </p:nvSpPr>
        <p:spPr bwMode="auto">
          <a:xfrm>
            <a:off x="285750" y="2247176"/>
            <a:ext cx="12795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さく ねん ど  </a:t>
            </a:r>
            <a:r>
              <a:rPr lang="ja-JP" altLang="en-US" sz="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さい </a:t>
            </a: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 しゅう しょう</a:t>
            </a:r>
          </a:p>
        </p:txBody>
      </p:sp>
      <p:sp>
        <p:nvSpPr>
          <p:cNvPr id="73" name="Text Box 69"/>
          <p:cNvSpPr txBox="1">
            <a:spLocks noChangeArrowheads="1"/>
          </p:cNvSpPr>
          <p:nvPr/>
        </p:nvSpPr>
        <p:spPr bwMode="auto">
          <a:xfrm>
            <a:off x="3490119" y="3025274"/>
            <a:ext cx="31076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ぜんねん　　　　　　　　　　　　　　　　　　　　しゅるい　　　　たね　　　　う　　　　　　　　　　　　　　　　　　　　　　　　　く　　　　　　あ</a:t>
            </a:r>
            <a:endParaRPr lang="ja-JP" altLang="en-US" sz="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4" name="Text Box 69"/>
          <p:cNvSpPr txBox="1">
            <a:spLocks noChangeArrowheads="1"/>
          </p:cNvSpPr>
          <p:nvPr/>
        </p:nvSpPr>
        <p:spPr bwMode="auto">
          <a:xfrm>
            <a:off x="3690243" y="3230061"/>
            <a:ext cx="319851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5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しよう　　　ほんよう  　はな</a:t>
            </a:r>
            <a:r>
              <a:rPr lang="ja-JP" altLang="en-US" sz="5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5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かたち</a:t>
            </a:r>
            <a:r>
              <a:rPr lang="ja-JP" altLang="en-US" sz="5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いろ</a:t>
            </a:r>
            <a:r>
              <a:rPr lang="ja-JP" altLang="en-US" sz="5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lang="ja-JP" altLang="en-US" sz="5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 </a:t>
            </a:r>
            <a:r>
              <a:rPr lang="ja-JP" altLang="en-US" sz="5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とくちょう　　　ていねい　　　　せいり　　　</a:t>
            </a:r>
            <a:r>
              <a:rPr lang="ja-JP" altLang="en-US" sz="5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5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けっか　　　　　ぶんせき</a:t>
            </a:r>
            <a:endParaRPr lang="ja-JP" altLang="en-US" sz="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5" name="Text Box 69"/>
          <p:cNvSpPr txBox="1">
            <a:spLocks noChangeArrowheads="1"/>
          </p:cNvSpPr>
          <p:nvPr/>
        </p:nvSpPr>
        <p:spPr bwMode="auto">
          <a:xfrm>
            <a:off x="3606802" y="3427498"/>
            <a:ext cx="208821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こうさつ　　　　　　　　　　　　　　　　　　　　　　　　　　　　たか　　ひょうか</a:t>
            </a:r>
            <a:endParaRPr lang="ja-JP" altLang="en-US" sz="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6" name="WordArt 46"/>
          <p:cNvSpPr>
            <a:spLocks noChangeArrowheads="1" noChangeShapeType="1" noTextEdit="1"/>
          </p:cNvSpPr>
          <p:nvPr/>
        </p:nvSpPr>
        <p:spPr bwMode="auto">
          <a:xfrm>
            <a:off x="3573016" y="9010848"/>
            <a:ext cx="2232818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600" i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ホームページも見てくださいね。</a:t>
            </a:r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3"/>
          <a:srcRect t="8937"/>
          <a:stretch/>
        </p:blipFill>
        <p:spPr>
          <a:xfrm>
            <a:off x="4797426" y="1771597"/>
            <a:ext cx="1984374" cy="1007075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737" y="8356380"/>
            <a:ext cx="470470" cy="481889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15" y="5144747"/>
            <a:ext cx="495622" cy="561705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56" y="5944164"/>
            <a:ext cx="598676" cy="813315"/>
          </a:xfrm>
          <a:prstGeom prst="rect">
            <a:avLst/>
          </a:prstGeom>
        </p:spPr>
      </p:pic>
      <p:pic>
        <p:nvPicPr>
          <p:cNvPr id="80" name="図 7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62" y="9080982"/>
            <a:ext cx="694206" cy="701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図 7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292" y="8509356"/>
            <a:ext cx="470470" cy="481889"/>
          </a:xfrm>
          <a:prstGeom prst="rect">
            <a:avLst/>
          </a:prstGeom>
        </p:spPr>
      </p:pic>
      <p:sp>
        <p:nvSpPr>
          <p:cNvPr id="2050" name="正方形/長方形 61"/>
          <p:cNvSpPr>
            <a:spLocks noChangeArrowheads="1"/>
          </p:cNvSpPr>
          <p:nvPr/>
        </p:nvSpPr>
        <p:spPr bwMode="auto">
          <a:xfrm>
            <a:off x="3447054" y="9255125"/>
            <a:ext cx="1593850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義務教育課各種資料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871538" y="1264543"/>
            <a:ext cx="56896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主催　福岡県教育委員会　　福岡県小・中学生科学研究作品展実行委員会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共催　</a:t>
            </a:r>
            <a:r>
              <a:rPr lang="ja-JP" altLang="en-US" sz="13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福岡県青少年科学館</a:t>
            </a:r>
            <a:endParaRPr lang="ja-JP" altLang="en-US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80963" y="9569096"/>
            <a:ext cx="5792098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>
            <a:spAutoFit/>
          </a:bodyPr>
          <a:lstStyle/>
          <a:p>
            <a:pPr defTabSz="1279525" eaLnBrk="1" hangingPunct="1">
              <a:defRPr/>
            </a:pPr>
            <a:r>
              <a:rPr lang="en-US" altLang="ja-JP" sz="1300">
                <a:effectLst>
                  <a:outerShdw blurRad="38100" dist="38100" dir="2700000" algn="tl">
                    <a:srgbClr val="C0C0C0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《</a:t>
            </a:r>
            <a:r>
              <a:rPr lang="ja-JP" altLang="en-US" sz="1300">
                <a:effectLst>
                  <a:outerShdw blurRad="38100" dist="38100" dir="2700000" algn="tl">
                    <a:srgbClr val="C0C0C0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問合せ先</a:t>
            </a:r>
            <a:r>
              <a:rPr lang="en-US" altLang="ja-JP" sz="1300">
                <a:effectLst>
                  <a:outerShdw blurRad="38100" dist="38100" dir="2700000" algn="tl">
                    <a:srgbClr val="C0C0C0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》</a:t>
            </a:r>
            <a:r>
              <a:rPr lang="ja-JP" altLang="en-US" sz="1300">
                <a:effectLst>
                  <a:outerShdw blurRad="38100" dist="38100" dir="2700000" algn="tl">
                    <a:srgbClr val="C0C0C0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福岡県教育庁教育振興部義務教育課　　電話（０９２）６４３－３９１０ </a:t>
            </a:r>
          </a:p>
        </p:txBody>
      </p:sp>
      <p:sp>
        <p:nvSpPr>
          <p:cNvPr id="2053" name="AutoShape 49"/>
          <p:cNvSpPr>
            <a:spLocks noChangeArrowheads="1"/>
          </p:cNvSpPr>
          <p:nvPr/>
        </p:nvSpPr>
        <p:spPr bwMode="auto">
          <a:xfrm rot="-234068">
            <a:off x="757238" y="188913"/>
            <a:ext cx="4319587" cy="373062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夏休みの自由研究にチャレンジしよう！</a:t>
            </a:r>
          </a:p>
        </p:txBody>
      </p:sp>
      <p:sp>
        <p:nvSpPr>
          <p:cNvPr id="2054" name="WordArt 4"/>
          <p:cNvSpPr>
            <a:spLocks noChangeArrowheads="1" noChangeShapeType="1" noTextEdit="1"/>
          </p:cNvSpPr>
          <p:nvPr/>
        </p:nvSpPr>
        <p:spPr bwMode="auto">
          <a:xfrm>
            <a:off x="908050" y="714425"/>
            <a:ext cx="5834063" cy="57775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小・中学生科学研究作品展</a:t>
            </a:r>
          </a:p>
        </p:txBody>
      </p:sp>
      <p:sp>
        <p:nvSpPr>
          <p:cNvPr id="2055" name="Rectangle 63"/>
          <p:cNvSpPr>
            <a:spLocks noChangeArrowheads="1"/>
          </p:cNvSpPr>
          <p:nvPr/>
        </p:nvSpPr>
        <p:spPr bwMode="auto">
          <a:xfrm>
            <a:off x="165100" y="1900238"/>
            <a:ext cx="1008063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作品テーマ</a:t>
            </a:r>
          </a:p>
        </p:txBody>
      </p:sp>
      <p:sp>
        <p:nvSpPr>
          <p:cNvPr id="2" name="Text Box 64"/>
          <p:cNvSpPr txBox="1">
            <a:spLocks noChangeArrowheads="1"/>
          </p:cNvSpPr>
          <p:nvPr/>
        </p:nvSpPr>
        <p:spPr bwMode="auto">
          <a:xfrm>
            <a:off x="161925" y="2360712"/>
            <a:ext cx="528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 eaLnBrk="1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ja-JP" altLang="en-US" sz="1000" kern="800" spc="-1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◆昨年度最優秀賞　　</a:t>
            </a:r>
            <a:r>
              <a:rPr lang="ja-JP" altLang="en-US" sz="1000" spc="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自然の宝石、結晶の不思議３」</a:t>
            </a:r>
            <a:r>
              <a:rPr lang="ja-JP" altLang="en-US" sz="1000" kern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（中学３年生）</a:t>
            </a:r>
            <a:endParaRPr lang="ja-JP" altLang="en-US" sz="1000" kern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57" name="Rectangle 65"/>
          <p:cNvSpPr>
            <a:spLocks noChangeArrowheads="1"/>
          </p:cNvSpPr>
          <p:nvPr/>
        </p:nvSpPr>
        <p:spPr bwMode="auto">
          <a:xfrm>
            <a:off x="165100" y="2687638"/>
            <a:ext cx="1008063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応募資格</a:t>
            </a:r>
          </a:p>
        </p:txBody>
      </p:sp>
      <p:sp>
        <p:nvSpPr>
          <p:cNvPr id="2058" name="Text Box 66"/>
          <p:cNvSpPr txBox="1">
            <a:spLocks noChangeArrowheads="1"/>
          </p:cNvSpPr>
          <p:nvPr/>
        </p:nvSpPr>
        <p:spPr bwMode="auto">
          <a:xfrm>
            <a:off x="1231900" y="2687638"/>
            <a:ext cx="18716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福岡県内の小・中学生</a:t>
            </a:r>
          </a:p>
        </p:txBody>
      </p:sp>
      <p:sp>
        <p:nvSpPr>
          <p:cNvPr id="2059" name="Rectangle 67"/>
          <p:cNvSpPr>
            <a:spLocks noChangeArrowheads="1"/>
          </p:cNvSpPr>
          <p:nvPr/>
        </p:nvSpPr>
        <p:spPr bwMode="auto">
          <a:xfrm>
            <a:off x="165100" y="3014663"/>
            <a:ext cx="1008063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しめきり</a:t>
            </a:r>
          </a:p>
        </p:txBody>
      </p:sp>
      <p:sp>
        <p:nvSpPr>
          <p:cNvPr id="2060" name="Text Box 68"/>
          <p:cNvSpPr txBox="1">
            <a:spLocks noChangeArrowheads="1"/>
          </p:cNvSpPr>
          <p:nvPr/>
        </p:nvSpPr>
        <p:spPr bwMode="auto">
          <a:xfrm>
            <a:off x="1231900" y="3000375"/>
            <a:ext cx="19796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各学校で決めた提出日</a:t>
            </a:r>
          </a:p>
        </p:txBody>
      </p:sp>
      <p:sp>
        <p:nvSpPr>
          <p:cNvPr id="2061" name="Rectangle 69"/>
          <p:cNvSpPr>
            <a:spLocks noChangeArrowheads="1"/>
          </p:cNvSpPr>
          <p:nvPr/>
        </p:nvSpPr>
        <p:spPr bwMode="auto">
          <a:xfrm>
            <a:off x="165100" y="3349625"/>
            <a:ext cx="1008063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審査結果</a:t>
            </a:r>
          </a:p>
        </p:txBody>
      </p:sp>
      <p:sp>
        <p:nvSpPr>
          <p:cNvPr id="2062" name="Text Box 70"/>
          <p:cNvSpPr txBox="1">
            <a:spLocks noChangeArrowheads="1"/>
          </p:cNvSpPr>
          <p:nvPr/>
        </p:nvSpPr>
        <p:spPr bwMode="auto">
          <a:xfrm>
            <a:off x="1231900" y="3344863"/>
            <a:ext cx="23510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300" spc="-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１０月中旬に学校をとおして発表</a:t>
            </a:r>
          </a:p>
        </p:txBody>
      </p:sp>
      <p:sp>
        <p:nvSpPr>
          <p:cNvPr id="2063" name="Rectangle 71"/>
          <p:cNvSpPr>
            <a:spLocks noChangeArrowheads="1"/>
          </p:cNvSpPr>
          <p:nvPr/>
        </p:nvSpPr>
        <p:spPr bwMode="auto">
          <a:xfrm>
            <a:off x="165100" y="3686175"/>
            <a:ext cx="1008063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 b="1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賞</a:t>
            </a:r>
          </a:p>
        </p:txBody>
      </p:sp>
      <p:sp>
        <p:nvSpPr>
          <p:cNvPr id="2064" name="WordArt 75"/>
          <p:cNvSpPr>
            <a:spLocks noChangeArrowheads="1" noChangeShapeType="1" noTextEdit="1"/>
          </p:cNvSpPr>
          <p:nvPr/>
        </p:nvSpPr>
        <p:spPr bwMode="auto">
          <a:xfrm>
            <a:off x="1093788" y="5241032"/>
            <a:ext cx="3192462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こんな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順序</a:t>
            </a:r>
            <a:r>
              <a:rPr lang="ja-JP" alt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研究を進めよう</a:t>
            </a:r>
          </a:p>
        </p:txBody>
      </p:sp>
      <p:sp>
        <p:nvSpPr>
          <p:cNvPr id="2065" name="AutoShape 88"/>
          <p:cNvSpPr>
            <a:spLocks noChangeArrowheads="1"/>
          </p:cNvSpPr>
          <p:nvPr/>
        </p:nvSpPr>
        <p:spPr bwMode="auto">
          <a:xfrm>
            <a:off x="3495675" y="7918269"/>
            <a:ext cx="2878138" cy="47820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実験方法を見直して再チャレンジしよう。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例：夏と冬でも長持ちする期間が違うようだ。</a:t>
            </a:r>
          </a:p>
        </p:txBody>
      </p:sp>
      <p:sp>
        <p:nvSpPr>
          <p:cNvPr id="2066" name="AutoShape 89"/>
          <p:cNvSpPr>
            <a:spLocks noChangeArrowheads="1"/>
          </p:cNvSpPr>
          <p:nvPr/>
        </p:nvSpPr>
        <p:spPr bwMode="auto">
          <a:xfrm>
            <a:off x="3551238" y="7165794"/>
            <a:ext cx="2878137" cy="47820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新たな観察・実験の具体的な方法を考える。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例：温度や容器についても考えてみよう。</a:t>
            </a:r>
          </a:p>
        </p:txBody>
      </p:sp>
      <p:sp>
        <p:nvSpPr>
          <p:cNvPr id="2067" name="AutoShape 85"/>
          <p:cNvSpPr>
            <a:spLocks noChangeArrowheads="1"/>
          </p:cNvSpPr>
          <p:nvPr/>
        </p:nvSpPr>
        <p:spPr bwMode="auto">
          <a:xfrm>
            <a:off x="274638" y="7168969"/>
            <a:ext cx="2878137" cy="47820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「仮説」を検証できる実験方法を考える。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例：水道水と精製水、他に砂糖水などでも調べる。</a:t>
            </a:r>
          </a:p>
        </p:txBody>
      </p:sp>
      <p:sp>
        <p:nvSpPr>
          <p:cNvPr id="2068" name="AutoShape 86"/>
          <p:cNvSpPr>
            <a:spLocks noChangeArrowheads="1"/>
          </p:cNvSpPr>
          <p:nvPr/>
        </p:nvSpPr>
        <p:spPr bwMode="auto">
          <a:xfrm>
            <a:off x="269875" y="7904359"/>
            <a:ext cx="3013075" cy="63143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グラフなどをつくって結果を分析し、考察することが重要！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例：水溶液によって、しおれる日数が異なっているので、水溶液に関係がありそうだ。</a:t>
            </a:r>
          </a:p>
        </p:txBody>
      </p:sp>
      <p:sp>
        <p:nvSpPr>
          <p:cNvPr id="2069" name="AutoShape 87"/>
          <p:cNvSpPr>
            <a:spLocks noChangeArrowheads="1"/>
          </p:cNvSpPr>
          <p:nvPr/>
        </p:nvSpPr>
        <p:spPr bwMode="auto">
          <a:xfrm>
            <a:off x="77788" y="8727854"/>
            <a:ext cx="3240087" cy="78466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「実験のデータや本で調べたこと」などからわかることについてまとめよう。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例：切り花を長持ちをさせる条件の１つは水に含まれる成分に関係があり、水の中の菌の増殖を抑えるのが大切と考えられる。</a:t>
            </a:r>
          </a:p>
        </p:txBody>
      </p:sp>
      <p:sp>
        <p:nvSpPr>
          <p:cNvPr id="2072" name="AutoShape 84"/>
          <p:cNvSpPr>
            <a:spLocks noChangeArrowheads="1"/>
          </p:cNvSpPr>
          <p:nvPr/>
        </p:nvSpPr>
        <p:spPr bwMode="auto">
          <a:xfrm>
            <a:off x="261938" y="6464119"/>
            <a:ext cx="3236912" cy="47820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tIns="108000" anchor="ctr">
            <a:spAutoFit/>
          </a:bodyPr>
          <a:lstStyle/>
          <a:p>
            <a:pPr defTabSz="1279525" eaLnBrk="1" hangingPunct="1">
              <a:defRPr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「仮説」を立てることが重要！</a:t>
            </a:r>
          </a:p>
          <a:p>
            <a:pPr defTabSz="1279525" eaLnBrk="1" hangingPunct="1">
              <a:defRPr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例：</a:t>
            </a:r>
            <a:r>
              <a:rPr lang="ja-JP" altLang="en-US" sz="9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水道</a:t>
            </a:r>
            <a:r>
              <a:rPr lang="ja-JP" altLang="en-US" sz="900" spc="-4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水より精製水の</a:t>
            </a:r>
            <a:r>
              <a:rPr lang="ja-JP" altLang="en-US" sz="900" spc="-4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方が長持ちするんじゃないかな。</a:t>
            </a:r>
          </a:p>
        </p:txBody>
      </p:sp>
      <p:sp>
        <p:nvSpPr>
          <p:cNvPr id="2071" name="AutoShape 83"/>
          <p:cNvSpPr>
            <a:spLocks noChangeArrowheads="1"/>
          </p:cNvSpPr>
          <p:nvPr/>
        </p:nvSpPr>
        <p:spPr bwMode="auto">
          <a:xfrm>
            <a:off x="257175" y="5798957"/>
            <a:ext cx="2884488" cy="47820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0" anchor="ctr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日常生活で疑問に思ったことなどから決める。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例：切り花を長持ちさせる条件は何かな。</a:t>
            </a:r>
          </a:p>
        </p:txBody>
      </p:sp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109538" y="5602288"/>
            <a:ext cx="12239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課題を決める</a:t>
            </a:r>
          </a:p>
        </p:txBody>
      </p:sp>
      <p:sp>
        <p:nvSpPr>
          <p:cNvPr id="2073" name="Rectangle 77"/>
          <p:cNvSpPr>
            <a:spLocks noChangeArrowheads="1"/>
          </p:cNvSpPr>
          <p:nvPr/>
        </p:nvSpPr>
        <p:spPr bwMode="auto">
          <a:xfrm>
            <a:off x="109538" y="6272213"/>
            <a:ext cx="12239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計画を立てる</a:t>
            </a:r>
          </a:p>
        </p:txBody>
      </p:sp>
      <p:sp>
        <p:nvSpPr>
          <p:cNvPr id="2074" name="Rectangle 78"/>
          <p:cNvSpPr>
            <a:spLocks noChangeArrowheads="1"/>
          </p:cNvSpPr>
          <p:nvPr/>
        </p:nvSpPr>
        <p:spPr bwMode="auto">
          <a:xfrm>
            <a:off x="109538" y="6943725"/>
            <a:ext cx="12239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1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観察・実験を行う</a:t>
            </a:r>
          </a:p>
        </p:txBody>
      </p:sp>
      <p:sp>
        <p:nvSpPr>
          <p:cNvPr id="2075" name="Rectangle 79"/>
          <p:cNvSpPr>
            <a:spLocks noChangeArrowheads="1"/>
          </p:cNvSpPr>
          <p:nvPr/>
        </p:nvSpPr>
        <p:spPr bwMode="auto">
          <a:xfrm>
            <a:off x="109538" y="7689850"/>
            <a:ext cx="12239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結果から考える</a:t>
            </a:r>
          </a:p>
        </p:txBody>
      </p:sp>
      <p:sp>
        <p:nvSpPr>
          <p:cNvPr id="2076" name="Rectangle 80"/>
          <p:cNvSpPr>
            <a:spLocks noChangeArrowheads="1"/>
          </p:cNvSpPr>
          <p:nvPr/>
        </p:nvSpPr>
        <p:spPr bwMode="auto">
          <a:xfrm>
            <a:off x="109538" y="8543925"/>
            <a:ext cx="12239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研究をまとめる</a:t>
            </a:r>
          </a:p>
        </p:txBody>
      </p:sp>
      <p:sp>
        <p:nvSpPr>
          <p:cNvPr id="2077" name="Rectangle 81"/>
          <p:cNvSpPr>
            <a:spLocks noChangeArrowheads="1"/>
          </p:cNvSpPr>
          <p:nvPr/>
        </p:nvSpPr>
        <p:spPr bwMode="auto">
          <a:xfrm>
            <a:off x="3414713" y="6954838"/>
            <a:ext cx="12239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新たな計画を立てる</a:t>
            </a:r>
          </a:p>
        </p:txBody>
      </p:sp>
      <p:sp>
        <p:nvSpPr>
          <p:cNvPr id="2078" name="Rectangle 82"/>
          <p:cNvSpPr>
            <a:spLocks noChangeArrowheads="1"/>
          </p:cNvSpPr>
          <p:nvPr/>
        </p:nvSpPr>
        <p:spPr bwMode="auto">
          <a:xfrm>
            <a:off x="3414713" y="7689850"/>
            <a:ext cx="12239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方法を見直す</a:t>
            </a:r>
          </a:p>
        </p:txBody>
      </p:sp>
      <p:sp>
        <p:nvSpPr>
          <p:cNvPr id="2079" name="Line 90"/>
          <p:cNvSpPr>
            <a:spLocks noChangeShapeType="1"/>
          </p:cNvSpPr>
          <p:nvPr/>
        </p:nvSpPr>
        <p:spPr bwMode="auto">
          <a:xfrm>
            <a:off x="119063" y="5746750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80" name="Oval 91"/>
          <p:cNvSpPr>
            <a:spLocks noChangeArrowheads="1"/>
          </p:cNvSpPr>
          <p:nvPr/>
        </p:nvSpPr>
        <p:spPr bwMode="auto">
          <a:xfrm>
            <a:off x="84138" y="5727700"/>
            <a:ext cx="76200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81" name="Oval 92"/>
          <p:cNvSpPr>
            <a:spLocks noChangeArrowheads="1"/>
          </p:cNvSpPr>
          <p:nvPr/>
        </p:nvSpPr>
        <p:spPr bwMode="auto">
          <a:xfrm>
            <a:off x="84138" y="6384925"/>
            <a:ext cx="76200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Oval 93"/>
          <p:cNvSpPr>
            <a:spLocks noChangeArrowheads="1"/>
          </p:cNvSpPr>
          <p:nvPr/>
        </p:nvSpPr>
        <p:spPr bwMode="auto">
          <a:xfrm>
            <a:off x="84138" y="7056438"/>
            <a:ext cx="76200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83" name="Oval 94"/>
          <p:cNvSpPr>
            <a:spLocks noChangeArrowheads="1"/>
          </p:cNvSpPr>
          <p:nvPr/>
        </p:nvSpPr>
        <p:spPr bwMode="auto">
          <a:xfrm>
            <a:off x="3376613" y="7040563"/>
            <a:ext cx="76200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84" name="Oval 95"/>
          <p:cNvSpPr>
            <a:spLocks noChangeArrowheads="1"/>
          </p:cNvSpPr>
          <p:nvPr/>
        </p:nvSpPr>
        <p:spPr bwMode="auto">
          <a:xfrm>
            <a:off x="84138" y="7812088"/>
            <a:ext cx="76200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85" name="Oval 96"/>
          <p:cNvSpPr>
            <a:spLocks noChangeArrowheads="1"/>
          </p:cNvSpPr>
          <p:nvPr/>
        </p:nvSpPr>
        <p:spPr bwMode="auto">
          <a:xfrm>
            <a:off x="3376613" y="7802563"/>
            <a:ext cx="76200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86" name="Line 97"/>
          <p:cNvSpPr>
            <a:spLocks noChangeShapeType="1"/>
          </p:cNvSpPr>
          <p:nvPr/>
        </p:nvSpPr>
        <p:spPr bwMode="auto">
          <a:xfrm>
            <a:off x="1271588" y="7832725"/>
            <a:ext cx="212566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87" name="Line 98"/>
          <p:cNvSpPr>
            <a:spLocks noChangeShapeType="1"/>
          </p:cNvSpPr>
          <p:nvPr/>
        </p:nvSpPr>
        <p:spPr bwMode="auto">
          <a:xfrm flipV="1">
            <a:off x="3411538" y="7099300"/>
            <a:ext cx="4762" cy="736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88" name="Line 99"/>
          <p:cNvSpPr>
            <a:spLocks noChangeShapeType="1"/>
          </p:cNvSpPr>
          <p:nvPr/>
        </p:nvSpPr>
        <p:spPr bwMode="auto">
          <a:xfrm flipH="1">
            <a:off x="1263650" y="7081838"/>
            <a:ext cx="2159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89" name="Text Box 74"/>
          <p:cNvSpPr txBox="1">
            <a:spLocks noChangeArrowheads="1"/>
          </p:cNvSpPr>
          <p:nvPr/>
        </p:nvSpPr>
        <p:spPr bwMode="auto">
          <a:xfrm>
            <a:off x="3789363" y="6032500"/>
            <a:ext cx="2808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予想（仮説）をもって、観察・実験を進めているか。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実験方法などが工夫されているか。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得られた結果から独自の考察がなされているか。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研究や製作した作品がわかりやすくまとめられて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いるか（データにもとづいて、まとめてあるか）。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　自主的な研究になっているか。　　など</a:t>
            </a:r>
          </a:p>
        </p:txBody>
      </p:sp>
      <p:sp>
        <p:nvSpPr>
          <p:cNvPr id="2090" name="WordArt 101"/>
          <p:cNvSpPr>
            <a:spLocks noChangeArrowheads="1" noChangeShapeType="1" noTextEdit="1"/>
          </p:cNvSpPr>
          <p:nvPr/>
        </p:nvSpPr>
        <p:spPr bwMode="auto">
          <a:xfrm>
            <a:off x="3716338" y="5673725"/>
            <a:ext cx="2347912" cy="31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i="1" kern="10" dirty="0">
                <a:ln w="9525">
                  <a:noFill/>
                  <a:round/>
                  <a:headEnd/>
                  <a:tailEnd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審査のポイント</a:t>
            </a:r>
          </a:p>
        </p:txBody>
      </p:sp>
      <p:sp>
        <p:nvSpPr>
          <p:cNvPr id="2093" name="WordArt 110"/>
          <p:cNvSpPr>
            <a:spLocks noChangeArrowheads="1" noChangeShapeType="1" noTextEdit="1"/>
          </p:cNvSpPr>
          <p:nvPr/>
        </p:nvSpPr>
        <p:spPr bwMode="auto">
          <a:xfrm>
            <a:off x="4072633" y="8650470"/>
            <a:ext cx="2503486" cy="1631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実験や観察の結果から考えて、研究をまとめることが大切です</a:t>
            </a:r>
          </a:p>
        </p:txBody>
      </p:sp>
      <p:sp>
        <p:nvSpPr>
          <p:cNvPr id="2094" name="AutoShape 113"/>
          <p:cNvSpPr>
            <a:spLocks noChangeArrowheads="1"/>
          </p:cNvSpPr>
          <p:nvPr/>
        </p:nvSpPr>
        <p:spPr bwMode="auto">
          <a:xfrm>
            <a:off x="4005064" y="8567555"/>
            <a:ext cx="2638624" cy="327208"/>
          </a:xfrm>
          <a:prstGeom prst="wedgeRoundRectCallout">
            <a:avLst>
              <a:gd name="adj1" fmla="val -53481"/>
              <a:gd name="adj2" fmla="val 3456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95" name="AutoShape 117"/>
          <p:cNvSpPr>
            <a:spLocks noChangeArrowheads="1"/>
          </p:cNvSpPr>
          <p:nvPr/>
        </p:nvSpPr>
        <p:spPr bwMode="auto">
          <a:xfrm>
            <a:off x="954088" y="5168900"/>
            <a:ext cx="3457575" cy="403225"/>
          </a:xfrm>
          <a:prstGeom prst="wedgeRoundRectCallout">
            <a:avLst>
              <a:gd name="adj1" fmla="val -55417"/>
              <a:gd name="adj2" fmla="val -102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98" name="AutoShape 128"/>
          <p:cNvSpPr>
            <a:spLocks/>
          </p:cNvSpPr>
          <p:nvPr/>
        </p:nvSpPr>
        <p:spPr bwMode="auto">
          <a:xfrm>
            <a:off x="3284538" y="7977188"/>
            <a:ext cx="134937" cy="1512887"/>
          </a:xfrm>
          <a:prstGeom prst="rightBrace">
            <a:avLst>
              <a:gd name="adj1" fmla="val 7568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99" name="AutoShape 129"/>
          <p:cNvSpPr>
            <a:spLocks noChangeArrowheads="1"/>
          </p:cNvSpPr>
          <p:nvPr/>
        </p:nvSpPr>
        <p:spPr bwMode="auto">
          <a:xfrm>
            <a:off x="5157788" y="128588"/>
            <a:ext cx="1511300" cy="287337"/>
          </a:xfrm>
          <a:prstGeom prst="parallelogram">
            <a:avLst>
              <a:gd name="adj" fmla="val 2873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小学生高学年・中学生用</a:t>
            </a:r>
          </a:p>
        </p:txBody>
      </p:sp>
      <p:sp>
        <p:nvSpPr>
          <p:cNvPr id="2100" name="WordArt 46"/>
          <p:cNvSpPr>
            <a:spLocks noChangeArrowheads="1" noChangeShapeType="1" noTextEdit="1"/>
          </p:cNvSpPr>
          <p:nvPr/>
        </p:nvSpPr>
        <p:spPr bwMode="auto">
          <a:xfrm>
            <a:off x="3428430" y="8985250"/>
            <a:ext cx="2232818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600" i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ホームページも見てくださいね。</a:t>
            </a:r>
          </a:p>
        </p:txBody>
      </p:sp>
      <p:sp>
        <p:nvSpPr>
          <p:cNvPr id="60" name="角丸四角形 59"/>
          <p:cNvSpPr/>
          <p:nvPr/>
        </p:nvSpPr>
        <p:spPr bwMode="auto">
          <a:xfrm>
            <a:off x="188913" y="273050"/>
            <a:ext cx="4318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/>
          <a:lstStyle/>
          <a:p>
            <a:pPr algn="ctr" defTabSz="1279525" eaLnBrk="1" hangingPunct="1">
              <a:defRPr/>
            </a:pPr>
            <a:r>
              <a:rPr lang="ja-JP" altLang="en-US" sz="1400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</a:t>
            </a:r>
            <a:r>
              <a:rPr lang="ja-JP" altLang="en-US" sz="1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六</a:t>
            </a:r>
            <a:r>
              <a:rPr lang="ja-JP" altLang="en-US" sz="1400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</a:t>
            </a:r>
            <a:endParaRPr lang="ja-JP" altLang="en-US" sz="1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02" name="角丸四角形 60"/>
          <p:cNvSpPr>
            <a:spLocks noChangeArrowheads="1"/>
          </p:cNvSpPr>
          <p:nvPr/>
        </p:nvSpPr>
        <p:spPr bwMode="auto">
          <a:xfrm>
            <a:off x="5050429" y="9255125"/>
            <a:ext cx="576263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mpd="dbl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検索</a:t>
            </a:r>
          </a:p>
        </p:txBody>
      </p:sp>
      <p:sp>
        <p:nvSpPr>
          <p:cNvPr id="2104" name="Text Box 64"/>
          <p:cNvSpPr txBox="1">
            <a:spLocks noChangeArrowheads="1"/>
          </p:cNvSpPr>
          <p:nvPr/>
        </p:nvSpPr>
        <p:spPr bwMode="auto">
          <a:xfrm>
            <a:off x="1241425" y="1909862"/>
            <a:ext cx="3925888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理科の学習内容で不思議に思ったこと</a:t>
            </a:r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endParaRPr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継続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して観察</a:t>
            </a:r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したこと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、科学工作物　など</a:t>
            </a:r>
          </a:p>
        </p:txBody>
      </p:sp>
      <p:sp>
        <p:nvSpPr>
          <p:cNvPr id="2105" name="Rectangle 111"/>
          <p:cNvSpPr>
            <a:spLocks noChangeArrowheads="1"/>
          </p:cNvSpPr>
          <p:nvPr/>
        </p:nvSpPr>
        <p:spPr bwMode="auto">
          <a:xfrm>
            <a:off x="152400" y="4879975"/>
            <a:ext cx="6553200" cy="144463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06" name="WordArt 109"/>
          <p:cNvSpPr>
            <a:spLocks noChangeArrowheads="1" noChangeShapeType="1" noTextEdit="1"/>
          </p:cNvSpPr>
          <p:nvPr/>
        </p:nvSpPr>
        <p:spPr bwMode="auto">
          <a:xfrm>
            <a:off x="1068388" y="4665663"/>
            <a:ext cx="48085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8588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自由研究のワンポイントアドバイス</a:t>
            </a:r>
          </a:p>
        </p:txBody>
      </p:sp>
      <p:sp>
        <p:nvSpPr>
          <p:cNvPr id="63" name="Text Box 130"/>
          <p:cNvSpPr txBox="1">
            <a:spLocks noChangeArrowheads="1"/>
          </p:cNvSpPr>
          <p:nvPr/>
        </p:nvSpPr>
        <p:spPr bwMode="auto">
          <a:xfrm>
            <a:off x="3582988" y="2849910"/>
            <a:ext cx="3232150" cy="879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0" tIns="36000" rIns="72000" bIns="0"/>
          <a:lstStyle/>
          <a:p>
            <a:pPr defTabSz="1279525" eaLnBrk="1" hangingPunct="1">
              <a:lnSpc>
                <a:spcPts val="900"/>
              </a:lnSpc>
              <a:spcBef>
                <a:spcPts val="0"/>
              </a:spcBef>
              <a:defRPr/>
            </a:pPr>
            <a:r>
              <a:rPr lang="ja-JP" altLang="en-US" sz="9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 一昨年</a:t>
            </a:r>
            <a:r>
              <a:rPr lang="ja-JP" altLang="en-US" sz="9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の受賞作品 </a:t>
            </a:r>
            <a:r>
              <a:rPr lang="ja-JP" altLang="en-US" sz="9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</a:t>
            </a:r>
            <a:endParaRPr lang="en-US" altLang="ja-JP" sz="9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1279525" eaLnBrk="1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ja-JP" altLang="en-US" sz="900" kern="800" spc="-1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900" spc="4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第七回 丈夫な橋コンテスト」</a:t>
            </a:r>
            <a:r>
              <a:rPr lang="ja-JP" altLang="en-US" sz="900" kern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（中学</a:t>
            </a:r>
            <a:r>
              <a:rPr lang="ja-JP" altLang="en-US" sz="900" kern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</a:t>
            </a:r>
            <a:r>
              <a:rPr lang="ja-JP" altLang="en-US" sz="900" kern="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年生</a:t>
            </a:r>
            <a:r>
              <a:rPr lang="ja-JP" altLang="en-US" sz="900" kern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</a:p>
          <a:p>
            <a:pPr eaLnBrk="1" hangingPunct="1">
              <a:lnSpc>
                <a:spcPts val="1100"/>
              </a:lnSpc>
              <a:defRPr/>
            </a:pP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小学校３年生から橋について調べ始めた研究で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、橋脚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に傷があった場合の強さを調べるために、橋脚の形、材質、傷の位置に着目して、それぞれ条件を変えて実験を行って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いる点が高く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評価されました。</a:t>
            </a:r>
          </a:p>
        </p:txBody>
      </p:sp>
      <p:sp>
        <p:nvSpPr>
          <p:cNvPr id="2110" name="Text Box 72"/>
          <p:cNvSpPr txBox="1">
            <a:spLocks noChangeArrowheads="1"/>
          </p:cNvSpPr>
          <p:nvPr/>
        </p:nvSpPr>
        <p:spPr bwMode="auto">
          <a:xfrm>
            <a:off x="1231900" y="3709988"/>
            <a:ext cx="55403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1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最優秀賞３点・優秀賞３点・優良賞１５点</a:t>
            </a:r>
            <a:r>
              <a:rPr lang="ja-JP" altLang="en-US" sz="11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11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入選</a:t>
            </a:r>
            <a:r>
              <a:rPr lang="ja-JP" altLang="en-US" sz="1100" spc="-2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ja-JP" altLang="en-US" sz="1100" spc="-2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賞状と副賞）、科学奨励賞（賞状）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作品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は、１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19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日（土）～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月３日（日）まで、福岡県青少年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科学館（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久留米市）に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展示</a:t>
            </a:r>
            <a:endParaRPr lang="en-US" altLang="ja-JP" sz="1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します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。また、３日（日）には、表彰式（最優秀賞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endParaRPr lang="en-US" altLang="ja-JP" sz="1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優秀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賞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・優良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賞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入選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と研究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発表会（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最優秀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賞</a:t>
            </a:r>
            <a:endParaRPr lang="en-US" altLang="ja-JP" sz="11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のみ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）を行います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5" name="正方形/長方形 64"/>
          <p:cNvSpPr>
            <a:spLocks noChangeAspect="1"/>
          </p:cNvSpPr>
          <p:nvPr/>
        </p:nvSpPr>
        <p:spPr>
          <a:xfrm>
            <a:off x="4330830" y="4072893"/>
            <a:ext cx="2325379" cy="277368"/>
          </a:xfrm>
          <a:prstGeom prst="rect">
            <a:avLst/>
          </a:prstGeom>
          <a:noFill/>
        </p:spPr>
        <p:txBody>
          <a:bodyPr wrap="none">
            <a:prstTxWarp prst="textCascadeUp">
              <a:avLst>
                <a:gd name="adj" fmla="val 74088"/>
              </a:avLst>
            </a:prstTxWarp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青少年科学館で待ってます！</a:t>
            </a:r>
          </a:p>
        </p:txBody>
      </p:sp>
      <p:sp>
        <p:nvSpPr>
          <p:cNvPr id="66" name="正方形/長方形 65"/>
          <p:cNvSpPr>
            <a:spLocks noChangeAspect="1"/>
          </p:cNvSpPr>
          <p:nvPr/>
        </p:nvSpPr>
        <p:spPr>
          <a:xfrm>
            <a:off x="4330830" y="4362960"/>
            <a:ext cx="2325379" cy="316297"/>
          </a:xfrm>
          <a:prstGeom prst="rect">
            <a:avLst/>
          </a:prstGeom>
          <a:noFill/>
        </p:spPr>
        <p:txBody>
          <a:bodyPr wrap="none">
            <a:prstTxWarp prst="textCascadeUp">
              <a:avLst>
                <a:gd name="adj" fmla="val 72550"/>
              </a:avLst>
            </a:prstTxWarp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～自由研究作成のヒントがいっぱい～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794" y="1780229"/>
            <a:ext cx="1916832" cy="1035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02" y="5024438"/>
            <a:ext cx="495622" cy="561705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954" y="5603180"/>
            <a:ext cx="598676" cy="813315"/>
          </a:xfrm>
          <a:prstGeom prst="rect">
            <a:avLst/>
          </a:prstGeom>
        </p:spPr>
      </p:pic>
      <p:pic>
        <p:nvPicPr>
          <p:cNvPr id="67" name="図 6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54" y="9057456"/>
            <a:ext cx="694206" cy="701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841</Words>
  <Application>Microsoft Office PowerPoint</Application>
  <PresentationFormat>A4 210 x 297 mm</PresentationFormat>
  <Paragraphs>158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UD デジタル 教科書体 NK-R</vt:lpstr>
      <vt:lpstr>Arial</vt:lpstr>
      <vt:lpstr>Calibri</vt:lpstr>
      <vt:lpstr>標準デザイン</vt:lpstr>
      <vt:lpstr>PowerPoint プレゼンテーション</vt:lpstr>
      <vt:lpstr>PowerPoint プレゼンテーション</vt:lpstr>
    </vt:vector>
  </TitlesOfParts>
  <Company>福岡県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福岡県</cp:lastModifiedBy>
  <cp:revision>292</cp:revision>
  <cp:lastPrinted>2024-04-30T00:26:20Z</cp:lastPrinted>
  <dcterms:created xsi:type="dcterms:W3CDTF">2011-05-10T05:38:28Z</dcterms:created>
  <dcterms:modified xsi:type="dcterms:W3CDTF">2024-05-27T08:46:43Z</dcterms:modified>
</cp:coreProperties>
</file>